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74"/>
  </p:notesMasterIdLst>
  <p:sldIdLst>
    <p:sldId id="256" r:id="rId2"/>
    <p:sldId id="305" r:id="rId3"/>
    <p:sldId id="257" r:id="rId4"/>
    <p:sldId id="306" r:id="rId5"/>
    <p:sldId id="304" r:id="rId6"/>
    <p:sldId id="297" r:id="rId7"/>
    <p:sldId id="298" r:id="rId8"/>
    <p:sldId id="300" r:id="rId9"/>
    <p:sldId id="302" r:id="rId10"/>
    <p:sldId id="295" r:id="rId11"/>
    <p:sldId id="339" r:id="rId12"/>
    <p:sldId id="340" r:id="rId13"/>
    <p:sldId id="296" r:id="rId14"/>
    <p:sldId id="353" r:id="rId15"/>
    <p:sldId id="307" r:id="rId16"/>
    <p:sldId id="352" r:id="rId17"/>
    <p:sldId id="351" r:id="rId18"/>
    <p:sldId id="31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09" r:id="rId30"/>
    <p:sldId id="262" r:id="rId31"/>
    <p:sldId id="263" r:id="rId32"/>
    <p:sldId id="333" r:id="rId33"/>
    <p:sldId id="334" r:id="rId34"/>
    <p:sldId id="260" r:id="rId35"/>
    <p:sldId id="264" r:id="rId36"/>
    <p:sldId id="265" r:id="rId37"/>
    <p:sldId id="266" r:id="rId38"/>
    <p:sldId id="267" r:id="rId39"/>
    <p:sldId id="335" r:id="rId40"/>
    <p:sldId id="336" r:id="rId41"/>
    <p:sldId id="270" r:id="rId42"/>
    <p:sldId id="337" r:id="rId43"/>
    <p:sldId id="338" r:id="rId44"/>
    <p:sldId id="274" r:id="rId45"/>
    <p:sldId id="275" r:id="rId46"/>
    <p:sldId id="360" r:id="rId47"/>
    <p:sldId id="364" r:id="rId48"/>
    <p:sldId id="357" r:id="rId49"/>
    <p:sldId id="358" r:id="rId50"/>
    <p:sldId id="359" r:id="rId51"/>
    <p:sldId id="312" r:id="rId52"/>
    <p:sldId id="313" r:id="rId53"/>
    <p:sldId id="314" r:id="rId54"/>
    <p:sldId id="315" r:id="rId55"/>
    <p:sldId id="316" r:id="rId56"/>
    <p:sldId id="318" r:id="rId57"/>
    <p:sldId id="319" r:id="rId58"/>
    <p:sldId id="325" r:id="rId59"/>
    <p:sldId id="326" r:id="rId60"/>
    <p:sldId id="327" r:id="rId61"/>
    <p:sldId id="354" r:id="rId62"/>
    <p:sldId id="355" r:id="rId63"/>
    <p:sldId id="332" r:id="rId64"/>
    <p:sldId id="328" r:id="rId65"/>
    <p:sldId id="356" r:id="rId66"/>
    <p:sldId id="330" r:id="rId67"/>
    <p:sldId id="322" r:id="rId68"/>
    <p:sldId id="308" r:id="rId69"/>
    <p:sldId id="320" r:id="rId70"/>
    <p:sldId id="361" r:id="rId71"/>
    <p:sldId id="362" r:id="rId72"/>
    <p:sldId id="363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ul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14" autoAdjust="0"/>
    <p:restoredTop sz="94660" autoAdjust="0"/>
  </p:normalViewPr>
  <p:slideViewPr>
    <p:cSldViewPr>
      <p:cViewPr>
        <p:scale>
          <a:sx n="80" d="100"/>
          <a:sy n="80" d="100"/>
        </p:scale>
        <p:origin x="-816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6" y="360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>
        <c:manualLayout>
          <c:layoutTarget val="inner"/>
          <c:xMode val="edge"/>
          <c:yMode val="edge"/>
          <c:x val="9.6916490089901552E-2"/>
          <c:y val="2.0599222565533763E-2"/>
          <c:w val="0.88327519499622931"/>
          <c:h val="0.6779292608585229"/>
        </c:manualLayout>
      </c:layout>
      <c:bar3DChart>
        <c:barDir val="col"/>
        <c:grouping val="clustered"/>
        <c:ser>
          <c:idx val="0"/>
          <c:order val="0"/>
          <c:cat>
            <c:strRef>
              <c:f>Sheet1!$A$2:$A$9</c:f>
              <c:strCache>
                <c:ptCount val="8"/>
                <c:pt idx="0">
                  <c:v>Design Specifications</c:v>
                </c:pt>
                <c:pt idx="1">
                  <c:v>Hardware Design</c:v>
                </c:pt>
                <c:pt idx="2">
                  <c:v>software design</c:v>
                </c:pt>
                <c:pt idx="3">
                  <c:v>parts acquisition</c:v>
                </c:pt>
                <c:pt idx="4">
                  <c:v>hardware implememntation</c:v>
                </c:pt>
                <c:pt idx="5">
                  <c:v>software implementation</c:v>
                </c:pt>
                <c:pt idx="6">
                  <c:v>demo</c:v>
                </c:pt>
                <c:pt idx="7">
                  <c:v>testing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1</c:v>
                </c:pt>
                <c:pt idx="1">
                  <c:v>0.9</c:v>
                </c:pt>
                <c:pt idx="2">
                  <c:v>0.30000000000000016</c:v>
                </c:pt>
                <c:pt idx="3">
                  <c:v>0.9</c:v>
                </c:pt>
                <c:pt idx="4">
                  <c:v>0.2</c:v>
                </c:pt>
                <c:pt idx="5">
                  <c:v>0.2</c:v>
                </c:pt>
                <c:pt idx="6">
                  <c:v>0.2</c:v>
                </c:pt>
                <c:pt idx="7">
                  <c:v>0</c:v>
                </c:pt>
              </c:numCache>
            </c:numRef>
          </c:val>
        </c:ser>
        <c:shape val="box"/>
        <c:axId val="134369280"/>
        <c:axId val="165507072"/>
        <c:axId val="0"/>
      </c:bar3DChart>
      <c:catAx>
        <c:axId val="134369280"/>
        <c:scaling>
          <c:orientation val="minMax"/>
        </c:scaling>
        <c:axPos val="b"/>
        <c:numFmt formatCode="General" sourceLinked="0"/>
        <c:tickLblPos val="nextTo"/>
        <c:crossAx val="165507072"/>
        <c:crosses val="autoZero"/>
        <c:auto val="1"/>
        <c:lblAlgn val="ctr"/>
        <c:lblOffset val="100"/>
      </c:catAx>
      <c:valAx>
        <c:axId val="165507072"/>
        <c:scaling>
          <c:orientation val="minMax"/>
        </c:scaling>
        <c:axPos val="l"/>
        <c:majorGridlines/>
        <c:numFmt formatCode="0%" sourceLinked="1"/>
        <c:tickLblPos val="nextTo"/>
        <c:crossAx val="134369280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/>
      <c:bar3DChart>
        <c:barDir val="bar"/>
        <c:grouping val="stacked"/>
        <c:ser>
          <c:idx val="0"/>
          <c:order val="0"/>
          <c:spPr>
            <a:noFill/>
            <a:ln>
              <a:noFill/>
            </a:ln>
          </c:spPr>
          <c:cat>
            <c:strRef>
              <c:f>Sheet1!$A$2:$A$17</c:f>
              <c:strCache>
                <c:ptCount val="16"/>
                <c:pt idx="0">
                  <c:v>initial documentation</c:v>
                </c:pt>
                <c:pt idx="1">
                  <c:v>research</c:v>
                </c:pt>
                <c:pt idx="2">
                  <c:v>parts acquisition</c:v>
                </c:pt>
                <c:pt idx="3">
                  <c:v>part testing</c:v>
                </c:pt>
                <c:pt idx="4">
                  <c:v>microproc software design</c:v>
                </c:pt>
                <c:pt idx="5">
                  <c:v>user interface software</c:v>
                </c:pt>
                <c:pt idx="6">
                  <c:v>power circuit</c:v>
                </c:pt>
                <c:pt idx="7">
                  <c:v>sensor circuit</c:v>
                </c:pt>
                <c:pt idx="8">
                  <c:v>wireless software</c:v>
                </c:pt>
                <c:pt idx="9">
                  <c:v>wireless circuit</c:v>
                </c:pt>
                <c:pt idx="10">
                  <c:v>valve circuit</c:v>
                </c:pt>
                <c:pt idx="11">
                  <c:v>hardware integration</c:v>
                </c:pt>
                <c:pt idx="12">
                  <c:v>sensor calibration</c:v>
                </c:pt>
                <c:pt idx="13">
                  <c:v>intra-microcontroller communication</c:v>
                </c:pt>
                <c:pt idx="14">
                  <c:v>final testing</c:v>
                </c:pt>
                <c:pt idx="15">
                  <c:v>prototype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40247</c:v>
                </c:pt>
                <c:pt idx="1">
                  <c:v>40247</c:v>
                </c:pt>
                <c:pt idx="2">
                  <c:v>40272</c:v>
                </c:pt>
                <c:pt idx="3">
                  <c:v>40283</c:v>
                </c:pt>
                <c:pt idx="4">
                  <c:v>40308</c:v>
                </c:pt>
                <c:pt idx="5">
                  <c:v>40308</c:v>
                </c:pt>
                <c:pt idx="6">
                  <c:v>40312</c:v>
                </c:pt>
                <c:pt idx="7">
                  <c:v>40312</c:v>
                </c:pt>
                <c:pt idx="8">
                  <c:v>40339</c:v>
                </c:pt>
                <c:pt idx="9">
                  <c:v>40318</c:v>
                </c:pt>
                <c:pt idx="10">
                  <c:v>40301</c:v>
                </c:pt>
                <c:pt idx="11">
                  <c:v>40360</c:v>
                </c:pt>
                <c:pt idx="12">
                  <c:v>40349</c:v>
                </c:pt>
                <c:pt idx="13">
                  <c:v>40360</c:v>
                </c:pt>
                <c:pt idx="14">
                  <c:v>40360</c:v>
                </c:pt>
                <c:pt idx="15">
                  <c:v>40334</c:v>
                </c:pt>
              </c:numCache>
            </c:numRef>
          </c:val>
        </c:ser>
        <c:ser>
          <c:idx val="1"/>
          <c:order val="1"/>
          <c:cat>
            <c:strRef>
              <c:f>Sheet1!$A$2:$A$17</c:f>
              <c:strCache>
                <c:ptCount val="16"/>
                <c:pt idx="0">
                  <c:v>initial documentation</c:v>
                </c:pt>
                <c:pt idx="1">
                  <c:v>research</c:v>
                </c:pt>
                <c:pt idx="2">
                  <c:v>parts acquisition</c:v>
                </c:pt>
                <c:pt idx="3">
                  <c:v>part testing</c:v>
                </c:pt>
                <c:pt idx="4">
                  <c:v>microproc software design</c:v>
                </c:pt>
                <c:pt idx="5">
                  <c:v>user interface software</c:v>
                </c:pt>
                <c:pt idx="6">
                  <c:v>power circuit</c:v>
                </c:pt>
                <c:pt idx="7">
                  <c:v>sensor circuit</c:v>
                </c:pt>
                <c:pt idx="8">
                  <c:v>wireless software</c:v>
                </c:pt>
                <c:pt idx="9">
                  <c:v>wireless circuit</c:v>
                </c:pt>
                <c:pt idx="10">
                  <c:v>valve circuit</c:v>
                </c:pt>
                <c:pt idx="11">
                  <c:v>hardware integration</c:v>
                </c:pt>
                <c:pt idx="12">
                  <c:v>sensor calibration</c:v>
                </c:pt>
                <c:pt idx="13">
                  <c:v>intra-microcontroller communication</c:v>
                </c:pt>
                <c:pt idx="14">
                  <c:v>final testing</c:v>
                </c:pt>
                <c:pt idx="15">
                  <c:v>prototype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60</c:v>
                </c:pt>
                <c:pt idx="1">
                  <c:v>55</c:v>
                </c:pt>
                <c:pt idx="2">
                  <c:v>65</c:v>
                </c:pt>
                <c:pt idx="3">
                  <c:v>70</c:v>
                </c:pt>
                <c:pt idx="4">
                  <c:v>29</c:v>
                </c:pt>
                <c:pt idx="5">
                  <c:v>28</c:v>
                </c:pt>
                <c:pt idx="6">
                  <c:v>10</c:v>
                </c:pt>
                <c:pt idx="7">
                  <c:v>10</c:v>
                </c:pt>
                <c:pt idx="8">
                  <c:v>25</c:v>
                </c:pt>
                <c:pt idx="9">
                  <c:v>26</c:v>
                </c:pt>
                <c:pt idx="10">
                  <c:v>10</c:v>
                </c:pt>
                <c:pt idx="11">
                  <c:v>20</c:v>
                </c:pt>
                <c:pt idx="12">
                  <c:v>5</c:v>
                </c:pt>
                <c:pt idx="13">
                  <c:v>22</c:v>
                </c:pt>
                <c:pt idx="14">
                  <c:v>20</c:v>
                </c:pt>
                <c:pt idx="15">
                  <c:v>25</c:v>
                </c:pt>
              </c:numCache>
            </c:numRef>
          </c:val>
        </c:ser>
        <c:gapWidth val="71"/>
        <c:gapDepth val="39"/>
        <c:shape val="box"/>
        <c:axId val="166117760"/>
        <c:axId val="166119296"/>
        <c:axId val="0"/>
      </c:bar3DChart>
      <c:catAx>
        <c:axId val="166117760"/>
        <c:scaling>
          <c:orientation val="maxMin"/>
        </c:scaling>
        <c:axPos val="l"/>
        <c:numFmt formatCode="[$-409]d\-mmm;@" sourceLinked="0"/>
        <c:tickLblPos val="nextTo"/>
        <c:txPr>
          <a:bodyPr rot="0"/>
          <a:lstStyle/>
          <a:p>
            <a:pPr>
              <a:defRPr/>
            </a:pPr>
            <a:endParaRPr lang="en-US"/>
          </a:p>
        </c:txPr>
        <c:crossAx val="166119296"/>
        <c:crosses val="autoZero"/>
        <c:auto val="1"/>
        <c:lblAlgn val="ctr"/>
        <c:lblOffset val="100"/>
      </c:catAx>
      <c:valAx>
        <c:axId val="166119296"/>
        <c:scaling>
          <c:orientation val="minMax"/>
          <c:min val="40230"/>
        </c:scaling>
        <c:axPos val="t"/>
        <c:majorGridlines/>
        <c:numFmt formatCode="m/d/yyyy" sourceLinked="0"/>
        <c:tickLblPos val="nextTo"/>
        <c:crossAx val="166117760"/>
        <c:crosses val="autoZero"/>
        <c:crossBetween val="between"/>
      </c:valAx>
    </c:plotArea>
    <c:plotVisOnly val="1"/>
  </c:chart>
  <c:externalData r:id="rId1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05-28T08:19:21.531" idx="1">
    <p:pos x="10" y="10"/>
    <p:text>interface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A4D18-D8B9-4653-8B35-5AAF83C55C9E}" type="datetimeFigureOut">
              <a:rPr lang="en-US" smtClean="0"/>
              <a:pPr/>
              <a:t>6/3/2010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8B4D9-DBB7-4FC5-B50D-66E078191A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Fix</a:t>
            </a:r>
            <a:r>
              <a:rPr lang="en-US" baseline="0" dirty="0" smtClean="0"/>
              <a:t> slide to compare chemicals that change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BDF01-DB9F-4836-96D0-1C2F8DB3CF6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464E-B98F-4474-BE04-0D5699EE26F8}" type="datetime1">
              <a:rPr lang="en-US" smtClean="0"/>
              <a:pPr/>
              <a:t>6/3/2010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1EE1-8574-4B66-BBA0-3D9ECC6541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22CE-A456-43C6-9F35-C8F9D210817D}" type="datetime1">
              <a:rPr lang="en-US" smtClean="0"/>
              <a:pPr/>
              <a:t>6/3/2010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1EE1-8574-4B66-BBA0-3D9ECC654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4CD7-CB45-4D83-B838-BEAA6076E875}" type="datetime1">
              <a:rPr lang="en-US" smtClean="0"/>
              <a:pPr/>
              <a:t>6/3/2010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1EE1-8574-4B66-BBA0-3D9ECC654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1F0A-35ED-4D29-AF90-1CA075F80F0D}" type="datetime1">
              <a:rPr lang="en-US" smtClean="0"/>
              <a:pPr/>
              <a:t>6/3/2010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1EE1-8574-4B66-BBA0-3D9ECC654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33C3-ED48-4C4C-96CB-F33BEDB48DC2}" type="datetime1">
              <a:rPr lang="en-US" smtClean="0"/>
              <a:pPr/>
              <a:t>6/3/2010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1EE1-8574-4B66-BBA0-3D9ECC654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11037-626B-4DE9-8384-961D5D524533}" type="datetime1">
              <a:rPr lang="en-US" smtClean="0"/>
              <a:pPr/>
              <a:t>6/3/2010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1EE1-8574-4B66-BBA0-3D9ECC654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D4C2-2595-4F98-8011-A127E13A3BAE}" type="datetime1">
              <a:rPr lang="en-US" smtClean="0"/>
              <a:pPr/>
              <a:t>6/3/2010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1EE1-8574-4B66-BBA0-3D9ECC654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B8E8-C7A3-4DAB-B8F2-A6C6D19D207C}" type="datetime1">
              <a:rPr lang="en-US" smtClean="0"/>
              <a:pPr/>
              <a:t>6/3/2010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1EE1-8574-4B66-BBA0-3D9ECC654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D3BE5-EEEA-4197-A417-30F1CB559856}" type="datetime1">
              <a:rPr lang="en-US" smtClean="0"/>
              <a:pPr/>
              <a:t>6/3/2010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1EE1-8574-4B66-BBA0-3D9ECC654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405A-DE76-4343-992D-8FD509240ED4}" type="datetime1">
              <a:rPr lang="en-US" smtClean="0"/>
              <a:pPr/>
              <a:t>6/3/2010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81EE1-8574-4B66-BBA0-3D9ECC6541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B816712-427A-4E26-A19A-CA6049249DBC}" type="datetime1">
              <a:rPr lang="en-US" smtClean="0"/>
              <a:pPr/>
              <a:t>6/3/2010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2281EE1-8574-4B66-BBA0-3D9ECC654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D367960-850D-45A3-ACC2-8EB70E8141C7}" type="datetime1">
              <a:rPr lang="en-US" smtClean="0"/>
              <a:pPr/>
              <a:t>6/3/2010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2281EE1-8574-4B66-BBA0-3D9ECC654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895600"/>
            <a:ext cx="8077200" cy="1673352"/>
          </a:xfrm>
        </p:spPr>
        <p:txBody>
          <a:bodyPr>
            <a:noAutofit/>
          </a:bodyPr>
          <a:lstStyle/>
          <a:p>
            <a:r>
              <a:rPr lang="en-US" sz="14000" dirty="0" smtClean="0">
                <a:latin typeface="+mn-lt"/>
              </a:rPr>
              <a:t>Pool Boy</a:t>
            </a:r>
            <a:endParaRPr lang="en-US" sz="140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Group 3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105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Paul </a:t>
            </a:r>
            <a:r>
              <a:rPr lang="en-US" sz="2400" b="1" dirty="0" err="1" smtClean="0"/>
              <a:t>Setlak</a:t>
            </a:r>
            <a:r>
              <a:rPr lang="en-US" sz="2400" b="1" dirty="0" smtClean="0"/>
              <a:t>          Ivan </a:t>
            </a:r>
            <a:r>
              <a:rPr lang="en-US" sz="2400" b="1" dirty="0" err="1" smtClean="0"/>
              <a:t>Latorre</a:t>
            </a:r>
            <a:r>
              <a:rPr lang="en-US" sz="2400" b="1" dirty="0" smtClean="0"/>
              <a:t>                Mitch Lienau               Robert </a:t>
            </a:r>
            <a:r>
              <a:rPr lang="en-US" sz="2400" b="1" dirty="0" err="1" smtClean="0"/>
              <a:t>Sers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086600" y="6324600"/>
            <a:ext cx="1847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Sponsored by CEI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Pool Maintenance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main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Langelier</a:t>
            </a:r>
            <a:r>
              <a:rPr lang="en-US" dirty="0" smtClean="0"/>
              <a:t> Saturation </a:t>
            </a:r>
            <a:r>
              <a:rPr lang="en-US" dirty="0" smtClean="0"/>
              <a:t>Index for component longevity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Water Sanitation for safe human use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Langelier</a:t>
            </a:r>
            <a:r>
              <a:rPr lang="en-US" dirty="0" smtClean="0"/>
              <a:t> Saturation </a:t>
            </a:r>
            <a:r>
              <a:rPr lang="en-US" dirty="0" smtClean="0"/>
              <a:t>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b="1" i="1" dirty="0" smtClean="0"/>
              <a:t>Saturation Index = pH + </a:t>
            </a:r>
            <a:r>
              <a:rPr lang="en-US" sz="2800" b="1" i="1" dirty="0" err="1" smtClean="0"/>
              <a:t>calchd</a:t>
            </a:r>
            <a:r>
              <a:rPr lang="en-US" sz="2800" b="1" i="1" dirty="0" smtClean="0"/>
              <a:t> + </a:t>
            </a:r>
            <a:r>
              <a:rPr lang="en-US" sz="2800" b="1" i="1" dirty="0" err="1" smtClean="0"/>
              <a:t>totak</a:t>
            </a:r>
            <a:r>
              <a:rPr lang="en-US" sz="2800" b="1" i="1" dirty="0" smtClean="0"/>
              <a:t> + temp - 12.1</a:t>
            </a:r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971800" y="2514600"/>
          <a:ext cx="3200400" cy="1472184"/>
        </p:xfrm>
        <a:graphic>
          <a:graphicData uri="http://schemas.openxmlformats.org/drawingml/2006/table">
            <a:tbl>
              <a:tblPr/>
              <a:tblGrid>
                <a:gridCol w="1342103"/>
                <a:gridCol w="967863"/>
                <a:gridCol w="890434"/>
              </a:tblGrid>
              <a:tr h="209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To Lower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To Raise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Ph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Times New Roman"/>
                        </a:rPr>
                        <a:t>Muriatic acid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Times New Roman"/>
                        </a:rPr>
                        <a:t>Soda ash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TA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Times New Roman"/>
                        </a:rPr>
                        <a:t>Hydrochloric acid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Sodium bicarbonate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Calcium hardness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Times New Roman"/>
                        </a:rPr>
                        <a:t>Replace water (backwash)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Calcium Chloride</a:t>
                      </a: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85800" y="4267200"/>
          <a:ext cx="7316789" cy="1472184"/>
        </p:xfrm>
        <a:graphic>
          <a:graphicData uri="http://schemas.openxmlformats.org/drawingml/2006/table">
            <a:tbl>
              <a:tblPr/>
              <a:tblGrid>
                <a:gridCol w="912377"/>
                <a:gridCol w="919994"/>
                <a:gridCol w="914070"/>
                <a:gridCol w="761725"/>
                <a:gridCol w="837897"/>
                <a:gridCol w="914070"/>
                <a:gridCol w="1066414"/>
                <a:gridCol w="990242"/>
              </a:tblGrid>
              <a:tr h="2031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/>
                          <a:ea typeface="Times New Roman"/>
                          <a:cs typeface="Times New Roman"/>
                        </a:rPr>
                        <a:t>Decrease TA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GALLONS IN POOL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31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(ppm)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1,000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5,000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10,000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15,000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20,000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25,000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50,000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1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2.56 oz.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0.8 pts.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0.8 qts.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1.2 qts.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1.6 qts.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2.0 qts.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1 gal.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1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5.12 oz.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1.60 pts.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1.6 qts.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2.4 qts.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3.2 qts.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1.0 gal.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2 gal.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1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7.68 oz.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1.2 qts.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2.4 qts.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3.6 qts.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1.2 gal.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1.5 gal.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3 gal.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1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40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10.24 oz.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1.6 qts.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3.2 qts.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1.2 gal.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1.6 gal.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2.0 gal.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4 gal.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1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12.80 oz.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2.0 qts.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1.0 gal.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1.5 gal.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2.0 gal.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Times New Roman"/>
                          <a:cs typeface="Times New Roman"/>
                        </a:rPr>
                        <a:t>2.5 gal.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  <a:cs typeface="Times New Roman"/>
                        </a:rPr>
                        <a:t>5 gal.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	Sanitation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Traditional chlorine</a:t>
            </a:r>
          </a:p>
          <a:p>
            <a:r>
              <a:rPr lang="en-US" dirty="0" smtClean="0"/>
              <a:t>Salt to chlorine generator</a:t>
            </a:r>
          </a:p>
          <a:p>
            <a:r>
              <a:rPr lang="en-US" dirty="0" smtClean="0"/>
              <a:t>Ionization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Sanitation Methods </a:t>
            </a: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990600" y="1481127"/>
          <a:ext cx="6934198" cy="5376873"/>
        </p:xfrm>
        <a:graphic>
          <a:graphicData uri="http://schemas.openxmlformats.org/drawingml/2006/table">
            <a:tbl>
              <a:tblPr/>
              <a:tblGrid>
                <a:gridCol w="1415341"/>
                <a:gridCol w="1839619"/>
                <a:gridCol w="1839619"/>
                <a:gridCol w="1839619"/>
              </a:tblGrid>
              <a:tr h="187630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 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/>
                          <a:ea typeface="Calibri"/>
                          <a:cs typeface="Times New Roman"/>
                        </a:rPr>
                        <a:t>Copper</a:t>
                      </a:r>
                      <a:r>
                        <a:rPr lang="en-US" sz="1400" baseline="0" dirty="0" smtClean="0">
                          <a:latin typeface="Arial"/>
                          <a:ea typeface="Calibri"/>
                          <a:cs typeface="Times New Roman"/>
                        </a:rPr>
                        <a:t> Ionization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Arial"/>
                          <a:ea typeface="Calibri"/>
                          <a:cs typeface="Times New Roman"/>
                        </a:rPr>
                        <a:t>Salt Water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Arial"/>
                          <a:ea typeface="Calibri"/>
                          <a:cs typeface="Times New Roman"/>
                        </a:rPr>
                        <a:t>Chlorine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962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Free Chlorine, </a:t>
                      </a:r>
                      <a:r>
                        <a:rPr lang="en-US" sz="1400" dirty="0" err="1">
                          <a:latin typeface="Arial"/>
                          <a:ea typeface="Calibri"/>
                          <a:cs typeface="Times New Roman"/>
                        </a:rPr>
                        <a:t>ppm</a:t>
                      </a: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.4-.8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2.0-4.0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1.0-3.0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630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pH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7.2-7.6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7.2-7.6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7.4-7.6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962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Total Alkalinity, ppm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80-120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80-100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80-100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738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Total Dissolved Solids, ppm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750-1500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1000-2000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1000-2000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738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Calcium Hardness, ppm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225-375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200-400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200-400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184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Copper Ions, ppm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.3-.4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414">
                <a:tc>
                  <a:txBody>
                    <a:bodyPr/>
                    <a:lstStyle/>
                    <a:p>
                      <a:pPr marL="4572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latin typeface="Arial"/>
                          <a:ea typeface="Calibri"/>
                          <a:cs typeface="Times New Roman"/>
                        </a:rPr>
                        <a:t>Cyanuric</a:t>
                      </a:r>
                      <a:r>
                        <a:rPr lang="en-US" sz="1400" dirty="0" smtClean="0">
                          <a:latin typeface="Arial"/>
                          <a:ea typeface="Calibri"/>
                          <a:cs typeface="Times New Roman"/>
                        </a:rPr>
                        <a:t> Acid, </a:t>
                      </a:r>
                      <a:r>
                        <a:rPr lang="en-US" sz="1400" dirty="0" err="1" smtClean="0">
                          <a:latin typeface="Arial"/>
                          <a:ea typeface="Calibri"/>
                          <a:cs typeface="Times New Roman"/>
                        </a:rPr>
                        <a:t>ppm</a:t>
                      </a:r>
                      <a:endParaRPr lang="en-US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N/A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/>
                          <a:ea typeface="Calibri"/>
                          <a:cs typeface="Times New Roman"/>
                        </a:rPr>
                        <a:t>60-80</a:t>
                      </a:r>
                      <a:endParaRPr lang="en-US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/>
                          <a:ea typeface="Calibri"/>
                          <a:cs typeface="Times New Roman"/>
                        </a:rPr>
                        <a:t>60-80</a:t>
                      </a:r>
                      <a:endParaRPr lang="en-US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271">
                <a:tc>
                  <a:txBody>
                    <a:bodyPr/>
                    <a:lstStyle/>
                    <a:p>
                      <a:pPr marL="4572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/>
                          <a:ea typeface="Calibri"/>
                          <a:cs typeface="Times New Roman"/>
                        </a:rPr>
                        <a:t>Salinity, </a:t>
                      </a:r>
                      <a:r>
                        <a:rPr lang="en-US" sz="1400" dirty="0" err="1" smtClean="0">
                          <a:latin typeface="Arial"/>
                          <a:ea typeface="Calibri"/>
                          <a:cs typeface="Times New Roman"/>
                        </a:rPr>
                        <a:t>ppm</a:t>
                      </a:r>
                      <a:endParaRPr lang="en-US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/>
                          <a:ea typeface="Calibri"/>
                          <a:cs typeface="Times New Roman"/>
                        </a:rPr>
                        <a:t>2500-4000</a:t>
                      </a:r>
                      <a:endParaRPr lang="en-US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Ionizer</a:t>
            </a:r>
          </a:p>
          <a:p>
            <a:r>
              <a:rPr lang="en-US" dirty="0" smtClean="0"/>
              <a:t>Sensors</a:t>
            </a:r>
          </a:p>
          <a:p>
            <a:r>
              <a:rPr lang="en-US" dirty="0" smtClean="0"/>
              <a:t>Reservoirs / Valves</a:t>
            </a:r>
          </a:p>
          <a:p>
            <a:r>
              <a:rPr lang="en-US" dirty="0" smtClean="0"/>
              <a:t>Microcontroller</a:t>
            </a:r>
          </a:p>
          <a:p>
            <a:r>
              <a:rPr lang="en-US" dirty="0" smtClean="0"/>
              <a:t>Wireless Communication</a:t>
            </a:r>
          </a:p>
          <a:p>
            <a:r>
              <a:rPr lang="en-US" dirty="0" smtClean="0"/>
              <a:t>Control Panel</a:t>
            </a:r>
          </a:p>
          <a:p>
            <a:r>
              <a:rPr lang="en-US" dirty="0" smtClean="0"/>
              <a:t>Power</a:t>
            </a:r>
          </a:p>
          <a:p>
            <a:r>
              <a:rPr lang="en-US" dirty="0" smtClean="0"/>
              <a:t>PCB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Ionizer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Ionizer </a:t>
            </a:r>
            <a:endParaRPr lang="en-US" dirty="0"/>
          </a:p>
        </p:txBody>
      </p:sp>
      <p:pic>
        <p:nvPicPr>
          <p:cNvPr id="4" name="Content Placeholder 3" descr="http://www.purewater-sy.com/Pool%20Purification%20Systems%20by%20Carefree%20Clearwater.files/image003.jpg"/>
          <p:cNvPicPr>
            <a:picLocks noGrp="1"/>
          </p:cNvPicPr>
          <p:nvPr>
            <p:ph idx="1"/>
          </p:nvPr>
        </p:nvPicPr>
        <p:blipFill>
          <a:blip r:embed="rId2" cstate="print"/>
          <a:srcRect l="-3409" t="22415"/>
          <a:stretch>
            <a:fillRect/>
          </a:stretch>
        </p:blipFill>
        <p:spPr bwMode="auto">
          <a:xfrm>
            <a:off x="990600" y="2743200"/>
            <a:ext cx="7010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895600" y="1524000"/>
            <a:ext cx="335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 Voltage: 120 V AC</a:t>
            </a:r>
          </a:p>
          <a:p>
            <a:r>
              <a:rPr lang="en-US" dirty="0" smtClean="0"/>
              <a:t>Output Voltage: 3-10 V DC</a:t>
            </a:r>
          </a:p>
          <a:p>
            <a:r>
              <a:rPr lang="en-US" dirty="0" smtClean="0"/>
              <a:t>Output Current: 8 A</a:t>
            </a:r>
          </a:p>
          <a:p>
            <a:r>
              <a:rPr lang="en-US" dirty="0" smtClean="0"/>
              <a:t>Electrode Lifetime: 3-5 years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Sensors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nervous system of the Pool Boy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Components for Pool Measurements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Pressure Switch</a:t>
            </a:r>
          </a:p>
          <a:p>
            <a:r>
              <a:rPr lang="en-US" sz="2400" dirty="0" smtClean="0"/>
              <a:t>Temperature Sensor</a:t>
            </a:r>
          </a:p>
          <a:p>
            <a:r>
              <a:rPr lang="en-US" sz="2400" dirty="0" smtClean="0"/>
              <a:t>Calcium Ion-Selective Electrode</a:t>
            </a:r>
          </a:p>
          <a:p>
            <a:r>
              <a:rPr lang="en-US" sz="2400" dirty="0" smtClean="0"/>
              <a:t>ORP Sensor</a:t>
            </a:r>
          </a:p>
          <a:p>
            <a:r>
              <a:rPr lang="en-US" sz="2400" dirty="0" smtClean="0"/>
              <a:t>Conductivity Sensor</a:t>
            </a:r>
          </a:p>
          <a:p>
            <a:r>
              <a:rPr lang="en-US" sz="2400" dirty="0" smtClean="0"/>
              <a:t>Copper Ion-Selective Electrode</a:t>
            </a:r>
          </a:p>
          <a:p>
            <a:r>
              <a:rPr lang="en-US" sz="2400" dirty="0" smtClean="0"/>
              <a:t>pH Sensor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Relieve the burden of pool maintenance on the owner</a:t>
            </a:r>
          </a:p>
          <a:p>
            <a:r>
              <a:rPr lang="en-US" dirty="0" smtClean="0"/>
              <a:t>Unchecked pools require more resources to recover</a:t>
            </a:r>
          </a:p>
          <a:p>
            <a:r>
              <a:rPr lang="en-US" dirty="0" smtClean="0"/>
              <a:t>Reduce dependence on harsh chemicals like chlorine</a:t>
            </a:r>
          </a:p>
          <a:p>
            <a:r>
              <a:rPr lang="en-US" dirty="0" smtClean="0"/>
              <a:t>Low cost consumer solution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Pressure Switch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229600" cy="27733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800" dirty="0" smtClean="0"/>
              <a:t>	</a:t>
            </a:r>
          </a:p>
          <a:p>
            <a:r>
              <a:rPr lang="en-US" sz="1800" dirty="0" smtClean="0"/>
              <a:t>Media: gas, liquid or steam</a:t>
            </a:r>
          </a:p>
          <a:p>
            <a:r>
              <a:rPr lang="en-US" sz="1800" dirty="0" smtClean="0"/>
              <a:t>Operating Pressure: 21.5-58 PSI</a:t>
            </a:r>
          </a:p>
          <a:p>
            <a:r>
              <a:rPr lang="en-US" sz="1800" dirty="0" smtClean="0"/>
              <a:t>Differential: 3+- 1.5PSI</a:t>
            </a:r>
          </a:p>
          <a:p>
            <a:r>
              <a:rPr lang="en-US" sz="1800" dirty="0" smtClean="0"/>
              <a:t>Switch Type: single pole double throw (SPDT)</a:t>
            </a:r>
          </a:p>
          <a:p>
            <a:r>
              <a:rPr lang="en-US" sz="1800" dirty="0" smtClean="0"/>
              <a:t>Operating Temperature: 0 °-125 °C</a:t>
            </a:r>
            <a:endParaRPr lang="en-US" sz="1800" dirty="0"/>
          </a:p>
        </p:txBody>
      </p:sp>
      <p:pic>
        <p:nvPicPr>
          <p:cNvPr id="25602" name="Picture 2" descr="LF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981200"/>
            <a:ext cx="1828800" cy="20994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36942" y="4191000"/>
            <a:ext cx="4707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(reprinted pending permission of ueonline.com)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LM35 Temperature 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4724400" cy="2667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Scale: Linear 10 mV/ °C </a:t>
            </a:r>
          </a:p>
          <a:p>
            <a:r>
              <a:rPr lang="en-US" dirty="0" smtClean="0"/>
              <a:t>Accuracy: .5 °C</a:t>
            </a:r>
          </a:p>
          <a:p>
            <a:r>
              <a:rPr lang="en-US" dirty="0" smtClean="0"/>
              <a:t>Temperature Range: -55 °-150 °</a:t>
            </a:r>
          </a:p>
          <a:p>
            <a:r>
              <a:rPr lang="en-US" dirty="0" smtClean="0"/>
              <a:t>Current Drain: less Than 60 µA</a:t>
            </a:r>
          </a:p>
          <a:p>
            <a:r>
              <a:rPr lang="en-US" dirty="0" smtClean="0"/>
              <a:t>Operating Voltage: 4-30 V</a:t>
            </a:r>
          </a:p>
          <a:p>
            <a:r>
              <a:rPr lang="en-US" dirty="0" smtClean="0"/>
              <a:t>Terminals: 3 V+, </a:t>
            </a:r>
            <a:r>
              <a:rPr lang="en-US" dirty="0" err="1" smtClean="0"/>
              <a:t>Vout</a:t>
            </a:r>
            <a:r>
              <a:rPr lang="en-US" dirty="0" smtClean="0"/>
              <a:t>, GND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Vernier</a:t>
            </a:r>
            <a:r>
              <a:rPr lang="en-US" sz="2800" dirty="0" smtClean="0"/>
              <a:t> Calcium Ion-Selective Electrode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1900" dirty="0" smtClean="0">
                <a:solidFill>
                  <a:schemeClr val="tx1"/>
                </a:solidFill>
              </a:rPr>
              <a:t>Range</a:t>
            </a:r>
            <a:r>
              <a:rPr lang="en-US" sz="1900" dirty="0">
                <a:solidFill>
                  <a:schemeClr val="tx1"/>
                </a:solidFill>
              </a:rPr>
              <a:t>: 0.20 to 40,000 </a:t>
            </a:r>
            <a:r>
              <a:rPr lang="en-US" sz="1900" dirty="0" err="1" smtClean="0">
                <a:solidFill>
                  <a:schemeClr val="tx1"/>
                </a:solidFill>
              </a:rPr>
              <a:t>ppm</a:t>
            </a:r>
            <a:endParaRPr lang="en-US" sz="1900" dirty="0"/>
          </a:p>
          <a:p>
            <a:pPr>
              <a:buClr>
                <a:schemeClr val="tx1"/>
              </a:buClr>
            </a:pPr>
            <a:r>
              <a:rPr lang="en-US" sz="1900" dirty="0" smtClean="0">
                <a:solidFill>
                  <a:schemeClr val="tx1"/>
                </a:solidFill>
              </a:rPr>
              <a:t>pH </a:t>
            </a:r>
            <a:r>
              <a:rPr lang="en-US" sz="1900" dirty="0">
                <a:solidFill>
                  <a:schemeClr val="tx1"/>
                </a:solidFill>
              </a:rPr>
              <a:t>Range: 3 to </a:t>
            </a:r>
            <a:r>
              <a:rPr lang="en-US" sz="1900" dirty="0" smtClean="0">
                <a:solidFill>
                  <a:schemeClr val="tx1"/>
                </a:solidFill>
              </a:rPr>
              <a:t>10</a:t>
            </a:r>
          </a:p>
          <a:p>
            <a:pPr>
              <a:buClr>
                <a:schemeClr val="tx1"/>
              </a:buClr>
            </a:pPr>
            <a:r>
              <a:rPr lang="en-US" sz="1900" dirty="0" smtClean="0">
                <a:solidFill>
                  <a:schemeClr val="tx1"/>
                </a:solidFill>
              </a:rPr>
              <a:t>Interfering </a:t>
            </a:r>
            <a:r>
              <a:rPr lang="en-US" sz="1900" dirty="0">
                <a:solidFill>
                  <a:schemeClr val="tx1"/>
                </a:solidFill>
              </a:rPr>
              <a:t>Ions: Pb2+, Hg2+, Sr2+, Cu2+, </a:t>
            </a:r>
            <a:r>
              <a:rPr lang="en-US" sz="1900" dirty="0" smtClean="0">
                <a:solidFill>
                  <a:schemeClr val="tx1"/>
                </a:solidFill>
              </a:rPr>
              <a:t>Ni2+</a:t>
            </a:r>
            <a:endParaRPr lang="en-US" sz="1900" dirty="0"/>
          </a:p>
          <a:p>
            <a:pPr>
              <a:buClr>
                <a:schemeClr val="tx1"/>
              </a:buClr>
            </a:pPr>
            <a:r>
              <a:rPr lang="en-US" sz="1900" dirty="0" smtClean="0">
                <a:solidFill>
                  <a:schemeClr val="tx1"/>
                </a:solidFill>
              </a:rPr>
              <a:t>Electrode </a:t>
            </a:r>
            <a:r>
              <a:rPr lang="en-US" sz="1900" dirty="0">
                <a:solidFill>
                  <a:schemeClr val="tx1"/>
                </a:solidFill>
              </a:rPr>
              <a:t>Slope: +28 </a:t>
            </a:r>
            <a:r>
              <a:rPr lang="en-US" sz="1900" dirty="0" smtClean="0">
                <a:solidFill>
                  <a:schemeClr val="tx1"/>
                </a:solidFill>
              </a:rPr>
              <a:t>mV/decade</a:t>
            </a:r>
            <a:endParaRPr lang="en-US" sz="1900" dirty="0"/>
          </a:p>
          <a:p>
            <a:pPr>
              <a:buClr>
                <a:schemeClr val="tx1"/>
              </a:buClr>
            </a:pPr>
            <a:r>
              <a:rPr lang="en-US" sz="1900" dirty="0" smtClean="0">
                <a:solidFill>
                  <a:schemeClr val="tx1"/>
                </a:solidFill>
              </a:rPr>
              <a:t>Approximate </a:t>
            </a:r>
            <a:r>
              <a:rPr lang="en-US" sz="1900" dirty="0">
                <a:solidFill>
                  <a:schemeClr val="tx1"/>
                </a:solidFill>
              </a:rPr>
              <a:t>Calibration Voltages: High (1000 mg/L) 1.9 V Low (10 mg/L) </a:t>
            </a:r>
            <a:r>
              <a:rPr lang="en-US" sz="1900" dirty="0" smtClean="0">
                <a:solidFill>
                  <a:schemeClr val="tx1"/>
                </a:solidFill>
              </a:rPr>
              <a:t>1.5V</a:t>
            </a:r>
            <a:endParaRPr lang="en-US" sz="1900" dirty="0"/>
          </a:p>
          <a:p>
            <a:pPr>
              <a:buClr>
                <a:schemeClr val="tx1"/>
              </a:buClr>
            </a:pPr>
            <a:r>
              <a:rPr lang="en-US" sz="1900" dirty="0" smtClean="0">
                <a:solidFill>
                  <a:schemeClr val="tx1"/>
                </a:solidFill>
              </a:rPr>
              <a:t>Electrode </a:t>
            </a:r>
            <a:r>
              <a:rPr lang="en-US" sz="1900" dirty="0">
                <a:solidFill>
                  <a:schemeClr val="tx1"/>
                </a:solidFill>
              </a:rPr>
              <a:t>Resistance: 1 to 4 </a:t>
            </a:r>
            <a:r>
              <a:rPr lang="en-US" sz="1900" dirty="0" smtClean="0">
                <a:solidFill>
                  <a:schemeClr val="tx1"/>
                </a:solidFill>
              </a:rPr>
              <a:t>MΩ</a:t>
            </a:r>
            <a:endParaRPr lang="en-US" sz="1900" dirty="0"/>
          </a:p>
          <a:p>
            <a:pPr>
              <a:buClr>
                <a:schemeClr val="tx1"/>
              </a:buClr>
            </a:pPr>
            <a:r>
              <a:rPr lang="en-US" sz="1900" dirty="0" smtClean="0">
                <a:solidFill>
                  <a:schemeClr val="tx1"/>
                </a:solidFill>
              </a:rPr>
              <a:t>Temperature </a:t>
            </a:r>
            <a:r>
              <a:rPr lang="en-US" sz="1900" dirty="0">
                <a:solidFill>
                  <a:schemeClr val="tx1"/>
                </a:solidFill>
              </a:rPr>
              <a:t>range (can be placed in): 0 to 50°C (no temperature </a:t>
            </a:r>
            <a:r>
              <a:rPr lang="en-US" sz="1900" dirty="0" smtClean="0">
                <a:solidFill>
                  <a:schemeClr val="tx1"/>
                </a:solidFill>
              </a:rPr>
              <a:t>compensation)</a:t>
            </a:r>
          </a:p>
          <a:p>
            <a:pPr>
              <a:buClr>
                <a:schemeClr val="tx1"/>
              </a:buClr>
            </a:pPr>
            <a:r>
              <a:rPr lang="en-US" sz="1900" dirty="0" smtClean="0">
                <a:solidFill>
                  <a:schemeClr val="tx1"/>
                </a:solidFill>
              </a:rPr>
              <a:t>Minimum </a:t>
            </a:r>
            <a:r>
              <a:rPr lang="en-US" sz="1900" dirty="0">
                <a:solidFill>
                  <a:schemeClr val="tx1"/>
                </a:solidFill>
              </a:rPr>
              <a:t>immersion: 1 </a:t>
            </a:r>
            <a:r>
              <a:rPr lang="en-US" sz="1900" dirty="0" smtClean="0">
                <a:solidFill>
                  <a:schemeClr val="tx1"/>
                </a:solidFill>
              </a:rPr>
              <a:t>inch</a:t>
            </a:r>
          </a:p>
          <a:p>
            <a:pPr>
              <a:buClr>
                <a:schemeClr val="tx1"/>
              </a:buClr>
            </a:pPr>
            <a:r>
              <a:rPr lang="en-US" sz="1900" dirty="0" smtClean="0">
                <a:solidFill>
                  <a:schemeClr val="tx1"/>
                </a:solidFill>
              </a:rPr>
              <a:t>Electrode </a:t>
            </a:r>
            <a:r>
              <a:rPr lang="en-US" sz="1900" dirty="0">
                <a:solidFill>
                  <a:schemeClr val="tx1"/>
                </a:solidFill>
              </a:rPr>
              <a:t>Length: 155 </a:t>
            </a:r>
            <a:r>
              <a:rPr lang="en-US" sz="1900" dirty="0" smtClean="0">
                <a:solidFill>
                  <a:schemeClr val="tx1"/>
                </a:solidFill>
              </a:rPr>
              <a:t>mm</a:t>
            </a:r>
          </a:p>
          <a:p>
            <a:pPr>
              <a:buClr>
                <a:schemeClr val="tx1"/>
              </a:buClr>
            </a:pPr>
            <a:r>
              <a:rPr lang="en-US" sz="1900" dirty="0" smtClean="0">
                <a:solidFill>
                  <a:schemeClr val="tx1"/>
                </a:solidFill>
              </a:rPr>
              <a:t>Body </a:t>
            </a:r>
            <a:r>
              <a:rPr lang="en-US" sz="1900" dirty="0">
                <a:solidFill>
                  <a:schemeClr val="tx1"/>
                </a:solidFill>
              </a:rPr>
              <a:t>Diameter: 12 </a:t>
            </a:r>
            <a:r>
              <a:rPr lang="en-US" sz="1900" dirty="0" smtClean="0">
                <a:solidFill>
                  <a:schemeClr val="tx1"/>
                </a:solidFill>
              </a:rPr>
              <a:t>mm</a:t>
            </a:r>
          </a:p>
          <a:p>
            <a:pPr>
              <a:buClr>
                <a:schemeClr val="tx1"/>
              </a:buClr>
            </a:pPr>
            <a:r>
              <a:rPr lang="en-US" sz="1900" dirty="0" smtClean="0">
                <a:solidFill>
                  <a:schemeClr val="tx1"/>
                </a:solidFill>
              </a:rPr>
              <a:t>Cap </a:t>
            </a:r>
            <a:r>
              <a:rPr lang="en-US" sz="1900" dirty="0">
                <a:solidFill>
                  <a:schemeClr val="tx1"/>
                </a:solidFill>
              </a:rPr>
              <a:t>Diameter: 16 </a:t>
            </a:r>
            <a:r>
              <a:rPr lang="en-US" sz="1900" dirty="0" smtClean="0">
                <a:solidFill>
                  <a:schemeClr val="tx1"/>
                </a:solidFill>
              </a:rPr>
              <a:t>mm</a:t>
            </a:r>
          </a:p>
          <a:p>
            <a:pPr>
              <a:buClr>
                <a:schemeClr val="tx1"/>
              </a:buClr>
            </a:pPr>
            <a:r>
              <a:rPr lang="en-US" sz="1900" dirty="0" smtClean="0">
                <a:solidFill>
                  <a:schemeClr val="tx1"/>
                </a:solidFill>
              </a:rPr>
              <a:t>Cable </a:t>
            </a:r>
            <a:r>
              <a:rPr lang="en-US" sz="1900" dirty="0">
                <a:solidFill>
                  <a:schemeClr val="tx1"/>
                </a:solidFill>
              </a:rPr>
              <a:t>Length: 100 cm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7696199" cy="1275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4400" dirty="0" err="1" smtClean="0"/>
              <a:t>Vernier</a:t>
            </a:r>
            <a:r>
              <a:rPr lang="en-US" sz="4400" dirty="0" smtClean="0"/>
              <a:t> ORP Sensor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819400"/>
            <a:ext cx="7772400" cy="33067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Type</a:t>
            </a:r>
            <a:r>
              <a:rPr lang="en-US" sz="1800" dirty="0"/>
              <a:t>: Sealed, gel-filled, epoxy body, Ag/</a:t>
            </a:r>
            <a:r>
              <a:rPr lang="en-US" sz="1800" dirty="0" err="1"/>
              <a:t>AgCl</a:t>
            </a:r>
            <a:r>
              <a:rPr lang="en-US" sz="1800" dirty="0"/>
              <a:t> </a:t>
            </a:r>
            <a:r>
              <a:rPr lang="en-US" sz="1800" dirty="0" smtClean="0"/>
              <a:t>reference</a:t>
            </a:r>
            <a:endParaRPr lang="en-US" sz="1800" dirty="0"/>
          </a:p>
          <a:p>
            <a:r>
              <a:rPr lang="en-US" sz="1800" dirty="0" smtClean="0"/>
              <a:t>Storage </a:t>
            </a:r>
            <a:r>
              <a:rPr lang="en-US" sz="1800" dirty="0"/>
              <a:t>solution: pH-4/</a:t>
            </a:r>
            <a:r>
              <a:rPr lang="en-US" sz="1800" dirty="0" err="1"/>
              <a:t>KCl</a:t>
            </a:r>
            <a:r>
              <a:rPr lang="en-US" sz="1800" dirty="0"/>
              <a:t> solution (10 g </a:t>
            </a:r>
            <a:r>
              <a:rPr lang="en-US" sz="1800" dirty="0" err="1"/>
              <a:t>KCl</a:t>
            </a:r>
            <a:r>
              <a:rPr lang="en-US" sz="1800" dirty="0"/>
              <a:t> in 100 </a:t>
            </a:r>
            <a:r>
              <a:rPr lang="en-US" sz="1800" dirty="0" err="1"/>
              <a:t>mL</a:t>
            </a:r>
            <a:r>
              <a:rPr lang="en-US" sz="1800" dirty="0"/>
              <a:t> buffer pH-4 </a:t>
            </a:r>
            <a:r>
              <a:rPr lang="en-US" sz="1800" dirty="0" smtClean="0"/>
              <a:t>solution)</a:t>
            </a:r>
          </a:p>
          <a:p>
            <a:r>
              <a:rPr lang="en-US" sz="1800" dirty="0" smtClean="0"/>
              <a:t>Cable</a:t>
            </a:r>
            <a:r>
              <a:rPr lang="en-US" sz="1800" dirty="0"/>
              <a:t>: 1 meter coaxial cable </a:t>
            </a:r>
            <a:endParaRPr lang="en-US" sz="1800" dirty="0" smtClean="0"/>
          </a:p>
          <a:p>
            <a:r>
              <a:rPr lang="en-US" sz="1800" dirty="0" smtClean="0"/>
              <a:t>Temperature </a:t>
            </a:r>
            <a:r>
              <a:rPr lang="en-US" sz="1800" dirty="0"/>
              <a:t>range: </a:t>
            </a:r>
            <a:r>
              <a:rPr lang="en-US" sz="1800" dirty="0" smtClean="0"/>
              <a:t>0-60ºC</a:t>
            </a:r>
          </a:p>
          <a:p>
            <a:r>
              <a:rPr lang="en-US" sz="1800" dirty="0" smtClean="0"/>
              <a:t>Dimensions</a:t>
            </a:r>
            <a:r>
              <a:rPr lang="en-US" sz="1800" dirty="0"/>
              <a:t>: 12 mm </a:t>
            </a:r>
            <a:r>
              <a:rPr lang="en-US" sz="1800" dirty="0" smtClean="0"/>
              <a:t>OD</a:t>
            </a:r>
          </a:p>
          <a:p>
            <a:r>
              <a:rPr lang="en-US" sz="1800" dirty="0" smtClean="0"/>
              <a:t>Impedance</a:t>
            </a:r>
            <a:r>
              <a:rPr lang="en-US" sz="1800" dirty="0"/>
              <a:t>: ~20 k</a:t>
            </a:r>
            <a:r>
              <a:rPr lang="el-GR" sz="1800" dirty="0"/>
              <a:t>Ω </a:t>
            </a:r>
            <a:r>
              <a:rPr lang="en-US" sz="1800" dirty="0"/>
              <a:t>at </a:t>
            </a:r>
            <a:r>
              <a:rPr lang="en-US" sz="1800" dirty="0" smtClean="0"/>
              <a:t>25ºC</a:t>
            </a:r>
          </a:p>
          <a:p>
            <a:r>
              <a:rPr lang="en-US" sz="1800" dirty="0" smtClean="0"/>
              <a:t>ORP </a:t>
            </a:r>
            <a:r>
              <a:rPr lang="en-US" sz="1800" dirty="0"/>
              <a:t>element: 99% pure platinum band sealed on a glass </a:t>
            </a:r>
            <a:r>
              <a:rPr lang="en-US" sz="1800" dirty="0" smtClean="0"/>
              <a:t>stem</a:t>
            </a:r>
          </a:p>
          <a:p>
            <a:r>
              <a:rPr lang="en-US" sz="1800" dirty="0" smtClean="0"/>
              <a:t>Calibration </a:t>
            </a:r>
            <a:r>
              <a:rPr lang="en-US" sz="1800" dirty="0"/>
              <a:t>(mV): slope 466.875, intercept –</a:t>
            </a:r>
            <a:r>
              <a:rPr lang="en-US" sz="1800" dirty="0" smtClean="0"/>
              <a:t>559.793</a:t>
            </a:r>
            <a:endParaRPr lang="en-US" sz="1800" dirty="0"/>
          </a:p>
          <a:p>
            <a:r>
              <a:rPr lang="en-US" sz="1800" dirty="0" smtClean="0"/>
              <a:t>Power</a:t>
            </a:r>
            <a:r>
              <a:rPr lang="en-US" sz="1800" dirty="0"/>
              <a:t>: 7 </a:t>
            </a:r>
            <a:r>
              <a:rPr lang="en-US" sz="1800" dirty="0" err="1"/>
              <a:t>mA</a:t>
            </a:r>
            <a:r>
              <a:rPr lang="en-US" sz="1800" dirty="0"/>
              <a:t> @ </a:t>
            </a:r>
            <a:r>
              <a:rPr lang="en-US" sz="1800" dirty="0" smtClean="0"/>
              <a:t>5VDC</a:t>
            </a:r>
          </a:p>
          <a:p>
            <a:r>
              <a:rPr lang="en-US" sz="1800" dirty="0" smtClean="0"/>
              <a:t>Output </a:t>
            </a:r>
            <a:r>
              <a:rPr lang="en-US" sz="1800" dirty="0"/>
              <a:t>Range: –450 to 1100 mV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06636"/>
            <a:ext cx="6781799" cy="153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Conductivity 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2849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Electrode </a:t>
            </a:r>
            <a:r>
              <a:rPr lang="en-US" sz="2400" dirty="0"/>
              <a:t>Height</a:t>
            </a:r>
            <a:r>
              <a:rPr lang="en-US" sz="2400" dirty="0" smtClean="0"/>
              <a:t>: 6“</a:t>
            </a:r>
          </a:p>
          <a:p>
            <a:r>
              <a:rPr lang="en-US" sz="2400" dirty="0"/>
              <a:t>Maximum Pressure</a:t>
            </a:r>
            <a:r>
              <a:rPr lang="en-US" sz="2400" dirty="0" smtClean="0"/>
              <a:t>: 150 psig</a:t>
            </a:r>
          </a:p>
          <a:p>
            <a:r>
              <a:rPr lang="en-US" sz="2400" dirty="0"/>
              <a:t>Top </a:t>
            </a:r>
            <a:r>
              <a:rPr lang="en-US" sz="2400" dirty="0" smtClean="0"/>
              <a:t>Threads: ¾" MPT</a:t>
            </a:r>
          </a:p>
          <a:p>
            <a:r>
              <a:rPr lang="en-US" sz="2400" dirty="0"/>
              <a:t>Connector Type</a:t>
            </a:r>
            <a:r>
              <a:rPr lang="en-US" sz="2400" dirty="0" smtClean="0"/>
              <a:t>: Spade Lugs</a:t>
            </a:r>
          </a:p>
          <a:p>
            <a:r>
              <a:rPr lang="en-US" sz="2400" dirty="0"/>
              <a:t>Cell </a:t>
            </a:r>
            <a:r>
              <a:rPr lang="en-US" sz="2400" dirty="0" smtClean="0"/>
              <a:t>Constants: 1.0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7500" t="26667" b="43333"/>
          <a:stretch>
            <a:fillRect/>
          </a:stretch>
        </p:blipFill>
        <p:spPr bwMode="auto">
          <a:xfrm>
            <a:off x="1066800" y="1447800"/>
            <a:ext cx="6426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Van London Copper Ion-Selective Electrode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352800"/>
            <a:ext cx="6858000" cy="3124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Slope</a:t>
            </a:r>
            <a:r>
              <a:rPr lang="en-US" sz="2400" dirty="0" smtClean="0"/>
              <a:t>: 27 </a:t>
            </a:r>
            <a:r>
              <a:rPr lang="en-US" sz="2400" dirty="0"/>
              <a:t>+ / - 2 </a:t>
            </a:r>
            <a:r>
              <a:rPr lang="en-US" sz="2400" dirty="0" smtClean="0"/>
              <a:t>mV/decade</a:t>
            </a:r>
          </a:p>
          <a:p>
            <a:r>
              <a:rPr lang="da-DK" sz="2400" dirty="0"/>
              <a:t>InterferencesAg+, Hg+2, Cl-, Br-, Fe+2, Cd+2</a:t>
            </a:r>
            <a:endParaRPr lang="en-US" sz="2400" dirty="0" smtClean="0"/>
          </a:p>
          <a:p>
            <a:r>
              <a:rPr lang="en-US" sz="2400" dirty="0"/>
              <a:t>Temperature </a:t>
            </a:r>
            <a:r>
              <a:rPr lang="en-US" sz="2400" dirty="0" smtClean="0"/>
              <a:t>Range: 0 to 80° C </a:t>
            </a:r>
          </a:p>
          <a:p>
            <a:r>
              <a:rPr lang="en-US" sz="2400" dirty="0"/>
              <a:t>Pressure </a:t>
            </a:r>
            <a:r>
              <a:rPr lang="en-US" sz="2400" dirty="0" smtClean="0"/>
              <a:t>Range: 0 </a:t>
            </a:r>
            <a:r>
              <a:rPr lang="en-US" sz="2400" dirty="0"/>
              <a:t>to 70 </a:t>
            </a:r>
            <a:r>
              <a:rPr lang="en-US" sz="2400" dirty="0" smtClean="0"/>
              <a:t>psi</a:t>
            </a:r>
          </a:p>
          <a:p>
            <a:r>
              <a:rPr lang="en-US" sz="2400" dirty="0"/>
              <a:t>Response </a:t>
            </a:r>
            <a:r>
              <a:rPr lang="en-US" sz="2400" dirty="0" smtClean="0"/>
              <a:t>Time: 95</a:t>
            </a:r>
            <a:r>
              <a:rPr lang="en-US" sz="2400" dirty="0"/>
              <a:t>% response in 30 </a:t>
            </a:r>
            <a:r>
              <a:rPr lang="en-US" sz="2400" dirty="0" smtClean="0"/>
              <a:t>seconds</a:t>
            </a:r>
          </a:p>
          <a:p>
            <a:r>
              <a:rPr lang="en-US" sz="2400" dirty="0"/>
              <a:t>Concentration </a:t>
            </a:r>
            <a:r>
              <a:rPr lang="en-US" sz="2400" dirty="0" smtClean="0"/>
              <a:t>Range: 0.0006 </a:t>
            </a:r>
            <a:r>
              <a:rPr lang="en-US" sz="2400" dirty="0" err="1"/>
              <a:t>ppm</a:t>
            </a:r>
            <a:r>
              <a:rPr lang="en-US" sz="2400" dirty="0"/>
              <a:t> to 6350 </a:t>
            </a:r>
            <a:r>
              <a:rPr lang="en-US" sz="2400" dirty="0" err="1" smtClean="0"/>
              <a:t>ppm</a:t>
            </a:r>
            <a:endParaRPr lang="en-US" sz="2400" dirty="0" smtClean="0"/>
          </a:p>
          <a:p>
            <a:r>
              <a:rPr lang="en-US" sz="2400" dirty="0"/>
              <a:t>pH </a:t>
            </a:r>
            <a:r>
              <a:rPr lang="en-US" sz="2400" dirty="0" smtClean="0"/>
              <a:t>Range: 2 </a:t>
            </a:r>
            <a:r>
              <a:rPr lang="en-US" sz="2400" dirty="0"/>
              <a:t>to 12 </a:t>
            </a:r>
            <a:r>
              <a:rPr lang="en-US" sz="2400" dirty="0" smtClean="0"/>
              <a:t>pH</a:t>
            </a:r>
          </a:p>
          <a:p>
            <a:r>
              <a:rPr lang="en-US" sz="2400" dirty="0"/>
              <a:t>Temperature </a:t>
            </a:r>
            <a:r>
              <a:rPr lang="en-US" sz="2400" dirty="0" smtClean="0"/>
              <a:t>Compensation: Not </a:t>
            </a:r>
            <a:r>
              <a:rPr lang="en-US" sz="2400" dirty="0"/>
              <a:t>recommended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38333" b="26667"/>
          <a:stretch>
            <a:fillRect/>
          </a:stretch>
        </p:blipFill>
        <p:spPr bwMode="auto">
          <a:xfrm>
            <a:off x="914400" y="1600200"/>
            <a:ext cx="667657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Extech</a:t>
            </a:r>
            <a:r>
              <a:rPr lang="en-US" sz="2800" dirty="0" smtClean="0"/>
              <a:t> pH Sensor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773363"/>
          </a:xfrm>
        </p:spPr>
        <p:txBody>
          <a:bodyPr>
            <a:normAutofit/>
          </a:bodyPr>
          <a:lstStyle/>
          <a:p>
            <a:r>
              <a:rPr lang="en-US" sz="1800" dirty="0"/>
              <a:t>pH </a:t>
            </a:r>
            <a:r>
              <a:rPr lang="en-US" sz="1800" dirty="0" smtClean="0"/>
              <a:t> 0.00 </a:t>
            </a:r>
            <a:r>
              <a:rPr lang="en-US" sz="1800" dirty="0"/>
              <a:t>to 14.00pH</a:t>
            </a:r>
          </a:p>
          <a:p>
            <a:r>
              <a:rPr lang="en-US" sz="1800" dirty="0"/>
              <a:t>mV -999 to 999mV</a:t>
            </a:r>
          </a:p>
          <a:p>
            <a:r>
              <a:rPr lang="en-US" sz="1800" dirty="0"/>
              <a:t>Temperature 32 to 212°F (0 to 99.9°C)</a:t>
            </a:r>
          </a:p>
          <a:p>
            <a:r>
              <a:rPr lang="en-US" sz="1800" dirty="0"/>
              <a:t>Resolution 0.01pH,1mV, 0.1°</a:t>
            </a:r>
          </a:p>
          <a:p>
            <a:r>
              <a:rPr lang="pl-PL" sz="1800" dirty="0"/>
              <a:t>Accuracy ±0.01pH, ±2mV, ±0.8°F/±0.5°C</a:t>
            </a:r>
          </a:p>
          <a:p>
            <a:r>
              <a:rPr lang="fr-FR" sz="1800" dirty="0"/>
              <a:t>Dimensions 4.4 x 3.1 x 1.5" (111 x 79 x 39mm</a:t>
            </a:r>
            <a:r>
              <a:rPr lang="fr-FR" sz="1800" dirty="0" smtClean="0"/>
              <a:t>)</a:t>
            </a:r>
            <a:endParaRPr lang="fr-FR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00200"/>
            <a:ext cx="5867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Circuit Design to Minimize Sensor Noise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4267200"/>
            <a:ext cx="7467600" cy="1858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700" dirty="0" smtClean="0"/>
              <a:t>(amplifier for the pH sensor)</a:t>
            </a:r>
          </a:p>
          <a:p>
            <a:pPr algn="ctr">
              <a:buNone/>
            </a:pPr>
            <a:endParaRPr lang="en-US" sz="1800" dirty="0" smtClean="0"/>
          </a:p>
          <a:p>
            <a:r>
              <a:rPr lang="en-US" sz="1800" dirty="0" smtClean="0"/>
              <a:t>Summing amplifier:</a:t>
            </a:r>
          </a:p>
          <a:p>
            <a:r>
              <a:rPr lang="en-US" sz="1800" dirty="0" smtClean="0"/>
              <a:t>Inverting amplifier: </a:t>
            </a:r>
          </a:p>
          <a:p>
            <a:r>
              <a:rPr lang="en-US" sz="1800" dirty="0" smtClean="0"/>
              <a:t>Non-inverting amplifier</a:t>
            </a:r>
            <a:r>
              <a:rPr lang="en-US" sz="1700" dirty="0" smtClean="0"/>
              <a:t>:</a:t>
            </a:r>
            <a:endParaRPr lang="en-US" sz="17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371600"/>
            <a:ext cx="449579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4876800"/>
            <a:ext cx="1724025" cy="371475"/>
          </a:xfrm>
          <a:prstGeom prst="rect">
            <a:avLst/>
          </a:prstGeom>
          <a:noFill/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5334000"/>
            <a:ext cx="1362075" cy="209550"/>
          </a:xfrm>
          <a:prstGeom prst="rect">
            <a:avLst/>
          </a:prstGeom>
          <a:noFill/>
        </p:spPr>
      </p:pic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5562600"/>
            <a:ext cx="1152525" cy="371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National’s LMP7721 Op-amp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Input bias current: </a:t>
            </a:r>
            <a:r>
              <a:rPr lang="en-US" dirty="0" err="1" smtClean="0"/>
              <a:t>Vcm</a:t>
            </a:r>
            <a:r>
              <a:rPr lang="en-US" dirty="0" smtClean="0"/>
              <a:t> = 1 V</a:t>
            </a:r>
          </a:p>
          <a:p>
            <a:r>
              <a:rPr lang="en-US" dirty="0" smtClean="0"/>
              <a:t>max@25°C: </a:t>
            </a:r>
            <a:r>
              <a:rPr lang="pl-PL" dirty="0" smtClean="0"/>
              <a:t>±</a:t>
            </a:r>
            <a:r>
              <a:rPr lang="en-US" dirty="0" smtClean="0"/>
              <a:t>20 </a:t>
            </a:r>
            <a:r>
              <a:rPr lang="en-US" dirty="0" err="1" smtClean="0"/>
              <a:t>fA</a:t>
            </a:r>
            <a:endParaRPr lang="en-US" dirty="0" smtClean="0"/>
          </a:p>
          <a:p>
            <a:r>
              <a:rPr lang="en-US" dirty="0" smtClean="0"/>
              <a:t>max@85°C:</a:t>
            </a:r>
            <a:r>
              <a:rPr lang="pl-PL" dirty="0" smtClean="0"/>
              <a:t> ±</a:t>
            </a:r>
            <a:r>
              <a:rPr lang="en-US" dirty="0" smtClean="0"/>
              <a:t>900 </a:t>
            </a:r>
            <a:r>
              <a:rPr lang="en-US" dirty="0" err="1" smtClean="0"/>
              <a:t>fA</a:t>
            </a:r>
            <a:endParaRPr lang="en-US" dirty="0" smtClean="0"/>
          </a:p>
          <a:p>
            <a:r>
              <a:rPr lang="en-US" dirty="0" smtClean="0"/>
              <a:t>Offset voltage </a:t>
            </a:r>
            <a:r>
              <a:rPr lang="pl-PL" dirty="0" smtClean="0"/>
              <a:t>±</a:t>
            </a:r>
            <a:r>
              <a:rPr lang="en-US" dirty="0" smtClean="0"/>
              <a:t> </a:t>
            </a:r>
            <a:r>
              <a:rPr lang="pl-PL" dirty="0" smtClean="0"/>
              <a:t>µ</a:t>
            </a:r>
            <a:r>
              <a:rPr lang="en-US" dirty="0" smtClean="0"/>
              <a:t>V</a:t>
            </a:r>
          </a:p>
          <a:p>
            <a:r>
              <a:rPr lang="en-US" dirty="0" smtClean="0"/>
              <a:t>Offset voltage drift: -1.5µV/°C</a:t>
            </a:r>
          </a:p>
          <a:p>
            <a:r>
              <a:rPr lang="en-US" dirty="0" smtClean="0"/>
              <a:t>DC Open loop gain: 120 dB</a:t>
            </a:r>
          </a:p>
          <a:p>
            <a:r>
              <a:rPr lang="en-US" dirty="0" smtClean="0"/>
              <a:t>DC CMRR: 100 dB</a:t>
            </a:r>
          </a:p>
          <a:p>
            <a:r>
              <a:rPr lang="en-US" dirty="0" smtClean="0"/>
              <a:t>Input voltage noise @ f = kHz: 6.5 </a:t>
            </a:r>
            <a:r>
              <a:rPr lang="en-US" dirty="0" err="1" smtClean="0"/>
              <a:t>nV</a:t>
            </a:r>
            <a:r>
              <a:rPr lang="en-US" dirty="0" smtClean="0"/>
              <a:t>/Hz</a:t>
            </a:r>
          </a:p>
          <a:p>
            <a:r>
              <a:rPr lang="en-US" dirty="0" smtClean="0"/>
              <a:t>Supply current: 1.3mA</a:t>
            </a:r>
          </a:p>
          <a:p>
            <a:r>
              <a:rPr lang="en-US" dirty="0" smtClean="0"/>
              <a:t>Slew rate (falling edge): 12.76 V/µs</a:t>
            </a:r>
          </a:p>
          <a:p>
            <a:r>
              <a:rPr lang="en-US" dirty="0" smtClean="0"/>
              <a:t> Supply voltage: 1.8 V- 5.5 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Reservoirs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stomach of the Pool Boy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</a:t>
            </a:r>
            <a:r>
              <a:rPr lang="en-US" dirty="0" err="1" smtClean="0"/>
              <a:t>Desription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system that will automatically monitor and adjust chemicals to the pool daily</a:t>
            </a:r>
          </a:p>
          <a:p>
            <a:r>
              <a:rPr lang="en-US" dirty="0" smtClean="0"/>
              <a:t>Early identification of pool water imbalances</a:t>
            </a:r>
          </a:p>
          <a:p>
            <a:r>
              <a:rPr lang="en-US" dirty="0" smtClean="0"/>
              <a:t>Two basic elements of pool maintenance</a:t>
            </a:r>
          </a:p>
          <a:p>
            <a:pPr lvl="1"/>
            <a:r>
              <a:rPr lang="en-US" dirty="0" smtClean="0"/>
              <a:t>Saturation Index</a:t>
            </a:r>
          </a:p>
          <a:p>
            <a:pPr lvl="1"/>
            <a:r>
              <a:rPr lang="en-US" dirty="0" smtClean="0"/>
              <a:t>Water Purification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Reservoirs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/>
              <a:t>Reservoirs</a:t>
            </a:r>
          </a:p>
          <a:p>
            <a:r>
              <a:rPr lang="en-US" sz="2800" dirty="0" smtClean="0"/>
              <a:t>Standard PVC pipe</a:t>
            </a:r>
          </a:p>
          <a:p>
            <a:r>
              <a:rPr lang="en-US" sz="2800" dirty="0" smtClean="0"/>
              <a:t>4 inch pipe with height of 18 inches                        yields a volume of 3.7 liters</a:t>
            </a:r>
          </a:p>
          <a:p>
            <a:r>
              <a:rPr lang="en-US" sz="2800" dirty="0" smtClean="0"/>
              <a:t>Addition of chemicals through threaded cap</a:t>
            </a:r>
          </a:p>
          <a:p>
            <a:r>
              <a:rPr lang="en-US" sz="2800" u="sng" dirty="0" smtClean="0"/>
              <a:t>Chemical Level Monitoring Methods</a:t>
            </a:r>
          </a:p>
          <a:p>
            <a:pPr lvl="1"/>
            <a:r>
              <a:rPr lang="en-US" sz="2400" dirty="0" smtClean="0"/>
              <a:t>Pressure Sensor</a:t>
            </a:r>
          </a:p>
          <a:p>
            <a:pPr lvl="1"/>
            <a:r>
              <a:rPr lang="en-US" sz="2400" dirty="0" smtClean="0"/>
              <a:t>Optical Sensor</a:t>
            </a:r>
          </a:p>
          <a:p>
            <a:pPr lvl="1"/>
            <a:r>
              <a:rPr lang="en-US" sz="2400" dirty="0" smtClean="0"/>
              <a:t>Float Switch</a:t>
            </a:r>
          </a:p>
          <a:p>
            <a:pPr lvl="1"/>
            <a:endParaRPr lang="en-US" sz="2000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  <p:pic>
        <p:nvPicPr>
          <p:cNvPr id="6" name="Picture 5" descr="IMG_1228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0" y="1143000"/>
            <a:ext cx="1148952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Level Monitoring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u="sng" dirty="0" smtClean="0">
                          <a:solidFill>
                            <a:schemeClr val="tx1"/>
                          </a:solidFill>
                        </a:rPr>
                        <a:t>Method</a:t>
                      </a:r>
                      <a:endParaRPr lang="en-US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>
                          <a:solidFill>
                            <a:schemeClr val="tx1"/>
                          </a:solidFill>
                        </a:rPr>
                        <a:t>Disadvantages</a:t>
                      </a:r>
                      <a:endParaRPr lang="en-US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>
                          <a:solidFill>
                            <a:schemeClr val="tx1"/>
                          </a:solidFill>
                        </a:rPr>
                        <a:t>Advantages</a:t>
                      </a:r>
                      <a:endParaRPr lang="en-US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Pressure Sensor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Potential</a:t>
                      </a:r>
                      <a:r>
                        <a:rPr lang="en-US" baseline="0" dirty="0" smtClean="0"/>
                        <a:t> for inaccuracy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Mounting Difficulties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Price - $27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Good Documentation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Optical Sensor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Price - $64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Only “on” and “off” readings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Accurate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Easy</a:t>
                      </a:r>
                      <a:r>
                        <a:rPr lang="en-US" baseline="0" dirty="0" smtClean="0"/>
                        <a:t> to install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Float Switch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Only “on” and “off”</a:t>
                      </a:r>
                      <a:r>
                        <a:rPr lang="en-US" baseline="0" dirty="0" smtClean="0"/>
                        <a:t> readings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Price -  $24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 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 </a:t>
            </a:r>
            <a:r>
              <a:rPr lang="en-US" dirty="0" err="1" smtClean="0"/>
              <a:t>NovaSensor’s</a:t>
            </a:r>
            <a:r>
              <a:rPr lang="en-US" dirty="0" smtClean="0"/>
              <a:t> NPC-1210</a:t>
            </a:r>
          </a:p>
          <a:p>
            <a:r>
              <a:rPr lang="en-US" dirty="0" smtClean="0"/>
              <a:t>Measures the air pressure</a:t>
            </a:r>
          </a:p>
          <a:p>
            <a:r>
              <a:rPr lang="en-US" dirty="0" smtClean="0"/>
              <a:t>10 inches changes output by</a:t>
            </a:r>
          </a:p>
          <a:p>
            <a:pPr>
              <a:buNone/>
            </a:pPr>
            <a:r>
              <a:rPr lang="en-US" dirty="0" smtClean="0"/>
              <a:t>	50 mV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  <p:pic>
        <p:nvPicPr>
          <p:cNvPr id="5" name="Picture 4" descr="Pressure Illustr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1676400"/>
            <a:ext cx="3018447" cy="417195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8" name="Picture 17" descr="Wheatsto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3962400"/>
            <a:ext cx="3282950" cy="1794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 Sensor</a:t>
            </a:r>
            <a:endParaRPr lang="en-US" dirty="0"/>
          </a:p>
        </p:txBody>
      </p:sp>
      <p:pic>
        <p:nvPicPr>
          <p:cNvPr id="10" name="Content Placeholder 9" descr="myInstrumentation Amplifi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33800" y="1981200"/>
            <a:ext cx="5257800" cy="276534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2181225"/>
            <a:ext cx="2933700" cy="3810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2638425"/>
            <a:ext cx="2933700" cy="381000"/>
          </a:xfrm>
          <a:prstGeom prst="rect">
            <a:avLst/>
          </a:prstGeom>
          <a:noFill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3095625"/>
            <a:ext cx="1476375" cy="381000"/>
          </a:xfrm>
          <a:prstGeom prst="rect">
            <a:avLst/>
          </a:prstGeom>
          <a:noFill/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" y="3552825"/>
            <a:ext cx="2628900" cy="381000"/>
          </a:xfrm>
          <a:prstGeom prst="rect">
            <a:avLst/>
          </a:prstGeom>
          <a:noFill/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4010025"/>
            <a:ext cx="1419225" cy="409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12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4057650"/>
            <a:ext cx="2997200" cy="2247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/>
              <a:t>Solenoid Valve</a:t>
            </a:r>
          </a:p>
          <a:p>
            <a:r>
              <a:rPr lang="en-US" sz="2800" dirty="0" err="1" smtClean="0"/>
              <a:t>RainBird</a:t>
            </a:r>
            <a:r>
              <a:rPr lang="en-US" sz="2800" dirty="0" smtClean="0"/>
              <a:t> CP-075 : ¾" In-Line Solenoid Valve</a:t>
            </a:r>
          </a:p>
          <a:p>
            <a:r>
              <a:rPr lang="en-US" sz="2800" dirty="0" smtClean="0"/>
              <a:t>Input Voltage - 24 VAC</a:t>
            </a:r>
          </a:p>
          <a:p>
            <a:r>
              <a:rPr lang="en-US" sz="2800" dirty="0" smtClean="0"/>
              <a:t>Inrush Current - .3 Amps (7.2 VA)</a:t>
            </a:r>
          </a:p>
          <a:p>
            <a:r>
              <a:rPr lang="en-US" sz="2800" dirty="0" smtClean="0"/>
              <a:t>Holding Current - .23 Amps (5.5 VA)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Microcontrollers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Brain of the Pool Boy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Interpret sensor information</a:t>
            </a:r>
          </a:p>
          <a:p>
            <a:r>
              <a:rPr lang="en-US" dirty="0" smtClean="0"/>
              <a:t>Control valves to dispense specified amounts of chemicals based on sensor values and the predefined amounts located on tables.</a:t>
            </a:r>
          </a:p>
          <a:p>
            <a:r>
              <a:rPr lang="en-US" dirty="0" smtClean="0"/>
              <a:t>Interface with wireless peripherals which will connect to another microcontroller located on the control panel.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Microcontroller Requirements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8-bit</a:t>
            </a:r>
          </a:p>
          <a:p>
            <a:r>
              <a:rPr lang="en-US" dirty="0" smtClean="0"/>
              <a:t>Low Cost</a:t>
            </a:r>
          </a:p>
          <a:p>
            <a:r>
              <a:rPr lang="en-US" dirty="0" smtClean="0"/>
              <a:t>Low power consumption</a:t>
            </a:r>
          </a:p>
          <a:p>
            <a:r>
              <a:rPr lang="en-US" dirty="0" smtClean="0"/>
              <a:t>Real-time Clock and Timer Capabilities</a:t>
            </a:r>
          </a:p>
          <a:p>
            <a:r>
              <a:rPr lang="en-US" dirty="0" smtClean="0"/>
              <a:t>Multiple Channel A/D Convertor</a:t>
            </a:r>
          </a:p>
          <a:p>
            <a:r>
              <a:rPr lang="en-US" dirty="0" smtClean="0"/>
              <a:t>SPI/UART Communication capabilities</a:t>
            </a:r>
          </a:p>
          <a:p>
            <a:r>
              <a:rPr lang="en-US" dirty="0" smtClean="0"/>
              <a:t>Speed and memory storage not a big necessity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Microcontroller Manufacturers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54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Manufacturer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Product Series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Architecture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Advantages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Disadvantages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Microchip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PIC (8-bit)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Harvard Architecture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nanoWatt Extreme Low Power (XLP), IDE environment, widely used in industry for years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Slower compared</a:t>
                      </a:r>
                      <a:r>
                        <a:rPr lang="en-US" sz="1600" baseline="0" dirty="0" smtClean="0"/>
                        <a:t> to others, limited memory for program/data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Atmel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AVR</a:t>
                      </a:r>
                      <a:r>
                        <a:rPr lang="en-US" sz="1600" baseline="0" dirty="0" smtClean="0"/>
                        <a:t> (8-bit)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Harvard</a:t>
                      </a:r>
                      <a:r>
                        <a:rPr lang="en-US" sz="1600" baseline="0" dirty="0" smtClean="0"/>
                        <a:t> Architecture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IDE environment, cross platform support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RF integration not supported on smaller chips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Texas Instruments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MSP430 (16-bit)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Von Neumann Architecture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</a:t>
                      </a:r>
                      <a:r>
                        <a:rPr lang="en-US" sz="1600" baseline="0" dirty="0" smtClean="0"/>
                        <a:t> power Consumption, Great Documentation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Learning curve with particular</a:t>
                      </a:r>
                      <a:r>
                        <a:rPr lang="en-US" sz="1600" baseline="0" dirty="0" smtClean="0"/>
                        <a:t> processor, not as much work done with particular processor.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Microchip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Widely used and well known in industry</a:t>
            </a:r>
          </a:p>
          <a:p>
            <a:r>
              <a:rPr lang="en-US" sz="2400" dirty="0" smtClean="0"/>
              <a:t>Low-power </a:t>
            </a:r>
            <a:r>
              <a:rPr lang="en-US" sz="2400" dirty="0"/>
              <a:t>PIC® microcontroller (MCU) families with nanoWatt XLP™ eXtreme Low Power Technology with sleep currents as low as 20 </a:t>
            </a:r>
            <a:r>
              <a:rPr lang="en-US" sz="2400" dirty="0" smtClean="0"/>
              <a:t>nA</a:t>
            </a:r>
          </a:p>
          <a:p>
            <a:r>
              <a:rPr lang="en-US" sz="2400" dirty="0" smtClean="0"/>
              <a:t>MPLAB IDE</a:t>
            </a:r>
          </a:p>
          <a:p>
            <a:r>
              <a:rPr lang="en-US" sz="2400" dirty="0" smtClean="0"/>
              <a:t>HI-TECH C Compiler 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PICkit3</a:t>
            </a:r>
          </a:p>
        </p:txBody>
      </p:sp>
      <p:pic>
        <p:nvPicPr>
          <p:cNvPr id="7" name="Content Placeholder 6" descr="IMG_007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4403" b="10063"/>
          <a:stretch>
            <a:fillRect/>
          </a:stretch>
        </p:blipFill>
        <p:spPr>
          <a:xfrm rot="5400000">
            <a:off x="4914900" y="2705100"/>
            <a:ext cx="4038600" cy="2590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and Specifications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Requirements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Specifications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Low power maintenance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r>
                        <a:rPr lang="en-US" baseline="0" dirty="0" smtClean="0"/>
                        <a:t> power components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Component</a:t>
                      </a:r>
                      <a:r>
                        <a:rPr lang="en-US" baseline="0" dirty="0" smtClean="0"/>
                        <a:t> longevity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Lalinger</a:t>
                      </a:r>
                      <a:r>
                        <a:rPr lang="en-US" baseline="0" dirty="0" smtClean="0"/>
                        <a:t> Saturation Index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Water purification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Ionizer</a:t>
                      </a:r>
                      <a:r>
                        <a:rPr lang="en-US" baseline="0" dirty="0" smtClean="0"/>
                        <a:t> and chlorine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Easy</a:t>
                      </a:r>
                      <a:r>
                        <a:rPr lang="en-US" baseline="0" dirty="0" smtClean="0"/>
                        <a:t> user access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Remote interface unit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Microcontroller Specs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4724400" y="1676400"/>
          <a:ext cx="4038600" cy="416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/>
                <a:gridCol w="20193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Parameter Name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PIC18F45K20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Pin Count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40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Program Memory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Type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Flash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Program Memory (KB)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32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CPU</a:t>
                      </a:r>
                      <a:r>
                        <a:rPr lang="en-US" sz="1200" baseline="0" dirty="0" smtClean="0"/>
                        <a:t> Speed (MIPS)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Digital Communication Peripherals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 –</a:t>
                      </a:r>
                      <a:r>
                        <a:rPr lang="en-US" sz="1200" baseline="0" dirty="0" smtClean="0"/>
                        <a:t> A/E/USART, 1-MSSP(SPI/I2C)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Timers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 x 8-bit,</a:t>
                      </a:r>
                      <a:r>
                        <a:rPr lang="en-US" sz="1200" baseline="0" dirty="0" smtClean="0"/>
                        <a:t> 3 x 16-bit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ADC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 Ch,</a:t>
                      </a:r>
                      <a:r>
                        <a:rPr lang="en-US" sz="1200" baseline="0" dirty="0" smtClean="0"/>
                        <a:t> 10-bit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Temperature</a:t>
                      </a:r>
                      <a:r>
                        <a:rPr lang="en-US" sz="1200" baseline="0" dirty="0" smtClean="0"/>
                        <a:t> (C)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-40 to 125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Operating Voltage</a:t>
                      </a:r>
                      <a:r>
                        <a:rPr lang="en-US" sz="1200" baseline="0" dirty="0" smtClean="0"/>
                        <a:t> Range (V)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1.8 to 3.6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XLP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Yes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609600" y="1676400"/>
          <a:ext cx="3657600" cy="3714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</a:tblGrid>
              <a:tr h="39052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Parameter</a:t>
                      </a:r>
                      <a:r>
                        <a:rPr lang="en-US" sz="1200" baseline="0" dirty="0" smtClean="0"/>
                        <a:t> Name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PIC16F1823    </a:t>
                      </a:r>
                      <a:endParaRPr lang="en-US" sz="1200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Pin Count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Program Memory Type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Flash</a:t>
                      </a:r>
                      <a:endParaRPr lang="en-US" sz="1200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Program Memory (KB)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CPU</a:t>
                      </a:r>
                      <a:r>
                        <a:rPr lang="en-US" sz="1200" baseline="0" dirty="0" smtClean="0"/>
                        <a:t> Speed (MIPS)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Digital Communication Peripherals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 –</a:t>
                      </a:r>
                      <a:r>
                        <a:rPr lang="en-US" sz="1200" baseline="0" dirty="0" smtClean="0"/>
                        <a:t> A/E/USART,</a:t>
                      </a:r>
                    </a:p>
                    <a:p>
                      <a:r>
                        <a:rPr lang="en-US" sz="1200" baseline="0" dirty="0" smtClean="0"/>
                        <a:t> 1 - MSSP(SPI/I2C)</a:t>
                      </a:r>
                      <a:endParaRPr lang="en-US" sz="1200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Timers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 x 8-bit, 1 x 16-bit</a:t>
                      </a:r>
                      <a:endParaRPr lang="en-US" sz="1200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Temperature (C)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-40 to 125</a:t>
                      </a:r>
                      <a:endParaRPr lang="en-US" sz="1200" dirty="0"/>
                    </a:p>
                  </a:txBody>
                  <a:tcPr/>
                </a:tc>
              </a:tr>
              <a:tr h="39052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Operating Voltage Range (V)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1.8-5.5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IMG_0075.jpg"/>
          <p:cNvPicPr>
            <a:picLocks noChangeAspect="1"/>
          </p:cNvPicPr>
          <p:nvPr/>
        </p:nvPicPr>
        <p:blipFill>
          <a:blip r:embed="rId2" cstate="print"/>
          <a:srcRect l="47619" t="1587" r="28571" b="3175"/>
          <a:stretch>
            <a:fillRect/>
          </a:stretch>
        </p:blipFill>
        <p:spPr>
          <a:xfrm rot="5400000">
            <a:off x="1955800" y="4597400"/>
            <a:ext cx="1041400" cy="31242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914400" y="5562600"/>
            <a:ext cx="3124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62200" y="5257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Diagram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" y="21336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Sensors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124200" y="2133600"/>
            <a:ext cx="1752600" cy="2895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Master</a:t>
            </a:r>
          </a:p>
          <a:p>
            <a:pPr algn="ctr"/>
            <a:r>
              <a:rPr lang="en-US" dirty="0" smtClean="0"/>
              <a:t>PIC 18F45K20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85800" y="4343400"/>
            <a:ext cx="20574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Valves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2971800"/>
            <a:ext cx="2057400" cy="106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Slave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PIC16F1823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7" idx="3"/>
          </p:cNvCxnSpPr>
          <p:nvPr/>
        </p:nvCxnSpPr>
        <p:spPr>
          <a:xfrm>
            <a:off x="2743200" y="24384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743200" y="35052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0" idx="2"/>
            <a:endCxn id="9" idx="0"/>
          </p:cNvCxnSpPr>
          <p:nvPr/>
        </p:nvCxnSpPr>
        <p:spPr>
          <a:xfrm rot="5400000">
            <a:off x="1562100" y="41910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Isosceles Triangle 51"/>
          <p:cNvSpPr/>
          <p:nvPr/>
        </p:nvSpPr>
        <p:spPr>
          <a:xfrm>
            <a:off x="5029200" y="2057400"/>
            <a:ext cx="381000" cy="22860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Elbow Connector 63"/>
          <p:cNvCxnSpPr>
            <a:endCxn id="52" idx="3"/>
          </p:cNvCxnSpPr>
          <p:nvPr/>
        </p:nvCxnSpPr>
        <p:spPr>
          <a:xfrm rot="5400000" flipH="1" flipV="1">
            <a:off x="4743450" y="2419350"/>
            <a:ext cx="609600" cy="3429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6324600" y="2209800"/>
            <a:ext cx="1752600" cy="2895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PIC18F45K20</a:t>
            </a:r>
            <a:endParaRPr lang="en-US" dirty="0" smtClean="0"/>
          </a:p>
          <a:p>
            <a:pPr algn="ctr"/>
            <a:r>
              <a:rPr lang="en-US" dirty="0" smtClean="0"/>
              <a:t>Control Panel</a:t>
            </a:r>
            <a:endParaRPr lang="en-US" dirty="0"/>
          </a:p>
        </p:txBody>
      </p:sp>
      <p:sp>
        <p:nvSpPr>
          <p:cNvPr id="82" name="Isosceles Triangle 81"/>
          <p:cNvSpPr/>
          <p:nvPr/>
        </p:nvSpPr>
        <p:spPr>
          <a:xfrm>
            <a:off x="5638800" y="2057400"/>
            <a:ext cx="381000" cy="22860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Elbow Connector 83"/>
          <p:cNvCxnSpPr>
            <a:endCxn id="82" idx="3"/>
          </p:cNvCxnSpPr>
          <p:nvPr/>
        </p:nvCxnSpPr>
        <p:spPr>
          <a:xfrm rot="16200000" flipV="1">
            <a:off x="5810250" y="2305050"/>
            <a:ext cx="533400" cy="495300"/>
          </a:xfrm>
          <a:prstGeom prst="bentConnector3">
            <a:avLst>
              <a:gd name="adj1" fmla="val 42857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Sensor reading – ADC</a:t>
            </a:r>
          </a:p>
          <a:p>
            <a:r>
              <a:rPr lang="en-US" dirty="0" smtClean="0"/>
              <a:t>Calculation of chemicals to be dispersed by predefined lookup tables and calculations</a:t>
            </a:r>
          </a:p>
          <a:p>
            <a:r>
              <a:rPr lang="en-US" dirty="0" smtClean="0"/>
              <a:t>Communicate to microcontroller to dispense chemicals by turning on valves</a:t>
            </a:r>
          </a:p>
          <a:p>
            <a:r>
              <a:rPr lang="en-US" dirty="0" smtClean="0"/>
              <a:t>Transmit sensor information to control panel via wireless communication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Valve Control</a:t>
            </a:r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384" y="1774825"/>
            <a:ext cx="5715231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Wireless Communication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Mouth and Ears of Pool Boy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Communicate with user away from the pool system</a:t>
            </a:r>
          </a:p>
          <a:p>
            <a:r>
              <a:rPr lang="en-US" dirty="0" smtClean="0"/>
              <a:t>Set data based on specific pool specifications</a:t>
            </a:r>
          </a:p>
          <a:p>
            <a:r>
              <a:rPr lang="en-US" dirty="0" smtClean="0"/>
              <a:t>Transmit sensor data to Control Panel so the user can see the current state of the pool</a:t>
            </a:r>
          </a:p>
          <a:p>
            <a:r>
              <a:rPr lang="en-US" dirty="0" smtClean="0"/>
              <a:t>Transmit warning indicators when chemical levels are low and the system needs to be checked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Module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Transceiver</a:t>
            </a:r>
          </a:p>
          <a:p>
            <a:r>
              <a:rPr lang="en-US" sz="3600" dirty="0" smtClean="0"/>
              <a:t>Interface directly with PIC microcontroller</a:t>
            </a:r>
          </a:p>
          <a:p>
            <a:r>
              <a:rPr lang="en-US" sz="3600" dirty="0" smtClean="0"/>
              <a:t>Communicate with a direct Line-of-Sight</a:t>
            </a:r>
          </a:p>
          <a:p>
            <a:r>
              <a:rPr lang="en-US" sz="3600" dirty="0" smtClean="0"/>
              <a:t>Low power consumption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0" y="1676400"/>
          <a:ext cx="6096000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Market Name</a:t>
                      </a:r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Standard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ZigBee</a:t>
                      </a:r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802.15.4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Wi-Fi</a:t>
                      </a:r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802.11b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Bluetooth</a:t>
                      </a:r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802.15.1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Application</a:t>
                      </a:r>
                      <a:r>
                        <a:rPr lang="en-US" sz="1600" baseline="0" dirty="0" smtClean="0"/>
                        <a:t> Focus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Monitoring &amp;</a:t>
                      </a:r>
                      <a:r>
                        <a:rPr lang="en-US" sz="1600" baseline="0" dirty="0" smtClean="0"/>
                        <a:t> Control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Web, Email,</a:t>
                      </a:r>
                      <a:r>
                        <a:rPr lang="en-US" sz="1600" baseline="0" dirty="0" smtClean="0"/>
                        <a:t> Video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Cable Replacement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System Resources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4KB-32KB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1MB+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250KB+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Battery Life (days)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100-1000+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.5-5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1-7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Network Size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Unlimited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Maximum</a:t>
                      </a:r>
                      <a:r>
                        <a:rPr lang="en-US" sz="1600" baseline="0" dirty="0" smtClean="0"/>
                        <a:t> Data Rate (KB/s)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20-252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11,000+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720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Transmission</a:t>
                      </a:r>
                      <a:r>
                        <a:rPr lang="en-US" sz="1600" baseline="0" dirty="0" smtClean="0"/>
                        <a:t> Range (meters)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1-100+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1-100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1-10+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Success</a:t>
                      </a:r>
                      <a:r>
                        <a:rPr lang="en-US" sz="1600" baseline="0" dirty="0" smtClean="0"/>
                        <a:t> Metrics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Reliability, Power, Cost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Speed, Flexibility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Cost, Convenience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Options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Module Specs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609600" y="1546427"/>
          <a:ext cx="39624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981200"/>
              </a:tblGrid>
              <a:tr h="35647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MRF24J40MA</a:t>
                      </a:r>
                      <a:endParaRPr lang="en-US" dirty="0"/>
                    </a:p>
                  </a:txBody>
                  <a:tcPr/>
                </a:tc>
              </a:tr>
              <a:tr h="35647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Range</a:t>
                      </a:r>
                      <a:r>
                        <a:rPr lang="en-US" baseline="0" dirty="0" smtClean="0"/>
                        <a:t> – Indoor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 ft</a:t>
                      </a:r>
                      <a:r>
                        <a:rPr lang="en-US" baseline="0" dirty="0" smtClean="0"/>
                        <a:t> (30m)</a:t>
                      </a:r>
                      <a:endParaRPr lang="en-US" dirty="0"/>
                    </a:p>
                  </a:txBody>
                  <a:tcPr/>
                </a:tc>
              </a:tr>
              <a:tr h="35647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Range – Outdoor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300 ft (100m)</a:t>
                      </a:r>
                      <a:endParaRPr lang="en-US" dirty="0"/>
                    </a:p>
                  </a:txBody>
                  <a:tcPr/>
                </a:tc>
              </a:tr>
              <a:tr h="6238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Operating 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2.4-3.6V (3.3</a:t>
                      </a:r>
                      <a:r>
                        <a:rPr lang="en-US" baseline="0" dirty="0" smtClean="0"/>
                        <a:t>V typical)</a:t>
                      </a:r>
                      <a:endParaRPr lang="en-US" dirty="0"/>
                    </a:p>
                  </a:txBody>
                  <a:tcPr/>
                </a:tc>
              </a:tr>
              <a:tr h="6238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Operating Temperature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/>
                        <a:t>-40°C to +85°C</a:t>
                      </a:r>
                      <a:endParaRPr lang="en-US" dirty="0"/>
                    </a:p>
                  </a:txBody>
                  <a:tcPr/>
                </a:tc>
              </a:tr>
              <a:tr h="6238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Dimensions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/>
                        <a:t>0.7” x 1.1” (17.8 mm x 27.9 mm)</a:t>
                      </a:r>
                      <a:endParaRPr lang="en-US" dirty="0"/>
                    </a:p>
                  </a:txBody>
                  <a:tcPr/>
                </a:tc>
              </a:tr>
              <a:tr h="35647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Transmit</a:t>
                      </a:r>
                      <a:r>
                        <a:rPr lang="en-US" baseline="0" dirty="0" smtClean="0"/>
                        <a:t> 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/>
                        <a:t>+0 </a:t>
                      </a:r>
                      <a:r>
                        <a:rPr lang="en-US" sz="1800" kern="1200" dirty="0" err="1" smtClean="0"/>
                        <a:t>dBm</a:t>
                      </a:r>
                      <a:endParaRPr lang="en-US" dirty="0"/>
                    </a:p>
                  </a:txBody>
                  <a:tcPr/>
                </a:tc>
              </a:tr>
              <a:tr h="6238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Receiver Sensitivity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/>
                        <a:t>-94 </a:t>
                      </a:r>
                      <a:r>
                        <a:rPr lang="en-US" sz="1800" kern="1200" dirty="0" err="1" smtClean="0"/>
                        <a:t>dBm</a:t>
                      </a:r>
                      <a:endParaRPr lang="en-US" dirty="0"/>
                    </a:p>
                  </a:txBody>
                  <a:tcPr/>
                </a:tc>
              </a:tr>
              <a:tr h="356476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Tx</a:t>
                      </a:r>
                      <a:r>
                        <a:rPr lang="en-US" baseline="0" dirty="0" smtClean="0"/>
                        <a:t> 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/>
                        <a:t>23 </a:t>
                      </a:r>
                      <a:r>
                        <a:rPr lang="en-US" sz="1800" kern="1200" dirty="0" err="1" smtClean="0"/>
                        <a:t>mA</a:t>
                      </a:r>
                      <a:endParaRPr lang="en-US" dirty="0"/>
                    </a:p>
                  </a:txBody>
                  <a:tcPr/>
                </a:tc>
              </a:tr>
              <a:tr h="35647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Rx</a:t>
                      </a:r>
                      <a:r>
                        <a:rPr lang="en-US" baseline="0" dirty="0" smtClean="0"/>
                        <a:t> 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/>
                        <a:t>19 </a:t>
                      </a:r>
                      <a:r>
                        <a:rPr lang="en-US" sz="1800" kern="1200" dirty="0" err="1" smtClean="0"/>
                        <a:t>mA</a:t>
                      </a:r>
                      <a:endParaRPr lang="en-US" dirty="0"/>
                    </a:p>
                  </a:txBody>
                  <a:tcPr/>
                </a:tc>
              </a:tr>
              <a:tr h="35647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Sleep 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/>
                        <a:t>2 </a:t>
                      </a:r>
                      <a:r>
                        <a:rPr lang="en-US" sz="1800" kern="1200" dirty="0" err="1" smtClean="0"/>
                        <a:t>μA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Content Placeholder 10" descr="IMG_007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2266"/>
          <a:stretch>
            <a:fillRect/>
          </a:stretch>
        </p:blipFill>
        <p:spPr>
          <a:xfrm>
            <a:off x="5257800" y="1600200"/>
            <a:ext cx="2895600" cy="2329656"/>
          </a:xfrm>
        </p:spPr>
      </p:pic>
      <p:pic>
        <p:nvPicPr>
          <p:cNvPr id="12" name="Picture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264467" y="3803333"/>
            <a:ext cx="2819401" cy="2985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Diagram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219200" y="1752600"/>
            <a:ext cx="2286000" cy="1143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524000" y="1905000"/>
            <a:ext cx="1752600" cy="838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3352800"/>
            <a:ext cx="1600200" cy="2590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PIC </a:t>
            </a:r>
            <a:r>
              <a:rPr lang="en-US" sz="1400" dirty="0" smtClean="0"/>
              <a:t>18F45K20</a:t>
            </a:r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362200" y="3352800"/>
            <a:ext cx="1371600" cy="2590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257800" y="3352800"/>
            <a:ext cx="1219200" cy="2590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58000" y="3352800"/>
            <a:ext cx="1600200" cy="2590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PIC </a:t>
            </a:r>
            <a:r>
              <a:rPr lang="en-US" sz="1400" dirty="0" smtClean="0"/>
              <a:t>18F45K20</a:t>
            </a:r>
          </a:p>
          <a:p>
            <a:pPr algn="ctr"/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981200" y="37338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2057400" y="42672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2057400" y="49530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057400" y="55626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477000" y="36576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477000" y="41910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477000" y="50292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6477000" y="55626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5" name="Elbow Connector 24"/>
          <p:cNvCxnSpPr>
            <a:endCxn id="26" idx="3"/>
          </p:cNvCxnSpPr>
          <p:nvPr/>
        </p:nvCxnSpPr>
        <p:spPr>
          <a:xfrm rot="5400000" flipH="1" flipV="1">
            <a:off x="3543300" y="3543300"/>
            <a:ext cx="762000" cy="3810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6" name="Isosceles Triangle 25"/>
          <p:cNvSpPr/>
          <p:nvPr/>
        </p:nvSpPr>
        <p:spPr>
          <a:xfrm>
            <a:off x="3886200" y="3048000"/>
            <a:ext cx="457200" cy="30480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/>
          <p:cNvSpPr/>
          <p:nvPr/>
        </p:nvSpPr>
        <p:spPr>
          <a:xfrm>
            <a:off x="4724400" y="3048000"/>
            <a:ext cx="457200" cy="30480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Elbow Connector 31"/>
          <p:cNvCxnSpPr>
            <a:endCxn id="27" idx="3"/>
          </p:cNvCxnSpPr>
          <p:nvPr/>
        </p:nvCxnSpPr>
        <p:spPr>
          <a:xfrm rot="16200000" flipV="1">
            <a:off x="4724400" y="3581400"/>
            <a:ext cx="762000" cy="304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4" name="TextBox 23"/>
          <p:cNvSpPr txBox="1"/>
          <p:nvPr/>
        </p:nvSpPr>
        <p:spPr>
          <a:xfrm>
            <a:off x="2438400" y="41148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MRF24J40MA</a:t>
            </a:r>
          </a:p>
          <a:p>
            <a:pPr algn="ctr"/>
            <a:r>
              <a:rPr lang="en-US" sz="1400" dirty="0" smtClean="0"/>
              <a:t>Transceiver</a:t>
            </a:r>
          </a:p>
          <a:p>
            <a:pPr algn="ctr"/>
            <a:r>
              <a:rPr lang="en-US" sz="1400" dirty="0" smtClean="0"/>
              <a:t>Coordinator</a:t>
            </a:r>
          </a:p>
          <a:p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5181600" y="4038600"/>
            <a:ext cx="137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MRF24J40MA</a:t>
            </a:r>
          </a:p>
          <a:p>
            <a:pPr algn="ctr"/>
            <a:r>
              <a:rPr lang="en-US" sz="1400" dirty="0" smtClean="0"/>
              <a:t>Transceiver</a:t>
            </a:r>
          </a:p>
          <a:p>
            <a:pPr algn="ctr"/>
            <a:r>
              <a:rPr lang="en-US" sz="1400" dirty="0" smtClean="0"/>
              <a:t>End Device</a:t>
            </a:r>
          </a:p>
          <a:p>
            <a:endParaRPr lang="en-US" sz="1400" dirty="0"/>
          </a:p>
        </p:txBody>
      </p:sp>
      <p:sp>
        <p:nvSpPr>
          <p:cNvPr id="40" name="Left-Right Arrow 39"/>
          <p:cNvSpPr/>
          <p:nvPr/>
        </p:nvSpPr>
        <p:spPr>
          <a:xfrm>
            <a:off x="3810000" y="2362200"/>
            <a:ext cx="1371600" cy="457200"/>
          </a:xfrm>
          <a:prstGeom prst="left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114800" y="24384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Signal</a:t>
            </a:r>
            <a:endParaRPr lang="en-US" sz="1200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Pool Filter System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Pool Filter System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828800" y="2209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Pool System</a:t>
            </a:r>
            <a:endParaRPr lang="en-US" sz="1400" dirty="0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6096000" y="1981200"/>
            <a:ext cx="1676400" cy="838200"/>
            <a:chOff x="7845" y="1813"/>
            <a:chExt cx="1801" cy="790"/>
          </a:xfrm>
        </p:grpSpPr>
        <p:sp>
          <p:nvSpPr>
            <p:cNvPr id="24580" name="AutoShape 4"/>
            <p:cNvSpPr>
              <a:spLocks noChangeArrowheads="1"/>
            </p:cNvSpPr>
            <p:nvPr/>
          </p:nvSpPr>
          <p:spPr bwMode="auto">
            <a:xfrm>
              <a:off x="7845" y="1813"/>
              <a:ext cx="1801" cy="79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rPr>
                <a:t>Control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rPr>
                <a:t>Panel</a:t>
              </a:r>
            </a:p>
          </p:txBody>
        </p:sp>
        <p:sp>
          <p:nvSpPr>
            <p:cNvPr id="24581" name="Rectangle 5"/>
            <p:cNvSpPr>
              <a:spLocks noChangeArrowheads="1"/>
            </p:cNvSpPr>
            <p:nvPr/>
          </p:nvSpPr>
          <p:spPr bwMode="auto">
            <a:xfrm>
              <a:off x="8813" y="1969"/>
              <a:ext cx="677" cy="191"/>
            </a:xfrm>
            <a:prstGeom prst="rect">
              <a:avLst/>
            </a:prstGeom>
            <a:solidFill>
              <a:srgbClr val="000000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82" name="Oval 6"/>
            <p:cNvSpPr>
              <a:spLocks noChangeArrowheads="1"/>
            </p:cNvSpPr>
            <p:nvPr/>
          </p:nvSpPr>
          <p:spPr bwMode="auto">
            <a:xfrm>
              <a:off x="8813" y="2332"/>
              <a:ext cx="143" cy="143"/>
            </a:xfrm>
            <a:prstGeom prst="ellipse">
              <a:avLst/>
            </a:prstGeom>
            <a:solidFill>
              <a:srgbClr val="4F81BD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83" name="Oval 7"/>
            <p:cNvSpPr>
              <a:spLocks noChangeArrowheads="1"/>
            </p:cNvSpPr>
            <p:nvPr/>
          </p:nvSpPr>
          <p:spPr bwMode="auto">
            <a:xfrm>
              <a:off x="9053" y="2334"/>
              <a:ext cx="143" cy="143"/>
            </a:xfrm>
            <a:prstGeom prst="ellipse">
              <a:avLst/>
            </a:prstGeom>
            <a:solidFill>
              <a:srgbClr val="4F81BD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84" name="Oval 8"/>
            <p:cNvSpPr>
              <a:spLocks noChangeArrowheads="1"/>
            </p:cNvSpPr>
            <p:nvPr/>
          </p:nvSpPr>
          <p:spPr bwMode="auto">
            <a:xfrm>
              <a:off x="9291" y="2334"/>
              <a:ext cx="143" cy="143"/>
            </a:xfrm>
            <a:prstGeom prst="ellipse">
              <a:avLst/>
            </a:prstGeom>
            <a:solidFill>
              <a:srgbClr val="4F81BD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300" y="571500"/>
            <a:ext cx="8153400" cy="5715000"/>
            <a:chOff x="381000" y="210312"/>
            <a:chExt cx="8153400" cy="5715000"/>
          </a:xfrm>
        </p:grpSpPr>
        <p:sp>
          <p:nvSpPr>
            <p:cNvPr id="3" name="Rounded Rectangle 2"/>
            <p:cNvSpPr/>
            <p:nvPr/>
          </p:nvSpPr>
          <p:spPr>
            <a:xfrm>
              <a:off x="381000" y="210312"/>
              <a:ext cx="8153400" cy="5715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962912" y="1030224"/>
              <a:ext cx="5334000" cy="236220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5" name="Picture 4" descr="poolunit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76450" y="1210056"/>
              <a:ext cx="5086350" cy="19431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Rectangle 5"/>
            <p:cNvSpPr/>
            <p:nvPr/>
          </p:nvSpPr>
          <p:spPr>
            <a:xfrm>
              <a:off x="2057400" y="1219200"/>
              <a:ext cx="1170432" cy="838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" name="Bent Arrow 6"/>
            <p:cNvSpPr/>
            <p:nvPr/>
          </p:nvSpPr>
          <p:spPr>
            <a:xfrm>
              <a:off x="1066800" y="2590800"/>
              <a:ext cx="914400" cy="1752600"/>
            </a:xfrm>
            <a:prstGeom prst="bentArrow">
              <a:avLst>
                <a:gd name="adj1" fmla="val 19000"/>
                <a:gd name="adj2" fmla="val 18500"/>
                <a:gd name="adj3" fmla="val 24000"/>
                <a:gd name="adj4" fmla="val 4375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Bent Arrow 7"/>
            <p:cNvSpPr/>
            <p:nvPr/>
          </p:nvSpPr>
          <p:spPr>
            <a:xfrm rot="5400000">
              <a:off x="6553200" y="3124200"/>
              <a:ext cx="1905000" cy="685800"/>
            </a:xfrm>
            <a:prstGeom prst="ben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Can 8"/>
            <p:cNvSpPr/>
            <p:nvPr/>
          </p:nvSpPr>
          <p:spPr>
            <a:xfrm>
              <a:off x="6781800" y="4495800"/>
              <a:ext cx="1600200" cy="914400"/>
            </a:xfrm>
            <a:prstGeom prst="can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/>
                <a:t>Pool</a:t>
              </a:r>
              <a:endParaRPr lang="en-US" dirty="0"/>
            </a:p>
          </p:txBody>
        </p:sp>
        <p:sp>
          <p:nvSpPr>
            <p:cNvPr id="10" name="Cube 9"/>
            <p:cNvSpPr/>
            <p:nvPr/>
          </p:nvSpPr>
          <p:spPr>
            <a:xfrm>
              <a:off x="609600" y="4495800"/>
              <a:ext cx="1066800" cy="838200"/>
            </a:xfrm>
            <a:prstGeom prst="cub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/>
                <a:t>Filter</a:t>
              </a:r>
              <a:endParaRPr lang="en-US" dirty="0"/>
            </a:p>
          </p:txBody>
        </p:sp>
        <p:sp>
          <p:nvSpPr>
            <p:cNvPr id="11" name="Right Arrow 10"/>
            <p:cNvSpPr/>
            <p:nvPr/>
          </p:nvSpPr>
          <p:spPr>
            <a:xfrm rot="10800000">
              <a:off x="5257801" y="4800600"/>
              <a:ext cx="1295400" cy="304800"/>
            </a:xfrm>
            <a:prstGeom prst="righ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 rot="10800000">
              <a:off x="2057401" y="4800600"/>
              <a:ext cx="1295400" cy="304800"/>
            </a:xfrm>
            <a:prstGeom prst="righ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46176" y="2276856"/>
              <a:ext cx="1066800" cy="38100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 smtClean="0"/>
                <a:t>From Filter</a:t>
              </a:r>
              <a:endParaRPr lang="en-US" sz="1400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7239000" y="2133600"/>
              <a:ext cx="914400" cy="38100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 smtClean="0"/>
                <a:t>To Pool</a:t>
              </a:r>
              <a:endParaRPr lang="en-US" sz="1400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981200" y="323088"/>
              <a:ext cx="1524000" cy="60960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 smtClean="0"/>
                <a:t>Chemical adjustment reservoir</a:t>
              </a:r>
              <a:endParaRPr lang="en-US" sz="1400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648200" y="304800"/>
              <a:ext cx="944880" cy="60960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 smtClean="0"/>
                <a:t>Chemical Sensor</a:t>
              </a:r>
              <a:endParaRPr lang="en-US" sz="1400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33344" y="3276600"/>
              <a:ext cx="914400" cy="60960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 smtClean="0"/>
                <a:t>Total Alkalinity</a:t>
              </a:r>
              <a:endParaRPr lang="en-US" sz="1200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123944" y="3276600"/>
              <a:ext cx="914400" cy="60960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 smtClean="0"/>
                <a:t>Calcium hardness</a:t>
              </a:r>
              <a:endParaRPr lang="en-US" sz="1400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114544" y="3276600"/>
              <a:ext cx="914400" cy="60960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 smtClean="0"/>
                <a:t>pH</a:t>
              </a:r>
              <a:endParaRPr lang="en-US" sz="1400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105144" y="3276600"/>
              <a:ext cx="914400" cy="60960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 smtClean="0"/>
                <a:t>Chlorine</a:t>
              </a:r>
              <a:endParaRPr lang="en-US" sz="1400" dirty="0"/>
            </a:p>
          </p:txBody>
        </p:sp>
        <p:sp>
          <p:nvSpPr>
            <p:cNvPr id="21" name="Flowchart: Direct Access Storage 20"/>
            <p:cNvSpPr/>
            <p:nvPr/>
          </p:nvSpPr>
          <p:spPr>
            <a:xfrm>
              <a:off x="3505200" y="4724400"/>
              <a:ext cx="1524000" cy="533400"/>
            </a:xfrm>
            <a:prstGeom prst="flowChartMagneticDrum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/>
                <a:t>Pump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057400" y="1216152"/>
              <a:ext cx="5105400" cy="19171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1298448" y="1048512"/>
              <a:ext cx="1524000" cy="60960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 smtClean="0"/>
                <a:t>Ionizer and</a:t>
              </a:r>
            </a:p>
            <a:p>
              <a:pPr algn="ctr"/>
              <a:r>
                <a:rPr lang="en-US" sz="1400" dirty="0" smtClean="0"/>
                <a:t>Microcontroller</a:t>
              </a:r>
            </a:p>
            <a:p>
              <a:pPr algn="ctr"/>
              <a:r>
                <a:rPr lang="en-US" sz="1400" dirty="0" smtClean="0"/>
                <a:t>unit</a:t>
              </a:r>
              <a:endParaRPr lang="en-US" sz="1400" dirty="0"/>
            </a:p>
          </p:txBody>
        </p:sp>
        <p:sp>
          <p:nvSpPr>
            <p:cNvPr id="24" name="Down Arrow 23"/>
            <p:cNvSpPr/>
            <p:nvPr/>
          </p:nvSpPr>
          <p:spPr>
            <a:xfrm>
              <a:off x="3276600" y="941832"/>
              <a:ext cx="152400" cy="429768"/>
            </a:xfrm>
            <a:prstGeom prst="down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Down Arrow 24"/>
            <p:cNvSpPr/>
            <p:nvPr/>
          </p:nvSpPr>
          <p:spPr>
            <a:xfrm flipV="1">
              <a:off x="3657600" y="2895600"/>
              <a:ext cx="152400" cy="381000"/>
            </a:xfrm>
            <a:prstGeom prst="down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Down Arrow 25"/>
            <p:cNvSpPr/>
            <p:nvPr/>
          </p:nvSpPr>
          <p:spPr>
            <a:xfrm flipV="1">
              <a:off x="4572000" y="2895600"/>
              <a:ext cx="152400" cy="381000"/>
            </a:xfrm>
            <a:prstGeom prst="down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Down Arrow 26"/>
            <p:cNvSpPr/>
            <p:nvPr/>
          </p:nvSpPr>
          <p:spPr>
            <a:xfrm flipV="1">
              <a:off x="5486400" y="2895600"/>
              <a:ext cx="152400" cy="381000"/>
            </a:xfrm>
            <a:prstGeom prst="down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Down Arrow 27"/>
            <p:cNvSpPr/>
            <p:nvPr/>
          </p:nvSpPr>
          <p:spPr>
            <a:xfrm flipV="1">
              <a:off x="6400800" y="2895600"/>
              <a:ext cx="152400" cy="381000"/>
            </a:xfrm>
            <a:prstGeom prst="down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Down Arrow 28"/>
            <p:cNvSpPr/>
            <p:nvPr/>
          </p:nvSpPr>
          <p:spPr>
            <a:xfrm>
              <a:off x="2584704" y="1658112"/>
              <a:ext cx="158496" cy="399288"/>
            </a:xfrm>
            <a:prstGeom prst="down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020824" y="1676400"/>
              <a:ext cx="112776" cy="3718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 rot="16200000">
              <a:off x="2970276" y="1043940"/>
              <a:ext cx="112776" cy="3718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3581400" y="304800"/>
              <a:ext cx="990600" cy="60960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 smtClean="0"/>
                <a:t>Electronic Valve</a:t>
              </a:r>
              <a:endParaRPr lang="en-US" sz="1400" dirty="0"/>
            </a:p>
          </p:txBody>
        </p:sp>
        <p:sp>
          <p:nvSpPr>
            <p:cNvPr id="33" name="Bent Arrow 32"/>
            <p:cNvSpPr/>
            <p:nvPr/>
          </p:nvSpPr>
          <p:spPr>
            <a:xfrm flipH="1" flipV="1">
              <a:off x="3733800" y="914400"/>
              <a:ext cx="304800" cy="1447800"/>
            </a:xfrm>
            <a:prstGeom prst="ben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Bent Arrow 33"/>
            <p:cNvSpPr/>
            <p:nvPr/>
          </p:nvSpPr>
          <p:spPr>
            <a:xfrm flipH="1" flipV="1">
              <a:off x="3950208" y="914400"/>
              <a:ext cx="1078992" cy="1639824"/>
            </a:xfrm>
            <a:prstGeom prst="bentArrow">
              <a:avLst>
                <a:gd name="adj1" fmla="val 6458"/>
                <a:gd name="adj2" fmla="val 9458"/>
                <a:gd name="adj3" fmla="val 10000"/>
                <a:gd name="adj4" fmla="val 2075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802.15.4 Wireless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ZigBee</a:t>
            </a:r>
          </a:p>
          <a:p>
            <a:pPr lvl="1"/>
            <a:r>
              <a:rPr lang="en-US" sz="3600" dirty="0" smtClean="0"/>
              <a:t>More Features than we really need</a:t>
            </a:r>
          </a:p>
          <a:p>
            <a:r>
              <a:rPr lang="en-US" sz="3600" dirty="0" err="1" smtClean="0"/>
              <a:t>MiWI</a:t>
            </a:r>
            <a:r>
              <a:rPr lang="en-US" sz="3600" dirty="0" smtClean="0"/>
              <a:t> / </a:t>
            </a:r>
            <a:r>
              <a:rPr lang="en-US" sz="3600" dirty="0" err="1" smtClean="0"/>
              <a:t>MiWi</a:t>
            </a:r>
            <a:r>
              <a:rPr lang="en-US" sz="3600" dirty="0" smtClean="0"/>
              <a:t> P2P</a:t>
            </a:r>
          </a:p>
          <a:p>
            <a:pPr lvl="1"/>
            <a:r>
              <a:rPr lang="en-US" sz="3600" dirty="0" smtClean="0"/>
              <a:t>Microchip’s 802.15.4 solution</a:t>
            </a:r>
          </a:p>
          <a:p>
            <a:pPr lvl="1"/>
            <a:r>
              <a:rPr lang="en-US" sz="3600" dirty="0" smtClean="0"/>
              <a:t>Same capabilities more user defined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Control Panel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girlfriend of the Pool Boy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ube 72"/>
          <p:cNvSpPr/>
          <p:nvPr/>
        </p:nvSpPr>
        <p:spPr>
          <a:xfrm>
            <a:off x="4953000" y="2590800"/>
            <a:ext cx="3581400" cy="2743200"/>
          </a:xfrm>
          <a:prstGeom prst="cube">
            <a:avLst>
              <a:gd name="adj" fmla="val 614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4" name="Picture 73" descr="lcdUSEME.jpg"/>
          <p:cNvPicPr>
            <a:picLocks noChangeAspect="1"/>
          </p:cNvPicPr>
          <p:nvPr/>
        </p:nvPicPr>
        <p:blipFill>
          <a:blip r:embed="rId2" cstate="print"/>
          <a:srcRect l="38086" t="41016" r="22363" b="37500"/>
          <a:stretch>
            <a:fillRect/>
          </a:stretch>
        </p:blipFill>
        <p:spPr>
          <a:xfrm>
            <a:off x="5105400" y="2819400"/>
            <a:ext cx="2057400" cy="838200"/>
          </a:xfrm>
          <a:prstGeom prst="rect">
            <a:avLst/>
          </a:prstGeom>
        </p:spPr>
      </p:pic>
      <p:pic>
        <p:nvPicPr>
          <p:cNvPr id="75" name="Picture 74" descr="keypad.JPG"/>
          <p:cNvPicPr>
            <a:picLocks noChangeAspect="1"/>
          </p:cNvPicPr>
          <p:nvPr/>
        </p:nvPicPr>
        <p:blipFill>
          <a:blip r:embed="rId3" cstate="print"/>
          <a:srcRect l="15714" t="2857" r="14286" b="2857"/>
          <a:stretch>
            <a:fillRect/>
          </a:stretch>
        </p:blipFill>
        <p:spPr>
          <a:xfrm>
            <a:off x="7154718" y="3733800"/>
            <a:ext cx="1074882" cy="1447800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5943600" y="2057400"/>
            <a:ext cx="1829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User input unit</a:t>
            </a:r>
            <a:endParaRPr lang="en-US" sz="2000" b="1" dirty="0"/>
          </a:p>
        </p:txBody>
      </p:sp>
      <p:sp>
        <p:nvSpPr>
          <p:cNvPr id="79" name="Oval 78"/>
          <p:cNvSpPr/>
          <p:nvPr/>
        </p:nvSpPr>
        <p:spPr>
          <a:xfrm>
            <a:off x="5181600" y="3886200"/>
            <a:ext cx="76200" cy="76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5181600" y="4572000"/>
            <a:ext cx="76200" cy="76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5181600" y="4114800"/>
            <a:ext cx="76200" cy="76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5181600" y="4343400"/>
            <a:ext cx="76200" cy="76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5324856" y="3800856"/>
            <a:ext cx="6655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Chlorine</a:t>
            </a:r>
            <a:endParaRPr lang="en-US" sz="1100" dirty="0"/>
          </a:p>
        </p:txBody>
      </p:sp>
      <p:sp>
        <p:nvSpPr>
          <p:cNvPr id="84" name="TextBox 83"/>
          <p:cNvSpPr txBox="1"/>
          <p:nvPr/>
        </p:nvSpPr>
        <p:spPr>
          <a:xfrm>
            <a:off x="5303520" y="4038600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Total Alkalinity</a:t>
            </a:r>
            <a:endParaRPr lang="en-US" sz="1100" dirty="0"/>
          </a:p>
        </p:txBody>
      </p:sp>
      <p:sp>
        <p:nvSpPr>
          <p:cNvPr id="85" name="TextBox 84"/>
          <p:cNvSpPr txBox="1"/>
          <p:nvPr/>
        </p:nvSpPr>
        <p:spPr>
          <a:xfrm>
            <a:off x="5318760" y="4267200"/>
            <a:ext cx="12009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Calcium Hardness</a:t>
            </a:r>
            <a:endParaRPr lang="en-US" sz="1100" dirty="0"/>
          </a:p>
        </p:txBody>
      </p:sp>
      <p:sp>
        <p:nvSpPr>
          <p:cNvPr id="86" name="TextBox 85"/>
          <p:cNvSpPr txBox="1"/>
          <p:nvPr/>
        </p:nvSpPr>
        <p:spPr>
          <a:xfrm>
            <a:off x="5324856" y="4486656"/>
            <a:ext cx="3545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pH</a:t>
            </a:r>
          </a:p>
        </p:txBody>
      </p:sp>
      <p:sp>
        <p:nvSpPr>
          <p:cNvPr id="19" name="Oval 18"/>
          <p:cNvSpPr/>
          <p:nvPr/>
        </p:nvSpPr>
        <p:spPr>
          <a:xfrm>
            <a:off x="5181600" y="4800600"/>
            <a:ext cx="76200" cy="76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334000" y="4724400"/>
            <a:ext cx="6880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Pressure</a:t>
            </a:r>
            <a:endParaRPr lang="en-US" sz="1100" dirty="0"/>
          </a:p>
        </p:txBody>
      </p:sp>
      <p:sp>
        <p:nvSpPr>
          <p:cNvPr id="21" name="Right Brace 20"/>
          <p:cNvSpPr/>
          <p:nvPr/>
        </p:nvSpPr>
        <p:spPr>
          <a:xfrm rot="5400000">
            <a:off x="6400800" y="4038600"/>
            <a:ext cx="533400" cy="34290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Brace 21"/>
          <p:cNvSpPr/>
          <p:nvPr/>
        </p:nvSpPr>
        <p:spPr>
          <a:xfrm rot="10800000">
            <a:off x="4267200" y="2819400"/>
            <a:ext cx="533400" cy="24384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810000" y="3810000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8’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517575" y="5965375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9’</a:t>
            </a:r>
            <a:endParaRPr lang="en-US" dirty="0"/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User interface device requirements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half" idx="1"/>
          </p:nvPr>
        </p:nvSpPr>
        <p:spPr>
          <a:xfrm>
            <a:off x="457200" y="1764475"/>
            <a:ext cx="4038600" cy="4623816"/>
          </a:xfrm>
        </p:spPr>
        <p:txBody>
          <a:bodyPr/>
          <a:lstStyle/>
          <a:p>
            <a:r>
              <a:rPr lang="en-US" dirty="0" smtClean="0"/>
              <a:t>Easy user monitoring and access</a:t>
            </a:r>
          </a:p>
          <a:p>
            <a:r>
              <a:rPr lang="en-US" dirty="0" smtClean="0"/>
              <a:t>Number pas input for pool size</a:t>
            </a:r>
          </a:p>
          <a:p>
            <a:r>
              <a:rPr lang="en-US" dirty="0" smtClean="0"/>
              <a:t>Low power consumption</a:t>
            </a:r>
          </a:p>
          <a:p>
            <a:r>
              <a:rPr lang="en-US" dirty="0" smtClean="0"/>
              <a:t>Wireless capabilities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Users\Mitch\Desktop\micropro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981200"/>
            <a:ext cx="2857500" cy="1943100"/>
          </a:xfrm>
          <a:prstGeom prst="rect">
            <a:avLst/>
          </a:prstGeom>
          <a:noFill/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Microcontroller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28600" y="1752600"/>
            <a:ext cx="8229600" cy="4625609"/>
          </a:xfrm>
        </p:spPr>
        <p:txBody>
          <a:bodyPr/>
          <a:lstStyle/>
          <a:p>
            <a:r>
              <a:rPr lang="en-US" dirty="0" smtClean="0"/>
              <a:t>Drive 4 chemical status LEDs</a:t>
            </a:r>
          </a:p>
          <a:p>
            <a:r>
              <a:rPr lang="en-US" dirty="0" smtClean="0"/>
              <a:t>One pressure sensor LED</a:t>
            </a:r>
          </a:p>
          <a:p>
            <a:r>
              <a:rPr lang="en-US" dirty="0" smtClean="0"/>
              <a:t>One Number pad</a:t>
            </a:r>
          </a:p>
          <a:p>
            <a:r>
              <a:rPr lang="en-US" dirty="0" smtClean="0"/>
              <a:t>One wireless RF module</a:t>
            </a:r>
          </a:p>
          <a:p>
            <a:r>
              <a:rPr lang="en-US" dirty="0" smtClean="0"/>
              <a:t>One LCD display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Paul\My Documents\Downloads\LCD4by40.jpg"/>
          <p:cNvPicPr>
            <a:picLocks noChangeAspect="1" noChangeArrowheads="1"/>
          </p:cNvPicPr>
          <p:nvPr/>
        </p:nvPicPr>
        <p:blipFill>
          <a:blip r:embed="rId2" cstate="print"/>
          <a:srcRect l="2500" t="36250" r="2500" b="36250"/>
          <a:stretch>
            <a:fillRect/>
          </a:stretch>
        </p:blipFill>
        <p:spPr bwMode="auto">
          <a:xfrm>
            <a:off x="1752600" y="1752600"/>
            <a:ext cx="5791200" cy="1676400"/>
          </a:xfrm>
          <a:prstGeom prst="rect">
            <a:avLst/>
          </a:prstGeom>
          <a:noFill/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HD44780 compatible LCD-display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28600" y="1676400"/>
            <a:ext cx="8229600" cy="4625609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Outline L x W x H: 190.00mm x 54.00mm x 14.50mm</a:t>
            </a:r>
          </a:p>
          <a:p>
            <a:r>
              <a:rPr lang="en-US" sz="2400" dirty="0" smtClean="0"/>
              <a:t>Viewing Area: 149.00mm L x 29.50mm W</a:t>
            </a:r>
          </a:p>
          <a:p>
            <a:r>
              <a:rPr lang="en-US" sz="2400" dirty="0" smtClean="0"/>
              <a:t>Backlight: LED - Yellow/Green</a:t>
            </a:r>
          </a:p>
          <a:p>
            <a:r>
              <a:rPr lang="en-US" sz="2400" dirty="0" smtClean="0"/>
              <a:t>Display Format: 40 x 4</a:t>
            </a:r>
          </a:p>
          <a:p>
            <a:r>
              <a:rPr lang="en-US" sz="2400" dirty="0" smtClean="0"/>
              <a:t>Character Size: 4.89mm H x 2.78mm W</a:t>
            </a:r>
          </a:p>
          <a:p>
            <a:r>
              <a:rPr lang="en-US" sz="2400" dirty="0" smtClean="0"/>
              <a:t>Character Format: 5 x 8 Dots</a:t>
            </a:r>
          </a:p>
          <a:p>
            <a:r>
              <a:rPr lang="en-US" sz="2400" dirty="0" smtClean="0"/>
              <a:t>Voltage – Supply: 5.0V</a:t>
            </a:r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867400" y="1623950"/>
            <a:ext cx="4998305" cy="2365175"/>
            <a:chOff x="2464772" y="366412"/>
            <a:chExt cx="6374428" cy="3048213"/>
          </a:xfrm>
        </p:grpSpPr>
        <p:sp>
          <p:nvSpPr>
            <p:cNvPr id="3" name="Rectangle 2"/>
            <p:cNvSpPr/>
            <p:nvPr/>
          </p:nvSpPr>
          <p:spPr>
            <a:xfrm>
              <a:off x="3505201" y="366412"/>
              <a:ext cx="5333999" cy="199578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4" name="TextBox 15"/>
            <p:cNvSpPr txBox="1"/>
            <p:nvPr/>
          </p:nvSpPr>
          <p:spPr>
            <a:xfrm>
              <a:off x="2464772" y="916168"/>
              <a:ext cx="53572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5400" dirty="0" smtClean="0"/>
                <a:t>4</a:t>
              </a:r>
              <a:endParaRPr lang="en-US" sz="5400" dirty="0"/>
            </a:p>
          </p:txBody>
        </p:sp>
        <p:sp>
          <p:nvSpPr>
            <p:cNvPr id="5" name="TextBox 19"/>
            <p:cNvSpPr txBox="1"/>
            <p:nvPr/>
          </p:nvSpPr>
          <p:spPr>
            <a:xfrm>
              <a:off x="5723957" y="2491295"/>
              <a:ext cx="88678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5400" dirty="0" smtClean="0"/>
                <a:t>40</a:t>
              </a:r>
              <a:endParaRPr lang="en-US" sz="5400" dirty="0"/>
            </a:p>
          </p:txBody>
        </p:sp>
        <p:cxnSp>
          <p:nvCxnSpPr>
            <p:cNvPr id="6" name="Straight Arrow Connector 5"/>
            <p:cNvCxnSpPr>
              <a:stCxn id="4" idx="3"/>
            </p:cNvCxnSpPr>
            <p:nvPr/>
          </p:nvCxnSpPr>
          <p:spPr>
            <a:xfrm flipV="1">
              <a:off x="3000496" y="1373368"/>
              <a:ext cx="454877" cy="446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endCxn id="3" idx="2"/>
            </p:cNvCxnSpPr>
            <p:nvPr/>
          </p:nvCxnSpPr>
          <p:spPr>
            <a:xfrm rot="5400000" flipH="1" flipV="1">
              <a:off x="5866606" y="2667001"/>
              <a:ext cx="610395" cy="7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24"/>
            <p:cNvSpPr txBox="1"/>
            <p:nvPr/>
          </p:nvSpPr>
          <p:spPr>
            <a:xfrm>
              <a:off x="3575170" y="381000"/>
              <a:ext cx="4956948" cy="5156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/>
                <a:t>Please input the size of your pool in</a:t>
              </a:r>
              <a:endParaRPr lang="en-US" sz="2000" dirty="0"/>
            </a:p>
          </p:txBody>
        </p:sp>
        <p:sp>
          <p:nvSpPr>
            <p:cNvPr id="9" name="TextBox 25"/>
            <p:cNvSpPr txBox="1"/>
            <p:nvPr/>
          </p:nvSpPr>
          <p:spPr>
            <a:xfrm>
              <a:off x="3574390" y="828869"/>
              <a:ext cx="13612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/>
                <a:t>Gallons: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840675" y="4238500"/>
            <a:ext cx="5027676" cy="2313537"/>
            <a:chOff x="677432" y="1452264"/>
            <a:chExt cx="6387362" cy="3416418"/>
          </a:xfrm>
        </p:grpSpPr>
        <p:sp>
          <p:nvSpPr>
            <p:cNvPr id="11" name="Rectangle 10"/>
            <p:cNvSpPr/>
            <p:nvPr/>
          </p:nvSpPr>
          <p:spPr>
            <a:xfrm>
              <a:off x="1714500" y="1483682"/>
              <a:ext cx="5350294" cy="228505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2" name="TextBox 2"/>
            <p:cNvSpPr txBox="1"/>
            <p:nvPr/>
          </p:nvSpPr>
          <p:spPr>
            <a:xfrm>
              <a:off x="1761240" y="1477090"/>
              <a:ext cx="812979" cy="681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/>
                <a:t>TA :</a:t>
              </a:r>
              <a:endParaRPr lang="en-US" sz="2400" dirty="0"/>
            </a:p>
          </p:txBody>
        </p:sp>
        <p:sp>
          <p:nvSpPr>
            <p:cNvPr id="13" name="TextBox 3"/>
            <p:cNvSpPr txBox="1"/>
            <p:nvPr/>
          </p:nvSpPr>
          <p:spPr>
            <a:xfrm>
              <a:off x="1725973" y="2001300"/>
              <a:ext cx="876111" cy="681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/>
                <a:t>pH :</a:t>
              </a:r>
              <a:endParaRPr lang="en-US" sz="2400" dirty="0"/>
            </a:p>
          </p:txBody>
        </p:sp>
        <p:sp>
          <p:nvSpPr>
            <p:cNvPr id="14" name="TextBox 4"/>
            <p:cNvSpPr txBox="1"/>
            <p:nvPr/>
          </p:nvSpPr>
          <p:spPr>
            <a:xfrm>
              <a:off x="1784201" y="2578399"/>
              <a:ext cx="798723" cy="681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/>
                <a:t>CL :</a:t>
              </a:r>
              <a:endParaRPr lang="en-US" sz="2400" dirty="0"/>
            </a:p>
          </p:txBody>
        </p:sp>
        <p:sp>
          <p:nvSpPr>
            <p:cNvPr id="15" name="TextBox 5"/>
            <p:cNvSpPr txBox="1"/>
            <p:nvPr/>
          </p:nvSpPr>
          <p:spPr>
            <a:xfrm>
              <a:off x="1722768" y="3143457"/>
              <a:ext cx="878147" cy="681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/>
                <a:t>CH :</a:t>
              </a:r>
              <a:endParaRPr lang="en-US" sz="2400" dirty="0"/>
            </a:p>
          </p:txBody>
        </p:sp>
        <p:sp>
          <p:nvSpPr>
            <p:cNvPr id="16" name="TextBox 6"/>
            <p:cNvSpPr txBox="1"/>
            <p:nvPr/>
          </p:nvSpPr>
          <p:spPr>
            <a:xfrm>
              <a:off x="4994493" y="1452264"/>
              <a:ext cx="1207900" cy="681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/>
                <a:t>Temp:</a:t>
              </a:r>
              <a:endParaRPr lang="en-US" sz="2400" dirty="0"/>
            </a:p>
          </p:txBody>
        </p:sp>
        <p:sp>
          <p:nvSpPr>
            <p:cNvPr id="17" name="TextBox 7"/>
            <p:cNvSpPr txBox="1"/>
            <p:nvPr/>
          </p:nvSpPr>
          <p:spPr>
            <a:xfrm>
              <a:off x="6168318" y="1477089"/>
              <a:ext cx="896476" cy="681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/>
                <a:t>80 F</a:t>
              </a:r>
              <a:endParaRPr lang="en-US" sz="2400" dirty="0"/>
            </a:p>
          </p:txBody>
        </p:sp>
        <p:sp>
          <p:nvSpPr>
            <p:cNvPr id="18" name="TextBox 8"/>
            <p:cNvSpPr txBox="1"/>
            <p:nvPr/>
          </p:nvSpPr>
          <p:spPr>
            <a:xfrm>
              <a:off x="2531364" y="1474483"/>
              <a:ext cx="908695" cy="681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/>
                <a:t>60%</a:t>
              </a:r>
              <a:endParaRPr lang="en-US" sz="2400" dirty="0"/>
            </a:p>
          </p:txBody>
        </p:sp>
        <p:sp>
          <p:nvSpPr>
            <p:cNvPr id="19" name="TextBox 12"/>
            <p:cNvSpPr txBox="1"/>
            <p:nvPr/>
          </p:nvSpPr>
          <p:spPr>
            <a:xfrm>
              <a:off x="2531364" y="2006069"/>
              <a:ext cx="908695" cy="681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/>
                <a:t>60%</a:t>
              </a:r>
              <a:endParaRPr lang="en-US" sz="2400" dirty="0"/>
            </a:p>
          </p:txBody>
        </p:sp>
        <p:sp>
          <p:nvSpPr>
            <p:cNvPr id="20" name="TextBox 13"/>
            <p:cNvSpPr txBox="1"/>
            <p:nvPr/>
          </p:nvSpPr>
          <p:spPr>
            <a:xfrm>
              <a:off x="2531364" y="2602342"/>
              <a:ext cx="908695" cy="681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/>
                <a:t>60%</a:t>
              </a:r>
              <a:endParaRPr lang="en-US" sz="2400" dirty="0"/>
            </a:p>
          </p:txBody>
        </p:sp>
        <p:sp>
          <p:nvSpPr>
            <p:cNvPr id="21" name="TextBox 14"/>
            <p:cNvSpPr txBox="1"/>
            <p:nvPr/>
          </p:nvSpPr>
          <p:spPr>
            <a:xfrm>
              <a:off x="2534412" y="3182639"/>
              <a:ext cx="908695" cy="681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/>
                <a:t>60%</a:t>
              </a:r>
              <a:endParaRPr lang="en-US" sz="2400" dirty="0"/>
            </a:p>
          </p:txBody>
        </p:sp>
        <p:sp>
          <p:nvSpPr>
            <p:cNvPr id="22" name="TextBox 15"/>
            <p:cNvSpPr txBox="1"/>
            <p:nvPr/>
          </p:nvSpPr>
          <p:spPr>
            <a:xfrm>
              <a:off x="677432" y="2069199"/>
              <a:ext cx="53572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5400" dirty="0" smtClean="0"/>
                <a:t>4</a:t>
              </a:r>
              <a:endParaRPr lang="en-US" sz="5400" dirty="0"/>
            </a:p>
          </p:txBody>
        </p:sp>
        <p:sp>
          <p:nvSpPr>
            <p:cNvPr id="23" name="TextBox 19"/>
            <p:cNvSpPr txBox="1"/>
            <p:nvPr/>
          </p:nvSpPr>
          <p:spPr>
            <a:xfrm>
              <a:off x="3873993" y="3945353"/>
              <a:ext cx="886781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5400" dirty="0" smtClean="0"/>
                <a:t>40</a:t>
              </a:r>
              <a:endParaRPr lang="en-US" sz="5400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1256341" y="2721459"/>
              <a:ext cx="454876" cy="446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16200000" flipV="1">
              <a:off x="3962285" y="4183804"/>
              <a:ext cx="787674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itle 3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 main menus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625609"/>
          </a:xfrm>
        </p:spPr>
        <p:txBody>
          <a:bodyPr/>
          <a:lstStyle/>
          <a:p>
            <a:r>
              <a:rPr lang="en-US" dirty="0" smtClean="0"/>
              <a:t>Pool size input screen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Pool status screen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Documents and Settings\Paul\My Documents\Downloads\swordfish.jpg"/>
          <p:cNvPicPr>
            <a:picLocks noChangeAspect="1" noChangeArrowheads="1"/>
          </p:cNvPicPr>
          <p:nvPr/>
        </p:nvPicPr>
        <p:blipFill>
          <a:blip r:embed="rId2" cstate="print"/>
          <a:srcRect t="32000" b="30667"/>
          <a:stretch>
            <a:fillRect/>
          </a:stretch>
        </p:blipFill>
        <p:spPr bwMode="auto">
          <a:xfrm>
            <a:off x="5515100" y="1507175"/>
            <a:ext cx="2857500" cy="1066800"/>
          </a:xfrm>
          <a:prstGeom prst="rect">
            <a:avLst/>
          </a:prstGeom>
          <a:noFill/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Swordfish complier to program PIC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851391"/>
            <a:ext cx="8229600" cy="4625609"/>
          </a:xfrm>
        </p:spPr>
        <p:txBody>
          <a:bodyPr/>
          <a:lstStyle/>
          <a:p>
            <a:r>
              <a:rPr lang="en-US" dirty="0" smtClean="0"/>
              <a:t>PIC Basic compiler</a:t>
            </a:r>
          </a:p>
          <a:p>
            <a:r>
              <a:rPr lang="en-US" dirty="0" smtClean="0"/>
              <a:t>Auto generates optimized code for the 18f</a:t>
            </a:r>
          </a:p>
          <a:p>
            <a:r>
              <a:rPr lang="en-US" dirty="0" smtClean="0"/>
              <a:t>LCD support libraries</a:t>
            </a:r>
          </a:p>
          <a:p>
            <a:endParaRPr lang="en-US" dirty="0" smtClean="0"/>
          </a:p>
          <a:p>
            <a:r>
              <a:rPr lang="en-US" dirty="0" err="1" smtClean="0"/>
              <a:t>LCD.WriteAt</a:t>
            </a:r>
            <a:r>
              <a:rPr lang="en-US" dirty="0" smtClean="0"/>
              <a:t>(1,1,"Hello World")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 for 5digit keypad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1800" y="1533525"/>
            <a:ext cx="5394865" cy="5063142"/>
          </a:xfrm>
          <a:prstGeom prst="rect">
            <a:avLst/>
          </a:prstGeom>
        </p:spPr>
      </p:pic>
      <p:pic>
        <p:nvPicPr>
          <p:cNvPr id="6" name="Picture 1" descr="C:\Documents and Settings\Paul\My Documents\My Pictures\Picasa\Screen Captures\Fullscreen capture 612010 110130 AM.bmp.jpg"/>
          <p:cNvPicPr>
            <a:picLocks noChangeAspect="1" noChangeArrowheads="1"/>
          </p:cNvPicPr>
          <p:nvPr/>
        </p:nvPicPr>
        <p:blipFill>
          <a:blip r:embed="rId3" cstate="print"/>
          <a:srcRect l="17778" t="3738" b="14019"/>
          <a:stretch>
            <a:fillRect/>
          </a:stretch>
        </p:blipFill>
        <p:spPr bwMode="auto">
          <a:xfrm>
            <a:off x="746760" y="3060573"/>
            <a:ext cx="916305" cy="1676400"/>
          </a:xfrm>
          <a:prstGeom prst="rect">
            <a:avLst/>
          </a:prstGeom>
          <a:noFill/>
        </p:spPr>
      </p:pic>
      <p:pic>
        <p:nvPicPr>
          <p:cNvPr id="8" name="Picture 1" descr="C:\Documents and Settings\Paul\My Documents\My Pictures\Picasa\Screen Captures\Fullscreen capture 612010 110130 AM.bmp.jpg"/>
          <p:cNvPicPr>
            <a:picLocks noChangeAspect="1" noChangeArrowheads="1"/>
          </p:cNvPicPr>
          <p:nvPr/>
        </p:nvPicPr>
        <p:blipFill>
          <a:blip r:embed="rId3" cstate="print"/>
          <a:srcRect l="17778" t="3738" b="14019"/>
          <a:stretch>
            <a:fillRect/>
          </a:stretch>
        </p:blipFill>
        <p:spPr bwMode="auto">
          <a:xfrm>
            <a:off x="1249680" y="3478149"/>
            <a:ext cx="916305" cy="1676400"/>
          </a:xfrm>
          <a:prstGeom prst="rect">
            <a:avLst/>
          </a:prstGeom>
          <a:noFill/>
        </p:spPr>
      </p:pic>
      <p:pic>
        <p:nvPicPr>
          <p:cNvPr id="9" name="Picture 1" descr="C:\Documents and Settings\Paul\My Documents\My Pictures\Picasa\Screen Captures\Fullscreen capture 612010 110130 AM.bmp.jpg"/>
          <p:cNvPicPr>
            <a:picLocks noChangeAspect="1" noChangeArrowheads="1"/>
          </p:cNvPicPr>
          <p:nvPr/>
        </p:nvPicPr>
        <p:blipFill>
          <a:blip r:embed="rId3" cstate="print"/>
          <a:srcRect l="17778" t="3738" b="14019"/>
          <a:stretch>
            <a:fillRect/>
          </a:stretch>
        </p:blipFill>
        <p:spPr bwMode="auto">
          <a:xfrm>
            <a:off x="1725168" y="3880485"/>
            <a:ext cx="916305" cy="1676400"/>
          </a:xfrm>
          <a:prstGeom prst="rect">
            <a:avLst/>
          </a:prstGeom>
          <a:noFill/>
        </p:spPr>
      </p:pic>
      <p:pic>
        <p:nvPicPr>
          <p:cNvPr id="10" name="Picture 1" descr="C:\Documents and Settings\Paul\My Documents\My Pictures\Picasa\Screen Captures\Fullscreen capture 612010 110130 AM.bmp.jpg"/>
          <p:cNvPicPr>
            <a:picLocks noChangeAspect="1" noChangeArrowheads="1"/>
          </p:cNvPicPr>
          <p:nvPr/>
        </p:nvPicPr>
        <p:blipFill>
          <a:blip r:embed="rId3" cstate="print"/>
          <a:srcRect l="17778" t="3738" b="14019"/>
          <a:stretch>
            <a:fillRect/>
          </a:stretch>
        </p:blipFill>
        <p:spPr bwMode="auto">
          <a:xfrm>
            <a:off x="2197608" y="4282821"/>
            <a:ext cx="916305" cy="1676400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/>
        </p:nvCxnSpPr>
        <p:spPr>
          <a:xfrm rot="10800000">
            <a:off x="1666876" y="3438525"/>
            <a:ext cx="20574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2164553" y="3526630"/>
            <a:ext cx="16002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>
            <a:off x="2633666" y="3612354"/>
            <a:ext cx="1143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3112295" y="3700459"/>
            <a:ext cx="60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 flipH="1" flipV="1">
            <a:off x="2728914" y="4076697"/>
            <a:ext cx="762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2402685" y="3831430"/>
            <a:ext cx="4572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2083591" y="3590925"/>
            <a:ext cx="1524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 flipV="1">
            <a:off x="1550195" y="3331368"/>
            <a:ext cx="228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 flipH="1" flipV="1">
            <a:off x="4038600" y="5419725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762000" y="2914650"/>
            <a:ext cx="2419350" cy="3200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5410200" y="1524000"/>
            <a:ext cx="2133600" cy="2819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5562600" y="4371975"/>
            <a:ext cx="2819400" cy="22098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PIC 18F, num pad, LCD, status LEDs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Power – Main System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heart of the Pool Boy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system must receive enough power for every component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0"/>
            <a:ext cx="8534400" cy="6858000"/>
            <a:chOff x="228600" y="0"/>
            <a:chExt cx="8534400" cy="6858000"/>
          </a:xfrm>
        </p:grpSpPr>
        <p:sp>
          <p:nvSpPr>
            <p:cNvPr id="3" name="Rounded Rectangle 2"/>
            <p:cNvSpPr/>
            <p:nvPr/>
          </p:nvSpPr>
          <p:spPr>
            <a:xfrm>
              <a:off x="228600" y="417576"/>
              <a:ext cx="8534400" cy="644042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4800600" y="0"/>
              <a:ext cx="3352800" cy="154838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81000" y="1560576"/>
              <a:ext cx="7315200" cy="914400"/>
            </a:xfrm>
            <a:prstGeom prst="roundRect">
              <a:avLst/>
            </a:prstGeom>
            <a:solidFill>
              <a:schemeClr val="accent5">
                <a:lumMod val="75000"/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243584" y="1712976"/>
              <a:ext cx="1143000" cy="6096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glow rad="101600">
                <a:schemeClr val="tx1">
                  <a:alpha val="6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Check System </a:t>
              </a:r>
              <a:r>
                <a:rPr lang="en-US" sz="1200" dirty="0">
                  <a:solidFill>
                    <a:schemeClr val="tx1"/>
                  </a:solidFill>
                </a:rPr>
                <a:t>L</a:t>
              </a:r>
              <a:r>
                <a:rPr lang="en-US" sz="1200" dirty="0" smtClean="0">
                  <a:solidFill>
                    <a:schemeClr val="tx1"/>
                  </a:solidFill>
                </a:rPr>
                <a:t>evels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230880" y="1712976"/>
              <a:ext cx="1143000" cy="6096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glow rad="101600">
                <a:schemeClr val="tx1">
                  <a:alpha val="6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R</a:t>
              </a:r>
              <a:r>
                <a:rPr lang="en-US" sz="1200" dirty="0" smtClean="0">
                  <a:solidFill>
                    <a:schemeClr val="tx1"/>
                  </a:solidFill>
                </a:rPr>
                <a:t>eorder Notification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257800" y="1712976"/>
              <a:ext cx="1143000" cy="6096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glow rad="101600">
                <a:schemeClr val="tx1">
                  <a:alpha val="6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Sleep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81584" y="1682496"/>
              <a:ext cx="685800" cy="6858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0" dirty="0"/>
                <a:t>1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199888" y="566928"/>
              <a:ext cx="2362200" cy="381000"/>
            </a:xfrm>
            <a:prstGeom prst="roundRect">
              <a:avLst/>
            </a:prstGeom>
            <a:solidFill>
              <a:schemeClr val="accent5">
                <a:lumMod val="75000"/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1" name="TextBox 79"/>
            <p:cNvSpPr txBox="1"/>
            <p:nvPr/>
          </p:nvSpPr>
          <p:spPr>
            <a:xfrm>
              <a:off x="5852160" y="582168"/>
              <a:ext cx="1847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</a:rPr>
                <a:t>Water Validation</a:t>
              </a:r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888992" y="112776"/>
              <a:ext cx="2209800" cy="381000"/>
            </a:xfrm>
            <a:prstGeom prst="roundRect">
              <a:avLst/>
            </a:prstGeom>
            <a:solidFill>
              <a:schemeClr val="accent5">
                <a:lumMod val="75000"/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5041392" y="64008"/>
              <a:ext cx="487680" cy="48768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14" name="TextBox 78"/>
            <p:cNvSpPr txBox="1"/>
            <p:nvPr/>
          </p:nvSpPr>
          <p:spPr>
            <a:xfrm>
              <a:off x="5507638" y="131064"/>
              <a:ext cx="1572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</a:rPr>
                <a:t>Unit self-check</a:t>
              </a:r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586984" y="1024128"/>
              <a:ext cx="2514600" cy="381000"/>
            </a:xfrm>
            <a:prstGeom prst="roundRect">
              <a:avLst/>
            </a:prstGeom>
            <a:solidFill>
              <a:schemeClr val="accent5">
                <a:lumMod val="75000"/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5718048" y="966216"/>
              <a:ext cx="487680" cy="48768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/>
                <a:t>3</a:t>
              </a:r>
            </a:p>
          </p:txBody>
        </p:sp>
        <p:sp>
          <p:nvSpPr>
            <p:cNvPr id="17" name="TextBox 92"/>
            <p:cNvSpPr txBox="1"/>
            <p:nvPr/>
          </p:nvSpPr>
          <p:spPr>
            <a:xfrm>
              <a:off x="6224016" y="1024128"/>
              <a:ext cx="18880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</a:rPr>
                <a:t>Water Purification</a:t>
              </a:r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484376" y="505968"/>
              <a:ext cx="914400" cy="838200"/>
            </a:xfrm>
            <a:prstGeom prst="ellipse">
              <a:avLst/>
            </a:prstGeom>
            <a:effectLst>
              <a:glow rad="101600">
                <a:schemeClr val="tx1">
                  <a:alpha val="6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/>
                <a:t>Start</a:t>
              </a:r>
              <a:endParaRPr lang="en-US" sz="1600" b="1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4389120" y="2017776"/>
              <a:ext cx="838200" cy="10732"/>
            </a:xfrm>
            <a:prstGeom prst="straightConnector1">
              <a:avLst/>
            </a:prstGeom>
            <a:ln>
              <a:tailEnd type="arrow"/>
            </a:ln>
            <a:effectLst>
              <a:glow rad="101600">
                <a:schemeClr val="tx1">
                  <a:alpha val="6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4541520" y="1883664"/>
              <a:ext cx="457200" cy="304800"/>
            </a:xfrm>
            <a:prstGeom prst="ellipse">
              <a:avLst/>
            </a:prstGeom>
            <a:effectLst>
              <a:glow rad="101600">
                <a:schemeClr val="tx1">
                  <a:alpha val="6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TextBox 26"/>
            <p:cNvSpPr txBox="1"/>
            <p:nvPr/>
          </p:nvSpPr>
          <p:spPr>
            <a:xfrm>
              <a:off x="4550664" y="1883664"/>
              <a:ext cx="439416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accent2"/>
                  </a:solidFill>
                </a:rPr>
                <a:t>F</a:t>
              </a:r>
              <a:r>
                <a:rPr lang="en-US" sz="1400" b="1" dirty="0" smtClean="0">
                  <a:solidFill>
                    <a:schemeClr val="accent2"/>
                  </a:solidFill>
                </a:rPr>
                <a:t>ail</a:t>
              </a:r>
              <a:endParaRPr lang="en-US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395984" y="2974848"/>
              <a:ext cx="7214616" cy="990600"/>
            </a:xfrm>
            <a:prstGeom prst="roundRect">
              <a:avLst/>
            </a:prstGeom>
            <a:solidFill>
              <a:schemeClr val="accent5">
                <a:lumMod val="75000"/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3453384" y="3444240"/>
              <a:ext cx="914400" cy="1588"/>
            </a:xfrm>
            <a:prstGeom prst="straightConnector1">
              <a:avLst/>
            </a:prstGeom>
            <a:ln>
              <a:tailEnd type="arrow"/>
            </a:ln>
            <a:effectLst>
              <a:glow rad="101600">
                <a:schemeClr val="tx1">
                  <a:alpha val="6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4" name="Rounded Rectangle 23"/>
            <p:cNvSpPr/>
            <p:nvPr/>
          </p:nvSpPr>
          <p:spPr>
            <a:xfrm>
              <a:off x="2310384" y="3142488"/>
              <a:ext cx="1143000" cy="6096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glow rad="101600">
                <a:schemeClr val="tx1">
                  <a:alpha val="6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Test Water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367784" y="3136392"/>
              <a:ext cx="1143000" cy="6096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glow rad="101600">
                <a:schemeClr val="tx1">
                  <a:alpha val="6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Adjust Levels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6163056" y="3133344"/>
              <a:ext cx="1143000" cy="6096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glow rad="101600">
                <a:schemeClr val="tx1">
                  <a:alpha val="6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Chemical Dispersion Sleep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1472184" y="3118104"/>
              <a:ext cx="685800" cy="6858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0" dirty="0" smtClean="0"/>
                <a:t>2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3633216" y="3297936"/>
              <a:ext cx="457200" cy="304800"/>
            </a:xfrm>
            <a:prstGeom prst="ellipse">
              <a:avLst/>
            </a:prstGeom>
            <a:effectLst>
              <a:glow rad="101600">
                <a:schemeClr val="tx1">
                  <a:alpha val="6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TextBox 56"/>
            <p:cNvSpPr txBox="1"/>
            <p:nvPr/>
          </p:nvSpPr>
          <p:spPr>
            <a:xfrm>
              <a:off x="3642360" y="3307080"/>
              <a:ext cx="439416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accent2"/>
                  </a:solidFill>
                </a:rPr>
                <a:t>F</a:t>
              </a:r>
              <a:r>
                <a:rPr lang="en-US" sz="1400" b="1" dirty="0" smtClean="0">
                  <a:solidFill>
                    <a:schemeClr val="accent2"/>
                  </a:solidFill>
                </a:rPr>
                <a:t>ail</a:t>
              </a:r>
              <a:endParaRPr lang="en-US" sz="1400" b="1" dirty="0">
                <a:solidFill>
                  <a:schemeClr val="accent2"/>
                </a:solidFill>
              </a:endParaRPr>
            </a:p>
          </p:txBody>
        </p:sp>
        <p:cxnSp>
          <p:nvCxnSpPr>
            <p:cNvPr id="30" name="Straight Arrow Connector 29"/>
            <p:cNvCxnSpPr>
              <a:stCxn id="6" idx="2"/>
            </p:cNvCxnSpPr>
            <p:nvPr/>
          </p:nvCxnSpPr>
          <p:spPr>
            <a:xfrm rot="16200000" flipH="1">
              <a:off x="1784572" y="2353088"/>
              <a:ext cx="829850" cy="768826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arrow"/>
            </a:ln>
            <a:effectLst>
              <a:glow rad="101600">
                <a:schemeClr val="tx1">
                  <a:alpha val="6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5400000">
              <a:off x="3076162" y="2342388"/>
              <a:ext cx="866426" cy="753650"/>
            </a:xfrm>
            <a:prstGeom prst="straightConnector1">
              <a:avLst/>
            </a:prstGeom>
            <a:ln>
              <a:tailEnd type="arrow"/>
            </a:ln>
            <a:effectLst>
              <a:glow rad="101600">
                <a:schemeClr val="tx1">
                  <a:alpha val="6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1865376" y="2551176"/>
              <a:ext cx="609600" cy="304800"/>
            </a:xfrm>
            <a:prstGeom prst="ellipse">
              <a:avLst/>
            </a:prstGeom>
            <a:effectLst>
              <a:glow rad="101600">
                <a:schemeClr val="tx1">
                  <a:alpha val="6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TextBox 60"/>
            <p:cNvSpPr txBox="1"/>
            <p:nvPr/>
          </p:nvSpPr>
          <p:spPr>
            <a:xfrm>
              <a:off x="1920240" y="2551176"/>
              <a:ext cx="509755" cy="30777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 smtClean="0">
                  <a:solidFill>
                    <a:schemeClr val="accent3">
                      <a:lumMod val="75000"/>
                    </a:schemeClr>
                  </a:solidFill>
                </a:rPr>
                <a:t>Pass</a:t>
              </a:r>
              <a:endParaRPr lang="en-US" sz="14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3304032" y="2551176"/>
              <a:ext cx="457200" cy="304800"/>
            </a:xfrm>
            <a:prstGeom prst="ellipse">
              <a:avLst/>
            </a:prstGeom>
            <a:effectLst>
              <a:glow rad="101600">
                <a:schemeClr val="tx1">
                  <a:alpha val="6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TextBox 65"/>
            <p:cNvSpPr txBox="1"/>
            <p:nvPr/>
          </p:nvSpPr>
          <p:spPr>
            <a:xfrm>
              <a:off x="3300984" y="2551176"/>
              <a:ext cx="488916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 smtClean="0">
                  <a:solidFill>
                    <a:schemeClr val="accent6">
                      <a:lumMod val="75000"/>
                    </a:schemeClr>
                  </a:solidFill>
                </a:rPr>
                <a:t>Low</a:t>
              </a:r>
              <a:endParaRPr lang="en-US" sz="1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7638288" y="3041904"/>
              <a:ext cx="914400" cy="838200"/>
            </a:xfrm>
            <a:prstGeom prst="ellipse">
              <a:avLst/>
            </a:prstGeom>
            <a:effectLst>
              <a:glow rad="101600">
                <a:schemeClr val="tx1">
                  <a:alpha val="6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/>
                <a:t>To Start</a:t>
              </a:r>
              <a:endParaRPr lang="en-US" sz="1600" b="1" dirty="0"/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7306056" y="3453384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5" idx="3"/>
              <a:endCxn id="26" idx="1"/>
            </p:cNvCxnSpPr>
            <p:nvPr/>
          </p:nvCxnSpPr>
          <p:spPr>
            <a:xfrm flipV="1">
              <a:off x="5510784" y="3438144"/>
              <a:ext cx="652272" cy="30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6705600" y="1609344"/>
              <a:ext cx="914400" cy="838200"/>
            </a:xfrm>
            <a:prstGeom prst="ellipse">
              <a:avLst/>
            </a:prstGeom>
            <a:effectLst>
              <a:glow rad="101600">
                <a:schemeClr val="tx1">
                  <a:alpha val="6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/>
                <a:t>To Start</a:t>
              </a:r>
              <a:endParaRPr lang="en-US" sz="1600" b="1" dirty="0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6400800" y="2020824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rot="5400000">
              <a:off x="1751870" y="1521682"/>
              <a:ext cx="381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2386584" y="1795272"/>
              <a:ext cx="838200" cy="10732"/>
            </a:xfrm>
            <a:prstGeom prst="straightConnector1">
              <a:avLst/>
            </a:prstGeom>
            <a:ln>
              <a:tailEnd type="arrow"/>
            </a:ln>
            <a:effectLst>
              <a:glow rad="101600">
                <a:schemeClr val="tx1">
                  <a:alpha val="6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2538984" y="1661160"/>
              <a:ext cx="457200" cy="304800"/>
            </a:xfrm>
            <a:prstGeom prst="ellipse">
              <a:avLst/>
            </a:prstGeom>
            <a:effectLst>
              <a:glow rad="101600">
                <a:schemeClr val="tx1">
                  <a:alpha val="6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4" name="TextBox 102"/>
            <p:cNvSpPr txBox="1"/>
            <p:nvPr/>
          </p:nvSpPr>
          <p:spPr>
            <a:xfrm>
              <a:off x="2548128" y="1661160"/>
              <a:ext cx="439416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accent2"/>
                  </a:solidFill>
                </a:rPr>
                <a:t>F</a:t>
              </a:r>
              <a:r>
                <a:rPr lang="en-US" sz="1400" b="1" dirty="0" smtClean="0">
                  <a:solidFill>
                    <a:schemeClr val="accent2"/>
                  </a:solidFill>
                </a:rPr>
                <a:t>ail</a:t>
              </a:r>
              <a:endParaRPr lang="en-US" sz="1400" b="1" dirty="0">
                <a:solidFill>
                  <a:schemeClr val="accent2"/>
                </a:solidFill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2389632" y="2200656"/>
              <a:ext cx="838200" cy="1588"/>
            </a:xfrm>
            <a:prstGeom prst="straightConnector1">
              <a:avLst/>
            </a:prstGeom>
            <a:ln>
              <a:tailEnd type="arrow"/>
            </a:ln>
            <a:effectLst>
              <a:glow rad="101600">
                <a:schemeClr val="tx1">
                  <a:alpha val="6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2545080" y="2057400"/>
              <a:ext cx="457200" cy="304800"/>
            </a:xfrm>
            <a:prstGeom prst="ellipse">
              <a:avLst/>
            </a:prstGeom>
            <a:effectLst>
              <a:glow rad="101600">
                <a:schemeClr val="tx1">
                  <a:alpha val="6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7" name="TextBox 107"/>
            <p:cNvSpPr txBox="1"/>
            <p:nvPr/>
          </p:nvSpPr>
          <p:spPr>
            <a:xfrm>
              <a:off x="2542032" y="2057400"/>
              <a:ext cx="488916" cy="29238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00" b="1" dirty="0" smtClean="0">
                  <a:solidFill>
                    <a:schemeClr val="accent6">
                      <a:lumMod val="75000"/>
                    </a:schemeClr>
                  </a:solidFill>
                </a:rPr>
                <a:t>Low</a:t>
              </a:r>
              <a:endParaRPr lang="en-US" sz="13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73624" y="533400"/>
              <a:ext cx="487680" cy="48768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 smtClean="0"/>
                <a:t>2</a:t>
              </a:r>
              <a:endParaRPr lang="en-US" sz="4000" dirty="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2325624" y="4489704"/>
              <a:ext cx="5638800" cy="914400"/>
            </a:xfrm>
            <a:prstGeom prst="roundRect">
              <a:avLst/>
            </a:prstGeom>
            <a:solidFill>
              <a:schemeClr val="accent5">
                <a:lumMod val="75000"/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5373624" y="4642104"/>
              <a:ext cx="1143000" cy="6096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glow rad="101600">
                <a:schemeClr val="tx1">
                  <a:alpha val="6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Run Ionizer Period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2401824" y="4593336"/>
              <a:ext cx="685800" cy="6858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0" dirty="0"/>
                <a:t>3</a:t>
              </a:r>
              <a:endParaRPr lang="en-US" sz="6000" dirty="0" smtClean="0"/>
            </a:p>
          </p:txBody>
        </p:sp>
        <p:sp>
          <p:nvSpPr>
            <p:cNvPr id="52" name="Oval 51"/>
            <p:cNvSpPr/>
            <p:nvPr/>
          </p:nvSpPr>
          <p:spPr>
            <a:xfrm>
              <a:off x="6861048" y="4538472"/>
              <a:ext cx="914400" cy="838200"/>
            </a:xfrm>
            <a:prstGeom prst="ellipse">
              <a:avLst/>
            </a:prstGeom>
            <a:effectLst>
              <a:glow rad="101600">
                <a:schemeClr val="tx1">
                  <a:alpha val="6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/>
                <a:t>To Start</a:t>
              </a:r>
              <a:endParaRPr lang="en-US" sz="1600" b="1" dirty="0"/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6537960" y="4946904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3465576" y="5955792"/>
              <a:ext cx="914400" cy="838200"/>
            </a:xfrm>
            <a:prstGeom prst="ellipse">
              <a:avLst/>
            </a:prstGeom>
            <a:effectLst>
              <a:glow rad="101600">
                <a:schemeClr val="tx1">
                  <a:alpha val="6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/>
                <a:t>To Start</a:t>
              </a:r>
              <a:endParaRPr lang="en-US" sz="1600" b="1" dirty="0"/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 rot="5400000">
              <a:off x="3601942" y="5611368"/>
              <a:ext cx="634778" cy="12986"/>
            </a:xfrm>
            <a:prstGeom prst="straightConnector1">
              <a:avLst/>
            </a:prstGeom>
            <a:ln>
              <a:tailEnd type="arrow"/>
            </a:ln>
            <a:effectLst>
              <a:glow rad="101600">
                <a:schemeClr val="tx1">
                  <a:alpha val="6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6" name="Oval 55"/>
            <p:cNvSpPr/>
            <p:nvPr/>
          </p:nvSpPr>
          <p:spPr>
            <a:xfrm>
              <a:off x="3733800" y="5440680"/>
              <a:ext cx="390144" cy="304800"/>
            </a:xfrm>
            <a:prstGeom prst="ellipse">
              <a:avLst/>
            </a:prstGeom>
            <a:effectLst>
              <a:glow rad="101600">
                <a:schemeClr val="tx1">
                  <a:alpha val="6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7" name="TextBox 150"/>
            <p:cNvSpPr txBox="1"/>
            <p:nvPr/>
          </p:nvSpPr>
          <p:spPr>
            <a:xfrm>
              <a:off x="3742944" y="5440680"/>
              <a:ext cx="399468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 smtClean="0">
                  <a:solidFill>
                    <a:schemeClr val="accent2"/>
                  </a:solidFill>
                </a:rPr>
                <a:t>No</a:t>
              </a:r>
              <a:endParaRPr lang="en-US" sz="1400" b="1" dirty="0">
                <a:solidFill>
                  <a:schemeClr val="accent2"/>
                </a:solidFill>
              </a:endParaRPr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>
              <a:off x="4507992" y="4949952"/>
              <a:ext cx="838200" cy="1588"/>
            </a:xfrm>
            <a:prstGeom prst="straightConnector1">
              <a:avLst/>
            </a:prstGeom>
            <a:ln>
              <a:tailEnd type="arrow"/>
            </a:ln>
            <a:effectLst>
              <a:glow rad="101600">
                <a:schemeClr val="tx1">
                  <a:alpha val="6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59" name="Oval 58"/>
            <p:cNvSpPr/>
            <p:nvPr/>
          </p:nvSpPr>
          <p:spPr>
            <a:xfrm>
              <a:off x="4663440" y="4806696"/>
              <a:ext cx="457200" cy="304800"/>
            </a:xfrm>
            <a:prstGeom prst="ellipse">
              <a:avLst/>
            </a:prstGeom>
            <a:effectLst>
              <a:glow rad="101600">
                <a:schemeClr val="tx1">
                  <a:alpha val="6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0" name="TextBox 153"/>
            <p:cNvSpPr txBox="1"/>
            <p:nvPr/>
          </p:nvSpPr>
          <p:spPr>
            <a:xfrm>
              <a:off x="4696968" y="4806696"/>
              <a:ext cx="488916" cy="307777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tx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 smtClean="0">
                  <a:solidFill>
                    <a:schemeClr val="accent3">
                      <a:lumMod val="75000"/>
                    </a:schemeClr>
                  </a:solidFill>
                </a:rPr>
                <a:t>Yes</a:t>
              </a:r>
              <a:endParaRPr lang="en-US" sz="14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3352800" y="4645152"/>
              <a:ext cx="1143000" cy="6096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glow rad="101600">
                <a:schemeClr val="tx1">
                  <a:alpha val="6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Ion scheduler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62" name="Straight Arrow Connector 61"/>
            <p:cNvCxnSpPr>
              <a:stCxn id="24" idx="2"/>
            </p:cNvCxnSpPr>
            <p:nvPr/>
          </p:nvCxnSpPr>
          <p:spPr>
            <a:xfrm rot="16200000" flipH="1">
              <a:off x="2869692" y="3764280"/>
              <a:ext cx="856488" cy="832104"/>
            </a:xfrm>
            <a:prstGeom prst="straightConnector1">
              <a:avLst/>
            </a:prstGeom>
            <a:ln>
              <a:tailEnd type="arrow"/>
            </a:ln>
            <a:effectLst>
              <a:glow rad="101600">
                <a:schemeClr val="tx1">
                  <a:alpha val="6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3063240" y="4050792"/>
              <a:ext cx="609600" cy="304800"/>
            </a:xfrm>
            <a:prstGeom prst="ellipse">
              <a:avLst/>
            </a:prstGeom>
            <a:effectLst>
              <a:glow rad="101600">
                <a:schemeClr val="tx1">
                  <a:alpha val="6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4" name="TextBox 68"/>
            <p:cNvSpPr txBox="1"/>
            <p:nvPr/>
          </p:nvSpPr>
          <p:spPr>
            <a:xfrm>
              <a:off x="3121152" y="4050792"/>
              <a:ext cx="509755" cy="30777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 smtClean="0">
                  <a:solidFill>
                    <a:schemeClr val="accent3">
                      <a:lumMod val="75000"/>
                    </a:schemeClr>
                  </a:solidFill>
                </a:rPr>
                <a:t>Pass</a:t>
              </a:r>
              <a:endParaRPr lang="en-US" sz="14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 Measurements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Component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Input</a:t>
                      </a:r>
                      <a:r>
                        <a:rPr lang="en-US" baseline="0" dirty="0" smtClean="0"/>
                        <a:t> 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Output 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Holding</a:t>
                      </a:r>
                      <a:r>
                        <a:rPr lang="en-US" baseline="0" dirty="0" smtClean="0"/>
                        <a:t> Current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Valve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 VAC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.23 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Microcontroller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 – 5 VDC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.5mA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Pressure</a:t>
                      </a:r>
                      <a:r>
                        <a:rPr lang="en-US" baseline="0" dirty="0" smtClean="0"/>
                        <a:t> Switch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VDC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VDC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Temperature Sensor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VDC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.2mV-.5mV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 µA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Conductivity Sensor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VDC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.4mV-.9mV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73µA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Ionizer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 VDC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ORP</a:t>
                      </a:r>
                      <a:r>
                        <a:rPr lang="en-US" baseline="0" dirty="0" smtClean="0"/>
                        <a:t> Sensor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VDC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-450 – 1100 mV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 </a:t>
                      </a:r>
                      <a:r>
                        <a:rPr lang="en-US" dirty="0" err="1" smtClean="0"/>
                        <a:t>mA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Supply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/>
              <a:t>NFM-15-12 from TRC Electronics</a:t>
            </a:r>
          </a:p>
          <a:p>
            <a:r>
              <a:rPr lang="en-US" dirty="0" smtClean="0"/>
              <a:t>12 Volt DC Power Supply</a:t>
            </a:r>
          </a:p>
          <a:p>
            <a:r>
              <a:rPr lang="en-US" dirty="0" smtClean="0"/>
              <a:t>1.25 Max Current Output</a:t>
            </a:r>
          </a:p>
          <a:p>
            <a:r>
              <a:rPr lang="en-US" dirty="0" smtClean="0"/>
              <a:t>15 Watts @ 120 VAC input</a:t>
            </a:r>
          </a:p>
          <a:p>
            <a:r>
              <a:rPr lang="en-US" dirty="0" smtClean="0"/>
              <a:t>Price: $16.89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24 Volt Transformer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Solenoid valves run on AC</a:t>
            </a:r>
          </a:p>
          <a:p>
            <a:r>
              <a:rPr lang="en-US" dirty="0" smtClean="0"/>
              <a:t>Steps wall outlet down to 24 VAC</a:t>
            </a:r>
          </a:p>
          <a:p>
            <a:pPr>
              <a:buNone/>
            </a:pPr>
            <a:r>
              <a:rPr lang="en-US" u="sng" dirty="0" smtClean="0"/>
              <a:t>Model 57040 from Orbit</a:t>
            </a:r>
          </a:p>
          <a:p>
            <a:pPr lvl="1"/>
            <a:r>
              <a:rPr lang="en-US" dirty="0" smtClean="0"/>
              <a:t>Input: 120 VAC 60 Hz</a:t>
            </a:r>
          </a:p>
          <a:p>
            <a:pPr lvl="1"/>
            <a:r>
              <a:rPr lang="en-US" dirty="0" smtClean="0"/>
              <a:t>Output Voltage: 24 VAC 60 Hz</a:t>
            </a:r>
          </a:p>
          <a:p>
            <a:pPr lvl="1"/>
            <a:r>
              <a:rPr lang="en-US" dirty="0" smtClean="0"/>
              <a:t>Current Output: 750 </a:t>
            </a:r>
            <a:r>
              <a:rPr lang="en-US" dirty="0" err="1" smtClean="0"/>
              <a:t>mA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Voltage Regulators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LM7805 – Fairchild Semiconductor</a:t>
            </a:r>
          </a:p>
          <a:p>
            <a:pPr lvl="1"/>
            <a:r>
              <a:rPr lang="en-US" sz="2400" dirty="0" smtClean="0"/>
              <a:t>5 VDC Output</a:t>
            </a:r>
          </a:p>
          <a:p>
            <a:pPr lvl="1"/>
            <a:r>
              <a:rPr lang="en-US" sz="2400" dirty="0" smtClean="0"/>
              <a:t>1 A current output</a:t>
            </a:r>
          </a:p>
          <a:p>
            <a:pPr lvl="1"/>
            <a:r>
              <a:rPr lang="en-US" sz="2400" dirty="0" smtClean="0"/>
              <a:t>Will power pressure switch, temperature sensor, and the ORP sensor</a:t>
            </a:r>
          </a:p>
          <a:p>
            <a:pPr lvl="1"/>
            <a:r>
              <a:rPr lang="en-US" sz="2400" dirty="0" smtClean="0"/>
              <a:t>Not concerned with efficiency in main system</a:t>
            </a:r>
          </a:p>
          <a:p>
            <a:r>
              <a:rPr lang="en-US" dirty="0" smtClean="0"/>
              <a:t>LM2937-3.3 – National Semiconductor</a:t>
            </a:r>
          </a:p>
          <a:p>
            <a:pPr lvl="1"/>
            <a:r>
              <a:rPr lang="en-US" sz="2400" dirty="0" smtClean="0"/>
              <a:t>3.3 VDC Output</a:t>
            </a:r>
          </a:p>
          <a:p>
            <a:pPr lvl="1"/>
            <a:r>
              <a:rPr lang="en-US" sz="2400" dirty="0" smtClean="0"/>
              <a:t>.5 A current output</a:t>
            </a:r>
          </a:p>
          <a:p>
            <a:pPr lvl="1"/>
            <a:r>
              <a:rPr lang="en-US" sz="2400" dirty="0" smtClean="0"/>
              <a:t>Will power microcontroller and transceiver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Schematic and PCB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skeleton of the Pool Boy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ExpressPCB</a:t>
            </a:r>
            <a:r>
              <a:rPr lang="en-US" sz="2800" dirty="0" smtClean="0"/>
              <a:t> is the software chose for this project. Easy to use and it is free to download.</a:t>
            </a:r>
          </a:p>
          <a:p>
            <a:r>
              <a:rPr lang="en-US" sz="2800" dirty="0" smtClean="0"/>
              <a:t>Large library with hundred of components symbols</a:t>
            </a:r>
          </a:p>
          <a:p>
            <a:r>
              <a:rPr lang="en-US" sz="2800" dirty="0" smtClean="0"/>
              <a:t>Error checking connection, which alert the designer of any miss connection or error in the schematic.</a:t>
            </a:r>
          </a:p>
          <a:p>
            <a:r>
              <a:rPr lang="en-US" sz="2800" dirty="0" err="1" smtClean="0"/>
              <a:t>ExpressPCB</a:t>
            </a:r>
            <a:r>
              <a:rPr lang="en-US" sz="2800" dirty="0" smtClean="0"/>
              <a:t> offers a cheap price for PCBs: $51 for three 2-layer boards, $98 for three 4-layer boards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3195" t="5556" r="13194" b="5556"/>
          <a:stretch>
            <a:fillRect/>
          </a:stretch>
        </p:blipFill>
        <p:spPr bwMode="auto">
          <a:xfrm>
            <a:off x="381000" y="112143"/>
            <a:ext cx="8534400" cy="644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381000" y="152399"/>
            <a:ext cx="2448300" cy="60890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248400" y="4472050"/>
            <a:ext cx="2643250" cy="1219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348350" y="228600"/>
            <a:ext cx="2438400" cy="236220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Testing and Calibration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First an amplifier circuit will be made for each of the sensors and electrodes.</a:t>
            </a:r>
          </a:p>
          <a:p>
            <a:r>
              <a:rPr lang="en-US" dirty="0" smtClean="0"/>
              <a:t>Then water samples will be made for each of the parameter being tested with varying chemical levels within the ideal range of the system. </a:t>
            </a:r>
          </a:p>
          <a:p>
            <a:r>
              <a:rPr lang="en-US" dirty="0" smtClean="0"/>
              <a:t>Each water sample will be tested with appropriate water test strips for </a:t>
            </a:r>
            <a:r>
              <a:rPr lang="en-US" dirty="0" err="1" smtClean="0"/>
              <a:t>accuarcy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Then the sensors will be placed in the solutions and the voltages will be measured. </a:t>
            </a:r>
          </a:p>
          <a:p>
            <a:r>
              <a:rPr lang="en-US" dirty="0" smtClean="0"/>
              <a:t>Finally the voltages will be related to the different chemical values after the signals have gone through the A/D converter.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Administrative Content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Group 3: Paul Setlak, Ivan Latorre, Mitch Lienau, and Robert Sers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1828288"/>
            <a:ext cx="4724400" cy="533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14400" y="2438400"/>
            <a:ext cx="7620000" cy="2057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14209" y="1963863"/>
            <a:ext cx="2209800" cy="381000"/>
          </a:xfrm>
          <a:prstGeom prst="roundRect">
            <a:avLst/>
          </a:prstGeom>
          <a:solidFill>
            <a:schemeClr val="accent5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66609" y="1915095"/>
            <a:ext cx="487680" cy="4876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/>
              <a:t>1</a:t>
            </a:r>
          </a:p>
        </p:txBody>
      </p:sp>
      <p:sp>
        <p:nvSpPr>
          <p:cNvPr id="6" name="TextBox 57"/>
          <p:cNvSpPr txBox="1"/>
          <p:nvPr/>
        </p:nvSpPr>
        <p:spPr>
          <a:xfrm>
            <a:off x="1232855" y="1982151"/>
            <a:ext cx="1572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Unit self-check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66800" y="2514600"/>
            <a:ext cx="7315200" cy="914400"/>
          </a:xfrm>
          <a:prstGeom prst="roundRect">
            <a:avLst/>
          </a:prstGeom>
          <a:solidFill>
            <a:schemeClr val="accent5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929384" y="2667000"/>
            <a:ext cx="1143000" cy="609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tx1"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Check System </a:t>
            </a:r>
            <a:r>
              <a:rPr lang="en-US" sz="1200" dirty="0">
                <a:solidFill>
                  <a:schemeClr val="tx1"/>
                </a:solidFill>
              </a:rPr>
              <a:t>L</a:t>
            </a:r>
            <a:r>
              <a:rPr lang="en-US" sz="1200" dirty="0" smtClean="0">
                <a:solidFill>
                  <a:schemeClr val="tx1"/>
                </a:solidFill>
              </a:rPr>
              <a:t>evels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916680" y="2667000"/>
            <a:ext cx="1143000" cy="609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tx1"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/>
                </a:solidFill>
              </a:rPr>
              <a:t>R</a:t>
            </a:r>
            <a:r>
              <a:rPr lang="en-US" sz="1200" dirty="0" smtClean="0">
                <a:solidFill>
                  <a:schemeClr val="tx1"/>
                </a:solidFill>
              </a:rPr>
              <a:t>eorder Notification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943600" y="2667000"/>
            <a:ext cx="1143000" cy="609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tx1"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Sleep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167384" y="2636520"/>
            <a:ext cx="685800" cy="685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/>
              <a:t>1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074920" y="2971800"/>
            <a:ext cx="838200" cy="10732"/>
          </a:xfrm>
          <a:prstGeom prst="straightConnector1">
            <a:avLst/>
          </a:prstGeom>
          <a:ln>
            <a:tailEnd type="arrow"/>
          </a:ln>
          <a:effectLst>
            <a:glow rad="101600">
              <a:schemeClr val="tx1"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227320" y="2837688"/>
            <a:ext cx="457200" cy="304800"/>
          </a:xfrm>
          <a:prstGeom prst="ellipse">
            <a:avLst/>
          </a:prstGeom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TextBox 54"/>
          <p:cNvSpPr txBox="1"/>
          <p:nvPr/>
        </p:nvSpPr>
        <p:spPr>
          <a:xfrm>
            <a:off x="5236464" y="2837688"/>
            <a:ext cx="439416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accent2"/>
                </a:solidFill>
              </a:rPr>
              <a:t>F</a:t>
            </a:r>
            <a:r>
              <a:rPr lang="en-US" sz="1400" b="1" dirty="0" smtClean="0">
                <a:solidFill>
                  <a:schemeClr val="accent2"/>
                </a:solidFill>
              </a:rPr>
              <a:t>ail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cxnSp>
        <p:nvCxnSpPr>
          <p:cNvPr id="15" name="Straight Arrow Connector 14"/>
          <p:cNvCxnSpPr>
            <a:stCxn id="8" idx="2"/>
          </p:cNvCxnSpPr>
          <p:nvPr/>
        </p:nvCxnSpPr>
        <p:spPr>
          <a:xfrm rot="16200000" flipH="1">
            <a:off x="2470372" y="3307112"/>
            <a:ext cx="829850" cy="768826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2"/>
          </p:cNvCxnSpPr>
          <p:nvPr/>
        </p:nvCxnSpPr>
        <p:spPr>
          <a:xfrm rot="5400000">
            <a:off x="3738340" y="3356610"/>
            <a:ext cx="829850" cy="669830"/>
          </a:xfrm>
          <a:prstGeom prst="straightConnector1">
            <a:avLst/>
          </a:prstGeom>
          <a:ln>
            <a:tailEnd type="arrow"/>
          </a:ln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551176" y="3505200"/>
            <a:ext cx="609600" cy="304800"/>
          </a:xfrm>
          <a:prstGeom prst="ellipse">
            <a:avLst/>
          </a:prstGeom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TextBox 79"/>
          <p:cNvSpPr txBox="1"/>
          <p:nvPr/>
        </p:nvSpPr>
        <p:spPr>
          <a:xfrm>
            <a:off x="2606040" y="3505200"/>
            <a:ext cx="509755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</a:rPr>
              <a:t>Pass</a:t>
            </a:r>
            <a:endParaRPr lang="en-US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989832" y="3505200"/>
            <a:ext cx="457200" cy="304800"/>
          </a:xfrm>
          <a:prstGeom prst="ellipse">
            <a:avLst/>
          </a:prstGeom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TextBox 81"/>
          <p:cNvSpPr txBox="1"/>
          <p:nvPr/>
        </p:nvSpPr>
        <p:spPr>
          <a:xfrm>
            <a:off x="3986784" y="3505200"/>
            <a:ext cx="488916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Low</a:t>
            </a:r>
            <a:endParaRPr 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391400" y="2563368"/>
            <a:ext cx="914400" cy="838200"/>
          </a:xfrm>
          <a:prstGeom prst="ellipse">
            <a:avLst/>
          </a:prstGeom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/>
              <a:t>To Start</a:t>
            </a:r>
            <a:endParaRPr lang="en-US" sz="1600" b="1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086600" y="2974848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072384" y="2749296"/>
            <a:ext cx="838200" cy="10732"/>
          </a:xfrm>
          <a:prstGeom prst="straightConnector1">
            <a:avLst/>
          </a:prstGeom>
          <a:ln>
            <a:tailEnd type="arrow"/>
          </a:ln>
          <a:effectLst>
            <a:glow rad="101600">
              <a:schemeClr val="tx1"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3224784" y="2615184"/>
            <a:ext cx="457200" cy="304800"/>
          </a:xfrm>
          <a:prstGeom prst="ellipse">
            <a:avLst/>
          </a:prstGeom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TextBox 86"/>
          <p:cNvSpPr txBox="1"/>
          <p:nvPr/>
        </p:nvSpPr>
        <p:spPr>
          <a:xfrm>
            <a:off x="3233928" y="2615184"/>
            <a:ext cx="439416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accent2"/>
                </a:solidFill>
              </a:rPr>
              <a:t>F</a:t>
            </a:r>
            <a:r>
              <a:rPr lang="en-US" sz="1400" b="1" dirty="0" smtClean="0">
                <a:solidFill>
                  <a:schemeClr val="accent2"/>
                </a:solidFill>
              </a:rPr>
              <a:t>ail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075432" y="3154680"/>
            <a:ext cx="838200" cy="1588"/>
          </a:xfrm>
          <a:prstGeom prst="straightConnector1">
            <a:avLst/>
          </a:prstGeom>
          <a:ln>
            <a:tailEnd type="arrow"/>
          </a:ln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3230880" y="3011424"/>
            <a:ext cx="457200" cy="304800"/>
          </a:xfrm>
          <a:prstGeom prst="ellipse">
            <a:avLst/>
          </a:prstGeom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TextBox 89"/>
          <p:cNvSpPr txBox="1"/>
          <p:nvPr/>
        </p:nvSpPr>
        <p:spPr>
          <a:xfrm>
            <a:off x="3227832" y="3011424"/>
            <a:ext cx="488916" cy="2923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Low</a:t>
            </a:r>
            <a:endParaRPr lang="en-US" sz="13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3307080" y="3864864"/>
            <a:ext cx="487680" cy="487680"/>
          </a:xfrm>
          <a:prstGeom prst="ellipse">
            <a:avLst/>
          </a:prstGeom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/>
              <a:t>2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208304"/>
          <a:ext cx="2566738" cy="6649696"/>
        </p:xfrm>
        <a:graphic>
          <a:graphicData uri="http://schemas.openxmlformats.org/drawingml/2006/table">
            <a:tbl>
              <a:tblPr/>
              <a:tblGrid>
                <a:gridCol w="468847"/>
                <a:gridCol w="381435"/>
                <a:gridCol w="683404"/>
                <a:gridCol w="516526"/>
                <a:gridCol w="516526"/>
              </a:tblGrid>
              <a:tr h="34600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Index</a:t>
                      </a:r>
                    </a:p>
                  </a:txBody>
                  <a:tcPr marL="6291" marR="6291" marT="6291" marB="0" anchor="ctr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Quantity</a:t>
                      </a:r>
                    </a:p>
                  </a:txBody>
                  <a:tcPr marL="6291" marR="6291" marT="62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Description</a:t>
                      </a:r>
                    </a:p>
                  </a:txBody>
                  <a:tcPr marL="6291" marR="6291" marT="62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Unit Price</a:t>
                      </a:r>
                    </a:p>
                  </a:txBody>
                  <a:tcPr marL="6291" marR="6291" marT="62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Extended Price</a:t>
                      </a:r>
                    </a:p>
                  </a:txBody>
                  <a:tcPr marL="6291" marR="6291" marT="62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</a:tr>
              <a:tr h="1384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USD</a:t>
                      </a:r>
                    </a:p>
                  </a:txBody>
                  <a:tcPr marL="6291" marR="6291" marT="62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USD</a:t>
                      </a:r>
                    </a:p>
                  </a:txBody>
                  <a:tcPr marL="6291" marR="6291" marT="62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  <a:tr h="3837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291" marR="6291" marT="6291" marB="0" anchor="b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SENSOR HALL EFFECT BIPOLAR SMD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1.042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$10.42 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37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291" marR="6291" marT="6291" marB="0" anchor="b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FLEX SENSOR 10K OHM 112.24MM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12.95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$51.80 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3837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291" marR="6291" marT="6291" marB="0" anchor="b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SENSOR MAGNET BAR HALL EFFECT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10.76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$21.52 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37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291" marR="6291" marT="6291" marB="0" anchor="b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SOLDER STATION ANALOG 50W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124.95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$124.95 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3837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6291" marR="6291" marT="6291" marB="0" anchor="b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SOLDER WIRE NO-CLEAN 63/37 1OZ.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4.16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$12.48 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37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6291" marR="6291" marT="6291" marB="0" anchor="b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HEATSHRINK KIT RFL 1/8" BLK 28PC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1.42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$1.42 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5095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6291" marR="6291" marT="6291" marB="0" anchor="b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SLOTTED ELECTRONIC HARDWARE KIT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17.95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$17.95 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95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6291" marR="6291" marT="6291" marB="0" anchor="b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BREADBOARD W/140PC WIRE/GND POST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37.45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$74.90 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257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6291" marR="6291" marT="6291" marB="0" anchor="b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 SERIES TOGGLE KIT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$35.00 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913356" y="931090"/>
          <a:ext cx="2855365" cy="5704294"/>
        </p:xfrm>
        <a:graphic>
          <a:graphicData uri="http://schemas.openxmlformats.org/drawingml/2006/table">
            <a:tbl>
              <a:tblPr/>
              <a:tblGrid>
                <a:gridCol w="447900"/>
                <a:gridCol w="447900"/>
                <a:gridCol w="802488"/>
                <a:gridCol w="550545"/>
                <a:gridCol w="606532"/>
              </a:tblGrid>
              <a:tr h="4945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6900" marR="6900" marT="6900" marB="0" anchor="b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900" marR="6900" marT="69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CABLE TIE PAN-TY ASSORTED</a:t>
                      </a:r>
                    </a:p>
                  </a:txBody>
                  <a:tcPr marL="6900" marR="6900" marT="69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18.75</a:t>
                      </a:r>
                    </a:p>
                  </a:txBody>
                  <a:tcPr marL="6900" marR="6900" marT="69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$18.75 </a:t>
                      </a:r>
                    </a:p>
                  </a:txBody>
                  <a:tcPr marL="6900" marR="6900" marT="69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3323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6900" marR="6900" marT="6900" marB="0" anchor="b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900" marR="6900" marT="69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KIT STARTER PICKIT 3</a:t>
                      </a:r>
                    </a:p>
                  </a:txBody>
                  <a:tcPr marL="6900" marR="6900" marT="69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69.99</a:t>
                      </a:r>
                    </a:p>
                  </a:txBody>
                  <a:tcPr marL="6900" marR="6900" marT="69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$139.98 </a:t>
                      </a:r>
                    </a:p>
                  </a:txBody>
                  <a:tcPr marL="6900" marR="6900" marT="69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45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6900" marR="6900" marT="6900" marB="0" anchor="b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900" marR="6900" marT="69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LCD MODULE 16X2 CHARACTER</a:t>
                      </a:r>
                    </a:p>
                  </a:txBody>
                  <a:tcPr marL="6900" marR="6900" marT="69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5.88</a:t>
                      </a:r>
                    </a:p>
                  </a:txBody>
                  <a:tcPr marL="6900" marR="6900" marT="69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$11.76 </a:t>
                      </a:r>
                    </a:p>
                  </a:txBody>
                  <a:tcPr marL="6900" marR="6900" marT="69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4945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6900" marR="6900" marT="6900" marB="0" anchor="b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900" marR="6900" marT="69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IC MCU FLASH 1KX14 EE 18DIP</a:t>
                      </a:r>
                    </a:p>
                  </a:txBody>
                  <a:tcPr marL="6900" marR="6900" marT="69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4.9</a:t>
                      </a:r>
                    </a:p>
                  </a:txBody>
                  <a:tcPr marL="6900" marR="6900" marT="69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$14.70 </a:t>
                      </a:r>
                    </a:p>
                  </a:txBody>
                  <a:tcPr marL="6900" marR="6900" marT="69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45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6900" marR="6900" marT="6900" marB="0" anchor="b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900" marR="6900" marT="69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LCD MOD CHAR 4X20 Y/G TRANSFL</a:t>
                      </a:r>
                    </a:p>
                  </a:txBody>
                  <a:tcPr marL="6900" marR="6900" marT="69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17.7</a:t>
                      </a:r>
                    </a:p>
                  </a:txBody>
                  <a:tcPr marL="6900" marR="6900" marT="69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$17.70 </a:t>
                      </a:r>
                    </a:p>
                  </a:txBody>
                  <a:tcPr marL="6900" marR="6900" marT="69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6566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6900" marR="6900" marT="6900" marB="0" anchor="b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900" marR="6900" marT="69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KEYPAD 4 KEY MEMBRANE SW BLACK</a:t>
                      </a:r>
                    </a:p>
                  </a:txBody>
                  <a:tcPr marL="6900" marR="6900" marT="69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18.9</a:t>
                      </a:r>
                    </a:p>
                  </a:txBody>
                  <a:tcPr marL="6900" marR="6900" marT="69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$18.90 </a:t>
                      </a:r>
                    </a:p>
                  </a:txBody>
                  <a:tcPr marL="6900" marR="6900" marT="69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66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6900" marR="6900" marT="6900" marB="0" anchor="b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900" marR="6900" marT="69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KEYPAD 12 KEY BLK REAR PNL MNT</a:t>
                      </a:r>
                    </a:p>
                  </a:txBody>
                  <a:tcPr marL="6900" marR="6900" marT="69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12.26</a:t>
                      </a:r>
                    </a:p>
                  </a:txBody>
                  <a:tcPr marL="6900" marR="6900" marT="69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$12.26 </a:t>
                      </a:r>
                    </a:p>
                  </a:txBody>
                  <a:tcPr marL="6900" marR="6900" marT="69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4945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6900" marR="6900" marT="6900" marB="0" anchor="b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900" marR="6900" marT="69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KIT DEMO PICDEM Z MRF24J40</a:t>
                      </a:r>
                    </a:p>
                  </a:txBody>
                  <a:tcPr marL="6900" marR="6900" marT="69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269.99</a:t>
                      </a:r>
                    </a:p>
                  </a:txBody>
                  <a:tcPr marL="6900" marR="6900" marT="69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$269.99 </a:t>
                      </a:r>
                    </a:p>
                  </a:txBody>
                  <a:tcPr marL="6900" marR="6900" marT="69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45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6900" marR="6900" marT="6900" marB="0" anchor="b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900" marR="6900" marT="69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LCD MOD CHAR 2X20 Y/G TRANSFL</a:t>
                      </a:r>
                    </a:p>
                  </a:txBody>
                  <a:tcPr marL="6900" marR="6900" marT="69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6900" marR="6900" marT="69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$24.00 </a:t>
                      </a:r>
                    </a:p>
                  </a:txBody>
                  <a:tcPr marL="6900" marR="6900" marT="69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162146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900" marR="6900" marT="6900" marB="0" anchor="b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Subtotal</a:t>
                      </a:r>
                    </a:p>
                  </a:txBody>
                  <a:tcPr marL="6900" marR="6900" marT="69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$878.48 </a:t>
                      </a:r>
                    </a:p>
                  </a:txBody>
                  <a:tcPr marL="6900" marR="6900" marT="6900" marB="0" anchor="b">
                    <a:lnL>
                      <a:noFill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29000" y="381000"/>
            <a:ext cx="1451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Development</a:t>
            </a:r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1752600" y="1524000"/>
          <a:ext cx="6067425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91000" y="990600"/>
            <a:ext cx="1759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Pool Boy Status</a:t>
            </a:r>
            <a:endParaRPr lang="en-US" b="1" u="sng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7600" y="45720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Project Milestones</a:t>
            </a:r>
            <a:endParaRPr lang="en-US" b="1" u="sng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-152400" y="1143000"/>
          <a:ext cx="9448800" cy="5262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23900" y="2167128"/>
            <a:ext cx="7924800" cy="3200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211324" y="2264664"/>
            <a:ext cx="457200" cy="457200"/>
          </a:xfrm>
          <a:prstGeom prst="ellipse">
            <a:avLst/>
          </a:prstGeom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/>
              <a:t>1</a:t>
            </a:r>
          </a:p>
        </p:txBody>
      </p:sp>
      <p:sp>
        <p:nvSpPr>
          <p:cNvPr id="4" name="Oval 3"/>
          <p:cNvSpPr/>
          <p:nvPr/>
        </p:nvSpPr>
        <p:spPr>
          <a:xfrm>
            <a:off x="2247900" y="4785360"/>
            <a:ext cx="457200" cy="457200"/>
          </a:xfrm>
          <a:prstGeom prst="ellipse">
            <a:avLst/>
          </a:prstGeom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/>
              <a:t>3</a:t>
            </a:r>
            <a:endParaRPr lang="en-US" sz="3200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495300" y="1490472"/>
            <a:ext cx="4724400" cy="533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90372" y="1572768"/>
            <a:ext cx="2362200" cy="381000"/>
          </a:xfrm>
          <a:prstGeom prst="roundRect">
            <a:avLst/>
          </a:prstGeom>
          <a:solidFill>
            <a:schemeClr val="accent5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" name="TextBox 51"/>
          <p:cNvSpPr txBox="1"/>
          <p:nvPr/>
        </p:nvSpPr>
        <p:spPr>
          <a:xfrm>
            <a:off x="690372" y="1581912"/>
            <a:ext cx="1752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Water Validation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442972" y="1514856"/>
            <a:ext cx="487680" cy="4876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/>
              <a:t>2</a:t>
            </a:r>
            <a:endParaRPr lang="en-US" sz="4000" dirty="0"/>
          </a:p>
        </p:txBody>
      </p:sp>
      <p:sp>
        <p:nvSpPr>
          <p:cNvPr id="9" name="Rounded Rectangle 8"/>
          <p:cNvSpPr/>
          <p:nvPr/>
        </p:nvSpPr>
        <p:spPr>
          <a:xfrm>
            <a:off x="995172" y="3191256"/>
            <a:ext cx="7214616" cy="990600"/>
          </a:xfrm>
          <a:prstGeom prst="roundRect">
            <a:avLst/>
          </a:prstGeom>
          <a:solidFill>
            <a:schemeClr val="accent5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052572" y="3660648"/>
            <a:ext cx="914400" cy="1588"/>
          </a:xfrm>
          <a:prstGeom prst="straightConnector1">
            <a:avLst/>
          </a:prstGeom>
          <a:ln>
            <a:tailEnd type="arrow"/>
          </a:ln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1909572" y="3358896"/>
            <a:ext cx="1143000" cy="609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tx1"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Test Water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976116" y="3352800"/>
            <a:ext cx="1143000" cy="609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tx1"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Adjust Levels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762244" y="3349752"/>
            <a:ext cx="1143000" cy="609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tx1"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Chemical Dispersion Sleep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71372" y="3334512"/>
            <a:ext cx="685800" cy="685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smtClean="0"/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3232404" y="3514344"/>
            <a:ext cx="457200" cy="304800"/>
          </a:xfrm>
          <a:prstGeom prst="ellipse">
            <a:avLst/>
          </a:prstGeom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TextBox 60"/>
          <p:cNvSpPr txBox="1"/>
          <p:nvPr/>
        </p:nvSpPr>
        <p:spPr>
          <a:xfrm>
            <a:off x="3241548" y="3523488"/>
            <a:ext cx="439416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accent2"/>
                </a:solidFill>
              </a:rPr>
              <a:t>F</a:t>
            </a:r>
            <a:r>
              <a:rPr lang="en-US" sz="1400" b="1" dirty="0" smtClean="0">
                <a:solidFill>
                  <a:schemeClr val="accent2"/>
                </a:solidFill>
              </a:rPr>
              <a:t>ail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16200000" flipH="1">
            <a:off x="1805146" y="2990882"/>
            <a:ext cx="744506" cy="11398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H="1">
            <a:off x="2346166" y="2983262"/>
            <a:ext cx="744506" cy="26638"/>
          </a:xfrm>
          <a:prstGeom prst="straightConnector1">
            <a:avLst/>
          </a:prstGeom>
          <a:ln>
            <a:tailEnd type="arrow"/>
          </a:ln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860804" y="2795016"/>
            <a:ext cx="609600" cy="304800"/>
          </a:xfrm>
          <a:prstGeom prst="ellipse">
            <a:avLst/>
          </a:prstGeom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TextBox 64"/>
          <p:cNvSpPr txBox="1"/>
          <p:nvPr/>
        </p:nvSpPr>
        <p:spPr>
          <a:xfrm>
            <a:off x="1915668" y="2795016"/>
            <a:ext cx="509755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</a:rPr>
              <a:t>Pass</a:t>
            </a:r>
            <a:endParaRPr lang="en-US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497836" y="2795016"/>
            <a:ext cx="457200" cy="304800"/>
          </a:xfrm>
          <a:prstGeom prst="ellipse">
            <a:avLst/>
          </a:prstGeom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TextBox 66"/>
          <p:cNvSpPr txBox="1"/>
          <p:nvPr/>
        </p:nvSpPr>
        <p:spPr>
          <a:xfrm>
            <a:off x="2494788" y="2795016"/>
            <a:ext cx="488916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Low</a:t>
            </a:r>
            <a:endParaRPr 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3" name="Straight Arrow Connector 22"/>
          <p:cNvCxnSpPr>
            <a:stCxn id="11" idx="2"/>
          </p:cNvCxnSpPr>
          <p:nvPr/>
        </p:nvCxnSpPr>
        <p:spPr>
          <a:xfrm rot="5400000">
            <a:off x="2084070" y="4360926"/>
            <a:ext cx="789432" cy="4572"/>
          </a:xfrm>
          <a:prstGeom prst="straightConnector1">
            <a:avLst/>
          </a:prstGeom>
          <a:ln>
            <a:tailEnd type="arrow"/>
          </a:ln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2171700" y="4233672"/>
            <a:ext cx="609600" cy="304800"/>
          </a:xfrm>
          <a:prstGeom prst="ellipse">
            <a:avLst/>
          </a:prstGeom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TextBox 69"/>
          <p:cNvSpPr txBox="1"/>
          <p:nvPr/>
        </p:nvSpPr>
        <p:spPr>
          <a:xfrm>
            <a:off x="2229612" y="4233672"/>
            <a:ext cx="509755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</a:rPr>
              <a:t>Pass</a:t>
            </a:r>
            <a:endParaRPr lang="en-US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7237476" y="3258312"/>
            <a:ext cx="914400" cy="838200"/>
          </a:xfrm>
          <a:prstGeom prst="ellipse">
            <a:avLst/>
          </a:prstGeom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/>
              <a:t>To Start</a:t>
            </a:r>
            <a:endParaRPr lang="en-US" sz="1600" b="1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905244" y="3669792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2" idx="3"/>
            <a:endCxn id="13" idx="1"/>
          </p:cNvCxnSpPr>
          <p:nvPr/>
        </p:nvCxnSpPr>
        <p:spPr>
          <a:xfrm flipV="1">
            <a:off x="5119116" y="3654552"/>
            <a:ext cx="643128" cy="3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5588" y="1376172"/>
            <a:ext cx="3962400" cy="533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315212" y="1976628"/>
            <a:ext cx="6553200" cy="3505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96212" y="3040380"/>
            <a:ext cx="5638800" cy="914400"/>
          </a:xfrm>
          <a:prstGeom prst="roundRect">
            <a:avLst/>
          </a:prstGeom>
          <a:solidFill>
            <a:schemeClr val="accent5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744212" y="3192780"/>
            <a:ext cx="1143000" cy="609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tx1"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Run Ionizer Period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772412" y="3144012"/>
            <a:ext cx="685800" cy="685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/>
              <a:t>3</a:t>
            </a:r>
            <a:endParaRPr lang="en-US" sz="6000" dirty="0" smtClean="0"/>
          </a:p>
        </p:txBody>
      </p:sp>
      <p:sp>
        <p:nvSpPr>
          <p:cNvPr id="7" name="Oval 6"/>
          <p:cNvSpPr/>
          <p:nvPr/>
        </p:nvSpPr>
        <p:spPr>
          <a:xfrm>
            <a:off x="6231636" y="3089148"/>
            <a:ext cx="914400" cy="838200"/>
          </a:xfrm>
          <a:prstGeom prst="ellipse">
            <a:avLst/>
          </a:prstGeom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/>
              <a:t>To Start</a:t>
            </a:r>
            <a:endParaRPr lang="en-US" sz="1600" b="1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2981706" y="2862834"/>
            <a:ext cx="609600" cy="19812"/>
          </a:xfrm>
          <a:prstGeom prst="straightConnector1">
            <a:avLst/>
          </a:prstGeom>
          <a:ln>
            <a:tailEnd type="arrow"/>
          </a:ln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982468" y="2656332"/>
            <a:ext cx="609600" cy="304800"/>
          </a:xfrm>
          <a:prstGeom prst="ellipse">
            <a:avLst/>
          </a:prstGeom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xtBox 7"/>
          <p:cNvSpPr txBox="1"/>
          <p:nvPr/>
        </p:nvSpPr>
        <p:spPr>
          <a:xfrm>
            <a:off x="3040380" y="2656332"/>
            <a:ext cx="509755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</a:rPr>
              <a:t>Pass</a:t>
            </a:r>
            <a:endParaRPr lang="en-US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908548" y="349758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400556" y="1449324"/>
            <a:ext cx="2514600" cy="381000"/>
          </a:xfrm>
          <a:prstGeom prst="roundRect">
            <a:avLst/>
          </a:prstGeom>
          <a:solidFill>
            <a:schemeClr val="accent5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531620" y="1391412"/>
            <a:ext cx="487680" cy="4876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/>
              <a:t>3</a:t>
            </a:r>
          </a:p>
        </p:txBody>
      </p:sp>
      <p:sp>
        <p:nvSpPr>
          <p:cNvPr id="14" name="TextBox 11"/>
          <p:cNvSpPr txBox="1"/>
          <p:nvPr/>
        </p:nvSpPr>
        <p:spPr>
          <a:xfrm>
            <a:off x="2037588" y="1449324"/>
            <a:ext cx="1888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Water Purification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055620" y="2052828"/>
            <a:ext cx="487680" cy="4876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/>
              <a:t>2</a:t>
            </a:r>
            <a:endParaRPr lang="en-US" sz="4000" dirty="0"/>
          </a:p>
        </p:txBody>
      </p:sp>
      <p:sp>
        <p:nvSpPr>
          <p:cNvPr id="16" name="Oval 15"/>
          <p:cNvSpPr/>
          <p:nvPr/>
        </p:nvSpPr>
        <p:spPr>
          <a:xfrm>
            <a:off x="2836164" y="4506468"/>
            <a:ext cx="914400" cy="838200"/>
          </a:xfrm>
          <a:prstGeom prst="ellipse">
            <a:avLst/>
          </a:prstGeom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/>
              <a:t>To Start</a:t>
            </a:r>
            <a:endParaRPr lang="en-US" sz="1600" b="1" dirty="0"/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2972530" y="4162044"/>
            <a:ext cx="634778" cy="12986"/>
          </a:xfrm>
          <a:prstGeom prst="straightConnector1">
            <a:avLst/>
          </a:prstGeom>
          <a:ln>
            <a:tailEnd type="arrow"/>
          </a:ln>
          <a:effectLst>
            <a:glow rad="101600">
              <a:schemeClr val="tx1"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104388" y="3991356"/>
            <a:ext cx="390144" cy="304800"/>
          </a:xfrm>
          <a:prstGeom prst="ellipse">
            <a:avLst/>
          </a:prstGeom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TextBox 23"/>
          <p:cNvSpPr txBox="1"/>
          <p:nvPr/>
        </p:nvSpPr>
        <p:spPr>
          <a:xfrm>
            <a:off x="3113532" y="3991356"/>
            <a:ext cx="399468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accent2"/>
                </a:solidFill>
              </a:rPr>
              <a:t>No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878580" y="3500628"/>
            <a:ext cx="838200" cy="1588"/>
          </a:xfrm>
          <a:prstGeom prst="straightConnector1">
            <a:avLst/>
          </a:prstGeom>
          <a:ln>
            <a:tailEnd type="arrow"/>
          </a:ln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034028" y="3357372"/>
            <a:ext cx="457200" cy="304800"/>
          </a:xfrm>
          <a:prstGeom prst="ellipse">
            <a:avLst/>
          </a:prstGeom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TextBox 26"/>
          <p:cNvSpPr txBox="1"/>
          <p:nvPr/>
        </p:nvSpPr>
        <p:spPr>
          <a:xfrm>
            <a:off x="4067556" y="3357372"/>
            <a:ext cx="488916" cy="307777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</a:rPr>
              <a:t>Yes</a:t>
            </a:r>
            <a:endParaRPr lang="en-US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723388" y="3195828"/>
            <a:ext cx="1143000" cy="609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tx1"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Ion scheduler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3182</TotalTime>
  <Words>2982</Words>
  <Application>Microsoft Office PowerPoint</Application>
  <PresentationFormat>On-screen Show (4:3)</PresentationFormat>
  <Paragraphs>833</Paragraphs>
  <Slides>72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Module</vt:lpstr>
      <vt:lpstr>Pool Boy</vt:lpstr>
      <vt:lpstr>Motivation</vt:lpstr>
      <vt:lpstr>Project Desription</vt:lpstr>
      <vt:lpstr>Requirements and Specifications</vt:lpstr>
      <vt:lpstr>Slide 5</vt:lpstr>
      <vt:lpstr>Slide 6</vt:lpstr>
      <vt:lpstr>Slide 7</vt:lpstr>
      <vt:lpstr>Slide 8</vt:lpstr>
      <vt:lpstr>Slide 9</vt:lpstr>
      <vt:lpstr>Pool Maintenance</vt:lpstr>
      <vt:lpstr>Two main components</vt:lpstr>
      <vt:lpstr>Langelier Saturation Index</vt:lpstr>
      <vt:lpstr>Water Sanitation</vt:lpstr>
      <vt:lpstr>Sanitation Methods </vt:lpstr>
      <vt:lpstr>Component Overview</vt:lpstr>
      <vt:lpstr>Ionizer</vt:lpstr>
      <vt:lpstr>Ionizer </vt:lpstr>
      <vt:lpstr>Sensors</vt:lpstr>
      <vt:lpstr>Components for Pool Measurements</vt:lpstr>
      <vt:lpstr>Pressure Switch</vt:lpstr>
      <vt:lpstr>LM35 Temperature Sensor</vt:lpstr>
      <vt:lpstr>Vernier Calcium Ion-Selective Electrode</vt:lpstr>
      <vt:lpstr>Vernier ORP Sensor</vt:lpstr>
      <vt:lpstr>Conductivity Sensor</vt:lpstr>
      <vt:lpstr>Van London Copper Ion-Selective Electrode</vt:lpstr>
      <vt:lpstr>Extech pH Sensor</vt:lpstr>
      <vt:lpstr>Circuit Design to Minimize Sensor Noise</vt:lpstr>
      <vt:lpstr>National’s LMP7721 Op-amp</vt:lpstr>
      <vt:lpstr>Reservoirs</vt:lpstr>
      <vt:lpstr>Reservoirs</vt:lpstr>
      <vt:lpstr>Chemical Level Monitoring</vt:lpstr>
      <vt:lpstr>Pressure Sensor</vt:lpstr>
      <vt:lpstr>Pressure Sensor</vt:lpstr>
      <vt:lpstr>Valves</vt:lpstr>
      <vt:lpstr>Microcontrollers</vt:lpstr>
      <vt:lpstr>Objective</vt:lpstr>
      <vt:lpstr>Microcontroller Requirements</vt:lpstr>
      <vt:lpstr>Microcontroller Manufacturers</vt:lpstr>
      <vt:lpstr>Microchip</vt:lpstr>
      <vt:lpstr>Microcontroller Specs</vt:lpstr>
      <vt:lpstr>Block Diagram</vt:lpstr>
      <vt:lpstr>Routines</vt:lpstr>
      <vt:lpstr>Valve Control</vt:lpstr>
      <vt:lpstr>Wireless Communication</vt:lpstr>
      <vt:lpstr>Wireless Objective</vt:lpstr>
      <vt:lpstr>Wireless Module Requirements</vt:lpstr>
      <vt:lpstr>Wireless Options</vt:lpstr>
      <vt:lpstr>Wireless Module Specs</vt:lpstr>
      <vt:lpstr>Block Diagram</vt:lpstr>
      <vt:lpstr>802.15.4 Wireless Protocol</vt:lpstr>
      <vt:lpstr>Control Panel</vt:lpstr>
      <vt:lpstr>User interface device requirements</vt:lpstr>
      <vt:lpstr>Microcontroller</vt:lpstr>
      <vt:lpstr>HD44780 compatible LCD-display</vt:lpstr>
      <vt:lpstr>Two main menus </vt:lpstr>
      <vt:lpstr>Swordfish complier to program PIC</vt:lpstr>
      <vt:lpstr>PIC 18F, num pad, LCD, status LEDs</vt:lpstr>
      <vt:lpstr>Power – Main System</vt:lpstr>
      <vt:lpstr>Requirements</vt:lpstr>
      <vt:lpstr>Component Measurements</vt:lpstr>
      <vt:lpstr>Power Supply Selection</vt:lpstr>
      <vt:lpstr>24 Volt Transformer</vt:lpstr>
      <vt:lpstr>Voltage Regulators</vt:lpstr>
      <vt:lpstr>Schematic and PCB</vt:lpstr>
      <vt:lpstr>PCB</vt:lpstr>
      <vt:lpstr>Slide 66</vt:lpstr>
      <vt:lpstr>Testing</vt:lpstr>
      <vt:lpstr>Testing and Calibration</vt:lpstr>
      <vt:lpstr>Administrative Content</vt:lpstr>
      <vt:lpstr>Slide 70</vt:lpstr>
      <vt:lpstr>Slide 71</vt:lpstr>
      <vt:lpstr>Slide 72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Pool Boy</dc:title>
  <dc:creator>Mitchell Lienau</dc:creator>
  <cp:lastModifiedBy>Mitchell Lienau</cp:lastModifiedBy>
  <cp:revision>145</cp:revision>
  <dcterms:created xsi:type="dcterms:W3CDTF">2010-06-01T00:03:02Z</dcterms:created>
  <dcterms:modified xsi:type="dcterms:W3CDTF">2010-06-03T11:57:18Z</dcterms:modified>
</cp:coreProperties>
</file>