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65"/>
  </p:notesMasterIdLst>
  <p:sldIdLst>
    <p:sldId id="256" r:id="rId2"/>
    <p:sldId id="305" r:id="rId3"/>
    <p:sldId id="257" r:id="rId4"/>
    <p:sldId id="297" r:id="rId5"/>
    <p:sldId id="298" r:id="rId6"/>
    <p:sldId id="300" r:id="rId7"/>
    <p:sldId id="302" r:id="rId8"/>
    <p:sldId id="295" r:id="rId9"/>
    <p:sldId id="339" r:id="rId10"/>
    <p:sldId id="340" r:id="rId11"/>
    <p:sldId id="296" r:id="rId12"/>
    <p:sldId id="366" r:id="rId13"/>
    <p:sldId id="307" r:id="rId14"/>
    <p:sldId id="352" r:id="rId15"/>
    <p:sldId id="351" r:id="rId16"/>
    <p:sldId id="310" r:id="rId17"/>
    <p:sldId id="341" r:id="rId18"/>
    <p:sldId id="343" r:id="rId19"/>
    <p:sldId id="344" r:id="rId20"/>
    <p:sldId id="345" r:id="rId21"/>
    <p:sldId id="347" r:id="rId22"/>
    <p:sldId id="348" r:id="rId23"/>
    <p:sldId id="349" r:id="rId24"/>
    <p:sldId id="350" r:id="rId25"/>
    <p:sldId id="309" r:id="rId26"/>
    <p:sldId id="262" r:id="rId27"/>
    <p:sldId id="263" r:id="rId28"/>
    <p:sldId id="365" r:id="rId29"/>
    <p:sldId id="367" r:id="rId30"/>
    <p:sldId id="368" r:id="rId31"/>
    <p:sldId id="264" r:id="rId32"/>
    <p:sldId id="265" r:id="rId33"/>
    <p:sldId id="266" r:id="rId34"/>
    <p:sldId id="267" r:id="rId35"/>
    <p:sldId id="335" r:id="rId36"/>
    <p:sldId id="336" r:id="rId37"/>
    <p:sldId id="337" r:id="rId38"/>
    <p:sldId id="381" r:id="rId39"/>
    <p:sldId id="312" r:id="rId40"/>
    <p:sldId id="275" r:id="rId41"/>
    <p:sldId id="313" r:id="rId42"/>
    <p:sldId id="314" r:id="rId43"/>
    <p:sldId id="315" r:id="rId44"/>
    <p:sldId id="316" r:id="rId45"/>
    <p:sldId id="318" r:id="rId46"/>
    <p:sldId id="319" r:id="rId47"/>
    <p:sldId id="325" r:id="rId48"/>
    <p:sldId id="327" r:id="rId49"/>
    <p:sldId id="370" r:id="rId50"/>
    <p:sldId id="332" r:id="rId51"/>
    <p:sldId id="328" r:id="rId52"/>
    <p:sldId id="371" r:id="rId53"/>
    <p:sldId id="356" r:id="rId54"/>
    <p:sldId id="330" r:id="rId55"/>
    <p:sldId id="373" r:id="rId56"/>
    <p:sldId id="322" r:id="rId57"/>
    <p:sldId id="374" r:id="rId58"/>
    <p:sldId id="320" r:id="rId59"/>
    <p:sldId id="379" r:id="rId60"/>
    <p:sldId id="369" r:id="rId61"/>
    <p:sldId id="363" r:id="rId62"/>
    <p:sldId id="377" r:id="rId63"/>
    <p:sldId id="37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14" autoAdjust="0"/>
    <p:restoredTop sz="94660" autoAdjust="0"/>
  </p:normalViewPr>
  <p:slideViewPr>
    <p:cSldViewPr>
      <p:cViewPr>
        <p:scale>
          <a:sx n="70" d="100"/>
          <a:sy n="70" d="100"/>
        </p:scale>
        <p:origin x="-112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36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noFill/>
            <a:ln>
              <a:noFill/>
            </a:ln>
          </c:spPr>
          <c:cat>
            <c:strRef>
              <c:f>Sheet1!$A$2:$A$17</c:f>
              <c:strCache>
                <c:ptCount val="16"/>
                <c:pt idx="0">
                  <c:v>initial documentation</c:v>
                </c:pt>
                <c:pt idx="1">
                  <c:v>research</c:v>
                </c:pt>
                <c:pt idx="2">
                  <c:v>parts acquisition</c:v>
                </c:pt>
                <c:pt idx="3">
                  <c:v>part testing</c:v>
                </c:pt>
                <c:pt idx="4">
                  <c:v>microproc software design</c:v>
                </c:pt>
                <c:pt idx="5">
                  <c:v>user interface software</c:v>
                </c:pt>
                <c:pt idx="6">
                  <c:v>power circuit</c:v>
                </c:pt>
                <c:pt idx="7">
                  <c:v>sensor circuit</c:v>
                </c:pt>
                <c:pt idx="8">
                  <c:v>wireless software</c:v>
                </c:pt>
                <c:pt idx="9">
                  <c:v>wireless circuit</c:v>
                </c:pt>
                <c:pt idx="10">
                  <c:v>valve circuit</c:v>
                </c:pt>
                <c:pt idx="11">
                  <c:v>hardware integration</c:v>
                </c:pt>
                <c:pt idx="12">
                  <c:v>sensor calibration</c:v>
                </c:pt>
                <c:pt idx="13">
                  <c:v>intra-microcontroller communication</c:v>
                </c:pt>
                <c:pt idx="14">
                  <c:v>final testing</c:v>
                </c:pt>
                <c:pt idx="15">
                  <c:v>prototype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40247</c:v>
                </c:pt>
                <c:pt idx="1">
                  <c:v>40247</c:v>
                </c:pt>
                <c:pt idx="2">
                  <c:v>40272</c:v>
                </c:pt>
                <c:pt idx="3">
                  <c:v>40283</c:v>
                </c:pt>
                <c:pt idx="4">
                  <c:v>40308</c:v>
                </c:pt>
                <c:pt idx="5">
                  <c:v>40308</c:v>
                </c:pt>
                <c:pt idx="6">
                  <c:v>40312</c:v>
                </c:pt>
                <c:pt idx="7">
                  <c:v>40312</c:v>
                </c:pt>
                <c:pt idx="8">
                  <c:v>40339</c:v>
                </c:pt>
                <c:pt idx="9">
                  <c:v>40318</c:v>
                </c:pt>
                <c:pt idx="10">
                  <c:v>40301</c:v>
                </c:pt>
                <c:pt idx="11">
                  <c:v>40360</c:v>
                </c:pt>
                <c:pt idx="12">
                  <c:v>40349</c:v>
                </c:pt>
                <c:pt idx="13">
                  <c:v>40360</c:v>
                </c:pt>
                <c:pt idx="14">
                  <c:v>40360</c:v>
                </c:pt>
                <c:pt idx="15">
                  <c:v>40334</c:v>
                </c:pt>
              </c:numCache>
            </c:numRef>
          </c:val>
        </c:ser>
        <c:ser>
          <c:idx val="1"/>
          <c:order val="1"/>
          <c:cat>
            <c:strRef>
              <c:f>Sheet1!$A$2:$A$17</c:f>
              <c:strCache>
                <c:ptCount val="16"/>
                <c:pt idx="0">
                  <c:v>initial documentation</c:v>
                </c:pt>
                <c:pt idx="1">
                  <c:v>research</c:v>
                </c:pt>
                <c:pt idx="2">
                  <c:v>parts acquisition</c:v>
                </c:pt>
                <c:pt idx="3">
                  <c:v>part testing</c:v>
                </c:pt>
                <c:pt idx="4">
                  <c:v>microproc software design</c:v>
                </c:pt>
                <c:pt idx="5">
                  <c:v>user interface software</c:v>
                </c:pt>
                <c:pt idx="6">
                  <c:v>power circuit</c:v>
                </c:pt>
                <c:pt idx="7">
                  <c:v>sensor circuit</c:v>
                </c:pt>
                <c:pt idx="8">
                  <c:v>wireless software</c:v>
                </c:pt>
                <c:pt idx="9">
                  <c:v>wireless circuit</c:v>
                </c:pt>
                <c:pt idx="10">
                  <c:v>valve circuit</c:v>
                </c:pt>
                <c:pt idx="11">
                  <c:v>hardware integration</c:v>
                </c:pt>
                <c:pt idx="12">
                  <c:v>sensor calibration</c:v>
                </c:pt>
                <c:pt idx="13">
                  <c:v>intra-microcontroller communication</c:v>
                </c:pt>
                <c:pt idx="14">
                  <c:v>final testing</c:v>
                </c:pt>
                <c:pt idx="15">
                  <c:v>prototype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60</c:v>
                </c:pt>
                <c:pt idx="1">
                  <c:v>55</c:v>
                </c:pt>
                <c:pt idx="2">
                  <c:v>65</c:v>
                </c:pt>
                <c:pt idx="3">
                  <c:v>70</c:v>
                </c:pt>
                <c:pt idx="4">
                  <c:v>29</c:v>
                </c:pt>
                <c:pt idx="5">
                  <c:v>28</c:v>
                </c:pt>
                <c:pt idx="6">
                  <c:v>10</c:v>
                </c:pt>
                <c:pt idx="7">
                  <c:v>10</c:v>
                </c:pt>
                <c:pt idx="8">
                  <c:v>25</c:v>
                </c:pt>
                <c:pt idx="9">
                  <c:v>26</c:v>
                </c:pt>
                <c:pt idx="10">
                  <c:v>10</c:v>
                </c:pt>
                <c:pt idx="11">
                  <c:v>20</c:v>
                </c:pt>
                <c:pt idx="12">
                  <c:v>5</c:v>
                </c:pt>
                <c:pt idx="13">
                  <c:v>22</c:v>
                </c:pt>
                <c:pt idx="14">
                  <c:v>20</c:v>
                </c:pt>
                <c:pt idx="15">
                  <c:v>25</c:v>
                </c:pt>
              </c:numCache>
            </c:numRef>
          </c:val>
        </c:ser>
        <c:gapWidth val="71"/>
        <c:gapDepth val="39"/>
        <c:shape val="box"/>
        <c:axId val="49590272"/>
        <c:axId val="49591808"/>
        <c:axId val="0"/>
      </c:bar3DChart>
      <c:catAx>
        <c:axId val="49590272"/>
        <c:scaling>
          <c:orientation val="maxMin"/>
        </c:scaling>
        <c:axPos val="l"/>
        <c:numFmt formatCode="[$-409]d\-mmm;@" sourceLinked="0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49591808"/>
        <c:crosses val="autoZero"/>
        <c:auto val="1"/>
        <c:lblAlgn val="ctr"/>
        <c:lblOffset val="100"/>
      </c:catAx>
      <c:valAx>
        <c:axId val="49591808"/>
        <c:scaling>
          <c:orientation val="minMax"/>
          <c:min val="40230"/>
        </c:scaling>
        <c:axPos val="t"/>
        <c:majorGridlines/>
        <c:numFmt formatCode="m/d/yyyy" sourceLinked="0"/>
        <c:tickLblPos val="nextTo"/>
        <c:crossAx val="49590272"/>
        <c:crosses val="autoZero"/>
        <c:crossBetween val="between"/>
      </c:valAx>
    </c:plotArea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5-28T08:19:21.531" idx="1">
    <p:pos x="10" y="10"/>
    <p:text>interface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A4D18-D8B9-4653-8B35-5AAF83C55C9E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B4D9-DBB7-4FC5-B50D-66E078191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8B4D9-DBB7-4FC5-B50D-66E078191A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64E-B98F-4474-BE04-0D5699EE26F8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CE-A456-43C6-9F35-C8F9D210817D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4CD7-CB45-4D83-B838-BEAA6076E875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1F0A-35ED-4D29-AF90-1CA075F80F0D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33C3-ED48-4C4C-96CB-F33BEDB48DC2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1037-626B-4DE9-8384-961D5D524533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D4C2-2595-4F98-8011-A127E13A3BAE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8E8-C7A3-4DAB-B8F2-A6C6D19D207C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3BE5-EEEA-4197-A417-30F1CB559856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405A-DE76-4343-992D-8FD509240ED4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816712-427A-4E26-A19A-CA6049249DBC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367960-850D-45A3-ACC2-8EB70E8141C7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F_Pool_Bo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39025"/>
            <a:ext cx="8458200" cy="150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1499616"/>
          </a:xfrm>
        </p:spPr>
        <p:txBody>
          <a:bodyPr/>
          <a:lstStyle/>
          <a:p>
            <a:r>
              <a:rPr lang="en-US" dirty="0" smtClean="0"/>
              <a:t>Group 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Paul </a:t>
            </a:r>
            <a:r>
              <a:rPr lang="en-US" sz="2400" b="1" dirty="0" err="1" smtClean="0"/>
              <a:t>Setlak</a:t>
            </a:r>
            <a:r>
              <a:rPr lang="en-US" sz="2400" b="1" dirty="0" smtClean="0"/>
              <a:t>          Ivan </a:t>
            </a:r>
            <a:r>
              <a:rPr lang="en-US" sz="2400" b="1" dirty="0" err="1" smtClean="0"/>
              <a:t>Latorre</a:t>
            </a:r>
            <a:r>
              <a:rPr lang="en-US" sz="2400" b="1" dirty="0" smtClean="0"/>
              <a:t>                Mitch Lienau               Robert </a:t>
            </a:r>
            <a:r>
              <a:rPr lang="en-US" sz="2400" b="1" dirty="0" err="1" smtClean="0"/>
              <a:t>Sers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324600"/>
            <a:ext cx="184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CEI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Langelier</a:t>
            </a:r>
            <a:r>
              <a:rPr lang="en-US" dirty="0" smtClean="0"/>
              <a:t> Saturation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Saturation Index = pH + </a:t>
            </a:r>
            <a:r>
              <a:rPr lang="en-US" sz="2800" b="1" i="1" dirty="0" err="1" smtClean="0"/>
              <a:t>calchd</a:t>
            </a:r>
            <a:r>
              <a:rPr lang="en-US" sz="2800" b="1" i="1" dirty="0" smtClean="0"/>
              <a:t> + </a:t>
            </a:r>
            <a:r>
              <a:rPr lang="en-US" sz="2800" b="1" i="1" dirty="0" err="1" smtClean="0"/>
              <a:t>totak</a:t>
            </a:r>
            <a:r>
              <a:rPr lang="en-US" sz="2800" b="1" i="1" dirty="0" smtClean="0"/>
              <a:t> + temp - 12.1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71800" y="2514600"/>
          <a:ext cx="3200400" cy="1472184"/>
        </p:xfrm>
        <a:graphic>
          <a:graphicData uri="http://schemas.openxmlformats.org/drawingml/2006/table">
            <a:tbl>
              <a:tblPr/>
              <a:tblGrid>
                <a:gridCol w="1342103"/>
                <a:gridCol w="967863"/>
                <a:gridCol w="890434"/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To Lower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To Raise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Muriatic acid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Soda ash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TA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Hydrochloric acid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Sodium bicarbonate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Calcium hardness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Replace water (backwash)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Calcium Chloride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267200"/>
          <a:ext cx="7316789" cy="1472184"/>
        </p:xfrm>
        <a:graphic>
          <a:graphicData uri="http://schemas.openxmlformats.org/drawingml/2006/table">
            <a:tbl>
              <a:tblPr/>
              <a:tblGrid>
                <a:gridCol w="912377"/>
                <a:gridCol w="919994"/>
                <a:gridCol w="914070"/>
                <a:gridCol w="761725"/>
                <a:gridCol w="837897"/>
                <a:gridCol w="914070"/>
                <a:gridCol w="1066414"/>
                <a:gridCol w="990242"/>
              </a:tblGrid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Decrease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pH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GALLONS IN POOL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(ppm)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2.56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0.8 pts.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0.8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5.12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1.60 pts.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2.4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7.68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2.4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10.24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12.80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 gal.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	Sanitation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chlorine</a:t>
            </a:r>
          </a:p>
          <a:p>
            <a:r>
              <a:rPr lang="en-US" dirty="0" smtClean="0"/>
              <a:t>Salt to chlorine generator</a:t>
            </a:r>
          </a:p>
          <a:p>
            <a:r>
              <a:rPr lang="en-US" dirty="0" smtClean="0"/>
              <a:t>Ionization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Methods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Copper Ionization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Free Chlorine </a:t>
                      </a:r>
                      <a:r>
                        <a:rPr lang="en-US" sz="1050" b="1" dirty="0" err="1" smtClean="0"/>
                        <a:t>ppm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0.4 - 0.8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2.0 – 4.0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1.0 – 3.0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r>
                        <a:rPr lang="en-US" baseline="0" dirty="0" smtClean="0"/>
                        <a:t> – 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r>
                        <a:rPr lang="en-US" baseline="0" dirty="0" smtClean="0"/>
                        <a:t> – 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r>
                        <a:rPr lang="en-US" baseline="0" dirty="0" smtClean="0"/>
                        <a:t> – 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Alkalinity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050" baseline="0" dirty="0" err="1" smtClean="0"/>
                        <a:t>ppm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80 -120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–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– 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Dissolved Solids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050" baseline="0" dirty="0" err="1" smtClean="0"/>
                        <a:t>ppm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r>
                        <a:rPr lang="en-US" baseline="0" dirty="0" smtClean="0"/>
                        <a:t> – 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–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– 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Hardness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 – 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–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– 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– 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Cvanuric</a:t>
                      </a:r>
                      <a:r>
                        <a:rPr lang="en-US" dirty="0" smtClean="0"/>
                        <a:t> Acid </a:t>
                      </a:r>
                      <a:r>
                        <a:rPr lang="en-US" sz="1050" dirty="0" err="1" smtClean="0"/>
                        <a:t>ppm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–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– 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Salinity </a:t>
                      </a:r>
                      <a:r>
                        <a:rPr lang="en-US" sz="1050" dirty="0" err="1" smtClean="0"/>
                        <a:t>ppm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 – 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Ionizer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Reservoirs / Valves</a:t>
            </a:r>
          </a:p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Control Panel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Ionizer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Ionizer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Voltage: 120 V AC</a:t>
            </a:r>
          </a:p>
          <a:p>
            <a:r>
              <a:rPr lang="en-US" dirty="0" smtClean="0"/>
              <a:t>Output Voltage: </a:t>
            </a:r>
            <a:r>
              <a:rPr lang="en-US" dirty="0" smtClean="0"/>
              <a:t>16.3</a:t>
            </a:r>
            <a:r>
              <a:rPr lang="en-US" dirty="0" smtClean="0"/>
              <a:t> </a:t>
            </a:r>
            <a:r>
              <a:rPr lang="en-US" dirty="0" smtClean="0"/>
              <a:t>V DC</a:t>
            </a:r>
          </a:p>
          <a:p>
            <a:r>
              <a:rPr lang="en-US" dirty="0" smtClean="0"/>
              <a:t>Current Draw: 1 </a:t>
            </a:r>
            <a:r>
              <a:rPr lang="en-US" dirty="0" smtClean="0"/>
              <a:t>A</a:t>
            </a:r>
          </a:p>
          <a:p>
            <a:r>
              <a:rPr lang="en-US" dirty="0" smtClean="0"/>
              <a:t>Electrode Lifetime: 3-5 years</a:t>
            </a:r>
          </a:p>
          <a:p>
            <a:endParaRPr lang="en-US" dirty="0"/>
          </a:p>
        </p:txBody>
      </p:sp>
      <p:pic>
        <p:nvPicPr>
          <p:cNvPr id="7" name="Picture 6" descr="ion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962400"/>
            <a:ext cx="5315712" cy="240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nervous system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Components for Pool Measurements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Sensor</a:t>
            </a:r>
          </a:p>
          <a:p>
            <a:r>
              <a:rPr lang="en-US" dirty="0" smtClean="0"/>
              <a:t>Calcium Ion-Selective Electrode</a:t>
            </a:r>
          </a:p>
          <a:p>
            <a:r>
              <a:rPr lang="en-US" dirty="0" smtClean="0"/>
              <a:t>ORP Sensor</a:t>
            </a:r>
          </a:p>
          <a:p>
            <a:r>
              <a:rPr lang="en-US" dirty="0" smtClean="0"/>
              <a:t>Copper </a:t>
            </a:r>
            <a:r>
              <a:rPr lang="en-US" dirty="0" smtClean="0"/>
              <a:t>Ion-Selective Electrode</a:t>
            </a:r>
          </a:p>
          <a:p>
            <a:r>
              <a:rPr lang="en-US" dirty="0" smtClean="0"/>
              <a:t>pH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LM35 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Scale: Linear 10 mV/ °C </a:t>
            </a:r>
          </a:p>
          <a:p>
            <a:r>
              <a:rPr lang="en-US" sz="2000" dirty="0" smtClean="0"/>
              <a:t>Accuracy: .5 °C</a:t>
            </a:r>
          </a:p>
          <a:p>
            <a:r>
              <a:rPr lang="en-US" sz="2000" dirty="0" smtClean="0"/>
              <a:t>Temperature Range: -55 °-150 °</a:t>
            </a:r>
          </a:p>
          <a:p>
            <a:r>
              <a:rPr lang="en-US" sz="2000" dirty="0" smtClean="0"/>
              <a:t>Current Drain: less Than 60 µA</a:t>
            </a:r>
          </a:p>
          <a:p>
            <a:r>
              <a:rPr lang="en-US" sz="2000" dirty="0" smtClean="0"/>
              <a:t>Operating Voltage: 4-30 V</a:t>
            </a:r>
          </a:p>
          <a:p>
            <a:r>
              <a:rPr lang="en-US" sz="2000" dirty="0" smtClean="0"/>
              <a:t>Terminals: 3 : V</a:t>
            </a:r>
            <a:r>
              <a:rPr lang="en-US" sz="2000" dirty="0" smtClean="0"/>
              <a:t>+, </a:t>
            </a:r>
            <a:r>
              <a:rPr lang="en-US" sz="2000" dirty="0" err="1" smtClean="0"/>
              <a:t>Vout</a:t>
            </a:r>
            <a:r>
              <a:rPr lang="en-US" sz="2000" dirty="0" smtClean="0"/>
              <a:t>, GND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9040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Vernier</a:t>
            </a:r>
            <a:r>
              <a:rPr lang="en-US" sz="2800" dirty="0" smtClean="0"/>
              <a:t> Calcium Ion-Selective Electrode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Range</a:t>
            </a:r>
            <a:r>
              <a:rPr lang="en-US" sz="1600" dirty="0">
                <a:solidFill>
                  <a:schemeClr val="tx1"/>
                </a:solidFill>
              </a:rPr>
              <a:t>: 0.20 to 40,000 </a:t>
            </a:r>
            <a:r>
              <a:rPr lang="en-US" sz="1600" dirty="0" err="1" smtClean="0">
                <a:solidFill>
                  <a:schemeClr val="tx1"/>
                </a:solidFill>
              </a:rPr>
              <a:t>ppm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pH </a:t>
            </a:r>
            <a:r>
              <a:rPr lang="en-US" sz="1600" dirty="0">
                <a:solidFill>
                  <a:schemeClr val="tx1"/>
                </a:solidFill>
              </a:rPr>
              <a:t>Range: 3 to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Interfering </a:t>
            </a:r>
            <a:r>
              <a:rPr lang="en-US" sz="1600" dirty="0">
                <a:solidFill>
                  <a:schemeClr val="tx1"/>
                </a:solidFill>
              </a:rPr>
              <a:t>Ions: Pb2+, Hg2+, Sr2+, Cu2+, </a:t>
            </a:r>
            <a:r>
              <a:rPr lang="en-US" sz="1600" dirty="0" smtClean="0">
                <a:solidFill>
                  <a:schemeClr val="tx1"/>
                </a:solidFill>
              </a:rPr>
              <a:t>Ni2+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Electrode </a:t>
            </a:r>
            <a:r>
              <a:rPr lang="en-US" sz="1600" dirty="0">
                <a:solidFill>
                  <a:schemeClr val="tx1"/>
                </a:solidFill>
              </a:rPr>
              <a:t>Slope: +28 </a:t>
            </a:r>
            <a:r>
              <a:rPr lang="en-US" sz="1600" dirty="0" smtClean="0">
                <a:solidFill>
                  <a:schemeClr val="tx1"/>
                </a:solidFill>
              </a:rPr>
              <a:t>mV/decade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Approximate </a:t>
            </a:r>
            <a:r>
              <a:rPr lang="en-US" sz="1600" dirty="0">
                <a:solidFill>
                  <a:schemeClr val="tx1"/>
                </a:solidFill>
              </a:rPr>
              <a:t>Calibration Voltages: High (1000 mg/L) 1.9 V Low (10 mg/L) </a:t>
            </a:r>
            <a:r>
              <a:rPr lang="en-US" sz="1600" dirty="0" smtClean="0">
                <a:solidFill>
                  <a:schemeClr val="tx1"/>
                </a:solidFill>
              </a:rPr>
              <a:t>1.5V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Electrode </a:t>
            </a:r>
            <a:r>
              <a:rPr lang="en-US" sz="1600" dirty="0">
                <a:solidFill>
                  <a:schemeClr val="tx1"/>
                </a:solidFill>
              </a:rPr>
              <a:t>Resistance: 1 to 4 </a:t>
            </a:r>
            <a:r>
              <a:rPr lang="en-US" sz="1600" dirty="0" smtClean="0">
                <a:solidFill>
                  <a:schemeClr val="tx1"/>
                </a:solidFill>
              </a:rPr>
              <a:t>MΩ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Temperature </a:t>
            </a:r>
            <a:r>
              <a:rPr lang="en-US" sz="1600" dirty="0">
                <a:solidFill>
                  <a:schemeClr val="tx1"/>
                </a:solidFill>
              </a:rPr>
              <a:t>range (can be placed in): 0 to 50°C (no temperature </a:t>
            </a:r>
            <a:r>
              <a:rPr lang="en-US" sz="1600" dirty="0" smtClean="0">
                <a:solidFill>
                  <a:schemeClr val="tx1"/>
                </a:solidFill>
              </a:rPr>
              <a:t>compensation)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Minimum </a:t>
            </a:r>
            <a:r>
              <a:rPr lang="en-US" sz="1600" dirty="0">
                <a:solidFill>
                  <a:schemeClr val="tx1"/>
                </a:solidFill>
              </a:rPr>
              <a:t>immersion: 1 </a:t>
            </a:r>
            <a:r>
              <a:rPr lang="en-US" sz="1600" dirty="0" smtClean="0">
                <a:solidFill>
                  <a:schemeClr val="tx1"/>
                </a:solidFill>
              </a:rPr>
              <a:t>inch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Electrode </a:t>
            </a:r>
            <a:r>
              <a:rPr lang="en-US" sz="1600" dirty="0">
                <a:solidFill>
                  <a:schemeClr val="tx1"/>
                </a:solidFill>
              </a:rPr>
              <a:t>Length: 155 </a:t>
            </a:r>
            <a:r>
              <a:rPr lang="en-US" sz="16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Body </a:t>
            </a:r>
            <a:r>
              <a:rPr lang="en-US" sz="1600" dirty="0">
                <a:solidFill>
                  <a:schemeClr val="tx1"/>
                </a:solidFill>
              </a:rPr>
              <a:t>Diameter: 12 </a:t>
            </a:r>
            <a:r>
              <a:rPr lang="en-US" sz="16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Cap </a:t>
            </a:r>
            <a:r>
              <a:rPr lang="en-US" sz="1600" dirty="0">
                <a:solidFill>
                  <a:schemeClr val="tx1"/>
                </a:solidFill>
              </a:rPr>
              <a:t>Diameter: 16 </a:t>
            </a:r>
            <a:r>
              <a:rPr lang="en-US" sz="16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Cable </a:t>
            </a:r>
            <a:r>
              <a:rPr lang="en-US" sz="1600" dirty="0">
                <a:solidFill>
                  <a:schemeClr val="tx1"/>
                </a:solidFill>
              </a:rPr>
              <a:t>Length: 100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19999" cy="12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Relieve the burden of pool maintenance on the owner</a:t>
            </a:r>
          </a:p>
          <a:p>
            <a:r>
              <a:rPr lang="en-US" dirty="0" smtClean="0"/>
              <a:t>Unchecked pools require more resources to recover</a:t>
            </a:r>
          </a:p>
          <a:p>
            <a:r>
              <a:rPr lang="en-US" dirty="0" smtClean="0"/>
              <a:t>Reduce dependence on harsh chemicals like chlorine</a:t>
            </a:r>
          </a:p>
          <a:p>
            <a:r>
              <a:rPr lang="en-US" dirty="0" smtClean="0"/>
              <a:t>Low cost consumer solution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Vernier</a:t>
            </a:r>
            <a:r>
              <a:rPr lang="en-US" sz="4400" dirty="0" smtClean="0"/>
              <a:t> ORP Sensor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9000"/>
            <a:ext cx="7391400" cy="26971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Type</a:t>
            </a:r>
            <a:r>
              <a:rPr lang="en-US" sz="1800" dirty="0"/>
              <a:t>: Sealed, gel-filled, epoxy body, Ag/</a:t>
            </a:r>
            <a:r>
              <a:rPr lang="en-US" sz="1800" dirty="0" err="1"/>
              <a:t>AgCl</a:t>
            </a:r>
            <a:r>
              <a:rPr lang="en-US" sz="1800" dirty="0"/>
              <a:t> </a:t>
            </a:r>
            <a:r>
              <a:rPr lang="en-US" sz="1800" dirty="0" smtClean="0"/>
              <a:t>reference</a:t>
            </a:r>
            <a:endParaRPr lang="en-US" sz="1800" dirty="0"/>
          </a:p>
          <a:p>
            <a:r>
              <a:rPr lang="en-US" sz="1800" dirty="0" smtClean="0"/>
              <a:t>Storage </a:t>
            </a:r>
            <a:r>
              <a:rPr lang="en-US" sz="1800" dirty="0"/>
              <a:t>solution: pH-4/</a:t>
            </a:r>
            <a:r>
              <a:rPr lang="en-US" sz="1800" dirty="0" err="1"/>
              <a:t>KCl</a:t>
            </a:r>
            <a:r>
              <a:rPr lang="en-US" sz="1800" dirty="0"/>
              <a:t> solution (10 g </a:t>
            </a:r>
            <a:r>
              <a:rPr lang="en-US" sz="1800" dirty="0" err="1"/>
              <a:t>KCl</a:t>
            </a:r>
            <a:r>
              <a:rPr lang="en-US" sz="1800" dirty="0"/>
              <a:t> in 100 </a:t>
            </a:r>
            <a:r>
              <a:rPr lang="en-US" sz="1800" dirty="0" err="1"/>
              <a:t>mL</a:t>
            </a:r>
            <a:r>
              <a:rPr lang="en-US" sz="1800" dirty="0"/>
              <a:t> buffer pH-4 </a:t>
            </a:r>
            <a:r>
              <a:rPr lang="en-US" sz="1800" dirty="0" smtClean="0"/>
              <a:t>solution)</a:t>
            </a:r>
          </a:p>
          <a:p>
            <a:r>
              <a:rPr lang="en-US" sz="1800" dirty="0" smtClean="0"/>
              <a:t>Cable</a:t>
            </a:r>
            <a:r>
              <a:rPr lang="en-US" sz="1800" dirty="0"/>
              <a:t>: 1 meter coaxial cable </a:t>
            </a:r>
            <a:endParaRPr lang="en-US" sz="1800" dirty="0" smtClean="0"/>
          </a:p>
          <a:p>
            <a:r>
              <a:rPr lang="en-US" sz="1800" dirty="0" smtClean="0"/>
              <a:t>Temperature </a:t>
            </a:r>
            <a:r>
              <a:rPr lang="en-US" sz="1800" dirty="0"/>
              <a:t>range: </a:t>
            </a:r>
            <a:r>
              <a:rPr lang="en-US" sz="1800" dirty="0" smtClean="0"/>
              <a:t>0-60ºC</a:t>
            </a:r>
          </a:p>
          <a:p>
            <a:r>
              <a:rPr lang="en-US" sz="1800" dirty="0" smtClean="0"/>
              <a:t>Dimensions</a:t>
            </a:r>
            <a:r>
              <a:rPr lang="en-US" sz="1800" dirty="0"/>
              <a:t>: 12 mm </a:t>
            </a:r>
            <a:r>
              <a:rPr lang="en-US" sz="1800" dirty="0" smtClean="0"/>
              <a:t>OD</a:t>
            </a:r>
          </a:p>
          <a:p>
            <a:r>
              <a:rPr lang="en-US" sz="1800" dirty="0" smtClean="0"/>
              <a:t>Impedance</a:t>
            </a:r>
            <a:r>
              <a:rPr lang="en-US" sz="1800" dirty="0"/>
              <a:t>: ~20 k</a:t>
            </a:r>
            <a:r>
              <a:rPr lang="el-GR" sz="1800" dirty="0"/>
              <a:t>Ω </a:t>
            </a:r>
            <a:r>
              <a:rPr lang="en-US" sz="1800" dirty="0"/>
              <a:t>at </a:t>
            </a:r>
            <a:r>
              <a:rPr lang="en-US" sz="1800" dirty="0" smtClean="0"/>
              <a:t>25ºC</a:t>
            </a:r>
          </a:p>
          <a:p>
            <a:r>
              <a:rPr lang="en-US" sz="1800" dirty="0" smtClean="0"/>
              <a:t>ORP </a:t>
            </a:r>
            <a:r>
              <a:rPr lang="en-US" sz="1800" dirty="0"/>
              <a:t>element: 99% pure platinum band sealed on a glass </a:t>
            </a:r>
            <a:r>
              <a:rPr lang="en-US" sz="1800" dirty="0" smtClean="0"/>
              <a:t>stem</a:t>
            </a:r>
          </a:p>
          <a:p>
            <a:r>
              <a:rPr lang="en-US" sz="1800" dirty="0" smtClean="0"/>
              <a:t>Calibration </a:t>
            </a:r>
            <a:r>
              <a:rPr lang="en-US" sz="1800" dirty="0"/>
              <a:t>(mV): slope 466.875, intercept –</a:t>
            </a:r>
            <a:r>
              <a:rPr lang="en-US" sz="1800" dirty="0" smtClean="0"/>
              <a:t>559.793</a:t>
            </a:r>
            <a:endParaRPr lang="en-US" sz="1800" dirty="0"/>
          </a:p>
          <a:p>
            <a:r>
              <a:rPr lang="en-US" sz="1800" dirty="0" smtClean="0"/>
              <a:t>Power</a:t>
            </a:r>
            <a:r>
              <a:rPr lang="en-US" sz="1800" dirty="0"/>
              <a:t>: 7 </a:t>
            </a:r>
            <a:r>
              <a:rPr lang="en-US" sz="1800" dirty="0" err="1"/>
              <a:t>mA</a:t>
            </a:r>
            <a:r>
              <a:rPr lang="en-US" sz="1800" dirty="0"/>
              <a:t> @ </a:t>
            </a:r>
            <a:r>
              <a:rPr lang="en-US" sz="1800" dirty="0" smtClean="0"/>
              <a:t>5VDC</a:t>
            </a:r>
          </a:p>
          <a:p>
            <a:r>
              <a:rPr lang="en-US" sz="1800" dirty="0" smtClean="0"/>
              <a:t>Output </a:t>
            </a:r>
            <a:r>
              <a:rPr lang="en-US" sz="1800" dirty="0"/>
              <a:t>Range: –450 to 1100 mV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476999" cy="146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Van London Copper Ion-Selective Electrode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6858000" cy="3124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Slope</a:t>
            </a:r>
            <a:r>
              <a:rPr lang="en-US" sz="1800" dirty="0" smtClean="0"/>
              <a:t>: 27 </a:t>
            </a:r>
            <a:r>
              <a:rPr lang="en-US" sz="1800" dirty="0"/>
              <a:t>+ / - 2 </a:t>
            </a:r>
            <a:r>
              <a:rPr lang="en-US" sz="1800" dirty="0" smtClean="0"/>
              <a:t>mV/decade</a:t>
            </a:r>
          </a:p>
          <a:p>
            <a:r>
              <a:rPr lang="da-DK" sz="1800" dirty="0"/>
              <a:t>InterferencesAg+, Hg+2, Cl-, Br-, Fe+2, Cd+2</a:t>
            </a:r>
            <a:endParaRPr lang="en-US" sz="1800" dirty="0" smtClean="0"/>
          </a:p>
          <a:p>
            <a:r>
              <a:rPr lang="en-US" sz="1800" dirty="0"/>
              <a:t>Temperature </a:t>
            </a:r>
            <a:r>
              <a:rPr lang="en-US" sz="1800" dirty="0" smtClean="0"/>
              <a:t>Range: 0 to 80° C </a:t>
            </a:r>
          </a:p>
          <a:p>
            <a:r>
              <a:rPr lang="en-US" sz="1800" dirty="0"/>
              <a:t>Pressure </a:t>
            </a:r>
            <a:r>
              <a:rPr lang="en-US" sz="1800" dirty="0" smtClean="0"/>
              <a:t>Range: 0 </a:t>
            </a:r>
            <a:r>
              <a:rPr lang="en-US" sz="1800" dirty="0"/>
              <a:t>to 70 </a:t>
            </a:r>
            <a:r>
              <a:rPr lang="en-US" sz="1800" dirty="0" smtClean="0"/>
              <a:t>psi</a:t>
            </a:r>
          </a:p>
          <a:p>
            <a:r>
              <a:rPr lang="en-US" sz="1800" dirty="0"/>
              <a:t>Response </a:t>
            </a:r>
            <a:r>
              <a:rPr lang="en-US" sz="1800" dirty="0" smtClean="0"/>
              <a:t>Time: 95</a:t>
            </a:r>
            <a:r>
              <a:rPr lang="en-US" sz="1800" dirty="0"/>
              <a:t>% response in 30 </a:t>
            </a:r>
            <a:r>
              <a:rPr lang="en-US" sz="1800" dirty="0" smtClean="0"/>
              <a:t>seconds</a:t>
            </a:r>
          </a:p>
          <a:p>
            <a:r>
              <a:rPr lang="en-US" sz="1800" dirty="0"/>
              <a:t>Concentration </a:t>
            </a:r>
            <a:r>
              <a:rPr lang="en-US" sz="1800" dirty="0" smtClean="0"/>
              <a:t>Range: 0.0006 </a:t>
            </a:r>
            <a:r>
              <a:rPr lang="en-US" sz="1800" dirty="0" err="1"/>
              <a:t>ppm</a:t>
            </a:r>
            <a:r>
              <a:rPr lang="en-US" sz="1800" dirty="0"/>
              <a:t> to 6350 </a:t>
            </a:r>
            <a:r>
              <a:rPr lang="en-US" sz="1800" dirty="0" err="1" smtClean="0"/>
              <a:t>ppm</a:t>
            </a:r>
            <a:endParaRPr lang="en-US" sz="1800" dirty="0" smtClean="0"/>
          </a:p>
          <a:p>
            <a:r>
              <a:rPr lang="en-US" sz="1800" dirty="0"/>
              <a:t>pH </a:t>
            </a:r>
            <a:r>
              <a:rPr lang="en-US" sz="1800" dirty="0" smtClean="0"/>
              <a:t>Range: 2 </a:t>
            </a:r>
            <a:r>
              <a:rPr lang="en-US" sz="1800" dirty="0"/>
              <a:t>to 12 </a:t>
            </a:r>
            <a:r>
              <a:rPr lang="en-US" sz="1800" dirty="0" smtClean="0"/>
              <a:t>pH</a:t>
            </a:r>
          </a:p>
          <a:p>
            <a:r>
              <a:rPr lang="en-US" sz="1800" dirty="0"/>
              <a:t>Temperature </a:t>
            </a:r>
            <a:r>
              <a:rPr lang="en-US" sz="1800" dirty="0" smtClean="0"/>
              <a:t>Compensation: Not </a:t>
            </a:r>
            <a:r>
              <a:rPr lang="en-US" sz="1800" dirty="0"/>
              <a:t>recommended</a:t>
            </a:r>
          </a:p>
        </p:txBody>
      </p:sp>
      <p:pic>
        <p:nvPicPr>
          <p:cNvPr id="23554" name="Picture 2" descr="http://www.vl-pc.com/tasks/render/file/index.cfm?fileID=794BBBE7-9185-29AB-CC44C96803A64F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54317" y="-782515"/>
            <a:ext cx="800100" cy="5108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Extech</a:t>
            </a:r>
            <a:r>
              <a:rPr lang="en-US" sz="2800" dirty="0" smtClean="0"/>
              <a:t> pH Sensor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r>
              <a:rPr lang="en-US" sz="1800" dirty="0"/>
              <a:t>pH </a:t>
            </a:r>
            <a:r>
              <a:rPr lang="en-US" sz="1800" dirty="0" smtClean="0"/>
              <a:t> 0.00 </a:t>
            </a:r>
            <a:r>
              <a:rPr lang="en-US" sz="1800" dirty="0"/>
              <a:t>to 14.00pH</a:t>
            </a:r>
          </a:p>
          <a:p>
            <a:r>
              <a:rPr lang="en-US" sz="1800" dirty="0"/>
              <a:t>mV -999 to 999mV</a:t>
            </a:r>
          </a:p>
          <a:p>
            <a:r>
              <a:rPr lang="en-US" sz="1800" dirty="0"/>
              <a:t>Temperature 32 to 212°F (0 to 99.9°C)</a:t>
            </a:r>
          </a:p>
          <a:p>
            <a:r>
              <a:rPr lang="en-US" sz="1800" dirty="0"/>
              <a:t>Resolution 0.01pH,1mV, 0.1°</a:t>
            </a:r>
          </a:p>
          <a:p>
            <a:r>
              <a:rPr lang="pl-PL" sz="1800" dirty="0"/>
              <a:t>Accuracy ±0.01pH, ±2mV, ±0.8°F/±0.5°C</a:t>
            </a:r>
          </a:p>
          <a:p>
            <a:r>
              <a:rPr lang="fr-FR" sz="1800" dirty="0"/>
              <a:t>Dimensions 4.4 x 3.1 x 1.5" (111 x 79 x 39mm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86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Amplifier circuit for pH sensor</a:t>
            </a:r>
            <a:endParaRPr lang="en-US" sz="28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2098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National’s LMP7721 Op-amp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763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 bias current: </a:t>
            </a:r>
            <a:r>
              <a:rPr lang="en-US" dirty="0" err="1" smtClean="0"/>
              <a:t>Vcm</a:t>
            </a:r>
            <a:r>
              <a:rPr lang="en-US" dirty="0" smtClean="0"/>
              <a:t> = 1 V</a:t>
            </a:r>
          </a:p>
          <a:p>
            <a:r>
              <a:rPr lang="en-US" dirty="0" smtClean="0"/>
              <a:t>max@25°C: </a:t>
            </a:r>
            <a:r>
              <a:rPr lang="pl-PL" dirty="0" smtClean="0"/>
              <a:t>±</a:t>
            </a:r>
            <a:r>
              <a:rPr lang="en-US" dirty="0" smtClean="0"/>
              <a:t>20 </a:t>
            </a:r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max@85°C:</a:t>
            </a:r>
            <a:r>
              <a:rPr lang="pl-PL" dirty="0" smtClean="0"/>
              <a:t> ±</a:t>
            </a:r>
            <a:r>
              <a:rPr lang="en-US" dirty="0" smtClean="0"/>
              <a:t>900 </a:t>
            </a:r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Offset voltage </a:t>
            </a:r>
            <a:r>
              <a:rPr lang="pl-PL" dirty="0" smtClean="0"/>
              <a:t>±</a:t>
            </a:r>
            <a:r>
              <a:rPr lang="en-US" dirty="0" smtClean="0"/>
              <a:t> </a:t>
            </a:r>
            <a:r>
              <a:rPr lang="pl-PL" dirty="0" smtClean="0"/>
              <a:t>µ</a:t>
            </a:r>
            <a:r>
              <a:rPr lang="en-US" dirty="0" smtClean="0"/>
              <a:t>V</a:t>
            </a:r>
          </a:p>
          <a:p>
            <a:r>
              <a:rPr lang="en-US" dirty="0" smtClean="0"/>
              <a:t>Offset voltage drift: -1.5µV/°C</a:t>
            </a:r>
          </a:p>
          <a:p>
            <a:r>
              <a:rPr lang="en-US" dirty="0" smtClean="0"/>
              <a:t>DC Open loop gain: 120 dB</a:t>
            </a:r>
          </a:p>
          <a:p>
            <a:r>
              <a:rPr lang="en-US" dirty="0" smtClean="0"/>
              <a:t>DC CMRR: 100 dB</a:t>
            </a:r>
          </a:p>
          <a:p>
            <a:r>
              <a:rPr lang="en-US" dirty="0" smtClean="0"/>
              <a:t>Input voltage noise @ f = kHz: 6.5 </a:t>
            </a:r>
            <a:r>
              <a:rPr lang="en-US" dirty="0" err="1" smtClean="0"/>
              <a:t>nV</a:t>
            </a:r>
            <a:r>
              <a:rPr lang="en-US" dirty="0" smtClean="0"/>
              <a:t>/Hz</a:t>
            </a:r>
          </a:p>
          <a:p>
            <a:r>
              <a:rPr lang="en-US" dirty="0" smtClean="0"/>
              <a:t>Supply current: 1.3mA</a:t>
            </a:r>
          </a:p>
          <a:p>
            <a:r>
              <a:rPr lang="en-US" dirty="0" smtClean="0"/>
              <a:t>Slew rate (falling edge): 12.76 V/µs</a:t>
            </a:r>
          </a:p>
          <a:p>
            <a:r>
              <a:rPr lang="en-US" dirty="0" smtClean="0"/>
              <a:t> Supply voltage: 1.8 V- 5.5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Reservoirs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stomach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Standard Schedule 40 </a:t>
            </a:r>
            <a:r>
              <a:rPr lang="en-US" sz="2800" dirty="0" smtClean="0"/>
              <a:t>PVC pipe</a:t>
            </a:r>
          </a:p>
          <a:p>
            <a:r>
              <a:rPr lang="en-US" sz="2800" dirty="0" smtClean="0"/>
              <a:t>4 inch pipe with height of 18 inches                        yields a volume of </a:t>
            </a:r>
            <a:r>
              <a:rPr lang="en-US" sz="2800" dirty="0" smtClean="0"/>
              <a:t>3.7 liters or 1 gallon</a:t>
            </a:r>
            <a:endParaRPr lang="en-US" sz="2800" dirty="0" smtClean="0"/>
          </a:p>
          <a:p>
            <a:r>
              <a:rPr lang="en-US" sz="2800" dirty="0" smtClean="0"/>
              <a:t>Addition of chemicals through threaded cap</a:t>
            </a:r>
          </a:p>
          <a:p>
            <a:r>
              <a:rPr lang="en-US" sz="2800" dirty="0" smtClean="0"/>
              <a:t>Level measurement mounted near the                               bottom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6" name="Picture 5" descr="IMG_1228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486650"/>
            <a:ext cx="1072752" cy="483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Level Monitoring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for inaccuracy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Mounting Difficulties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$27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Good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$64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Only “on” and “off” readings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Accurate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install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Only “on” and “off”</a:t>
                      </a:r>
                      <a:r>
                        <a:rPr lang="en-US" baseline="0" dirty="0" smtClean="0"/>
                        <a:t> readings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 $24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Straightforward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Activates when the float arm is raised to the switch housing.</a:t>
            </a:r>
          </a:p>
          <a:p>
            <a:r>
              <a:rPr lang="en-US" dirty="0" smtClean="0"/>
              <a:t>Internal pull-up </a:t>
            </a:r>
            <a:r>
              <a:rPr lang="en-US" dirty="0" smtClean="0"/>
              <a:t>resistors </a:t>
            </a:r>
            <a:r>
              <a:rPr lang="en-US" dirty="0" smtClean="0"/>
              <a:t>enable </a:t>
            </a:r>
            <a:r>
              <a:rPr lang="en-US" dirty="0" smtClean="0"/>
              <a:t>successful implementation</a:t>
            </a:r>
            <a:endParaRPr lang="en-US" dirty="0" smtClean="0"/>
          </a:p>
          <a:p>
            <a:r>
              <a:rPr lang="en-US" dirty="0" smtClean="0"/>
              <a:t>Switch can be normally open or normally closed depending on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31579" r="48684" b="7895"/>
          <a:stretch>
            <a:fillRect/>
          </a:stretch>
        </p:blipFill>
        <p:spPr bwMode="auto">
          <a:xfrm rot="16200000" flipV="1">
            <a:off x="4071257" y="3320143"/>
            <a:ext cx="13062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Motorized DC Ball Valve</a:t>
            </a:r>
          </a:p>
          <a:p>
            <a:r>
              <a:rPr lang="en-US" dirty="0" smtClean="0"/>
              <a:t>KLD20S – </a:t>
            </a:r>
            <a:r>
              <a:rPr lang="en-US" dirty="0" smtClean="0"/>
              <a:t>Tianjin </a:t>
            </a:r>
            <a:r>
              <a:rPr lang="en-US" dirty="0" err="1" smtClean="0"/>
              <a:t>Kailida</a:t>
            </a:r>
            <a:r>
              <a:rPr lang="en-US" dirty="0" smtClean="0"/>
              <a:t> </a:t>
            </a:r>
            <a:r>
              <a:rPr lang="en-US" dirty="0" smtClean="0"/>
              <a:t>Control Technology Development </a:t>
            </a:r>
            <a:r>
              <a:rPr lang="en-US" dirty="0" smtClean="0"/>
              <a:t>Co. – China </a:t>
            </a:r>
            <a:endParaRPr lang="en-US" dirty="0" smtClean="0"/>
          </a:p>
          <a:p>
            <a:r>
              <a:rPr lang="en-US" dirty="0" smtClean="0"/>
              <a:t>Input Voltage </a:t>
            </a:r>
            <a:r>
              <a:rPr lang="en-US" dirty="0" smtClean="0"/>
              <a:t>– 5V</a:t>
            </a:r>
          </a:p>
          <a:p>
            <a:r>
              <a:rPr lang="en-US" dirty="0" smtClean="0"/>
              <a:t>Holding Current </a:t>
            </a:r>
            <a:r>
              <a:rPr lang="en-US" dirty="0" smtClean="0"/>
              <a:t>– 60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5 V to open, - 5V to close</a:t>
            </a:r>
          </a:p>
          <a:p>
            <a:r>
              <a:rPr lang="en-US" dirty="0" smtClean="0"/>
              <a:t>Need a relay and transistor</a:t>
            </a:r>
          </a:p>
          <a:p>
            <a:pPr>
              <a:buNone/>
            </a:pPr>
            <a:r>
              <a:rPr lang="en-US" dirty="0" smtClean="0"/>
              <a:t>to operate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4" descr="IMG_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27700" y="34163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Desription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that will automatically monitor and adjust chemicals to the pool daily</a:t>
            </a:r>
          </a:p>
          <a:p>
            <a:r>
              <a:rPr lang="en-US" dirty="0" smtClean="0"/>
              <a:t>Early identification of pool water imbalances</a:t>
            </a:r>
          </a:p>
          <a:p>
            <a:r>
              <a:rPr lang="en-US" dirty="0" smtClean="0"/>
              <a:t>Two basic elements of pool maintenance</a:t>
            </a:r>
          </a:p>
          <a:p>
            <a:pPr lvl="1"/>
            <a:r>
              <a:rPr lang="en-US" dirty="0" smtClean="0"/>
              <a:t>Saturation Index</a:t>
            </a:r>
          </a:p>
          <a:p>
            <a:pPr lvl="1"/>
            <a:r>
              <a:rPr lang="en-US" dirty="0" smtClean="0"/>
              <a:t>Water Purification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rate through the valve important to know for accurate dispersion of chemicals.</a:t>
            </a:r>
          </a:p>
          <a:p>
            <a:r>
              <a:rPr lang="en-US" dirty="0" smtClean="0"/>
              <a:t>5 – 7 seconds opening time</a:t>
            </a:r>
          </a:p>
          <a:p>
            <a:r>
              <a:rPr lang="en-US" dirty="0" smtClean="0"/>
              <a:t>3 gallons per minute fully open</a:t>
            </a:r>
          </a:p>
          <a:p>
            <a:r>
              <a:rPr lang="en-US" dirty="0" smtClean="0"/>
              <a:t>1 gallon per minute after opening the valve for 2 seconds</a:t>
            </a:r>
          </a:p>
          <a:p>
            <a:r>
              <a:rPr lang="en-US" dirty="0" smtClean="0"/>
              <a:t>One-way valve ensures back pressure will not contaminate reservoir contents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Brain of the Pool Boy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sensor information</a:t>
            </a:r>
          </a:p>
          <a:p>
            <a:r>
              <a:rPr lang="en-US" dirty="0" smtClean="0"/>
              <a:t>Control valves to dispense specified amounts of chemicals based on sensor values and the predefined amounts located on tables.</a:t>
            </a:r>
          </a:p>
          <a:p>
            <a:r>
              <a:rPr lang="en-US" dirty="0" smtClean="0"/>
              <a:t>Interface with </a:t>
            </a:r>
            <a:r>
              <a:rPr lang="en-US" dirty="0" smtClean="0"/>
              <a:t>another </a:t>
            </a:r>
            <a:r>
              <a:rPr lang="en-US" dirty="0" smtClean="0"/>
              <a:t>microcontroller located on the control panel.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8-bit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Real-time Clock and Timer Capabilities</a:t>
            </a:r>
          </a:p>
          <a:p>
            <a:r>
              <a:rPr lang="en-US" dirty="0" smtClean="0"/>
              <a:t>Multiple Channel A/D Convertor</a:t>
            </a:r>
          </a:p>
          <a:p>
            <a:r>
              <a:rPr lang="en-US" dirty="0" smtClean="0"/>
              <a:t>SPI/UART Communication capabilities</a:t>
            </a:r>
          </a:p>
          <a:p>
            <a:r>
              <a:rPr lang="en-US" dirty="0" smtClean="0"/>
              <a:t>Speed and memory storage not a big necessity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Manufacturers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 Series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Microchip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 (8-bit)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Harvard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nanoWatt Extreme Low Power (XLP), IDE environment, widely used in industry for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Slower compared</a:t>
                      </a:r>
                      <a:r>
                        <a:rPr lang="en-US" sz="1600" baseline="0" dirty="0" smtClean="0"/>
                        <a:t> to others, limited memory for program/data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Atmel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AVR</a:t>
                      </a:r>
                      <a:r>
                        <a:rPr lang="en-US" sz="1600" baseline="0" dirty="0" smtClean="0"/>
                        <a:t> (8-bit)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Harvard</a:t>
                      </a:r>
                      <a:r>
                        <a:rPr lang="en-US" sz="1600" baseline="0" dirty="0" smtClean="0"/>
                        <a:t>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 environment, cross platform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integration not supported on smaller chips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Instruments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MSP430 (16-bit)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Von Neumann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power Consumption, Great Documentation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Learning curve with particular</a:t>
                      </a:r>
                      <a:r>
                        <a:rPr lang="en-US" sz="1600" baseline="0" dirty="0" smtClean="0"/>
                        <a:t> processor, not as much work done with particular processor.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Widely used and well known in industry</a:t>
            </a:r>
          </a:p>
          <a:p>
            <a:r>
              <a:rPr lang="en-US" sz="2400" dirty="0" smtClean="0"/>
              <a:t>Low-power </a:t>
            </a:r>
            <a:r>
              <a:rPr lang="en-US" sz="2400" dirty="0"/>
              <a:t>PIC® microcontroller (MCU) families with nanoWatt XLP™ eXtreme Low Power Technology with sleep currents as low as 20 </a:t>
            </a:r>
            <a:r>
              <a:rPr lang="en-US" sz="2400" dirty="0" smtClean="0"/>
              <a:t>nA</a:t>
            </a:r>
          </a:p>
          <a:p>
            <a:r>
              <a:rPr lang="en-US" sz="2400" dirty="0" smtClean="0"/>
              <a:t>MPLAB IDE</a:t>
            </a:r>
          </a:p>
          <a:p>
            <a:r>
              <a:rPr lang="en-US" sz="2400" dirty="0" smtClean="0"/>
              <a:t>HI-TECH C Compiler 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PICkit3</a:t>
            </a:r>
          </a:p>
        </p:txBody>
      </p:sp>
      <p:pic>
        <p:nvPicPr>
          <p:cNvPr id="7" name="Content Placeholder 6" descr="IMG_0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403" b="10063"/>
          <a:stretch>
            <a:fillRect/>
          </a:stretch>
        </p:blipFill>
        <p:spPr>
          <a:xfrm rot="5400000">
            <a:off x="4914900" y="2705100"/>
            <a:ext cx="4038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Specs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81000" y="1676400"/>
          <a:ext cx="8382000" cy="342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PIC18F4K20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Pin 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 Memory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Flash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 Memory (KB)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Speed (MIPS)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</a:tr>
              <a:tr h="3763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 Communication Peripherals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–</a:t>
                      </a:r>
                      <a:r>
                        <a:rPr lang="en-US" sz="1200" baseline="0" dirty="0" smtClean="0"/>
                        <a:t> A/E/USART, 1-MSSP(SPI/I2C)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x 8-bit,</a:t>
                      </a:r>
                      <a:r>
                        <a:rPr lang="en-US" sz="1200" baseline="0" dirty="0" smtClean="0"/>
                        <a:t> 3 x 16-bit</a:t>
                      </a:r>
                      <a:endParaRPr lang="en-US" sz="1200" dirty="0"/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 Ch,</a:t>
                      </a:r>
                      <a:r>
                        <a:rPr lang="en-US" sz="1200" baseline="0" dirty="0" smtClean="0"/>
                        <a:t> 10-bit</a:t>
                      </a:r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Temperature</a:t>
                      </a:r>
                      <a:r>
                        <a:rPr lang="en-US" sz="1200" baseline="0" dirty="0" smtClean="0"/>
                        <a:t> (C)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-40 to 125</a:t>
                      </a:r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Operating Voltage</a:t>
                      </a:r>
                      <a:r>
                        <a:rPr lang="en-US" sz="1200" baseline="0" dirty="0" smtClean="0"/>
                        <a:t> Range (V)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1.8 to 3.6</a:t>
                      </a:r>
                    </a:p>
                  </a:txBody>
                  <a:tcPr/>
                </a:tc>
              </a:tr>
              <a:tr h="305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XLP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0075.jpg"/>
          <p:cNvPicPr>
            <a:picLocks noChangeAspect="1"/>
          </p:cNvPicPr>
          <p:nvPr/>
        </p:nvPicPr>
        <p:blipFill>
          <a:blip r:embed="rId2" cstate="print"/>
          <a:srcRect l="47619" t="1587" r="28571" b="3175"/>
          <a:stretch>
            <a:fillRect/>
          </a:stretch>
        </p:blipFill>
        <p:spPr>
          <a:xfrm rot="5400000">
            <a:off x="4051300" y="4597400"/>
            <a:ext cx="1041400" cy="3124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09900" y="5562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91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reading – ADC</a:t>
            </a:r>
          </a:p>
          <a:p>
            <a:r>
              <a:rPr lang="en-US" dirty="0" smtClean="0"/>
              <a:t>Calculation of chemicals to be dispersed by predefined lookup tables and calculations</a:t>
            </a:r>
          </a:p>
          <a:p>
            <a:r>
              <a:rPr lang="en-US" dirty="0" smtClean="0"/>
              <a:t>Communicate to </a:t>
            </a:r>
            <a:r>
              <a:rPr lang="en-US" dirty="0" smtClean="0"/>
              <a:t>valves to </a:t>
            </a:r>
            <a:r>
              <a:rPr lang="en-US" dirty="0" smtClean="0"/>
              <a:t>dispense chemicals by turning on valves</a:t>
            </a:r>
          </a:p>
          <a:p>
            <a:r>
              <a:rPr lang="en-US" dirty="0" smtClean="0"/>
              <a:t>Transmit sensor information to control </a:t>
            </a:r>
            <a:r>
              <a:rPr lang="en-US" dirty="0" smtClean="0"/>
              <a:t>panel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reading – ADC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ReadSensors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set_adc_channel</a:t>
            </a:r>
            <a:r>
              <a:rPr lang="en-US" dirty="0" smtClean="0"/>
              <a:t>(4);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delay_us</a:t>
            </a:r>
            <a:r>
              <a:rPr lang="en-US" dirty="0" smtClean="0"/>
              <a:t>(100);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read_adc</a:t>
            </a:r>
            <a:r>
              <a:rPr lang="en-US" dirty="0" smtClean="0"/>
              <a:t>();   </a:t>
            </a:r>
            <a:r>
              <a:rPr lang="en-US" dirty="0" err="1" smtClean="0"/>
              <a:t>set_adc_channel</a:t>
            </a:r>
            <a:r>
              <a:rPr lang="en-US" dirty="0" smtClean="0"/>
              <a:t>(4);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delay_us</a:t>
            </a:r>
            <a:r>
              <a:rPr lang="en-US" dirty="0" smtClean="0"/>
              <a:t>(100);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read_adc</a:t>
            </a:r>
            <a:r>
              <a:rPr lang="en-US" dirty="0" smtClean="0"/>
              <a:t>();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//Temperature Conversion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Temp_Value</a:t>
            </a:r>
            <a:r>
              <a:rPr lang="en-US" dirty="0" smtClean="0"/>
              <a:t> / 11;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Temp_Value</a:t>
            </a:r>
            <a:r>
              <a:rPr lang="en-US" dirty="0" smtClean="0"/>
              <a:t> - .01;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Temp_Value</a:t>
            </a:r>
            <a:r>
              <a:rPr lang="en-US" dirty="0" smtClean="0"/>
              <a:t> * 100;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Temp_Value</a:t>
            </a:r>
            <a:r>
              <a:rPr lang="en-US" dirty="0" smtClean="0"/>
              <a:t> = </a:t>
            </a:r>
            <a:r>
              <a:rPr lang="en-US" dirty="0" err="1" smtClean="0"/>
              <a:t>Temp_Value</a:t>
            </a:r>
            <a:r>
              <a:rPr lang="en-US" dirty="0" smtClean="0"/>
              <a:t> * 9/5 + 32;</a:t>
            </a:r>
          </a:p>
          <a:p>
            <a:pPr>
              <a:buNone/>
            </a:pPr>
            <a:r>
              <a:rPr lang="en-US" dirty="0" smtClean="0"/>
              <a:t>   return;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girlfriend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0"/>
            <a:ext cx="8534400" cy="6858000"/>
            <a:chOff x="228600" y="0"/>
            <a:chExt cx="853440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417576"/>
              <a:ext cx="8534400" cy="644042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00600" y="0"/>
              <a:ext cx="3352800" cy="15483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1560576"/>
              <a:ext cx="7315200" cy="9144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3584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Check System </a:t>
              </a:r>
              <a:r>
                <a:rPr lang="en-US" sz="1200" dirty="0">
                  <a:solidFill>
                    <a:schemeClr val="tx1"/>
                  </a:solidFill>
                </a:rPr>
                <a:t>L</a:t>
              </a:r>
              <a:r>
                <a:rPr lang="en-US" sz="1200" dirty="0" smtClean="0">
                  <a:solidFill>
                    <a:schemeClr val="tx1"/>
                  </a:solidFill>
                </a:rPr>
                <a:t>evels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0880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</a:t>
              </a:r>
              <a:r>
                <a:rPr lang="en-US" sz="1200" dirty="0" smtClean="0">
                  <a:solidFill>
                    <a:schemeClr val="tx1"/>
                  </a:solidFill>
                </a:rPr>
                <a:t>eorder Notification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57800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Sleep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1584" y="1682496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/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99888" y="566928"/>
              <a:ext cx="23622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79"/>
            <p:cNvSpPr txBox="1"/>
            <p:nvPr/>
          </p:nvSpPr>
          <p:spPr>
            <a:xfrm>
              <a:off x="5852160" y="582168"/>
              <a:ext cx="1847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Water Validation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8992" y="112776"/>
              <a:ext cx="22098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41392" y="64008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" name="TextBox 78"/>
            <p:cNvSpPr txBox="1"/>
            <p:nvPr/>
          </p:nvSpPr>
          <p:spPr>
            <a:xfrm>
              <a:off x="5507638" y="131064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Unit self-check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86984" y="1024128"/>
              <a:ext cx="25146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718048" y="966216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92"/>
            <p:cNvSpPr txBox="1"/>
            <p:nvPr/>
          </p:nvSpPr>
          <p:spPr>
            <a:xfrm>
              <a:off x="6224016" y="1024128"/>
              <a:ext cx="1888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Water Purification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84376" y="505968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Start</a:t>
              </a:r>
              <a:endParaRPr lang="en-US" sz="16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89120" y="2017776"/>
              <a:ext cx="838200" cy="10732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541520" y="1883664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4550664" y="1883664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95984" y="2974848"/>
              <a:ext cx="7214616" cy="9906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53384" y="3444240"/>
              <a:ext cx="9144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310384" y="3142488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Test Water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367784" y="3136392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Adjust Levels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63056" y="3133344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Chemical Dispersion Sleep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72184" y="3118104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smtClean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633216" y="329793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3642360" y="3307080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6" idx="2"/>
            </p:cNvCxnSpPr>
            <p:nvPr/>
          </p:nvCxnSpPr>
          <p:spPr>
            <a:xfrm rot="16200000" flipH="1">
              <a:off x="1784572" y="2353088"/>
              <a:ext cx="829850" cy="76882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3076162" y="2342388"/>
              <a:ext cx="866426" cy="75365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865376" y="2551176"/>
              <a:ext cx="6096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TextBox 60"/>
            <p:cNvSpPr txBox="1"/>
            <p:nvPr/>
          </p:nvSpPr>
          <p:spPr>
            <a:xfrm>
              <a:off x="1920240" y="2551176"/>
              <a:ext cx="509755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Pass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4032" y="255117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TextBox 65"/>
            <p:cNvSpPr txBox="1"/>
            <p:nvPr/>
          </p:nvSpPr>
          <p:spPr>
            <a:xfrm>
              <a:off x="3300984" y="2551176"/>
              <a:ext cx="4889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Low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638288" y="3041904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306056" y="345338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3"/>
              <a:endCxn id="26" idx="1"/>
            </p:cNvCxnSpPr>
            <p:nvPr/>
          </p:nvCxnSpPr>
          <p:spPr>
            <a:xfrm flipV="1">
              <a:off x="5510784" y="3438144"/>
              <a:ext cx="652272" cy="3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705600" y="1609344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400800" y="202082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1751870" y="152168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386584" y="1795272"/>
              <a:ext cx="838200" cy="10732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538984" y="1661160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102"/>
            <p:cNvSpPr txBox="1"/>
            <p:nvPr/>
          </p:nvSpPr>
          <p:spPr>
            <a:xfrm>
              <a:off x="2548128" y="1661160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389632" y="2200656"/>
              <a:ext cx="8382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45080" y="2057400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TextBox 107"/>
            <p:cNvSpPr txBox="1"/>
            <p:nvPr/>
          </p:nvSpPr>
          <p:spPr>
            <a:xfrm>
              <a:off x="2542032" y="2057400"/>
              <a:ext cx="488916" cy="292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>
                  <a:solidFill>
                    <a:schemeClr val="accent6">
                      <a:lumMod val="75000"/>
                    </a:schemeClr>
                  </a:solidFill>
                </a:rPr>
                <a:t>Low</a:t>
              </a:r>
              <a:endParaRPr lang="en-US" sz="13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73624" y="533400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325624" y="4489704"/>
              <a:ext cx="5638800" cy="9144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373624" y="4642104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Run Ionizer Period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401824" y="4593336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/>
                <a:t>3</a:t>
              </a:r>
              <a:endParaRPr lang="en-US" sz="6000" dirty="0" smtClean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861048" y="4538472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537960" y="494690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465576" y="5955792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>
              <a:off x="3601942" y="5611368"/>
              <a:ext cx="634778" cy="12986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733800" y="5440680"/>
              <a:ext cx="390144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TextBox 150"/>
            <p:cNvSpPr txBox="1"/>
            <p:nvPr/>
          </p:nvSpPr>
          <p:spPr>
            <a:xfrm>
              <a:off x="3742944" y="5440680"/>
              <a:ext cx="3994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2"/>
                  </a:solidFill>
                </a:rPr>
                <a:t>No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4507992" y="4949952"/>
              <a:ext cx="8382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663440" y="480669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TextBox 153"/>
            <p:cNvSpPr txBox="1"/>
            <p:nvPr/>
          </p:nvSpPr>
          <p:spPr>
            <a:xfrm>
              <a:off x="4696968" y="4806696"/>
              <a:ext cx="488916" cy="30777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352800" y="4645152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Ion scheduler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24" idx="2"/>
            </p:cNvCxnSpPr>
            <p:nvPr/>
          </p:nvCxnSpPr>
          <p:spPr>
            <a:xfrm rot="16200000" flipH="1">
              <a:off x="2869692" y="3764280"/>
              <a:ext cx="856488" cy="832104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063240" y="4050792"/>
              <a:ext cx="6096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TextBox 68"/>
            <p:cNvSpPr txBox="1"/>
            <p:nvPr/>
          </p:nvSpPr>
          <p:spPr>
            <a:xfrm>
              <a:off x="3121152" y="4050792"/>
              <a:ext cx="509755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Pass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</a:t>
            </a:r>
            <a:r>
              <a:rPr lang="en-US" dirty="0" smtClean="0"/>
              <a:t>user.</a:t>
            </a:r>
            <a:endParaRPr lang="en-US" dirty="0" smtClean="0"/>
          </a:p>
          <a:p>
            <a:r>
              <a:rPr lang="en-US" dirty="0" smtClean="0"/>
              <a:t>Set data based on specific pool specifications</a:t>
            </a:r>
          </a:p>
          <a:p>
            <a:r>
              <a:rPr lang="en-US" dirty="0" smtClean="0"/>
              <a:t>Transmit sensor data to Control Panel so the user can see the current state of the pool</a:t>
            </a:r>
          </a:p>
          <a:p>
            <a:r>
              <a:rPr lang="en-US" dirty="0" smtClean="0"/>
              <a:t>Transmit warning indicators when chemical levels are low and the system needs to be checked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be 72"/>
          <p:cNvSpPr/>
          <p:nvPr/>
        </p:nvSpPr>
        <p:spPr>
          <a:xfrm>
            <a:off x="4953000" y="2590800"/>
            <a:ext cx="3581400" cy="2743200"/>
          </a:xfrm>
          <a:prstGeom prst="cube">
            <a:avLst>
              <a:gd name="adj" fmla="val 6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 descr="lcdUSEME.jpg"/>
          <p:cNvPicPr>
            <a:picLocks noChangeAspect="1"/>
          </p:cNvPicPr>
          <p:nvPr/>
        </p:nvPicPr>
        <p:blipFill>
          <a:blip r:embed="rId2" cstate="print"/>
          <a:srcRect l="38086" t="41016" r="22363" b="37500"/>
          <a:stretch>
            <a:fillRect/>
          </a:stretch>
        </p:blipFill>
        <p:spPr>
          <a:xfrm>
            <a:off x="5105400" y="2819400"/>
            <a:ext cx="2057400" cy="8382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943600" y="2057400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User input unit</a:t>
            </a:r>
            <a:endParaRPr lang="en-US" sz="2000" b="1" dirty="0"/>
          </a:p>
        </p:txBody>
      </p:sp>
      <p:sp>
        <p:nvSpPr>
          <p:cNvPr id="79" name="Oval 78"/>
          <p:cNvSpPr/>
          <p:nvPr/>
        </p:nvSpPr>
        <p:spPr>
          <a:xfrm>
            <a:off x="5181600" y="38862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181600" y="4343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324856" y="3800856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Chlorine</a:t>
            </a:r>
            <a:endParaRPr lang="en-US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5318760" y="4267200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Calcium Hardness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5324856" y="448665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</a:t>
            </a:r>
          </a:p>
        </p:txBody>
      </p:sp>
      <p:sp>
        <p:nvSpPr>
          <p:cNvPr id="21" name="Right Brace 20"/>
          <p:cNvSpPr/>
          <p:nvPr/>
        </p:nvSpPr>
        <p:spPr>
          <a:xfrm rot="5400000">
            <a:off x="6400800" y="4038600"/>
            <a:ext cx="533400" cy="3429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0800000">
            <a:off x="4267200" y="2819400"/>
            <a:ext cx="533400" cy="2438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0" y="3810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17575" y="59653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9’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 device requirements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457200" y="1764475"/>
            <a:ext cx="4038600" cy="4623816"/>
          </a:xfrm>
        </p:spPr>
        <p:txBody>
          <a:bodyPr/>
          <a:lstStyle/>
          <a:p>
            <a:r>
              <a:rPr lang="en-US" dirty="0" smtClean="0"/>
              <a:t>Easy user monitoring and access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input for pool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Battery powered</a:t>
            </a:r>
            <a:endParaRPr lang="en-US" dirty="0" smtClean="0"/>
          </a:p>
          <a:p>
            <a:r>
              <a:rPr lang="en-US" dirty="0" smtClean="0"/>
              <a:t>Low power </a:t>
            </a:r>
            <a:r>
              <a:rPr lang="en-US" dirty="0" smtClean="0"/>
              <a:t>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PIC18F4520</a:t>
            </a:r>
          </a:p>
          <a:p>
            <a:r>
              <a:rPr lang="en-US" dirty="0" smtClean="0"/>
              <a:t>Drive </a:t>
            </a:r>
            <a:r>
              <a:rPr lang="en-US" dirty="0" smtClean="0"/>
              <a:t>4 chemical status LEDs</a:t>
            </a:r>
          </a:p>
          <a:p>
            <a:r>
              <a:rPr lang="en-US" dirty="0" smtClean="0"/>
              <a:t>Four push buttons</a:t>
            </a:r>
          </a:p>
          <a:p>
            <a:r>
              <a:rPr lang="en-US" dirty="0" smtClean="0"/>
              <a:t>One LCD </a:t>
            </a:r>
            <a:r>
              <a:rPr lang="en-US" dirty="0" smtClean="0"/>
              <a:t>display</a:t>
            </a:r>
          </a:p>
          <a:p>
            <a:r>
              <a:rPr lang="en-US" dirty="0" smtClean="0"/>
              <a:t>Receive info from main processor</a:t>
            </a:r>
            <a:endParaRPr lang="en-US" dirty="0"/>
          </a:p>
        </p:txBody>
      </p:sp>
      <p:pic>
        <p:nvPicPr>
          <p:cNvPr id="5" name="Picture 4" descr="IMG_0075.jpg"/>
          <p:cNvPicPr>
            <a:picLocks noChangeAspect="1"/>
          </p:cNvPicPr>
          <p:nvPr/>
        </p:nvPicPr>
        <p:blipFill>
          <a:blip r:embed="rId2" cstate="print"/>
          <a:srcRect l="47619" t="1587" r="28571" b="3175"/>
          <a:stretch>
            <a:fillRect/>
          </a:stretch>
        </p:blipFill>
        <p:spPr>
          <a:xfrm rot="5400000">
            <a:off x="3327400" y="3911600"/>
            <a:ext cx="1041400" cy="3124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09800" y="48768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HD44780 compatible LCD-display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62560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Viewing </a:t>
            </a:r>
            <a:r>
              <a:rPr lang="en-US" sz="2400" dirty="0" smtClean="0"/>
              <a:t>Area: 149.00mm L x 29.50mm W</a:t>
            </a:r>
          </a:p>
          <a:p>
            <a:r>
              <a:rPr lang="en-US" sz="2400" dirty="0" smtClean="0"/>
              <a:t>Backlight: LED - Yellow/Green</a:t>
            </a:r>
          </a:p>
          <a:p>
            <a:r>
              <a:rPr lang="en-US" sz="2400" dirty="0" smtClean="0"/>
              <a:t>Display Format: </a:t>
            </a:r>
            <a:r>
              <a:rPr lang="en-US" sz="2400" dirty="0" smtClean="0"/>
              <a:t>20 </a:t>
            </a:r>
            <a:r>
              <a:rPr lang="en-US" sz="2400" dirty="0" smtClean="0"/>
              <a:t>x 4</a:t>
            </a:r>
          </a:p>
          <a:p>
            <a:r>
              <a:rPr lang="en-US" sz="2400" dirty="0" smtClean="0"/>
              <a:t>Character Size: 4.89mm H x 2.78mm W</a:t>
            </a:r>
          </a:p>
          <a:p>
            <a:r>
              <a:rPr lang="en-US" sz="2400" dirty="0" smtClean="0"/>
              <a:t>Character Format: 5 x 8 Dots</a:t>
            </a:r>
          </a:p>
          <a:p>
            <a:r>
              <a:rPr lang="en-US" sz="2400" dirty="0" smtClean="0"/>
              <a:t>Voltage – Supply: 5.0V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IMG_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954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main menus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Pool size input screen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Pool status screen</a:t>
            </a:r>
          </a:p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953000" y="1600200"/>
            <a:ext cx="3657600" cy="1905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9200" y="1752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Welcome to </a:t>
            </a:r>
            <a:r>
              <a:rPr lang="en-US" sz="2400" dirty="0" err="1" smtClean="0">
                <a:latin typeface="Lucida Console" pitchFamily="49" charset="0"/>
              </a:rPr>
              <a:t>PoolBoy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Interface</a:t>
            </a:r>
          </a:p>
          <a:p>
            <a:r>
              <a:rPr lang="en-US" sz="2400" dirty="0" smtClean="0">
                <a:latin typeface="Lucida Console" pitchFamily="49" charset="0"/>
              </a:rPr>
              <a:t>Press Menu to </a:t>
            </a:r>
          </a:p>
          <a:p>
            <a:r>
              <a:rPr lang="en-US" sz="2400" dirty="0" smtClean="0">
                <a:latin typeface="Lucida Console" pitchFamily="49" charset="0"/>
              </a:rPr>
              <a:t>continue</a:t>
            </a:r>
            <a:endParaRPr lang="en-US" sz="2400" dirty="0"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8200" y="2590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6782594" y="3580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3400" y="2286000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3429000"/>
            <a:ext cx="64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</a:t>
            </a:r>
            <a:endParaRPr lang="en-US" sz="3600" dirty="0"/>
          </a:p>
        </p:txBody>
      </p:sp>
      <p:sp>
        <p:nvSpPr>
          <p:cNvPr id="44" name="Rounded Rectangle 43"/>
          <p:cNvSpPr/>
          <p:nvPr/>
        </p:nvSpPr>
        <p:spPr>
          <a:xfrm>
            <a:off x="4953000" y="4382869"/>
            <a:ext cx="3657600" cy="1905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029200" y="4535269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ucida Console" pitchFamily="49" charset="0"/>
              </a:rPr>
              <a:t>PoolBoy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Ph  -  Ideal</a:t>
            </a:r>
          </a:p>
          <a:p>
            <a:r>
              <a:rPr lang="en-US" sz="2400" dirty="0" err="1" smtClean="0">
                <a:latin typeface="Lucida Console" pitchFamily="49" charset="0"/>
              </a:rPr>
              <a:t>Chl</a:t>
            </a:r>
            <a:r>
              <a:rPr lang="en-US" sz="2400" dirty="0" smtClean="0">
                <a:latin typeface="Lucida Console" pitchFamily="49" charset="0"/>
              </a:rPr>
              <a:t> –  Ideal</a:t>
            </a:r>
          </a:p>
          <a:p>
            <a:r>
              <a:rPr lang="en-US" sz="2400" dirty="0" smtClean="0">
                <a:latin typeface="Lucida Console" pitchFamily="49" charset="0"/>
              </a:rPr>
              <a:t>Temp - 78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648200" y="5373469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6782594" y="6363275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3400" y="506866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6211669"/>
            <a:ext cx="64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CCS </a:t>
            </a:r>
            <a:r>
              <a:rPr lang="en-US" dirty="0" smtClean="0"/>
              <a:t>complier to program PIC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51391"/>
            <a:ext cx="8229600" cy="4625609"/>
          </a:xfrm>
        </p:spPr>
        <p:txBody>
          <a:bodyPr/>
          <a:lstStyle/>
          <a:p>
            <a:r>
              <a:rPr lang="en-US" dirty="0" smtClean="0"/>
              <a:t>PIC – C compiler</a:t>
            </a:r>
            <a:endParaRPr lang="en-US" dirty="0" smtClean="0"/>
          </a:p>
          <a:p>
            <a:r>
              <a:rPr lang="en-US" dirty="0" smtClean="0"/>
              <a:t>Auto generates optimized code for the 18f</a:t>
            </a:r>
          </a:p>
          <a:p>
            <a:r>
              <a:rPr lang="en-US" dirty="0" smtClean="0"/>
              <a:t>LCD support libraries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lcd_gotoxy</a:t>
            </a:r>
            <a:r>
              <a:rPr lang="en-US" dirty="0" smtClean="0"/>
              <a:t>(1,2);</a:t>
            </a:r>
          </a:p>
          <a:p>
            <a:pPr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</a:t>
            </a:r>
            <a:r>
              <a:rPr lang="en-US" dirty="0" err="1" smtClean="0"/>
              <a:t>lcd_putc,“hello</a:t>
            </a:r>
            <a:r>
              <a:rPr lang="en-US" dirty="0" smtClean="0"/>
              <a:t> world");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for 5digit keypa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533525"/>
            <a:ext cx="5394865" cy="5063142"/>
          </a:xfrm>
          <a:prstGeom prst="rect">
            <a:avLst/>
          </a:prstGeom>
        </p:spPr>
      </p:pic>
      <p:pic>
        <p:nvPicPr>
          <p:cNvPr id="6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746760" y="3060573"/>
            <a:ext cx="916305" cy="1676400"/>
          </a:xfrm>
          <a:prstGeom prst="rect">
            <a:avLst/>
          </a:prstGeom>
          <a:noFill/>
        </p:spPr>
      </p:pic>
      <p:pic>
        <p:nvPicPr>
          <p:cNvPr id="8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1249680" y="3478149"/>
            <a:ext cx="916305" cy="1676400"/>
          </a:xfrm>
          <a:prstGeom prst="rect">
            <a:avLst/>
          </a:prstGeom>
          <a:noFill/>
        </p:spPr>
      </p:pic>
      <p:pic>
        <p:nvPicPr>
          <p:cNvPr id="9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1725168" y="3880485"/>
            <a:ext cx="916305" cy="1676400"/>
          </a:xfrm>
          <a:prstGeom prst="rect">
            <a:avLst/>
          </a:prstGeom>
          <a:noFill/>
        </p:spPr>
      </p:pic>
      <p:pic>
        <p:nvPicPr>
          <p:cNvPr id="10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2197608" y="4282821"/>
            <a:ext cx="916305" cy="16764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0800000">
            <a:off x="1666876" y="3438525"/>
            <a:ext cx="2057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164553" y="3526630"/>
            <a:ext cx="1600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633666" y="3612354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112295" y="3700459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728914" y="4076697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402685" y="383143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083591" y="3590925"/>
            <a:ext cx="152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550195" y="3331368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038600" y="54197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62000" y="2914650"/>
            <a:ext cx="241935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410200" y="1524000"/>
            <a:ext cx="2133600" cy="2819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562600" y="4371975"/>
            <a:ext cx="2819400" cy="2209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18F, </a:t>
            </a:r>
            <a:r>
              <a:rPr lang="en-US" dirty="0" smtClean="0"/>
              <a:t>buttons</a:t>
            </a:r>
            <a:r>
              <a:rPr lang="en-US" dirty="0" smtClean="0"/>
              <a:t>, </a:t>
            </a:r>
            <a:r>
              <a:rPr lang="en-US" dirty="0" smtClean="0"/>
              <a:t>LCD, status LEDs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– Main 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heart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32766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133600"/>
                <a:gridCol w="21336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Max. Current Draw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PIC18F4520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Watt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 Watts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.035 Watts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124mA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.62 Watts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431 </a:t>
                      </a:r>
                      <a:r>
                        <a:rPr lang="en-US" b="1" dirty="0" err="1" smtClean="0"/>
                        <a:t>mA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0-5V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2.155 Watts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18288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DC Power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Supply sufficient current to all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TOL-00298 from SparkFun</a:t>
            </a:r>
          </a:p>
          <a:p>
            <a:r>
              <a:rPr lang="en-US" dirty="0" smtClean="0"/>
              <a:t>Switched-mode power supply</a:t>
            </a:r>
          </a:p>
          <a:p>
            <a:r>
              <a:rPr lang="en-US" dirty="0" smtClean="0"/>
              <a:t>Input: 100 – 210 VAC</a:t>
            </a:r>
          </a:p>
          <a:p>
            <a:r>
              <a:rPr lang="en-US" dirty="0" smtClean="0"/>
              <a:t>Output: 9 V</a:t>
            </a:r>
          </a:p>
          <a:p>
            <a:r>
              <a:rPr lang="en-US" b="1" dirty="0" smtClean="0"/>
              <a:t>650 </a:t>
            </a:r>
            <a:r>
              <a:rPr lang="en-US" b="1" dirty="0" err="1" smtClean="0"/>
              <a:t>mA</a:t>
            </a:r>
            <a:r>
              <a:rPr lang="en-US" b="1" dirty="0" smtClean="0"/>
              <a:t> current output</a:t>
            </a:r>
          </a:p>
          <a:p>
            <a:r>
              <a:rPr lang="en-US" dirty="0" smtClean="0"/>
              <a:t>Center-positive 5.5x2.1mm barrel connector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Price: $5.95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4" descr="IMG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133600"/>
            <a:ext cx="2336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828288"/>
            <a:ext cx="4724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438400"/>
            <a:ext cx="7620000" cy="2057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209" y="1963863"/>
            <a:ext cx="22098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6609" y="1915095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1</a:t>
            </a:r>
          </a:p>
        </p:txBody>
      </p:sp>
      <p:sp>
        <p:nvSpPr>
          <p:cNvPr id="6" name="TextBox 57"/>
          <p:cNvSpPr txBox="1"/>
          <p:nvPr/>
        </p:nvSpPr>
        <p:spPr>
          <a:xfrm>
            <a:off x="1232855" y="198215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Unit self-check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2514600"/>
            <a:ext cx="7315200" cy="9144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29384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Check System </a:t>
            </a:r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US" sz="1200" dirty="0" smtClean="0">
                <a:solidFill>
                  <a:schemeClr val="tx1"/>
                </a:solidFill>
              </a:rPr>
              <a:t>evels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16680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US" sz="1200" dirty="0" smtClean="0">
                <a:solidFill>
                  <a:schemeClr val="tx1"/>
                </a:solidFill>
              </a:rPr>
              <a:t>eorder Notification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Sleep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67384" y="2636520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74920" y="2971800"/>
            <a:ext cx="838200" cy="1073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27320" y="2837688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54"/>
          <p:cNvSpPr txBox="1"/>
          <p:nvPr/>
        </p:nvSpPr>
        <p:spPr>
          <a:xfrm>
            <a:off x="5236464" y="2837688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 rot="16200000" flipH="1">
            <a:off x="2470372" y="3307112"/>
            <a:ext cx="829850" cy="76882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rot="5400000">
            <a:off x="3738340" y="3356610"/>
            <a:ext cx="829850" cy="66983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51176" y="3505200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79"/>
          <p:cNvSpPr txBox="1"/>
          <p:nvPr/>
        </p:nvSpPr>
        <p:spPr>
          <a:xfrm>
            <a:off x="2606040" y="3505200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89832" y="3505200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81"/>
          <p:cNvSpPr txBox="1"/>
          <p:nvPr/>
        </p:nvSpPr>
        <p:spPr>
          <a:xfrm>
            <a:off x="3986784" y="3505200"/>
            <a:ext cx="4889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256336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86600" y="2974848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72384" y="2749296"/>
            <a:ext cx="838200" cy="1073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224784" y="261518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86"/>
          <p:cNvSpPr txBox="1"/>
          <p:nvPr/>
        </p:nvSpPr>
        <p:spPr>
          <a:xfrm>
            <a:off x="3233928" y="2615184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75432" y="3154680"/>
            <a:ext cx="8382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30880" y="301142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TextBox 89"/>
          <p:cNvSpPr txBox="1"/>
          <p:nvPr/>
        </p:nvSpPr>
        <p:spPr>
          <a:xfrm>
            <a:off x="3227832" y="3011424"/>
            <a:ext cx="488916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07080" y="3864864"/>
            <a:ext cx="487680" cy="48768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LM7805 – </a:t>
            </a:r>
            <a:r>
              <a:rPr lang="en-US" dirty="0" smtClean="0"/>
              <a:t>National Semiconductor</a:t>
            </a:r>
            <a:endParaRPr lang="en-US" dirty="0" smtClean="0"/>
          </a:p>
          <a:p>
            <a:pPr lvl="1"/>
            <a:r>
              <a:rPr lang="en-US" sz="2400" dirty="0" smtClean="0"/>
              <a:t>5 VDC Output</a:t>
            </a:r>
          </a:p>
          <a:p>
            <a:pPr lvl="1"/>
            <a:r>
              <a:rPr lang="en-US" sz="2400" dirty="0" smtClean="0"/>
              <a:t>Max 1 </a:t>
            </a:r>
            <a:r>
              <a:rPr lang="en-US" sz="2400" dirty="0" smtClean="0"/>
              <a:t>A current </a:t>
            </a:r>
            <a:r>
              <a:rPr lang="en-US" sz="2400" dirty="0" smtClean="0"/>
              <a:t>output</a:t>
            </a:r>
          </a:p>
          <a:p>
            <a:pPr lvl="1"/>
            <a:r>
              <a:rPr lang="en-US" sz="2400" dirty="0" smtClean="0"/>
              <a:t>Will supply power to almost all the components</a:t>
            </a:r>
            <a:endParaRPr lang="en-US" sz="2400" dirty="0" smtClean="0"/>
          </a:p>
          <a:p>
            <a:pPr lvl="1"/>
            <a:r>
              <a:rPr lang="en-US" sz="2400" dirty="0" smtClean="0"/>
              <a:t>Not </a:t>
            </a:r>
            <a:r>
              <a:rPr lang="en-US" sz="2400" dirty="0" smtClean="0"/>
              <a:t>concerned with efficiency in main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19600"/>
            <a:ext cx="3876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Schematic and PCB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skeleton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86"/>
            <a:ext cx="8763000" cy="6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Eagle CAD PCB Layout Software</a:t>
            </a:r>
          </a:p>
          <a:p>
            <a:r>
              <a:rPr lang="en-US" sz="2800" dirty="0" smtClean="0">
                <a:latin typeface="Calibri" pitchFamily="34" charset="0"/>
              </a:rPr>
              <a:t>Ease of use</a:t>
            </a:r>
          </a:p>
          <a:p>
            <a:r>
              <a:rPr lang="en-US" sz="2800" dirty="0" smtClean="0">
                <a:latin typeface="Calibri" pitchFamily="34" charset="0"/>
              </a:rPr>
              <a:t>Large library with hundred of components symbols</a:t>
            </a:r>
          </a:p>
          <a:p>
            <a:r>
              <a:rPr lang="en-US" sz="2800" dirty="0" smtClean="0">
                <a:latin typeface="Calibri" pitchFamily="34" charset="0"/>
              </a:rPr>
              <a:t>Error checking connection, which alert the designer of any miss connection or error in the schematic</a:t>
            </a:r>
          </a:p>
          <a:p>
            <a:r>
              <a:rPr lang="en-US" sz="2800" dirty="0" smtClean="0">
                <a:latin typeface="Calibri" pitchFamily="34" charset="0"/>
              </a:rPr>
              <a:t>4PCB - $33 2 - Layer Boards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1875" t="16000" r="19375" b="11000"/>
          <a:stretch>
            <a:fillRect/>
          </a:stretch>
        </p:blipFill>
        <p:spPr bwMode="auto">
          <a:xfrm>
            <a:off x="1066800" y="533400"/>
            <a:ext cx="7162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PCB Enclosure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48200" cy="4623816"/>
          </a:xfrm>
        </p:spPr>
        <p:txBody>
          <a:bodyPr/>
          <a:lstStyle/>
          <a:p>
            <a:r>
              <a:rPr lang="en-US" b="1" dirty="0" smtClean="0"/>
              <a:t>HAMMOND - RP1455C - Enclosure</a:t>
            </a:r>
          </a:p>
          <a:p>
            <a:r>
              <a:rPr lang="en-US" dirty="0" smtClean="0"/>
              <a:t>Designed to meet IP 65 Specifications</a:t>
            </a:r>
          </a:p>
          <a:p>
            <a:r>
              <a:rPr lang="en-US" dirty="0" smtClean="0"/>
              <a:t>Meets NEMA 4x rating</a:t>
            </a:r>
            <a:endParaRPr lang="en-US" dirty="0"/>
          </a:p>
        </p:txBody>
      </p:sp>
      <p:pic>
        <p:nvPicPr>
          <p:cNvPr id="7" name="Content Placeholder 6" descr="IMG_00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Testing and Calibration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Tested in a control </a:t>
            </a:r>
            <a:r>
              <a:rPr lang="en-US" dirty="0" smtClean="0"/>
              <a:t>environment, at a constant temperature of 80˚ F</a:t>
            </a:r>
            <a:endParaRPr lang="en-US" dirty="0" smtClean="0"/>
          </a:p>
          <a:p>
            <a:pPr algn="just"/>
            <a:r>
              <a:rPr lang="en-US" dirty="0" smtClean="0"/>
              <a:t>Pool Test Strips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and Financing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4038600" cy="4320809"/>
          </a:xfrm>
        </p:spPr>
        <p:txBody>
          <a:bodyPr/>
          <a:lstStyle/>
          <a:p>
            <a:r>
              <a:rPr lang="en-US" sz="2000" dirty="0" smtClean="0"/>
              <a:t>Center </a:t>
            </a:r>
            <a:r>
              <a:rPr lang="en-US" sz="2000" dirty="0" smtClean="0"/>
              <a:t>of </a:t>
            </a:r>
            <a:r>
              <a:rPr lang="en-US" sz="2000" dirty="0" smtClean="0"/>
              <a:t>Entrepreneurship </a:t>
            </a:r>
            <a:r>
              <a:rPr lang="en-US" sz="2000" dirty="0" smtClean="0"/>
              <a:t>and </a:t>
            </a:r>
            <a:r>
              <a:rPr lang="en-US" sz="2000" dirty="0" smtClean="0"/>
              <a:t>Innovation </a:t>
            </a:r>
            <a:r>
              <a:rPr lang="en-US" sz="2000" dirty="0" smtClean="0"/>
              <a:t>at </a:t>
            </a:r>
            <a:r>
              <a:rPr lang="en-US" sz="2000" dirty="0" smtClean="0"/>
              <a:t>UCF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Pool Boy Cost = $1441.18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29200" y="1905000"/>
          <a:ext cx="2209799" cy="3810000"/>
        </p:xfrm>
        <a:graphic>
          <a:graphicData uri="http://schemas.openxmlformats.org/drawingml/2006/table">
            <a:tbl>
              <a:tblPr/>
              <a:tblGrid>
                <a:gridCol w="1207939"/>
                <a:gridCol w="393135"/>
                <a:gridCol w="6087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($)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 Sensor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Cu+ Sensor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 Sensor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LM35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Ionizer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ORP Sensor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Float Switch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LMP7721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9V Power Supply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 Microcontroller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LM7805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 Proto 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PVC Pipe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 Ball Valve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2167128"/>
            <a:ext cx="7924800" cy="3200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11324" y="2264664"/>
            <a:ext cx="457200" cy="457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247900" y="4785360"/>
            <a:ext cx="457200" cy="457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95300" y="1490472"/>
            <a:ext cx="4724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0372" y="1572768"/>
            <a:ext cx="23622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51"/>
          <p:cNvSpPr txBox="1"/>
          <p:nvPr/>
        </p:nvSpPr>
        <p:spPr>
          <a:xfrm>
            <a:off x="690372" y="1581912"/>
            <a:ext cx="175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Validation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42972" y="1514856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995172" y="3191256"/>
            <a:ext cx="7214616" cy="9906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52572" y="3660648"/>
            <a:ext cx="9144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09572" y="3358896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Test Water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6116" y="33528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Adjust Levels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2244" y="3349752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Chemical Dispersion Sleep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1372" y="3334512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232404" y="351434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60"/>
          <p:cNvSpPr txBox="1"/>
          <p:nvPr/>
        </p:nvSpPr>
        <p:spPr>
          <a:xfrm>
            <a:off x="3241548" y="3523488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805146" y="2990882"/>
            <a:ext cx="744506" cy="1139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346166" y="2983262"/>
            <a:ext cx="744506" cy="2663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60804" y="2795016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64"/>
          <p:cNvSpPr txBox="1"/>
          <p:nvPr/>
        </p:nvSpPr>
        <p:spPr>
          <a:xfrm>
            <a:off x="1915668" y="2795016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97836" y="2795016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66"/>
          <p:cNvSpPr txBox="1"/>
          <p:nvPr/>
        </p:nvSpPr>
        <p:spPr>
          <a:xfrm>
            <a:off x="2494788" y="2795016"/>
            <a:ext cx="4889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 rot="5400000">
            <a:off x="2084070" y="4360926"/>
            <a:ext cx="789432" cy="457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71700" y="4233672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69"/>
          <p:cNvSpPr txBox="1"/>
          <p:nvPr/>
        </p:nvSpPr>
        <p:spPr>
          <a:xfrm>
            <a:off x="2229612" y="4233672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7476" y="3258312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05244" y="366979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  <a:endCxn id="13" idx="1"/>
          </p:cNvCxnSpPr>
          <p:nvPr/>
        </p:nvCxnSpPr>
        <p:spPr>
          <a:xfrm flipV="1">
            <a:off x="5119116" y="3654552"/>
            <a:ext cx="643128" cy="3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Ivan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Mitch 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Paul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Rob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457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Project Milestones</a:t>
            </a:r>
            <a:endParaRPr lang="en-US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-152400" y="1143000"/>
          <a:ext cx="9448800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UCFKnights" pitchFamily="2" charset="0"/>
              </a:rPr>
              <a:t>Pool Boy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Demonstration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588" y="1376172"/>
            <a:ext cx="3962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5212" y="1976628"/>
            <a:ext cx="6553200" cy="3505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6212" y="3040380"/>
            <a:ext cx="5638800" cy="9144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4212" y="319278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Run Ionizer Period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72412" y="3144012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3</a:t>
            </a:r>
            <a:endParaRPr lang="en-US" sz="6000" dirty="0" smtClean="0"/>
          </a:p>
        </p:txBody>
      </p:sp>
      <p:sp>
        <p:nvSpPr>
          <p:cNvPr id="7" name="Oval 6"/>
          <p:cNvSpPr/>
          <p:nvPr/>
        </p:nvSpPr>
        <p:spPr>
          <a:xfrm>
            <a:off x="6231636" y="308914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981706" y="2862834"/>
            <a:ext cx="609600" cy="1981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82468" y="2656332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3040380" y="2656332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08548" y="349758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00556" y="1449324"/>
            <a:ext cx="25146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31620" y="1391412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3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037588" y="1449324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Purification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55620" y="2052828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2836164" y="450646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972530" y="4162044"/>
            <a:ext cx="634778" cy="12986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04388" y="3991356"/>
            <a:ext cx="390144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23"/>
          <p:cNvSpPr txBox="1"/>
          <p:nvPr/>
        </p:nvSpPr>
        <p:spPr>
          <a:xfrm>
            <a:off x="3113532" y="3991356"/>
            <a:ext cx="39946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2"/>
                </a:solidFill>
              </a:rPr>
              <a:t>No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78580" y="3500628"/>
            <a:ext cx="8382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34028" y="3357372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26"/>
          <p:cNvSpPr txBox="1"/>
          <p:nvPr/>
        </p:nvSpPr>
        <p:spPr>
          <a:xfrm>
            <a:off x="4067556" y="3357372"/>
            <a:ext cx="488916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Yes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23388" y="3195828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Ion scheduler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Pool Maintenance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Langelier</a:t>
            </a:r>
            <a:r>
              <a:rPr lang="en-US" dirty="0" smtClean="0"/>
              <a:t> Saturation Index for component longevity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Sanitation for safe human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4446</TotalTime>
  <Words>2558</Words>
  <Application>Microsoft Office PowerPoint</Application>
  <PresentationFormat>On-screen Show (4:3)</PresentationFormat>
  <Paragraphs>657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Module</vt:lpstr>
      <vt:lpstr>Slide 1</vt:lpstr>
      <vt:lpstr>Motivation</vt:lpstr>
      <vt:lpstr>Project Desription</vt:lpstr>
      <vt:lpstr>Slide 4</vt:lpstr>
      <vt:lpstr>Slide 5</vt:lpstr>
      <vt:lpstr>Slide 6</vt:lpstr>
      <vt:lpstr>Slide 7</vt:lpstr>
      <vt:lpstr>Pool Maintenance</vt:lpstr>
      <vt:lpstr>Two main components</vt:lpstr>
      <vt:lpstr>Langelier Saturation Index</vt:lpstr>
      <vt:lpstr>Water Sanitation</vt:lpstr>
      <vt:lpstr>Sanitation Methods</vt:lpstr>
      <vt:lpstr>Component Overview</vt:lpstr>
      <vt:lpstr>Ionizer</vt:lpstr>
      <vt:lpstr>Ionizer </vt:lpstr>
      <vt:lpstr>Sensors</vt:lpstr>
      <vt:lpstr>Components for Pool Measurements</vt:lpstr>
      <vt:lpstr>LM35 Temperature Sensor</vt:lpstr>
      <vt:lpstr>Vernier Calcium Ion-Selective Electrode</vt:lpstr>
      <vt:lpstr>Vernier ORP Sensor</vt:lpstr>
      <vt:lpstr>Van London Copper Ion-Selective Electrode</vt:lpstr>
      <vt:lpstr>Extech pH Sensor</vt:lpstr>
      <vt:lpstr>Amplifier circuit for pH sensor</vt:lpstr>
      <vt:lpstr>National’s LMP7721 Op-amp</vt:lpstr>
      <vt:lpstr>Reservoirs</vt:lpstr>
      <vt:lpstr>Reservoirs</vt:lpstr>
      <vt:lpstr>Chemical Level Monitoring</vt:lpstr>
      <vt:lpstr>Float Switch</vt:lpstr>
      <vt:lpstr>Valves</vt:lpstr>
      <vt:lpstr>Valves cont.</vt:lpstr>
      <vt:lpstr>Microcontrollers</vt:lpstr>
      <vt:lpstr>Objective</vt:lpstr>
      <vt:lpstr>Microcontroller Requirements</vt:lpstr>
      <vt:lpstr>Microcontroller Manufacturers</vt:lpstr>
      <vt:lpstr>Microchip</vt:lpstr>
      <vt:lpstr>Microcontroller Specs</vt:lpstr>
      <vt:lpstr>Routines</vt:lpstr>
      <vt:lpstr>Sensor reading – ADC </vt:lpstr>
      <vt:lpstr>Control Panel</vt:lpstr>
      <vt:lpstr>Objective</vt:lpstr>
      <vt:lpstr>User interface device requirements</vt:lpstr>
      <vt:lpstr>Microcontroller</vt:lpstr>
      <vt:lpstr>HD44780 compatible LCD-display</vt:lpstr>
      <vt:lpstr>Two main menus </vt:lpstr>
      <vt:lpstr>CCS complier to program PIC</vt:lpstr>
      <vt:lpstr>PIC 18F, buttons, LCD, status LEDs</vt:lpstr>
      <vt:lpstr>Power – Main System</vt:lpstr>
      <vt:lpstr>Requirements</vt:lpstr>
      <vt:lpstr>Power Supply Selection</vt:lpstr>
      <vt:lpstr>Voltage Regulators</vt:lpstr>
      <vt:lpstr>Schematic and PCB</vt:lpstr>
      <vt:lpstr>Slide 52</vt:lpstr>
      <vt:lpstr>PCB</vt:lpstr>
      <vt:lpstr>Slide 54</vt:lpstr>
      <vt:lpstr>Electronics PCB Enclosure</vt:lpstr>
      <vt:lpstr>Testing</vt:lpstr>
      <vt:lpstr>Testing and Calibration</vt:lpstr>
      <vt:lpstr>Administrative Content</vt:lpstr>
      <vt:lpstr>Budget and Financing</vt:lpstr>
      <vt:lpstr>Work Distribution</vt:lpstr>
      <vt:lpstr>Slide 61</vt:lpstr>
      <vt:lpstr>Questions?</vt:lpstr>
      <vt:lpstr>Demonstration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 Boy</dc:title>
  <dc:creator>Mitchell Lienau</dc:creator>
  <cp:lastModifiedBy>Mitch</cp:lastModifiedBy>
  <cp:revision>271</cp:revision>
  <dcterms:created xsi:type="dcterms:W3CDTF">2010-06-01T00:03:02Z</dcterms:created>
  <dcterms:modified xsi:type="dcterms:W3CDTF">2010-08-06T20:02:16Z</dcterms:modified>
</cp:coreProperties>
</file>