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3" r:id="rId4"/>
    <p:sldId id="265" r:id="rId5"/>
    <p:sldId id="264" r:id="rId6"/>
    <p:sldId id="267" r:id="rId7"/>
    <p:sldId id="266" r:id="rId8"/>
    <p:sldId id="328" r:id="rId9"/>
    <p:sldId id="329" r:id="rId10"/>
    <p:sldId id="330" r:id="rId11"/>
    <p:sldId id="331" r:id="rId12"/>
    <p:sldId id="332" r:id="rId13"/>
    <p:sldId id="334" r:id="rId14"/>
    <p:sldId id="268" r:id="rId15"/>
    <p:sldId id="317" r:id="rId16"/>
    <p:sldId id="316" r:id="rId17"/>
    <p:sldId id="304" r:id="rId18"/>
    <p:sldId id="305" r:id="rId19"/>
    <p:sldId id="306" r:id="rId20"/>
    <p:sldId id="307" r:id="rId21"/>
    <p:sldId id="308" r:id="rId22"/>
    <p:sldId id="325" r:id="rId23"/>
    <p:sldId id="326" r:id="rId24"/>
    <p:sldId id="291" r:id="rId25"/>
    <p:sldId id="318" r:id="rId26"/>
    <p:sldId id="319" r:id="rId27"/>
    <p:sldId id="323" r:id="rId28"/>
    <p:sldId id="324" r:id="rId29"/>
    <p:sldId id="335" r:id="rId30"/>
    <p:sldId id="321" r:id="rId31"/>
    <p:sldId id="322" r:id="rId32"/>
    <p:sldId id="292" r:id="rId33"/>
    <p:sldId id="279" r:id="rId34"/>
    <p:sldId id="280" r:id="rId35"/>
    <p:sldId id="282" r:id="rId36"/>
    <p:sldId id="283" r:id="rId37"/>
    <p:sldId id="301" r:id="rId38"/>
    <p:sldId id="327" r:id="rId39"/>
    <p:sldId id="294" r:id="rId40"/>
    <p:sldId id="289" r:id="rId41"/>
    <p:sldId id="290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Testing</c:v>
                </c:pt>
                <c:pt idx="2">
                  <c:v>Programming</c:v>
                </c:pt>
                <c:pt idx="3">
                  <c:v>Prototyping</c:v>
                </c:pt>
                <c:pt idx="4">
                  <c:v>Parts</c:v>
                </c:pt>
                <c:pt idx="5">
                  <c:v>Design</c:v>
                </c:pt>
                <c:pt idx="6">
                  <c:v>Research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57.666666666666593</c:v>
                </c:pt>
                <c:pt idx="1">
                  <c:v>18</c:v>
                </c:pt>
                <c:pt idx="2">
                  <c:v>50</c:v>
                </c:pt>
                <c:pt idx="3">
                  <c:v>17</c:v>
                </c:pt>
                <c:pt idx="4">
                  <c:v>80</c:v>
                </c:pt>
                <c:pt idx="5">
                  <c:v>86</c:v>
                </c:pt>
                <c:pt idx="6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48192"/>
        <c:axId val="82094336"/>
      </c:barChart>
      <c:catAx>
        <c:axId val="123848192"/>
        <c:scaling>
          <c:orientation val="minMax"/>
        </c:scaling>
        <c:delete val="0"/>
        <c:axPos val="l"/>
        <c:majorTickMark val="out"/>
        <c:minorTickMark val="none"/>
        <c:tickLblPos val="nextTo"/>
        <c:crossAx val="82094336"/>
        <c:crosses val="autoZero"/>
        <c:auto val="1"/>
        <c:lblAlgn val="ctr"/>
        <c:lblOffset val="100"/>
        <c:noMultiLvlLbl val="0"/>
      </c:catAx>
      <c:valAx>
        <c:axId val="82094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384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B3F8-1E44-46E4-AA72-933A257EFEA5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0C588-C150-4EFF-AD06-4896AACC5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C588-C150-4EFF-AD06-4896AACC578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111B-C5C3-4AC5-8403-96D2A090171C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AA3A-B577-4A77-8705-A0CCA913F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Triangle 67"/>
          <p:cNvSpPr/>
          <p:nvPr/>
        </p:nvSpPr>
        <p:spPr>
          <a:xfrm>
            <a:off x="0" y="4343400"/>
            <a:ext cx="2590800" cy="251460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8" name="Group 69"/>
          <p:cNvGrpSpPr>
            <a:grpSpLocks/>
          </p:cNvGrpSpPr>
          <p:nvPr/>
        </p:nvGrpSpPr>
        <p:grpSpPr bwMode="auto">
          <a:xfrm>
            <a:off x="6521450" y="4117244"/>
            <a:ext cx="2622550" cy="2740756"/>
            <a:chOff x="5531" y="9226"/>
            <a:chExt cx="5291" cy="5845"/>
          </a:xfrm>
        </p:grpSpPr>
        <p:sp>
          <p:nvSpPr>
            <p:cNvPr id="399" name="Freeform 70"/>
            <p:cNvSpPr>
              <a:spLocks/>
            </p:cNvSpPr>
            <p:nvPr/>
          </p:nvSpPr>
          <p:spPr bwMode="auto">
            <a:xfrm>
              <a:off x="5531" y="9226"/>
              <a:ext cx="5291" cy="5845"/>
            </a:xfrm>
            <a:custGeom>
              <a:avLst/>
              <a:gdLst>
                <a:gd name="T0" fmla="*/ 5291 w 6418"/>
                <a:gd name="T1" fmla="*/ 1038 h 6670"/>
                <a:gd name="T2" fmla="*/ 5291 w 6418"/>
                <a:gd name="T3" fmla="*/ 5845 h 6670"/>
                <a:gd name="T4" fmla="*/ 1491 w 6418"/>
                <a:gd name="T5" fmla="*/ 5844 h 6670"/>
                <a:gd name="T6" fmla="*/ 1160 w 6418"/>
                <a:gd name="T7" fmla="*/ 1741 h 6670"/>
                <a:gd name="T8" fmla="*/ 5291 w 6418"/>
                <a:gd name="T9" fmla="*/ 1038 h 6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18" h="6670">
                  <a:moveTo>
                    <a:pt x="6418" y="1185"/>
                  </a:moveTo>
                  <a:lnTo>
                    <a:pt x="6418" y="6670"/>
                  </a:lnTo>
                  <a:lnTo>
                    <a:pt x="1809" y="6669"/>
                  </a:lnTo>
                  <a:cubicBezTo>
                    <a:pt x="974" y="5889"/>
                    <a:pt x="0" y="3958"/>
                    <a:pt x="1407" y="1987"/>
                  </a:cubicBezTo>
                  <a:cubicBezTo>
                    <a:pt x="2830" y="0"/>
                    <a:pt x="5591" y="411"/>
                    <a:pt x="6418" y="1185"/>
                  </a:cubicBezTo>
                  <a:close/>
                </a:path>
              </a:pathLst>
            </a:custGeom>
            <a:solidFill>
              <a:srgbClr val="A7B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0" name="Oval 71"/>
            <p:cNvSpPr>
              <a:spLocks noChangeArrowheads="1"/>
            </p:cNvSpPr>
            <p:nvPr/>
          </p:nvSpPr>
          <p:spPr bwMode="auto">
            <a:xfrm rot="5327714" flipV="1">
              <a:off x="6117" y="10212"/>
              <a:ext cx="4526" cy="4258"/>
            </a:xfrm>
            <a:prstGeom prst="ellipse">
              <a:avLst/>
            </a:prstGeom>
            <a:solidFill>
              <a:srgbClr val="D3DF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1" name="Oval 72"/>
            <p:cNvSpPr>
              <a:spLocks noChangeArrowheads="1"/>
            </p:cNvSpPr>
            <p:nvPr/>
          </p:nvSpPr>
          <p:spPr bwMode="auto">
            <a:xfrm rot="5327714" flipV="1">
              <a:off x="6217" y="10481"/>
              <a:ext cx="3424" cy="3221"/>
            </a:xfrm>
            <a:prstGeom prst="ellipse">
              <a:avLst/>
            </a:prstGeom>
            <a:solidFill>
              <a:srgbClr val="7BA0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33400" y="3276600"/>
          <a:ext cx="4843882" cy="3180715"/>
        </p:xfrm>
        <a:graphic>
          <a:graphicData uri="http://schemas.openxmlformats.org/drawingml/2006/table">
            <a:tbl>
              <a:tblPr/>
              <a:tblGrid>
                <a:gridCol w="4843882"/>
              </a:tblGrid>
              <a:tr h="1639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3600" b="1" dirty="0">
                          <a:solidFill>
                            <a:srgbClr val="365F9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Transformer Monitoring System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rgbClr val="48432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Group 8</a:t>
                      </a:r>
                      <a:endParaRPr lang="en-US" sz="2000" u="sng" dirty="0">
                        <a:solidFill>
                          <a:srgbClr val="48432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6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Bradley Tanner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Charles Payne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Jon Rowe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Robert Howard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5" name="Straight Connector 34"/>
          <p:cNvCxnSpPr>
            <a:stCxn id="401" idx="1"/>
          </p:cNvCxnSpPr>
          <p:nvPr/>
        </p:nvCxnSpPr>
        <p:spPr>
          <a:xfrm rot="10800000" flipH="1">
            <a:off x="7133778" y="1752600"/>
            <a:ext cx="2010221" cy="315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7200900" y="2552700"/>
            <a:ext cx="23622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1066800" y="0"/>
            <a:ext cx="7010400" cy="3505005"/>
            <a:chOff x="1066800" y="0"/>
            <a:chExt cx="7010400" cy="3505005"/>
          </a:xfrm>
        </p:grpSpPr>
        <p:grpSp>
          <p:nvGrpSpPr>
            <p:cNvPr id="1032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387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388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389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6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7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8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89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ight Triangle 65"/>
          <p:cNvSpPr/>
          <p:nvPr/>
        </p:nvSpPr>
        <p:spPr>
          <a:xfrm>
            <a:off x="0" y="5029200"/>
            <a:ext cx="1828800" cy="18288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ight Triangle 66"/>
          <p:cNvSpPr/>
          <p:nvPr/>
        </p:nvSpPr>
        <p:spPr>
          <a:xfrm>
            <a:off x="0" y="5791200"/>
            <a:ext cx="1066800" cy="10668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990600" y="4419600"/>
            <a:ext cx="3962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 – Block Diagram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19" name="Content Placeholder 18" descr="power supply block dia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4879"/>
            <a:ext cx="8229600" cy="4176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 – Inductive Pickup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power will be supplied by an inductive coil with the power line running through the center. This will allow the system to be electrically isolated and allow for a wide variety of currents present in the power line.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dirty="0" smtClean="0"/>
              <a:t>Voltage induced on coil equation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8792" y="5166360"/>
            <a:ext cx="2674776" cy="762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rectifier block diagram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3962400"/>
            <a:ext cx="6400800" cy="2495899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 – Rectifier Schematic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18" name="Picture 17" descr="power coil assembly.jpg"/>
          <p:cNvPicPr/>
          <p:nvPr/>
        </p:nvPicPr>
        <p:blipFill>
          <a:blip r:embed="rId3" cstate="print"/>
          <a:srcRect l="30334" t="8785" r="5913" b="7103"/>
          <a:stretch>
            <a:fillRect/>
          </a:stretch>
        </p:blipFill>
        <p:spPr>
          <a:xfrm rot="16200000">
            <a:off x="2933700" y="190500"/>
            <a:ext cx="2590800" cy="510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3.3v regulator circui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038600"/>
            <a:ext cx="4038600" cy="2209800"/>
          </a:xfrm>
          <a:prstGeom prst="rect">
            <a:avLst/>
          </a:prstGeom>
        </p:spPr>
      </p:pic>
      <p:pic>
        <p:nvPicPr>
          <p:cNvPr id="18" name="Picture 17" descr="1.5v regulator circui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4114800"/>
            <a:ext cx="4172448" cy="2047875"/>
          </a:xfrm>
          <a:prstGeom prst="rect">
            <a:avLst/>
          </a:prstGeom>
        </p:spPr>
      </p:pic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 – Voltage Regulators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of two Diodes Incorporated regulators </a:t>
            </a:r>
          </a:p>
          <a:p>
            <a:r>
              <a:rPr lang="en-US" dirty="0" smtClean="0"/>
              <a:t>3.3v  for microcontroller, </a:t>
            </a:r>
            <a:r>
              <a:rPr lang="en-US" dirty="0" err="1" smtClean="0"/>
              <a:t>Xbee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1.5v for supplying DC offset voltage to sensors</a:t>
            </a:r>
          </a:p>
          <a:p>
            <a:r>
              <a:rPr lang="en-US" dirty="0" smtClean="0"/>
              <a:t>10.9v for supplying power as </a:t>
            </a:r>
            <a:r>
              <a:rPr lang="en-US" dirty="0" err="1" smtClean="0"/>
              <a:t>Vcc</a:t>
            </a:r>
            <a:r>
              <a:rPr lang="en-US" dirty="0" smtClean="0"/>
              <a:t> to IC’s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Sensors</a:t>
            </a:r>
            <a:endParaRPr lang="en-US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9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2895600" y="3886200"/>
            <a:ext cx="3276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Voltage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problem with commercially available sensors is they measure RMS values or the cost is too great.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solution to the problem is building our own. This keeps costs down and within budget.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Voltage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Electric field created by the line charge at point 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Integrating will give an approximation of electric field at the plate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286000"/>
            <a:ext cx="1704975" cy="619125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line ch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343400"/>
            <a:ext cx="37528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Voltage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Theory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Since the enclosure will be made of material with low electric permittivity. </a:t>
            </a:r>
            <a:r>
              <a:rPr lang="en-US" smtClean="0"/>
              <a:t>The stray capacitance </a:t>
            </a:r>
            <a:r>
              <a:rPr lang="en-US" dirty="0" smtClean="0"/>
              <a:t>can be negated, leading to the detection of the electric field directly under the sensor.</a:t>
            </a:r>
            <a:endParaRPr lang="en-US" dirty="0"/>
          </a:p>
        </p:txBody>
      </p:sp>
      <p:pic>
        <p:nvPicPr>
          <p:cNvPr id="17" name="Picture 16" descr="line ch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114800"/>
            <a:ext cx="37528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Voltage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Schematic</a:t>
            </a:r>
            <a:endParaRPr lang="en-US" dirty="0"/>
          </a:p>
        </p:txBody>
      </p:sp>
      <p:pic>
        <p:nvPicPr>
          <p:cNvPr id="19" name="Content Placeholder 18" descr="voltage sensor simulation wh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9104"/>
            <a:ext cx="8229600" cy="3928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Current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problem with commercially available sensors either too bulky or too expensive.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solution is to make a Rogowski coil type sensor.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7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Project Description</a:t>
            </a:r>
            <a:endParaRPr lang="en-US" sz="1400" dirty="0"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marL="400050" lvl="1" indent="0">
              <a:buNone/>
            </a:pPr>
            <a:r>
              <a:rPr lang="en-US" dirty="0" smtClean="0"/>
              <a:t>The Transformer Monitoring System (TMS) is a device that connects to a pole mounted transformer and monitors: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 smtClean="0"/>
              <a:t>Voltages and Currents coming into and out of the transformer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 smtClean="0"/>
              <a:t>Overall temperature of the transformer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 smtClean="0"/>
              <a:t>The phase angle of the voltage and current</a:t>
            </a:r>
            <a:endParaRPr lang="en-US" sz="2800" dirty="0"/>
          </a:p>
          <a:p>
            <a:pPr marL="914400" lvl="1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Current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voltage induced on the coil for a given current can be found using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The construction of this sensor is a simple long coil insulated by a inner and outer sheath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819400"/>
            <a:ext cx="2172140" cy="771525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urrent sensor schemat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0"/>
            <a:ext cx="4630297" cy="2711395"/>
          </a:xfrm>
          <a:prstGeom prst="rect">
            <a:avLst/>
          </a:prstGeom>
        </p:spPr>
      </p:pic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Current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coil is an air core toroid, the induced voltage will be in the +/- </a:t>
            </a:r>
            <a:r>
              <a:rPr lang="en-US" dirty="0" err="1" smtClean="0"/>
              <a:t>uA</a:t>
            </a:r>
            <a:r>
              <a:rPr lang="en-US" dirty="0" smtClean="0"/>
              <a:t> range, leading to the need to add a DC offset and leaky integrator op-amp for the micro-controller to sample properly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8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26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28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ight Triangle 26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20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23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5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/>
          <p:cNvSpPr/>
          <p:nvPr/>
        </p:nvSpPr>
        <p:spPr>
          <a:xfrm>
            <a:off x="1524000" y="525959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4400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Temperature</a:t>
            </a:r>
            <a:r>
              <a:rPr lang="es-PR" sz="44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</a:t>
            </a:r>
            <a:endParaRPr lang="en-US" sz="440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MLX90614ESF-AAA Infrared Temperature Sensor</a:t>
            </a:r>
          </a:p>
          <a:p>
            <a:r>
              <a:rPr lang="en-US" sz="2800" dirty="0" smtClean="0"/>
              <a:t>Non-Contact: therefore, non intrusive</a:t>
            </a:r>
          </a:p>
          <a:p>
            <a:r>
              <a:rPr lang="en-US" sz="2800" dirty="0" smtClean="0"/>
              <a:t>90</a:t>
            </a:r>
            <a:r>
              <a:rPr lang="en-US" sz="2800" dirty="0" smtClean="0">
                <a:latin typeface="Times New Roman"/>
                <a:cs typeface="Times New Roman"/>
              </a:rPr>
              <a:t>° Field of view</a:t>
            </a:r>
          </a:p>
          <a:p>
            <a:r>
              <a:rPr lang="en-US" sz="2800" dirty="0" smtClean="0"/>
              <a:t>Temperature ranges of -70 to 380°C</a:t>
            </a:r>
          </a:p>
          <a:p>
            <a:r>
              <a:rPr lang="en-US" sz="2800" dirty="0" smtClean="0"/>
              <a:t>Small and compact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Temperature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Sensor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Schematic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6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16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ight Triangle 14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8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11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3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Microprocessor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1676400" y="3886200"/>
            <a:ext cx="5867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Texas Instruments MSP 430 </a:t>
            </a:r>
            <a:b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Model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F2013</a:t>
            </a:r>
            <a:endParaRPr lang="en-US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MSP 430 F2013?</a:t>
            </a:r>
          </a:p>
          <a:p>
            <a:pPr lvl="1"/>
            <a:r>
              <a:rPr lang="en-US" dirty="0" smtClean="0"/>
              <a:t>Low Power</a:t>
            </a:r>
          </a:p>
          <a:p>
            <a:pPr lvl="2"/>
            <a:r>
              <a:rPr lang="en-US" dirty="0" smtClean="0"/>
              <a:t>Active Mode: 220 </a:t>
            </a:r>
            <a:r>
              <a:rPr lang="en-US" dirty="0" err="1" smtClean="0"/>
              <a:t>μA</a:t>
            </a:r>
            <a:r>
              <a:rPr lang="en-US" dirty="0" smtClean="0"/>
              <a:t> at 1 MHz, 2.2 V</a:t>
            </a:r>
          </a:p>
          <a:p>
            <a:pPr lvl="2"/>
            <a:r>
              <a:rPr lang="en-US" dirty="0" smtClean="0"/>
              <a:t>Standby Mode: 0.5 </a:t>
            </a:r>
            <a:r>
              <a:rPr lang="en-US" dirty="0" err="1" smtClean="0"/>
              <a:t>μA</a:t>
            </a:r>
            <a:endParaRPr lang="en-US" dirty="0" smtClean="0"/>
          </a:p>
          <a:p>
            <a:pPr lvl="2"/>
            <a:r>
              <a:rPr lang="en-US" dirty="0" smtClean="0"/>
              <a:t>Off Mode (RAM Retention): 0.1 </a:t>
            </a:r>
            <a:r>
              <a:rPr lang="en-US" dirty="0" err="1" smtClean="0"/>
              <a:t>μA</a:t>
            </a:r>
            <a:endParaRPr lang="en-US" dirty="0" smtClean="0"/>
          </a:p>
          <a:p>
            <a:pPr lvl="1"/>
            <a:r>
              <a:rPr lang="en-US" dirty="0" smtClean="0"/>
              <a:t>Ease of Development</a:t>
            </a:r>
          </a:p>
          <a:p>
            <a:pPr lvl="2"/>
            <a:r>
              <a:rPr lang="en-US" dirty="0" smtClean="0"/>
              <a:t>USB Stick Development Tool</a:t>
            </a:r>
          </a:p>
          <a:p>
            <a:pPr lvl="2"/>
            <a:r>
              <a:rPr lang="en-US" dirty="0" smtClean="0"/>
              <a:t>GRACE Development Software</a:t>
            </a:r>
          </a:p>
          <a:p>
            <a:pPr lvl="2"/>
            <a:r>
              <a:rPr lang="en-US" dirty="0" smtClean="0"/>
              <a:t>Code Composer Studio</a:t>
            </a:r>
          </a:p>
          <a:p>
            <a:pPr lvl="1"/>
            <a:r>
              <a:rPr lang="en-US" dirty="0" smtClean="0"/>
              <a:t>8 Onboard Analog to Digital Converters</a:t>
            </a:r>
          </a:p>
          <a:p>
            <a:pPr lvl="2"/>
            <a:r>
              <a:rPr lang="en-US" dirty="0" smtClean="0"/>
              <a:t>No need for PCB mounted ADCs</a:t>
            </a:r>
          </a:p>
          <a:p>
            <a:pPr lvl="1"/>
            <a:r>
              <a:rPr lang="en-US" dirty="0" smtClean="0"/>
              <a:t>10 General Purpose Digital I/O Pins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Microprocessor Pin Assignments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066800" y="2133600"/>
          <a:ext cx="7620000" cy="3962400"/>
        </p:xfrm>
        <a:graphic>
          <a:graphicData uri="http://schemas.openxmlformats.org/drawingml/2006/table">
            <a:tbl>
              <a:tblPr/>
              <a:tblGrid>
                <a:gridCol w="715989"/>
                <a:gridCol w="6904011"/>
              </a:tblGrid>
              <a:tr h="264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Device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Transformer Low Line Current Sensor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Transformer Low Line Voltage Sensor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Transformer High Line Current Sensor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Transformer High Line Voltage Sensor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Infrared Temperature Sensor Serial Clock Line (SCL)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Infrared Temperature Sensor Serial Data Line (SDA)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Xbee Clear To Send (CTS)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Xbee Ready To Send (RTS)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Xbee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Data Out (DO)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Xbee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Data In (DI)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Infrared Temperature Sensor Supply Voltage (3V)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Infrared Temperature Sensor Ground (0V)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Not Connected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Not Connected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05000" y="167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PIN ASSIGNMENTS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Microprocessor Tasks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Monitor:</a:t>
            </a:r>
          </a:p>
          <a:p>
            <a:pPr lvl="1"/>
            <a:r>
              <a:rPr lang="en-US" dirty="0" smtClean="0"/>
              <a:t>Transformer Input and Output Voltage</a:t>
            </a:r>
          </a:p>
          <a:p>
            <a:pPr lvl="1"/>
            <a:r>
              <a:rPr lang="en-US" dirty="0" smtClean="0"/>
              <a:t>Transformer Input and Output Current</a:t>
            </a:r>
          </a:p>
          <a:p>
            <a:pPr lvl="1"/>
            <a:r>
              <a:rPr lang="en-US" dirty="0" smtClean="0"/>
              <a:t>Transformer Surface Temperature</a:t>
            </a:r>
          </a:p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Receive and store caution and threshold updates</a:t>
            </a:r>
          </a:p>
          <a:p>
            <a:pPr lvl="1"/>
            <a:r>
              <a:rPr lang="en-US" dirty="0" smtClean="0"/>
              <a:t>Transmit transformer line sensor and temperature sensor data</a:t>
            </a:r>
          </a:p>
          <a:p>
            <a:pPr lvl="1"/>
            <a:r>
              <a:rPr lang="en-US" dirty="0" smtClean="0"/>
              <a:t>Transmit transformer state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Microprocessor Tasks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Transmit data at frequency based on transformer state</a:t>
            </a:r>
          </a:p>
          <a:p>
            <a:pPr lvl="2"/>
            <a:r>
              <a:rPr lang="en-US" dirty="0" smtClean="0"/>
              <a:t>Normal State: 30 minutes</a:t>
            </a:r>
          </a:p>
          <a:p>
            <a:pPr lvl="2"/>
            <a:r>
              <a:rPr lang="en-US" dirty="0" smtClean="0"/>
              <a:t>Caution State: 30 seconds</a:t>
            </a:r>
          </a:p>
          <a:p>
            <a:pPr lvl="2"/>
            <a:r>
              <a:rPr lang="en-US" dirty="0" smtClean="0"/>
              <a:t>Warning State: 5 seconds</a:t>
            </a:r>
          </a:p>
          <a:p>
            <a:pPr lvl="1"/>
            <a:r>
              <a:rPr lang="en-US" dirty="0" smtClean="0"/>
              <a:t>Transmit data when requested by central hub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Transformer States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Warning State </a:t>
            </a:r>
          </a:p>
          <a:p>
            <a:pPr lvl="1"/>
            <a:r>
              <a:rPr lang="en-US" dirty="0" smtClean="0"/>
              <a:t>At least one of the sensors is reporting data outside of the normal and caution ranges</a:t>
            </a:r>
          </a:p>
          <a:p>
            <a:r>
              <a:rPr lang="en-US" dirty="0" smtClean="0"/>
              <a:t>Caution State</a:t>
            </a:r>
          </a:p>
          <a:p>
            <a:pPr lvl="1"/>
            <a:r>
              <a:rPr lang="en-US" dirty="0" smtClean="0"/>
              <a:t>No sensors are reporting data in the warning range and at least one sensor is reporting data inside of the caution range</a:t>
            </a:r>
          </a:p>
          <a:p>
            <a:r>
              <a:rPr lang="en-US" dirty="0" smtClean="0"/>
              <a:t>Normal State</a:t>
            </a:r>
          </a:p>
          <a:p>
            <a:pPr lvl="1"/>
            <a:r>
              <a:rPr lang="en-US" dirty="0" smtClean="0"/>
              <a:t>All sensors are reporting data inside of the normal range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8637"/>
            <a:ext cx="7772400" cy="3611563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en-US" sz="2800" dirty="0" smtClean="0"/>
              <a:t>Government wants Smart Grid by 2030</a:t>
            </a:r>
          </a:p>
          <a:p>
            <a:pPr>
              <a:spcAft>
                <a:spcPts val="400"/>
              </a:spcAft>
            </a:pPr>
            <a:r>
              <a:rPr lang="en-US" sz="2800" dirty="0" smtClean="0"/>
              <a:t>Need for technologies to counter prolonged downtime of electrical power lines</a:t>
            </a:r>
          </a:p>
          <a:p>
            <a:pPr>
              <a:spcAft>
                <a:spcPts val="400"/>
              </a:spcAft>
            </a:pPr>
            <a:r>
              <a:rPr lang="en-US" sz="2800" dirty="0" smtClean="0"/>
              <a:t>Tired of power companies relying on the public for important notifications when power is out  </a:t>
            </a:r>
          </a:p>
          <a:p>
            <a:r>
              <a:rPr lang="en-US" sz="2800" dirty="0" smtClean="0"/>
              <a:t>No inexpensive method out on the market today that monitors everyday pole mounted transformers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Transformer States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17" name="Content Placeholder 1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Transformer States</a:t>
            </a:r>
            <a:endParaRPr lang="en-US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17" name="Content Placeholder 1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502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Wireless </a:t>
            </a:r>
            <a:b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Communication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1676400" y="4495800"/>
            <a:ext cx="5638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Network Requirements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must have potential to handle several Monitoring Boxes.</a:t>
            </a:r>
          </a:p>
          <a:p>
            <a:r>
              <a:rPr lang="en-US" dirty="0" smtClean="0"/>
              <a:t>Hub station must be able to </a:t>
            </a:r>
            <a:r>
              <a:rPr lang="en-US" u="sng" dirty="0" smtClean="0"/>
              <a:t>directly</a:t>
            </a:r>
            <a:r>
              <a:rPr lang="en-US" dirty="0" smtClean="0"/>
              <a:t> communicate to Monitoring Boxes about 1 mile away.</a:t>
            </a:r>
          </a:p>
          <a:p>
            <a:r>
              <a:rPr lang="en-US" dirty="0" smtClean="0"/>
              <a:t>Monitoring Boxes farther than 1 mile must indirectly communicate to the hub station.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Sample Network Diagram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666"/>
            <a:ext cx="7290640" cy="35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52600" y="474327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Hub station communicates with multiple boxes. </a:t>
            </a:r>
          </a:p>
          <a:p>
            <a:endParaRPr lang="en-US" dirty="0"/>
          </a:p>
          <a:p>
            <a:r>
              <a:rPr lang="en-US" dirty="0" smtClean="0"/>
              <a:t>Boxes closer to the hub station send relay information from boxes farther away.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Zigbee Advantages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IEEE 802.15.4 specification.</a:t>
            </a:r>
          </a:p>
          <a:p>
            <a:r>
              <a:rPr lang="en-US" dirty="0" smtClean="0"/>
              <a:t>Designed for mesh networks.</a:t>
            </a:r>
          </a:p>
          <a:p>
            <a:r>
              <a:rPr lang="en-US" dirty="0" smtClean="0"/>
              <a:t>Self-healing network.</a:t>
            </a:r>
            <a:br>
              <a:rPr lang="en-US" dirty="0" smtClean="0"/>
            </a:br>
            <a:r>
              <a:rPr lang="en-US" sz="2800" dirty="0" smtClean="0"/>
              <a:t>ex.  If a Monitoring System goes down, others that relied on it will reroute through other Systems to get in touch with the hub station.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XBee-Pro ZB Zigbee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XBee modules are simple to work with.</a:t>
            </a:r>
          </a:p>
          <a:p>
            <a:r>
              <a:rPr lang="en-US" dirty="0" smtClean="0"/>
              <a:t>RF </a:t>
            </a:r>
            <a:r>
              <a:rPr lang="en-US" dirty="0"/>
              <a:t>l</a:t>
            </a:r>
            <a:r>
              <a:rPr lang="en-US" dirty="0" smtClean="0"/>
              <a:t>ine-of-sight range up to 2 miles (63mW transmit power)</a:t>
            </a:r>
          </a:p>
          <a:p>
            <a:r>
              <a:rPr lang="en-US" dirty="0" smtClean="0"/>
              <a:t>3.3V CMOS Logic</a:t>
            </a:r>
          </a:p>
          <a:p>
            <a:r>
              <a:rPr lang="en-US" dirty="0" smtClean="0"/>
              <a:t>Frequency: 2.4 GHz</a:t>
            </a:r>
          </a:p>
          <a:p>
            <a:r>
              <a:rPr lang="en-US" dirty="0" smtClean="0"/>
              <a:t>Will use a Yagi antenna</a:t>
            </a:r>
            <a:endParaRPr lang="en-US" dirty="0"/>
          </a:p>
        </p:txBody>
      </p:sp>
      <p:pic>
        <p:nvPicPr>
          <p:cNvPr id="2050" name="Picture 2" descr="C:\Users\Jon\Dropbox\IMAG00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"/>
          <a:stretch/>
        </p:blipFill>
        <p:spPr bwMode="auto">
          <a:xfrm>
            <a:off x="5083619" y="2895600"/>
            <a:ext cx="3555739" cy="22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XBee Schematic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18" name="Picture 2" descr="C:\Users\Jon\Dropbox\senior design project\TMS Schem Tiny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1" t="56991" r="29698" b="12343"/>
          <a:stretch/>
        </p:blipFill>
        <p:spPr bwMode="auto">
          <a:xfrm>
            <a:off x="1066800" y="1676400"/>
            <a:ext cx="4398130" cy="39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1865275"/>
            <a:ext cx="599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Vcc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323241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 MSP430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0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Full Schematic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5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15" name="Right Triangle 14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Right Triangle 15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Right Triangle 13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7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10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12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C:\Users\Jon\Dropbox\senior design project\TMS Schem Tin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6948488" cy="54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Central Hub Program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838200" y="3886200"/>
            <a:ext cx="7543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Block Diagram</a:t>
            </a:r>
            <a:endParaRPr lang="en-US" dirty="0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57200" y="1600200"/>
            <a:ext cx="8077200" cy="3657600"/>
            <a:chOff x="1503" y="6810"/>
            <a:chExt cx="8227" cy="3333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1690" y="8064"/>
              <a:ext cx="1791" cy="8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Current Sensor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1690" y="7062"/>
              <a:ext cx="1791" cy="7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Voltage Sensor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690" y="9141"/>
              <a:ext cx="1791" cy="7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Heat Sensor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5967" y="8064"/>
              <a:ext cx="1791" cy="8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Wireless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7939" y="8064"/>
              <a:ext cx="1791" cy="8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Central Hub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>
              <a:off x="3481" y="7425"/>
              <a:ext cx="1105" cy="1052"/>
            </a:xfrm>
            <a:prstGeom prst="bentConnector3">
              <a:avLst>
                <a:gd name="adj1" fmla="val 23894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V="1">
              <a:off x="3468" y="8477"/>
              <a:ext cx="1079" cy="1052"/>
            </a:xfrm>
            <a:prstGeom prst="bentConnector3">
              <a:avLst>
                <a:gd name="adj1" fmla="val 25486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3481" y="8477"/>
              <a:ext cx="50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3988" y="8064"/>
              <a:ext cx="1791" cy="8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Microprocessor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08" name="AutoShape 12"/>
            <p:cNvCxnSpPr>
              <a:cxnSpLocks noChangeShapeType="1"/>
            </p:cNvCxnSpPr>
            <p:nvPr/>
          </p:nvCxnSpPr>
          <p:spPr bwMode="auto">
            <a:xfrm>
              <a:off x="5779" y="8477"/>
              <a:ext cx="1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9" name="AutoShape 13"/>
            <p:cNvCxnSpPr>
              <a:cxnSpLocks noChangeShapeType="1"/>
            </p:cNvCxnSpPr>
            <p:nvPr/>
          </p:nvCxnSpPr>
          <p:spPr bwMode="auto">
            <a:xfrm>
              <a:off x="7758" y="8477"/>
              <a:ext cx="18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2842" y="7601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Brad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842" y="8616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Brad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842" y="9680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Robert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5140" y="8616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Charles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7119" y="8616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9091" y="8616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Robert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5967" y="6810"/>
              <a:ext cx="1791" cy="7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Power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1503" y="6810"/>
              <a:ext cx="6255" cy="33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7119" y="7349"/>
              <a:ext cx="639" cy="2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9144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Brad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0833" t="42000" r="29167" b="26000"/>
          <a:stretch>
            <a:fillRect/>
          </a:stretch>
        </p:blipFill>
        <p:spPr bwMode="auto">
          <a:xfrm>
            <a:off x="609600" y="11430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2917" t="12000" r="53750" b="59333"/>
          <a:stretch>
            <a:fillRect/>
          </a:stretch>
        </p:blipFill>
        <p:spPr bwMode="auto">
          <a:xfrm>
            <a:off x="1371600" y="1219200"/>
            <a:ext cx="6096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524000" y="3581400"/>
            <a:ext cx="27432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3048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Welcome</a:t>
            </a:r>
            <a:r>
              <a:rPr lang="es-PR" sz="4400" b="1" dirty="0" smtClean="0">
                <a:solidFill>
                  <a:srgbClr val="365F91"/>
                </a:solidFill>
                <a:latin typeface="Cambria"/>
                <a:cs typeface="Times New Roman"/>
              </a:rPr>
              <a:t> </a:t>
            </a:r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Splash</a:t>
            </a:r>
            <a:r>
              <a:rPr lang="es-PR" sz="4400" b="1" dirty="0" smtClean="0">
                <a:solidFill>
                  <a:srgbClr val="365F91"/>
                </a:solidFill>
                <a:latin typeface="Cambria"/>
                <a:cs typeface="Times New Roman"/>
              </a:rPr>
              <a:t> </a:t>
            </a:r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Screen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2917" t="19333" r="18333" b="27333"/>
          <a:stretch>
            <a:fillRect/>
          </a:stretch>
        </p:blipFill>
        <p:spPr bwMode="auto">
          <a:xfrm>
            <a:off x="152400" y="762000"/>
            <a:ext cx="8915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google-ma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8686800" cy="5029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71600" y="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4400" b="1" dirty="0" err="1" smtClean="0">
                <a:solidFill>
                  <a:srgbClr val="365F91"/>
                </a:solidFill>
                <a:latin typeface="Cambria"/>
                <a:cs typeface="Times New Roman"/>
              </a:rPr>
              <a:t>Main</a:t>
            </a:r>
            <a:r>
              <a:rPr lang="es-PR" sz="4400" b="1" dirty="0" smtClean="0">
                <a:solidFill>
                  <a:srgbClr val="365F91"/>
                </a:solidFill>
                <a:latin typeface="Cambria"/>
                <a:cs typeface="Times New Roman"/>
              </a:rPr>
              <a:t> Program Interface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16" descr="duc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4600" y="762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44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Program UML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Problems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Thus</a:t>
            </a:r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s-PR" b="1" dirty="0" err="1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Don’t know how to implement Google API yet</a:t>
            </a:r>
          </a:p>
          <a:p>
            <a:r>
              <a:rPr lang="en-US" sz="3000" dirty="0" smtClean="0"/>
              <a:t>Haven’t figured out how to communicate with wireless USB port in order to send and receive data</a:t>
            </a:r>
          </a:p>
          <a:p>
            <a:r>
              <a:rPr lang="en-US" sz="3000" dirty="0" smtClean="0"/>
              <a:t>Don’t know if the Daemon program will be a window service or just a stand alone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Administrative Content 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838200" y="3886200"/>
            <a:ext cx="7543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Budget &amp; Finances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16000" r="52917" b="50667"/>
          <a:stretch>
            <a:fillRect/>
          </a:stretch>
        </p:blipFill>
        <p:spPr bwMode="auto">
          <a:xfrm>
            <a:off x="228600" y="1371600"/>
            <a:ext cx="838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Progress Report</a:t>
            </a:r>
            <a:endParaRPr lang="en-US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685800" y="1295400"/>
          <a:ext cx="69342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Overall 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Effectively and accurately read and record valuable information about the transformer</a:t>
            </a:r>
          </a:p>
          <a:p>
            <a:r>
              <a:rPr lang="en-US" sz="2800" dirty="0" smtClean="0"/>
              <a:t>Transfer the data wirelessly without any loss in accuracy to a central hub</a:t>
            </a:r>
          </a:p>
          <a:p>
            <a:r>
              <a:rPr lang="en-US" sz="2800" dirty="0" smtClean="0"/>
              <a:t>Store the data in a database for future use</a:t>
            </a:r>
          </a:p>
          <a:p>
            <a:r>
              <a:rPr lang="en-US" sz="2800" dirty="0" smtClean="0"/>
              <a:t>Display the data in a nice, neat, organized fashion for the user to analyze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Hardware 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weather proof</a:t>
            </a:r>
          </a:p>
          <a:p>
            <a:r>
              <a:rPr lang="en-US" dirty="0" smtClean="0"/>
              <a:t>Must meet Government regulations</a:t>
            </a:r>
          </a:p>
          <a:p>
            <a:r>
              <a:rPr lang="en-US" dirty="0" smtClean="0"/>
              <a:t>Must be small and lightweight</a:t>
            </a:r>
          </a:p>
          <a:p>
            <a:r>
              <a:rPr lang="en-US" dirty="0" smtClean="0"/>
              <a:t>Easy to install and replace</a:t>
            </a:r>
          </a:p>
          <a:p>
            <a:r>
              <a:rPr lang="en-US" dirty="0" smtClean="0"/>
              <a:t>Non-Intrusive to existing power lines</a:t>
            </a:r>
          </a:p>
          <a:p>
            <a:r>
              <a:rPr lang="en-US" dirty="0" smtClean="0"/>
              <a:t>Must be cost effective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Hardware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more than 20 pounds</a:t>
            </a:r>
          </a:p>
          <a:p>
            <a:r>
              <a:rPr lang="en-US" dirty="0" smtClean="0"/>
              <a:t>Less than $200 per unit</a:t>
            </a:r>
          </a:p>
          <a:p>
            <a:r>
              <a:rPr lang="en-US" dirty="0" smtClean="0"/>
              <a:t>Able to handle 50kVA to 100kVA</a:t>
            </a:r>
          </a:p>
          <a:p>
            <a:r>
              <a:rPr lang="en-US" dirty="0" smtClean="0"/>
              <a:t>Able to handle temperatures</a:t>
            </a:r>
            <a:r>
              <a:rPr lang="en-US" dirty="0" smtClean="0">
                <a:latin typeface="+mj-lt"/>
              </a:rPr>
              <a:t> up to 150</a:t>
            </a:r>
            <a:r>
              <a:rPr lang="en-US" dirty="0">
                <a:latin typeface="+mj-lt"/>
              </a:rPr>
              <a:t>⁰</a:t>
            </a:r>
            <a:r>
              <a:rPr lang="en-US" dirty="0" smtClean="0">
                <a:latin typeface="+mj-lt"/>
                <a:cs typeface="Times New Roman"/>
              </a:rPr>
              <a:t>C</a:t>
            </a:r>
          </a:p>
          <a:p>
            <a:r>
              <a:rPr lang="en-US" dirty="0" smtClean="0">
                <a:latin typeface="+mj-lt"/>
                <a:cs typeface="Times New Roman"/>
              </a:rPr>
              <a:t>Able to withstand hurricane like 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7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s-PR" sz="6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</a:t>
            </a:r>
            <a:endParaRPr lang="en-US" sz="6000" dirty="0"/>
          </a:p>
        </p:txBody>
      </p:sp>
      <p:grpSp>
        <p:nvGrpSpPr>
          <p:cNvPr id="16" name="Group 17"/>
          <p:cNvGrpSpPr/>
          <p:nvPr/>
        </p:nvGrpSpPr>
        <p:grpSpPr>
          <a:xfrm>
            <a:off x="1066800" y="1"/>
            <a:ext cx="7010400" cy="2514600"/>
            <a:chOff x="1066800" y="0"/>
            <a:chExt cx="7010400" cy="3505005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6333189" y="331313"/>
              <a:ext cx="1744011" cy="1716562"/>
              <a:chOff x="6674" y="444"/>
              <a:chExt cx="4116" cy="4116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6674" y="444"/>
                <a:ext cx="4116" cy="41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773" y="1058"/>
                <a:ext cx="3367" cy="3367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6856" y="1709"/>
                <a:ext cx="2553" cy="2553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536591" y="2097660"/>
              <a:ext cx="1407009" cy="1407345"/>
              <a:chOff x="7907" y="2010"/>
              <a:chExt cx="2216" cy="2216"/>
            </a:xfrm>
          </p:grpSpPr>
          <p:sp>
            <p:nvSpPr>
              <p:cNvPr id="25" name="Oval 64"/>
              <p:cNvSpPr>
                <a:spLocks noChangeArrowheads="1"/>
              </p:cNvSpPr>
              <p:nvPr/>
            </p:nvSpPr>
            <p:spPr bwMode="auto">
              <a:xfrm>
                <a:off x="7907" y="2010"/>
                <a:ext cx="2216" cy="2216"/>
              </a:xfrm>
              <a:prstGeom prst="ellipse">
                <a:avLst/>
              </a:prstGeom>
              <a:solidFill>
                <a:srgbClr val="A7BFD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A7BFD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26" name="Oval 65"/>
              <p:cNvSpPr>
                <a:spLocks noChangeArrowheads="1"/>
              </p:cNvSpPr>
              <p:nvPr/>
            </p:nvSpPr>
            <p:spPr bwMode="auto">
              <a:xfrm>
                <a:off x="7961" y="2344"/>
                <a:ext cx="1813" cy="1813"/>
              </a:xfrm>
              <a:prstGeom prst="ellipse">
                <a:avLst/>
              </a:prstGeom>
              <a:solidFill>
                <a:srgbClr val="D3DFEE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D3DFEE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8006" y="2687"/>
                <a:ext cx="1375" cy="1375"/>
              </a:xfrm>
              <a:prstGeom prst="ellipse">
                <a:avLst/>
              </a:prstGeom>
              <a:solidFill>
                <a:srgbClr val="7BA0CD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BA0C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rot="16200000" flipV="1">
              <a:off x="5105400" y="0"/>
              <a:ext cx="1676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3"/>
            </p:cNvCxnSpPr>
            <p:nvPr/>
          </p:nvCxnSpPr>
          <p:spPr>
            <a:xfrm rot="5400000" flipH="1">
              <a:off x="4800826" y="-225"/>
              <a:ext cx="1767671" cy="176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66800" y="0"/>
              <a:ext cx="35814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1371600" y="0"/>
              <a:ext cx="35052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3048000" y="3886200"/>
            <a:ext cx="2971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/>
          <p:nvPr/>
        </p:nvGrpSpPr>
        <p:grpSpPr>
          <a:xfrm>
            <a:off x="0" y="3200401"/>
            <a:ext cx="9144000" cy="3657599"/>
            <a:chOff x="0" y="3200401"/>
            <a:chExt cx="9144000" cy="3657599"/>
          </a:xfrm>
        </p:grpSpPr>
        <p:grpSp>
          <p:nvGrpSpPr>
            <p:cNvPr id="13" name="Group 20"/>
            <p:cNvGrpSpPr/>
            <p:nvPr/>
          </p:nvGrpSpPr>
          <p:grpSpPr>
            <a:xfrm>
              <a:off x="0" y="4800600"/>
              <a:ext cx="1752600" cy="2057400"/>
              <a:chOff x="0" y="4343400"/>
              <a:chExt cx="2590800" cy="251460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0" y="4343400"/>
                <a:ext cx="2590800" cy="2514600"/>
                <a:chOff x="0" y="4343400"/>
                <a:chExt cx="2590800" cy="251460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0" y="4343400"/>
                  <a:ext cx="2590800" cy="2514600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0" y="5029200"/>
                  <a:ext cx="1828800" cy="1828800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Right Triangle 5"/>
              <p:cNvSpPr/>
              <p:nvPr/>
            </p:nvSpPr>
            <p:spPr>
              <a:xfrm>
                <a:off x="0" y="5791200"/>
                <a:ext cx="1066800" cy="10668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010400" y="3200401"/>
              <a:ext cx="2133600" cy="3657599"/>
              <a:chOff x="7010400" y="3200401"/>
              <a:chExt cx="2133600" cy="3657599"/>
            </a:xfrm>
          </p:grpSpPr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>
                <a:off x="7010400" y="4800600"/>
                <a:ext cx="2133600" cy="2057400"/>
                <a:chOff x="5531" y="9226"/>
                <a:chExt cx="5291" cy="5845"/>
              </a:xfrm>
            </p:grpSpPr>
            <p:sp>
              <p:nvSpPr>
                <p:cNvPr id="8" name="Freeform 70"/>
                <p:cNvSpPr>
                  <a:spLocks/>
                </p:cNvSpPr>
                <p:nvPr/>
              </p:nvSpPr>
              <p:spPr bwMode="auto">
                <a:xfrm>
                  <a:off x="5531" y="9226"/>
                  <a:ext cx="5291" cy="5845"/>
                </a:xfrm>
                <a:custGeom>
                  <a:avLst/>
                  <a:gdLst>
                    <a:gd name="T0" fmla="*/ 5291 w 6418"/>
                    <a:gd name="T1" fmla="*/ 1038 h 6670"/>
                    <a:gd name="T2" fmla="*/ 5291 w 6418"/>
                    <a:gd name="T3" fmla="*/ 5845 h 6670"/>
                    <a:gd name="T4" fmla="*/ 1491 w 6418"/>
                    <a:gd name="T5" fmla="*/ 5844 h 6670"/>
                    <a:gd name="T6" fmla="*/ 1160 w 6418"/>
                    <a:gd name="T7" fmla="*/ 1741 h 6670"/>
                    <a:gd name="T8" fmla="*/ 5291 w 6418"/>
                    <a:gd name="T9" fmla="*/ 1038 h 6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Oval 71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2"/>
                  <a:ext cx="4526" cy="4258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Oval 72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7" y="10481"/>
                  <a:ext cx="3424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7620000" y="3581400"/>
                <a:ext cx="1752600" cy="129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1"/>
              </p:cNvCxnSpPr>
              <p:nvPr/>
            </p:nvCxnSpPr>
            <p:spPr>
              <a:xfrm rot="10800000" flipH="1">
                <a:off x="7509316" y="3200401"/>
                <a:ext cx="1634683" cy="21924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Power Supply</a:t>
            </a:r>
            <a:endParaRPr lang="en-US" sz="4000" b="1" dirty="0">
              <a:solidFill>
                <a:srgbClr val="365F91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Considerations for the power supply</a:t>
            </a:r>
          </a:p>
          <a:p>
            <a:r>
              <a:rPr lang="en-US" dirty="0" smtClean="0"/>
              <a:t>Must be isolated from the grid</a:t>
            </a:r>
          </a:p>
          <a:p>
            <a:r>
              <a:rPr lang="en-US" dirty="0" smtClean="0"/>
              <a:t>Be able to adapt to changes in the power line</a:t>
            </a:r>
          </a:p>
          <a:p>
            <a:r>
              <a:rPr lang="en-US" dirty="0" smtClean="0"/>
              <a:t>Have the ability to power the system in a power outage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1096</Words>
  <Application>Microsoft Office PowerPoint</Application>
  <PresentationFormat>On-screen Show (4:3)</PresentationFormat>
  <Paragraphs>209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Project Description</vt:lpstr>
      <vt:lpstr>Motivation</vt:lpstr>
      <vt:lpstr>Block Diagram</vt:lpstr>
      <vt:lpstr>Overall Goals and Objectives</vt:lpstr>
      <vt:lpstr>Hardware Goals and Objectives</vt:lpstr>
      <vt:lpstr>Hardware Specifications</vt:lpstr>
      <vt:lpstr>Power</vt:lpstr>
      <vt:lpstr>Power Supply</vt:lpstr>
      <vt:lpstr>Power supply – Block Diagram</vt:lpstr>
      <vt:lpstr>Power supply – Inductive Pickup</vt:lpstr>
      <vt:lpstr>Power Supply – Rectifier Schematic</vt:lpstr>
      <vt:lpstr>Power Supply – Voltage Regulators</vt:lpstr>
      <vt:lpstr>Sensors</vt:lpstr>
      <vt:lpstr>Voltage Sensors</vt:lpstr>
      <vt:lpstr>Voltage Sensor Theory</vt:lpstr>
      <vt:lpstr>Voltage Sensor Theory </vt:lpstr>
      <vt:lpstr>Voltage Sensor Schematic</vt:lpstr>
      <vt:lpstr>Current Sensors</vt:lpstr>
      <vt:lpstr>Current Sensor</vt:lpstr>
      <vt:lpstr>Current Sensor Schematic</vt:lpstr>
      <vt:lpstr>PowerPoint Presentation</vt:lpstr>
      <vt:lpstr>Temperature Sensor Schematic </vt:lpstr>
      <vt:lpstr>Microprocessor</vt:lpstr>
      <vt:lpstr>Texas Instruments MSP 430  Model F2013</vt:lpstr>
      <vt:lpstr>Microprocessor Pin Assignments</vt:lpstr>
      <vt:lpstr>Microprocessor Tasks</vt:lpstr>
      <vt:lpstr>Microprocessor Tasks</vt:lpstr>
      <vt:lpstr>Transformer States</vt:lpstr>
      <vt:lpstr>Transformer States</vt:lpstr>
      <vt:lpstr>Transformer States</vt:lpstr>
      <vt:lpstr>Wireless  Communication</vt:lpstr>
      <vt:lpstr>Network Requirements</vt:lpstr>
      <vt:lpstr>Sample Network Diagram</vt:lpstr>
      <vt:lpstr>Zigbee Advantages</vt:lpstr>
      <vt:lpstr>XBee-Pro ZB Zigbee</vt:lpstr>
      <vt:lpstr>XBee Schematic</vt:lpstr>
      <vt:lpstr>Full Schematic</vt:lpstr>
      <vt:lpstr>Central Hub Program</vt:lpstr>
      <vt:lpstr>PowerPoint Presentation</vt:lpstr>
      <vt:lpstr>PowerPoint Presentation</vt:lpstr>
      <vt:lpstr>PowerPoint Presentation</vt:lpstr>
      <vt:lpstr>PowerPoint Presentation</vt:lpstr>
      <vt:lpstr>Problems Thus Far</vt:lpstr>
      <vt:lpstr>Administrative Content </vt:lpstr>
      <vt:lpstr>Budget &amp; Finances</vt:lpstr>
      <vt:lpstr>Progress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Jon</cp:lastModifiedBy>
  <cp:revision>51</cp:revision>
  <dcterms:created xsi:type="dcterms:W3CDTF">2011-06-02T14:33:40Z</dcterms:created>
  <dcterms:modified xsi:type="dcterms:W3CDTF">2011-08-07T06:40:10Z</dcterms:modified>
</cp:coreProperties>
</file>