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63" r:id="rId4"/>
    <p:sldId id="265" r:id="rId5"/>
    <p:sldId id="264" r:id="rId6"/>
    <p:sldId id="267" r:id="rId7"/>
    <p:sldId id="266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268" r:id="rId16"/>
    <p:sldId id="317" r:id="rId17"/>
    <p:sldId id="305" r:id="rId18"/>
    <p:sldId id="306" r:id="rId19"/>
    <p:sldId id="308" r:id="rId20"/>
    <p:sldId id="325" r:id="rId21"/>
    <p:sldId id="326" r:id="rId22"/>
    <p:sldId id="291" r:id="rId23"/>
    <p:sldId id="318" r:id="rId24"/>
    <p:sldId id="319" r:id="rId25"/>
    <p:sldId id="323" r:id="rId26"/>
    <p:sldId id="324" r:id="rId27"/>
    <p:sldId id="335" r:id="rId28"/>
    <p:sldId id="321" r:id="rId29"/>
    <p:sldId id="322" r:id="rId30"/>
    <p:sldId id="339" r:id="rId31"/>
    <p:sldId id="292" r:id="rId32"/>
    <p:sldId id="279" r:id="rId33"/>
    <p:sldId id="280" r:id="rId34"/>
    <p:sldId id="282" r:id="rId35"/>
    <p:sldId id="283" r:id="rId36"/>
    <p:sldId id="327" r:id="rId37"/>
    <p:sldId id="338" r:id="rId38"/>
    <p:sldId id="294" r:id="rId39"/>
    <p:sldId id="336" r:id="rId40"/>
    <p:sldId id="290" r:id="rId41"/>
    <p:sldId id="337" r:id="rId42"/>
    <p:sldId id="340" r:id="rId43"/>
    <p:sldId id="341" r:id="rId44"/>
    <p:sldId id="295" r:id="rId45"/>
    <p:sldId id="298" r:id="rId46"/>
    <p:sldId id="29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1B3F8-1E44-46E4-AA72-933A257EFEA5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0C588-C150-4EFF-AD06-4896AACC5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97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111B-C5C3-4AC5-8403-96D2A090171C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AA3A-B577-4A77-8705-A0CCA913F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111B-C5C3-4AC5-8403-96D2A090171C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AA3A-B577-4A77-8705-A0CCA913F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111B-C5C3-4AC5-8403-96D2A090171C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AA3A-B577-4A77-8705-A0CCA913F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111B-C5C3-4AC5-8403-96D2A090171C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AA3A-B577-4A77-8705-A0CCA913F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111B-C5C3-4AC5-8403-96D2A090171C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AA3A-B577-4A77-8705-A0CCA913F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111B-C5C3-4AC5-8403-96D2A090171C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AA3A-B577-4A77-8705-A0CCA913F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111B-C5C3-4AC5-8403-96D2A090171C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AA3A-B577-4A77-8705-A0CCA913F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111B-C5C3-4AC5-8403-96D2A090171C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AA3A-B577-4A77-8705-A0CCA913F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111B-C5C3-4AC5-8403-96D2A090171C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AA3A-B577-4A77-8705-A0CCA913F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111B-C5C3-4AC5-8403-96D2A090171C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AA3A-B577-4A77-8705-A0CCA913F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111B-C5C3-4AC5-8403-96D2A090171C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AA3A-B577-4A77-8705-A0CCA913F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7111B-C5C3-4AC5-8403-96D2A090171C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9AA3A-B577-4A77-8705-A0CCA913F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ight Triangle 67"/>
          <p:cNvSpPr/>
          <p:nvPr/>
        </p:nvSpPr>
        <p:spPr>
          <a:xfrm>
            <a:off x="0" y="4343400"/>
            <a:ext cx="2590800" cy="2514600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8" name="Group 69"/>
          <p:cNvGrpSpPr>
            <a:grpSpLocks/>
          </p:cNvGrpSpPr>
          <p:nvPr/>
        </p:nvGrpSpPr>
        <p:grpSpPr bwMode="auto">
          <a:xfrm>
            <a:off x="6521450" y="4117244"/>
            <a:ext cx="2622550" cy="2740756"/>
            <a:chOff x="5531" y="9226"/>
            <a:chExt cx="5291" cy="5845"/>
          </a:xfrm>
        </p:grpSpPr>
        <p:sp>
          <p:nvSpPr>
            <p:cNvPr id="399" name="Freeform 70"/>
            <p:cNvSpPr>
              <a:spLocks/>
            </p:cNvSpPr>
            <p:nvPr/>
          </p:nvSpPr>
          <p:spPr bwMode="auto">
            <a:xfrm>
              <a:off x="5531" y="9226"/>
              <a:ext cx="5291" cy="5845"/>
            </a:xfrm>
            <a:custGeom>
              <a:avLst/>
              <a:gdLst>
                <a:gd name="T0" fmla="*/ 5291 w 6418"/>
                <a:gd name="T1" fmla="*/ 1038 h 6670"/>
                <a:gd name="T2" fmla="*/ 5291 w 6418"/>
                <a:gd name="T3" fmla="*/ 5845 h 6670"/>
                <a:gd name="T4" fmla="*/ 1491 w 6418"/>
                <a:gd name="T5" fmla="*/ 5844 h 6670"/>
                <a:gd name="T6" fmla="*/ 1160 w 6418"/>
                <a:gd name="T7" fmla="*/ 1741 h 6670"/>
                <a:gd name="T8" fmla="*/ 5291 w 6418"/>
                <a:gd name="T9" fmla="*/ 1038 h 66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18" h="6670">
                  <a:moveTo>
                    <a:pt x="6418" y="1185"/>
                  </a:moveTo>
                  <a:lnTo>
                    <a:pt x="6418" y="6670"/>
                  </a:lnTo>
                  <a:lnTo>
                    <a:pt x="1809" y="6669"/>
                  </a:lnTo>
                  <a:cubicBezTo>
                    <a:pt x="974" y="5889"/>
                    <a:pt x="0" y="3958"/>
                    <a:pt x="1407" y="1987"/>
                  </a:cubicBezTo>
                  <a:cubicBezTo>
                    <a:pt x="2830" y="0"/>
                    <a:pt x="5591" y="411"/>
                    <a:pt x="6418" y="1185"/>
                  </a:cubicBezTo>
                  <a:close/>
                </a:path>
              </a:pathLst>
            </a:custGeom>
            <a:solidFill>
              <a:srgbClr val="A7B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0" name="Oval 71"/>
            <p:cNvSpPr>
              <a:spLocks noChangeArrowheads="1"/>
            </p:cNvSpPr>
            <p:nvPr/>
          </p:nvSpPr>
          <p:spPr bwMode="auto">
            <a:xfrm rot="5327714" flipV="1">
              <a:off x="6117" y="10212"/>
              <a:ext cx="4526" cy="4258"/>
            </a:xfrm>
            <a:prstGeom prst="ellipse">
              <a:avLst/>
            </a:prstGeom>
            <a:solidFill>
              <a:srgbClr val="D3DFE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1" name="Oval 72"/>
            <p:cNvSpPr>
              <a:spLocks noChangeArrowheads="1"/>
            </p:cNvSpPr>
            <p:nvPr/>
          </p:nvSpPr>
          <p:spPr bwMode="auto">
            <a:xfrm rot="5327714" flipV="1">
              <a:off x="6217" y="10481"/>
              <a:ext cx="3424" cy="3221"/>
            </a:xfrm>
            <a:prstGeom prst="ellipse">
              <a:avLst/>
            </a:prstGeom>
            <a:solidFill>
              <a:srgbClr val="7BA0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533400" y="3276600"/>
          <a:ext cx="4843882" cy="3180715"/>
        </p:xfrm>
        <a:graphic>
          <a:graphicData uri="http://schemas.openxmlformats.org/drawingml/2006/table">
            <a:tbl>
              <a:tblPr/>
              <a:tblGrid>
                <a:gridCol w="4843882"/>
              </a:tblGrid>
              <a:tr h="16395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3600" b="1" dirty="0">
                          <a:solidFill>
                            <a:srgbClr val="365F9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Transformer Monitoring System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>
                          <a:solidFill>
                            <a:srgbClr val="48432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Group 8</a:t>
                      </a:r>
                      <a:endParaRPr lang="en-US" sz="2000" u="sng" dirty="0">
                        <a:solidFill>
                          <a:srgbClr val="48432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63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Bradley Tanner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Charles Payne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Jon Rowe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Robert Howard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35" name="Straight Connector 34"/>
          <p:cNvCxnSpPr>
            <a:stCxn id="401" idx="1"/>
          </p:cNvCxnSpPr>
          <p:nvPr/>
        </p:nvCxnSpPr>
        <p:spPr>
          <a:xfrm rot="10800000" flipH="1">
            <a:off x="7133778" y="1752600"/>
            <a:ext cx="2010221" cy="3152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7200900" y="2552700"/>
            <a:ext cx="23622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1066800" y="0"/>
            <a:ext cx="7010400" cy="3505005"/>
            <a:chOff x="1066800" y="0"/>
            <a:chExt cx="7010400" cy="3505005"/>
          </a:xfrm>
        </p:grpSpPr>
        <p:grpSp>
          <p:nvGrpSpPr>
            <p:cNvPr id="1032" name="Group 56"/>
            <p:cNvGrpSpPr>
              <a:grpSpLocks/>
            </p:cNvGrpSpPr>
            <p:nvPr/>
          </p:nvGrpSpPr>
          <p:grpSpPr bwMode="auto">
            <a:xfrm>
              <a:off x="6333189" y="331313"/>
              <a:ext cx="1744011" cy="1716562"/>
              <a:chOff x="6674" y="444"/>
              <a:chExt cx="4116" cy="4116"/>
            </a:xfrm>
          </p:grpSpPr>
          <p:sp>
            <p:nvSpPr>
              <p:cNvPr id="387" name="Oval 58"/>
              <p:cNvSpPr>
                <a:spLocks noChangeArrowheads="1"/>
              </p:cNvSpPr>
              <p:nvPr/>
            </p:nvSpPr>
            <p:spPr bwMode="auto">
              <a:xfrm>
                <a:off x="6674" y="444"/>
                <a:ext cx="4116" cy="4116"/>
              </a:xfrm>
              <a:prstGeom prst="ellipse">
                <a:avLst/>
              </a:prstGeom>
              <a:solidFill>
                <a:srgbClr val="A7BFD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A7BFD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 dirty="0"/>
              </a:p>
            </p:txBody>
          </p:sp>
          <p:sp>
            <p:nvSpPr>
              <p:cNvPr id="388" name="Oval 59"/>
              <p:cNvSpPr>
                <a:spLocks noChangeArrowheads="1"/>
              </p:cNvSpPr>
              <p:nvPr/>
            </p:nvSpPr>
            <p:spPr bwMode="auto">
              <a:xfrm>
                <a:off x="6773" y="1058"/>
                <a:ext cx="3367" cy="3367"/>
              </a:xfrm>
              <a:prstGeom prst="ellipse">
                <a:avLst/>
              </a:prstGeom>
              <a:solidFill>
                <a:srgbClr val="D3DFE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D3DFE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 dirty="0"/>
              </a:p>
            </p:txBody>
          </p:sp>
          <p:sp>
            <p:nvSpPr>
              <p:cNvPr id="389" name="Oval 60"/>
              <p:cNvSpPr>
                <a:spLocks noChangeArrowheads="1"/>
              </p:cNvSpPr>
              <p:nvPr/>
            </p:nvSpPr>
            <p:spPr bwMode="auto">
              <a:xfrm>
                <a:off x="6856" y="1709"/>
                <a:ext cx="2553" cy="2553"/>
              </a:xfrm>
              <a:prstGeom prst="ellipse">
                <a:avLst/>
              </a:prstGeom>
              <a:solidFill>
                <a:srgbClr val="7BA0CD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7BA0CD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" name="Group 63"/>
            <p:cNvGrpSpPr>
              <a:grpSpLocks/>
            </p:cNvGrpSpPr>
            <p:nvPr/>
          </p:nvGrpSpPr>
          <p:grpSpPr bwMode="auto">
            <a:xfrm>
              <a:off x="4536591" y="2097660"/>
              <a:ext cx="1407009" cy="1407345"/>
              <a:chOff x="7907" y="2010"/>
              <a:chExt cx="2216" cy="2216"/>
            </a:xfrm>
          </p:grpSpPr>
          <p:sp>
            <p:nvSpPr>
              <p:cNvPr id="6" name="Oval 64"/>
              <p:cNvSpPr>
                <a:spLocks noChangeArrowheads="1"/>
              </p:cNvSpPr>
              <p:nvPr/>
            </p:nvSpPr>
            <p:spPr bwMode="auto">
              <a:xfrm>
                <a:off x="7907" y="2010"/>
                <a:ext cx="2216" cy="2216"/>
              </a:xfrm>
              <a:prstGeom prst="ellipse">
                <a:avLst/>
              </a:prstGeom>
              <a:solidFill>
                <a:srgbClr val="A7BFD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A7BFD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 dirty="0"/>
              </a:p>
            </p:txBody>
          </p:sp>
          <p:sp>
            <p:nvSpPr>
              <p:cNvPr id="7" name="Oval 65"/>
              <p:cNvSpPr>
                <a:spLocks noChangeArrowheads="1"/>
              </p:cNvSpPr>
              <p:nvPr/>
            </p:nvSpPr>
            <p:spPr bwMode="auto">
              <a:xfrm>
                <a:off x="7961" y="2344"/>
                <a:ext cx="1813" cy="1813"/>
              </a:xfrm>
              <a:prstGeom prst="ellipse">
                <a:avLst/>
              </a:prstGeom>
              <a:solidFill>
                <a:srgbClr val="D3DFE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D3DFE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 dirty="0"/>
              </a:p>
            </p:txBody>
          </p:sp>
          <p:sp>
            <p:nvSpPr>
              <p:cNvPr id="8" name="Oval 66"/>
              <p:cNvSpPr>
                <a:spLocks noChangeArrowheads="1"/>
              </p:cNvSpPr>
              <p:nvPr/>
            </p:nvSpPr>
            <p:spPr bwMode="auto">
              <a:xfrm>
                <a:off x="8006" y="2687"/>
                <a:ext cx="1375" cy="1375"/>
              </a:xfrm>
              <a:prstGeom prst="ellipse">
                <a:avLst/>
              </a:prstGeom>
              <a:solidFill>
                <a:srgbClr val="7BA0CD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7BA0CD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 dirty="0"/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 rot="16200000" flipV="1">
              <a:off x="5105400" y="0"/>
              <a:ext cx="1676400" cy="1676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89" idx="3"/>
            </p:cNvCxnSpPr>
            <p:nvPr/>
          </p:nvCxnSpPr>
          <p:spPr>
            <a:xfrm rot="5400000" flipH="1">
              <a:off x="4800826" y="-225"/>
              <a:ext cx="1767671" cy="17681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>
              <a:off x="1066800" y="0"/>
              <a:ext cx="3581400" cy="3200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1371600" y="0"/>
              <a:ext cx="3505200" cy="3124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ight Triangle 65"/>
          <p:cNvSpPr/>
          <p:nvPr/>
        </p:nvSpPr>
        <p:spPr>
          <a:xfrm>
            <a:off x="0" y="5029200"/>
            <a:ext cx="1828800" cy="182880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ight Triangle 66"/>
          <p:cNvSpPr/>
          <p:nvPr/>
        </p:nvSpPr>
        <p:spPr>
          <a:xfrm>
            <a:off x="0" y="5791200"/>
            <a:ext cx="1066800" cy="10668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990600" y="4419600"/>
            <a:ext cx="3962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58" y="1905000"/>
            <a:ext cx="8229600" cy="2148174"/>
          </a:xfrm>
        </p:spPr>
      </p:pic>
      <p:grpSp>
        <p:nvGrpSpPr>
          <p:cNvPr id="3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7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3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Power supply – Block Diagram</a:t>
            </a:r>
            <a:endParaRPr lang="en-US" sz="4000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Power supply – Power Tap</a:t>
            </a:r>
            <a:endParaRPr lang="en-US" sz="4000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power is supplied by two power line taps. These are connected to the 120 volt and ground lines. The wires are then connected to a 120v to 24v step down transformer.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rectifier block diagram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3962400"/>
            <a:ext cx="6400800" cy="2495899"/>
          </a:xfrm>
          <a:prstGeom prst="rect">
            <a:avLst/>
          </a:prstGeom>
        </p:spPr>
      </p:pic>
      <p:grpSp>
        <p:nvGrpSpPr>
          <p:cNvPr id="3" name="Group 22"/>
          <p:cNvGrpSpPr/>
          <p:nvPr/>
        </p:nvGrpSpPr>
        <p:grpSpPr>
          <a:xfrm>
            <a:off x="44668" y="3051575"/>
            <a:ext cx="9144000" cy="3829164"/>
            <a:chOff x="0" y="3200401"/>
            <a:chExt cx="9144000" cy="3657599"/>
          </a:xfrm>
        </p:grpSpPr>
        <p:grpSp>
          <p:nvGrpSpPr>
            <p:cNvPr id="7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3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Power Supply – Rectifier Schematic</a:t>
            </a:r>
            <a:endParaRPr lang="en-US" sz="4000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1" y="1676399"/>
            <a:ext cx="7474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The KBP201G rectifier is used to convert </a:t>
            </a:r>
          </a:p>
          <a:p>
            <a:pPr algn="just"/>
            <a:r>
              <a:rPr lang="en-US" sz="3200" dirty="0" smtClean="0"/>
              <a:t>the AC power to DC. The rippled output</a:t>
            </a:r>
          </a:p>
          <a:p>
            <a:pPr algn="just"/>
            <a:r>
              <a:rPr lang="en-US" sz="3200" dirty="0" smtClean="0"/>
              <a:t>is then smoothed by a capacitor.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/>
          <a:stretch/>
        </p:blipFill>
        <p:spPr>
          <a:xfrm>
            <a:off x="204951" y="3410111"/>
            <a:ext cx="8121705" cy="3390578"/>
          </a:xfrm>
          <a:prstGeom prst="rect">
            <a:avLst/>
          </a:prstGeom>
        </p:spPr>
      </p:pic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Power Supply – Battery &amp;</a:t>
            </a:r>
            <a:r>
              <a:rPr lang="en-US" sz="4000" b="1" dirty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US" sz="4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Charger</a:t>
            </a:r>
            <a:endParaRPr lang="en-US" sz="4000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976" y="1583891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618564" y="1143000"/>
            <a:ext cx="76975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Two 15 volt regulators are placed at the rectifier output to maintain a constant voltage. Two </a:t>
            </a:r>
            <a:r>
              <a:rPr lang="en-US" sz="3200" dirty="0" err="1" smtClean="0"/>
              <a:t>Schottky</a:t>
            </a:r>
            <a:r>
              <a:rPr lang="en-US" sz="3200" dirty="0" smtClean="0"/>
              <a:t> diodes are then used to form the simple charging and low power detection circuit.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Power Supply – Voltage Regulators</a:t>
            </a:r>
            <a:endParaRPr lang="en-US" sz="4000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Use of two Diodes Incorporated regulators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3.3v  for microcontroller, </a:t>
            </a:r>
            <a:r>
              <a:rPr lang="en-US" dirty="0" err="1" smtClean="0"/>
              <a:t>Xbee</a:t>
            </a:r>
            <a:r>
              <a:rPr lang="en-US" dirty="0" smtClean="0"/>
              <a:t>, </a:t>
            </a:r>
          </a:p>
          <a:p>
            <a:r>
              <a:rPr lang="en-US" dirty="0" smtClean="0"/>
              <a:t>3.1v for supplying DC offset voltage to sensors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s-PR" sz="6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Sensors</a:t>
            </a:r>
            <a:endParaRPr lang="en-US" sz="6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066800" y="1"/>
            <a:ext cx="7010400" cy="2514600"/>
            <a:chOff x="1066800" y="0"/>
            <a:chExt cx="7010400" cy="3505005"/>
          </a:xfrm>
        </p:grpSpPr>
        <p:grpSp>
          <p:nvGrpSpPr>
            <p:cNvPr id="19" name="Group 56"/>
            <p:cNvGrpSpPr>
              <a:grpSpLocks/>
            </p:cNvGrpSpPr>
            <p:nvPr/>
          </p:nvGrpSpPr>
          <p:grpSpPr bwMode="auto">
            <a:xfrm>
              <a:off x="6333189" y="331313"/>
              <a:ext cx="1744011" cy="1716562"/>
              <a:chOff x="6674" y="444"/>
              <a:chExt cx="4116" cy="4116"/>
            </a:xfrm>
          </p:grpSpPr>
          <p:sp>
            <p:nvSpPr>
              <p:cNvPr id="28" name="Oval 58"/>
              <p:cNvSpPr>
                <a:spLocks noChangeArrowheads="1"/>
              </p:cNvSpPr>
              <p:nvPr/>
            </p:nvSpPr>
            <p:spPr bwMode="auto">
              <a:xfrm>
                <a:off x="6674" y="444"/>
                <a:ext cx="4116" cy="4116"/>
              </a:xfrm>
              <a:prstGeom prst="ellipse">
                <a:avLst/>
              </a:prstGeom>
              <a:solidFill>
                <a:srgbClr val="A7BFD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A7BFD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9" name="Oval 59"/>
              <p:cNvSpPr>
                <a:spLocks noChangeArrowheads="1"/>
              </p:cNvSpPr>
              <p:nvPr/>
            </p:nvSpPr>
            <p:spPr bwMode="auto">
              <a:xfrm>
                <a:off x="6773" y="1058"/>
                <a:ext cx="3367" cy="3367"/>
              </a:xfrm>
              <a:prstGeom prst="ellipse">
                <a:avLst/>
              </a:prstGeom>
              <a:solidFill>
                <a:srgbClr val="D3DFE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D3DFE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0" name="Oval 60"/>
              <p:cNvSpPr>
                <a:spLocks noChangeArrowheads="1"/>
              </p:cNvSpPr>
              <p:nvPr/>
            </p:nvSpPr>
            <p:spPr bwMode="auto">
              <a:xfrm>
                <a:off x="6856" y="1709"/>
                <a:ext cx="2553" cy="2553"/>
              </a:xfrm>
              <a:prstGeom prst="ellipse">
                <a:avLst/>
              </a:prstGeom>
              <a:solidFill>
                <a:srgbClr val="7BA0CD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7BA0CD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63"/>
            <p:cNvGrpSpPr>
              <a:grpSpLocks/>
            </p:cNvGrpSpPr>
            <p:nvPr/>
          </p:nvGrpSpPr>
          <p:grpSpPr bwMode="auto">
            <a:xfrm>
              <a:off x="4536591" y="2097660"/>
              <a:ext cx="1407009" cy="1407345"/>
              <a:chOff x="7907" y="2010"/>
              <a:chExt cx="2216" cy="2216"/>
            </a:xfrm>
          </p:grpSpPr>
          <p:sp>
            <p:nvSpPr>
              <p:cNvPr id="25" name="Oval 64"/>
              <p:cNvSpPr>
                <a:spLocks noChangeArrowheads="1"/>
              </p:cNvSpPr>
              <p:nvPr/>
            </p:nvSpPr>
            <p:spPr bwMode="auto">
              <a:xfrm>
                <a:off x="7907" y="2010"/>
                <a:ext cx="2216" cy="2216"/>
              </a:xfrm>
              <a:prstGeom prst="ellipse">
                <a:avLst/>
              </a:prstGeom>
              <a:solidFill>
                <a:srgbClr val="A7BFD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A7BFD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6" name="Oval 65"/>
              <p:cNvSpPr>
                <a:spLocks noChangeArrowheads="1"/>
              </p:cNvSpPr>
              <p:nvPr/>
            </p:nvSpPr>
            <p:spPr bwMode="auto">
              <a:xfrm>
                <a:off x="7961" y="2344"/>
                <a:ext cx="1813" cy="1813"/>
              </a:xfrm>
              <a:prstGeom prst="ellipse">
                <a:avLst/>
              </a:prstGeom>
              <a:solidFill>
                <a:srgbClr val="D3DFE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D3DFE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7" name="Oval 66"/>
              <p:cNvSpPr>
                <a:spLocks noChangeArrowheads="1"/>
              </p:cNvSpPr>
              <p:nvPr/>
            </p:nvSpPr>
            <p:spPr bwMode="auto">
              <a:xfrm>
                <a:off x="8006" y="2687"/>
                <a:ext cx="1375" cy="1375"/>
              </a:xfrm>
              <a:prstGeom prst="ellipse">
                <a:avLst/>
              </a:prstGeom>
              <a:solidFill>
                <a:srgbClr val="7BA0CD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7BA0CD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 rot="16200000" flipV="1">
              <a:off x="5105400" y="0"/>
              <a:ext cx="1676400" cy="1676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30" idx="3"/>
            </p:cNvCxnSpPr>
            <p:nvPr/>
          </p:nvCxnSpPr>
          <p:spPr>
            <a:xfrm rot="5400000" flipH="1">
              <a:off x="4800826" y="-225"/>
              <a:ext cx="1767671" cy="17681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1066800" y="0"/>
              <a:ext cx="3581400" cy="3200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>
              <a:off x="1371600" y="0"/>
              <a:ext cx="3505200" cy="3124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>
            <a:off x="2895600" y="3886200"/>
            <a:ext cx="3276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err="1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Voltage</a:t>
            </a:r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problem with commercially available sensors is they measure RMS values or the cost is too great.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solution to the problem was building our own. This kept costs down and within budget.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3"/>
          <a:stretch/>
        </p:blipFill>
        <p:spPr>
          <a:xfrm>
            <a:off x="4861535" y="1725610"/>
            <a:ext cx="2647780" cy="3913190"/>
          </a:xfrm>
          <a:prstGeom prst="rect">
            <a:avLst/>
          </a:prstGeom>
        </p:spPr>
      </p:pic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725610"/>
            <a:ext cx="3135059" cy="3928155"/>
          </a:xfrm>
        </p:spPr>
      </p:pic>
      <p:grpSp>
        <p:nvGrpSpPr>
          <p:cNvPr id="3" name="Group 22"/>
          <p:cNvGrpSpPr/>
          <p:nvPr/>
        </p:nvGrpSpPr>
        <p:grpSpPr>
          <a:xfrm>
            <a:off x="0" y="3253823"/>
            <a:ext cx="9144000" cy="3657599"/>
            <a:chOff x="0" y="3200401"/>
            <a:chExt cx="9144000" cy="3657599"/>
          </a:xfrm>
        </p:grpSpPr>
        <p:grpSp>
          <p:nvGrpSpPr>
            <p:cNvPr id="7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3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b="1" dirty="0" err="1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Voltage</a:t>
            </a:r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 Sensor </a:t>
            </a:r>
            <a:r>
              <a:rPr lang="es-PR" b="1" dirty="0" err="1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Schematic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err="1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Current</a:t>
            </a:r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problem with commercially available sensors either too bulky or too expensive.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The solution was to make a current transducer type sensor.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334" y="1549117"/>
            <a:ext cx="3418726" cy="4374218"/>
          </a:xfrm>
          <a:prstGeom prst="rect">
            <a:avLst/>
          </a:prstGeom>
        </p:spPr>
      </p:pic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48" y="1459201"/>
            <a:ext cx="2807907" cy="4525963"/>
          </a:xfrm>
        </p:spPr>
      </p:pic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b="1" dirty="0" err="1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Current</a:t>
            </a:r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 Sensor </a:t>
            </a:r>
            <a:r>
              <a:rPr lang="es-PR" b="1" dirty="0" err="1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Schematic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21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7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Project Description</a:t>
            </a:r>
            <a:endParaRPr lang="en-US" sz="1400" dirty="0">
              <a:ea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pPr marL="400050" lvl="1" indent="0">
              <a:buNone/>
            </a:pPr>
            <a:r>
              <a:rPr lang="en-US" dirty="0" smtClean="0"/>
              <a:t>The Transformer Monitoring System (TMS) is a device that connects to a pole mounted transformer and monitors: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800" dirty="0" smtClean="0"/>
              <a:t>Voltages and Currents coming into and out of the transformer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800" dirty="0" smtClean="0"/>
              <a:t>Overall temperature of the transformer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800" dirty="0" smtClean="0"/>
              <a:t>The phase angle of the voltage and current</a:t>
            </a:r>
            <a:endParaRPr lang="en-US" sz="2800" dirty="0"/>
          </a:p>
          <a:p>
            <a:pPr marL="914400" lvl="1" indent="-51435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8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26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28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Right Triangle 26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20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23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25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Rectangle 29"/>
          <p:cNvSpPr/>
          <p:nvPr/>
        </p:nvSpPr>
        <p:spPr>
          <a:xfrm>
            <a:off x="1524000" y="525959"/>
            <a:ext cx="5867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R" sz="4400" b="1" dirty="0" err="1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Temperature</a:t>
            </a:r>
            <a:r>
              <a:rPr lang="es-PR" sz="44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 Sensor</a:t>
            </a:r>
            <a:endParaRPr lang="en-US" sz="4400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MLX90614ESF-AAA Infrared Temperature Sensor</a:t>
            </a:r>
          </a:p>
          <a:p>
            <a:r>
              <a:rPr lang="en-US" sz="2800" dirty="0" smtClean="0"/>
              <a:t>Non-Contact: therefore, non intrusive</a:t>
            </a:r>
          </a:p>
          <a:p>
            <a:r>
              <a:rPr lang="en-US" sz="2800" dirty="0" smtClean="0"/>
              <a:t>90</a:t>
            </a:r>
            <a:r>
              <a:rPr lang="en-US" sz="2800" dirty="0" smtClean="0">
                <a:latin typeface="Times New Roman"/>
                <a:cs typeface="Times New Roman"/>
              </a:rPr>
              <a:t>° Field of view</a:t>
            </a:r>
          </a:p>
          <a:p>
            <a:r>
              <a:rPr lang="en-US" sz="2800" dirty="0" smtClean="0"/>
              <a:t>Temperature ranges of -70 to 380°C</a:t>
            </a:r>
          </a:p>
          <a:p>
            <a:r>
              <a:rPr lang="en-US" sz="2800" dirty="0" smtClean="0"/>
              <a:t>Small and compact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err="1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Temperature</a:t>
            </a:r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 Sensor </a:t>
            </a:r>
            <a:r>
              <a:rPr lang="es-PR" b="1" dirty="0" err="1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Schematic</a:t>
            </a:r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6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16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Right Triangle 14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8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11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13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7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3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s-PR" sz="6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Microprocessor</a:t>
            </a:r>
            <a:endParaRPr lang="en-US" sz="6000" dirty="0"/>
          </a:p>
        </p:txBody>
      </p:sp>
      <p:grpSp>
        <p:nvGrpSpPr>
          <p:cNvPr id="16" name="Group 17"/>
          <p:cNvGrpSpPr/>
          <p:nvPr/>
        </p:nvGrpSpPr>
        <p:grpSpPr>
          <a:xfrm>
            <a:off x="1066800" y="1"/>
            <a:ext cx="7010400" cy="2514600"/>
            <a:chOff x="1066800" y="0"/>
            <a:chExt cx="7010400" cy="3505005"/>
          </a:xfrm>
        </p:grpSpPr>
        <p:grpSp>
          <p:nvGrpSpPr>
            <p:cNvPr id="17" name="Group 56"/>
            <p:cNvGrpSpPr>
              <a:grpSpLocks/>
            </p:cNvGrpSpPr>
            <p:nvPr/>
          </p:nvGrpSpPr>
          <p:grpSpPr bwMode="auto">
            <a:xfrm>
              <a:off x="6333189" y="331313"/>
              <a:ext cx="1744011" cy="1716562"/>
              <a:chOff x="6674" y="444"/>
              <a:chExt cx="4116" cy="4116"/>
            </a:xfrm>
          </p:grpSpPr>
          <p:sp>
            <p:nvSpPr>
              <p:cNvPr id="28" name="Oval 58"/>
              <p:cNvSpPr>
                <a:spLocks noChangeArrowheads="1"/>
              </p:cNvSpPr>
              <p:nvPr/>
            </p:nvSpPr>
            <p:spPr bwMode="auto">
              <a:xfrm>
                <a:off x="6674" y="444"/>
                <a:ext cx="4116" cy="4116"/>
              </a:xfrm>
              <a:prstGeom prst="ellipse">
                <a:avLst/>
              </a:prstGeom>
              <a:solidFill>
                <a:srgbClr val="A7BFD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A7BFD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9" name="Oval 59"/>
              <p:cNvSpPr>
                <a:spLocks noChangeArrowheads="1"/>
              </p:cNvSpPr>
              <p:nvPr/>
            </p:nvSpPr>
            <p:spPr bwMode="auto">
              <a:xfrm>
                <a:off x="6773" y="1058"/>
                <a:ext cx="3367" cy="3367"/>
              </a:xfrm>
              <a:prstGeom prst="ellipse">
                <a:avLst/>
              </a:prstGeom>
              <a:solidFill>
                <a:srgbClr val="D3DFE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D3DFE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0" name="Oval 60"/>
              <p:cNvSpPr>
                <a:spLocks noChangeArrowheads="1"/>
              </p:cNvSpPr>
              <p:nvPr/>
            </p:nvSpPr>
            <p:spPr bwMode="auto">
              <a:xfrm>
                <a:off x="6856" y="1709"/>
                <a:ext cx="2553" cy="2553"/>
              </a:xfrm>
              <a:prstGeom prst="ellipse">
                <a:avLst/>
              </a:prstGeom>
              <a:solidFill>
                <a:srgbClr val="7BA0CD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7BA0CD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63"/>
            <p:cNvGrpSpPr>
              <a:grpSpLocks/>
            </p:cNvGrpSpPr>
            <p:nvPr/>
          </p:nvGrpSpPr>
          <p:grpSpPr bwMode="auto">
            <a:xfrm>
              <a:off x="4536591" y="2097660"/>
              <a:ext cx="1407009" cy="1407345"/>
              <a:chOff x="7907" y="2010"/>
              <a:chExt cx="2216" cy="2216"/>
            </a:xfrm>
          </p:grpSpPr>
          <p:sp>
            <p:nvSpPr>
              <p:cNvPr id="25" name="Oval 64"/>
              <p:cNvSpPr>
                <a:spLocks noChangeArrowheads="1"/>
              </p:cNvSpPr>
              <p:nvPr/>
            </p:nvSpPr>
            <p:spPr bwMode="auto">
              <a:xfrm>
                <a:off x="7907" y="2010"/>
                <a:ext cx="2216" cy="2216"/>
              </a:xfrm>
              <a:prstGeom prst="ellipse">
                <a:avLst/>
              </a:prstGeom>
              <a:solidFill>
                <a:srgbClr val="A7BFD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A7BFD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6" name="Oval 65"/>
              <p:cNvSpPr>
                <a:spLocks noChangeArrowheads="1"/>
              </p:cNvSpPr>
              <p:nvPr/>
            </p:nvSpPr>
            <p:spPr bwMode="auto">
              <a:xfrm>
                <a:off x="7961" y="2344"/>
                <a:ext cx="1813" cy="1813"/>
              </a:xfrm>
              <a:prstGeom prst="ellipse">
                <a:avLst/>
              </a:prstGeom>
              <a:solidFill>
                <a:srgbClr val="D3DFE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D3DFE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7" name="Oval 66"/>
              <p:cNvSpPr>
                <a:spLocks noChangeArrowheads="1"/>
              </p:cNvSpPr>
              <p:nvPr/>
            </p:nvSpPr>
            <p:spPr bwMode="auto">
              <a:xfrm>
                <a:off x="8006" y="2687"/>
                <a:ext cx="1375" cy="1375"/>
              </a:xfrm>
              <a:prstGeom prst="ellipse">
                <a:avLst/>
              </a:prstGeom>
              <a:solidFill>
                <a:srgbClr val="7BA0CD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7BA0CD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 rot="16200000" flipV="1">
              <a:off x="5105400" y="0"/>
              <a:ext cx="1676400" cy="1676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30" idx="3"/>
            </p:cNvCxnSpPr>
            <p:nvPr/>
          </p:nvCxnSpPr>
          <p:spPr>
            <a:xfrm rot="5400000" flipH="1">
              <a:off x="4800826" y="-225"/>
              <a:ext cx="1767671" cy="17681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1066800" y="0"/>
              <a:ext cx="3581400" cy="3200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>
              <a:off x="1371600" y="0"/>
              <a:ext cx="3505200" cy="3124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>
            <a:off x="1676400" y="3886200"/>
            <a:ext cx="5867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ATMEL ATMEGA328</a:t>
            </a:r>
            <a:endParaRPr lang="en-US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Why ATMEGA328?</a:t>
            </a:r>
          </a:p>
          <a:p>
            <a:pPr lvl="1"/>
            <a:r>
              <a:rPr lang="en-US" dirty="0" smtClean="0"/>
              <a:t>Ease of Development</a:t>
            </a:r>
          </a:p>
          <a:p>
            <a:pPr lvl="2"/>
            <a:r>
              <a:rPr lang="en-US" dirty="0" err="1" smtClean="0"/>
              <a:t>Arduino</a:t>
            </a:r>
            <a:r>
              <a:rPr lang="en-US" dirty="0" smtClean="0"/>
              <a:t> Development Board</a:t>
            </a:r>
          </a:p>
          <a:p>
            <a:pPr lvl="2"/>
            <a:r>
              <a:rPr lang="en-US" dirty="0" smtClean="0"/>
              <a:t>Simple Straightforward  Programming Code</a:t>
            </a:r>
          </a:p>
          <a:p>
            <a:pPr lvl="2"/>
            <a:r>
              <a:rPr lang="en-US" dirty="0" smtClean="0"/>
              <a:t>Ability To Remove From Development Board and Insert Directly onto our PCB</a:t>
            </a:r>
          </a:p>
          <a:p>
            <a:pPr lvl="1"/>
            <a:r>
              <a:rPr lang="en-US" dirty="0" smtClean="0"/>
              <a:t>6 Onboard Analog to Digital Converters</a:t>
            </a:r>
          </a:p>
          <a:p>
            <a:pPr lvl="2"/>
            <a:r>
              <a:rPr lang="en-US" dirty="0" smtClean="0"/>
              <a:t>No need for PCB mounted ADCs</a:t>
            </a:r>
          </a:p>
          <a:p>
            <a:pPr lvl="1"/>
            <a:r>
              <a:rPr lang="en-US" dirty="0" smtClean="0"/>
              <a:t>SCL AND SDC capability to Interface with Infrared Temperature Sensor</a:t>
            </a:r>
          </a:p>
          <a:p>
            <a:pPr lvl="1"/>
            <a:r>
              <a:rPr lang="en-US" dirty="0" smtClean="0"/>
              <a:t>Serial Transmit and Receive Capability to Interface with the XBEE Wireless Transceiver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Microprocessor Pin Assignments</a:t>
            </a:r>
            <a:endParaRPr lang="en-US" sz="4000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066800" y="2133600"/>
          <a:ext cx="7620000" cy="2905760"/>
        </p:xfrm>
        <a:graphic>
          <a:graphicData uri="http://schemas.openxmlformats.org/drawingml/2006/table">
            <a:tbl>
              <a:tblPr/>
              <a:tblGrid>
                <a:gridCol w="715989"/>
                <a:gridCol w="6904011"/>
              </a:tblGrid>
              <a:tr h="264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Pin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Device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Transformer Low Line Current Sensor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Transformer Low Line Voltage Sensor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Transformer High Line Current Sensor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Transformer High Line Voltage Sensor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Infrared Temperature Sensor Serial Clock Line (SCL)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Infrared Temperature Sensor Serial Data Line (SDA)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Xbee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Data Out (DO)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Xbee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Data In (DI)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VCC (3.3V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8, 22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Earth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Ground (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0V)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905000" y="1676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PIN ASSIGNMENTS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Microprocessor Tasks</a:t>
            </a:r>
            <a:endParaRPr lang="en-US" sz="4000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Monitor:</a:t>
            </a:r>
          </a:p>
          <a:p>
            <a:pPr lvl="1"/>
            <a:r>
              <a:rPr lang="en-US" dirty="0" smtClean="0"/>
              <a:t>Transformer Input and Output Voltage</a:t>
            </a:r>
          </a:p>
          <a:p>
            <a:pPr lvl="1"/>
            <a:r>
              <a:rPr lang="en-US" dirty="0" smtClean="0"/>
              <a:t>Transformer Input and Output Current</a:t>
            </a:r>
          </a:p>
          <a:p>
            <a:pPr lvl="1"/>
            <a:r>
              <a:rPr lang="en-US" dirty="0" smtClean="0"/>
              <a:t>Transformer Surface Temperature</a:t>
            </a:r>
          </a:p>
          <a:p>
            <a:r>
              <a:rPr lang="en-US" dirty="0" smtClean="0"/>
              <a:t>Data:</a:t>
            </a:r>
          </a:p>
          <a:p>
            <a:pPr lvl="1"/>
            <a:r>
              <a:rPr lang="en-US" dirty="0" smtClean="0"/>
              <a:t>Receive and store caution and threshold updates</a:t>
            </a:r>
          </a:p>
          <a:p>
            <a:pPr lvl="1"/>
            <a:r>
              <a:rPr lang="en-US" dirty="0" smtClean="0"/>
              <a:t>Transmit transformer line sensor and temperature sensor data</a:t>
            </a:r>
          </a:p>
          <a:p>
            <a:pPr lvl="1"/>
            <a:r>
              <a:rPr lang="en-US" dirty="0" smtClean="0"/>
              <a:t>Transmit transformer state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Microprocessor Tasks</a:t>
            </a:r>
            <a:endParaRPr lang="en-US" sz="4000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Functionality</a:t>
            </a:r>
          </a:p>
          <a:p>
            <a:pPr lvl="1"/>
            <a:r>
              <a:rPr lang="en-US" dirty="0" smtClean="0"/>
              <a:t>Transmit data at frequency based on transformer state</a:t>
            </a:r>
          </a:p>
          <a:p>
            <a:pPr lvl="2"/>
            <a:r>
              <a:rPr lang="en-US" dirty="0" smtClean="0"/>
              <a:t>Example:</a:t>
            </a:r>
          </a:p>
          <a:p>
            <a:pPr lvl="3"/>
            <a:r>
              <a:rPr lang="en-US" dirty="0" smtClean="0"/>
              <a:t>Normal State: 30 minutes</a:t>
            </a:r>
          </a:p>
          <a:p>
            <a:pPr lvl="3"/>
            <a:r>
              <a:rPr lang="en-US" dirty="0" smtClean="0"/>
              <a:t>Caution State: 30 seconds</a:t>
            </a:r>
          </a:p>
          <a:p>
            <a:pPr lvl="3"/>
            <a:r>
              <a:rPr lang="en-US" dirty="0" smtClean="0"/>
              <a:t>Warning State: 5 seconds</a:t>
            </a:r>
          </a:p>
          <a:p>
            <a:pPr lvl="1"/>
            <a:r>
              <a:rPr lang="en-US" dirty="0" smtClean="0"/>
              <a:t>Transmit data when requested by central hub</a:t>
            </a:r>
          </a:p>
          <a:p>
            <a:pPr lvl="1"/>
            <a:r>
              <a:rPr lang="en-US" dirty="0" smtClean="0"/>
              <a:t>Transmit threshold values when requested by central hub</a:t>
            </a:r>
          </a:p>
          <a:p>
            <a:pPr lvl="1"/>
            <a:r>
              <a:rPr lang="en-US" dirty="0" smtClean="0"/>
              <a:t>Receive threshold value updates when sent from central hub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Transformer States</a:t>
            </a:r>
            <a:endParaRPr lang="en-US" sz="4000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Critical State </a:t>
            </a:r>
          </a:p>
          <a:p>
            <a:pPr lvl="1"/>
            <a:r>
              <a:rPr lang="en-US" dirty="0" smtClean="0"/>
              <a:t>At least one of the sensors is reporting data outside of the normal and warning ranges</a:t>
            </a:r>
          </a:p>
          <a:p>
            <a:r>
              <a:rPr lang="en-US" dirty="0" smtClean="0"/>
              <a:t>Warning State</a:t>
            </a:r>
          </a:p>
          <a:p>
            <a:pPr lvl="1"/>
            <a:r>
              <a:rPr lang="en-US" dirty="0" smtClean="0"/>
              <a:t>No sensors are reporting data in the critical range and at least one sensor is reporting data inside of the warning range</a:t>
            </a:r>
          </a:p>
          <a:p>
            <a:r>
              <a:rPr lang="en-US" dirty="0" smtClean="0"/>
              <a:t>Normal State</a:t>
            </a:r>
          </a:p>
          <a:p>
            <a:pPr lvl="1"/>
            <a:r>
              <a:rPr lang="en-US" dirty="0" smtClean="0"/>
              <a:t>All sensors are reporting data inside of the normal range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7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3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Transformer States Determination</a:t>
            </a:r>
            <a:br>
              <a:rPr lang="en-US" sz="36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</a:br>
            <a:r>
              <a:rPr lang="en-US" sz="36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Example Code:</a:t>
            </a:r>
            <a:endParaRPr lang="en-US" sz="3600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/>
              <a:t> if (VOLT1&gt;V1_LOW_WARNING &amp;&amp; VOLT1&lt;V1_HIGH_WARNING){</a:t>
            </a:r>
          </a:p>
          <a:p>
            <a:pPr>
              <a:buNone/>
            </a:pPr>
            <a:r>
              <a:rPr lang="en-US" dirty="0" smtClean="0"/>
              <a:t>    	V1_STATE = NORMAL_STATE;</a:t>
            </a:r>
          </a:p>
          <a:p>
            <a:pPr>
              <a:buNone/>
            </a:pPr>
            <a:r>
              <a:rPr lang="en-US" dirty="0" smtClean="0"/>
              <a:t>    }</a:t>
            </a:r>
          </a:p>
          <a:p>
            <a:pPr>
              <a:buNone/>
            </a:pPr>
            <a:r>
              <a:rPr lang="en-US" dirty="0" smtClean="0"/>
              <a:t>    else if (VOLT1&gt;V1_LOW_CRITICAL &amp;&amp; VOLT1&lt;V1_HIGH_CRITICAL){</a:t>
            </a:r>
          </a:p>
          <a:p>
            <a:pPr>
              <a:buNone/>
            </a:pPr>
            <a:r>
              <a:rPr lang="en-US" dirty="0" smtClean="0"/>
              <a:t>        V1_STATE = WARNING_STATE;</a:t>
            </a:r>
          </a:p>
          <a:p>
            <a:pPr>
              <a:buNone/>
            </a:pPr>
            <a:r>
              <a:rPr lang="en-US" dirty="0" smtClean="0"/>
              <a:t>    }</a:t>
            </a:r>
          </a:p>
          <a:p>
            <a:pPr>
              <a:buNone/>
            </a:pPr>
            <a:r>
              <a:rPr lang="en-US" dirty="0" smtClean="0"/>
              <a:t>    else{</a:t>
            </a:r>
          </a:p>
          <a:p>
            <a:pPr>
              <a:buNone/>
            </a:pPr>
            <a:r>
              <a:rPr lang="en-US" dirty="0" smtClean="0"/>
              <a:t>        V1_STATE = CRITICAL_STATE;</a:t>
            </a:r>
          </a:p>
          <a:p>
            <a:pPr>
              <a:buNone/>
            </a:pPr>
            <a:r>
              <a:rPr lang="en-US" dirty="0" smtClean="0"/>
              <a:t>    }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if (VOLT2&gt;V2_LOW_WARNING &amp;&amp; VOLT2&lt;V2_HIGH_WARNING){</a:t>
            </a:r>
          </a:p>
          <a:p>
            <a:pPr>
              <a:buNone/>
            </a:pPr>
            <a:r>
              <a:rPr lang="en-US" dirty="0" smtClean="0"/>
              <a:t>    	V2_STATE = NORMAL_STATE;</a:t>
            </a:r>
          </a:p>
          <a:p>
            <a:pPr>
              <a:buNone/>
            </a:pPr>
            <a:r>
              <a:rPr lang="en-US" dirty="0" smtClean="0"/>
              <a:t>    }</a:t>
            </a:r>
          </a:p>
          <a:p>
            <a:pPr>
              <a:buNone/>
            </a:pPr>
            <a:r>
              <a:rPr lang="en-US" dirty="0" smtClean="0"/>
              <a:t>    else if (VOLT2&gt;V2_LOW_CRITICAL &amp;&amp; VOLT2&lt;V2_HIGH_CRITICAL){</a:t>
            </a:r>
          </a:p>
          <a:p>
            <a:pPr>
              <a:buNone/>
            </a:pPr>
            <a:r>
              <a:rPr lang="en-US" dirty="0" smtClean="0"/>
              <a:t>        V2_STATE = WARNING_STATE;</a:t>
            </a:r>
          </a:p>
          <a:p>
            <a:pPr>
              <a:buNone/>
            </a:pPr>
            <a:r>
              <a:rPr lang="en-US" dirty="0" smtClean="0"/>
              <a:t>    }</a:t>
            </a:r>
          </a:p>
          <a:p>
            <a:pPr>
              <a:buNone/>
            </a:pPr>
            <a:r>
              <a:rPr lang="en-US" dirty="0" smtClean="0"/>
              <a:t>    else{</a:t>
            </a:r>
          </a:p>
          <a:p>
            <a:pPr>
              <a:buNone/>
            </a:pPr>
            <a:r>
              <a:rPr lang="en-US" dirty="0" smtClean="0"/>
              <a:t>        V2_STATE = CRITICAL_STATE;</a:t>
            </a:r>
          </a:p>
          <a:p>
            <a:pPr>
              <a:buNone/>
            </a:pPr>
            <a:r>
              <a:rPr lang="en-US" dirty="0" smtClean="0"/>
              <a:t>    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7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3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Transformer States Determination</a:t>
            </a:r>
            <a:br>
              <a:rPr lang="en-US" sz="36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</a:br>
            <a:r>
              <a:rPr lang="en-US" sz="36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Example Code:</a:t>
            </a:r>
            <a:endParaRPr lang="en-US" sz="3600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err="1" smtClean="0"/>
              <a:t>overall_state</a:t>
            </a:r>
            <a:r>
              <a:rPr lang="en-US" dirty="0" smtClean="0"/>
              <a:t>=0;  </a:t>
            </a:r>
          </a:p>
          <a:p>
            <a:pPr>
              <a:buNone/>
            </a:pPr>
            <a:r>
              <a:rPr lang="en-US" dirty="0" smtClean="0"/>
              <a:t>if (V1_STATE == NORMAL_STATE &amp;&amp; V2_STATE == NORMAL_STATE &amp;&amp; V3_STATE == NORMAL_STATE &amp;&amp; V4_STATE == NORMAL_STATE &amp;&amp; TEMP_STATE == NORMAL_STATE &amp;&amp; PHASE1_STATE == NORMAL_STATE &amp;&amp;  PHASE2_STATE == NORMAL_STATE){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overall_state</a:t>
            </a:r>
            <a:r>
              <a:rPr lang="en-US" dirty="0" smtClean="0"/>
              <a:t> = 1;</a:t>
            </a:r>
          </a:p>
          <a:p>
            <a:pPr>
              <a:buNone/>
            </a:pPr>
            <a:r>
              <a:rPr lang="en-US" dirty="0" smtClean="0"/>
              <a:t>      }</a:t>
            </a:r>
          </a:p>
          <a:p>
            <a:pPr>
              <a:buNone/>
            </a:pPr>
            <a:r>
              <a:rPr lang="en-US" dirty="0" smtClean="0"/>
              <a:t>  if (</a:t>
            </a:r>
            <a:r>
              <a:rPr lang="en-US" dirty="0" err="1" smtClean="0"/>
              <a:t>overall_state</a:t>
            </a:r>
            <a:r>
              <a:rPr lang="en-US" dirty="0" smtClean="0"/>
              <a:t> == 0){</a:t>
            </a:r>
          </a:p>
          <a:p>
            <a:pPr>
              <a:buNone/>
            </a:pPr>
            <a:r>
              <a:rPr lang="en-US" dirty="0" smtClean="0"/>
              <a:t>    if (V1_STATE != CRITICAL_STATE &amp;&amp; V2_STATE != CRITICAL_STATE &amp;&amp; V3_STATE != CRITICAL_STATE &amp;&amp; V4_STATE != CRITICAL_STATE &amp;&amp; TEMP_STATE != CRITICAL_STATE &amp;&amp; PHASE1_STATE != CRITICAL_STATE &amp;&amp;  PHASE2_STATE != CRITICAL_STATE){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overall_state</a:t>
            </a:r>
            <a:r>
              <a:rPr lang="en-US" dirty="0" smtClean="0"/>
              <a:t>=2;</a:t>
            </a:r>
          </a:p>
          <a:p>
            <a:pPr>
              <a:buNone/>
            </a:pPr>
            <a:r>
              <a:rPr lang="en-US" dirty="0" smtClean="0"/>
              <a:t>      }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r>
              <a:rPr lang="en-US" dirty="0" smtClean="0"/>
              <a:t> if (</a:t>
            </a:r>
            <a:r>
              <a:rPr lang="en-US" dirty="0" err="1" smtClean="0"/>
              <a:t>overall_state</a:t>
            </a:r>
            <a:r>
              <a:rPr lang="en-US" dirty="0" smtClean="0"/>
              <a:t>==0) {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overall_state</a:t>
            </a:r>
            <a:r>
              <a:rPr lang="en-US" dirty="0" smtClean="0"/>
              <a:t> = 3;	</a:t>
            </a:r>
          </a:p>
          <a:p>
            <a:pPr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98637"/>
            <a:ext cx="7772400" cy="3611563"/>
          </a:xfrm>
        </p:spPr>
        <p:txBody>
          <a:bodyPr>
            <a:normAutofit lnSpcReduction="10000"/>
          </a:bodyPr>
          <a:lstStyle/>
          <a:p>
            <a:pPr>
              <a:spcAft>
                <a:spcPts val="400"/>
              </a:spcAft>
            </a:pPr>
            <a:r>
              <a:rPr lang="en-US" sz="2800" dirty="0" smtClean="0"/>
              <a:t>Government wants Smart Grid by 2030</a:t>
            </a:r>
          </a:p>
          <a:p>
            <a:pPr>
              <a:spcAft>
                <a:spcPts val="400"/>
              </a:spcAft>
            </a:pPr>
            <a:r>
              <a:rPr lang="en-US" sz="2800" dirty="0" smtClean="0"/>
              <a:t>Need for technologies to counter prolonged downtime of electrical power lines</a:t>
            </a:r>
          </a:p>
          <a:p>
            <a:pPr>
              <a:spcAft>
                <a:spcPts val="400"/>
              </a:spcAft>
            </a:pPr>
            <a:r>
              <a:rPr lang="en-US" sz="2800" dirty="0" smtClean="0"/>
              <a:t>Tired of power companies relying on the public for important notifications when power is out  </a:t>
            </a:r>
          </a:p>
          <a:p>
            <a:r>
              <a:rPr lang="en-US" sz="2800" dirty="0" smtClean="0"/>
              <a:t>No inexpensive method out on the market today that monitors everyday pole mounted transformers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7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3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Reception of Threshold Updates:</a:t>
            </a:r>
            <a:endParaRPr lang="en-US" sz="3600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en-US" dirty="0" smtClean="0"/>
              <a:t>Example Update String: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@  201 901 201 901 201 901 201 901 101 51 51 401 701 401 701 401 701 401 701 91 31 31%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A character (@) is sent at start of update string notifying the microprocessor that it is about to receive a threshold update string of chars</a:t>
            </a:r>
          </a:p>
          <a:p>
            <a:pPr marL="514350" indent="-514350">
              <a:buAutoNum type="arabicPeriod"/>
            </a:pPr>
            <a:r>
              <a:rPr lang="en-US" dirty="0" smtClean="0"/>
              <a:t>Threshold values are sent in a predetermined order with spaces to separate each value</a:t>
            </a:r>
          </a:p>
          <a:p>
            <a:pPr marL="514350" indent="-514350">
              <a:buAutoNum type="arabicPeriod"/>
            </a:pPr>
            <a:r>
              <a:rPr lang="en-US" dirty="0" smtClean="0"/>
              <a:t>Chars are read from right to left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chars are converted to integers</a:t>
            </a:r>
          </a:p>
          <a:p>
            <a:pPr marL="514350" indent="-514350">
              <a:buAutoNum type="arabicPeriod"/>
            </a:pPr>
            <a:r>
              <a:rPr lang="en-US" dirty="0" smtClean="0"/>
              <a:t>Each char of each threshold is multiplied by a multiple of ten and added together</a:t>
            </a:r>
          </a:p>
          <a:p>
            <a:pPr marL="514350" indent="-514350">
              <a:buAutoNum type="arabicPeriod"/>
            </a:pPr>
            <a:r>
              <a:rPr lang="en-US" dirty="0" smtClean="0"/>
              <a:t>Each threshold is then stored in the processor’s memory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7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3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PR" sz="6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Wireless </a:t>
            </a:r>
            <a:br>
              <a:rPr lang="es-PR" sz="6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</a:br>
            <a:r>
              <a:rPr lang="es-PR" sz="6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Communication</a:t>
            </a:r>
            <a:endParaRPr lang="en-US" sz="6000" dirty="0"/>
          </a:p>
        </p:txBody>
      </p:sp>
      <p:grpSp>
        <p:nvGrpSpPr>
          <p:cNvPr id="16" name="Group 17"/>
          <p:cNvGrpSpPr/>
          <p:nvPr/>
        </p:nvGrpSpPr>
        <p:grpSpPr>
          <a:xfrm>
            <a:off x="1066800" y="1"/>
            <a:ext cx="7010400" cy="2514600"/>
            <a:chOff x="1066800" y="0"/>
            <a:chExt cx="7010400" cy="3505005"/>
          </a:xfrm>
        </p:grpSpPr>
        <p:grpSp>
          <p:nvGrpSpPr>
            <p:cNvPr id="17" name="Group 56"/>
            <p:cNvGrpSpPr>
              <a:grpSpLocks/>
            </p:cNvGrpSpPr>
            <p:nvPr/>
          </p:nvGrpSpPr>
          <p:grpSpPr bwMode="auto">
            <a:xfrm>
              <a:off x="6333189" y="331313"/>
              <a:ext cx="1744011" cy="1716562"/>
              <a:chOff x="6674" y="444"/>
              <a:chExt cx="4116" cy="4116"/>
            </a:xfrm>
          </p:grpSpPr>
          <p:sp>
            <p:nvSpPr>
              <p:cNvPr id="28" name="Oval 58"/>
              <p:cNvSpPr>
                <a:spLocks noChangeArrowheads="1"/>
              </p:cNvSpPr>
              <p:nvPr/>
            </p:nvSpPr>
            <p:spPr bwMode="auto">
              <a:xfrm>
                <a:off x="6674" y="444"/>
                <a:ext cx="4116" cy="4116"/>
              </a:xfrm>
              <a:prstGeom prst="ellipse">
                <a:avLst/>
              </a:prstGeom>
              <a:solidFill>
                <a:srgbClr val="A7BFD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A7BFD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9" name="Oval 59"/>
              <p:cNvSpPr>
                <a:spLocks noChangeArrowheads="1"/>
              </p:cNvSpPr>
              <p:nvPr/>
            </p:nvSpPr>
            <p:spPr bwMode="auto">
              <a:xfrm>
                <a:off x="6773" y="1058"/>
                <a:ext cx="3367" cy="3367"/>
              </a:xfrm>
              <a:prstGeom prst="ellipse">
                <a:avLst/>
              </a:prstGeom>
              <a:solidFill>
                <a:srgbClr val="D3DFE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D3DFE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0" name="Oval 60"/>
              <p:cNvSpPr>
                <a:spLocks noChangeArrowheads="1"/>
              </p:cNvSpPr>
              <p:nvPr/>
            </p:nvSpPr>
            <p:spPr bwMode="auto">
              <a:xfrm>
                <a:off x="6856" y="1709"/>
                <a:ext cx="2553" cy="2553"/>
              </a:xfrm>
              <a:prstGeom prst="ellipse">
                <a:avLst/>
              </a:prstGeom>
              <a:solidFill>
                <a:srgbClr val="7BA0CD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7BA0CD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63"/>
            <p:cNvGrpSpPr>
              <a:grpSpLocks/>
            </p:cNvGrpSpPr>
            <p:nvPr/>
          </p:nvGrpSpPr>
          <p:grpSpPr bwMode="auto">
            <a:xfrm>
              <a:off x="4536591" y="2097660"/>
              <a:ext cx="1407009" cy="1407345"/>
              <a:chOff x="7907" y="2010"/>
              <a:chExt cx="2216" cy="2216"/>
            </a:xfrm>
          </p:grpSpPr>
          <p:sp>
            <p:nvSpPr>
              <p:cNvPr id="25" name="Oval 64"/>
              <p:cNvSpPr>
                <a:spLocks noChangeArrowheads="1"/>
              </p:cNvSpPr>
              <p:nvPr/>
            </p:nvSpPr>
            <p:spPr bwMode="auto">
              <a:xfrm>
                <a:off x="7907" y="2010"/>
                <a:ext cx="2216" cy="2216"/>
              </a:xfrm>
              <a:prstGeom prst="ellipse">
                <a:avLst/>
              </a:prstGeom>
              <a:solidFill>
                <a:srgbClr val="A7BFD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A7BFD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6" name="Oval 65"/>
              <p:cNvSpPr>
                <a:spLocks noChangeArrowheads="1"/>
              </p:cNvSpPr>
              <p:nvPr/>
            </p:nvSpPr>
            <p:spPr bwMode="auto">
              <a:xfrm>
                <a:off x="7961" y="2344"/>
                <a:ext cx="1813" cy="1813"/>
              </a:xfrm>
              <a:prstGeom prst="ellipse">
                <a:avLst/>
              </a:prstGeom>
              <a:solidFill>
                <a:srgbClr val="D3DFE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D3DFE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7" name="Oval 66"/>
              <p:cNvSpPr>
                <a:spLocks noChangeArrowheads="1"/>
              </p:cNvSpPr>
              <p:nvPr/>
            </p:nvSpPr>
            <p:spPr bwMode="auto">
              <a:xfrm>
                <a:off x="8006" y="2687"/>
                <a:ext cx="1375" cy="1375"/>
              </a:xfrm>
              <a:prstGeom prst="ellipse">
                <a:avLst/>
              </a:prstGeom>
              <a:solidFill>
                <a:srgbClr val="7BA0CD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7BA0CD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 rot="16200000" flipV="1">
              <a:off x="5105400" y="0"/>
              <a:ext cx="1676400" cy="1676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30" idx="3"/>
            </p:cNvCxnSpPr>
            <p:nvPr/>
          </p:nvCxnSpPr>
          <p:spPr>
            <a:xfrm rot="5400000" flipH="1">
              <a:off x="4800826" y="-225"/>
              <a:ext cx="1767671" cy="17681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1066800" y="0"/>
              <a:ext cx="3581400" cy="3200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>
              <a:off x="1371600" y="0"/>
              <a:ext cx="3505200" cy="3124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>
            <a:off x="1676400" y="4495800"/>
            <a:ext cx="5638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Network Requirements</a:t>
            </a:r>
            <a:endParaRPr lang="en-US" sz="4000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must have potential to handle several Monitoring Boxes.</a:t>
            </a:r>
          </a:p>
          <a:p>
            <a:r>
              <a:rPr lang="en-US" dirty="0" smtClean="0"/>
              <a:t>Hub station must be able to </a:t>
            </a:r>
            <a:r>
              <a:rPr lang="en-US" u="sng" dirty="0" smtClean="0"/>
              <a:t>directly</a:t>
            </a:r>
            <a:r>
              <a:rPr lang="en-US" dirty="0" smtClean="0"/>
              <a:t> communicate to Monitoring Boxes.</a:t>
            </a:r>
          </a:p>
          <a:p>
            <a:r>
              <a:rPr lang="en-US" dirty="0" smtClean="0"/>
              <a:t>Monitoring Boxes out of Hub Station range must use closer monitoring boxes to communicate with Station.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Sample Network Diagram</a:t>
            </a:r>
            <a:endParaRPr lang="en-US" sz="4000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pic>
        <p:nvPicPr>
          <p:cNvPr id="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666"/>
            <a:ext cx="7290640" cy="350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52600" y="4743271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Hub station communicates with multiple boxes. </a:t>
            </a:r>
          </a:p>
          <a:p>
            <a:endParaRPr lang="en-US" dirty="0"/>
          </a:p>
          <a:p>
            <a:r>
              <a:rPr lang="en-US" dirty="0" smtClean="0"/>
              <a:t>Boxes closer to the hub station send relay information from boxes farther away.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Zigbee Advantages</a:t>
            </a:r>
            <a:endParaRPr lang="en-US" sz="4000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the IEEE 802.15.4 specification.</a:t>
            </a:r>
          </a:p>
          <a:p>
            <a:r>
              <a:rPr lang="en-US" dirty="0" smtClean="0"/>
              <a:t>Designed for mesh networks.</a:t>
            </a:r>
          </a:p>
          <a:p>
            <a:r>
              <a:rPr lang="en-US" dirty="0" smtClean="0"/>
              <a:t>Self-healing network.</a:t>
            </a:r>
            <a:br>
              <a:rPr lang="en-US" dirty="0" smtClean="0"/>
            </a:br>
            <a:r>
              <a:rPr lang="en-US" sz="2800" dirty="0" smtClean="0"/>
              <a:t>ex.  If a Monitoring System goes down, others that relied on it will reroute through other Systems to get in touch with the hub station.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XBee-Pro ZB Zigbee</a:t>
            </a:r>
            <a:endParaRPr lang="en-US" sz="4000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XBee modules are simple to work with.</a:t>
            </a:r>
          </a:p>
          <a:p>
            <a:r>
              <a:rPr lang="en-US" dirty="0" smtClean="0"/>
              <a:t>RF </a:t>
            </a:r>
            <a:r>
              <a:rPr lang="en-US" dirty="0"/>
              <a:t>l</a:t>
            </a:r>
            <a:r>
              <a:rPr lang="en-US" dirty="0" smtClean="0"/>
              <a:t>ine-of-sight range up to 2 miles (63mW transmit power)</a:t>
            </a:r>
          </a:p>
          <a:p>
            <a:r>
              <a:rPr lang="en-US" dirty="0" smtClean="0"/>
              <a:t>3.3V CMOS Logic</a:t>
            </a:r>
            <a:br>
              <a:rPr lang="en-US" dirty="0" smtClean="0"/>
            </a:br>
            <a:r>
              <a:rPr lang="en-US" dirty="0" smtClean="0"/>
              <a:t>(direct communication </a:t>
            </a:r>
            <a:br>
              <a:rPr lang="en-US" dirty="0" smtClean="0"/>
            </a:br>
            <a:r>
              <a:rPr lang="en-US" dirty="0" smtClean="0"/>
              <a:t>with microcontroller)</a:t>
            </a:r>
          </a:p>
          <a:p>
            <a:r>
              <a:rPr lang="en-US" dirty="0" smtClean="0"/>
              <a:t>Frequency: 2.4 GHz</a:t>
            </a:r>
            <a:endParaRPr lang="en-US" dirty="0"/>
          </a:p>
        </p:txBody>
      </p:sp>
      <p:pic>
        <p:nvPicPr>
          <p:cNvPr id="2050" name="Picture 2" descr="C:\Users\Jon\Dropbox\IMAG008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9"/>
          <a:stretch/>
        </p:blipFill>
        <p:spPr bwMode="auto">
          <a:xfrm>
            <a:off x="5083619" y="2895600"/>
            <a:ext cx="3555739" cy="222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Full Schematic</a:t>
            </a:r>
          </a:p>
        </p:txBody>
      </p:sp>
      <p:grpSp>
        <p:nvGrpSpPr>
          <p:cNvPr id="4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5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3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15" name="Right Triangle 14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Right Triangle 15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4" name="Right Triangle 13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7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10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stCxn id="12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2" descr="C:\Users\Jonathan\Dropbox\senior design project\PCB Design\BigPictureSchemat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18" y="609600"/>
            <a:ext cx="8312682" cy="617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Full Schematic</a:t>
            </a:r>
          </a:p>
        </p:txBody>
      </p:sp>
      <p:grpSp>
        <p:nvGrpSpPr>
          <p:cNvPr id="4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5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3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15" name="Right Triangle 14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Right Triangle 15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4" name="Right Triangle 13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7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10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stCxn id="12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0" name="Picture 2" descr="C:\Users\Jonathan\Dropbox\senior design project\PCB Design\BigPictur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25" b="18400"/>
          <a:stretch/>
        </p:blipFill>
        <p:spPr bwMode="auto">
          <a:xfrm>
            <a:off x="310656" y="685800"/>
            <a:ext cx="8528544" cy="600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0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7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3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/>
          </a:bodyPr>
          <a:lstStyle/>
          <a:p>
            <a:r>
              <a:rPr lang="es-PR" sz="6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Central Hub Program</a:t>
            </a:r>
            <a:endParaRPr lang="en-US" sz="6000" dirty="0"/>
          </a:p>
        </p:txBody>
      </p:sp>
      <p:grpSp>
        <p:nvGrpSpPr>
          <p:cNvPr id="16" name="Group 17"/>
          <p:cNvGrpSpPr/>
          <p:nvPr/>
        </p:nvGrpSpPr>
        <p:grpSpPr>
          <a:xfrm>
            <a:off x="1066800" y="1"/>
            <a:ext cx="7010400" cy="2514600"/>
            <a:chOff x="1066800" y="0"/>
            <a:chExt cx="7010400" cy="3505005"/>
          </a:xfrm>
        </p:grpSpPr>
        <p:grpSp>
          <p:nvGrpSpPr>
            <p:cNvPr id="17" name="Group 56"/>
            <p:cNvGrpSpPr>
              <a:grpSpLocks/>
            </p:cNvGrpSpPr>
            <p:nvPr/>
          </p:nvGrpSpPr>
          <p:grpSpPr bwMode="auto">
            <a:xfrm>
              <a:off x="6333189" y="331313"/>
              <a:ext cx="1744011" cy="1716562"/>
              <a:chOff x="6674" y="444"/>
              <a:chExt cx="4116" cy="4116"/>
            </a:xfrm>
          </p:grpSpPr>
          <p:sp>
            <p:nvSpPr>
              <p:cNvPr id="28" name="Oval 58"/>
              <p:cNvSpPr>
                <a:spLocks noChangeArrowheads="1"/>
              </p:cNvSpPr>
              <p:nvPr/>
            </p:nvSpPr>
            <p:spPr bwMode="auto">
              <a:xfrm>
                <a:off x="6674" y="444"/>
                <a:ext cx="4116" cy="4116"/>
              </a:xfrm>
              <a:prstGeom prst="ellipse">
                <a:avLst/>
              </a:prstGeom>
              <a:solidFill>
                <a:srgbClr val="A7BFD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A7BFD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9" name="Oval 59"/>
              <p:cNvSpPr>
                <a:spLocks noChangeArrowheads="1"/>
              </p:cNvSpPr>
              <p:nvPr/>
            </p:nvSpPr>
            <p:spPr bwMode="auto">
              <a:xfrm>
                <a:off x="6773" y="1058"/>
                <a:ext cx="3367" cy="3367"/>
              </a:xfrm>
              <a:prstGeom prst="ellipse">
                <a:avLst/>
              </a:prstGeom>
              <a:solidFill>
                <a:srgbClr val="D3DFE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D3DFE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0" name="Oval 60"/>
              <p:cNvSpPr>
                <a:spLocks noChangeArrowheads="1"/>
              </p:cNvSpPr>
              <p:nvPr/>
            </p:nvSpPr>
            <p:spPr bwMode="auto">
              <a:xfrm>
                <a:off x="6856" y="1709"/>
                <a:ext cx="2553" cy="2553"/>
              </a:xfrm>
              <a:prstGeom prst="ellipse">
                <a:avLst/>
              </a:prstGeom>
              <a:solidFill>
                <a:srgbClr val="7BA0CD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7BA0CD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63"/>
            <p:cNvGrpSpPr>
              <a:grpSpLocks/>
            </p:cNvGrpSpPr>
            <p:nvPr/>
          </p:nvGrpSpPr>
          <p:grpSpPr bwMode="auto">
            <a:xfrm>
              <a:off x="4536591" y="2097660"/>
              <a:ext cx="1407009" cy="1407345"/>
              <a:chOff x="7907" y="2010"/>
              <a:chExt cx="2216" cy="2216"/>
            </a:xfrm>
          </p:grpSpPr>
          <p:sp>
            <p:nvSpPr>
              <p:cNvPr id="25" name="Oval 64"/>
              <p:cNvSpPr>
                <a:spLocks noChangeArrowheads="1"/>
              </p:cNvSpPr>
              <p:nvPr/>
            </p:nvSpPr>
            <p:spPr bwMode="auto">
              <a:xfrm>
                <a:off x="7907" y="2010"/>
                <a:ext cx="2216" cy="2216"/>
              </a:xfrm>
              <a:prstGeom prst="ellipse">
                <a:avLst/>
              </a:prstGeom>
              <a:solidFill>
                <a:srgbClr val="A7BFD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A7BFD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6" name="Oval 65"/>
              <p:cNvSpPr>
                <a:spLocks noChangeArrowheads="1"/>
              </p:cNvSpPr>
              <p:nvPr/>
            </p:nvSpPr>
            <p:spPr bwMode="auto">
              <a:xfrm>
                <a:off x="7961" y="2344"/>
                <a:ext cx="1813" cy="1813"/>
              </a:xfrm>
              <a:prstGeom prst="ellipse">
                <a:avLst/>
              </a:prstGeom>
              <a:solidFill>
                <a:srgbClr val="D3DFE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D3DFE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7" name="Oval 66"/>
              <p:cNvSpPr>
                <a:spLocks noChangeArrowheads="1"/>
              </p:cNvSpPr>
              <p:nvPr/>
            </p:nvSpPr>
            <p:spPr bwMode="auto">
              <a:xfrm>
                <a:off x="8006" y="2687"/>
                <a:ext cx="1375" cy="1375"/>
              </a:xfrm>
              <a:prstGeom prst="ellipse">
                <a:avLst/>
              </a:prstGeom>
              <a:solidFill>
                <a:srgbClr val="7BA0CD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7BA0CD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 rot="16200000" flipV="1">
              <a:off x="5105400" y="0"/>
              <a:ext cx="1676400" cy="1676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30" idx="3"/>
            </p:cNvCxnSpPr>
            <p:nvPr/>
          </p:nvCxnSpPr>
          <p:spPr>
            <a:xfrm rot="5400000" flipH="1">
              <a:off x="4800826" y="-225"/>
              <a:ext cx="1767671" cy="17681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1066800" y="0"/>
              <a:ext cx="3581400" cy="3200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>
              <a:off x="1371600" y="0"/>
              <a:ext cx="3505200" cy="3124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>
            <a:off x="838200" y="3886200"/>
            <a:ext cx="7543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smtClean="0">
                <a:solidFill>
                  <a:srgbClr val="365F91"/>
                </a:solidFill>
                <a:latin typeface="Cambria"/>
                <a:cs typeface="Times New Roman"/>
              </a:rPr>
              <a:t>Software Data </a:t>
            </a:r>
            <a:r>
              <a:rPr lang="es-PR" b="1" dirty="0" err="1" smtClean="0">
                <a:solidFill>
                  <a:srgbClr val="365F91"/>
                </a:solidFill>
                <a:latin typeface="Cambria"/>
                <a:cs typeface="Times New Roman"/>
              </a:rPr>
              <a:t>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flows from serial port to:</a:t>
            </a:r>
          </a:p>
          <a:p>
            <a:pPr lvl="1"/>
            <a:r>
              <a:rPr lang="en-US" dirty="0" smtClean="0"/>
              <a:t>Daemon program: parses string input data</a:t>
            </a:r>
          </a:p>
          <a:p>
            <a:pPr lvl="1"/>
            <a:r>
              <a:rPr lang="en-US" dirty="0" err="1" smtClean="0"/>
              <a:t>MySQL</a:t>
            </a:r>
            <a:r>
              <a:rPr lang="en-US" dirty="0" smtClean="0"/>
              <a:t> Database: stores data for future use</a:t>
            </a:r>
          </a:p>
          <a:p>
            <a:pPr lvl="1"/>
            <a:r>
              <a:rPr lang="en-US" dirty="0" smtClean="0"/>
              <a:t>Web application: displays data, allows user input</a:t>
            </a:r>
          </a:p>
          <a:p>
            <a:pPr lvl="1">
              <a:buNone/>
            </a:pPr>
            <a:endParaRPr lang="en-US" dirty="0" smtClean="0"/>
          </a:p>
        </p:txBody>
      </p:sp>
      <p:grpSp>
        <p:nvGrpSpPr>
          <p:cNvPr id="27" name="Group 2"/>
          <p:cNvGrpSpPr>
            <a:grpSpLocks/>
          </p:cNvGrpSpPr>
          <p:nvPr/>
        </p:nvGrpSpPr>
        <p:grpSpPr bwMode="auto">
          <a:xfrm>
            <a:off x="990600" y="3638550"/>
            <a:ext cx="6324600" cy="2305050"/>
            <a:chOff x="1634" y="3645"/>
            <a:chExt cx="8712" cy="3006"/>
          </a:xfrm>
        </p:grpSpPr>
        <p:sp>
          <p:nvSpPr>
            <p:cNvPr id="36" name="Text Box 483"/>
            <p:cNvSpPr txBox="1">
              <a:spLocks noChangeArrowheads="1"/>
            </p:cNvSpPr>
            <p:nvPr/>
          </p:nvSpPr>
          <p:spPr bwMode="auto">
            <a:xfrm>
              <a:off x="3154" y="3645"/>
              <a:ext cx="5831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1" i="0" u="sng" strike="noStrike" cap="none" normalizeH="0" baseline="0" dirty="0" smtClean="0">
                  <a:ln>
                    <a:noFill/>
                  </a:ln>
                  <a:solidFill>
                    <a:srgbClr val="1F497D"/>
                  </a:solidFill>
                  <a:effectLst/>
                  <a:latin typeface="Garamond" pitchFamily="18" charset="0"/>
                </a:rPr>
                <a:t>Data Flow Chart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AutoShape 491"/>
            <p:cNvSpPr>
              <a:spLocks noChangeArrowheads="1"/>
            </p:cNvSpPr>
            <p:nvPr/>
          </p:nvSpPr>
          <p:spPr bwMode="auto">
            <a:xfrm>
              <a:off x="3587" y="4621"/>
              <a:ext cx="1359" cy="853"/>
            </a:xfrm>
            <a:prstGeom prst="flowChartPredefinedProcess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94363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27432" rIns="91440" bIns="2743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Daemon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Program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" name="AutoShape 492"/>
            <p:cNvSpPr>
              <a:spLocks noChangeArrowheads="1"/>
            </p:cNvSpPr>
            <p:nvPr/>
          </p:nvSpPr>
          <p:spPr bwMode="auto">
            <a:xfrm>
              <a:off x="6038" y="5776"/>
              <a:ext cx="1359" cy="853"/>
            </a:xfrm>
            <a:prstGeom prst="flowChartInternalStorage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76923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Database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40" name="AutoShape 493"/>
            <p:cNvCxnSpPr>
              <a:cxnSpLocks noChangeShapeType="1"/>
            </p:cNvCxnSpPr>
            <p:nvPr/>
          </p:nvCxnSpPr>
          <p:spPr bwMode="auto">
            <a:xfrm flipV="1">
              <a:off x="2531" y="5474"/>
              <a:ext cx="1056" cy="587"/>
            </a:xfrm>
            <a:prstGeom prst="straightConnector1">
              <a:avLst/>
            </a:prstGeom>
            <a:noFill/>
            <a:ln w="31750">
              <a:solidFill>
                <a:srgbClr val="4BACC6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1" name="AutoShape 494"/>
            <p:cNvCxnSpPr>
              <a:cxnSpLocks noChangeShapeType="1"/>
            </p:cNvCxnSpPr>
            <p:nvPr/>
          </p:nvCxnSpPr>
          <p:spPr bwMode="auto">
            <a:xfrm flipH="1">
              <a:off x="5179" y="6205"/>
              <a:ext cx="859" cy="0"/>
            </a:xfrm>
            <a:prstGeom prst="straightConnector1">
              <a:avLst/>
            </a:prstGeom>
            <a:noFill/>
            <a:ln w="31750">
              <a:solidFill>
                <a:srgbClr val="4BACC6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2" name="AutoShape 495"/>
            <p:cNvCxnSpPr>
              <a:cxnSpLocks noChangeShapeType="1"/>
            </p:cNvCxnSpPr>
            <p:nvPr/>
          </p:nvCxnSpPr>
          <p:spPr bwMode="auto">
            <a:xfrm>
              <a:off x="4946" y="5474"/>
              <a:ext cx="1092" cy="302"/>
            </a:xfrm>
            <a:prstGeom prst="straightConnector1">
              <a:avLst/>
            </a:prstGeom>
            <a:noFill/>
            <a:ln w="31750">
              <a:solidFill>
                <a:srgbClr val="4BACC6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" name="AutoShape 496"/>
            <p:cNvCxnSpPr>
              <a:cxnSpLocks noChangeShapeType="1"/>
            </p:cNvCxnSpPr>
            <p:nvPr/>
          </p:nvCxnSpPr>
          <p:spPr bwMode="auto">
            <a:xfrm flipV="1">
              <a:off x="2381" y="5301"/>
              <a:ext cx="1206" cy="695"/>
            </a:xfrm>
            <a:prstGeom prst="straightConnector1">
              <a:avLst/>
            </a:prstGeom>
            <a:noFill/>
            <a:ln w="31750">
              <a:solidFill>
                <a:srgbClr val="9BBB59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4" name="AutoShape 497"/>
            <p:cNvCxnSpPr>
              <a:cxnSpLocks noChangeShapeType="1"/>
            </p:cNvCxnSpPr>
            <p:nvPr/>
          </p:nvCxnSpPr>
          <p:spPr bwMode="auto">
            <a:xfrm>
              <a:off x="4946" y="5301"/>
              <a:ext cx="1335" cy="407"/>
            </a:xfrm>
            <a:prstGeom prst="straightConnector1">
              <a:avLst/>
            </a:prstGeom>
            <a:noFill/>
            <a:ln w="31750">
              <a:solidFill>
                <a:srgbClr val="9BBB59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48" name="Group 507"/>
            <p:cNvGrpSpPr>
              <a:grpSpLocks/>
            </p:cNvGrpSpPr>
            <p:nvPr/>
          </p:nvGrpSpPr>
          <p:grpSpPr bwMode="auto">
            <a:xfrm>
              <a:off x="1634" y="5996"/>
              <a:ext cx="897" cy="365"/>
              <a:chOff x="1522" y="2922"/>
              <a:chExt cx="897" cy="365"/>
            </a:xfrm>
          </p:grpSpPr>
          <p:sp>
            <p:nvSpPr>
              <p:cNvPr id="55" name="Rectangle 508"/>
              <p:cNvSpPr>
                <a:spLocks noChangeArrowheads="1"/>
              </p:cNvSpPr>
              <p:nvPr/>
            </p:nvSpPr>
            <p:spPr bwMode="auto">
              <a:xfrm>
                <a:off x="1522" y="2922"/>
                <a:ext cx="747" cy="365"/>
              </a:xfrm>
              <a:prstGeom prst="rect">
                <a:avLst/>
              </a:prstGeom>
              <a:solidFill>
                <a:srgbClr val="EEEC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27432" rIns="91440" bIns="27432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USB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6" name="Rectangle 509"/>
              <p:cNvSpPr>
                <a:spLocks noChangeArrowheads="1"/>
              </p:cNvSpPr>
              <p:nvPr/>
            </p:nvSpPr>
            <p:spPr bwMode="auto">
              <a:xfrm>
                <a:off x="2269" y="2987"/>
                <a:ext cx="150" cy="230"/>
              </a:xfrm>
              <a:prstGeom prst="rect">
                <a:avLst/>
              </a:prstGeom>
              <a:solidFill>
                <a:srgbClr val="EEEC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9" name="AutoShape 501"/>
            <p:cNvSpPr>
              <a:spLocks noChangeArrowheads="1"/>
            </p:cNvSpPr>
            <p:nvPr/>
          </p:nvSpPr>
          <p:spPr bwMode="auto">
            <a:xfrm>
              <a:off x="3401" y="5798"/>
              <a:ext cx="1778" cy="853"/>
            </a:xfrm>
            <a:prstGeom prst="flowChartPredefinedProcess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31849B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27432" rIns="91440" bIns="2743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Web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Application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" name="Rectangle 485"/>
            <p:cNvSpPr>
              <a:spLocks noChangeArrowheads="1"/>
            </p:cNvSpPr>
            <p:nvPr/>
          </p:nvSpPr>
          <p:spPr bwMode="auto">
            <a:xfrm>
              <a:off x="7579" y="4756"/>
              <a:ext cx="2694" cy="1721"/>
            </a:xfrm>
            <a:prstGeom prst="rect">
              <a:avLst/>
            </a:prstGeom>
            <a:solidFill>
              <a:srgbClr val="EEECE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Text Box 486"/>
            <p:cNvSpPr txBox="1">
              <a:spLocks noChangeArrowheads="1"/>
            </p:cNvSpPr>
            <p:nvPr/>
          </p:nvSpPr>
          <p:spPr bwMode="auto">
            <a:xfrm>
              <a:off x="7579" y="4756"/>
              <a:ext cx="2694" cy="454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Legend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52" name="AutoShape 487"/>
            <p:cNvCxnSpPr>
              <a:cxnSpLocks noChangeShapeType="1"/>
            </p:cNvCxnSpPr>
            <p:nvPr/>
          </p:nvCxnSpPr>
          <p:spPr bwMode="auto">
            <a:xfrm>
              <a:off x="7760" y="5504"/>
              <a:ext cx="380" cy="0"/>
            </a:xfrm>
            <a:prstGeom prst="straightConnector1">
              <a:avLst/>
            </a:prstGeom>
            <a:noFill/>
            <a:ln w="31750">
              <a:solidFill>
                <a:srgbClr val="4BACC6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3" name="AutoShape 488"/>
            <p:cNvCxnSpPr>
              <a:cxnSpLocks noChangeShapeType="1"/>
            </p:cNvCxnSpPr>
            <p:nvPr/>
          </p:nvCxnSpPr>
          <p:spPr bwMode="auto">
            <a:xfrm>
              <a:off x="7760" y="5857"/>
              <a:ext cx="380" cy="0"/>
            </a:xfrm>
            <a:prstGeom prst="straightConnector1">
              <a:avLst/>
            </a:prstGeom>
            <a:noFill/>
            <a:ln w="31750">
              <a:solidFill>
                <a:srgbClr val="9BBB59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4" name="Text Box 490"/>
            <p:cNvSpPr txBox="1">
              <a:spLocks noChangeArrowheads="1"/>
            </p:cNvSpPr>
            <p:nvPr/>
          </p:nvSpPr>
          <p:spPr bwMode="auto">
            <a:xfrm>
              <a:off x="8349" y="5380"/>
              <a:ext cx="1997" cy="1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Path data takes ideally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Path data takes when web application crashes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5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58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66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68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7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60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63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65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Block Diagram</a:t>
            </a:r>
            <a:endParaRPr lang="en-US" dirty="0"/>
          </a:p>
        </p:txBody>
      </p:sp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457200" y="1600200"/>
            <a:ext cx="8077200" cy="3657600"/>
            <a:chOff x="1503" y="6810"/>
            <a:chExt cx="8227" cy="3333"/>
          </a:xfrm>
        </p:grpSpPr>
        <p:sp>
          <p:nvSpPr>
            <p:cNvPr id="4099" name="Text Box 3"/>
            <p:cNvSpPr txBox="1">
              <a:spLocks noChangeArrowheads="1"/>
            </p:cNvSpPr>
            <p:nvPr/>
          </p:nvSpPr>
          <p:spPr bwMode="auto">
            <a:xfrm>
              <a:off x="1690" y="8064"/>
              <a:ext cx="1791" cy="80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Current Sensor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1690" y="7062"/>
              <a:ext cx="1791" cy="78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Voltage Sensor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1690" y="9141"/>
              <a:ext cx="1791" cy="78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Heat Sensor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5967" y="8064"/>
              <a:ext cx="1791" cy="80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Wireless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7939" y="8064"/>
              <a:ext cx="1791" cy="80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Central Hub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4104" name="AutoShape 8"/>
            <p:cNvCxnSpPr>
              <a:cxnSpLocks noChangeShapeType="1"/>
            </p:cNvCxnSpPr>
            <p:nvPr/>
          </p:nvCxnSpPr>
          <p:spPr bwMode="auto">
            <a:xfrm>
              <a:off x="3481" y="7425"/>
              <a:ext cx="1105" cy="1052"/>
            </a:xfrm>
            <a:prstGeom prst="bentConnector3">
              <a:avLst>
                <a:gd name="adj1" fmla="val 23894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4105" name="AutoShape 9"/>
            <p:cNvCxnSpPr>
              <a:cxnSpLocks noChangeShapeType="1"/>
            </p:cNvCxnSpPr>
            <p:nvPr/>
          </p:nvCxnSpPr>
          <p:spPr bwMode="auto">
            <a:xfrm flipV="1">
              <a:off x="3468" y="8477"/>
              <a:ext cx="1079" cy="1052"/>
            </a:xfrm>
            <a:prstGeom prst="bentConnector3">
              <a:avLst>
                <a:gd name="adj1" fmla="val 25486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4106" name="AutoShape 10"/>
            <p:cNvCxnSpPr>
              <a:cxnSpLocks noChangeShapeType="1"/>
            </p:cNvCxnSpPr>
            <p:nvPr/>
          </p:nvCxnSpPr>
          <p:spPr bwMode="auto">
            <a:xfrm>
              <a:off x="3481" y="8477"/>
              <a:ext cx="50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3988" y="8064"/>
              <a:ext cx="1791" cy="80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Microprocessor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4108" name="AutoShape 12"/>
            <p:cNvCxnSpPr>
              <a:cxnSpLocks noChangeShapeType="1"/>
            </p:cNvCxnSpPr>
            <p:nvPr/>
          </p:nvCxnSpPr>
          <p:spPr bwMode="auto">
            <a:xfrm>
              <a:off x="5779" y="8477"/>
              <a:ext cx="18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9" name="AutoShape 13"/>
            <p:cNvCxnSpPr>
              <a:cxnSpLocks noChangeShapeType="1"/>
            </p:cNvCxnSpPr>
            <p:nvPr/>
          </p:nvCxnSpPr>
          <p:spPr bwMode="auto">
            <a:xfrm>
              <a:off x="7758" y="8477"/>
              <a:ext cx="18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10" name="Text Box 14"/>
            <p:cNvSpPr txBox="1">
              <a:spLocks noChangeArrowheads="1"/>
            </p:cNvSpPr>
            <p:nvPr/>
          </p:nvSpPr>
          <p:spPr bwMode="auto">
            <a:xfrm>
              <a:off x="2842" y="7601"/>
              <a:ext cx="639" cy="2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9144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Brad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1" name="Text Box 15"/>
            <p:cNvSpPr txBox="1">
              <a:spLocks noChangeArrowheads="1"/>
            </p:cNvSpPr>
            <p:nvPr/>
          </p:nvSpPr>
          <p:spPr bwMode="auto">
            <a:xfrm>
              <a:off x="2842" y="8616"/>
              <a:ext cx="639" cy="2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9144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Brad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2842" y="9680"/>
              <a:ext cx="639" cy="2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9144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Robert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3" name="Text Box 17"/>
            <p:cNvSpPr txBox="1">
              <a:spLocks noChangeArrowheads="1"/>
            </p:cNvSpPr>
            <p:nvPr/>
          </p:nvSpPr>
          <p:spPr bwMode="auto">
            <a:xfrm>
              <a:off x="5140" y="8616"/>
              <a:ext cx="639" cy="2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9144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Charles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4" name="Text Box 18"/>
            <p:cNvSpPr txBox="1">
              <a:spLocks noChangeArrowheads="1"/>
            </p:cNvSpPr>
            <p:nvPr/>
          </p:nvSpPr>
          <p:spPr bwMode="auto">
            <a:xfrm>
              <a:off x="7119" y="8616"/>
              <a:ext cx="639" cy="2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9144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Jon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5" name="Text Box 19"/>
            <p:cNvSpPr txBox="1">
              <a:spLocks noChangeArrowheads="1"/>
            </p:cNvSpPr>
            <p:nvPr/>
          </p:nvSpPr>
          <p:spPr bwMode="auto">
            <a:xfrm>
              <a:off x="9091" y="8616"/>
              <a:ext cx="639" cy="2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9144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Robert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6" name="Text Box 20"/>
            <p:cNvSpPr txBox="1">
              <a:spLocks noChangeArrowheads="1"/>
            </p:cNvSpPr>
            <p:nvPr/>
          </p:nvSpPr>
          <p:spPr bwMode="auto">
            <a:xfrm>
              <a:off x="5967" y="6810"/>
              <a:ext cx="1791" cy="78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Power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>
              <a:off x="1503" y="6810"/>
              <a:ext cx="6255" cy="333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18" name="Text Box 22"/>
            <p:cNvSpPr txBox="1">
              <a:spLocks noChangeArrowheads="1"/>
            </p:cNvSpPr>
            <p:nvPr/>
          </p:nvSpPr>
          <p:spPr bwMode="auto">
            <a:xfrm>
              <a:off x="7119" y="7349"/>
              <a:ext cx="639" cy="2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9144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Brad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Box 21"/>
          <p:cNvSpPr txBox="1"/>
          <p:nvPr/>
        </p:nvSpPr>
        <p:spPr>
          <a:xfrm>
            <a:off x="1143000" y="3048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4400" b="1" dirty="0" err="1" smtClean="0">
                <a:solidFill>
                  <a:srgbClr val="365F91"/>
                </a:solidFill>
                <a:latin typeface="Cambria"/>
                <a:cs typeface="Times New Roman"/>
              </a:rPr>
              <a:t>Daemon</a:t>
            </a:r>
            <a:r>
              <a:rPr lang="es-PR" sz="4400" b="1" dirty="0" smtClean="0">
                <a:solidFill>
                  <a:srgbClr val="365F91"/>
                </a:solidFill>
                <a:latin typeface="Cambria"/>
                <a:cs typeface="Times New Roman"/>
              </a:rPr>
              <a:t> </a:t>
            </a:r>
            <a:r>
              <a:rPr lang="es-PR" sz="4400" b="1" dirty="0" err="1" smtClean="0">
                <a:solidFill>
                  <a:srgbClr val="365F91"/>
                </a:solidFill>
                <a:latin typeface="Cambria"/>
                <a:cs typeface="Times New Roman"/>
              </a:rPr>
              <a:t>Program</a:t>
            </a:r>
            <a:endParaRPr lang="en-US" sz="4400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Handles the connection between the USB port and the database while running in background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Made to be resilient to faults by using try-catch statements. </a:t>
            </a:r>
          </a:p>
          <a:p>
            <a:pPr lvl="2">
              <a:buFont typeface="Calibri" pitchFamily="34" charset="0"/>
              <a:buChar char="–"/>
            </a:pPr>
            <a:r>
              <a:rPr lang="en-US" sz="2800" dirty="0" smtClean="0"/>
              <a:t>Tries code until exception is thrown</a:t>
            </a:r>
          </a:p>
          <a:p>
            <a:pPr lvl="2">
              <a:buFont typeface="Calibri" pitchFamily="34" charset="0"/>
              <a:buChar char="–"/>
            </a:pPr>
            <a:r>
              <a:rPr lang="en-US" sz="2800" dirty="0" smtClean="0"/>
              <a:t>Tries to deal with exception on its own</a:t>
            </a:r>
          </a:p>
          <a:p>
            <a:pPr lvl="2">
              <a:buFont typeface="Calibri" pitchFamily="34" charset="0"/>
              <a:buChar char="–"/>
            </a:pPr>
            <a:r>
              <a:rPr lang="en-US" sz="2800" dirty="0" smtClean="0"/>
              <a:t>If it cannot, falls out of try-catch statement </a:t>
            </a:r>
          </a:p>
          <a:p>
            <a:pPr lvl="2">
              <a:buNone/>
            </a:pPr>
            <a:r>
              <a:rPr lang="en-US" sz="2800" dirty="0" smtClean="0"/>
              <a:t>   and returns to ready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7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Box 21"/>
          <p:cNvSpPr txBox="1"/>
          <p:nvPr/>
        </p:nvSpPr>
        <p:spPr>
          <a:xfrm>
            <a:off x="1143000" y="3048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4400" b="1" dirty="0" err="1" smtClean="0">
                <a:solidFill>
                  <a:srgbClr val="365F91"/>
                </a:solidFill>
                <a:latin typeface="Cambria"/>
                <a:cs typeface="Times New Roman"/>
              </a:rPr>
              <a:t>Daemon</a:t>
            </a:r>
            <a:r>
              <a:rPr lang="es-PR" sz="4400" b="1" dirty="0" smtClean="0">
                <a:solidFill>
                  <a:srgbClr val="365F91"/>
                </a:solidFill>
                <a:latin typeface="Cambria"/>
                <a:cs typeface="Times New Roman"/>
              </a:rPr>
              <a:t> </a:t>
            </a:r>
            <a:r>
              <a:rPr lang="es-PR" sz="4400" b="1" dirty="0" err="1" smtClean="0">
                <a:solidFill>
                  <a:srgbClr val="365F91"/>
                </a:solidFill>
                <a:latin typeface="Cambria"/>
                <a:cs typeface="Times New Roman"/>
              </a:rPr>
              <a:t>Program</a:t>
            </a:r>
            <a:endParaRPr lang="en-US" sz="4400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Parses the input data from the </a:t>
            </a:r>
            <a:r>
              <a:rPr lang="en-US" dirty="0" err="1" smtClean="0"/>
              <a:t>Xbee</a:t>
            </a:r>
            <a:r>
              <a:rPr lang="en-US" dirty="0" smtClean="0"/>
              <a:t> serial port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Input string will take on the form of either:</a:t>
            </a:r>
            <a:r>
              <a:rPr lang="en-US" dirty="0" smtClean="0"/>
              <a:t>	</a:t>
            </a:r>
          </a:p>
          <a:p>
            <a:pPr lvl="1">
              <a:buNone/>
            </a:pPr>
            <a:endParaRPr lang="en-US" sz="800" dirty="0" smtClean="0"/>
          </a:p>
          <a:p>
            <a:pPr>
              <a:buNone/>
            </a:pPr>
            <a:r>
              <a:rPr lang="en-US" sz="2800" dirty="0" smtClean="0"/>
              <a:t>    </a:t>
            </a:r>
            <a:r>
              <a:rPr lang="en-US" sz="2800" dirty="0" smtClean="0">
                <a:solidFill>
                  <a:srgbClr val="FF0000"/>
                </a:solidFill>
              </a:rPr>
              <a:t>@</a:t>
            </a:r>
            <a:r>
              <a:rPr lang="en-US" sz="2800" dirty="0" smtClean="0"/>
              <a:t>(±)##.##(±)##.## </a:t>
            </a:r>
            <a:r>
              <a:rPr lang="en-US" sz="2800" dirty="0" smtClean="0">
                <a:solidFill>
                  <a:schemeClr val="accent1"/>
                </a:solidFill>
              </a:rPr>
              <a:t>##_ ##_</a:t>
            </a:r>
            <a:r>
              <a:rPr lang="en-US" sz="2800" dirty="0" smtClean="0"/>
              <a:t>  </a:t>
            </a:r>
            <a:r>
              <a:rPr lang="en-US" sz="2800" dirty="0" smtClean="0">
                <a:solidFill>
                  <a:schemeClr val="accent2"/>
                </a:solidFill>
              </a:rPr>
              <a:t>##_ ##_ </a:t>
            </a:r>
            <a:r>
              <a:rPr lang="en-US" sz="2800" dirty="0" smtClean="0">
                <a:solidFill>
                  <a:schemeClr val="accent3"/>
                </a:solidFill>
              </a:rPr>
              <a:t>##_ </a:t>
            </a:r>
            <a:r>
              <a:rPr lang="en-US" sz="2800" dirty="0" smtClean="0">
                <a:solidFill>
                  <a:schemeClr val="accent4"/>
                </a:solidFill>
              </a:rPr>
              <a:t>##_ ##_</a:t>
            </a:r>
            <a:r>
              <a:rPr lang="en-US" sz="2800" dirty="0" smtClean="0">
                <a:solidFill>
                  <a:srgbClr val="FF0000"/>
                </a:solidFill>
              </a:rPr>
              <a:t>%</a:t>
            </a:r>
            <a:endParaRPr lang="en-US" sz="2800" dirty="0" smtClean="0"/>
          </a:p>
          <a:p>
            <a:pPr lvl="1">
              <a:buNone/>
            </a:pPr>
            <a:r>
              <a:rPr lang="en-US" sz="2800" dirty="0" smtClean="0"/>
              <a:t>for receive status updates or: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@</a:t>
            </a:r>
            <a:r>
              <a:rPr lang="en-US" dirty="0" smtClean="0"/>
              <a:t>(±)#.#(±)#.# </a:t>
            </a:r>
            <a:r>
              <a:rPr lang="en-US" dirty="0" smtClean="0">
                <a:solidFill>
                  <a:schemeClr val="accent1"/>
                </a:solidFill>
              </a:rPr>
              <a:t># # # # </a:t>
            </a:r>
            <a:r>
              <a:rPr lang="en-US" dirty="0" smtClean="0">
                <a:solidFill>
                  <a:schemeClr val="accent2"/>
                </a:solidFill>
              </a:rPr>
              <a:t># # # # </a:t>
            </a:r>
            <a:r>
              <a:rPr lang="en-US" dirty="0" smtClean="0">
                <a:solidFill>
                  <a:schemeClr val="accent3"/>
                </a:solidFill>
              </a:rPr>
              <a:t>#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4"/>
                </a:solidFill>
              </a:rPr>
              <a:t># # </a:t>
            </a:r>
            <a:r>
              <a:rPr lang="en-US" dirty="0" smtClean="0">
                <a:solidFill>
                  <a:schemeClr val="accent1"/>
                </a:solidFill>
              </a:rPr>
              <a:t># # # # </a:t>
            </a:r>
            <a:r>
              <a:rPr lang="en-US" dirty="0" smtClean="0">
                <a:solidFill>
                  <a:schemeClr val="accent2"/>
                </a:solidFill>
              </a:rPr>
              <a:t># # # # </a:t>
            </a:r>
            <a:r>
              <a:rPr lang="en-US" dirty="0" smtClean="0">
                <a:solidFill>
                  <a:schemeClr val="accent3"/>
                </a:solidFill>
              </a:rPr>
              <a:t>#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4"/>
                </a:solidFill>
              </a:rPr>
              <a:t># #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</a:p>
          <a:p>
            <a:pPr lvl="1"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sz="800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dirty="0" smtClean="0"/>
              <a:t>for receive parameter updates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990600" y="4038600"/>
          <a:ext cx="7467600" cy="44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3520"/>
                <a:gridCol w="1298106"/>
                <a:gridCol w="1326022"/>
                <a:gridCol w="1535395"/>
                <a:gridCol w="1814557"/>
              </a:tblGrid>
              <a:tr h="44704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Serial Number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4F81BD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Voltage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504D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Current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9BBB59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Temperature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Phase Angle</a:t>
                      </a:r>
                      <a:endParaRPr lang="en-US" sz="2000" dirty="0">
                        <a:solidFill>
                          <a:schemeClr val="accent4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Stores all device status logs</a:t>
            </a:r>
          </a:p>
          <a:p>
            <a:r>
              <a:rPr lang="en-US" dirty="0" smtClean="0"/>
              <a:t>Can be located off-site from both daemon and web server</a:t>
            </a:r>
          </a:p>
          <a:p>
            <a:r>
              <a:rPr lang="en-US" dirty="0" smtClean="0"/>
              <a:t>Stores location filter settings</a:t>
            </a:r>
          </a:p>
          <a:p>
            <a:endParaRPr lang="en-US" dirty="0" smtClean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4400" b="1" dirty="0" err="1" smtClean="0">
                <a:solidFill>
                  <a:srgbClr val="365F91"/>
                </a:solidFill>
                <a:latin typeface="Cambria"/>
                <a:cs typeface="Times New Roman"/>
              </a:rPr>
              <a:t>MySQL</a:t>
            </a:r>
            <a:r>
              <a:rPr lang="es-PR" sz="4400" b="1" dirty="0" smtClean="0">
                <a:solidFill>
                  <a:srgbClr val="365F91"/>
                </a:solidFill>
                <a:latin typeface="Cambria"/>
                <a:cs typeface="Times New Roman"/>
              </a:rPr>
              <a:t> </a:t>
            </a:r>
            <a:r>
              <a:rPr lang="es-PR" sz="4400" b="1" dirty="0" err="1" smtClean="0">
                <a:solidFill>
                  <a:srgbClr val="365F91"/>
                </a:solidFill>
                <a:latin typeface="Cambria"/>
                <a:cs typeface="Times New Roman"/>
              </a:rPr>
              <a:t>Database</a:t>
            </a:r>
            <a:endParaRPr lang="en-US" sz="4400" dirty="0"/>
          </a:p>
        </p:txBody>
      </p:sp>
      <p:grpSp>
        <p:nvGrpSpPr>
          <p:cNvPr id="5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6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16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Right Triangle 14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8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11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13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8" name="Content Placeholder 17" descr="localhost.png"/>
          <p:cNvPicPr>
            <a:picLocks noChangeAspect="1"/>
          </p:cNvPicPr>
          <p:nvPr/>
        </p:nvPicPr>
        <p:blipFill>
          <a:blip r:embed="rId2" cstate="print"/>
          <a:srcRect l="-193" t="8418" r="-193" b="39390"/>
          <a:stretch>
            <a:fillRect/>
          </a:stretch>
        </p:blipFill>
        <p:spPr>
          <a:xfrm>
            <a:off x="457200" y="4038600"/>
            <a:ext cx="80772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4400" b="1" dirty="0" smtClean="0">
                <a:solidFill>
                  <a:srgbClr val="365F91"/>
                </a:solidFill>
                <a:latin typeface="Cambria"/>
                <a:cs typeface="Times New Roman"/>
              </a:rPr>
              <a:t>Web </a:t>
            </a:r>
            <a:r>
              <a:rPr lang="es-PR" sz="4400" b="1" dirty="0" err="1" smtClean="0">
                <a:solidFill>
                  <a:srgbClr val="365F91"/>
                </a:solidFill>
                <a:latin typeface="Cambria"/>
                <a:cs typeface="Times New Roman"/>
              </a:rPr>
              <a:t>Application</a:t>
            </a:r>
            <a:endParaRPr lang="en-US" sz="4400" dirty="0"/>
          </a:p>
        </p:txBody>
      </p:sp>
      <p:grpSp>
        <p:nvGrpSpPr>
          <p:cNvPr id="2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5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6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16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Right Triangle 14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8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11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13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Displays latest node information from database</a:t>
            </a:r>
          </a:p>
          <a:p>
            <a:r>
              <a:rPr lang="en-US" dirty="0" smtClean="0"/>
              <a:t>Allows user to request a new update from a node</a:t>
            </a:r>
          </a:p>
          <a:p>
            <a:r>
              <a:rPr lang="en-US" dirty="0" smtClean="0"/>
              <a:t>Allows user to set new parameters on a particular node</a:t>
            </a:r>
          </a:p>
          <a:p>
            <a:r>
              <a:rPr lang="en-US" dirty="0" smtClean="0"/>
              <a:t>Customizable views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/>
          <p:cNvSpPr txBox="1"/>
          <p:nvPr/>
        </p:nvSpPr>
        <p:spPr>
          <a:xfrm>
            <a:off x="1371600" y="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4400" b="1" dirty="0" smtClean="0">
                <a:solidFill>
                  <a:srgbClr val="365F91"/>
                </a:solidFill>
                <a:latin typeface="Cambria"/>
                <a:cs typeface="Times New Roman"/>
              </a:rPr>
              <a:t>Web </a:t>
            </a:r>
            <a:r>
              <a:rPr lang="es-PR" sz="4400" b="1" dirty="0" err="1" smtClean="0">
                <a:solidFill>
                  <a:srgbClr val="365F91"/>
                </a:solidFill>
                <a:latin typeface="Cambria"/>
                <a:cs typeface="Times New Roman"/>
              </a:rPr>
              <a:t>Application</a:t>
            </a:r>
            <a:endParaRPr lang="en-US" sz="4400" dirty="0"/>
          </a:p>
        </p:txBody>
      </p:sp>
      <p:pic>
        <p:nvPicPr>
          <p:cNvPr id="18" name="Picture 17" descr="TMS_Overview.png"/>
          <p:cNvPicPr>
            <a:picLocks noChangeAspect="1"/>
          </p:cNvPicPr>
          <p:nvPr/>
        </p:nvPicPr>
        <p:blipFill>
          <a:blip r:embed="rId2" cstate="print"/>
          <a:srcRect l="12500" t="10000" r="43333" b="35185"/>
          <a:stretch>
            <a:fillRect/>
          </a:stretch>
        </p:blipFill>
        <p:spPr>
          <a:xfrm>
            <a:off x="990600" y="838200"/>
            <a:ext cx="7620000" cy="5319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7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3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PR" sz="6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Administrative Content </a:t>
            </a:r>
            <a:endParaRPr lang="en-US" sz="6000" dirty="0"/>
          </a:p>
        </p:txBody>
      </p:sp>
      <p:grpSp>
        <p:nvGrpSpPr>
          <p:cNvPr id="16" name="Group 17"/>
          <p:cNvGrpSpPr/>
          <p:nvPr/>
        </p:nvGrpSpPr>
        <p:grpSpPr>
          <a:xfrm>
            <a:off x="1066800" y="1"/>
            <a:ext cx="7010400" cy="2514600"/>
            <a:chOff x="1066800" y="0"/>
            <a:chExt cx="7010400" cy="3505005"/>
          </a:xfrm>
        </p:grpSpPr>
        <p:grpSp>
          <p:nvGrpSpPr>
            <p:cNvPr id="17" name="Group 56"/>
            <p:cNvGrpSpPr>
              <a:grpSpLocks/>
            </p:cNvGrpSpPr>
            <p:nvPr/>
          </p:nvGrpSpPr>
          <p:grpSpPr bwMode="auto">
            <a:xfrm>
              <a:off x="6333189" y="331313"/>
              <a:ext cx="1744011" cy="1716562"/>
              <a:chOff x="6674" y="444"/>
              <a:chExt cx="4116" cy="4116"/>
            </a:xfrm>
          </p:grpSpPr>
          <p:sp>
            <p:nvSpPr>
              <p:cNvPr id="28" name="Oval 58"/>
              <p:cNvSpPr>
                <a:spLocks noChangeArrowheads="1"/>
              </p:cNvSpPr>
              <p:nvPr/>
            </p:nvSpPr>
            <p:spPr bwMode="auto">
              <a:xfrm>
                <a:off x="6674" y="444"/>
                <a:ext cx="4116" cy="4116"/>
              </a:xfrm>
              <a:prstGeom prst="ellipse">
                <a:avLst/>
              </a:prstGeom>
              <a:solidFill>
                <a:srgbClr val="A7BFD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A7BFD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9" name="Oval 59"/>
              <p:cNvSpPr>
                <a:spLocks noChangeArrowheads="1"/>
              </p:cNvSpPr>
              <p:nvPr/>
            </p:nvSpPr>
            <p:spPr bwMode="auto">
              <a:xfrm>
                <a:off x="6773" y="1058"/>
                <a:ext cx="3367" cy="3367"/>
              </a:xfrm>
              <a:prstGeom prst="ellipse">
                <a:avLst/>
              </a:prstGeom>
              <a:solidFill>
                <a:srgbClr val="D3DFE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D3DFE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0" name="Oval 60"/>
              <p:cNvSpPr>
                <a:spLocks noChangeArrowheads="1"/>
              </p:cNvSpPr>
              <p:nvPr/>
            </p:nvSpPr>
            <p:spPr bwMode="auto">
              <a:xfrm>
                <a:off x="6856" y="1709"/>
                <a:ext cx="2553" cy="2553"/>
              </a:xfrm>
              <a:prstGeom prst="ellipse">
                <a:avLst/>
              </a:prstGeom>
              <a:solidFill>
                <a:srgbClr val="7BA0CD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7BA0CD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63"/>
            <p:cNvGrpSpPr>
              <a:grpSpLocks/>
            </p:cNvGrpSpPr>
            <p:nvPr/>
          </p:nvGrpSpPr>
          <p:grpSpPr bwMode="auto">
            <a:xfrm>
              <a:off x="4536591" y="2097660"/>
              <a:ext cx="1407009" cy="1407345"/>
              <a:chOff x="7907" y="2010"/>
              <a:chExt cx="2216" cy="2216"/>
            </a:xfrm>
          </p:grpSpPr>
          <p:sp>
            <p:nvSpPr>
              <p:cNvPr id="25" name="Oval 64"/>
              <p:cNvSpPr>
                <a:spLocks noChangeArrowheads="1"/>
              </p:cNvSpPr>
              <p:nvPr/>
            </p:nvSpPr>
            <p:spPr bwMode="auto">
              <a:xfrm>
                <a:off x="7907" y="2010"/>
                <a:ext cx="2216" cy="2216"/>
              </a:xfrm>
              <a:prstGeom prst="ellipse">
                <a:avLst/>
              </a:prstGeom>
              <a:solidFill>
                <a:srgbClr val="A7BFD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A7BFD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6" name="Oval 65"/>
              <p:cNvSpPr>
                <a:spLocks noChangeArrowheads="1"/>
              </p:cNvSpPr>
              <p:nvPr/>
            </p:nvSpPr>
            <p:spPr bwMode="auto">
              <a:xfrm>
                <a:off x="7961" y="2344"/>
                <a:ext cx="1813" cy="1813"/>
              </a:xfrm>
              <a:prstGeom prst="ellipse">
                <a:avLst/>
              </a:prstGeom>
              <a:solidFill>
                <a:srgbClr val="D3DFE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D3DFE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7" name="Oval 66"/>
              <p:cNvSpPr>
                <a:spLocks noChangeArrowheads="1"/>
              </p:cNvSpPr>
              <p:nvPr/>
            </p:nvSpPr>
            <p:spPr bwMode="auto">
              <a:xfrm>
                <a:off x="8006" y="2687"/>
                <a:ext cx="1375" cy="1375"/>
              </a:xfrm>
              <a:prstGeom prst="ellipse">
                <a:avLst/>
              </a:prstGeom>
              <a:solidFill>
                <a:srgbClr val="7BA0CD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7BA0CD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 rot="16200000" flipV="1">
              <a:off x="5105400" y="0"/>
              <a:ext cx="1676400" cy="1676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30" idx="3"/>
            </p:cNvCxnSpPr>
            <p:nvPr/>
          </p:nvCxnSpPr>
          <p:spPr>
            <a:xfrm rot="5400000" flipH="1">
              <a:off x="4800826" y="-225"/>
              <a:ext cx="1767671" cy="17681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1066800" y="0"/>
              <a:ext cx="3581400" cy="3200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>
              <a:off x="1371600" y="0"/>
              <a:ext cx="3505200" cy="3124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>
            <a:off x="838200" y="3886200"/>
            <a:ext cx="7543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Budget &amp; Finances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250" t="16000" r="52917" b="50667"/>
          <a:stretch>
            <a:fillRect/>
          </a:stretch>
        </p:blipFill>
        <p:spPr bwMode="auto">
          <a:xfrm>
            <a:off x="228600" y="1371600"/>
            <a:ext cx="8382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Overall 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Effectively and accurately read and record valuable information about the transformer</a:t>
            </a:r>
          </a:p>
          <a:p>
            <a:r>
              <a:rPr lang="en-US" sz="2800" dirty="0" smtClean="0"/>
              <a:t>Transfer the data wirelessly without any loss in accuracy to a central hub</a:t>
            </a:r>
          </a:p>
          <a:p>
            <a:r>
              <a:rPr lang="en-US" sz="2800" dirty="0" smtClean="0"/>
              <a:t>Store the data in a database for future use</a:t>
            </a:r>
          </a:p>
          <a:p>
            <a:r>
              <a:rPr lang="en-US" sz="2800" dirty="0" smtClean="0"/>
              <a:t>Display the data in a nice, neat, organized fashion for the user to analyze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Hardware 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be weather proof</a:t>
            </a:r>
          </a:p>
          <a:p>
            <a:r>
              <a:rPr lang="en-US" dirty="0" smtClean="0"/>
              <a:t>Must meet Government regulations</a:t>
            </a:r>
          </a:p>
          <a:p>
            <a:r>
              <a:rPr lang="en-US" dirty="0" smtClean="0"/>
              <a:t>Must be small and lightweight</a:t>
            </a:r>
          </a:p>
          <a:p>
            <a:r>
              <a:rPr lang="en-US" dirty="0" smtClean="0"/>
              <a:t>Easy to install and replace</a:t>
            </a:r>
          </a:p>
          <a:p>
            <a:r>
              <a:rPr lang="en-US" dirty="0" smtClean="0"/>
              <a:t>Non-Intrusive to existing power lines</a:t>
            </a:r>
          </a:p>
          <a:p>
            <a:r>
              <a:rPr lang="en-US" dirty="0" smtClean="0"/>
              <a:t>Must be cost effective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Hardware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more than 20 pounds</a:t>
            </a:r>
          </a:p>
          <a:p>
            <a:r>
              <a:rPr lang="en-US" dirty="0" smtClean="0"/>
              <a:t>Less than $200 per unit</a:t>
            </a:r>
          </a:p>
          <a:p>
            <a:r>
              <a:rPr lang="en-US" dirty="0" smtClean="0"/>
              <a:t>Able to handle 50kVA to 100kVA</a:t>
            </a:r>
          </a:p>
          <a:p>
            <a:r>
              <a:rPr lang="en-US" dirty="0" smtClean="0"/>
              <a:t>Able to handle temperatures</a:t>
            </a:r>
            <a:r>
              <a:rPr lang="en-US" dirty="0" smtClean="0">
                <a:latin typeface="+mj-lt"/>
              </a:rPr>
              <a:t> up to 150</a:t>
            </a:r>
            <a:r>
              <a:rPr lang="en-US" dirty="0">
                <a:latin typeface="+mj-lt"/>
              </a:rPr>
              <a:t>⁰</a:t>
            </a:r>
            <a:r>
              <a:rPr lang="en-US" dirty="0" smtClean="0">
                <a:latin typeface="+mj-lt"/>
                <a:cs typeface="Times New Roman"/>
              </a:rPr>
              <a:t>C</a:t>
            </a:r>
          </a:p>
          <a:p>
            <a:r>
              <a:rPr lang="en-US" dirty="0" smtClean="0">
                <a:latin typeface="+mj-lt"/>
                <a:cs typeface="Times New Roman"/>
              </a:rPr>
              <a:t>Able to withstand hurricane like storms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7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3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s-PR" sz="6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Power</a:t>
            </a:r>
            <a:endParaRPr lang="en-US" sz="6000" dirty="0"/>
          </a:p>
        </p:txBody>
      </p:sp>
      <p:grpSp>
        <p:nvGrpSpPr>
          <p:cNvPr id="16" name="Group 17"/>
          <p:cNvGrpSpPr/>
          <p:nvPr/>
        </p:nvGrpSpPr>
        <p:grpSpPr>
          <a:xfrm>
            <a:off x="1066800" y="1"/>
            <a:ext cx="7010400" cy="2514600"/>
            <a:chOff x="1066800" y="0"/>
            <a:chExt cx="7010400" cy="3505005"/>
          </a:xfrm>
        </p:grpSpPr>
        <p:grpSp>
          <p:nvGrpSpPr>
            <p:cNvPr id="17" name="Group 56"/>
            <p:cNvGrpSpPr>
              <a:grpSpLocks/>
            </p:cNvGrpSpPr>
            <p:nvPr/>
          </p:nvGrpSpPr>
          <p:grpSpPr bwMode="auto">
            <a:xfrm>
              <a:off x="6333189" y="331313"/>
              <a:ext cx="1744011" cy="1716562"/>
              <a:chOff x="6674" y="444"/>
              <a:chExt cx="4116" cy="4116"/>
            </a:xfrm>
          </p:grpSpPr>
          <p:sp>
            <p:nvSpPr>
              <p:cNvPr id="28" name="Oval 58"/>
              <p:cNvSpPr>
                <a:spLocks noChangeArrowheads="1"/>
              </p:cNvSpPr>
              <p:nvPr/>
            </p:nvSpPr>
            <p:spPr bwMode="auto">
              <a:xfrm>
                <a:off x="6674" y="444"/>
                <a:ext cx="4116" cy="4116"/>
              </a:xfrm>
              <a:prstGeom prst="ellipse">
                <a:avLst/>
              </a:prstGeom>
              <a:solidFill>
                <a:srgbClr val="A7BFD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A7BFD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 dirty="0"/>
              </a:p>
            </p:txBody>
          </p:sp>
          <p:sp>
            <p:nvSpPr>
              <p:cNvPr id="29" name="Oval 59"/>
              <p:cNvSpPr>
                <a:spLocks noChangeArrowheads="1"/>
              </p:cNvSpPr>
              <p:nvPr/>
            </p:nvSpPr>
            <p:spPr bwMode="auto">
              <a:xfrm>
                <a:off x="6773" y="1058"/>
                <a:ext cx="3367" cy="3367"/>
              </a:xfrm>
              <a:prstGeom prst="ellipse">
                <a:avLst/>
              </a:prstGeom>
              <a:solidFill>
                <a:srgbClr val="D3DFE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D3DFE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 dirty="0"/>
              </a:p>
            </p:txBody>
          </p:sp>
          <p:sp>
            <p:nvSpPr>
              <p:cNvPr id="30" name="Oval 60"/>
              <p:cNvSpPr>
                <a:spLocks noChangeArrowheads="1"/>
              </p:cNvSpPr>
              <p:nvPr/>
            </p:nvSpPr>
            <p:spPr bwMode="auto">
              <a:xfrm>
                <a:off x="6856" y="1709"/>
                <a:ext cx="2553" cy="2553"/>
              </a:xfrm>
              <a:prstGeom prst="ellipse">
                <a:avLst/>
              </a:prstGeom>
              <a:solidFill>
                <a:srgbClr val="7BA0CD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7BA0CD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8" name="Group 63"/>
            <p:cNvGrpSpPr>
              <a:grpSpLocks/>
            </p:cNvGrpSpPr>
            <p:nvPr/>
          </p:nvGrpSpPr>
          <p:grpSpPr bwMode="auto">
            <a:xfrm>
              <a:off x="4536591" y="2097660"/>
              <a:ext cx="1407009" cy="1407345"/>
              <a:chOff x="7907" y="2010"/>
              <a:chExt cx="2216" cy="2216"/>
            </a:xfrm>
          </p:grpSpPr>
          <p:sp>
            <p:nvSpPr>
              <p:cNvPr id="25" name="Oval 64"/>
              <p:cNvSpPr>
                <a:spLocks noChangeArrowheads="1"/>
              </p:cNvSpPr>
              <p:nvPr/>
            </p:nvSpPr>
            <p:spPr bwMode="auto">
              <a:xfrm>
                <a:off x="7907" y="2010"/>
                <a:ext cx="2216" cy="2216"/>
              </a:xfrm>
              <a:prstGeom prst="ellipse">
                <a:avLst/>
              </a:prstGeom>
              <a:solidFill>
                <a:srgbClr val="A7BFD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A7BFD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 dirty="0"/>
              </a:p>
            </p:txBody>
          </p:sp>
          <p:sp>
            <p:nvSpPr>
              <p:cNvPr id="26" name="Oval 65"/>
              <p:cNvSpPr>
                <a:spLocks noChangeArrowheads="1"/>
              </p:cNvSpPr>
              <p:nvPr/>
            </p:nvSpPr>
            <p:spPr bwMode="auto">
              <a:xfrm>
                <a:off x="7961" y="2344"/>
                <a:ext cx="1813" cy="1813"/>
              </a:xfrm>
              <a:prstGeom prst="ellipse">
                <a:avLst/>
              </a:prstGeom>
              <a:solidFill>
                <a:srgbClr val="D3DFE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D3DFE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 dirty="0"/>
              </a:p>
            </p:txBody>
          </p:sp>
          <p:sp>
            <p:nvSpPr>
              <p:cNvPr id="27" name="Oval 66"/>
              <p:cNvSpPr>
                <a:spLocks noChangeArrowheads="1"/>
              </p:cNvSpPr>
              <p:nvPr/>
            </p:nvSpPr>
            <p:spPr bwMode="auto">
              <a:xfrm>
                <a:off x="8006" y="2687"/>
                <a:ext cx="1375" cy="1375"/>
              </a:xfrm>
              <a:prstGeom prst="ellipse">
                <a:avLst/>
              </a:prstGeom>
              <a:solidFill>
                <a:srgbClr val="7BA0CD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7BA0CD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 dirty="0"/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 rot="16200000" flipV="1">
              <a:off x="5105400" y="0"/>
              <a:ext cx="1676400" cy="1676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30" idx="3"/>
            </p:cNvCxnSpPr>
            <p:nvPr/>
          </p:nvCxnSpPr>
          <p:spPr>
            <a:xfrm rot="5400000" flipH="1">
              <a:off x="4800826" y="-225"/>
              <a:ext cx="1767671" cy="17681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1066800" y="0"/>
              <a:ext cx="3581400" cy="3200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>
              <a:off x="1371600" y="0"/>
              <a:ext cx="3505200" cy="3124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>
            <a:off x="3048000" y="3886200"/>
            <a:ext cx="2971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Power Supply</a:t>
            </a:r>
            <a:endParaRPr lang="en-US" sz="4000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Considerations for the power supply</a:t>
            </a:r>
          </a:p>
          <a:p>
            <a:r>
              <a:rPr lang="en-US" dirty="0" smtClean="0"/>
              <a:t>Be able to adapt to changes in the power line</a:t>
            </a:r>
          </a:p>
          <a:p>
            <a:r>
              <a:rPr lang="en-US" dirty="0" smtClean="0"/>
              <a:t>Have the ability to power the system in a power outage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1322</Words>
  <Application>Microsoft Office PowerPoint</Application>
  <PresentationFormat>On-screen Show (4:3)</PresentationFormat>
  <Paragraphs>269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Project Description</vt:lpstr>
      <vt:lpstr>Motivation</vt:lpstr>
      <vt:lpstr>Block Diagram</vt:lpstr>
      <vt:lpstr>Overall Goals and Objectives</vt:lpstr>
      <vt:lpstr>Hardware Goals and Objectives</vt:lpstr>
      <vt:lpstr>Hardware Specifications</vt:lpstr>
      <vt:lpstr>Power</vt:lpstr>
      <vt:lpstr>Power Supply</vt:lpstr>
      <vt:lpstr>Power supply – Block Diagram</vt:lpstr>
      <vt:lpstr>Power supply – Power Tap</vt:lpstr>
      <vt:lpstr>Power Supply – Rectifier Schematic</vt:lpstr>
      <vt:lpstr>Power Supply – Battery &amp; Charger</vt:lpstr>
      <vt:lpstr>Power Supply – Voltage Regulators</vt:lpstr>
      <vt:lpstr>Sensors</vt:lpstr>
      <vt:lpstr>Voltage Sensors</vt:lpstr>
      <vt:lpstr>Voltage Sensor Schematic</vt:lpstr>
      <vt:lpstr>Current Sensors</vt:lpstr>
      <vt:lpstr>Current Sensor Schematic</vt:lpstr>
      <vt:lpstr>PowerPoint Presentation</vt:lpstr>
      <vt:lpstr>Temperature Sensor Schematic </vt:lpstr>
      <vt:lpstr>Microprocessor</vt:lpstr>
      <vt:lpstr>ATMEL ATMEGA328</vt:lpstr>
      <vt:lpstr>Microprocessor Pin Assignments</vt:lpstr>
      <vt:lpstr>Microprocessor Tasks</vt:lpstr>
      <vt:lpstr>Microprocessor Tasks</vt:lpstr>
      <vt:lpstr>Transformer States</vt:lpstr>
      <vt:lpstr>Transformer States Determination Example Code:</vt:lpstr>
      <vt:lpstr>Transformer States Determination Example Code:</vt:lpstr>
      <vt:lpstr>Reception of Threshold Updates:</vt:lpstr>
      <vt:lpstr>Wireless  Communication</vt:lpstr>
      <vt:lpstr>Network Requirements</vt:lpstr>
      <vt:lpstr>Sample Network Diagram</vt:lpstr>
      <vt:lpstr>Zigbee Advantages</vt:lpstr>
      <vt:lpstr>XBee-Pro ZB Zigbee</vt:lpstr>
      <vt:lpstr>Full Schematic</vt:lpstr>
      <vt:lpstr>Full Schematic</vt:lpstr>
      <vt:lpstr>Central Hub Program</vt:lpstr>
      <vt:lpstr>Software Data Flow</vt:lpstr>
      <vt:lpstr>PowerPoint Presentation</vt:lpstr>
      <vt:lpstr>PowerPoint Presentation</vt:lpstr>
      <vt:lpstr>MySQL Database</vt:lpstr>
      <vt:lpstr>Web Application</vt:lpstr>
      <vt:lpstr>PowerPoint Presentation</vt:lpstr>
      <vt:lpstr>Administrative Content </vt:lpstr>
      <vt:lpstr>Budget &amp; Finances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Jon</cp:lastModifiedBy>
  <cp:revision>89</cp:revision>
  <dcterms:created xsi:type="dcterms:W3CDTF">2011-06-02T14:33:40Z</dcterms:created>
  <dcterms:modified xsi:type="dcterms:W3CDTF">2011-08-07T06:11:52Z</dcterms:modified>
</cp:coreProperties>
</file>