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330" r:id="rId6"/>
    <p:sldId id="261" r:id="rId7"/>
    <p:sldId id="260" r:id="rId8"/>
    <p:sldId id="326" r:id="rId9"/>
    <p:sldId id="262" r:id="rId10"/>
    <p:sldId id="301" r:id="rId11"/>
    <p:sldId id="309" r:id="rId12"/>
    <p:sldId id="307" r:id="rId13"/>
    <p:sldId id="306" r:id="rId14"/>
    <p:sldId id="308" r:id="rId15"/>
    <p:sldId id="269" r:id="rId16"/>
    <p:sldId id="267" r:id="rId17"/>
    <p:sldId id="303" r:id="rId18"/>
    <p:sldId id="304" r:id="rId19"/>
    <p:sldId id="305" r:id="rId20"/>
    <p:sldId id="331" r:id="rId21"/>
    <p:sldId id="327" r:id="rId22"/>
    <p:sldId id="310" r:id="rId23"/>
    <p:sldId id="311" r:id="rId24"/>
    <p:sldId id="312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8" r:id="rId37"/>
    <p:sldId id="271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279" r:id="rId46"/>
    <p:sldId id="280" r:id="rId47"/>
    <p:sldId id="329" r:id="rId48"/>
    <p:sldId id="298" r:id="rId49"/>
    <p:sldId id="300" r:id="rId50"/>
    <p:sldId id="32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3" autoAdjust="0"/>
    <p:restoredTop sz="94660"/>
  </p:normalViewPr>
  <p:slideViewPr>
    <p:cSldViewPr>
      <p:cViewPr>
        <p:scale>
          <a:sx n="70" d="100"/>
          <a:sy n="70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240094988126553E-2"/>
          <c:y val="1.8867924528301903E-2"/>
          <c:w val="0.90137895263092105"/>
          <c:h val="0.869224483731986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Research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 dirty="0"/>
                      <a:t>Research, 95%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</c:dLbl>
            <c:numFmt formatCode="0%" sourceLinked="0"/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Stages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0.9500000000000004</c:v>
                </c:pt>
              </c:numCache>
            </c:numRef>
          </c:val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Design</c:v>
                </c:pt>
              </c:strCache>
            </c:strRef>
          </c:tx>
          <c:invertIfNegative val="0"/>
          <c:dLbls>
            <c:numFmt formatCode="0%" sourceLinked="0"/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Stages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0.85000000000000042</c:v>
                </c:pt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Hardware Prototyping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dirty="0"/>
                      <a:t>Hardware Prototyping, 30%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</c:dLbl>
            <c:numFmt formatCode="0%" sourceLinked="0"/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Stages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0.30000000000000021</c:v>
                </c:pt>
              </c:numCache>
            </c:numRef>
          </c:val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Software Development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dirty="0"/>
                      <a:t>Software Development, 60%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</c:dLbl>
            <c:numFmt formatCode="0%" sourceLinked="0"/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Stages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0.60000000000000042</c:v>
                </c:pt>
              </c:numCache>
            </c:numRef>
          </c:val>
        </c:ser>
        <c:ser>
          <c:idx val="4"/>
          <c:order val="4"/>
          <c:tx>
            <c:strRef>
              <c:f>Sheet1!$C$1</c:f>
              <c:strCache>
                <c:ptCount val="1"/>
                <c:pt idx="0">
                  <c:v>Overall System</c:v>
                </c:pt>
              </c:strCache>
            </c:strRef>
          </c:tx>
          <c:invertIfNegative val="0"/>
          <c:dLbls>
            <c:numFmt formatCode="0%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Stages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0.45</c:v>
                </c:pt>
              </c:numCache>
            </c:numRef>
          </c:val>
        </c:ser>
        <c:ser>
          <c:idx val="5"/>
          <c:order val="5"/>
          <c:tx>
            <c:strRef>
              <c:f>Sheet1!$B$1</c:f>
              <c:strCache>
                <c:ptCount val="1"/>
                <c:pt idx="0">
                  <c:v>Testing</c:v>
                </c:pt>
              </c:strCache>
            </c:strRef>
          </c:tx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</c:dLbl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Stages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854720"/>
        <c:axId val="91856256"/>
      </c:barChart>
      <c:catAx>
        <c:axId val="91854720"/>
        <c:scaling>
          <c:orientation val="minMax"/>
        </c:scaling>
        <c:delete val="1"/>
        <c:axPos val="l"/>
        <c:majorTickMark val="none"/>
        <c:minorTickMark val="none"/>
        <c:tickLblPos val="none"/>
        <c:crossAx val="91856256"/>
        <c:crosses val="autoZero"/>
        <c:auto val="1"/>
        <c:lblAlgn val="ctr"/>
        <c:lblOffset val="100"/>
        <c:noMultiLvlLbl val="0"/>
      </c:catAx>
      <c:valAx>
        <c:axId val="91856256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91854720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053F28-7BB0-4692-8852-43B3FC1A849B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170AC7-7C75-46E6-8F8F-A1BBA76DA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053F28-7BB0-4692-8852-43B3FC1A849B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70AC7-7C75-46E6-8F8F-A1BBA76DA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053F28-7BB0-4692-8852-43B3FC1A849B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70AC7-7C75-46E6-8F8F-A1BBA76DA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053F28-7BB0-4692-8852-43B3FC1A849B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70AC7-7C75-46E6-8F8F-A1BBA76DA5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053F28-7BB0-4692-8852-43B3FC1A849B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70AC7-7C75-46E6-8F8F-A1BBA76DA5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053F28-7BB0-4692-8852-43B3FC1A849B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70AC7-7C75-46E6-8F8F-A1BBA76DA5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053F28-7BB0-4692-8852-43B3FC1A849B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70AC7-7C75-46E6-8F8F-A1BBA76DA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053F28-7BB0-4692-8852-43B3FC1A849B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70AC7-7C75-46E6-8F8F-A1BBA76DA5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053F28-7BB0-4692-8852-43B3FC1A849B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70AC7-7C75-46E6-8F8F-A1BBA76DA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6053F28-7BB0-4692-8852-43B3FC1A849B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70AC7-7C75-46E6-8F8F-A1BBA76DA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053F28-7BB0-4692-8852-43B3FC1A849B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170AC7-7C75-46E6-8F8F-A1BBA76DA5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6053F28-7BB0-4692-8852-43B3FC1A849B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0170AC7-7C75-46E6-8F8F-A1BBA76DA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O</a:t>
            </a:r>
            <a:r>
              <a:rPr lang="en-US" dirty="0" smtClean="0"/>
              <a:t>n </a:t>
            </a:r>
            <a:r>
              <a:rPr lang="en-US" dirty="0" smtClean="0">
                <a:solidFill>
                  <a:srgbClr val="92D050"/>
                </a:solidFill>
              </a:rPr>
              <a:t>B</a:t>
            </a:r>
            <a:r>
              <a:rPr lang="en-US" dirty="0" smtClean="0"/>
              <a:t>oard </a:t>
            </a:r>
            <a:r>
              <a:rPr lang="en-US" dirty="0" smtClean="0">
                <a:solidFill>
                  <a:srgbClr val="92D050"/>
                </a:solidFill>
              </a:rPr>
              <a:t>D</a:t>
            </a:r>
            <a:r>
              <a:rPr lang="en-US" dirty="0" smtClean="0"/>
              <a:t>roid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Vehicle Monitor Control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346">
            <a:off x="273755" y="2964013"/>
            <a:ext cx="2400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Communication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Bluetooth or </a:t>
            </a:r>
            <a:r>
              <a:rPr lang="en-US" dirty="0" err="1" smtClean="0"/>
              <a:t>WiFi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770102"/>
              </p:ext>
            </p:extLst>
          </p:nvPr>
        </p:nvGraphicFramePr>
        <p:xfrm>
          <a:off x="1219200" y="1905000"/>
          <a:ext cx="7086600" cy="40071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81200"/>
                <a:gridCol w="1295400"/>
                <a:gridCol w="1143000"/>
                <a:gridCol w="1295400"/>
                <a:gridCol w="1371600"/>
              </a:tblGrid>
              <a:tr h="71336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Bluetooth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WiFi</a:t>
                      </a:r>
                      <a:r>
                        <a:rPr lang="en-US" dirty="0" smtClean="0"/>
                        <a:t> (a)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WiFi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b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WiFi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g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693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Standard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802.15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802.11a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802.11b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802.11g</a:t>
                      </a:r>
                      <a:endParaRPr lang="en-US" dirty="0"/>
                    </a:p>
                  </a:txBody>
                  <a:tcPr/>
                </a:tc>
              </a:tr>
              <a:tr h="63747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Frequency(Ghz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</a:tr>
              <a:tr h="36933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Speed(Mbps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</a:tr>
              <a:tr h="3693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10 - 100m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100m</a:t>
                      </a:r>
                      <a:endParaRPr lang="en-US" dirty="0"/>
                    </a:p>
                  </a:txBody>
                  <a:tcPr/>
                </a:tc>
              </a:tr>
              <a:tr h="6374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Advantage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Speed</a:t>
                      </a:r>
                      <a:endParaRPr lang="en-US" dirty="0"/>
                    </a:p>
                  </a:txBody>
                  <a:tcPr/>
                </a:tc>
              </a:tr>
              <a:tr h="6374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Disadvantage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Cost, Range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10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BlueSMiRF</a:t>
            </a:r>
            <a:r>
              <a:rPr lang="en-US" dirty="0" smtClean="0"/>
              <a:t> Gold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1 Radio Bluetooth Modem</a:t>
            </a:r>
          </a:p>
          <a:p>
            <a:r>
              <a:rPr lang="en-US" dirty="0" smtClean="0"/>
              <a:t>Low Power Consumption: 25mA</a:t>
            </a:r>
          </a:p>
          <a:p>
            <a:r>
              <a:rPr lang="en-US" dirty="0" smtClean="0"/>
              <a:t>Operates on 3.3 Volts – 6 Volts</a:t>
            </a:r>
          </a:p>
          <a:p>
            <a:r>
              <a:rPr lang="en-US" dirty="0" smtClean="0"/>
              <a:t>O</a:t>
            </a:r>
            <a:r>
              <a:rPr dirty="0" smtClean="0"/>
              <a:t>perates in harsh RF environments like WiFi, 802.11g, and Zigbee</a:t>
            </a:r>
            <a:endParaRPr lang="en-US" dirty="0" smtClean="0"/>
          </a:p>
          <a:p>
            <a:r>
              <a:rPr lang="en-US" dirty="0" smtClean="0"/>
              <a:t>Encrypted Connection</a:t>
            </a:r>
          </a:p>
          <a:p>
            <a:r>
              <a:rPr lang="en-US" dirty="0" smtClean="0"/>
              <a:t>Frequency: 2.4 GHz – 2.524 GHz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904" y="4800600"/>
            <a:ext cx="5257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Arduino</a:t>
            </a:r>
            <a:r>
              <a:rPr lang="en-US" dirty="0" smtClean="0"/>
              <a:t> UNO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 based programming</a:t>
            </a:r>
          </a:p>
          <a:p>
            <a:r>
              <a:rPr lang="en-US" dirty="0" smtClean="0"/>
              <a:t>Large community of developers</a:t>
            </a:r>
          </a:p>
          <a:p>
            <a:r>
              <a:rPr lang="en-US" dirty="0" smtClean="0"/>
              <a:t>Open source hardware</a:t>
            </a:r>
          </a:p>
          <a:p>
            <a:r>
              <a:rPr lang="en-US" dirty="0" smtClean="0"/>
              <a:t>Well documented programming help</a:t>
            </a:r>
          </a:p>
          <a:p>
            <a:r>
              <a:rPr lang="en-US" dirty="0" smtClean="0"/>
              <a:t>Price: $30</a:t>
            </a:r>
          </a:p>
        </p:txBody>
      </p:sp>
    </p:spTree>
    <p:extLst>
      <p:ext uri="{BB962C8B-B14F-4D97-AF65-F5344CB8AC3E}">
        <p14:creationId xmlns:p14="http://schemas.microsoft.com/office/powerpoint/2010/main" val="36447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ATmega328 Microcontroller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0999"/>
          </a:xfrm>
        </p:spPr>
        <p:txBody>
          <a:bodyPr/>
          <a:lstStyle/>
          <a:p>
            <a:r>
              <a:rPr lang="en-US" dirty="0" smtClean="0"/>
              <a:t>Compatible with </a:t>
            </a:r>
            <a:r>
              <a:rPr lang="en-US" dirty="0" err="1" smtClean="0"/>
              <a:t>Arduino</a:t>
            </a:r>
            <a:r>
              <a:rPr lang="en-US" dirty="0" smtClean="0"/>
              <a:t> development board</a:t>
            </a:r>
          </a:p>
          <a:p>
            <a:r>
              <a:rPr lang="en-US" dirty="0" smtClean="0"/>
              <a:t>16 input/output pins</a:t>
            </a:r>
          </a:p>
          <a:p>
            <a:r>
              <a:rPr lang="en-US" dirty="0" smtClean="0"/>
              <a:t>Operates on 5 Volts</a:t>
            </a:r>
          </a:p>
          <a:p>
            <a:r>
              <a:rPr lang="en-US" dirty="0" smtClean="0"/>
              <a:t>6 Volt – 20 Volt input Limits</a:t>
            </a:r>
          </a:p>
          <a:p>
            <a:r>
              <a:rPr lang="en-US" dirty="0" smtClean="0"/>
              <a:t>32Kbytes of flash memory</a:t>
            </a:r>
          </a:p>
          <a:p>
            <a:r>
              <a:rPr lang="en-US" dirty="0" smtClean="0"/>
              <a:t>Price: $9.51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42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ELM 327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343400" cy="4525963"/>
          </a:xfrm>
        </p:spPr>
        <p:txBody>
          <a:bodyPr/>
          <a:lstStyle/>
          <a:p>
            <a:r>
              <a:rPr lang="en-US" dirty="0" smtClean="0"/>
              <a:t>Supports all OBD-II protocols and</a:t>
            </a:r>
            <a:r>
              <a:rPr lang="en-US" dirty="0"/>
              <a:t> </a:t>
            </a:r>
            <a:r>
              <a:rPr lang="en-US" dirty="0" smtClean="0"/>
              <a:t>automatically selects correct type</a:t>
            </a:r>
          </a:p>
          <a:p>
            <a:r>
              <a:rPr lang="en-US" dirty="0" smtClean="0"/>
              <a:t>Configurable command set</a:t>
            </a:r>
          </a:p>
          <a:p>
            <a:r>
              <a:rPr lang="en-US" dirty="0" smtClean="0"/>
              <a:t>Power Control with standby mode</a:t>
            </a:r>
          </a:p>
          <a:p>
            <a:r>
              <a:rPr lang="en-US" dirty="0"/>
              <a:t>28 pin chip</a:t>
            </a:r>
          </a:p>
          <a:p>
            <a:pPr marL="109728" indent="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371600"/>
            <a:ext cx="3343185" cy="419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2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 Diagram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1"/>
            <a:ext cx="9151961" cy="419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69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Receives serial data from </a:t>
            </a:r>
            <a:r>
              <a:rPr lang="en-US" dirty="0" err="1" smtClean="0"/>
              <a:t>bluetooth</a:t>
            </a:r>
            <a:r>
              <a:rPr lang="en-US" dirty="0" smtClean="0"/>
              <a:t> chip</a:t>
            </a:r>
          </a:p>
          <a:p>
            <a:r>
              <a:rPr lang="en-US" dirty="0" smtClean="0"/>
              <a:t>Compare data header</a:t>
            </a:r>
          </a:p>
          <a:p>
            <a:pPr lvl="1"/>
            <a:r>
              <a:rPr lang="en-US" dirty="0" smtClean="0"/>
              <a:t>If OBD-II data, pass to ELM 327 and listen for response</a:t>
            </a:r>
          </a:p>
          <a:p>
            <a:pPr lvl="1"/>
            <a:r>
              <a:rPr lang="en-US" dirty="0" smtClean="0"/>
              <a:t>Else, compare data further and turn on corresponding relay</a:t>
            </a:r>
            <a:endParaRPr lang="en-US" dirty="0"/>
          </a:p>
          <a:p>
            <a:pPr marL="109728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MCU 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1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2252471"/>
          </a:xfrm>
        </p:spPr>
        <p:txBody>
          <a:bodyPr>
            <a:normAutofit fontScale="92500"/>
          </a:bodyPr>
          <a:lstStyle/>
          <a:p>
            <a:r>
              <a:rPr lang="en-US" dirty="0"/>
              <a:t>Data requests are sent in a standard format from the diagnostics tool </a:t>
            </a:r>
            <a:r>
              <a:rPr lang="en-US" dirty="0" smtClean="0"/>
              <a:t>(Android) to </a:t>
            </a:r>
            <a:r>
              <a:rPr lang="en-US" dirty="0"/>
              <a:t>the OBD-II port. </a:t>
            </a:r>
            <a:endParaRPr lang="en-US" dirty="0" smtClean="0"/>
          </a:p>
          <a:p>
            <a:r>
              <a:rPr lang="en-US" dirty="0"/>
              <a:t>The first 3 bytes sent are the header.  Then, 1 to 7 data bytes follow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Lastly, there is a check sum byte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OBD-II Data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7086600" cy="167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305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data byte is mode – 9 modes, determines the type of data being requested</a:t>
            </a:r>
          </a:p>
          <a:p>
            <a:r>
              <a:rPr lang="en-US" dirty="0" smtClean="0"/>
              <a:t>Second data byte is the parameter identification (PID) which specifies the data being requested</a:t>
            </a:r>
          </a:p>
          <a:p>
            <a:r>
              <a:rPr lang="en-US" dirty="0" smtClean="0"/>
              <a:t>Any additional bytes are used to further specify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Bytes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response sent from the vehicle’s ECU back to the OBD-II </a:t>
            </a:r>
            <a:r>
              <a:rPr lang="en-US" dirty="0" smtClean="0"/>
              <a:t>port, </a:t>
            </a:r>
            <a:r>
              <a:rPr lang="en-US" dirty="0"/>
              <a:t>has a similar structure as the request </a:t>
            </a:r>
            <a:r>
              <a:rPr lang="en-US" dirty="0" smtClean="0"/>
              <a:t>message</a:t>
            </a:r>
          </a:p>
          <a:p>
            <a:r>
              <a:rPr lang="en-US" dirty="0" smtClean="0"/>
              <a:t>3 header bytes, 7 data bytes</a:t>
            </a:r>
          </a:p>
          <a:p>
            <a:r>
              <a:rPr lang="en-US" dirty="0" smtClean="0"/>
              <a:t>The first of the data bytes represents the mode, second represents PID, and remaining bytes represent actual data</a:t>
            </a:r>
          </a:p>
          <a:p>
            <a:r>
              <a:rPr lang="en-US" dirty="0" smtClean="0"/>
              <a:t>Conversions take place in Android application, not MCU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OBD-II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2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100072"/>
          </a:xfrm>
        </p:spPr>
        <p:txBody>
          <a:bodyPr>
            <a:normAutofit/>
          </a:bodyPr>
          <a:lstStyle/>
          <a:p>
            <a:r>
              <a:rPr lang="en-US" dirty="0" smtClean="0"/>
              <a:t>Josh Estes		</a:t>
            </a:r>
            <a:r>
              <a:rPr lang="en-US" dirty="0" err="1" smtClean="0"/>
              <a:t>CpE</a:t>
            </a:r>
            <a:endParaRPr lang="en-US" dirty="0" smtClean="0"/>
          </a:p>
          <a:p>
            <a:r>
              <a:rPr lang="en-US" dirty="0" smtClean="0"/>
              <a:t>Matthew </a:t>
            </a:r>
            <a:r>
              <a:rPr lang="en-US" dirty="0" err="1" smtClean="0"/>
              <a:t>Huereca</a:t>
            </a:r>
            <a:r>
              <a:rPr lang="en-US" dirty="0" smtClean="0"/>
              <a:t> 	</a:t>
            </a:r>
            <a:r>
              <a:rPr lang="en-US" dirty="0" err="1" smtClean="0"/>
              <a:t>CpE</a:t>
            </a:r>
            <a:endParaRPr lang="en-US" dirty="0" smtClean="0"/>
          </a:p>
          <a:p>
            <a:r>
              <a:rPr lang="en-US" dirty="0" smtClean="0"/>
              <a:t>Alex Powell 		EE</a:t>
            </a:r>
          </a:p>
          <a:p>
            <a:r>
              <a:rPr lang="en-US" dirty="0" err="1" smtClean="0"/>
              <a:t>Firoz</a:t>
            </a:r>
            <a:r>
              <a:rPr lang="en-US" dirty="0" smtClean="0"/>
              <a:t> </a:t>
            </a:r>
            <a:r>
              <a:rPr lang="en-US" dirty="0" err="1" smtClean="0"/>
              <a:t>Umran</a:t>
            </a:r>
            <a:r>
              <a:rPr lang="en-US" dirty="0" smtClean="0"/>
              <a:t> 		</a:t>
            </a:r>
            <a:r>
              <a:rPr lang="en-US" dirty="0" err="1" smtClean="0"/>
              <a:t>CpE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Members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95800" y="5410200"/>
            <a:ext cx="42354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 9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45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447800"/>
          <a:ext cx="7619999" cy="4389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192"/>
                <a:gridCol w="1978269"/>
                <a:gridCol w="1978269"/>
                <a:gridCol w="1978269"/>
              </a:tblGrid>
              <a:tr h="3475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Helvetica"/>
                          <a:ea typeface="Times New Roman"/>
                          <a:cs typeface="Helvetica"/>
                        </a:rPr>
                        <a:t>PID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Helvetica"/>
                          <a:ea typeface="Times New Roman"/>
                          <a:cs typeface="Helvetica"/>
                        </a:rPr>
                        <a:t>Description 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Helvetica"/>
                          <a:ea typeface="Times New Roman"/>
                          <a:cs typeface="Helvetica"/>
                        </a:rPr>
                        <a:t># Bytes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Helvetica"/>
                          <a:ea typeface="Times New Roman"/>
                          <a:cs typeface="Helvetica"/>
                        </a:rPr>
                        <a:t>Calculation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5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04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Load value percent.  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1, A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A*100/255 = engine load%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1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05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Coolant temperature in degrees C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1, A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Deg = A – 40 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5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06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Short term fuel percent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1, A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.7812 * (Byte A – 128)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5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0A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Fuel pressure in kPa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1, A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Pressure = A * 3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8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0B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Intake manifold pressure kPa  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1, A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Pressure = A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5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0C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Engine RPM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2, A and B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RPM = .25 * (A*256 + B)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5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0D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Vehicle speed, in km/h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1, A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Speed = A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5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0E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Timing advance in degrees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1, A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Advance = (.5 * A) – 64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1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0F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Intake air temperature in degrees Celsius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1, A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Degrees = A - 40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5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10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MAF air flow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2, A and B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Air flow = .01*(256*A+B)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5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11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Throttle position 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Helvetica"/>
                          <a:ea typeface="Times New Roman"/>
                          <a:cs typeface="Helvetica"/>
                        </a:rPr>
                        <a:t>1, A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Helvetica"/>
                          <a:ea typeface="Times New Roman"/>
                          <a:cs typeface="Helvetica"/>
                        </a:rPr>
                        <a:t>Position % = .3922 * A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Response Conversion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Via Bluetooth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 err="1" smtClean="0"/>
              <a:t>bluetooth</a:t>
            </a:r>
            <a:r>
              <a:rPr lang="en-US" dirty="0" smtClean="0"/>
              <a:t> device with name of Device</a:t>
            </a:r>
          </a:p>
          <a:p>
            <a:r>
              <a:rPr lang="en-US" dirty="0" smtClean="0"/>
              <a:t>Create </a:t>
            </a:r>
            <a:r>
              <a:rPr lang="en-US" dirty="0" err="1" smtClean="0"/>
              <a:t>bluetooth</a:t>
            </a:r>
            <a:r>
              <a:rPr lang="en-US" dirty="0" smtClean="0"/>
              <a:t> socket object and connect()</a:t>
            </a:r>
          </a:p>
          <a:p>
            <a:r>
              <a:rPr lang="en-US" dirty="0" err="1" smtClean="0"/>
              <a:t>OutputStream</a:t>
            </a:r>
            <a:r>
              <a:rPr lang="en-US" dirty="0" smtClean="0"/>
              <a:t> out</a:t>
            </a:r>
          </a:p>
          <a:p>
            <a:pPr lvl="1"/>
            <a:r>
              <a:rPr lang="en-US" dirty="0" err="1"/>
              <a:t>o</a:t>
            </a:r>
            <a:r>
              <a:rPr lang="en-US" dirty="0" err="1" smtClean="0"/>
              <a:t>ut.write</a:t>
            </a:r>
            <a:r>
              <a:rPr lang="en-US" dirty="0" smtClean="0"/>
              <a:t>()</a:t>
            </a:r>
          </a:p>
          <a:p>
            <a:r>
              <a:rPr lang="en-US" dirty="0" err="1" smtClean="0"/>
              <a:t>InputStream</a:t>
            </a:r>
            <a:r>
              <a:rPr lang="en-US" dirty="0" smtClean="0"/>
              <a:t> in</a:t>
            </a:r>
          </a:p>
          <a:p>
            <a:pPr lvl="1"/>
            <a:r>
              <a:rPr lang="en-US" dirty="0" err="1" smtClean="0"/>
              <a:t>in.read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Clear buffer after every read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198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The reader would get command but program would not get the response.</a:t>
            </a:r>
          </a:p>
          <a:p>
            <a:pPr lvl="1"/>
            <a:r>
              <a:rPr lang="en-US" dirty="0" smtClean="0"/>
              <a:t>Application would sit in an infinite loop.</a:t>
            </a:r>
          </a:p>
          <a:p>
            <a:r>
              <a:rPr lang="en-US" dirty="0" smtClean="0"/>
              <a:t>Reason</a:t>
            </a:r>
          </a:p>
          <a:p>
            <a:pPr lvl="1"/>
            <a:r>
              <a:rPr lang="en-US" dirty="0" smtClean="0"/>
              <a:t>The data would have already been sent before the thread begins to listen for response.</a:t>
            </a:r>
          </a:p>
          <a:p>
            <a:pPr lvl="1"/>
            <a:r>
              <a:rPr lang="en-US" dirty="0" smtClean="0"/>
              <a:t>Since read() is a blocking command it did not allow the program to continue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7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thread whose sole purpose is to listen for response.</a:t>
            </a:r>
          </a:p>
          <a:p>
            <a:r>
              <a:rPr lang="en-US" dirty="0" smtClean="0"/>
              <a:t>Have that thread start before any data is sent to the Bluetooth Device.</a:t>
            </a:r>
          </a:p>
          <a:p>
            <a:r>
              <a:rPr lang="en-US" dirty="0" smtClean="0"/>
              <a:t>Have a </a:t>
            </a:r>
            <a:r>
              <a:rPr lang="en-US" dirty="0" err="1" smtClean="0"/>
              <a:t>boolean</a:t>
            </a:r>
            <a:r>
              <a:rPr lang="en-US" dirty="0"/>
              <a:t> </a:t>
            </a:r>
            <a:r>
              <a:rPr lang="en-US" dirty="0" smtClean="0"/>
              <a:t>variable to tell when the thread has read data so it may clear the buffer.</a:t>
            </a:r>
          </a:p>
        </p:txBody>
      </p:sp>
    </p:spTree>
    <p:extLst>
      <p:ext uri="{BB962C8B-B14F-4D97-AF65-F5344CB8AC3E}">
        <p14:creationId xmlns:p14="http://schemas.microsoft.com/office/powerpoint/2010/main" val="496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BDFunctionGrap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1933" y="76200"/>
            <a:ext cx="6841067" cy="6096000"/>
          </a:xfrm>
        </p:spPr>
      </p:pic>
    </p:spTree>
    <p:extLst>
      <p:ext uri="{BB962C8B-B14F-4D97-AF65-F5344CB8AC3E}">
        <p14:creationId xmlns:p14="http://schemas.microsoft.com/office/powerpoint/2010/main" val="8278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1933" y="76200"/>
            <a:ext cx="6841067" cy="6096000"/>
          </a:xfrm>
        </p:spPr>
      </p:pic>
    </p:spTree>
    <p:extLst>
      <p:ext uri="{BB962C8B-B14F-4D97-AF65-F5344CB8AC3E}">
        <p14:creationId xmlns:p14="http://schemas.microsoft.com/office/powerpoint/2010/main" val="395161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ObdFunction</a:t>
            </a:r>
            <a:endParaRPr lang="en-US" dirty="0"/>
          </a:p>
        </p:txBody>
      </p:sp>
      <p:pic>
        <p:nvPicPr>
          <p:cNvPr id="7" name="Content Placeholder 6" descr="Untitled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9551" y="1996021"/>
            <a:ext cx="2133898" cy="3734321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191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sendFunc</a:t>
            </a:r>
            <a:r>
              <a:rPr lang="en-US" dirty="0" smtClean="0"/>
              <a:t>(String </a:t>
            </a:r>
            <a:r>
              <a:rPr lang="en-US" dirty="0" err="1" smtClean="0"/>
              <a:t>func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Sends command to </a:t>
            </a:r>
            <a:r>
              <a:rPr lang="en-US" dirty="0" err="1" smtClean="0"/>
              <a:t>bluetooth</a:t>
            </a:r>
            <a:r>
              <a:rPr lang="en-US" dirty="0" smtClean="0"/>
              <a:t> chip described by </a:t>
            </a:r>
            <a:r>
              <a:rPr lang="en-US" dirty="0" err="1" smtClean="0"/>
              <a:t>func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setInput</a:t>
            </a:r>
            <a:r>
              <a:rPr lang="en-US" dirty="0" smtClean="0"/>
              <a:t>(</a:t>
            </a:r>
            <a:r>
              <a:rPr lang="en-US" dirty="0" err="1" smtClean="0"/>
              <a:t>InputStream</a:t>
            </a:r>
            <a:r>
              <a:rPr lang="en-US" dirty="0" smtClean="0"/>
              <a:t> in)</a:t>
            </a:r>
          </a:p>
          <a:p>
            <a:pPr lvl="1"/>
            <a:r>
              <a:rPr lang="en-US" dirty="0" smtClean="0"/>
              <a:t>Sets </a:t>
            </a:r>
            <a:r>
              <a:rPr lang="en-US" dirty="0" err="1" smtClean="0"/>
              <a:t>inputStream</a:t>
            </a:r>
            <a:r>
              <a:rPr lang="en-US" dirty="0" smtClean="0"/>
              <a:t> from </a:t>
            </a:r>
            <a:r>
              <a:rPr lang="en-US" dirty="0" err="1" smtClean="0"/>
              <a:t>bluetooth</a:t>
            </a:r>
            <a:r>
              <a:rPr lang="en-US" dirty="0" smtClean="0"/>
              <a:t> socket</a:t>
            </a:r>
          </a:p>
          <a:p>
            <a:r>
              <a:rPr lang="en-US" dirty="0" smtClean="0"/>
              <a:t>Overloaded</a:t>
            </a:r>
          </a:p>
          <a:p>
            <a:pPr lvl="1"/>
            <a:r>
              <a:rPr lang="en-US" dirty="0" err="1" smtClean="0"/>
              <a:t>formatResult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getUnit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getImpUnit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run()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TempObdFunction</a:t>
            </a:r>
            <a:endParaRPr lang="en-US" dirty="0"/>
          </a:p>
        </p:txBody>
      </p:sp>
      <p:pic>
        <p:nvPicPr>
          <p:cNvPr id="5" name="Content Placeholder 4" descr="Untitled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286000"/>
            <a:ext cx="2599764" cy="16573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transform()</a:t>
            </a:r>
          </a:p>
          <a:p>
            <a:pPr lvl="1"/>
            <a:r>
              <a:rPr lang="en-US" dirty="0" smtClean="0"/>
              <a:t>Used for all </a:t>
            </a:r>
            <a:r>
              <a:rPr lang="en-US" dirty="0" err="1" smtClean="0"/>
              <a:t>obd</a:t>
            </a:r>
            <a:r>
              <a:rPr lang="en-US" dirty="0" smtClean="0"/>
              <a:t> functions that deal with temperature: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- 40 used to offset data for negative temperature</a:t>
            </a:r>
          </a:p>
          <a:p>
            <a:r>
              <a:rPr lang="en-US" dirty="0" err="1" smtClean="0"/>
              <a:t>getImpUnit</a:t>
            </a:r>
            <a:r>
              <a:rPr lang="en-US" dirty="0" smtClean="0"/>
              <a:t>()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3067051"/>
            <a:ext cx="2883477" cy="438149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399" y="5181600"/>
            <a:ext cx="2528455" cy="381000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PressureObdFunction</a:t>
            </a:r>
            <a:endParaRPr lang="en-US" dirty="0"/>
          </a:p>
        </p:txBody>
      </p:sp>
      <p:pic>
        <p:nvPicPr>
          <p:cNvPr id="5" name="Content Placeholder 4" descr="Untitled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3124200"/>
            <a:ext cx="2737450" cy="1219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191000" cy="4525963"/>
          </a:xfrm>
        </p:spPr>
        <p:txBody>
          <a:bodyPr/>
          <a:lstStyle/>
          <a:p>
            <a:r>
              <a:rPr lang="en-US" dirty="0" err="1" smtClean="0"/>
              <a:t>formatResult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Calls transform(</a:t>
            </a:r>
            <a:r>
              <a:rPr lang="en-US" dirty="0" err="1" smtClean="0"/>
              <a:t>int</a:t>
            </a:r>
            <a:r>
              <a:rPr lang="en-US" dirty="0" smtClean="0"/>
              <a:t> b)</a:t>
            </a:r>
          </a:p>
          <a:p>
            <a:pPr lvl="1"/>
            <a:r>
              <a:rPr lang="en-US" dirty="0" smtClean="0"/>
              <a:t>Data that comes in is the exact amount except in hex.</a:t>
            </a:r>
          </a:p>
          <a:p>
            <a:r>
              <a:rPr lang="en-US" dirty="0" smtClean="0"/>
              <a:t>transform(</a:t>
            </a:r>
            <a:r>
              <a:rPr lang="en-US" dirty="0" err="1" smtClean="0"/>
              <a:t>int</a:t>
            </a:r>
            <a:r>
              <a:rPr lang="en-US" dirty="0" smtClean="0"/>
              <a:t> b)</a:t>
            </a:r>
          </a:p>
          <a:p>
            <a:pPr lvl="1"/>
            <a:r>
              <a:rPr lang="en-US" dirty="0" smtClean="0"/>
              <a:t>Just convert hex value to decimal except for fuel pressure</a:t>
            </a:r>
          </a:p>
          <a:p>
            <a:pPr lvl="1"/>
            <a:r>
              <a:rPr lang="en-US" dirty="0" smtClean="0"/>
              <a:t>	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5257800"/>
            <a:ext cx="3020291" cy="30480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38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A system that allows users to view critical vehicle data as well as control certain aspects of a vehicle via Android application and On-Board Diagnostics port (OBD-II)</a:t>
            </a:r>
          </a:p>
          <a:p>
            <a:r>
              <a:rPr lang="en-US" dirty="0" smtClean="0"/>
              <a:t>A means to communicate with a Vehicle’s Engine Control Unit (ECU)</a:t>
            </a:r>
          </a:p>
          <a:p>
            <a:r>
              <a:rPr lang="en-US" dirty="0" smtClean="0"/>
              <a:t>A cheaper and more comprehensive version of existing systems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On Board Droid?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3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IntObdFunction</a:t>
            </a:r>
            <a:endParaRPr lang="en-US" dirty="0"/>
          </a:p>
        </p:txBody>
      </p:sp>
      <p:pic>
        <p:nvPicPr>
          <p:cNvPr id="5" name="Content Placeholder 4" descr="Untitled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2819400"/>
            <a:ext cx="2849672" cy="1600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Used for functions with Integer values such as RPM and Speed</a:t>
            </a:r>
          </a:p>
          <a:p>
            <a:r>
              <a:rPr lang="en-US" dirty="0" smtClean="0"/>
              <a:t>Each has its own transform and </a:t>
            </a:r>
            <a:r>
              <a:rPr lang="en-US" dirty="0" err="1" smtClean="0"/>
              <a:t>formatResult</a:t>
            </a:r>
            <a:r>
              <a:rPr lang="en-US" dirty="0" smtClean="0"/>
              <a:t> method.</a:t>
            </a:r>
          </a:p>
          <a:p>
            <a:r>
              <a:rPr lang="en-US" dirty="0" smtClean="0"/>
              <a:t>Also has its own </a:t>
            </a:r>
            <a:r>
              <a:rPr lang="en-US" dirty="0" err="1" smtClean="0"/>
              <a:t>getImpUnit</a:t>
            </a:r>
            <a:r>
              <a:rPr lang="en-US" dirty="0" smtClean="0"/>
              <a:t>() method based on what the imperial units 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Codes</a:t>
            </a:r>
            <a:endParaRPr lang="en-US" dirty="0"/>
          </a:p>
        </p:txBody>
      </p:sp>
      <p:pic>
        <p:nvPicPr>
          <p:cNvPr id="5" name="Content Placeholder 4" descr="Untitled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2209800"/>
            <a:ext cx="2133600" cy="290732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191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First have to run </a:t>
            </a:r>
            <a:r>
              <a:rPr lang="en-US" dirty="0" err="1" smtClean="0"/>
              <a:t>DtcNumFunction</a:t>
            </a:r>
            <a:r>
              <a:rPr lang="en-US" dirty="0" smtClean="0"/>
              <a:t>() to see if the CEL is on and to see how many error codes.</a:t>
            </a:r>
          </a:p>
          <a:p>
            <a:r>
              <a:rPr lang="en-US" dirty="0" smtClean="0"/>
              <a:t>Gives 3 error codes per line:</a:t>
            </a:r>
          </a:p>
          <a:p>
            <a:pPr lvl="1"/>
            <a:r>
              <a:rPr lang="en-US" dirty="0" err="1" smtClean="0"/>
              <a:t>numLines</a:t>
            </a:r>
            <a:r>
              <a:rPr lang="en-US" dirty="0" smtClean="0"/>
              <a:t> = (num+2)/3</a:t>
            </a:r>
          </a:p>
          <a:p>
            <a:r>
              <a:rPr lang="en-US" dirty="0" smtClean="0"/>
              <a:t>When error codes are received they must be decoded.</a:t>
            </a:r>
          </a:p>
          <a:p>
            <a:r>
              <a:rPr lang="en-US" dirty="0" smtClean="0"/>
              <a:t>Clearing error codes must be done with caution</a:t>
            </a:r>
          </a:p>
        </p:txBody>
      </p:sp>
    </p:spTree>
    <p:extLst>
      <p:ext uri="{BB962C8B-B14F-4D97-AF65-F5344CB8AC3E}">
        <p14:creationId xmlns:p14="http://schemas.microsoft.com/office/powerpoint/2010/main" val="6135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Code Conversion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779399"/>
              </p:ext>
            </p:extLst>
          </p:nvPr>
        </p:nvGraphicFramePr>
        <p:xfrm>
          <a:off x="990600" y="1600200"/>
          <a:ext cx="7696200" cy="4343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400"/>
                <a:gridCol w="2565400"/>
                <a:gridCol w="2565400"/>
              </a:tblGrid>
              <a:tr h="2554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</a:t>
                      </a:r>
                      <a:r>
                        <a:rPr lang="en-US" sz="1200" baseline="30000" dirty="0"/>
                        <a:t>ST</a:t>
                      </a:r>
                      <a:r>
                        <a:rPr lang="en-US" sz="1200" dirty="0"/>
                        <a:t> Digit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Replace w/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Description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4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P0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Power Train Code – SAE defined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4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P1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“      “ – Manufacturer  Defined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4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P2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“    “ – SAE Defined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4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P3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“    “ – Jointly Defined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4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C0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Chassis Code – SAE defined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4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C1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“      “ – Manufacturer  Defined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4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6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C2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“    “ – Manufacturer Defined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4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7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C3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“    “ – Reserved for Future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4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8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B0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Body Code – SAE defined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4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9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B1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“      “ – Manufacturer  Defined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4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A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B2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“    “ – Manufacturer Defined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4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B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B3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“    “ – Reserved for Future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4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C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U0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Network Code – SAE defined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4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D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U1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“      “ – Manufacturer  Defined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4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E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U2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“    “ – Manufacturer Defined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4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F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U3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“    “ – Reserved for Future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76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Economy</a:t>
            </a:r>
            <a:endParaRPr lang="en-US" dirty="0"/>
          </a:p>
        </p:txBody>
      </p:sp>
      <p:pic>
        <p:nvPicPr>
          <p:cNvPr id="10" name="Content Placeholder 9" descr="Untitled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2819400"/>
            <a:ext cx="2681991" cy="14478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91000" y="1600200"/>
            <a:ext cx="44958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Instantaneous data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r>
              <a:rPr lang="en-US" sz="2600" dirty="0" smtClean="0"/>
              <a:t>14.7 = grams of air to 1 gram of gasoline, which is the ideal air/fuel ratio of most vehicles</a:t>
            </a:r>
          </a:p>
          <a:p>
            <a:pPr lvl="1"/>
            <a:r>
              <a:rPr lang="en-US" sz="2600" dirty="0" smtClean="0"/>
              <a:t>6.17 = density of gasoline in pounds per gallon (lb/gal)</a:t>
            </a:r>
          </a:p>
          <a:p>
            <a:pPr lvl="1"/>
            <a:r>
              <a:rPr lang="en-US" sz="2600" dirty="0" smtClean="0"/>
              <a:t>4.54 = convert pounds per gallon (lb/gal) to grams per pound (g/lb)</a:t>
            </a:r>
          </a:p>
          <a:p>
            <a:pPr lvl="1"/>
            <a:r>
              <a:rPr lang="en-US" sz="2600" dirty="0" smtClean="0"/>
              <a:t>.621361 = conversion of kilometers per hour (KPH) to miles per hour (mph)</a:t>
            </a:r>
          </a:p>
          <a:p>
            <a:pPr lvl="1"/>
            <a:r>
              <a:rPr lang="en-US" sz="2600" dirty="0" smtClean="0"/>
              <a:t>3600 = seconds per hour</a:t>
            </a:r>
          </a:p>
          <a:p>
            <a:pPr lvl="1"/>
            <a:r>
              <a:rPr lang="en-US" sz="2600" dirty="0" smtClean="0"/>
              <a:t>100 = grams per second (g/sec) for mass air flow (</a:t>
            </a:r>
            <a:r>
              <a:rPr lang="en-US" sz="2600" dirty="0" err="1" smtClean="0"/>
              <a:t>Maf</a:t>
            </a:r>
            <a:r>
              <a:rPr lang="en-US" sz="2600" dirty="0" smtClean="0"/>
              <a:t>)</a:t>
            </a:r>
          </a:p>
          <a:p>
            <a:pPr lvl="1"/>
            <a:r>
              <a:rPr lang="en-US" sz="2600" b="1" dirty="0" smtClean="0"/>
              <a:t>Speed </a:t>
            </a:r>
            <a:r>
              <a:rPr lang="en-US" sz="2600" dirty="0" smtClean="0"/>
              <a:t>= speed of vehicle, from OBD</a:t>
            </a:r>
          </a:p>
          <a:p>
            <a:pPr lvl="1"/>
            <a:r>
              <a:rPr lang="en-US" sz="2600" b="1" dirty="0" err="1" smtClean="0"/>
              <a:t>Maf</a:t>
            </a:r>
            <a:r>
              <a:rPr lang="en-US" sz="2600" dirty="0" smtClean="0"/>
              <a:t> = mass air flow of vehicle from OBD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2133600"/>
            <a:ext cx="4038596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91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</a:t>
            </a:r>
            <a:endParaRPr lang="en-US" dirty="0"/>
          </a:p>
        </p:txBody>
      </p:sp>
      <p:pic>
        <p:nvPicPr>
          <p:cNvPr id="5" name="Content Placeholder 4" descr="OBDActivityChart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58305"/>
            <a:ext cx="4038600" cy="400975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Ability to review data that has been obtained previously and calculate average values.</a:t>
            </a:r>
          </a:p>
          <a:p>
            <a:r>
              <a:rPr lang="en-US" sz="2000" dirty="0" smtClean="0"/>
              <a:t>Create a log object every time data is updated from main activity, with time/date, name and value.</a:t>
            </a:r>
          </a:p>
          <a:p>
            <a:r>
              <a:rPr lang="en-US" sz="2000" dirty="0" smtClean="0"/>
              <a:t>Put that value in a file with “</a:t>
            </a:r>
            <a:r>
              <a:rPr lang="en-US" sz="2000" dirty="0" err="1" smtClean="0"/>
              <a:t>functionname”_log</a:t>
            </a:r>
            <a:r>
              <a:rPr lang="en-US" sz="2000" dirty="0" smtClean="0"/>
              <a:t> as title.</a:t>
            </a:r>
          </a:p>
          <a:p>
            <a:r>
              <a:rPr lang="en-US" sz="2000" dirty="0" smtClean="0"/>
              <a:t>Use file to calculate average value</a:t>
            </a:r>
          </a:p>
          <a:p>
            <a:r>
              <a:rPr lang="en-US" sz="2000" dirty="0" smtClean="0"/>
              <a:t>Delete older values from file if file gets too big.</a:t>
            </a:r>
          </a:p>
        </p:txBody>
      </p:sp>
    </p:spTree>
    <p:extLst>
      <p:ext uri="{BB962C8B-B14F-4D97-AF65-F5344CB8AC3E}">
        <p14:creationId xmlns:p14="http://schemas.microsoft.com/office/powerpoint/2010/main" val="350788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Functions</a:t>
            </a:r>
            <a:endParaRPr lang="en-US" dirty="0"/>
          </a:p>
        </p:txBody>
      </p:sp>
      <p:pic>
        <p:nvPicPr>
          <p:cNvPr id="6" name="Content Placeholder 5" descr="OBDClassDiagram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4038600" cy="2015114"/>
          </a:xfr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38928543"/>
              </p:ext>
            </p:extLst>
          </p:nvPr>
        </p:nvGraphicFramePr>
        <p:xfrm>
          <a:off x="4724400" y="1295400"/>
          <a:ext cx="4038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1346200"/>
                <a:gridCol w="1346200"/>
              </a:tblGrid>
              <a:tr h="3429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Function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Header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Data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Unlock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FC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01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Lock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FC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02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Pop Trunk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FC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03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Panic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FC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04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Windows Down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FC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05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Windows Up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FC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06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Start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FC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07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Content Placeholder 3"/>
          <p:cNvSpPr txBox="1">
            <a:spLocks/>
          </p:cNvSpPr>
          <p:nvPr/>
        </p:nvSpPr>
        <p:spPr>
          <a:xfrm>
            <a:off x="228600" y="4572000"/>
            <a:ext cx="8686800" cy="1324377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</a:pPr>
            <a:r>
              <a:rPr lang="en-US" sz="2000" dirty="0" smtClean="0"/>
              <a:t>Will </a:t>
            </a:r>
            <a:r>
              <a:rPr lang="en-US" sz="2000" dirty="0"/>
              <a:t>not need to listen for a response from the chip.</a:t>
            </a:r>
          </a:p>
          <a:p>
            <a:r>
              <a:rPr lang="en-US" sz="2000" dirty="0" smtClean="0"/>
              <a:t>Send </a:t>
            </a:r>
            <a:r>
              <a:rPr lang="en-US" sz="2000" dirty="0"/>
              <a:t>Header byte along with data to perform desired function using </a:t>
            </a:r>
            <a:r>
              <a:rPr lang="en-US" sz="2000" dirty="0" err="1"/>
              <a:t>sendFunc</a:t>
            </a:r>
            <a:r>
              <a:rPr lang="en-US" sz="2000" dirty="0"/>
              <a:t>()  method.</a:t>
            </a:r>
          </a:p>
        </p:txBody>
      </p:sp>
    </p:spTree>
    <p:extLst>
      <p:ext uri="{BB962C8B-B14F-4D97-AF65-F5344CB8AC3E}">
        <p14:creationId xmlns:p14="http://schemas.microsoft.com/office/powerpoint/2010/main" val="1586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4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nap20110606_09200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371600"/>
            <a:ext cx="3017308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Menu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105400" y="1481138"/>
            <a:ext cx="4038600" cy="4525962"/>
          </a:xfrm>
        </p:spPr>
        <p:txBody>
          <a:bodyPr/>
          <a:lstStyle/>
          <a:p>
            <a:r>
              <a:rPr lang="en-US" dirty="0" smtClean="0"/>
              <a:t>Can manually start connection</a:t>
            </a:r>
          </a:p>
          <a:p>
            <a:r>
              <a:rPr lang="en-US" dirty="0" smtClean="0"/>
              <a:t>Choose the function desired</a:t>
            </a:r>
          </a:p>
          <a:p>
            <a:r>
              <a:rPr lang="en-US" dirty="0" smtClean="0"/>
              <a:t>Simple, easy to understand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09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nap20110606_0920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447800"/>
            <a:ext cx="3017308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OBD Reader Gauge 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5105400" y="1481138"/>
            <a:ext cx="4038600" cy="45259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Custom view had to be written for gauges</a:t>
            </a:r>
          </a:p>
          <a:p>
            <a:r>
              <a:rPr lang="en-US" dirty="0" smtClean="0"/>
              <a:t>Uses Canvas object like traditional Java</a:t>
            </a:r>
          </a:p>
          <a:p>
            <a:r>
              <a:rPr lang="en-US" dirty="0" smtClean="0"/>
              <a:t>Draw circle, use image for background</a:t>
            </a:r>
          </a:p>
          <a:p>
            <a:r>
              <a:rPr lang="en-US" dirty="0" smtClean="0"/>
              <a:t>Scale, numbers and label drawn using rotate() on canvas</a:t>
            </a:r>
          </a:p>
          <a:p>
            <a:r>
              <a:rPr lang="en-US" dirty="0" smtClean="0"/>
              <a:t>Other functions call </a:t>
            </a:r>
            <a:r>
              <a:rPr lang="en-US" dirty="0" err="1" smtClean="0"/>
              <a:t>setHandTarget</a:t>
            </a:r>
            <a:r>
              <a:rPr lang="en-US" dirty="0" smtClean="0"/>
              <a:t>(float input) to change the value of the gauge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77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nap20110606_0921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447800"/>
            <a:ext cx="3017308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Customizing The Layout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1481138"/>
            <a:ext cx="4038600" cy="4525962"/>
          </a:xfrm>
        </p:spPr>
        <p:txBody>
          <a:bodyPr>
            <a:normAutofit/>
          </a:bodyPr>
          <a:lstStyle/>
          <a:p>
            <a:r>
              <a:rPr lang="en-US" dirty="0" smtClean="0"/>
              <a:t>Long-press on any gauge to change its function</a:t>
            </a:r>
          </a:p>
          <a:p>
            <a:r>
              <a:rPr lang="en-US" dirty="0" smtClean="0"/>
              <a:t>Challenge to be able to update each gauge individually</a:t>
            </a:r>
          </a:p>
          <a:p>
            <a:r>
              <a:rPr lang="en-US" dirty="0" smtClean="0"/>
              <a:t>Had to ensure that each gauge had a proper range of values and label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Using Android 2.1 or later:</a:t>
            </a:r>
          </a:p>
          <a:p>
            <a:r>
              <a:rPr lang="en-US" dirty="0" smtClean="0"/>
              <a:t>Allow user to view OBD data</a:t>
            </a:r>
          </a:p>
          <a:p>
            <a:r>
              <a:rPr lang="en-US" dirty="0" smtClean="0"/>
              <a:t>Include capabilities to log data such as gas mileage, speed and air pressure</a:t>
            </a:r>
          </a:p>
          <a:p>
            <a:r>
              <a:rPr lang="en-US" dirty="0" smtClean="0"/>
              <a:t>Allow user to turn vehicle on, turn accessories on and start vehicle engine</a:t>
            </a:r>
          </a:p>
          <a:p>
            <a:r>
              <a:rPr lang="en-US" dirty="0" smtClean="0"/>
              <a:t>Allow user to lock and unlock car, roll windows up and down and pop trunk</a:t>
            </a:r>
          </a:p>
          <a:p>
            <a:r>
              <a:rPr lang="en-US" dirty="0" smtClean="0"/>
              <a:t>Allow user to clear error codes</a:t>
            </a:r>
          </a:p>
          <a:p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94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nap20110606_09201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447800"/>
            <a:ext cx="3017308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OBD Reader Graph 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5105400" y="1481138"/>
            <a:ext cx="4038600" cy="4525962"/>
          </a:xfrm>
        </p:spPr>
        <p:txBody>
          <a:bodyPr/>
          <a:lstStyle/>
          <a:p>
            <a:r>
              <a:rPr lang="en-US" dirty="0" smtClean="0"/>
              <a:t>Single-press any gauge to pull up this screen</a:t>
            </a:r>
          </a:p>
          <a:p>
            <a:r>
              <a:rPr lang="en-US" dirty="0" smtClean="0"/>
              <a:t>Real-time graph and larger gauge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3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 descr="snap20110606_09202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447800"/>
            <a:ext cx="2540000" cy="3810000"/>
          </a:xfr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Keypad</a:t>
            </a:r>
            <a:endParaRPr lang="en-US" dirty="0"/>
          </a:p>
        </p:txBody>
      </p:sp>
      <p:pic>
        <p:nvPicPr>
          <p:cNvPr id="16" name="Content Placeholder 5" descr="ViperSmartStart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791200" y="1447800"/>
            <a:ext cx="2438400" cy="3809489"/>
          </a:xfrm>
        </p:spPr>
      </p:pic>
      <p:sp>
        <p:nvSpPr>
          <p:cNvPr id="14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5102225" y="5410200"/>
            <a:ext cx="4041775" cy="762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Eventually similar to this: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idx="4294967295"/>
          </p:nvPr>
        </p:nvSpPr>
        <p:spPr>
          <a:xfrm>
            <a:off x="0" y="54102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Current layout: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20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 descr="snap20110606_1044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417638"/>
            <a:ext cx="3017308" cy="4525962"/>
          </a:xfrm>
        </p:spPr>
      </p:pic>
      <p:sp>
        <p:nvSpPr>
          <p:cNvPr id="1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Layout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32766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G</a:t>
            </a:r>
            <a:r>
              <a:rPr lang="en-US" sz="2400" dirty="0" smtClean="0"/>
              <a:t>eneral layout correct but still looked wrong</a:t>
            </a:r>
          </a:p>
          <a:p>
            <a:r>
              <a:rPr lang="en-US" sz="2400" dirty="0" smtClean="0"/>
              <a:t>Had to fill out the screen. Could hard-code dimensions in pixels, but needs to be resolution independent</a:t>
            </a:r>
          </a:p>
          <a:p>
            <a:r>
              <a:rPr lang="en-US" sz="2400" dirty="0" smtClean="0"/>
              <a:t>Set width to 0, use </a:t>
            </a:r>
            <a:r>
              <a:rPr lang="en-US" sz="2400" dirty="0" err="1" smtClean="0"/>
              <a:t>layout_weight</a:t>
            </a:r>
            <a:r>
              <a:rPr lang="en-US" sz="2400" dirty="0"/>
              <a:t> </a:t>
            </a:r>
            <a:r>
              <a:rPr lang="en-US" sz="2400" dirty="0" smtClean="0"/>
              <a:t>parameter</a:t>
            </a:r>
          </a:p>
          <a:p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4773" y="5029200"/>
            <a:ext cx="472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</a:t>
            </a:r>
            <a:r>
              <a:rPr lang="en-US" dirty="0"/>
              <a:t>Button </a:t>
            </a:r>
            <a:r>
              <a:rPr lang="en-US" dirty="0" err="1"/>
              <a:t>android:id</a:t>
            </a:r>
            <a:r>
              <a:rPr lang="en-US" dirty="0"/>
              <a:t>=</a:t>
            </a:r>
            <a:r>
              <a:rPr lang="en-US" i="1" dirty="0"/>
              <a:t>"@+</a:t>
            </a:r>
            <a:r>
              <a:rPr lang="en-US" i="1" dirty="0" smtClean="0"/>
              <a:t>id/unlock“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android:layout_width</a:t>
            </a:r>
            <a:r>
              <a:rPr lang="en-US" dirty="0"/>
              <a:t>=</a:t>
            </a:r>
            <a:r>
              <a:rPr lang="en-US" i="1" dirty="0"/>
              <a:t>"</a:t>
            </a:r>
            <a:r>
              <a:rPr lang="en-US" i="1" dirty="0" smtClean="0"/>
              <a:t>0dip“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android:layout_height</a:t>
            </a:r>
            <a:r>
              <a:rPr lang="en-US" dirty="0" smtClean="0"/>
              <a:t>=</a:t>
            </a:r>
            <a:r>
              <a:rPr lang="en-US" i="1" dirty="0" smtClean="0"/>
              <a:t>"</a:t>
            </a:r>
            <a:r>
              <a:rPr lang="en-US" i="1" dirty="0" err="1" smtClean="0"/>
              <a:t>fill_parent</a:t>
            </a:r>
            <a:r>
              <a:rPr lang="en-US" i="1" dirty="0" smtClean="0"/>
              <a:t>"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android:layout_weight</a:t>
            </a:r>
            <a:r>
              <a:rPr lang="en-US" dirty="0"/>
              <a:t>=</a:t>
            </a:r>
            <a:r>
              <a:rPr lang="en-US" i="1" dirty="0"/>
              <a:t>"1"</a:t>
            </a:r>
          </a:p>
          <a:p>
            <a:r>
              <a:rPr lang="en-US" dirty="0"/>
              <a:t>      </a:t>
            </a:r>
            <a:r>
              <a:rPr lang="en-US" dirty="0" err="1" smtClean="0"/>
              <a:t>android:text</a:t>
            </a:r>
            <a:r>
              <a:rPr lang="en-US" dirty="0"/>
              <a:t>=</a:t>
            </a:r>
            <a:r>
              <a:rPr lang="en-US" i="1" dirty="0"/>
              <a:t>"Unlock"/&gt;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87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nap20110606_09203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447800"/>
            <a:ext cx="3017308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105400" y="1481138"/>
            <a:ext cx="4038600" cy="4525962"/>
          </a:xfrm>
        </p:spPr>
        <p:txBody>
          <a:bodyPr/>
          <a:lstStyle/>
          <a:p>
            <a:r>
              <a:rPr lang="en-US" dirty="0" smtClean="0"/>
              <a:t>Logs will be recorded of each function from the OBD and stored in text files on the user’s SD Card</a:t>
            </a:r>
          </a:p>
          <a:p>
            <a:r>
              <a:rPr lang="en-US" dirty="0" smtClean="0"/>
              <a:t>Values can be averaged or shown on a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nap20110606_09203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524000"/>
            <a:ext cx="3017308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Graphing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1481138"/>
            <a:ext cx="4038600" cy="4525962"/>
          </a:xfrm>
        </p:spPr>
        <p:txBody>
          <a:bodyPr/>
          <a:lstStyle/>
          <a:p>
            <a:r>
              <a:rPr lang="en-US" dirty="0" smtClean="0"/>
              <a:t>Static graph of the selected log</a:t>
            </a:r>
            <a:endParaRPr lang="en-US" dirty="0"/>
          </a:p>
          <a:p>
            <a:r>
              <a:rPr lang="en-US" dirty="0" smtClean="0"/>
              <a:t>Only graphs the most recent set of data</a:t>
            </a:r>
          </a:p>
          <a:p>
            <a:r>
              <a:rPr lang="en-US" dirty="0" smtClean="0"/>
              <a:t>Buttons to return to log select screen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87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nap20110606_09204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524000"/>
            <a:ext cx="3017308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Codes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105400" y="1481138"/>
            <a:ext cx="4038600" cy="4525962"/>
          </a:xfrm>
        </p:spPr>
        <p:txBody>
          <a:bodyPr/>
          <a:lstStyle/>
          <a:p>
            <a:r>
              <a:rPr lang="en-US" dirty="0" smtClean="0"/>
              <a:t>Read error codes from OBD</a:t>
            </a:r>
          </a:p>
          <a:p>
            <a:r>
              <a:rPr lang="en-US" dirty="0" smtClean="0"/>
              <a:t>Able to clear errors from the program</a:t>
            </a:r>
          </a:p>
          <a:p>
            <a:r>
              <a:rPr lang="en-US" dirty="0" smtClean="0"/>
              <a:t>Long-press individual error to find out more information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4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ViewDiagram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29200" y="950882"/>
            <a:ext cx="3962400" cy="5627421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r>
              <a:rPr lang="en-US" dirty="0" smtClean="0"/>
              <a:t>Design separated into Views and </a:t>
            </a:r>
            <a:r>
              <a:rPr lang="en-US" dirty="0" err="1" smtClean="0"/>
              <a:t>ViewGroups</a:t>
            </a:r>
            <a:endParaRPr lang="en-US" dirty="0" smtClean="0"/>
          </a:p>
          <a:p>
            <a:r>
              <a:rPr lang="en-US" dirty="0" err="1" smtClean="0"/>
              <a:t>ViewGroups</a:t>
            </a:r>
            <a:r>
              <a:rPr lang="en-US" dirty="0" smtClean="0"/>
              <a:t> can be embedded</a:t>
            </a:r>
          </a:p>
          <a:p>
            <a:r>
              <a:rPr lang="en-US" dirty="0" smtClean="0"/>
              <a:t>Sometimes custom Views necessary (gauges, graphs)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Design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30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78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457389"/>
              </p:ext>
            </p:extLst>
          </p:nvPr>
        </p:nvGraphicFramePr>
        <p:xfrm>
          <a:off x="457200" y="1524000"/>
          <a:ext cx="8229600" cy="42113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093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 Acquired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 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Projected 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Hardware</a:t>
                      </a:r>
                      <a:r>
                        <a:rPr lang="en-US" baseline="0" dirty="0" smtClean="0"/>
                        <a:t>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$252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Software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PCB 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$150.00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‘98 Honda</a:t>
                      </a:r>
                      <a:r>
                        <a:rPr lang="en-US" baseline="0" dirty="0" smtClean="0"/>
                        <a:t> Accord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Smart Phone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$402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37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Progress Graph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196435"/>
              </p:ext>
            </p:extLst>
          </p:nvPr>
        </p:nvGraphicFramePr>
        <p:xfrm>
          <a:off x="685800" y="1371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803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OBD Functions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Physical Functions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228600"/>
            <a:ext cx="4040188" cy="515745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Timing Advance</a:t>
            </a:r>
            <a:endParaRPr lang="en-US" sz="2200" dirty="0" smtClean="0"/>
          </a:p>
          <a:p>
            <a:r>
              <a:rPr lang="en-US" dirty="0" smtClean="0"/>
              <a:t>Engine RPM</a:t>
            </a:r>
            <a:endParaRPr lang="en-US" sz="2200" dirty="0" smtClean="0"/>
          </a:p>
          <a:p>
            <a:r>
              <a:rPr lang="en-US" dirty="0" smtClean="0"/>
              <a:t>Coolant Temperature</a:t>
            </a:r>
            <a:endParaRPr lang="en-US" sz="2200" dirty="0" smtClean="0"/>
          </a:p>
          <a:p>
            <a:r>
              <a:rPr lang="en-US" dirty="0" smtClean="0"/>
              <a:t>Throttle Position</a:t>
            </a:r>
            <a:endParaRPr lang="en-US" sz="2200" dirty="0" smtClean="0"/>
          </a:p>
          <a:p>
            <a:r>
              <a:rPr lang="en-US" dirty="0" smtClean="0"/>
              <a:t>Fuel Level</a:t>
            </a:r>
            <a:endParaRPr lang="en-US" sz="2200" dirty="0" smtClean="0"/>
          </a:p>
          <a:p>
            <a:r>
              <a:rPr lang="en-US" dirty="0" smtClean="0"/>
              <a:t>Time Since Engine Start</a:t>
            </a:r>
            <a:endParaRPr lang="en-US" sz="2200" dirty="0" smtClean="0"/>
          </a:p>
          <a:p>
            <a:r>
              <a:rPr lang="en-US" dirty="0" smtClean="0"/>
              <a:t>Air Intake Temperature</a:t>
            </a:r>
            <a:endParaRPr lang="en-US" sz="2200" dirty="0" smtClean="0"/>
          </a:p>
          <a:p>
            <a:r>
              <a:rPr lang="en-US" dirty="0" smtClean="0"/>
              <a:t>Speed/ Average Speed</a:t>
            </a:r>
            <a:endParaRPr lang="en-US" sz="2200" dirty="0" smtClean="0"/>
          </a:p>
          <a:p>
            <a:r>
              <a:rPr lang="en-US" dirty="0" smtClean="0"/>
              <a:t>Mass Air Flow</a:t>
            </a:r>
            <a:endParaRPr lang="en-US" sz="2200" dirty="0" smtClean="0"/>
          </a:p>
          <a:p>
            <a:r>
              <a:rPr lang="en-US" dirty="0" smtClean="0"/>
              <a:t>Intake Manifold Pressure</a:t>
            </a:r>
            <a:endParaRPr lang="en-US" sz="2200" dirty="0" smtClean="0"/>
          </a:p>
          <a:p>
            <a:r>
              <a:rPr lang="en-US" dirty="0" smtClean="0"/>
              <a:t>Fuel Pressure</a:t>
            </a:r>
            <a:endParaRPr lang="en-US" sz="2200" dirty="0" smtClean="0"/>
          </a:p>
          <a:p>
            <a:r>
              <a:rPr lang="en-US" dirty="0" smtClean="0"/>
              <a:t>Engine Load</a:t>
            </a:r>
            <a:endParaRPr lang="en-US" sz="2200" dirty="0" smtClean="0"/>
          </a:p>
          <a:p>
            <a:r>
              <a:rPr lang="en-US" dirty="0" smtClean="0"/>
              <a:t>Fuel Economy/ Average Fuel Economy/ Miles to Empty</a:t>
            </a:r>
            <a:endParaRPr lang="en-US" sz="2200" dirty="0" smtClean="0"/>
          </a:p>
          <a:p>
            <a:r>
              <a:rPr lang="en-US" dirty="0" smtClean="0"/>
              <a:t>Battery Voltage</a:t>
            </a:r>
            <a:endParaRPr lang="en-US" sz="2200" dirty="0" smtClean="0"/>
          </a:p>
          <a:p>
            <a:r>
              <a:rPr lang="en-US" dirty="0" smtClean="0"/>
              <a:t>Error Codes</a:t>
            </a:r>
            <a:endParaRPr lang="en-US" sz="2200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28600"/>
            <a:ext cx="4041775" cy="5157457"/>
          </a:xfrm>
        </p:spPr>
        <p:txBody>
          <a:bodyPr/>
          <a:lstStyle/>
          <a:p>
            <a:r>
              <a:rPr lang="en-US" dirty="0" smtClean="0"/>
              <a:t>Unlock/Lock</a:t>
            </a:r>
          </a:p>
          <a:p>
            <a:r>
              <a:rPr lang="en-US" dirty="0" smtClean="0"/>
              <a:t>Start Engine</a:t>
            </a:r>
          </a:p>
          <a:p>
            <a:r>
              <a:rPr lang="en-US" dirty="0" smtClean="0"/>
              <a:t>Open Trunk</a:t>
            </a:r>
          </a:p>
          <a:p>
            <a:r>
              <a:rPr lang="en-US" dirty="0" smtClean="0"/>
              <a:t>Panic</a:t>
            </a:r>
          </a:p>
          <a:p>
            <a:r>
              <a:rPr lang="en-US" dirty="0" smtClean="0"/>
              <a:t>Roll up/down Windows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Test on Breadboard</a:t>
            </a:r>
          </a:p>
          <a:p>
            <a:r>
              <a:rPr lang="en-US" dirty="0" smtClean="0"/>
              <a:t>Order PCB</a:t>
            </a:r>
          </a:p>
          <a:p>
            <a:r>
              <a:rPr lang="en-US" dirty="0" smtClean="0"/>
              <a:t>Test starting car and rolling windows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Implement logging and graphing</a:t>
            </a:r>
          </a:p>
          <a:p>
            <a:r>
              <a:rPr lang="en-US" dirty="0" smtClean="0"/>
              <a:t>Error handling</a:t>
            </a:r>
          </a:p>
          <a:p>
            <a:r>
              <a:rPr lang="en-US" dirty="0" smtClean="0"/>
              <a:t>Test handling of multiple gauges </a:t>
            </a:r>
          </a:p>
          <a:p>
            <a:r>
              <a:rPr lang="en-US" dirty="0" smtClean="0"/>
              <a:t>UI tweaks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7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15747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 smtClean="0"/>
              <a:t>Feature</a:t>
            </a: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b="1" dirty="0" smtClean="0"/>
              <a:t>Spec </a:t>
            </a:r>
            <a:r>
              <a:rPr lang="en-US" dirty="0"/>
              <a:t>	</a:t>
            </a:r>
          </a:p>
          <a:p>
            <a:r>
              <a:rPr lang="en-US" dirty="0"/>
              <a:t>Starting Car 	</a:t>
            </a:r>
            <a:r>
              <a:rPr lang="en-US" dirty="0" smtClean="0"/>
              <a:t>	10 </a:t>
            </a:r>
            <a:r>
              <a:rPr lang="en-US" dirty="0"/>
              <a:t>Seconds 	</a:t>
            </a:r>
          </a:p>
          <a:p>
            <a:r>
              <a:rPr lang="en-US" dirty="0"/>
              <a:t>Window Control 	3 Seconds 	</a:t>
            </a:r>
          </a:p>
          <a:p>
            <a:r>
              <a:rPr lang="en-US" dirty="0"/>
              <a:t>Lock Control 	</a:t>
            </a:r>
            <a:r>
              <a:rPr lang="en-US" dirty="0" smtClean="0"/>
              <a:t>	3 </a:t>
            </a:r>
            <a:r>
              <a:rPr lang="en-US" dirty="0"/>
              <a:t>Seconds 	</a:t>
            </a:r>
          </a:p>
          <a:p>
            <a:r>
              <a:rPr lang="en-US" dirty="0"/>
              <a:t>Alarm Control 	3 Seconds 	</a:t>
            </a:r>
          </a:p>
          <a:p>
            <a:r>
              <a:rPr lang="en-US" dirty="0"/>
              <a:t>Trunk Control 	3 Seconds 	</a:t>
            </a:r>
          </a:p>
          <a:p>
            <a:r>
              <a:rPr lang="en-US" dirty="0"/>
              <a:t>OBD-II Reading 	3 </a:t>
            </a:r>
            <a:r>
              <a:rPr lang="en-US" dirty="0" smtClean="0"/>
              <a:t>Seconds</a:t>
            </a:r>
          </a:p>
          <a:p>
            <a:r>
              <a:rPr lang="en-US" dirty="0" smtClean="0"/>
              <a:t>Bluetooth Connect	10 Seconds</a:t>
            </a: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5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b="1" dirty="0" smtClean="0"/>
              <a:t>Feature			Spec</a:t>
            </a:r>
          </a:p>
          <a:p>
            <a:r>
              <a:rPr lang="en-US" dirty="0" smtClean="0"/>
              <a:t>Range			100 meters</a:t>
            </a:r>
          </a:p>
          <a:p>
            <a:r>
              <a:rPr lang="en-US" dirty="0" smtClean="0"/>
              <a:t>Price, project		300 dollars</a:t>
            </a:r>
          </a:p>
          <a:p>
            <a:r>
              <a:rPr lang="en-US" dirty="0" smtClean="0"/>
              <a:t>Price, system		100 dollars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Specs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76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High Level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44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Design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091" y="1295401"/>
            <a:ext cx="5557946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4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</TotalTime>
  <Words>1774</Words>
  <Application>Microsoft Office PowerPoint</Application>
  <PresentationFormat>On-screen Show (4:3)</PresentationFormat>
  <Paragraphs>429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Concourse</vt:lpstr>
      <vt:lpstr>On Board Droid</vt:lpstr>
      <vt:lpstr>Group Members</vt:lpstr>
      <vt:lpstr>What is On Board Droid?</vt:lpstr>
      <vt:lpstr>Objectives</vt:lpstr>
      <vt:lpstr>PowerPoint Presentation</vt:lpstr>
      <vt:lpstr>Specifications</vt:lpstr>
      <vt:lpstr>Specs Continued</vt:lpstr>
      <vt:lpstr>High Level Design</vt:lpstr>
      <vt:lpstr>High Level Design</vt:lpstr>
      <vt:lpstr>Wireless Communication</vt:lpstr>
      <vt:lpstr>BlueSMiRF Gold</vt:lpstr>
      <vt:lpstr>Arduino UNO</vt:lpstr>
      <vt:lpstr>ATmega328 Microcontroller</vt:lpstr>
      <vt:lpstr>ELM 327</vt:lpstr>
      <vt:lpstr>Schematic Diagram</vt:lpstr>
      <vt:lpstr>MCU Software</vt:lpstr>
      <vt:lpstr>OBD-II Data</vt:lpstr>
      <vt:lpstr>Data Bytes</vt:lpstr>
      <vt:lpstr>OBD-II Response</vt:lpstr>
      <vt:lpstr>Response Conversion</vt:lpstr>
      <vt:lpstr>Software</vt:lpstr>
      <vt:lpstr>Connecting Via Bluetooth</vt:lpstr>
      <vt:lpstr>Reading Issues</vt:lpstr>
      <vt:lpstr>Solution</vt:lpstr>
      <vt:lpstr>PowerPoint Presentation</vt:lpstr>
      <vt:lpstr>PowerPoint Presentation</vt:lpstr>
      <vt:lpstr>ObdFunction</vt:lpstr>
      <vt:lpstr>TempObdFunction</vt:lpstr>
      <vt:lpstr>PressureObdFunction</vt:lpstr>
      <vt:lpstr>IntObdFunction</vt:lpstr>
      <vt:lpstr>Error Codes</vt:lpstr>
      <vt:lpstr>Error Code Conversion</vt:lpstr>
      <vt:lpstr>Fuel Economy</vt:lpstr>
      <vt:lpstr>Logging</vt:lpstr>
      <vt:lpstr>Physical Functions</vt:lpstr>
      <vt:lpstr>User Interface</vt:lpstr>
      <vt:lpstr>Main Menu</vt:lpstr>
      <vt:lpstr>OBD Reader Gauge View</vt:lpstr>
      <vt:lpstr>Customizing The Layout</vt:lpstr>
      <vt:lpstr>OBD Reader Graph View</vt:lpstr>
      <vt:lpstr>Keypad</vt:lpstr>
      <vt:lpstr>Issues With Layout</vt:lpstr>
      <vt:lpstr>Logs</vt:lpstr>
      <vt:lpstr>Log Graphing</vt:lpstr>
      <vt:lpstr>Error Codes</vt:lpstr>
      <vt:lpstr>View Design Layout</vt:lpstr>
      <vt:lpstr>Administrative</vt:lpstr>
      <vt:lpstr>Budget</vt:lpstr>
      <vt:lpstr>Progress Graph</vt:lpstr>
      <vt:lpstr>Next Step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Board Droid</dc:title>
  <dc:creator>Josh</dc:creator>
  <cp:lastModifiedBy>Josh</cp:lastModifiedBy>
  <cp:revision>40</cp:revision>
  <dcterms:created xsi:type="dcterms:W3CDTF">2011-06-06T18:20:11Z</dcterms:created>
  <dcterms:modified xsi:type="dcterms:W3CDTF">2011-06-09T14:41:59Z</dcterms:modified>
</cp:coreProperties>
</file>