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309" r:id="rId2"/>
    <p:sldId id="310" r:id="rId3"/>
    <p:sldId id="311" r:id="rId4"/>
    <p:sldId id="312" r:id="rId5"/>
    <p:sldId id="282" r:id="rId6"/>
    <p:sldId id="302" r:id="rId7"/>
    <p:sldId id="303" r:id="rId8"/>
    <p:sldId id="304" r:id="rId9"/>
    <p:sldId id="305" r:id="rId10"/>
    <p:sldId id="283" r:id="rId11"/>
    <p:sldId id="284" r:id="rId12"/>
    <p:sldId id="285" r:id="rId13"/>
    <p:sldId id="286" r:id="rId14"/>
    <p:sldId id="291" r:id="rId15"/>
    <p:sldId id="341" r:id="rId16"/>
    <p:sldId id="343" r:id="rId17"/>
    <p:sldId id="344" r:id="rId18"/>
    <p:sldId id="345" r:id="rId19"/>
    <p:sldId id="346" r:id="rId20"/>
    <p:sldId id="348" r:id="rId21"/>
    <p:sldId id="349" r:id="rId22"/>
    <p:sldId id="350" r:id="rId23"/>
    <p:sldId id="351" r:id="rId24"/>
    <p:sldId id="352" r:id="rId25"/>
    <p:sldId id="354" r:id="rId26"/>
    <p:sldId id="355" r:id="rId27"/>
    <p:sldId id="356" r:id="rId28"/>
    <p:sldId id="357" r:id="rId29"/>
    <p:sldId id="358" r:id="rId30"/>
    <p:sldId id="275" r:id="rId31"/>
    <p:sldId id="276" r:id="rId32"/>
    <p:sldId id="277" r:id="rId33"/>
    <p:sldId id="278" r:id="rId34"/>
    <p:sldId id="279" r:id="rId35"/>
    <p:sldId id="280" r:id="rId36"/>
    <p:sldId id="281" r:id="rId37"/>
    <p:sldId id="306" r:id="rId38"/>
    <p:sldId id="25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14" r:id="rId53"/>
    <p:sldId id="315" r:id="rId54"/>
    <p:sldId id="316" r:id="rId55"/>
    <p:sldId id="31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94660"/>
  </p:normalViewPr>
  <p:slideViewPr>
    <p:cSldViewPr>
      <p:cViewPr>
        <p:scale>
          <a:sx n="70" d="100"/>
          <a:sy n="70" d="100"/>
        </p:scale>
        <p:origin x="-12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64607-DDDE-4B69-97B9-018BCBF07C8B}" type="datetimeFigureOut">
              <a:rPr lang="en-US" smtClean="0"/>
              <a:pPr/>
              <a:t>8/5/2012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60D2B-E89E-4A77-BC98-70A1150FEE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073A100-4A80-4D9C-AD9B-7B931B47DDDD}" type="slidenum">
              <a:rPr lang="en-US"/>
              <a:pPr/>
              <a:t>14</a:t>
            </a:fld>
            <a:endParaRPr lang="en-US"/>
          </a:p>
        </p:txBody>
      </p:sp>
      <p:sp>
        <p:nvSpPr>
          <p:cNvPr id="36865" name="Text Box 1"/>
          <p:cNvSpPr txBox="1">
            <a:spLocks noChangeArrowheads="1"/>
          </p:cNvSpPr>
          <p:nvPr/>
        </p:nvSpPr>
        <p:spPr bwMode="auto">
          <a:xfrm>
            <a:off x="3881438" y="8686512"/>
            <a:ext cx="2975162" cy="456045"/>
          </a:xfrm>
          <a:prstGeom prst="rect">
            <a:avLst/>
          </a:prstGeom>
          <a:noFill/>
          <a:ln w="9525">
            <a:noFill/>
            <a:round/>
            <a:headEnd/>
            <a:tailEnd/>
          </a:ln>
          <a:effectLst/>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06ABE0FB-7CE0-48D0-A09C-8E276267FE48}" type="slidenum">
              <a:rPr lang="en-US" sz="1300">
                <a:solidFill>
                  <a:srgbClr val="000000"/>
                </a:solidFill>
                <a:latin typeface="Times New Roman" pitchFamily="16"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14</a:t>
            </a:fld>
            <a:endParaRPr lang="en-US" sz="1300" dirty="0">
              <a:solidFill>
                <a:srgbClr val="000000"/>
              </a:solidFill>
              <a:latin typeface="Times New Roman" pitchFamily="16" charset="0"/>
            </a:endParaRPr>
          </a:p>
        </p:txBody>
      </p:sp>
      <p:sp>
        <p:nvSpPr>
          <p:cNvPr id="36866" name="Rectangle 2"/>
          <p:cNvSpPr txBox="1">
            <a:spLocks noGrp="1" noRot="1" noChangeAspect="1" noChangeArrowheads="1"/>
          </p:cNvSpPr>
          <p:nvPr>
            <p:ph type="sldImg"/>
          </p:nvPr>
        </p:nvSpPr>
        <p:spPr bwMode="auto">
          <a:xfrm>
            <a:off x="1211637" y="694171"/>
            <a:ext cx="4434728" cy="3427556"/>
          </a:xfrm>
          <a:prstGeom prst="rect">
            <a:avLst/>
          </a:prstGeom>
          <a:solidFill>
            <a:srgbClr val="FFFFFF"/>
          </a:solidFill>
          <a:ln>
            <a:solidFill>
              <a:srgbClr val="000000"/>
            </a:solidFill>
            <a:miter lim="800000"/>
            <a:headEnd/>
            <a:tailEnd/>
          </a:ln>
        </p:spPr>
      </p:sp>
      <p:sp>
        <p:nvSpPr>
          <p:cNvPr id="36867" name="Rectangle 3"/>
          <p:cNvSpPr txBox="1">
            <a:spLocks noGrp="1" noChangeArrowheads="1"/>
          </p:cNvSpPr>
          <p:nvPr>
            <p:ph type="body" idx="1"/>
          </p:nvPr>
        </p:nvSpPr>
        <p:spPr bwMode="auto">
          <a:xfrm>
            <a:off x="686361" y="4342535"/>
            <a:ext cx="5485279"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AB83BD-F554-40A3-80F6-4BF5F16F0E8E}"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how all the classes implement each other so the image doesn’t have to be passed</a:t>
            </a:r>
            <a:r>
              <a:rPr lang="en-US" baseline="0" dirty="0" smtClean="0"/>
              <a:t> around</a:t>
            </a:r>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2560D2B-E89E-4A77-BC98-70A1150FEE5F}" type="slidenum">
              <a:rPr lang="en-US" smtClean="0"/>
              <a:pPr/>
              <a:t>46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what the firing point is.</a:t>
            </a:r>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47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Dylan</a:t>
            </a:r>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52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Dylan</a:t>
            </a:r>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53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Dylan</a:t>
            </a:r>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Dylan</a:t>
            </a:r>
            <a:endParaRPr lang="en-US"/>
          </a:p>
        </p:txBody>
      </p:sp>
      <p:sp>
        <p:nvSpPr>
          <p:cNvPr id="4" name="Slide Number Placeholder 3"/>
          <p:cNvSpPr>
            <a:spLocks noGrp="1"/>
          </p:cNvSpPr>
          <p:nvPr>
            <p:ph type="sldNum" sz="quarter" idx="10"/>
          </p:nvPr>
        </p:nvSpPr>
        <p:spPr/>
        <p:txBody>
          <a:bodyPr/>
          <a:lstStyle/>
          <a:p>
            <a:fld id="{52560D2B-E89E-4A77-BC98-70A1150FEE5F}" type="slidenum">
              <a:rPr lang="en-US" smtClean="0"/>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Dylan</a:t>
            </a:r>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Dylan</a:t>
            </a:r>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Dylan</a:t>
            </a:r>
            <a:endParaRPr lang="en-US" dirty="0"/>
          </a:p>
        </p:txBody>
      </p:sp>
      <p:sp>
        <p:nvSpPr>
          <p:cNvPr id="4" name="Slide Number Placeholder 3"/>
          <p:cNvSpPr>
            <a:spLocks noGrp="1"/>
          </p:cNvSpPr>
          <p:nvPr>
            <p:ph type="sldNum" sz="quarter" idx="10"/>
          </p:nvPr>
        </p:nvSpPr>
        <p:spPr/>
        <p:txBody>
          <a:bodyPr/>
          <a:lstStyle/>
          <a:p>
            <a:fld id="{52560D2B-E89E-4A77-BC98-70A1150FEE5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50881619-65EE-424E-B44C-C21F4F0AA257}" type="slidenum">
              <a:rPr lang="en-US"/>
              <a:pPr/>
              <a:t>5</a:t>
            </a:fld>
            <a:endParaRPr lang="en-US"/>
          </a:p>
        </p:txBody>
      </p:sp>
      <p:sp>
        <p:nvSpPr>
          <p:cNvPr id="27649" name="Rectangle 1"/>
          <p:cNvSpPr txBox="1">
            <a:spLocks noGrp="1" noRot="1" noChangeAspect="1" noChangeArrowheads="1"/>
          </p:cNvSpPr>
          <p:nvPr>
            <p:ph type="sldImg"/>
          </p:nvPr>
        </p:nvSpPr>
        <p:spPr bwMode="auto">
          <a:xfrm>
            <a:off x="1210236" y="694171"/>
            <a:ext cx="4436129" cy="3427556"/>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6361" y="4342535"/>
            <a:ext cx="5485279"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B8D00BF-7CC4-4F2E-AB1A-A7CA8DB02490}" type="slidenum">
              <a:rPr lang="en-US"/>
              <a:pPr/>
              <a:t>10</a:t>
            </a:fld>
            <a:endParaRPr lang="en-US"/>
          </a:p>
        </p:txBody>
      </p:sp>
      <p:sp>
        <p:nvSpPr>
          <p:cNvPr id="28673" name="Text Box 1"/>
          <p:cNvSpPr txBox="1">
            <a:spLocks noChangeArrowheads="1"/>
          </p:cNvSpPr>
          <p:nvPr/>
        </p:nvSpPr>
        <p:spPr bwMode="auto">
          <a:xfrm>
            <a:off x="3881438" y="8686512"/>
            <a:ext cx="2975162" cy="456045"/>
          </a:xfrm>
          <a:prstGeom prst="rect">
            <a:avLst/>
          </a:prstGeom>
          <a:noFill/>
          <a:ln w="9525">
            <a:noFill/>
            <a:round/>
            <a:headEnd/>
            <a:tailEnd/>
          </a:ln>
          <a:effectLst/>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20CCDF1C-9887-498B-B3F3-48EBFAFED514}" type="slidenum">
              <a:rPr lang="en-US" sz="1300">
                <a:solidFill>
                  <a:srgbClr val="000000"/>
                </a:solidFill>
                <a:latin typeface="Times New Roman" pitchFamily="16"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10</a:t>
            </a:fld>
            <a:endParaRPr lang="en-US" sz="1300" dirty="0">
              <a:solidFill>
                <a:srgbClr val="000000"/>
              </a:solidFill>
              <a:latin typeface="Times New Roman" pitchFamily="16" charset="0"/>
            </a:endParaRPr>
          </a:p>
        </p:txBody>
      </p:sp>
      <p:sp>
        <p:nvSpPr>
          <p:cNvPr id="28674" name="Rectangle 2"/>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28675" name="Rectangle 3"/>
          <p:cNvSpPr txBox="1">
            <a:spLocks noGrp="1" noChangeArrowheads="1"/>
          </p:cNvSpPr>
          <p:nvPr>
            <p:ph type="body" idx="1"/>
          </p:nvPr>
        </p:nvSpPr>
        <p:spPr bwMode="auto">
          <a:xfrm>
            <a:off x="686361" y="4342535"/>
            <a:ext cx="5485279"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6343885-E961-4BF2-B401-6E4A11B65D81}" type="slidenum">
              <a:rPr lang="en-US"/>
              <a:pPr/>
              <a:t>11</a:t>
            </a:fld>
            <a:endParaRPr lang="en-US"/>
          </a:p>
        </p:txBody>
      </p:sp>
      <p:sp>
        <p:nvSpPr>
          <p:cNvPr id="29697" name="Text Box 1"/>
          <p:cNvSpPr txBox="1">
            <a:spLocks noChangeArrowheads="1"/>
          </p:cNvSpPr>
          <p:nvPr/>
        </p:nvSpPr>
        <p:spPr bwMode="auto">
          <a:xfrm>
            <a:off x="3881438" y="8686512"/>
            <a:ext cx="2975162" cy="456045"/>
          </a:xfrm>
          <a:prstGeom prst="rect">
            <a:avLst/>
          </a:prstGeom>
          <a:noFill/>
          <a:ln w="9525">
            <a:noFill/>
            <a:round/>
            <a:headEnd/>
            <a:tailEnd/>
          </a:ln>
          <a:effectLst/>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7DE5A32A-0BAC-4C65-A3F3-861BB758A130}" type="slidenum">
              <a:rPr lang="en-US" sz="1300">
                <a:solidFill>
                  <a:srgbClr val="000000"/>
                </a:solidFill>
                <a:latin typeface="Times New Roman" pitchFamily="16"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11</a:t>
            </a:fld>
            <a:endParaRPr lang="en-US" sz="1300" dirty="0">
              <a:solidFill>
                <a:srgbClr val="000000"/>
              </a:solidFill>
              <a:latin typeface="Times New Roman" pitchFamily="16" charset="0"/>
            </a:endParaRPr>
          </a:p>
        </p:txBody>
      </p:sp>
      <p:sp>
        <p:nvSpPr>
          <p:cNvPr id="29698" name="Rectangle 2"/>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29699" name="Rectangle 3"/>
          <p:cNvSpPr txBox="1">
            <a:spLocks noGrp="1" noChangeArrowheads="1"/>
          </p:cNvSpPr>
          <p:nvPr>
            <p:ph type="body" idx="1"/>
          </p:nvPr>
        </p:nvSpPr>
        <p:spPr bwMode="auto">
          <a:xfrm>
            <a:off x="686361" y="4342535"/>
            <a:ext cx="5485279"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C988F74-5BF8-4B53-BA2C-1412FAD4A8ED}" type="slidenum">
              <a:rPr lang="en-US"/>
              <a:pPr/>
              <a:t>12</a:t>
            </a:fld>
            <a:endParaRPr lang="en-US"/>
          </a:p>
        </p:txBody>
      </p:sp>
      <p:sp>
        <p:nvSpPr>
          <p:cNvPr id="30721" name="Text Box 1"/>
          <p:cNvSpPr txBox="1">
            <a:spLocks noChangeArrowheads="1"/>
          </p:cNvSpPr>
          <p:nvPr/>
        </p:nvSpPr>
        <p:spPr bwMode="auto">
          <a:xfrm>
            <a:off x="3881438" y="8686512"/>
            <a:ext cx="2975162" cy="456045"/>
          </a:xfrm>
          <a:prstGeom prst="rect">
            <a:avLst/>
          </a:prstGeom>
          <a:noFill/>
          <a:ln w="9525">
            <a:noFill/>
            <a:round/>
            <a:headEnd/>
            <a:tailEnd/>
          </a:ln>
          <a:effectLst/>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14658277-5898-40C5-A092-4087E0351B11}" type="slidenum">
              <a:rPr lang="en-US" sz="1300">
                <a:solidFill>
                  <a:srgbClr val="000000"/>
                </a:solidFill>
                <a:latin typeface="Times New Roman" pitchFamily="16"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12</a:t>
            </a:fld>
            <a:endParaRPr lang="en-US" sz="1300" dirty="0">
              <a:solidFill>
                <a:srgbClr val="000000"/>
              </a:solidFill>
              <a:latin typeface="Times New Roman" pitchFamily="16" charset="0"/>
            </a:endParaRPr>
          </a:p>
        </p:txBody>
      </p:sp>
      <p:sp>
        <p:nvSpPr>
          <p:cNvPr id="30722" name="Rectangle 2"/>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30723" name="Rectangle 3"/>
          <p:cNvSpPr txBox="1">
            <a:spLocks noGrp="1" noChangeArrowheads="1"/>
          </p:cNvSpPr>
          <p:nvPr>
            <p:ph type="body" idx="1"/>
          </p:nvPr>
        </p:nvSpPr>
        <p:spPr bwMode="auto">
          <a:xfrm>
            <a:off x="686361" y="4342535"/>
            <a:ext cx="5485279"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8280C49-9F81-40D4-96E1-F323DAE4676E}" type="slidenum">
              <a:rPr lang="en-US"/>
              <a:pPr/>
              <a:t>13</a:t>
            </a:fld>
            <a:endParaRPr lang="en-US"/>
          </a:p>
        </p:txBody>
      </p:sp>
      <p:sp>
        <p:nvSpPr>
          <p:cNvPr id="31745" name="Text Box 1"/>
          <p:cNvSpPr txBox="1">
            <a:spLocks noChangeArrowheads="1"/>
          </p:cNvSpPr>
          <p:nvPr/>
        </p:nvSpPr>
        <p:spPr bwMode="auto">
          <a:xfrm>
            <a:off x="3881438" y="8686512"/>
            <a:ext cx="2975162" cy="456045"/>
          </a:xfrm>
          <a:prstGeom prst="rect">
            <a:avLst/>
          </a:prstGeom>
          <a:noFill/>
          <a:ln w="9525">
            <a:noFill/>
            <a:round/>
            <a:headEnd/>
            <a:tailEnd/>
          </a:ln>
          <a:effectLst/>
        </p:spPr>
        <p:txBody>
          <a:bodyPr lIns="0" tIns="0" rIns="0" bIns="0" anchor="b"/>
          <a:lstStyle/>
          <a:p>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80750D5F-354F-44D5-A8E6-49E3986E8CFD}" type="slidenum">
              <a:rPr lang="en-US" sz="1300">
                <a:solidFill>
                  <a:srgbClr val="000000"/>
                </a:solidFill>
                <a:latin typeface="Times New Roman" pitchFamily="16" charset="0"/>
              </a:rPr>
              <a:pPr algn="r">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13</a:t>
            </a:fld>
            <a:endParaRPr lang="en-US" sz="1300" dirty="0">
              <a:solidFill>
                <a:srgbClr val="000000"/>
              </a:solidFill>
              <a:latin typeface="Times New Roman" pitchFamily="16" charset="0"/>
            </a:endParaRPr>
          </a:p>
        </p:txBody>
      </p:sp>
      <p:sp>
        <p:nvSpPr>
          <p:cNvPr id="31746" name="Rectangle 2"/>
          <p:cNvSpPr txBox="1">
            <a:spLocks noGrp="1" noRot="1" noChangeAspect="1" noChangeArrowheads="1"/>
          </p:cNvSpPr>
          <p:nvPr>
            <p:ph type="sldImg"/>
          </p:nvPr>
        </p:nvSpPr>
        <p:spPr bwMode="auto">
          <a:xfrm>
            <a:off x="1211637" y="694171"/>
            <a:ext cx="4434728" cy="3427556"/>
          </a:xfrm>
          <a:prstGeom prst="rect">
            <a:avLst/>
          </a:prstGeom>
          <a:solidFill>
            <a:srgbClr val="FFFFFF"/>
          </a:solidFill>
          <a:ln>
            <a:solidFill>
              <a:srgbClr val="000000"/>
            </a:solidFill>
            <a:miter lim="800000"/>
            <a:headEnd/>
            <a:tailEnd/>
          </a:ln>
        </p:spPr>
      </p:sp>
      <p:sp>
        <p:nvSpPr>
          <p:cNvPr id="31747" name="Rectangle 3"/>
          <p:cNvSpPr txBox="1">
            <a:spLocks noGrp="1" noChangeArrowheads="1"/>
          </p:cNvSpPr>
          <p:nvPr>
            <p:ph type="body" idx="1"/>
          </p:nvPr>
        </p:nvSpPr>
        <p:spPr bwMode="auto">
          <a:xfrm>
            <a:off x="686361" y="4342535"/>
            <a:ext cx="5485279" cy="4114511"/>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48F7D63-FD28-46EB-9682-266178211A61}" type="datetimeFigureOut">
              <a:rPr lang="en-US" smtClean="0"/>
              <a:pPr/>
              <a:t>8/5/2012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517A669-F353-45E8-AEEC-6AEE60CEEF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8F7D63-FD28-46EB-9682-266178211A61}" type="datetimeFigureOut">
              <a:rPr lang="en-US" smtClean="0"/>
              <a:pPr/>
              <a:t>8/5/2012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7A669-F353-45E8-AEEC-6AEE60CEEF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8F7D63-FD28-46EB-9682-266178211A61}" type="datetimeFigureOut">
              <a:rPr lang="en-US" smtClean="0"/>
              <a:pPr/>
              <a:t>8/5/2012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7A669-F353-45E8-AEEC-6AEE60CEEF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8F7D63-FD28-46EB-9682-266178211A61}" type="datetimeFigureOut">
              <a:rPr lang="en-US" smtClean="0"/>
              <a:pPr/>
              <a:t>8/5/2012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7A669-F353-45E8-AEEC-6AEE60CEEFB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8F7D63-FD28-46EB-9682-266178211A61}" type="datetimeFigureOut">
              <a:rPr lang="en-US" smtClean="0"/>
              <a:pPr/>
              <a:t>8/5/2012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17A669-F353-45E8-AEEC-6AEE60CEEFB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8F7D63-FD28-46EB-9682-266178211A61}" type="datetimeFigureOut">
              <a:rPr lang="en-US" smtClean="0"/>
              <a:pPr/>
              <a:t>8/5/2012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17A669-F353-45E8-AEEC-6AEE60CEEFB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8F7D63-FD28-46EB-9682-266178211A61}" type="datetimeFigureOut">
              <a:rPr lang="en-US" smtClean="0"/>
              <a:pPr/>
              <a:t>8/5/2012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17A669-F353-45E8-AEEC-6AEE60CEEF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48F7D63-FD28-46EB-9682-266178211A61}" type="datetimeFigureOut">
              <a:rPr lang="en-US" smtClean="0"/>
              <a:pPr/>
              <a:t>8/5/2012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517A669-F353-45E8-AEEC-6AEE60CEEFB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48F7D63-FD28-46EB-9682-266178211A61}" type="datetimeFigureOut">
              <a:rPr lang="en-US" smtClean="0"/>
              <a:pPr/>
              <a:t>8/5/2012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517A669-F353-45E8-AEEC-6AEE60CEEF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48F7D63-FD28-46EB-9682-266178211A61}" type="datetimeFigureOut">
              <a:rPr lang="en-US" smtClean="0"/>
              <a:pPr/>
              <a:t>8/5/2012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17A669-F353-45E8-AEEC-6AEE60CEEF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48F7D63-FD28-46EB-9682-266178211A61}" type="datetimeFigureOut">
              <a:rPr lang="en-US" smtClean="0"/>
              <a:pPr/>
              <a:t>8/5/2012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517A669-F353-45E8-AEEC-6AEE60CEEFB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8F7D63-FD28-46EB-9682-266178211A61}" type="datetimeFigureOut">
              <a:rPr lang="en-US" smtClean="0"/>
              <a:pPr/>
              <a:t>8/5/2012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17A669-F353-45E8-AEEC-6AEE60CEEF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Reconnaissance and Demolition Super Attack Tank</a:t>
            </a:r>
            <a:br>
              <a:rPr lang="en-US" dirty="0" smtClean="0"/>
            </a:br>
            <a:r>
              <a:rPr lang="en-US" dirty="0" smtClean="0"/>
              <a:t>A.K.A RADSAT</a:t>
            </a:r>
            <a:endParaRPr lang="en-US" dirty="0"/>
          </a:p>
        </p:txBody>
      </p:sp>
      <p:sp>
        <p:nvSpPr>
          <p:cNvPr id="6" name="Subtitle 5"/>
          <p:cNvSpPr>
            <a:spLocks noGrp="1"/>
          </p:cNvSpPr>
          <p:nvPr>
            <p:ph type="subTitle" idx="1"/>
          </p:nvPr>
        </p:nvSpPr>
        <p:spPr/>
        <p:txBody>
          <a:bodyPr>
            <a:normAutofit fontScale="70000" lnSpcReduction="20000"/>
          </a:bodyPr>
          <a:lstStyle/>
          <a:p>
            <a:r>
              <a:rPr lang="en-US" dirty="0"/>
              <a:t>Jeff Hildebrandt</a:t>
            </a:r>
          </a:p>
          <a:p>
            <a:r>
              <a:rPr lang="en-US" dirty="0"/>
              <a:t>Dylan </a:t>
            </a:r>
            <a:r>
              <a:rPr lang="en-US" dirty="0" err="1"/>
              <a:t>Lambe</a:t>
            </a:r>
            <a:endParaRPr lang="en-US" dirty="0"/>
          </a:p>
          <a:p>
            <a:r>
              <a:rPr lang="en-US" dirty="0"/>
              <a:t>Mick </a:t>
            </a:r>
            <a:r>
              <a:rPr lang="en-US" dirty="0" err="1"/>
              <a:t>Muzac</a:t>
            </a:r>
            <a:endParaRPr lang="en-US" dirty="0"/>
          </a:p>
          <a:p>
            <a:r>
              <a:rPr lang="en-US" dirty="0"/>
              <a:t>Bradley </a:t>
            </a:r>
            <a:r>
              <a:rPr lang="en-US" dirty="0" err="1"/>
              <a:t>Raley</a:t>
            </a:r>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85800" y="457200"/>
            <a:ext cx="7772400" cy="1468438"/>
          </a:xfrm>
          <a:prstGeom prst="rect">
            <a:avLst/>
          </a:prstGeom>
          <a:noFill/>
          <a:ln w="9525">
            <a:noFill/>
            <a:round/>
            <a:headEnd/>
            <a:tailEnd/>
          </a:ln>
          <a:effectLst/>
        </p:spPr>
        <p:txBody>
          <a:bodyPr lIns="90000" tIns="45000" rIns="90000" bIns="45000"/>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solidFill>
                  <a:srgbClr val="000000"/>
                </a:solidFill>
                <a:latin typeface="Calibri" pitchFamily="32" charset="0"/>
              </a:rPr>
              <a:t>Power &amp; Control Signal Diagram</a:t>
            </a:r>
          </a:p>
        </p:txBody>
      </p:sp>
      <p:pic>
        <p:nvPicPr>
          <p:cNvPr id="7170" name="Picture 2"/>
          <p:cNvPicPr>
            <a:picLocks noChangeAspect="1" noChangeArrowheads="1"/>
          </p:cNvPicPr>
          <p:nvPr/>
        </p:nvPicPr>
        <p:blipFill>
          <a:blip r:embed="rId3" cstate="print"/>
          <a:srcRect/>
          <a:stretch>
            <a:fillRect/>
          </a:stretch>
        </p:blipFill>
        <p:spPr bwMode="auto">
          <a:xfrm>
            <a:off x="681038" y="1371600"/>
            <a:ext cx="7624762" cy="55451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685800" y="457200"/>
            <a:ext cx="7772400" cy="1468438"/>
          </a:xfrm>
          <a:prstGeom prst="rect">
            <a:avLst/>
          </a:prstGeom>
          <a:noFill/>
          <a:ln w="9525">
            <a:noFill/>
            <a:round/>
            <a:headEnd/>
            <a:tailEnd/>
          </a:ln>
          <a:effectLst/>
        </p:spPr>
        <p:txBody>
          <a:bodyPr lIns="90000" tIns="45000" rIns="90000" bIns="45000"/>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000000"/>
                </a:solidFill>
                <a:latin typeface="Calibri" pitchFamily="32" charset="0"/>
              </a:rPr>
              <a:t>Power &amp; Control Signal Diagram</a:t>
            </a:r>
          </a:p>
        </p:txBody>
      </p:sp>
      <p:pic>
        <p:nvPicPr>
          <p:cNvPr id="8194" name="Picture 2"/>
          <p:cNvPicPr>
            <a:picLocks noChangeAspect="1" noChangeArrowheads="1"/>
          </p:cNvPicPr>
          <p:nvPr/>
        </p:nvPicPr>
        <p:blipFill>
          <a:blip r:embed="rId3" cstate="print"/>
          <a:srcRect/>
          <a:stretch>
            <a:fillRect/>
          </a:stretch>
        </p:blipFill>
        <p:spPr bwMode="auto">
          <a:xfrm>
            <a:off x="685800" y="1371600"/>
            <a:ext cx="7543800" cy="5486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457200" y="274638"/>
            <a:ext cx="8229600" cy="1143000"/>
          </a:xfrm>
          <a:prstGeom prst="rect">
            <a:avLst/>
          </a:prstGeom>
          <a:noFill/>
          <a:ln w="9525">
            <a:noFill/>
            <a:round/>
            <a:headEnd/>
            <a:tailEnd/>
          </a:ln>
          <a:effectLst/>
        </p:spPr>
        <p:txBody>
          <a:bodyPr lIns="90000" tIns="45000" rIns="90000" bIns="45000"/>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000000"/>
                </a:solidFill>
                <a:latin typeface="Calibri" pitchFamily="32" charset="0"/>
              </a:rPr>
              <a:t>LM 2574</a:t>
            </a:r>
          </a:p>
        </p:txBody>
      </p:sp>
      <p:pic>
        <p:nvPicPr>
          <p:cNvPr id="9218" name="Picture 2"/>
          <p:cNvPicPr>
            <a:picLocks noChangeAspect="1" noChangeArrowheads="1"/>
          </p:cNvPicPr>
          <p:nvPr/>
        </p:nvPicPr>
        <p:blipFill>
          <a:blip r:embed="rId3" cstate="print"/>
          <a:srcRect/>
          <a:stretch>
            <a:fillRect/>
          </a:stretch>
        </p:blipFill>
        <p:spPr bwMode="auto">
          <a:xfrm>
            <a:off x="457200" y="2286000"/>
            <a:ext cx="8229600" cy="33607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1165225" y="1073150"/>
            <a:ext cx="6813550" cy="47117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57200" y="319088"/>
            <a:ext cx="8229600" cy="1052512"/>
          </a:xfrm>
          <a:prstGeom prst="rect">
            <a:avLst/>
          </a:prstGeom>
          <a:noFill/>
          <a:ln w="9525">
            <a:noFill/>
            <a:round/>
            <a:headEnd/>
            <a:tailEnd/>
          </a:ln>
          <a:effectLst/>
        </p:spPr>
        <p:txBody>
          <a:bodyPr wrap="none" anchor="ctr"/>
          <a:lstStyle/>
          <a:p>
            <a:endParaRPr lang="en-US"/>
          </a:p>
        </p:txBody>
      </p:sp>
      <p:sp>
        <p:nvSpPr>
          <p:cNvPr id="15362" name="Rectangle 2"/>
          <p:cNvSpPr>
            <a:spLocks noChangeArrowheads="1"/>
          </p:cNvSpPr>
          <p:nvPr/>
        </p:nvSpPr>
        <p:spPr bwMode="auto">
          <a:xfrm>
            <a:off x="457200" y="1644650"/>
            <a:ext cx="8229600" cy="4435475"/>
          </a:xfrm>
          <a:prstGeom prst="rect">
            <a:avLst/>
          </a:prstGeom>
          <a:noFill/>
          <a:ln w="9525">
            <a:noFill/>
            <a:round/>
            <a:headEnd/>
            <a:tailEnd/>
          </a:ln>
          <a:effectLst/>
        </p:spPr>
        <p:txBody>
          <a:bodyPr wrap="none" anchor="ctr"/>
          <a:lstStyle/>
          <a:p>
            <a:endParaRPr lang="en-US"/>
          </a:p>
        </p:txBody>
      </p:sp>
      <p:pic>
        <p:nvPicPr>
          <p:cNvPr id="15363" name="Picture 3"/>
          <p:cNvPicPr>
            <a:picLocks noChangeAspect="1" noChangeArrowheads="1"/>
          </p:cNvPicPr>
          <p:nvPr/>
        </p:nvPicPr>
        <p:blipFill>
          <a:blip r:embed="rId3" cstate="print"/>
          <a:srcRect/>
          <a:stretch>
            <a:fillRect/>
          </a:stretch>
        </p:blipFill>
        <p:spPr bwMode="auto">
          <a:xfrm>
            <a:off x="331788" y="0"/>
            <a:ext cx="8480425"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457200" y="318600"/>
            <a:ext cx="8228520" cy="1054080"/>
          </a:xfrm>
          <a:prstGeom prst="rect">
            <a:avLst/>
          </a:prstGeom>
        </p:spPr>
      </p:sp>
      <p:sp>
        <p:nvSpPr>
          <p:cNvPr id="40" name="CustomShape 2"/>
          <p:cNvSpPr/>
          <p:nvPr/>
        </p:nvSpPr>
        <p:spPr>
          <a:xfrm>
            <a:off x="457200" y="1649520"/>
            <a:ext cx="8228520" cy="4435200"/>
          </a:xfrm>
          <a:prstGeom prst="rect">
            <a:avLst/>
          </a:prstGeom>
        </p:spPr>
      </p:sp>
      <p:pic>
        <p:nvPicPr>
          <p:cNvPr id="41" name="Picture 40"/>
          <p:cNvPicPr/>
          <p:nvPr/>
        </p:nvPicPr>
        <p:blipFill>
          <a:blip r:embed="rId2" cstate="print"/>
          <a:stretch>
            <a:fillRect/>
          </a:stretch>
        </p:blipFill>
        <p:spPr>
          <a:xfrm>
            <a:off x="-7560" y="-15840"/>
            <a:ext cx="9142560" cy="68569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457200" y="318600"/>
            <a:ext cx="8228520" cy="5765760"/>
          </a:xfrm>
          <a:prstGeom prst="rect">
            <a:avLst/>
          </a:prstGeom>
        </p:spPr>
      </p:sp>
      <p:pic>
        <p:nvPicPr>
          <p:cNvPr id="45" name="Picture 44"/>
          <p:cNvPicPr/>
          <p:nvPr/>
        </p:nvPicPr>
        <p:blipFill>
          <a:blip r:embed="rId2" cstate="print"/>
          <a:stretch>
            <a:fillRect/>
          </a:stretch>
        </p:blipFill>
        <p:spPr>
          <a:xfrm>
            <a:off x="906120" y="669960"/>
            <a:ext cx="7314480" cy="54856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stomShape 1"/>
          <p:cNvSpPr/>
          <p:nvPr/>
        </p:nvSpPr>
        <p:spPr>
          <a:xfrm>
            <a:off x="457200" y="318600"/>
            <a:ext cx="8228520" cy="5765760"/>
          </a:xfrm>
          <a:prstGeom prst="rect">
            <a:avLst/>
          </a:prstGeom>
        </p:spPr>
      </p:sp>
      <p:pic>
        <p:nvPicPr>
          <p:cNvPr id="47" name="Picture 46"/>
          <p:cNvPicPr/>
          <p:nvPr/>
        </p:nvPicPr>
        <p:blipFill>
          <a:blip r:embed="rId2" cstate="print"/>
          <a:stretch>
            <a:fillRect/>
          </a:stretch>
        </p:blipFill>
        <p:spPr>
          <a:xfrm>
            <a:off x="906120" y="669960"/>
            <a:ext cx="7314480" cy="54856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ustomShape 1"/>
          <p:cNvSpPr/>
          <p:nvPr/>
        </p:nvSpPr>
        <p:spPr>
          <a:xfrm>
            <a:off x="457200" y="318600"/>
            <a:ext cx="8228520" cy="5765760"/>
          </a:xfrm>
          <a:prstGeom prst="rect">
            <a:avLst/>
          </a:prstGeom>
        </p:spPr>
      </p:sp>
      <p:pic>
        <p:nvPicPr>
          <p:cNvPr id="49" name="Picture 48"/>
          <p:cNvPicPr/>
          <p:nvPr/>
        </p:nvPicPr>
        <p:blipFill>
          <a:blip r:embed="rId2" cstate="print"/>
          <a:stretch>
            <a:fillRect/>
          </a:stretch>
        </p:blipFill>
        <p:spPr>
          <a:xfrm>
            <a:off x="906120" y="669600"/>
            <a:ext cx="7314840" cy="54860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457200" y="318600"/>
            <a:ext cx="8228880" cy="1054440"/>
          </a:xfrm>
          <a:prstGeom prst="rect">
            <a:avLst/>
          </a:prstGeom>
        </p:spPr>
      </p:sp>
      <p:sp>
        <p:nvSpPr>
          <p:cNvPr id="51" name="CustomShape 2"/>
          <p:cNvSpPr/>
          <p:nvPr/>
        </p:nvSpPr>
        <p:spPr>
          <a:xfrm>
            <a:off x="457200" y="1649520"/>
            <a:ext cx="8228880" cy="4435560"/>
          </a:xfrm>
          <a:prstGeom prst="rect">
            <a:avLst/>
          </a:prstGeom>
        </p:spPr>
      </p:sp>
      <p:pic>
        <p:nvPicPr>
          <p:cNvPr id="52" name="Picture 51"/>
          <p:cNvPicPr/>
          <p:nvPr/>
        </p:nvPicPr>
        <p:blipFill>
          <a:blip r:embed="rId2" cstate="print"/>
          <a:stretch>
            <a:fillRect/>
          </a:stretch>
        </p:blipFill>
        <p:spPr>
          <a:xfrm>
            <a:off x="906120" y="669960"/>
            <a:ext cx="7314840" cy="54860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RADSAT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RADSAT is a semi-autonomous tank designed to find, lock onto, and shoot a target specified by its color.</a:t>
            </a:r>
          </a:p>
          <a:p>
            <a:r>
              <a:rPr lang="en-US" dirty="0" smtClean="0"/>
              <a:t>The base is an RC tank with sensors mounted on top of it</a:t>
            </a:r>
          </a:p>
          <a:p>
            <a:r>
              <a:rPr lang="en-US" dirty="0" smtClean="0"/>
              <a:t>A camera and air-soft gun (simulated by a laser) are aimed at the target with servos.</a:t>
            </a:r>
          </a:p>
          <a:p>
            <a:r>
              <a:rPr lang="en-US" dirty="0" smtClean="0"/>
              <a:t>RADSAT can be controlled by a laptop as well as voice commands delivered over </a:t>
            </a:r>
            <a:r>
              <a:rPr lang="en-US" dirty="0" err="1" smtClean="0"/>
              <a:t>WiFi</a:t>
            </a:r>
            <a:r>
              <a:rPr lang="en-US" dirty="0" smtClean="0"/>
              <a:t>.</a:t>
            </a:r>
          </a:p>
          <a:p>
            <a:r>
              <a:rPr lang="en-US" dirty="0" smtClean="0"/>
              <a:t>The user has the option to move the tank manually or have it autonomously roam around.</a:t>
            </a:r>
          </a:p>
          <a:p>
            <a:r>
              <a:rPr lang="en-US" dirty="0" smtClean="0"/>
              <a:t>The user will also be able to view the video stream from the camera within a GUI.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457200" y="318600"/>
            <a:ext cx="8228520" cy="1054080"/>
          </a:xfrm>
          <a:prstGeom prst="rect">
            <a:avLst/>
          </a:prstGeom>
        </p:spPr>
      </p:sp>
      <p:sp>
        <p:nvSpPr>
          <p:cNvPr id="63" name="CustomShape 2"/>
          <p:cNvSpPr/>
          <p:nvPr/>
        </p:nvSpPr>
        <p:spPr>
          <a:xfrm>
            <a:off x="457200" y="1649520"/>
            <a:ext cx="8228520" cy="4435200"/>
          </a:xfrm>
          <a:prstGeom prst="rect">
            <a:avLst/>
          </a:prstGeom>
        </p:spPr>
      </p:sp>
      <p:pic>
        <p:nvPicPr>
          <p:cNvPr id="64" name="Picture 63"/>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457200" y="318600"/>
            <a:ext cx="8228520" cy="1054080"/>
          </a:xfrm>
          <a:prstGeom prst="rect">
            <a:avLst/>
          </a:prstGeom>
        </p:spPr>
      </p:sp>
      <p:sp>
        <p:nvSpPr>
          <p:cNvPr id="66" name="CustomShape 2"/>
          <p:cNvSpPr/>
          <p:nvPr/>
        </p:nvSpPr>
        <p:spPr>
          <a:xfrm>
            <a:off x="457200" y="1649520"/>
            <a:ext cx="8228520" cy="4435200"/>
          </a:xfrm>
          <a:prstGeom prst="rect">
            <a:avLst/>
          </a:prstGeom>
        </p:spPr>
      </p:sp>
      <p:pic>
        <p:nvPicPr>
          <p:cNvPr id="67" name="Picture 66"/>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457200" y="318600"/>
            <a:ext cx="8228520" cy="1054080"/>
          </a:xfrm>
          <a:prstGeom prst="rect">
            <a:avLst/>
          </a:prstGeom>
        </p:spPr>
      </p:sp>
      <p:sp>
        <p:nvSpPr>
          <p:cNvPr id="69" name="CustomShape 2"/>
          <p:cNvSpPr/>
          <p:nvPr/>
        </p:nvSpPr>
        <p:spPr>
          <a:xfrm>
            <a:off x="457200" y="1649520"/>
            <a:ext cx="8228520" cy="4435200"/>
          </a:xfrm>
          <a:prstGeom prst="rect">
            <a:avLst/>
          </a:prstGeom>
        </p:spPr>
      </p:sp>
      <p:pic>
        <p:nvPicPr>
          <p:cNvPr id="70" name="Picture 69"/>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457200" y="318600"/>
            <a:ext cx="8228520" cy="1054080"/>
          </a:xfrm>
          <a:prstGeom prst="rect">
            <a:avLst/>
          </a:prstGeom>
        </p:spPr>
      </p:sp>
      <p:sp>
        <p:nvSpPr>
          <p:cNvPr id="72" name="CustomShape 2"/>
          <p:cNvSpPr/>
          <p:nvPr/>
        </p:nvSpPr>
        <p:spPr>
          <a:xfrm>
            <a:off x="457200" y="1649520"/>
            <a:ext cx="8228520" cy="4435200"/>
          </a:xfrm>
          <a:prstGeom prst="rect">
            <a:avLst/>
          </a:prstGeom>
        </p:spPr>
      </p:sp>
      <p:pic>
        <p:nvPicPr>
          <p:cNvPr id="73" name="Picture 72"/>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457200" y="318600"/>
            <a:ext cx="8228520" cy="1054080"/>
          </a:xfrm>
          <a:prstGeom prst="rect">
            <a:avLst/>
          </a:prstGeom>
        </p:spPr>
      </p:sp>
      <p:sp>
        <p:nvSpPr>
          <p:cNvPr id="75" name="CustomShape 2"/>
          <p:cNvSpPr/>
          <p:nvPr/>
        </p:nvSpPr>
        <p:spPr>
          <a:xfrm>
            <a:off x="457200" y="1649520"/>
            <a:ext cx="8228520" cy="4435200"/>
          </a:xfrm>
          <a:prstGeom prst="rect">
            <a:avLst/>
          </a:prstGeom>
        </p:spPr>
      </p:sp>
      <p:pic>
        <p:nvPicPr>
          <p:cNvPr id="76" name="Picture 75"/>
          <p:cNvPicPr/>
          <p:nvPr/>
        </p:nvPicPr>
        <p:blipFill>
          <a:blip r:embed="rId2" cstate="print"/>
          <a:stretch>
            <a:fillRect/>
          </a:stretch>
        </p:blipFill>
        <p:spPr>
          <a:xfrm>
            <a:off x="1135080" y="-15840"/>
            <a:ext cx="6856920" cy="68569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One battery to power the tank and circuit board for a least 4 hours</a:t>
            </a:r>
          </a:p>
          <a:p>
            <a:r>
              <a:rPr lang="en-US" dirty="0" smtClean="0"/>
              <a:t>Ability to quickly move in a straight line and turn while moving</a:t>
            </a:r>
          </a:p>
          <a:p>
            <a:r>
              <a:rPr lang="en-US" dirty="0" smtClean="0"/>
              <a:t>Sufficient sensors to avoid real-world obstacles</a:t>
            </a:r>
          </a:p>
          <a:p>
            <a:r>
              <a:rPr lang="en-US" dirty="0" err="1" smtClean="0"/>
              <a:t>WiFi</a:t>
            </a:r>
            <a:r>
              <a:rPr lang="en-US" dirty="0" smtClean="0"/>
              <a:t> camera able to relay video information</a:t>
            </a:r>
          </a:p>
          <a:p>
            <a:r>
              <a:rPr lang="en-US" dirty="0" smtClean="0"/>
              <a:t>Ability to aim and fire a laser at the target</a:t>
            </a:r>
          </a:p>
          <a:p>
            <a:r>
              <a:rPr lang="en-US" dirty="0" smtClean="0"/>
              <a:t>Shoot rapidly and accurately</a:t>
            </a:r>
          </a:p>
          <a:p>
            <a:r>
              <a:rPr lang="en-US" dirty="0" smtClean="0"/>
              <a:t>Appropriately sized</a:t>
            </a:r>
          </a:p>
          <a:p>
            <a:r>
              <a:rPr lang="en-US" dirty="0" smtClean="0"/>
              <a:t>Operate in various types of terrain</a:t>
            </a:r>
          </a:p>
          <a:p>
            <a:endParaRPr lang="en-US" dirty="0"/>
          </a:p>
        </p:txBody>
      </p:sp>
      <p:sp>
        <p:nvSpPr>
          <p:cNvPr id="3" name="Title 2"/>
          <p:cNvSpPr>
            <a:spLocks noGrp="1"/>
          </p:cNvSpPr>
          <p:nvPr>
            <p:ph type="title"/>
          </p:nvPr>
        </p:nvSpPr>
        <p:spPr/>
        <p:txBody>
          <a:bodyPr/>
          <a:lstStyle/>
          <a:p>
            <a:r>
              <a:rPr lang="en-US" dirty="0" smtClean="0"/>
              <a:t>Project Requirements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Sensor Selection</a:t>
            </a:r>
            <a:endParaRPr lang="en-US" dirty="0"/>
          </a:p>
        </p:txBody>
      </p:sp>
      <p:graphicFrame>
        <p:nvGraphicFramePr>
          <p:cNvPr id="10" name="Table 9"/>
          <p:cNvGraphicFramePr>
            <a:graphicFrameLocks noGrp="1"/>
          </p:cNvGraphicFramePr>
          <p:nvPr/>
        </p:nvGraphicFramePr>
        <p:xfrm>
          <a:off x="1066800" y="1295400"/>
          <a:ext cx="7391400" cy="4648199"/>
        </p:xfrm>
        <a:graphic>
          <a:graphicData uri="http://schemas.openxmlformats.org/drawingml/2006/table">
            <a:tbl>
              <a:tblPr firstRow="1" bandRow="1">
                <a:tableStyleId>{5C22544A-7EE6-4342-B048-85BDC9FD1C3A}</a:tableStyleId>
              </a:tblPr>
              <a:tblGrid>
                <a:gridCol w="1478280"/>
                <a:gridCol w="1478280"/>
                <a:gridCol w="1478280"/>
                <a:gridCol w="1478280"/>
                <a:gridCol w="1478280"/>
              </a:tblGrid>
              <a:tr h="553301">
                <a:tc>
                  <a:txBody>
                    <a:bodyPr/>
                    <a:lstStyle/>
                    <a:p>
                      <a:pPr marL="0" marR="0" algn="ctr">
                        <a:lnSpc>
                          <a:spcPct val="115000"/>
                        </a:lnSpc>
                        <a:spcBef>
                          <a:spcPts val="0"/>
                        </a:spcBef>
                        <a:spcAft>
                          <a:spcPts val="0"/>
                        </a:spcAft>
                      </a:pP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GP2Y0D02YK</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GP2Y0A02YK</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MB1210</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FSL0095103ST</a:t>
                      </a:r>
                      <a:endParaRPr lang="en-US" sz="1400" dirty="0">
                        <a:latin typeface="Calibri"/>
                        <a:ea typeface="Calibri"/>
                        <a:cs typeface="Times New Roman"/>
                      </a:endParaRPr>
                    </a:p>
                  </a:txBody>
                  <a:tcPr marL="68580" marR="68580" marT="0" marB="0" anchor="ctr"/>
                </a:tc>
              </a:tr>
              <a:tr h="556781">
                <a:tc>
                  <a:txBody>
                    <a:bodyPr/>
                    <a:lstStyle/>
                    <a:p>
                      <a:pPr marL="0" marR="0" algn="ctr">
                        <a:lnSpc>
                          <a:spcPct val="115000"/>
                        </a:lnSpc>
                        <a:spcBef>
                          <a:spcPts val="0"/>
                        </a:spcBef>
                        <a:spcAft>
                          <a:spcPts val="0"/>
                        </a:spcAft>
                      </a:pPr>
                      <a:r>
                        <a:rPr lang="en-US" sz="1400" dirty="0"/>
                        <a:t>Method</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Infrared</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Infrared</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Ultrasonic</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Physical Contact</a:t>
                      </a:r>
                      <a:endParaRPr lang="en-US" sz="1400" dirty="0">
                        <a:latin typeface="Calibri"/>
                        <a:ea typeface="Calibri"/>
                        <a:cs typeface="Times New Roman"/>
                      </a:endParaRPr>
                    </a:p>
                  </a:txBody>
                  <a:tcPr marL="68580" marR="68580" marT="0" marB="0" anchor="ctr"/>
                </a:tc>
              </a:tr>
              <a:tr h="556781">
                <a:tc>
                  <a:txBody>
                    <a:bodyPr/>
                    <a:lstStyle/>
                    <a:p>
                      <a:pPr marL="0" marR="0" algn="ctr">
                        <a:lnSpc>
                          <a:spcPct val="115000"/>
                        </a:lnSpc>
                        <a:spcBef>
                          <a:spcPts val="0"/>
                        </a:spcBef>
                        <a:spcAft>
                          <a:spcPts val="0"/>
                        </a:spcAft>
                      </a:pPr>
                      <a:r>
                        <a:rPr lang="en-US" sz="1400"/>
                        <a:t>Output</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Digital Voltage</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Analog Voltage</a:t>
                      </a:r>
                      <a:endParaRPr lang="en-US" sz="14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dirty="0"/>
                        <a:t>Multiple</a:t>
                      </a:r>
                      <a:endParaRPr lang="en-US" sz="14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dirty="0"/>
                        <a:t>Variable Resistance</a:t>
                      </a:r>
                      <a:endParaRPr lang="en-US" sz="1400" dirty="0">
                        <a:latin typeface="Calibri"/>
                        <a:ea typeface="Calibri"/>
                        <a:cs typeface="Times New Roman"/>
                      </a:endParaRPr>
                    </a:p>
                  </a:txBody>
                  <a:tcPr marL="68580" marR="68580" marT="0" marB="0" anchor="ctr"/>
                </a:tc>
              </a:tr>
              <a:tr h="490882">
                <a:tc>
                  <a:txBody>
                    <a:bodyPr/>
                    <a:lstStyle/>
                    <a:p>
                      <a:pPr marL="0" marR="0" algn="ctr">
                        <a:lnSpc>
                          <a:spcPct val="115000"/>
                        </a:lnSpc>
                        <a:spcBef>
                          <a:spcPts val="0"/>
                        </a:spcBef>
                        <a:spcAft>
                          <a:spcPts val="0"/>
                        </a:spcAft>
                      </a:pPr>
                      <a:r>
                        <a:rPr lang="en-US" sz="1400"/>
                        <a:t>Real Distance</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No</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Yes</a:t>
                      </a:r>
                      <a:endParaRPr lang="en-US" sz="14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dirty="0"/>
                        <a:t>Yes</a:t>
                      </a:r>
                      <a:endParaRPr lang="en-US" sz="14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dirty="0"/>
                        <a:t>Yes</a:t>
                      </a:r>
                      <a:endParaRPr lang="en-US" sz="1400" dirty="0">
                        <a:latin typeface="Calibri"/>
                        <a:ea typeface="Calibri"/>
                        <a:cs typeface="Times New Roman"/>
                      </a:endParaRPr>
                    </a:p>
                  </a:txBody>
                  <a:tcPr marL="68580" marR="68580" marT="0" marB="0" anchor="ctr"/>
                </a:tc>
              </a:tr>
              <a:tr h="461027">
                <a:tc>
                  <a:txBody>
                    <a:bodyPr/>
                    <a:lstStyle/>
                    <a:p>
                      <a:pPr marL="0" marR="0" algn="ctr">
                        <a:lnSpc>
                          <a:spcPct val="115000"/>
                        </a:lnSpc>
                        <a:spcBef>
                          <a:spcPts val="0"/>
                        </a:spcBef>
                        <a:spcAft>
                          <a:spcPts val="0"/>
                        </a:spcAft>
                      </a:pPr>
                      <a:r>
                        <a:rPr lang="en-US" sz="1400"/>
                        <a:t>Range (Min)</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20cm</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20cm</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20cm</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0cm</a:t>
                      </a:r>
                      <a:endParaRPr lang="en-US" sz="1400" dirty="0">
                        <a:latin typeface="Calibri"/>
                        <a:ea typeface="Calibri"/>
                        <a:cs typeface="Times New Roman"/>
                      </a:endParaRPr>
                    </a:p>
                  </a:txBody>
                  <a:tcPr marL="68580" marR="68580" marT="0" marB="0" anchor="ctr"/>
                </a:tc>
              </a:tr>
              <a:tr h="490882">
                <a:tc>
                  <a:txBody>
                    <a:bodyPr/>
                    <a:lstStyle/>
                    <a:p>
                      <a:pPr marL="0" marR="0" algn="ctr">
                        <a:lnSpc>
                          <a:spcPct val="115000"/>
                        </a:lnSpc>
                        <a:spcBef>
                          <a:spcPts val="0"/>
                        </a:spcBef>
                        <a:spcAft>
                          <a:spcPts val="0"/>
                        </a:spcAft>
                      </a:pPr>
                      <a:r>
                        <a:rPr lang="en-US" sz="1400"/>
                        <a:t>Range (Max)</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150cm</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150cm</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765cm</a:t>
                      </a:r>
                      <a:endParaRPr lang="en-US" sz="14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dirty="0"/>
                        <a:t>11.43cm</a:t>
                      </a:r>
                      <a:endParaRPr lang="en-US" sz="1400" dirty="0">
                        <a:latin typeface="Calibri"/>
                        <a:ea typeface="Calibri"/>
                        <a:cs typeface="Times New Roman"/>
                      </a:endParaRPr>
                    </a:p>
                  </a:txBody>
                  <a:tcPr marL="68580" marR="68580" marT="0" marB="0" anchor="ctr"/>
                </a:tc>
              </a:tr>
              <a:tr h="490882">
                <a:tc>
                  <a:txBody>
                    <a:bodyPr/>
                    <a:lstStyle/>
                    <a:p>
                      <a:pPr marL="0" marR="0" algn="ctr">
                        <a:lnSpc>
                          <a:spcPct val="115000"/>
                        </a:lnSpc>
                        <a:spcBef>
                          <a:spcPts val="0"/>
                        </a:spcBef>
                        <a:spcAft>
                          <a:spcPts val="0"/>
                        </a:spcAft>
                      </a:pPr>
                      <a:r>
                        <a:rPr lang="en-US" sz="1400"/>
                        <a:t>V</a:t>
                      </a:r>
                      <a:r>
                        <a:rPr lang="en-US" sz="1400" baseline="-25000"/>
                        <a:t>cc</a:t>
                      </a:r>
                      <a:r>
                        <a:rPr lang="en-US" sz="1400"/>
                        <a:t> (V)</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tabLst>
                          <a:tab pos="723900" algn="l"/>
                        </a:tabLst>
                      </a:pPr>
                      <a:r>
                        <a:rPr lang="en-US" sz="1400"/>
                        <a:t>4.5 to 5.5V</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4.5 to 5.5V</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3.3 to 5V</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N/A</a:t>
                      </a:r>
                      <a:endParaRPr lang="en-US" sz="1400" dirty="0">
                        <a:latin typeface="Calibri"/>
                        <a:ea typeface="Calibri"/>
                        <a:cs typeface="Times New Roman"/>
                      </a:endParaRPr>
                    </a:p>
                  </a:txBody>
                  <a:tcPr marL="68580" marR="68580" marT="0" marB="0" anchor="ctr"/>
                </a:tc>
              </a:tr>
              <a:tr h="556781">
                <a:tc>
                  <a:txBody>
                    <a:bodyPr/>
                    <a:lstStyle/>
                    <a:p>
                      <a:pPr marL="0" marR="0" algn="ctr">
                        <a:lnSpc>
                          <a:spcPct val="115000"/>
                        </a:lnSpc>
                        <a:spcBef>
                          <a:spcPts val="0"/>
                        </a:spcBef>
                        <a:spcAft>
                          <a:spcPts val="0"/>
                        </a:spcAft>
                      </a:pPr>
                      <a:r>
                        <a:rPr lang="en-US" sz="1400"/>
                        <a:t>V</a:t>
                      </a:r>
                      <a:r>
                        <a:rPr lang="en-US" sz="1400" baseline="-25000"/>
                        <a:t>o</a:t>
                      </a:r>
                      <a:r>
                        <a:rPr lang="en-US" sz="1400"/>
                        <a:t> (V)</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tabLst>
                          <a:tab pos="723900" algn="l"/>
                        </a:tabLst>
                      </a:pPr>
                      <a:r>
                        <a:rPr lang="en-US" sz="1400"/>
                        <a:t>-0.3 to (V</a:t>
                      </a:r>
                      <a:r>
                        <a:rPr lang="en-US" sz="1400" baseline="-25000"/>
                        <a:t>cc</a:t>
                      </a:r>
                      <a:r>
                        <a:rPr lang="en-US" sz="1400"/>
                        <a:t> + 0.3)</a:t>
                      </a:r>
                      <a:endParaRPr lang="en-US" sz="1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-0.3 to (</a:t>
                      </a:r>
                      <a:r>
                        <a:rPr lang="en-US" sz="1400" dirty="0" err="1"/>
                        <a:t>V</a:t>
                      </a:r>
                      <a:r>
                        <a:rPr lang="en-US" sz="1400" baseline="-25000" dirty="0" err="1"/>
                        <a:t>cc</a:t>
                      </a:r>
                      <a:r>
                        <a:rPr lang="en-US" sz="1400" dirty="0"/>
                        <a:t> + 0.3)</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0 to 3V</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N/A</a:t>
                      </a:r>
                      <a:endParaRPr lang="en-US" sz="1400" dirty="0">
                        <a:latin typeface="Calibri"/>
                        <a:ea typeface="Calibri"/>
                        <a:cs typeface="Times New Roman"/>
                      </a:endParaRPr>
                    </a:p>
                  </a:txBody>
                  <a:tcPr marL="68580" marR="68580" marT="0" marB="0" anchor="ctr"/>
                </a:tc>
              </a:tr>
              <a:tr h="490882">
                <a:tc>
                  <a:txBody>
                    <a:bodyPr/>
                    <a:lstStyle/>
                    <a:p>
                      <a:pPr marL="0" marR="0" algn="ctr">
                        <a:lnSpc>
                          <a:spcPct val="115000"/>
                        </a:lnSpc>
                        <a:spcBef>
                          <a:spcPts val="0"/>
                        </a:spcBef>
                        <a:spcAft>
                          <a:spcPts val="0"/>
                        </a:spcAft>
                      </a:pPr>
                      <a:r>
                        <a:rPr lang="en-US" sz="1400" dirty="0"/>
                        <a:t>Approx. Price</a:t>
                      </a:r>
                      <a:endParaRPr lang="en-US" sz="1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$12</a:t>
                      </a:r>
                      <a:endParaRPr lang="en-US" sz="14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dirty="0"/>
                        <a:t>$15</a:t>
                      </a:r>
                      <a:endParaRPr lang="en-US" sz="14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dirty="0">
                          <a:solidFill>
                            <a:schemeClr val="bg1"/>
                          </a:solidFill>
                        </a:rPr>
                        <a:t>$45</a:t>
                      </a:r>
                      <a:endParaRPr lang="en-US" sz="1400" dirty="0">
                        <a:solidFill>
                          <a:schemeClr val="bg1"/>
                        </a:solidFill>
                        <a:latin typeface="Calibri"/>
                        <a:ea typeface="Calibri"/>
                        <a:cs typeface="Times New Roman"/>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1400" dirty="0"/>
                        <a:t>$15</a:t>
                      </a:r>
                      <a:endParaRPr lang="en-US" sz="14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Sony GP2Y0A02YK </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C:\Users\Mick\Dropbox\Senior Design I\Mick's Sections\sensors\IMG_20120420_153403.jpg"/>
          <p:cNvPicPr>
            <a:picLocks noChangeAspect="1" noChangeArrowheads="1"/>
          </p:cNvPicPr>
          <p:nvPr/>
        </p:nvPicPr>
        <p:blipFill>
          <a:blip r:embed="rId2" cstate="print"/>
          <a:srcRect/>
          <a:stretch>
            <a:fillRect/>
          </a:stretch>
        </p:blipFill>
        <p:spPr bwMode="auto">
          <a:xfrm>
            <a:off x="1676401" y="1371601"/>
            <a:ext cx="6299198" cy="472439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 Advantages</a:t>
            </a:r>
            <a:endParaRPr lang="en-US" dirty="0"/>
          </a:p>
        </p:txBody>
      </p:sp>
      <p:sp>
        <p:nvSpPr>
          <p:cNvPr id="3" name="Content Placeholder 2"/>
          <p:cNvSpPr>
            <a:spLocks noGrp="1"/>
          </p:cNvSpPr>
          <p:nvPr>
            <p:ph idx="1"/>
          </p:nvPr>
        </p:nvSpPr>
        <p:spPr>
          <a:xfrm>
            <a:off x="457200" y="1600200"/>
            <a:ext cx="4191000" cy="4525963"/>
          </a:xfrm>
        </p:spPr>
        <p:txBody>
          <a:bodyPr>
            <a:noAutofit/>
          </a:bodyPr>
          <a:lstStyle/>
          <a:p>
            <a:r>
              <a:rPr lang="en-US" sz="2400" dirty="0" smtClean="0"/>
              <a:t>Sony GP2Y0A02YK infrared is very inexpensive</a:t>
            </a:r>
          </a:p>
          <a:p>
            <a:r>
              <a:rPr lang="en-US" sz="2400" dirty="0" smtClean="0"/>
              <a:t>Not susceptible to interference</a:t>
            </a:r>
          </a:p>
          <a:p>
            <a:r>
              <a:rPr lang="en-US" sz="2400" dirty="0" smtClean="0"/>
              <a:t>Easy to mount and comes with JST connector</a:t>
            </a:r>
          </a:p>
          <a:p>
            <a:r>
              <a:rPr lang="en-US" sz="2400" dirty="0" smtClean="0"/>
              <a:t>Will be used as side sensors to detect side obstructions</a:t>
            </a:r>
          </a:p>
          <a:p>
            <a:endParaRPr lang="en-US" sz="2400" dirty="0" smtClean="0"/>
          </a:p>
        </p:txBody>
      </p:sp>
      <p:pic>
        <p:nvPicPr>
          <p:cNvPr id="2050" name="Picture 2" descr="C:\Users\Mick\Dropbox\Senior Design I\Mick's Sections\sharp_infrared.png"/>
          <p:cNvPicPr>
            <a:picLocks noChangeAspect="1" noChangeArrowheads="1"/>
          </p:cNvPicPr>
          <p:nvPr/>
        </p:nvPicPr>
        <p:blipFill>
          <a:blip r:embed="rId3" cstate="print"/>
          <a:srcRect/>
          <a:stretch>
            <a:fillRect/>
          </a:stretch>
        </p:blipFill>
        <p:spPr bwMode="auto">
          <a:xfrm>
            <a:off x="4495800" y="1676400"/>
            <a:ext cx="4241357" cy="3657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 Placement</a:t>
            </a:r>
            <a:endParaRPr lang="en-US" dirty="0"/>
          </a:p>
        </p:txBody>
      </p:sp>
      <p:sp>
        <p:nvSpPr>
          <p:cNvPr id="3" name="Content Placeholder 2"/>
          <p:cNvSpPr>
            <a:spLocks noGrp="1"/>
          </p:cNvSpPr>
          <p:nvPr>
            <p:ph idx="1"/>
          </p:nvPr>
        </p:nvSpPr>
        <p:spPr/>
        <p:txBody>
          <a:bodyPr>
            <a:normAutofit/>
          </a:bodyPr>
          <a:lstStyle/>
          <a:p>
            <a:r>
              <a:rPr lang="en-US" sz="2800" dirty="0" smtClean="0"/>
              <a:t>20 cm invalid range means sensor needs 20 cm buffer</a:t>
            </a:r>
          </a:p>
          <a:p>
            <a:r>
              <a:rPr lang="en-US" sz="2800" dirty="0" smtClean="0"/>
              <a:t>Duplicate V</a:t>
            </a:r>
            <a:r>
              <a:rPr lang="en-US" sz="1800" dirty="0" smtClean="0"/>
              <a:t>o</a:t>
            </a:r>
            <a:r>
              <a:rPr lang="en-US" sz="2800" dirty="0" smtClean="0"/>
              <a:t> values are impossible</a:t>
            </a:r>
            <a:endParaRPr lang="en-US" sz="2800" dirty="0"/>
          </a:p>
        </p:txBody>
      </p:sp>
      <p:pic>
        <p:nvPicPr>
          <p:cNvPr id="4" name="Content Placeholder 3" descr="C:\Users\Mick\Dropbox\Senior Design I\Mick's Sections\infrared_placement.png"/>
          <p:cNvPicPr>
            <a:picLocks/>
          </p:cNvPicPr>
          <p:nvPr/>
        </p:nvPicPr>
        <p:blipFill>
          <a:blip r:embed="rId2" cstate="print"/>
          <a:srcRect/>
          <a:stretch>
            <a:fillRect/>
          </a:stretch>
        </p:blipFill>
        <p:spPr bwMode="auto">
          <a:xfrm>
            <a:off x="1143000" y="2895600"/>
            <a:ext cx="7257086" cy="3126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Maxbotix</a:t>
            </a:r>
            <a:r>
              <a:rPr lang="en-US" dirty="0" smtClean="0"/>
              <a:t> MB1210</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Mick\Dropbox\Senior Design I\Mick's Sections\sensors\IMG_20120420_153338.jpg"/>
          <p:cNvPicPr>
            <a:picLocks noChangeAspect="1" noChangeArrowheads="1"/>
          </p:cNvPicPr>
          <p:nvPr/>
        </p:nvPicPr>
        <p:blipFill>
          <a:blip r:embed="rId2" cstate="print"/>
          <a:srcRect/>
          <a:stretch>
            <a:fillRect/>
          </a:stretch>
        </p:blipFill>
        <p:spPr bwMode="auto">
          <a:xfrm>
            <a:off x="1524000" y="1295400"/>
            <a:ext cx="6527800" cy="48958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Ultrasonic Advantages</a:t>
            </a:r>
            <a:endParaRPr lang="en-US" dirty="0"/>
          </a:p>
        </p:txBody>
      </p:sp>
      <p:sp>
        <p:nvSpPr>
          <p:cNvPr id="3" name="Content Placeholder 2"/>
          <p:cNvSpPr>
            <a:spLocks noGrp="1"/>
          </p:cNvSpPr>
          <p:nvPr>
            <p:ph idx="1"/>
          </p:nvPr>
        </p:nvSpPr>
        <p:spPr>
          <a:xfrm>
            <a:off x="457200" y="1600200"/>
            <a:ext cx="3276600" cy="3810000"/>
          </a:xfrm>
        </p:spPr>
        <p:txBody>
          <a:bodyPr>
            <a:noAutofit/>
          </a:bodyPr>
          <a:lstStyle/>
          <a:p>
            <a:r>
              <a:rPr lang="en-US" sz="2200" dirty="0" smtClean="0"/>
              <a:t>Doesn’t suffer from duplicate Vo problem</a:t>
            </a:r>
          </a:p>
          <a:p>
            <a:r>
              <a:rPr lang="en-US" sz="2200" dirty="0" smtClean="0"/>
              <a:t>Used as front sensor due to range (25ft)</a:t>
            </a:r>
          </a:p>
          <a:p>
            <a:r>
              <a:rPr lang="en-US" sz="2200" dirty="0" smtClean="0"/>
              <a:t>Different modes of operation: 5V &gt; 3.3V</a:t>
            </a:r>
          </a:p>
          <a:p>
            <a:endParaRPr lang="en-US" sz="2200" dirty="0"/>
          </a:p>
        </p:txBody>
      </p:sp>
      <p:pic>
        <p:nvPicPr>
          <p:cNvPr id="4" name="Picture 3" descr="C:\Users\Mick\Dropbox\Senior Design I\Mick's Sections\sonar_beam_pattern.png"/>
          <p:cNvPicPr/>
          <p:nvPr/>
        </p:nvPicPr>
        <p:blipFill>
          <a:blip r:embed="rId2" cstate="print"/>
          <a:srcRect/>
          <a:stretch>
            <a:fillRect/>
          </a:stretch>
        </p:blipFill>
        <p:spPr bwMode="auto">
          <a:xfrm>
            <a:off x="3699040" y="1447800"/>
            <a:ext cx="4772541" cy="3200400"/>
          </a:xfrm>
          <a:prstGeom prst="rect">
            <a:avLst/>
          </a:prstGeom>
          <a:noFill/>
          <a:ln w="9525">
            <a:noFill/>
            <a:miter lim="800000"/>
            <a:headEnd/>
            <a:tailEnd/>
          </a:ln>
        </p:spPr>
      </p:pic>
      <p:sp>
        <p:nvSpPr>
          <p:cNvPr id="6" name="Content Placeholder 2"/>
          <p:cNvSpPr txBox="1">
            <a:spLocks/>
          </p:cNvSpPr>
          <p:nvPr/>
        </p:nvSpPr>
        <p:spPr>
          <a:xfrm>
            <a:off x="457200" y="4800600"/>
            <a:ext cx="7696200" cy="38100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200" dirty="0" smtClean="0"/>
              <a:t>Single speaker Multiple interfaces for measurements</a:t>
            </a:r>
          </a:p>
          <a:p>
            <a:pPr marL="822960" lvl="1" indent="-256032">
              <a:spcBef>
                <a:spcPts val="400"/>
              </a:spcBef>
              <a:buClr>
                <a:schemeClr val="accent1"/>
              </a:buClr>
              <a:buSzPct val="68000"/>
              <a:buFont typeface="Wingdings 3"/>
              <a:buChar char=""/>
            </a:pPr>
            <a:r>
              <a:rPr lang="en-US" sz="2200" dirty="0" smtClean="0"/>
              <a:t>Analog, Serial, Pulse Width</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Module</a:t>
            </a:r>
            <a:endParaRPr lang="en-US" dirty="0"/>
          </a:p>
        </p:txBody>
      </p:sp>
      <p:sp>
        <p:nvSpPr>
          <p:cNvPr id="3" name="Content Placeholder 2"/>
          <p:cNvSpPr>
            <a:spLocks noGrp="1"/>
          </p:cNvSpPr>
          <p:nvPr>
            <p:ph idx="1"/>
          </p:nvPr>
        </p:nvSpPr>
        <p:spPr>
          <a:xfrm>
            <a:off x="457200" y="1676400"/>
            <a:ext cx="3886200" cy="4525963"/>
          </a:xfrm>
        </p:spPr>
        <p:txBody>
          <a:bodyPr>
            <a:normAutofit/>
          </a:bodyPr>
          <a:lstStyle/>
          <a:p>
            <a:r>
              <a:rPr lang="en-US" sz="2600" dirty="0" smtClean="0"/>
              <a:t>Honeywell HMC6352</a:t>
            </a:r>
          </a:p>
          <a:p>
            <a:r>
              <a:rPr lang="en-US" sz="2600" dirty="0" smtClean="0"/>
              <a:t>0.5 degree heading resolution</a:t>
            </a:r>
          </a:p>
          <a:p>
            <a:r>
              <a:rPr lang="en-US" sz="2600" dirty="0" smtClean="0"/>
              <a:t>I</a:t>
            </a:r>
            <a:r>
              <a:rPr lang="en-US" sz="2600" baseline="30000" dirty="0" smtClean="0"/>
              <a:t>2</a:t>
            </a:r>
            <a:r>
              <a:rPr lang="en-US" sz="2600" dirty="0" smtClean="0"/>
              <a:t>C interface allows for easy integration</a:t>
            </a:r>
          </a:p>
          <a:p>
            <a:r>
              <a:rPr lang="en-US" sz="2600" dirty="0" smtClean="0"/>
              <a:t>Used to facilitate accurate turning </a:t>
            </a:r>
            <a:endParaRPr lang="en-US" sz="2600" dirty="0"/>
          </a:p>
        </p:txBody>
      </p:sp>
      <p:pic>
        <p:nvPicPr>
          <p:cNvPr id="1026" name="Picture 2" descr="C:\Users\Mick\Dropbox\Senior Design I\Mick's Sections\sensors\compass_sensor.png"/>
          <p:cNvPicPr>
            <a:picLocks noChangeAspect="1" noChangeArrowheads="1"/>
          </p:cNvPicPr>
          <p:nvPr/>
        </p:nvPicPr>
        <p:blipFill>
          <a:blip r:embed="rId2" cstate="print"/>
          <a:srcRect/>
          <a:stretch>
            <a:fillRect/>
          </a:stretch>
        </p:blipFill>
        <p:spPr bwMode="auto">
          <a:xfrm>
            <a:off x="4419600" y="1752600"/>
            <a:ext cx="4533642" cy="2819400"/>
          </a:xfrm>
          <a:prstGeom prst="rect">
            <a:avLst/>
          </a:prstGeom>
          <a:noFill/>
        </p:spPr>
      </p:pic>
      <p:sp>
        <p:nvSpPr>
          <p:cNvPr id="7" name="Content Placeholder 2"/>
          <p:cNvSpPr txBox="1">
            <a:spLocks/>
          </p:cNvSpPr>
          <p:nvPr/>
        </p:nvSpPr>
        <p:spPr>
          <a:xfrm>
            <a:off x="457200" y="4648200"/>
            <a:ext cx="7620000" cy="1143000"/>
          </a:xfrm>
          <a:prstGeom prst="rect">
            <a:avLst/>
          </a:prstGeom>
        </p:spPr>
        <p:txBody>
          <a:bodyPr vert="horz">
            <a:normAutofit/>
          </a:bodyPr>
          <a:lstStyle/>
          <a:p>
            <a:pPr marL="365760" indent="-256032">
              <a:spcBef>
                <a:spcPts val="400"/>
              </a:spcBef>
              <a:buClr>
                <a:schemeClr val="accent1"/>
              </a:buClr>
              <a:buSzPct val="68000"/>
              <a:buFont typeface="Wingdings 3"/>
              <a:buChar char=""/>
            </a:pPr>
            <a:r>
              <a:rPr lang="en-US" sz="2600" dirty="0" smtClean="0"/>
              <a:t>Biggest drawback: prone to magnetic field interference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Sound Library</a:t>
            </a:r>
            <a:endParaRPr lang="en-US" dirty="0"/>
          </a:p>
        </p:txBody>
      </p:sp>
      <p:graphicFrame>
        <p:nvGraphicFramePr>
          <p:cNvPr id="5" name="Table 4"/>
          <p:cNvGraphicFramePr>
            <a:graphicFrameLocks noGrp="1"/>
          </p:cNvGraphicFramePr>
          <p:nvPr/>
        </p:nvGraphicFramePr>
        <p:xfrm>
          <a:off x="1143000" y="1447800"/>
          <a:ext cx="6858000" cy="32766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519026">
                <a:tc>
                  <a:txBody>
                    <a:bodyPr/>
                    <a:lstStyle/>
                    <a:p>
                      <a:pPr marL="0" marR="0" algn="ctr">
                        <a:lnSpc>
                          <a:spcPct val="115000"/>
                        </a:lnSpc>
                        <a:spcBef>
                          <a:spcPts val="0"/>
                        </a:spcBef>
                        <a:spcAft>
                          <a:spcPts val="0"/>
                        </a:spcAft>
                      </a:pPr>
                      <a:r>
                        <a:rPr lang="en-US" sz="1400" b="1" dirty="0">
                          <a:latin typeface="Arial"/>
                          <a:ea typeface="Calibri"/>
                          <a:cs typeface="Times New Roman"/>
                        </a:rPr>
                        <a:t>Library</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latin typeface="Arial"/>
                          <a:ea typeface="Calibri"/>
                          <a:cs typeface="Times New Roman"/>
                        </a:rPr>
                        <a:t>Android SDK</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latin typeface="Arial"/>
                          <a:ea typeface="Calibri"/>
                          <a:cs typeface="Times New Roman"/>
                        </a:rPr>
                        <a:t>Port</a:t>
                      </a:r>
                      <a:r>
                        <a:rPr lang="en-US" sz="1400">
                          <a:latin typeface="Arial"/>
                          <a:ea typeface="Calibri"/>
                          <a:cs typeface="Times New Roman"/>
                        </a:rPr>
                        <a:t> </a:t>
                      </a:r>
                      <a:r>
                        <a:rPr lang="en-US" sz="1400" b="1">
                          <a:latin typeface="Arial"/>
                          <a:ea typeface="Calibri"/>
                          <a:cs typeface="Times New Roman"/>
                        </a:rPr>
                        <a:t>Audio</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a:latin typeface="Arial"/>
                          <a:ea typeface="Calibri"/>
                          <a:cs typeface="Times New Roman"/>
                        </a:rPr>
                        <a:t>Windows API/.NET</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i="1">
                          <a:latin typeface="Arial"/>
                          <a:ea typeface="Calibri"/>
                          <a:cs typeface="Times New Roman"/>
                        </a:rPr>
                        <a:t>Sphinx-4</a:t>
                      </a:r>
                      <a:endParaRPr lang="en-US" sz="1200">
                        <a:latin typeface="Calibri"/>
                        <a:ea typeface="Calibri"/>
                        <a:cs typeface="Times New Roman"/>
                      </a:endParaRPr>
                    </a:p>
                  </a:txBody>
                  <a:tcPr marL="68580" marR="68580" marT="0" marB="0" anchor="ctr"/>
                </a:tc>
              </a:tr>
              <a:tr h="778538">
                <a:tc>
                  <a:txBody>
                    <a:bodyPr/>
                    <a:lstStyle/>
                    <a:p>
                      <a:pPr marL="0" marR="0" algn="ctr">
                        <a:lnSpc>
                          <a:spcPct val="115000"/>
                        </a:lnSpc>
                        <a:spcBef>
                          <a:spcPts val="0"/>
                        </a:spcBef>
                        <a:spcAft>
                          <a:spcPts val="0"/>
                        </a:spcAft>
                      </a:pPr>
                      <a:r>
                        <a:rPr lang="en-US" sz="1400" b="1">
                          <a:latin typeface="Arial"/>
                          <a:ea typeface="Calibri"/>
                          <a:cs typeface="Times New Roman"/>
                        </a:rPr>
                        <a:t>Platform</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latin typeface="Arial"/>
                          <a:ea typeface="Calibri"/>
                          <a:cs typeface="Times New Roman"/>
                        </a:rPr>
                        <a:t>Android (Linux based)</a:t>
                      </a:r>
                      <a:endParaRPr lang="en-US" sz="12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a:latin typeface="Arial"/>
                          <a:ea typeface="Calibri"/>
                          <a:cs typeface="Times New Roman"/>
                        </a:rPr>
                        <a:t>Cross Platform</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latin typeface="Arial"/>
                          <a:ea typeface="Calibri"/>
                          <a:cs typeface="Times New Roman"/>
                        </a:rPr>
                        <a:t>Windows</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latin typeface="Arial"/>
                          <a:ea typeface="Calibri"/>
                          <a:cs typeface="Times New Roman"/>
                        </a:rPr>
                        <a:t>Cross Platform</a:t>
                      </a:r>
                      <a:endParaRPr lang="en-US" sz="1200">
                        <a:latin typeface="Calibri"/>
                        <a:ea typeface="Calibri"/>
                        <a:cs typeface="Times New Roman"/>
                      </a:endParaRPr>
                    </a:p>
                  </a:txBody>
                  <a:tcPr marL="68580" marR="68580" marT="0" marB="0" anchor="ctr"/>
                </a:tc>
              </a:tr>
              <a:tr h="457595">
                <a:tc>
                  <a:txBody>
                    <a:bodyPr/>
                    <a:lstStyle/>
                    <a:p>
                      <a:pPr marL="0" marR="0" algn="ctr">
                        <a:lnSpc>
                          <a:spcPct val="115000"/>
                        </a:lnSpc>
                        <a:spcBef>
                          <a:spcPts val="0"/>
                        </a:spcBef>
                        <a:spcAft>
                          <a:spcPts val="0"/>
                        </a:spcAft>
                      </a:pPr>
                      <a:r>
                        <a:rPr lang="en-US" sz="1400" b="1">
                          <a:latin typeface="Arial"/>
                          <a:ea typeface="Calibri"/>
                          <a:cs typeface="Times New Roman"/>
                        </a:rPr>
                        <a:t>Language</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latin typeface="Arial"/>
                          <a:ea typeface="Calibri"/>
                          <a:cs typeface="Times New Roman"/>
                        </a:rPr>
                        <a:t>Java</a:t>
                      </a:r>
                      <a:endParaRPr lang="en-US" sz="12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dirty="0">
                          <a:latin typeface="Arial"/>
                          <a:ea typeface="Calibri"/>
                          <a:cs typeface="Times New Roman"/>
                        </a:rPr>
                        <a:t>C/C++</a:t>
                      </a:r>
                      <a:endParaRPr lang="en-US" sz="1200" dirty="0">
                        <a:latin typeface="Calibri"/>
                        <a:ea typeface="Calibri"/>
                        <a:cs typeface="Times New Roman"/>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1400" dirty="0">
                          <a:latin typeface="Arial"/>
                          <a:ea typeface="Calibri"/>
                          <a:cs typeface="Times New Roman"/>
                        </a:rPr>
                        <a:t>.NET</a:t>
                      </a:r>
                      <a:endParaRPr lang="en-US" sz="1200" dirty="0">
                        <a:latin typeface="Calibri"/>
                        <a:ea typeface="Calibri"/>
                        <a:cs typeface="Times New Roman"/>
                      </a:endParaRPr>
                    </a:p>
                  </a:txBody>
                  <a:tcPr marL="68580" marR="68580" marT="0" marB="0" anchor="ctr">
                    <a:solidFill>
                      <a:srgbClr val="FF0000"/>
                    </a:solidFill>
                  </a:tcPr>
                </a:tc>
                <a:tc>
                  <a:txBody>
                    <a:bodyPr/>
                    <a:lstStyle/>
                    <a:p>
                      <a:pPr marL="0" marR="0" algn="ctr">
                        <a:lnSpc>
                          <a:spcPct val="115000"/>
                        </a:lnSpc>
                        <a:spcBef>
                          <a:spcPts val="0"/>
                        </a:spcBef>
                        <a:spcAft>
                          <a:spcPts val="0"/>
                        </a:spcAft>
                      </a:pPr>
                      <a:r>
                        <a:rPr lang="en-US" sz="1400" dirty="0">
                          <a:latin typeface="Arial"/>
                          <a:ea typeface="Calibri"/>
                          <a:cs typeface="Times New Roman"/>
                        </a:rPr>
                        <a:t>Java</a:t>
                      </a:r>
                      <a:endParaRPr lang="en-US" sz="1200" dirty="0">
                        <a:latin typeface="Calibri"/>
                        <a:ea typeface="Calibri"/>
                        <a:cs typeface="Times New Roman"/>
                      </a:endParaRPr>
                    </a:p>
                  </a:txBody>
                  <a:tcPr marL="68580" marR="68580" marT="0" marB="0" anchor="ctr">
                    <a:solidFill>
                      <a:srgbClr val="FFFF00"/>
                    </a:solidFill>
                  </a:tcPr>
                </a:tc>
              </a:tr>
              <a:tr h="519026">
                <a:tc>
                  <a:txBody>
                    <a:bodyPr/>
                    <a:lstStyle/>
                    <a:p>
                      <a:pPr marL="0" marR="0" algn="ctr">
                        <a:lnSpc>
                          <a:spcPct val="115000"/>
                        </a:lnSpc>
                        <a:spcBef>
                          <a:spcPts val="0"/>
                        </a:spcBef>
                        <a:spcAft>
                          <a:spcPts val="0"/>
                        </a:spcAft>
                      </a:pPr>
                      <a:r>
                        <a:rPr lang="en-US" sz="1400" b="1" dirty="0" err="1">
                          <a:latin typeface="Arial"/>
                          <a:ea typeface="Calibri"/>
                          <a:cs typeface="Times New Roman"/>
                        </a:rPr>
                        <a:t>Integrability</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latin typeface="Arial"/>
                          <a:ea typeface="Calibri"/>
                          <a:cs typeface="Times New Roman"/>
                        </a:rPr>
                        <a:t>Low</a:t>
                      </a:r>
                      <a:endParaRPr lang="en-US" sz="12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a:latin typeface="Arial"/>
                          <a:ea typeface="Calibri"/>
                          <a:cs typeface="Times New Roman"/>
                        </a:rPr>
                        <a:t>High</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latin typeface="Arial"/>
                          <a:ea typeface="Calibri"/>
                          <a:cs typeface="Times New Roman"/>
                        </a:rPr>
                        <a:t>High</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latin typeface="Arial"/>
                          <a:ea typeface="Calibri"/>
                          <a:cs typeface="Times New Roman"/>
                        </a:rPr>
                        <a:t>High</a:t>
                      </a:r>
                      <a:endParaRPr lang="en-US" sz="1200">
                        <a:latin typeface="Calibri"/>
                        <a:ea typeface="Calibri"/>
                        <a:cs typeface="Times New Roman"/>
                      </a:endParaRPr>
                    </a:p>
                  </a:txBody>
                  <a:tcPr marL="68580" marR="68580" marT="0" marB="0" anchor="ctr"/>
                </a:tc>
              </a:tr>
              <a:tr h="457595">
                <a:tc>
                  <a:txBody>
                    <a:bodyPr/>
                    <a:lstStyle/>
                    <a:p>
                      <a:pPr marL="0" marR="0" algn="ctr">
                        <a:lnSpc>
                          <a:spcPct val="115000"/>
                        </a:lnSpc>
                        <a:spcBef>
                          <a:spcPts val="0"/>
                        </a:spcBef>
                        <a:spcAft>
                          <a:spcPts val="0"/>
                        </a:spcAft>
                      </a:pPr>
                      <a:r>
                        <a:rPr lang="en-US" sz="1400" b="1">
                          <a:latin typeface="Arial"/>
                          <a:ea typeface="Calibri"/>
                          <a:cs typeface="Times New Roman"/>
                        </a:rPr>
                        <a:t>Difficulty</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latin typeface="Arial"/>
                          <a:ea typeface="Calibri"/>
                          <a:cs typeface="Times New Roman"/>
                        </a:rPr>
                        <a:t>Low</a:t>
                      </a:r>
                      <a:endParaRPr lang="en-US" sz="12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a:latin typeface="Arial"/>
                          <a:ea typeface="Calibri"/>
                          <a:cs typeface="Times New Roman"/>
                        </a:rPr>
                        <a:t>Medium</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latin typeface="Arial"/>
                          <a:ea typeface="Calibri"/>
                          <a:cs typeface="Times New Roman"/>
                        </a:rPr>
                        <a:t>Medium</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latin typeface="Arial"/>
                          <a:ea typeface="Calibri"/>
                          <a:cs typeface="Times New Roman"/>
                        </a:rPr>
                        <a:t>Low</a:t>
                      </a:r>
                      <a:endParaRPr lang="en-US" sz="1200">
                        <a:latin typeface="Calibri"/>
                        <a:ea typeface="Calibri"/>
                        <a:cs typeface="Times New Roman"/>
                      </a:endParaRPr>
                    </a:p>
                  </a:txBody>
                  <a:tcPr marL="68580" marR="68580" marT="0" marB="0" anchor="ctr"/>
                </a:tc>
              </a:tr>
              <a:tr h="544820">
                <a:tc>
                  <a:txBody>
                    <a:bodyPr/>
                    <a:lstStyle/>
                    <a:p>
                      <a:pPr marL="0" marR="0" algn="ctr">
                        <a:lnSpc>
                          <a:spcPct val="115000"/>
                        </a:lnSpc>
                        <a:spcBef>
                          <a:spcPts val="0"/>
                        </a:spcBef>
                        <a:spcAft>
                          <a:spcPts val="0"/>
                        </a:spcAft>
                      </a:pPr>
                      <a:r>
                        <a:rPr lang="en-US" sz="1400" b="1">
                          <a:latin typeface="Arial"/>
                          <a:ea typeface="Calibri"/>
                          <a:cs typeface="Times New Roman"/>
                        </a:rPr>
                        <a:t>Recognition</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latin typeface="Arial"/>
                          <a:ea typeface="Calibri"/>
                          <a:cs typeface="Times New Roman"/>
                        </a:rPr>
                        <a:t>Yes</a:t>
                      </a:r>
                      <a:endParaRPr lang="en-US" sz="1200" dirty="0">
                        <a:latin typeface="Calibri"/>
                        <a:ea typeface="Calibri"/>
                        <a:cs typeface="Times New Roman"/>
                      </a:endParaRPr>
                    </a:p>
                  </a:txBody>
                  <a:tcPr marL="68580" marR="68580" marT="0" marB="0" anchor="ctr">
                    <a:solidFill>
                      <a:srgbClr val="FFFF00"/>
                    </a:solidFill>
                  </a:tcPr>
                </a:tc>
                <a:tc>
                  <a:txBody>
                    <a:bodyPr/>
                    <a:lstStyle/>
                    <a:p>
                      <a:pPr marL="0" marR="0" algn="ctr">
                        <a:lnSpc>
                          <a:spcPct val="115000"/>
                        </a:lnSpc>
                        <a:spcBef>
                          <a:spcPts val="0"/>
                        </a:spcBef>
                        <a:spcAft>
                          <a:spcPts val="0"/>
                        </a:spcAft>
                      </a:pPr>
                      <a:r>
                        <a:rPr lang="en-US" sz="1400">
                          <a:latin typeface="Arial"/>
                          <a:ea typeface="Calibri"/>
                          <a:cs typeface="Times New Roman"/>
                        </a:rPr>
                        <a:t>No</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latin typeface="Arial"/>
                          <a:ea typeface="Calibri"/>
                          <a:cs typeface="Times New Roman"/>
                        </a:rPr>
                        <a:t>No</a:t>
                      </a:r>
                      <a:endParaRPr lang="en-US" sz="12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latin typeface="Arial"/>
                          <a:ea typeface="Calibri"/>
                          <a:cs typeface="Times New Roman"/>
                        </a:rPr>
                        <a:t>Yes</a:t>
                      </a:r>
                      <a:endParaRPr lang="en-US" sz="1200" dirty="0">
                        <a:latin typeface="Calibri"/>
                        <a:ea typeface="Calibri"/>
                        <a:cs typeface="Times New Roman"/>
                      </a:endParaRPr>
                    </a:p>
                  </a:txBody>
                  <a:tcPr marL="68580" marR="68580" marT="0" marB="0" anchor="ctr">
                    <a:solidFill>
                      <a:srgbClr val="FFFF00"/>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Needs to stream a live video feed from RADSAT to the computer screen.</a:t>
            </a:r>
          </a:p>
          <a:p>
            <a:r>
              <a:rPr lang="en-US" dirty="0" smtClean="0"/>
              <a:t>Needs to be in color.</a:t>
            </a:r>
          </a:p>
          <a:p>
            <a:endParaRPr lang="en-US" dirty="0"/>
          </a:p>
        </p:txBody>
      </p:sp>
      <p:sp>
        <p:nvSpPr>
          <p:cNvPr id="2" name="Title 1"/>
          <p:cNvSpPr>
            <a:spLocks noGrp="1"/>
          </p:cNvSpPr>
          <p:nvPr>
            <p:ph type="title"/>
          </p:nvPr>
        </p:nvSpPr>
        <p:spPr/>
        <p:txBody>
          <a:bodyPr/>
          <a:lstStyle/>
          <a:p>
            <a:r>
              <a:rPr lang="en-US" dirty="0" smtClean="0"/>
              <a:t>Camera Selection</a:t>
            </a:r>
            <a:endParaRPr lang="en-US" dirty="0"/>
          </a:p>
        </p:txBody>
      </p:sp>
      <p:pic>
        <p:nvPicPr>
          <p:cNvPr id="4" name="Content Placeholder 3" descr="CameraSelection.png"/>
          <p:cNvPicPr>
            <a:picLocks noChangeAspect="1"/>
          </p:cNvPicPr>
          <p:nvPr/>
        </p:nvPicPr>
        <p:blipFill>
          <a:blip r:embed="rId2" cstate="print"/>
          <a:stretch>
            <a:fillRect/>
          </a:stretch>
        </p:blipFill>
        <p:spPr>
          <a:xfrm>
            <a:off x="457200" y="3429000"/>
            <a:ext cx="8229600" cy="168427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Selection</a:t>
            </a:r>
            <a:endParaRPr lang="en-US" dirty="0"/>
          </a:p>
        </p:txBody>
      </p:sp>
      <p:sp>
        <p:nvSpPr>
          <p:cNvPr id="3" name="Content Placeholder 2"/>
          <p:cNvSpPr>
            <a:spLocks noGrp="1"/>
          </p:cNvSpPr>
          <p:nvPr>
            <p:ph idx="1"/>
          </p:nvPr>
        </p:nvSpPr>
        <p:spPr/>
        <p:txBody>
          <a:bodyPr/>
          <a:lstStyle/>
          <a:p>
            <a:r>
              <a:rPr lang="en-US" dirty="0" smtClean="0"/>
              <a:t>Find a way to stream a live video feed from RADSAT to the computer screen.</a:t>
            </a:r>
          </a:p>
          <a:p>
            <a:r>
              <a:rPr lang="en-US" dirty="0" smtClean="0"/>
              <a:t>Needs to be in color.</a:t>
            </a:r>
          </a:p>
          <a:p>
            <a:endParaRPr lang="en-US" dirty="0"/>
          </a:p>
        </p:txBody>
      </p:sp>
      <p:pic>
        <p:nvPicPr>
          <p:cNvPr id="4" name="Content Placeholder 3" descr="CameraSelection.png"/>
          <p:cNvPicPr>
            <a:picLocks noChangeAspect="1"/>
          </p:cNvPicPr>
          <p:nvPr/>
        </p:nvPicPr>
        <p:blipFill>
          <a:blip r:embed="rId2" cstate="print"/>
          <a:stretch>
            <a:fillRect/>
          </a:stretch>
        </p:blipFill>
        <p:spPr>
          <a:xfrm>
            <a:off x="381000" y="4114800"/>
            <a:ext cx="8229600" cy="16842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pic>
        <p:nvPicPr>
          <p:cNvPr id="4" name="Content Placeholder 3" descr="sd_summary.png"/>
          <p:cNvPicPr>
            <a:picLocks noGrp="1" noChangeAspect="1"/>
          </p:cNvPicPr>
          <p:nvPr>
            <p:ph idx="1"/>
          </p:nvPr>
        </p:nvPicPr>
        <p:blipFill>
          <a:blip r:embed="rId3" cstate="print"/>
          <a:stretch>
            <a:fillRect/>
          </a:stretch>
        </p:blipFill>
        <p:spPr>
          <a:xfrm>
            <a:off x="2057400" y="1371600"/>
            <a:ext cx="5029200" cy="4877201"/>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Processing</a:t>
            </a:r>
            <a:endParaRPr lang="en-US" dirty="0"/>
          </a:p>
        </p:txBody>
      </p:sp>
      <p:sp>
        <p:nvSpPr>
          <p:cNvPr id="5" name="Content Placeholder 4"/>
          <p:cNvSpPr>
            <a:spLocks noGrp="1"/>
          </p:cNvSpPr>
          <p:nvPr>
            <p:ph idx="1"/>
          </p:nvPr>
        </p:nvSpPr>
        <p:spPr/>
        <p:txBody>
          <a:bodyPr>
            <a:normAutofit lnSpcReduction="10000"/>
          </a:bodyPr>
          <a:lstStyle/>
          <a:p>
            <a:r>
              <a:rPr lang="en-US" sz="2000" dirty="0" smtClean="0"/>
              <a:t>The </a:t>
            </a:r>
            <a:r>
              <a:rPr lang="en-US" sz="2000" dirty="0" err="1" smtClean="0"/>
              <a:t>WiFi</a:t>
            </a:r>
            <a:r>
              <a:rPr lang="en-US" sz="2000" dirty="0" smtClean="0"/>
              <a:t> camera automatically </a:t>
            </a:r>
          </a:p>
          <a:p>
            <a:pPr>
              <a:buNone/>
            </a:pPr>
            <a:r>
              <a:rPr lang="en-US" sz="2000" dirty="0"/>
              <a:t> </a:t>
            </a:r>
            <a:r>
              <a:rPr lang="en-US" sz="2000" dirty="0" smtClean="0"/>
              <a:t>     puts a video stream onto a server.</a:t>
            </a:r>
          </a:p>
          <a:p>
            <a:r>
              <a:rPr lang="en-US" sz="2000" dirty="0" smtClean="0"/>
              <a:t>Using AForge.net video libraries</a:t>
            </a:r>
          </a:p>
          <a:p>
            <a:pPr>
              <a:buNone/>
            </a:pPr>
            <a:r>
              <a:rPr lang="en-US" sz="2000" dirty="0"/>
              <a:t> </a:t>
            </a:r>
            <a:r>
              <a:rPr lang="en-US" sz="2000" dirty="0" smtClean="0"/>
              <a:t>     for C# - going to  retrieve an</a:t>
            </a:r>
          </a:p>
          <a:p>
            <a:pPr>
              <a:buNone/>
            </a:pPr>
            <a:r>
              <a:rPr lang="en-US" sz="2000" dirty="0"/>
              <a:t> </a:t>
            </a:r>
            <a:r>
              <a:rPr lang="en-US" sz="2000" dirty="0" smtClean="0"/>
              <a:t>     MJPEG video stream from the </a:t>
            </a:r>
          </a:p>
          <a:p>
            <a:pPr>
              <a:buNone/>
            </a:pPr>
            <a:r>
              <a:rPr lang="en-US" sz="2000" dirty="0"/>
              <a:t> </a:t>
            </a:r>
            <a:r>
              <a:rPr lang="en-US" sz="2000" dirty="0" smtClean="0"/>
              <a:t>     server.</a:t>
            </a:r>
          </a:p>
          <a:p>
            <a:r>
              <a:rPr lang="en-US" sz="2000" dirty="0" smtClean="0"/>
              <a:t>Parse the MJPEG frames into </a:t>
            </a:r>
          </a:p>
          <a:p>
            <a:pPr>
              <a:buNone/>
            </a:pPr>
            <a:r>
              <a:rPr lang="en-US" sz="2000" dirty="0" smtClean="0"/>
              <a:t>      individual  JPEG images then convert </a:t>
            </a:r>
          </a:p>
          <a:p>
            <a:pPr>
              <a:buNone/>
            </a:pPr>
            <a:r>
              <a:rPr lang="en-US" sz="2000" dirty="0" smtClean="0"/>
              <a:t>      them to Bitmap.</a:t>
            </a:r>
          </a:p>
          <a:p>
            <a:r>
              <a:rPr lang="en-US" sz="2000" dirty="0" smtClean="0"/>
              <a:t>Each time a new frame is loaded, an event occurs and the program receives a new Bitmap image.</a:t>
            </a:r>
          </a:p>
          <a:p>
            <a:r>
              <a:rPr lang="en-US" sz="2000" dirty="0" smtClean="0"/>
              <a:t>Once the Bitmap image is received the targeting system can occur.</a:t>
            </a:r>
          </a:p>
          <a:p>
            <a:endParaRPr lang="en-US" dirty="0"/>
          </a:p>
        </p:txBody>
      </p:sp>
      <p:pic>
        <p:nvPicPr>
          <p:cNvPr id="6" name="Picture 5" descr="0604021138a.jpg"/>
          <p:cNvPicPr>
            <a:picLocks noChangeAspect="1"/>
          </p:cNvPicPr>
          <p:nvPr/>
        </p:nvPicPr>
        <p:blipFill>
          <a:blip r:embed="rId2" cstate="print"/>
          <a:stretch>
            <a:fillRect/>
          </a:stretch>
        </p:blipFill>
        <p:spPr>
          <a:xfrm>
            <a:off x="5334000" y="1143000"/>
            <a:ext cx="3454400" cy="25908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a:t>
            </a:r>
            <a:endParaRPr lang="en-US" dirty="0"/>
          </a:p>
        </p:txBody>
      </p:sp>
      <p:sp>
        <p:nvSpPr>
          <p:cNvPr id="3" name="Content Placeholder 2"/>
          <p:cNvSpPr>
            <a:spLocks noGrp="1"/>
          </p:cNvSpPr>
          <p:nvPr>
            <p:ph idx="1"/>
          </p:nvPr>
        </p:nvSpPr>
        <p:spPr>
          <a:xfrm>
            <a:off x="457200" y="1600200"/>
            <a:ext cx="4419600" cy="4525963"/>
          </a:xfrm>
        </p:spPr>
        <p:txBody>
          <a:bodyPr>
            <a:normAutofit/>
          </a:bodyPr>
          <a:lstStyle/>
          <a:p>
            <a:r>
              <a:rPr lang="en-US" sz="2000" dirty="0" smtClean="0"/>
              <a:t>The target which RADSAT will be shooting at will be a 10”x10”</a:t>
            </a:r>
          </a:p>
          <a:p>
            <a:pPr>
              <a:buNone/>
            </a:pPr>
            <a:r>
              <a:rPr lang="en-US" sz="2000" dirty="0"/>
              <a:t> </a:t>
            </a:r>
            <a:r>
              <a:rPr lang="en-US" sz="2000" dirty="0" smtClean="0"/>
              <a:t>      cardboard cube which will be colored either red, blue, or </a:t>
            </a:r>
          </a:p>
          <a:p>
            <a:pPr>
              <a:buNone/>
            </a:pPr>
            <a:r>
              <a:rPr lang="en-US" sz="2000" dirty="0"/>
              <a:t> </a:t>
            </a:r>
            <a:r>
              <a:rPr lang="en-US" sz="2000" dirty="0" smtClean="0"/>
              <a:t>      green.</a:t>
            </a:r>
          </a:p>
          <a:p>
            <a:r>
              <a:rPr lang="en-US" sz="2000" dirty="0" smtClean="0"/>
              <a:t>The program will identify the target using the Bitmap image of the camera’s view.</a:t>
            </a:r>
          </a:p>
          <a:p>
            <a:r>
              <a:rPr lang="en-US" sz="2000" dirty="0" smtClean="0"/>
              <a:t>It can differentiate the target from different objects using color recognition as well as shape recognition.</a:t>
            </a:r>
            <a:endParaRPr lang="en-US" sz="2000" dirty="0"/>
          </a:p>
        </p:txBody>
      </p:sp>
      <p:pic>
        <p:nvPicPr>
          <p:cNvPr id="4" name="Picture 3" descr="Targets.jpg"/>
          <p:cNvPicPr>
            <a:picLocks noChangeAspect="1"/>
          </p:cNvPicPr>
          <p:nvPr/>
        </p:nvPicPr>
        <p:blipFill>
          <a:blip r:embed="rId2" cstate="print"/>
          <a:stretch>
            <a:fillRect/>
          </a:stretch>
        </p:blipFill>
        <p:spPr>
          <a:xfrm>
            <a:off x="5715000" y="1447800"/>
            <a:ext cx="1839152" cy="4572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Diagram</a:t>
            </a:r>
            <a:endParaRPr lang="en-US" dirty="0"/>
          </a:p>
        </p:txBody>
      </p:sp>
      <p:pic>
        <p:nvPicPr>
          <p:cNvPr id="6" name="Content Placeholder 5" descr="EditedClassDiagram.png"/>
          <p:cNvPicPr>
            <a:picLocks noGrp="1" noChangeAspect="1"/>
          </p:cNvPicPr>
          <p:nvPr>
            <p:ph idx="1"/>
          </p:nvPr>
        </p:nvPicPr>
        <p:blipFill>
          <a:blip r:embed="rId3" cstate="print"/>
          <a:stretch>
            <a:fillRect/>
          </a:stretch>
        </p:blipFill>
        <p:spPr>
          <a:xfrm>
            <a:off x="116669" y="1676400"/>
            <a:ext cx="9001052" cy="4028309"/>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Recognition</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t>A variation of this equation will be applied to </a:t>
            </a:r>
          </a:p>
          <a:p>
            <a:pPr>
              <a:buNone/>
            </a:pPr>
            <a:r>
              <a:rPr lang="en-US" sz="2000" dirty="0" smtClean="0"/>
              <a:t>      every pixel, starting at the top left and moving</a:t>
            </a:r>
          </a:p>
          <a:p>
            <a:pPr>
              <a:buNone/>
            </a:pPr>
            <a:r>
              <a:rPr lang="en-US" sz="2000" dirty="0" smtClean="0"/>
              <a:t>      right until  the target is found (This is the </a:t>
            </a:r>
          </a:p>
          <a:p>
            <a:pPr>
              <a:buNone/>
            </a:pPr>
            <a:r>
              <a:rPr lang="en-US" sz="2000" dirty="0" smtClean="0"/>
              <a:t>      equation for finding green).</a:t>
            </a:r>
          </a:p>
          <a:p>
            <a:r>
              <a:rPr lang="en-US" sz="2000" dirty="0" smtClean="0"/>
              <a:t>D = </a:t>
            </a:r>
            <a:r>
              <a:rPr lang="en-US" sz="2000" dirty="0" err="1" smtClean="0"/>
              <a:t>sqrt</a:t>
            </a:r>
            <a:r>
              <a:rPr lang="en-US" sz="2000" dirty="0" smtClean="0"/>
              <a:t>((R - 0)^2 + (G - 255)^2 + (B - 0)^2), </a:t>
            </a:r>
          </a:p>
          <a:p>
            <a:pPr>
              <a:buNone/>
            </a:pPr>
            <a:r>
              <a:rPr lang="en-US" sz="2000" dirty="0" smtClean="0"/>
              <a:t>      where R represents red within the RGB color  scheme, G represents green, and B represents blue.  The result D will be compared against a variable. </a:t>
            </a:r>
          </a:p>
          <a:p>
            <a:r>
              <a:rPr lang="en-US" sz="2000" dirty="0" smtClean="0"/>
              <a:t>The larger “D” is then the farther the pixel is from the desired color.</a:t>
            </a:r>
          </a:p>
          <a:p>
            <a:r>
              <a:rPr lang="en-US" sz="2000" dirty="0" smtClean="0"/>
              <a:t>Depending on which color is desired the 255 will replace the zero for either red or blue.</a:t>
            </a:r>
          </a:p>
          <a:p>
            <a:r>
              <a:rPr lang="en-US" sz="2000" dirty="0" smtClean="0"/>
              <a:t>Any pixel that does not meet the specifications will be colored black, making it easier for the user, and program to see exactly what the robot is seeing.  There is a button to turn this feature on or off.</a:t>
            </a:r>
          </a:p>
        </p:txBody>
      </p:sp>
      <p:pic>
        <p:nvPicPr>
          <p:cNvPr id="6" name="Picture 5" descr="ColorRecognition.png"/>
          <p:cNvPicPr>
            <a:picLocks noChangeAspect="1"/>
          </p:cNvPicPr>
          <p:nvPr/>
        </p:nvPicPr>
        <p:blipFill>
          <a:blip r:embed="rId2" cstate="print"/>
          <a:stretch>
            <a:fillRect/>
          </a:stretch>
        </p:blipFill>
        <p:spPr>
          <a:xfrm>
            <a:off x="6629400" y="2057400"/>
            <a:ext cx="2209800" cy="78595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Recognition</a:t>
            </a:r>
            <a:endParaRPr lang="en-US" dirty="0"/>
          </a:p>
        </p:txBody>
      </p:sp>
      <p:pic>
        <p:nvPicPr>
          <p:cNvPr id="4" name="Content Placeholder 3" descr="ColorRecognitionPic.png"/>
          <p:cNvPicPr>
            <a:picLocks noGrp="1" noChangeAspect="1"/>
          </p:cNvPicPr>
          <p:nvPr>
            <p:ph idx="1"/>
          </p:nvPr>
        </p:nvPicPr>
        <p:blipFill>
          <a:blip r:embed="rId2" cstate="print"/>
          <a:stretch>
            <a:fillRect/>
          </a:stretch>
        </p:blipFill>
        <p:spPr>
          <a:xfrm>
            <a:off x="381000" y="2209800"/>
            <a:ext cx="8481077" cy="3211536"/>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Recognition</a:t>
            </a:r>
            <a:endParaRPr lang="en-US" dirty="0"/>
          </a:p>
        </p:txBody>
      </p:sp>
      <p:sp>
        <p:nvSpPr>
          <p:cNvPr id="3" name="Content Placeholder 2"/>
          <p:cNvSpPr>
            <a:spLocks noGrp="1"/>
          </p:cNvSpPr>
          <p:nvPr>
            <p:ph idx="1"/>
          </p:nvPr>
        </p:nvSpPr>
        <p:spPr>
          <a:xfrm>
            <a:off x="457200" y="1295400"/>
            <a:ext cx="8458200" cy="5029199"/>
          </a:xfrm>
        </p:spPr>
        <p:txBody>
          <a:bodyPr>
            <a:normAutofit fontScale="92500" lnSpcReduction="20000"/>
          </a:bodyPr>
          <a:lstStyle/>
          <a:p>
            <a:r>
              <a:rPr lang="en-US" sz="4000" dirty="0" smtClean="0"/>
              <a:t>This function uses </a:t>
            </a:r>
          </a:p>
          <a:p>
            <a:r>
              <a:rPr lang="en-US" sz="4000" dirty="0" smtClean="0"/>
              <a:t>AForge.net blob library.</a:t>
            </a:r>
          </a:p>
          <a:p>
            <a:r>
              <a:rPr lang="en-US" sz="4000" dirty="0" smtClean="0"/>
              <a:t>This library is able to cluster together pixels based on their contrast to the black background.</a:t>
            </a:r>
          </a:p>
          <a:p>
            <a:r>
              <a:rPr lang="en-US" sz="4000" dirty="0" smtClean="0"/>
              <a:t>The program takes these clusters and draws a pink rectangle around them.</a:t>
            </a:r>
          </a:p>
          <a:p>
            <a:r>
              <a:rPr lang="en-US" sz="4000" dirty="0" smtClean="0"/>
              <a:t>They are viewable in Robot Vision Mode</a:t>
            </a:r>
          </a:p>
          <a:p>
            <a:endParaRPr lang="en-US" dirty="0" smtClean="0"/>
          </a:p>
        </p:txBody>
      </p:sp>
      <p:pic>
        <p:nvPicPr>
          <p:cNvPr id="6" name="Picture 5" descr="ShapeRecognition.png"/>
          <p:cNvPicPr>
            <a:picLocks noChangeAspect="1"/>
          </p:cNvPicPr>
          <p:nvPr/>
        </p:nvPicPr>
        <p:blipFill>
          <a:blip r:embed="rId2" cstate="print"/>
          <a:stretch>
            <a:fillRect/>
          </a:stretch>
        </p:blipFill>
        <p:spPr>
          <a:xfrm>
            <a:off x="5486400" y="1219200"/>
            <a:ext cx="3219619" cy="49532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Recognition</a:t>
            </a:r>
            <a:endParaRPr lang="en-US" dirty="0"/>
          </a:p>
        </p:txBody>
      </p:sp>
      <p:pic>
        <p:nvPicPr>
          <p:cNvPr id="4" name="Content Placeholder 3" descr="ShapeRecognitionPic.png"/>
          <p:cNvPicPr>
            <a:picLocks noGrp="1" noChangeAspect="1"/>
          </p:cNvPicPr>
          <p:nvPr>
            <p:ph idx="1"/>
          </p:nvPr>
        </p:nvPicPr>
        <p:blipFill>
          <a:blip r:embed="rId3" cstate="print"/>
          <a:stretch>
            <a:fillRect/>
          </a:stretch>
        </p:blipFill>
        <p:spPr>
          <a:xfrm>
            <a:off x="205723" y="2094382"/>
            <a:ext cx="8785877" cy="3326955"/>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called after the target </a:t>
            </a:r>
          </a:p>
          <a:p>
            <a:pPr>
              <a:buNone/>
            </a:pPr>
            <a:r>
              <a:rPr lang="en-US" dirty="0" smtClean="0"/>
              <a:t>    has been found.</a:t>
            </a:r>
          </a:p>
          <a:p>
            <a:r>
              <a:rPr lang="en-US" dirty="0" smtClean="0"/>
              <a:t>It will first draw crosshairs at </a:t>
            </a:r>
          </a:p>
          <a:p>
            <a:pPr>
              <a:buNone/>
            </a:pPr>
            <a:r>
              <a:rPr lang="en-US" dirty="0" smtClean="0"/>
              <a:t>    the center point of the target.</a:t>
            </a:r>
          </a:p>
          <a:p>
            <a:r>
              <a:rPr lang="en-US" dirty="0" smtClean="0"/>
              <a:t>The program will check where</a:t>
            </a:r>
          </a:p>
          <a:p>
            <a:pPr>
              <a:buNone/>
            </a:pPr>
            <a:r>
              <a:rPr lang="en-US" dirty="0" smtClean="0"/>
              <a:t>     the target is in relation to the </a:t>
            </a:r>
          </a:p>
          <a:p>
            <a:pPr>
              <a:buNone/>
            </a:pPr>
            <a:r>
              <a:rPr lang="en-US" dirty="0" smtClean="0"/>
              <a:t>     firing point. </a:t>
            </a:r>
          </a:p>
          <a:p>
            <a:r>
              <a:rPr lang="en-US" dirty="0" smtClean="0"/>
              <a:t>It will first move the turret into the correct horizontal position, then when that has been achieved it will move into the correct vertical position both in relation to the firing point.</a:t>
            </a:r>
            <a:endParaRPr lang="en-US" dirty="0"/>
          </a:p>
        </p:txBody>
      </p:sp>
      <p:pic>
        <p:nvPicPr>
          <p:cNvPr id="5" name="Picture 4" descr="Targeting.png"/>
          <p:cNvPicPr>
            <a:picLocks noChangeAspect="1"/>
          </p:cNvPicPr>
          <p:nvPr/>
        </p:nvPicPr>
        <p:blipFill>
          <a:blip r:embed="rId3" cstate="print"/>
          <a:stretch>
            <a:fillRect/>
          </a:stretch>
        </p:blipFill>
        <p:spPr>
          <a:xfrm>
            <a:off x="5943600" y="990600"/>
            <a:ext cx="2057400" cy="327504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a:t>
            </a:r>
            <a:endParaRPr lang="en-US" dirty="0"/>
          </a:p>
        </p:txBody>
      </p:sp>
      <p:pic>
        <p:nvPicPr>
          <p:cNvPr id="4" name="Content Placeholder 3" descr="TargetingPic.png"/>
          <p:cNvPicPr>
            <a:picLocks noGrp="1" noChangeAspect="1"/>
          </p:cNvPicPr>
          <p:nvPr>
            <p:ph idx="1"/>
          </p:nvPr>
        </p:nvPicPr>
        <p:blipFill>
          <a:blip r:embed="rId2" cstate="print"/>
          <a:stretch>
            <a:fillRect/>
          </a:stretch>
        </p:blipFill>
        <p:spPr>
          <a:xfrm>
            <a:off x="228601" y="2123237"/>
            <a:ext cx="8709676" cy="32981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Server</a:t>
            </a:r>
            <a:endParaRPr lang="en-US" dirty="0"/>
          </a:p>
        </p:txBody>
      </p:sp>
      <p:pic>
        <p:nvPicPr>
          <p:cNvPr id="4" name="Content Placeholder 3" descr="PhoneServer.png"/>
          <p:cNvPicPr>
            <a:picLocks noGrp="1" noChangeAspect="1"/>
          </p:cNvPicPr>
          <p:nvPr>
            <p:ph idx="1"/>
          </p:nvPr>
        </p:nvPicPr>
        <p:blipFill>
          <a:blip r:embed="rId2" cstate="print"/>
          <a:stretch>
            <a:fillRect/>
          </a:stretch>
        </p:blipFill>
        <p:spPr>
          <a:xfrm>
            <a:off x="5638800" y="1752600"/>
            <a:ext cx="3164866" cy="3657600"/>
          </a:xfrm>
        </p:spPr>
      </p:pic>
      <p:sp>
        <p:nvSpPr>
          <p:cNvPr id="5" name="TextBox 4"/>
          <p:cNvSpPr txBox="1"/>
          <p:nvPr/>
        </p:nvSpPr>
        <p:spPr>
          <a:xfrm>
            <a:off x="381000" y="1828800"/>
            <a:ext cx="5105400" cy="3539430"/>
          </a:xfrm>
          <a:prstGeom prst="rect">
            <a:avLst/>
          </a:prstGeom>
          <a:noFill/>
        </p:spPr>
        <p:txBody>
          <a:bodyPr wrap="square" rtlCol="0">
            <a:spAutoFit/>
          </a:bodyPr>
          <a:lstStyle/>
          <a:p>
            <a:pPr>
              <a:buFont typeface="Arial" pitchFamily="34" charset="0"/>
              <a:buChar char="•"/>
            </a:pPr>
            <a:r>
              <a:rPr lang="en-US" sz="3200" dirty="0" smtClean="0"/>
              <a:t>Creates a server which communicates with  the phone via a TCP connection.</a:t>
            </a:r>
          </a:p>
          <a:p>
            <a:pPr>
              <a:buFont typeface="Arial" pitchFamily="34" charset="0"/>
              <a:buChar char="•"/>
            </a:pPr>
            <a:r>
              <a:rPr lang="en-US" sz="3200" dirty="0" smtClean="0"/>
              <a:t>It will receive a string and use logic to send the appropriate commands to RADSAT.</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273050"/>
            <a:ext cx="8228013" cy="1143000"/>
          </a:xfrm>
          <a:prstGeom prst="rect">
            <a:avLst/>
          </a:prstGeom>
          <a:noFill/>
          <a:ln w="9525">
            <a:noFill/>
            <a:round/>
            <a:headEnd/>
            <a:tailEnd/>
          </a:ln>
          <a:effectLst/>
        </p:spPr>
        <p:txBody>
          <a:bodyPr wrap="none" anchor="ctr"/>
          <a:lstStyle/>
          <a:p>
            <a:endParaRPr lang="en-US"/>
          </a:p>
        </p:txBody>
      </p:sp>
      <p:grpSp>
        <p:nvGrpSpPr>
          <p:cNvPr id="2" name="Group 2"/>
          <p:cNvGrpSpPr>
            <a:grpSpLocks/>
          </p:cNvGrpSpPr>
          <p:nvPr/>
        </p:nvGrpSpPr>
        <p:grpSpPr bwMode="auto">
          <a:xfrm>
            <a:off x="990600" y="1295400"/>
            <a:ext cx="7402513" cy="4367213"/>
            <a:chOff x="624" y="816"/>
            <a:chExt cx="4663" cy="2751"/>
          </a:xfrm>
        </p:grpSpPr>
        <p:pic>
          <p:nvPicPr>
            <p:cNvPr id="6147" name="Picture 3"/>
            <p:cNvPicPr>
              <a:picLocks noChangeAspect="1" noChangeArrowheads="1"/>
            </p:cNvPicPr>
            <p:nvPr/>
          </p:nvPicPr>
          <p:blipFill>
            <a:blip r:embed="rId3" cstate="print"/>
            <a:srcRect/>
            <a:stretch>
              <a:fillRect/>
            </a:stretch>
          </p:blipFill>
          <p:spPr bwMode="auto">
            <a:xfrm>
              <a:off x="624" y="816"/>
              <a:ext cx="4663" cy="2751"/>
            </a:xfrm>
            <a:prstGeom prst="rect">
              <a:avLst/>
            </a:prstGeom>
            <a:noFill/>
            <a:ln w="9525">
              <a:noFill/>
              <a:round/>
              <a:headEnd/>
              <a:tailEnd/>
            </a:ln>
            <a:effectLst/>
          </p:spPr>
        </p:pic>
        <p:sp>
          <p:nvSpPr>
            <p:cNvPr id="6148" name="Text Box 4"/>
            <p:cNvSpPr txBox="1">
              <a:spLocks noChangeArrowheads="1"/>
            </p:cNvSpPr>
            <p:nvPr/>
          </p:nvSpPr>
          <p:spPr bwMode="auto">
            <a:xfrm>
              <a:off x="624" y="816"/>
              <a:ext cx="4663" cy="2751"/>
            </a:xfrm>
            <a:prstGeom prst="rect">
              <a:avLst/>
            </a:prstGeom>
            <a:noFill/>
            <a:ln w="9525">
              <a:noFill/>
              <a:round/>
              <a:headEnd/>
              <a:tailEnd/>
            </a:ln>
            <a:effectLst/>
          </p:spPr>
          <p:txBody>
            <a:bodyPr wrap="none" anchor="ctr"/>
            <a:lstStyle/>
            <a:p>
              <a:endParaRPr lang="en-US"/>
            </a:p>
          </p:txBody>
        </p:sp>
      </p:grpSp>
      <p:sp>
        <p:nvSpPr>
          <p:cNvPr id="6149" name="Rectangle 5"/>
          <p:cNvSpPr>
            <a:spLocks noGrp="1" noChangeArrowheads="1"/>
          </p:cNvSpPr>
          <p:nvPr>
            <p:ph type="title" idx="4294967295"/>
          </p:nvPr>
        </p:nvSpPr>
        <p:spPr>
          <a:xfrm>
            <a:off x="457200" y="273050"/>
            <a:ext cx="8226425" cy="1141413"/>
          </a:xfrm>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Bee Client</a:t>
            </a:r>
            <a:endParaRPr lang="en-US" dirty="0"/>
          </a:p>
        </p:txBody>
      </p:sp>
      <p:sp>
        <p:nvSpPr>
          <p:cNvPr id="3" name="Content Placeholder 2"/>
          <p:cNvSpPr>
            <a:spLocks noGrp="1"/>
          </p:cNvSpPr>
          <p:nvPr>
            <p:ph idx="1"/>
          </p:nvPr>
        </p:nvSpPr>
        <p:spPr>
          <a:xfrm>
            <a:off x="457200" y="1600200"/>
            <a:ext cx="5257800" cy="4525963"/>
          </a:xfrm>
        </p:spPr>
        <p:txBody>
          <a:bodyPr>
            <a:normAutofit/>
          </a:bodyPr>
          <a:lstStyle/>
          <a:p>
            <a:r>
              <a:rPr lang="en-US" dirty="0" smtClean="0"/>
              <a:t>A TCP client which connects to the server on the </a:t>
            </a:r>
            <a:r>
              <a:rPr lang="en-US" dirty="0" err="1" smtClean="0"/>
              <a:t>Wifi</a:t>
            </a:r>
            <a:r>
              <a:rPr lang="en-US" dirty="0" smtClean="0"/>
              <a:t> bee</a:t>
            </a:r>
          </a:p>
          <a:p>
            <a:r>
              <a:rPr lang="en-US" dirty="0" smtClean="0"/>
              <a:t>It sends character bytes which RADSAT interprets as commands.</a:t>
            </a:r>
          </a:p>
          <a:p>
            <a:r>
              <a:rPr lang="en-US" dirty="0" smtClean="0"/>
              <a:t>This enables back and forth communication between the computer and RADSAT.</a:t>
            </a:r>
            <a:endParaRPr lang="en-US" dirty="0"/>
          </a:p>
        </p:txBody>
      </p:sp>
      <p:pic>
        <p:nvPicPr>
          <p:cNvPr id="4" name="Picture 3" descr="WifiBeeServer.png"/>
          <p:cNvPicPr>
            <a:picLocks noChangeAspect="1"/>
          </p:cNvPicPr>
          <p:nvPr/>
        </p:nvPicPr>
        <p:blipFill>
          <a:blip r:embed="rId2" cstate="print"/>
          <a:stretch>
            <a:fillRect/>
          </a:stretch>
        </p:blipFill>
        <p:spPr>
          <a:xfrm>
            <a:off x="5638800" y="1676400"/>
            <a:ext cx="2895600" cy="425722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Motion</a:t>
            </a:r>
            <a:endParaRPr lang="en-US" dirty="0"/>
          </a:p>
        </p:txBody>
      </p:sp>
      <p:sp>
        <p:nvSpPr>
          <p:cNvPr id="3" name="Content Placeholder 2"/>
          <p:cNvSpPr>
            <a:spLocks noGrp="1"/>
          </p:cNvSpPr>
          <p:nvPr>
            <p:ph idx="1"/>
          </p:nvPr>
        </p:nvSpPr>
        <p:spPr>
          <a:xfrm>
            <a:off x="457200" y="1295400"/>
            <a:ext cx="5410200" cy="5029200"/>
          </a:xfrm>
        </p:spPr>
        <p:txBody>
          <a:bodyPr>
            <a:normAutofit/>
          </a:bodyPr>
          <a:lstStyle/>
          <a:p>
            <a:r>
              <a:rPr lang="en-US" dirty="0" smtClean="0"/>
              <a:t>Sends the movement commands to RADSAT’s server via the TCP connection.</a:t>
            </a:r>
          </a:p>
          <a:p>
            <a:r>
              <a:rPr lang="en-US" dirty="0" smtClean="0"/>
              <a:t>Sends bytes to RADSAT which is then interpreted as commands.</a:t>
            </a:r>
          </a:p>
        </p:txBody>
      </p:sp>
      <p:pic>
        <p:nvPicPr>
          <p:cNvPr id="4" name="Picture 3" descr="RobotMotion.png"/>
          <p:cNvPicPr>
            <a:picLocks noChangeAspect="1"/>
          </p:cNvPicPr>
          <p:nvPr/>
        </p:nvPicPr>
        <p:blipFill>
          <a:blip r:embed="rId2" cstate="print"/>
          <a:stretch>
            <a:fillRect/>
          </a:stretch>
        </p:blipFill>
        <p:spPr>
          <a:xfrm>
            <a:off x="6019800" y="1219200"/>
            <a:ext cx="2286000" cy="525643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 Design</a:t>
            </a:r>
            <a:endParaRPr lang="en-US" dirty="0"/>
          </a:p>
        </p:txBody>
      </p:sp>
      <p:sp>
        <p:nvSpPr>
          <p:cNvPr id="7" name="Content Placeholder 6"/>
          <p:cNvSpPr>
            <a:spLocks noGrp="1"/>
          </p:cNvSpPr>
          <p:nvPr>
            <p:ph sz="half" idx="1"/>
          </p:nvPr>
        </p:nvSpPr>
        <p:spPr/>
        <p:txBody>
          <a:bodyPr/>
          <a:lstStyle/>
          <a:p>
            <a:r>
              <a:rPr lang="en-US" dirty="0" smtClean="0"/>
              <a:t>Written in C#</a:t>
            </a:r>
          </a:p>
          <a:p>
            <a:r>
              <a:rPr lang="en-US" dirty="0" smtClean="0"/>
              <a:t>Allows for wireless connection and complete control of the tank</a:t>
            </a:r>
          </a:p>
          <a:p>
            <a:r>
              <a:rPr lang="en-US" dirty="0" smtClean="0"/>
              <a:t>Provides video feedback from the </a:t>
            </a:r>
            <a:r>
              <a:rPr lang="en-US" dirty="0" err="1" smtClean="0"/>
              <a:t>WiFi</a:t>
            </a:r>
            <a:r>
              <a:rPr lang="en-US" dirty="0" smtClean="0"/>
              <a:t> camera</a:t>
            </a:r>
          </a:p>
          <a:p>
            <a:r>
              <a:rPr lang="en-US" dirty="0" smtClean="0"/>
              <a:t>Can set the tank to autonomous mode</a:t>
            </a:r>
            <a:endParaRPr lang="en-US" dirty="0"/>
          </a:p>
        </p:txBody>
      </p:sp>
      <p:pic>
        <p:nvPicPr>
          <p:cNvPr id="11" name="Content Placeholder 10" descr="gui.png"/>
          <p:cNvPicPr>
            <a:picLocks noGrp="1" noChangeAspect="1"/>
          </p:cNvPicPr>
          <p:nvPr>
            <p:ph sz="half" idx="2"/>
          </p:nvPr>
        </p:nvPicPr>
        <p:blipFill>
          <a:blip r:embed="rId3" cstate="print"/>
          <a:stretch>
            <a:fillRect/>
          </a:stretch>
        </p:blipFill>
        <p:spPr>
          <a:xfrm>
            <a:off x="4648200" y="2167973"/>
            <a:ext cx="4038600" cy="3152291"/>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sz="half" idx="1"/>
          </p:nvPr>
        </p:nvSpPr>
        <p:spPr/>
        <p:txBody>
          <a:bodyPr>
            <a:normAutofit/>
          </a:bodyPr>
          <a:lstStyle/>
          <a:p>
            <a:r>
              <a:rPr lang="en-US" dirty="0" err="1" smtClean="0"/>
              <a:t>Arduino</a:t>
            </a:r>
            <a:r>
              <a:rPr lang="en-US" dirty="0" smtClean="0"/>
              <a:t> Diamondback used for prototyping</a:t>
            </a:r>
          </a:p>
          <a:p>
            <a:r>
              <a:rPr lang="en-US" dirty="0" err="1" smtClean="0"/>
              <a:t>WiFi</a:t>
            </a:r>
            <a:r>
              <a:rPr lang="en-US" dirty="0" smtClean="0"/>
              <a:t> Bee, included on the board, used on final circuit board </a:t>
            </a:r>
          </a:p>
          <a:p>
            <a:r>
              <a:rPr lang="en-US" dirty="0" smtClean="0"/>
              <a:t>Video stream sent over a separate server</a:t>
            </a:r>
            <a:endParaRPr lang="en-US" dirty="0"/>
          </a:p>
        </p:txBody>
      </p:sp>
      <p:pic>
        <p:nvPicPr>
          <p:cNvPr id="2051" name="Picture 3"/>
          <p:cNvPicPr>
            <a:picLocks noGrp="1" noChangeAspect="1" noChangeArrowheads="1"/>
          </p:cNvPicPr>
          <p:nvPr>
            <p:ph sz="half" idx="2"/>
          </p:nvPr>
        </p:nvPicPr>
        <p:blipFill>
          <a:blip r:embed="rId3" cstate="print"/>
          <a:srcRect/>
          <a:stretch>
            <a:fillRect/>
          </a:stretch>
        </p:blipFill>
        <p:spPr bwMode="auto">
          <a:xfrm>
            <a:off x="4648200" y="2974640"/>
            <a:ext cx="4038600" cy="153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a:t>
            </a:r>
            <a:endParaRPr lang="en-US" dirty="0"/>
          </a:p>
        </p:txBody>
      </p:sp>
      <p:sp>
        <p:nvSpPr>
          <p:cNvPr id="5" name="Content Placeholder 4"/>
          <p:cNvSpPr>
            <a:spLocks noGrp="1"/>
          </p:cNvSpPr>
          <p:nvPr>
            <p:ph idx="1"/>
          </p:nvPr>
        </p:nvSpPr>
        <p:spPr/>
        <p:txBody>
          <a:bodyPr/>
          <a:lstStyle/>
          <a:p>
            <a:r>
              <a:rPr lang="en-US" sz="2400" dirty="0" smtClean="0"/>
              <a:t>Original budget: $800</a:t>
            </a:r>
          </a:p>
          <a:p>
            <a:endParaRPr lang="en-US" dirty="0"/>
          </a:p>
        </p:txBody>
      </p:sp>
      <p:graphicFrame>
        <p:nvGraphicFramePr>
          <p:cNvPr id="6" name="Table 5"/>
          <p:cNvGraphicFramePr>
            <a:graphicFrameLocks noGrp="1"/>
          </p:cNvGraphicFramePr>
          <p:nvPr/>
        </p:nvGraphicFramePr>
        <p:xfrm>
          <a:off x="3200400" y="1981200"/>
          <a:ext cx="3429000" cy="4605006"/>
        </p:xfrm>
        <a:graphic>
          <a:graphicData uri="http://schemas.openxmlformats.org/drawingml/2006/table">
            <a:tbl>
              <a:tblPr firstRow="1" bandRow="1">
                <a:tableStyleId>{00A15C55-8517-42AA-B614-E9B94910E393}</a:tableStyleId>
              </a:tblPr>
              <a:tblGrid>
                <a:gridCol w="1714500"/>
                <a:gridCol w="1714500"/>
              </a:tblGrid>
              <a:tr h="290484">
                <a:tc>
                  <a:txBody>
                    <a:bodyPr/>
                    <a:lstStyle/>
                    <a:p>
                      <a:r>
                        <a:rPr lang="en-US" sz="1400" dirty="0" smtClean="0"/>
                        <a:t>Part</a:t>
                      </a:r>
                      <a:r>
                        <a:rPr lang="en-US" sz="1400" baseline="0" dirty="0" smtClean="0"/>
                        <a:t> Purchased</a:t>
                      </a:r>
                      <a:endParaRPr lang="en-US" sz="1400" b="1" dirty="0"/>
                    </a:p>
                  </a:txBody>
                  <a:tcPr/>
                </a:tc>
                <a:tc>
                  <a:txBody>
                    <a:bodyPr/>
                    <a:lstStyle/>
                    <a:p>
                      <a:r>
                        <a:rPr lang="en-US" sz="1400" dirty="0" smtClean="0"/>
                        <a:t>Price</a:t>
                      </a:r>
                      <a:endParaRPr lang="en-US" sz="1400" dirty="0"/>
                    </a:p>
                  </a:txBody>
                  <a:tcPr/>
                </a:tc>
              </a:tr>
              <a:tr h="285643">
                <a:tc>
                  <a:txBody>
                    <a:bodyPr/>
                    <a:lstStyle/>
                    <a:p>
                      <a:pPr algn="r" fontAlgn="b"/>
                      <a:r>
                        <a:rPr lang="en-US" sz="1400" b="0" i="0" u="none" strike="noStrike" dirty="0" err="1">
                          <a:solidFill>
                            <a:srgbClr val="000000"/>
                          </a:solidFill>
                          <a:latin typeface="Calibri"/>
                        </a:rPr>
                        <a:t>WiFi</a:t>
                      </a:r>
                      <a:r>
                        <a:rPr lang="en-US" sz="1400" b="0" i="0" u="none" strike="noStrike" dirty="0">
                          <a:solidFill>
                            <a:srgbClr val="000000"/>
                          </a:solidFill>
                          <a:latin typeface="Calibri"/>
                        </a:rPr>
                        <a:t> Camera</a:t>
                      </a:r>
                    </a:p>
                  </a:txBody>
                  <a:tcPr marL="9525" marR="9525" marT="9525" marB="0" anchor="b"/>
                </a:tc>
                <a:tc>
                  <a:txBody>
                    <a:bodyPr/>
                    <a:lstStyle/>
                    <a:p>
                      <a:pPr algn="ctr" fontAlgn="b"/>
                      <a:r>
                        <a:rPr lang="en-US" sz="1400" b="0" i="0" u="none" strike="noStrike" dirty="0" smtClean="0">
                          <a:solidFill>
                            <a:srgbClr val="000000"/>
                          </a:solidFill>
                          <a:latin typeface="Calibri"/>
                        </a:rPr>
                        <a:t>$56.10</a:t>
                      </a:r>
                      <a:endParaRPr lang="en-US" sz="1400" b="0" i="0" u="none" strike="noStrike" dirty="0">
                        <a:solidFill>
                          <a:srgbClr val="000000"/>
                        </a:solidFill>
                        <a:latin typeface="Calibri"/>
                      </a:endParaRPr>
                    </a:p>
                  </a:txBody>
                  <a:tcPr marL="9525" marR="9525" marT="9525" marB="0" anchor="ctr"/>
                </a:tc>
              </a:tr>
              <a:tr h="415756">
                <a:tc>
                  <a:txBody>
                    <a:bodyPr/>
                    <a:lstStyle/>
                    <a:p>
                      <a:pPr algn="r" fontAlgn="b"/>
                      <a:r>
                        <a:rPr lang="en-US" sz="1400" b="0" i="0" u="none" strike="noStrike" dirty="0" err="1">
                          <a:solidFill>
                            <a:srgbClr val="000000"/>
                          </a:solidFill>
                          <a:latin typeface="Calibri"/>
                        </a:rPr>
                        <a:t>Arduino</a:t>
                      </a:r>
                      <a:r>
                        <a:rPr lang="en-US" sz="1400" b="0" i="0" u="none" strike="noStrike" dirty="0">
                          <a:solidFill>
                            <a:srgbClr val="000000"/>
                          </a:solidFill>
                          <a:latin typeface="Calibri"/>
                        </a:rPr>
                        <a:t> </a:t>
                      </a:r>
                      <a:r>
                        <a:rPr lang="en-US" sz="1400" b="0" i="0" u="none" strike="noStrike" dirty="0" smtClean="0">
                          <a:solidFill>
                            <a:srgbClr val="000000"/>
                          </a:solidFill>
                          <a:latin typeface="Calibri"/>
                        </a:rPr>
                        <a:t>Diamondback Board</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b="0" i="0" u="none" strike="noStrike" dirty="0" smtClean="0">
                          <a:solidFill>
                            <a:srgbClr val="000000"/>
                          </a:solidFill>
                          <a:latin typeface="Calibri"/>
                        </a:rPr>
                        <a:t>$76.45</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err="1" smtClean="0">
                          <a:solidFill>
                            <a:srgbClr val="000000"/>
                          </a:solidFill>
                          <a:latin typeface="Calibri"/>
                        </a:rPr>
                        <a:t>Arduino</a:t>
                      </a:r>
                      <a:r>
                        <a:rPr lang="en-US" sz="1400" b="0" i="0" u="none" strike="noStrike" dirty="0" smtClean="0">
                          <a:solidFill>
                            <a:srgbClr val="000000"/>
                          </a:solidFill>
                          <a:latin typeface="Calibri"/>
                        </a:rPr>
                        <a:t> Uno Board</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b="0" i="0" u="none" strike="noStrike" dirty="0" smtClean="0">
                          <a:solidFill>
                            <a:srgbClr val="000000"/>
                          </a:solidFill>
                          <a:latin typeface="Calibri"/>
                        </a:rPr>
                        <a:t>$19.95</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a:solidFill>
                            <a:srgbClr val="000000"/>
                          </a:solidFill>
                          <a:latin typeface="Calibri"/>
                        </a:rPr>
                        <a:t>R/C Tank</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$91.19</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a:solidFill>
                            <a:srgbClr val="000000"/>
                          </a:solidFill>
                          <a:latin typeface="Calibri"/>
                        </a:rPr>
                        <a:t>Servos</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$33.97</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smtClean="0">
                          <a:solidFill>
                            <a:srgbClr val="000000"/>
                          </a:solidFill>
                          <a:latin typeface="Calibri"/>
                        </a:rPr>
                        <a:t>Batteries + charger</a:t>
                      </a:r>
                      <a:endParaRPr lang="en-US" sz="1400" b="0" i="0" u="none" strike="noStrike" dirty="0">
                        <a:solidFill>
                          <a:srgbClr val="000000"/>
                        </a:solidFill>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$66.04</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smtClean="0">
                          <a:solidFill>
                            <a:srgbClr val="000000"/>
                          </a:solidFill>
                          <a:latin typeface="Calibri"/>
                        </a:rPr>
                        <a:t>Breadboard + relays</a:t>
                      </a:r>
                      <a:endParaRPr lang="en-US" sz="1400" b="0" i="0" u="none" strike="noStrike" dirty="0">
                        <a:solidFill>
                          <a:srgbClr val="000000"/>
                        </a:solidFill>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$21.30</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a:solidFill>
                            <a:srgbClr val="000000"/>
                          </a:solidFill>
                          <a:latin typeface="Calibri"/>
                        </a:rPr>
                        <a:t>Infrared Sensors</a:t>
                      </a:r>
                    </a:p>
                  </a:txBody>
                  <a:tcPr marL="9525" marR="9525" marT="9525" marB="0" anchor="b"/>
                </a:tc>
                <a:tc>
                  <a:txBody>
                    <a:bodyPr/>
                    <a:lstStyle/>
                    <a:p>
                      <a:pPr algn="ctr" fontAlgn="b"/>
                      <a:r>
                        <a:rPr lang="en-US" sz="1400" b="0" i="0" u="none" strike="noStrike" dirty="0" smtClean="0">
                          <a:solidFill>
                            <a:srgbClr val="000000"/>
                          </a:solidFill>
                          <a:latin typeface="+mn-lt"/>
                        </a:rPr>
                        <a:t>$58.84</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a:solidFill>
                            <a:srgbClr val="000000"/>
                          </a:solidFill>
                          <a:latin typeface="Calibri"/>
                        </a:rPr>
                        <a:t>Ultrasonic Sensor</a:t>
                      </a:r>
                    </a:p>
                  </a:txBody>
                  <a:tcPr marL="9525" marR="9525" marT="9525" marB="0" anchor="b"/>
                </a:tc>
                <a:tc>
                  <a:txBody>
                    <a:bodyPr/>
                    <a:lstStyle/>
                    <a:p>
                      <a:pPr algn="ctr" fontAlgn="b"/>
                      <a:r>
                        <a:rPr lang="en-US" sz="1400" b="0" i="0" u="none" strike="noStrike" dirty="0" smtClean="0">
                          <a:solidFill>
                            <a:srgbClr val="000000"/>
                          </a:solidFill>
                          <a:latin typeface="+mn-lt"/>
                        </a:rPr>
                        <a:t>$38.59</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a:solidFill>
                            <a:srgbClr val="000000"/>
                          </a:solidFill>
                          <a:latin typeface="Calibri"/>
                        </a:rPr>
                        <a:t>Compass Sensor</a:t>
                      </a:r>
                    </a:p>
                  </a:txBody>
                  <a:tcPr marL="9525" marR="9525" marT="9525" marB="0" anchor="b"/>
                </a:tc>
                <a:tc>
                  <a:txBody>
                    <a:bodyPr/>
                    <a:lstStyle/>
                    <a:p>
                      <a:pPr algn="ctr" fontAlgn="b"/>
                      <a:r>
                        <a:rPr lang="en-US" sz="1400" b="0" i="0" u="none" strike="noStrike" dirty="0" smtClean="0">
                          <a:solidFill>
                            <a:srgbClr val="000000"/>
                          </a:solidFill>
                          <a:latin typeface="+mn-lt"/>
                        </a:rPr>
                        <a:t>$53.59</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err="1" smtClean="0">
                          <a:solidFill>
                            <a:srgbClr val="000000"/>
                          </a:solidFill>
                          <a:latin typeface="Calibri"/>
                        </a:rPr>
                        <a:t>ATMega</a:t>
                      </a:r>
                      <a:r>
                        <a:rPr lang="en-US" sz="1400" b="0" i="0" u="none" strike="noStrike" dirty="0" smtClean="0">
                          <a:solidFill>
                            <a:srgbClr val="000000"/>
                          </a:solidFill>
                          <a:latin typeface="Calibri"/>
                        </a:rPr>
                        <a:t> Microcontroller</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b="0" i="0" u="none" strike="noStrike" dirty="0" smtClean="0">
                          <a:solidFill>
                            <a:srgbClr val="000000"/>
                          </a:solidFill>
                          <a:latin typeface="Calibri"/>
                        </a:rPr>
                        <a:t>$2.88</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err="1" smtClean="0">
                          <a:solidFill>
                            <a:srgbClr val="000000"/>
                          </a:solidFill>
                          <a:latin typeface="Calibri"/>
                        </a:rPr>
                        <a:t>WiFi</a:t>
                      </a:r>
                      <a:r>
                        <a:rPr lang="en-US" sz="1400" b="0" i="0" u="none" strike="noStrike" baseline="0" dirty="0" smtClean="0">
                          <a:solidFill>
                            <a:srgbClr val="000000"/>
                          </a:solidFill>
                          <a:latin typeface="Calibri"/>
                        </a:rPr>
                        <a:t> Bee</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b="0" i="0" u="none" strike="noStrike" dirty="0" smtClean="0">
                          <a:solidFill>
                            <a:srgbClr val="000000"/>
                          </a:solidFill>
                          <a:latin typeface="Calibri"/>
                        </a:rPr>
                        <a:t>$89.49</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0" i="0" u="none" strike="noStrike" dirty="0" smtClean="0">
                          <a:solidFill>
                            <a:srgbClr val="000000"/>
                          </a:solidFill>
                          <a:latin typeface="Calibri"/>
                        </a:rPr>
                        <a:t>Miscellaneous</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b="0" i="0" u="none" strike="noStrike" dirty="0" smtClean="0">
                          <a:solidFill>
                            <a:srgbClr val="000000"/>
                          </a:solidFill>
                          <a:latin typeface="Calibri"/>
                        </a:rPr>
                        <a:t>~$100.00</a:t>
                      </a:r>
                      <a:endParaRPr lang="en-US" sz="1400" b="0" i="0" u="none" strike="noStrike" dirty="0">
                        <a:solidFill>
                          <a:srgbClr val="000000"/>
                        </a:solidFill>
                        <a:latin typeface="Calibri"/>
                      </a:endParaRPr>
                    </a:p>
                  </a:txBody>
                  <a:tcPr marL="9525" marR="9525" marT="9525" marB="0" anchor="ctr"/>
                </a:tc>
              </a:tr>
              <a:tr h="285643">
                <a:tc>
                  <a:txBody>
                    <a:bodyPr/>
                    <a:lstStyle/>
                    <a:p>
                      <a:pPr algn="r" fontAlgn="b"/>
                      <a:r>
                        <a:rPr lang="en-US" sz="1400" b="1" i="0" u="none" strike="noStrike" dirty="0" smtClean="0">
                          <a:solidFill>
                            <a:srgbClr val="000000"/>
                          </a:solidFill>
                          <a:latin typeface="Calibri"/>
                        </a:rPr>
                        <a:t>Total</a:t>
                      </a:r>
                      <a:endParaRPr lang="en-US" sz="1400" b="1" i="0" u="none" strike="noStrike" dirty="0">
                        <a:solidFill>
                          <a:srgbClr val="000000"/>
                        </a:solidFill>
                        <a:latin typeface="Calibri"/>
                      </a:endParaRPr>
                    </a:p>
                  </a:txBody>
                  <a:tcPr marL="9525" marR="9525" marT="9525" marB="0" anchor="b"/>
                </a:tc>
                <a:tc>
                  <a:txBody>
                    <a:bodyPr/>
                    <a:lstStyle/>
                    <a:p>
                      <a:pPr algn="ctr" fontAlgn="b"/>
                      <a:r>
                        <a:rPr lang="en-US" sz="1400" b="0" i="0" u="none" strike="noStrike" dirty="0" smtClean="0">
                          <a:solidFill>
                            <a:srgbClr val="000000"/>
                          </a:solidFill>
                          <a:latin typeface="Calibri"/>
                        </a:rPr>
                        <a:t>$708.39</a:t>
                      </a:r>
                      <a:endParaRPr lang="en-US" sz="1400" b="0" i="0" u="none" strike="noStrike" dirty="0">
                        <a:solidFill>
                          <a:srgbClr val="000000"/>
                        </a:solidFill>
                        <a:latin typeface="Calibri"/>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438400"/>
            <a:ext cx="5715000" cy="1143000"/>
          </a:xfrm>
        </p:spPr>
        <p:txBody>
          <a:bodyPr>
            <a:normAutofit fontScale="90000"/>
          </a:bodyPr>
          <a:lstStyle/>
          <a:p>
            <a:r>
              <a:rPr lang="en-US" dirty="0" smtClean="0"/>
              <a:t>Thank you!</a:t>
            </a:r>
            <a:br>
              <a:rPr lang="en-US" dirty="0" smtClean="0"/>
            </a:br>
            <a:r>
              <a:rPr lang="en-US" dirty="0" smtClean="0"/>
              <a:t/>
            </a:r>
            <a:br>
              <a:rPr lang="en-US" dirty="0" smtClean="0"/>
            </a:br>
            <a:r>
              <a:rPr lang="en-US" smtClean="0"/>
              <a:t/>
            </a:r>
            <a:br>
              <a:rPr lang="en-US" smtClean="0"/>
            </a:br>
            <a:r>
              <a:rPr lang="en-US" smtClean="0"/>
              <a:t>			Questions</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990600" y="1066800"/>
            <a:ext cx="7086600" cy="4502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905000" y="762000"/>
            <a:ext cx="533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687513" y="544513"/>
            <a:ext cx="5767387" cy="576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Senior design work\Diagrams\seeya.png"/>
          <p:cNvPicPr>
            <a:picLocks noChangeAspect="1" noChangeArrowheads="1"/>
          </p:cNvPicPr>
          <p:nvPr/>
        </p:nvPicPr>
        <p:blipFill>
          <a:blip r:embed="rId2" cstate="print"/>
          <a:srcRect/>
          <a:stretch>
            <a:fillRect/>
          </a:stretch>
        </p:blipFill>
        <p:spPr bwMode="auto">
          <a:xfrm>
            <a:off x="1219200" y="1373875"/>
            <a:ext cx="6781800" cy="5484125"/>
          </a:xfrm>
          <a:prstGeom prst="rect">
            <a:avLst/>
          </a:prstGeom>
          <a:noFill/>
        </p:spPr>
      </p:pic>
      <p:sp>
        <p:nvSpPr>
          <p:cNvPr id="5" name="Rectangle 1"/>
          <p:cNvSpPr>
            <a:spLocks noChangeArrowheads="1"/>
          </p:cNvSpPr>
          <p:nvPr/>
        </p:nvSpPr>
        <p:spPr bwMode="auto">
          <a:xfrm>
            <a:off x="685800" y="457200"/>
            <a:ext cx="7772400" cy="1468438"/>
          </a:xfrm>
          <a:prstGeom prst="rect">
            <a:avLst/>
          </a:prstGeom>
          <a:noFill/>
          <a:ln w="9525">
            <a:noFill/>
            <a:round/>
            <a:headEnd/>
            <a:tailEnd/>
          </a:ln>
          <a:effectLst/>
        </p:spPr>
        <p:txBody>
          <a:bodyPr lIns="90000" tIns="45000" rIns="90000" bIns="45000"/>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solidFill>
                  <a:srgbClr val="000000"/>
                </a:solidFill>
                <a:latin typeface="Calibri" pitchFamily="32" charset="0"/>
              </a:rPr>
              <a:t>Power &amp; Control Signal Diagram</a:t>
            </a:r>
          </a:p>
        </p:txBody>
      </p:sp>
      <p:sp>
        <p:nvSpPr>
          <p:cNvPr id="6" name="Title 5"/>
          <p:cNvSpPr>
            <a:spLocks noGrp="1"/>
          </p:cNvSpPr>
          <p:nvPr>
            <p:ph type="title"/>
          </p:nvPr>
        </p:nvSpPr>
        <p:spPr>
          <a:xfrm>
            <a:off x="609600" y="457200"/>
            <a:ext cx="8229600" cy="1143000"/>
          </a:xfrm>
        </p:spPr>
        <p:txBody>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1022</TotalTime>
  <Words>1221</Words>
  <Application>Microsoft Office PowerPoint</Application>
  <PresentationFormat>On-screen Show (4:3)</PresentationFormat>
  <Paragraphs>261</Paragraphs>
  <Slides>55</Slides>
  <Notes>18</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Reconnaissance and Demolition Super Attack Tank A.K.A RADSAT</vt:lpstr>
      <vt:lpstr>About RADSAT</vt:lpstr>
      <vt:lpstr>Project Requirements</vt:lpstr>
      <vt:lpstr>Block Diagram</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Sensor Selection</vt:lpstr>
      <vt:lpstr>Sony GP2Y0A02YK </vt:lpstr>
      <vt:lpstr>Infrared Advantages</vt:lpstr>
      <vt:lpstr>Infrared Placement</vt:lpstr>
      <vt:lpstr>Maxbotix MB1210</vt:lpstr>
      <vt:lpstr>Ultrasonic Advantages</vt:lpstr>
      <vt:lpstr>Compass Module</vt:lpstr>
      <vt:lpstr>Sound Library</vt:lpstr>
      <vt:lpstr>Camera Selection</vt:lpstr>
      <vt:lpstr>Camera Selection</vt:lpstr>
      <vt:lpstr>Video Processing</vt:lpstr>
      <vt:lpstr>Targeting</vt:lpstr>
      <vt:lpstr>Class Diagram</vt:lpstr>
      <vt:lpstr>Color Recognition</vt:lpstr>
      <vt:lpstr>Color Recognition</vt:lpstr>
      <vt:lpstr>Shape Recognition</vt:lpstr>
      <vt:lpstr>Shape Recognition</vt:lpstr>
      <vt:lpstr>Targeting</vt:lpstr>
      <vt:lpstr>Targeting</vt:lpstr>
      <vt:lpstr>Phone Server</vt:lpstr>
      <vt:lpstr>Wifi Bee Client</vt:lpstr>
      <vt:lpstr>Robot Motion</vt:lpstr>
      <vt:lpstr>GUI Design</vt:lpstr>
      <vt:lpstr>Wireless Communication</vt:lpstr>
      <vt:lpstr>Financing</vt:lpstr>
      <vt:lpstr>Thank you!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Jeff</cp:lastModifiedBy>
  <cp:revision>115</cp:revision>
  <dcterms:created xsi:type="dcterms:W3CDTF">2012-06-03T16:14:36Z</dcterms:created>
  <dcterms:modified xsi:type="dcterms:W3CDTF">2012-08-05T16:45:11Z</dcterms:modified>
</cp:coreProperties>
</file>