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sldIdLst>
    <p:sldId id="257" r:id="rId2"/>
    <p:sldId id="267" r:id="rId3"/>
    <p:sldId id="268" r:id="rId4"/>
    <p:sldId id="269" r:id="rId5"/>
    <p:sldId id="270" r:id="rId6"/>
    <p:sldId id="271" r:id="rId7"/>
    <p:sldId id="310" r:id="rId8"/>
    <p:sldId id="311" r:id="rId9"/>
    <p:sldId id="312" r:id="rId10"/>
    <p:sldId id="313" r:id="rId11"/>
    <p:sldId id="314" r:id="rId12"/>
    <p:sldId id="315" r:id="rId13"/>
    <p:sldId id="316" r:id="rId14"/>
    <p:sldId id="262" r:id="rId15"/>
    <p:sldId id="263" r:id="rId16"/>
    <p:sldId id="264" r:id="rId17"/>
    <p:sldId id="265" r:id="rId18"/>
    <p:sldId id="266" r:id="rId19"/>
    <p:sldId id="256" r:id="rId20"/>
    <p:sldId id="258" r:id="rId21"/>
    <p:sldId id="259" r:id="rId22"/>
    <p:sldId id="260" r:id="rId23"/>
    <p:sldId id="261" r:id="rId24"/>
    <p:sldId id="281" r:id="rId25"/>
    <p:sldId id="292" r:id="rId26"/>
    <p:sldId id="293" r:id="rId27"/>
    <p:sldId id="294" r:id="rId28"/>
    <p:sldId id="295" r:id="rId29"/>
    <p:sldId id="296" r:id="rId30"/>
    <p:sldId id="317" r:id="rId31"/>
    <p:sldId id="318" r:id="rId32"/>
    <p:sldId id="319" r:id="rId33"/>
    <p:sldId id="320" r:id="rId34"/>
    <p:sldId id="321" r:id="rId35"/>
    <p:sldId id="322" r:id="rId36"/>
    <p:sldId id="276" r:id="rId37"/>
    <p:sldId id="304" r:id="rId38"/>
    <p:sldId id="305" r:id="rId39"/>
    <p:sldId id="306" r:id="rId40"/>
    <p:sldId id="307" r:id="rId41"/>
    <p:sldId id="308" r:id="rId42"/>
    <p:sldId id="309" r:id="rId43"/>
    <p:sldId id="286" r:id="rId44"/>
    <p:sldId id="287" r:id="rId45"/>
    <p:sldId id="288" r:id="rId46"/>
    <p:sldId id="289" r:id="rId47"/>
    <p:sldId id="303" r:id="rId48"/>
    <p:sldId id="291"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45"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14C0C8-88AB-43D3-A7B3-4891A75C8058}" type="datetimeFigureOut">
              <a:rPr lang="en-US" smtClean="0"/>
              <a:t>6/28/2013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267AF0-75E4-4030-827C-0C910DC85FA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Bigger font on block diagrams</a:t>
            </a:r>
            <a:endParaRPr lang="en-US" dirty="0"/>
          </a:p>
        </p:txBody>
      </p:sp>
      <p:sp>
        <p:nvSpPr>
          <p:cNvPr id="4" name="Slide Number Placeholder 3"/>
          <p:cNvSpPr>
            <a:spLocks noGrp="1"/>
          </p:cNvSpPr>
          <p:nvPr>
            <p:ph type="sldNum" sz="quarter" idx="10"/>
          </p:nvPr>
        </p:nvSpPr>
        <p:spPr/>
        <p:txBody>
          <a:bodyPr/>
          <a:lstStyle/>
          <a:p>
            <a:fld id="{DA267AF0-75E4-4030-827C-0C910DC85FAB}" type="slidenum">
              <a:rPr lang="en-US" smtClean="0"/>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for discussion between different types of sensors</a:t>
            </a:r>
            <a:endParaRPr lang="en-US" dirty="0"/>
          </a:p>
        </p:txBody>
      </p:sp>
      <p:sp>
        <p:nvSpPr>
          <p:cNvPr id="4" name="Slide Number Placeholder 3"/>
          <p:cNvSpPr>
            <a:spLocks noGrp="1"/>
          </p:cNvSpPr>
          <p:nvPr>
            <p:ph type="sldNum" sz="quarter" idx="10"/>
          </p:nvPr>
        </p:nvSpPr>
        <p:spPr/>
        <p:txBody>
          <a:bodyPr/>
          <a:lstStyle/>
          <a:p>
            <a:fld id="{DA267AF0-75E4-4030-827C-0C910DC85FAB}" type="slidenum">
              <a:rPr lang="en-US" smtClean="0"/>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details on battery selection</a:t>
            </a:r>
            <a:endParaRPr lang="en-US" dirty="0"/>
          </a:p>
        </p:txBody>
      </p:sp>
      <p:sp>
        <p:nvSpPr>
          <p:cNvPr id="4" name="Slide Number Placeholder 3"/>
          <p:cNvSpPr>
            <a:spLocks noGrp="1"/>
          </p:cNvSpPr>
          <p:nvPr>
            <p:ph type="sldNum" sz="quarter" idx="10"/>
          </p:nvPr>
        </p:nvSpPr>
        <p:spPr/>
        <p:txBody>
          <a:bodyPr/>
          <a:lstStyle/>
          <a:p>
            <a:fld id="{DA267AF0-75E4-4030-827C-0C910DC85FAB}" type="slidenum">
              <a:rPr lang="en-US" smtClean="0"/>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details</a:t>
            </a:r>
            <a:r>
              <a:rPr lang="en-US" baseline="0" dirty="0" smtClean="0"/>
              <a:t> and discussion</a:t>
            </a:r>
            <a:endParaRPr lang="en-US" dirty="0"/>
          </a:p>
        </p:txBody>
      </p:sp>
      <p:sp>
        <p:nvSpPr>
          <p:cNvPr id="4" name="Slide Number Placeholder 3"/>
          <p:cNvSpPr>
            <a:spLocks noGrp="1"/>
          </p:cNvSpPr>
          <p:nvPr>
            <p:ph type="sldNum" sz="quarter" idx="10"/>
          </p:nvPr>
        </p:nvSpPr>
        <p:spPr/>
        <p:txBody>
          <a:bodyPr/>
          <a:lstStyle/>
          <a:p>
            <a:fld id="{DA267AF0-75E4-4030-827C-0C910DC85FAB}" type="slidenum">
              <a:rPr lang="en-US" smtClean="0"/>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Tables,</a:t>
            </a:r>
            <a:r>
              <a:rPr lang="en-US" baseline="0" dirty="0" smtClean="0"/>
              <a:t> tables, tables</a:t>
            </a:r>
            <a:endParaRPr lang="en-US" dirty="0"/>
          </a:p>
        </p:txBody>
      </p:sp>
      <p:sp>
        <p:nvSpPr>
          <p:cNvPr id="4" name="Slide Number Placeholder 3"/>
          <p:cNvSpPr>
            <a:spLocks noGrp="1"/>
          </p:cNvSpPr>
          <p:nvPr>
            <p:ph type="sldNum" sz="quarter" idx="10"/>
          </p:nvPr>
        </p:nvSpPr>
        <p:spPr/>
        <p:txBody>
          <a:bodyPr/>
          <a:lstStyle/>
          <a:p>
            <a:fld id="{DA267AF0-75E4-4030-827C-0C910DC85FAB}" type="slidenum">
              <a:rPr lang="en-US" smtClean="0"/>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Extraneous</a:t>
            </a:r>
            <a:endParaRPr lang="en-US" dirty="0"/>
          </a:p>
        </p:txBody>
      </p:sp>
      <p:sp>
        <p:nvSpPr>
          <p:cNvPr id="4" name="Slide Number Placeholder 3"/>
          <p:cNvSpPr>
            <a:spLocks noGrp="1"/>
          </p:cNvSpPr>
          <p:nvPr>
            <p:ph type="sldNum" sz="quarter" idx="10"/>
          </p:nvPr>
        </p:nvSpPr>
        <p:spPr/>
        <p:txBody>
          <a:bodyPr/>
          <a:lstStyle/>
          <a:p>
            <a:fld id="{DA267AF0-75E4-4030-827C-0C910DC85FAB}" type="slidenum">
              <a:rPr lang="en-US" smtClean="0"/>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BD8B0F-1BC6-4D0D-943A-3057FC841719}" type="slidenum">
              <a:rPr lang="en-US"/>
              <a:pPr>
                <a:defRPr/>
              </a:pPr>
              <a:t>‹#›</a:t>
            </a:fld>
            <a:endParaRPr lang="en-US"/>
          </a:p>
        </p:txBody>
      </p:sp>
    </p:spTree>
    <p:extLst>
      <p:ext uri="{BB962C8B-B14F-4D97-AF65-F5344CB8AC3E}">
        <p14:creationId xmlns:p14="http://schemas.microsoft.com/office/powerpoint/2010/main" xmlns="" val="63901475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A922E3-C71B-4C8E-9888-3367A8341A8B}" type="slidenum">
              <a:rPr lang="en-US"/>
              <a:pPr>
                <a:defRPr/>
              </a:pPr>
              <a:t>‹#›</a:t>
            </a:fld>
            <a:endParaRPr lang="en-US"/>
          </a:p>
        </p:txBody>
      </p:sp>
    </p:spTree>
    <p:extLst>
      <p:ext uri="{BB962C8B-B14F-4D97-AF65-F5344CB8AC3E}">
        <p14:creationId xmlns:p14="http://schemas.microsoft.com/office/powerpoint/2010/main" xmlns="" val="282827504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381000"/>
            <a:ext cx="1890712"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1550" y="381000"/>
            <a:ext cx="5519738"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BF21B7-97BF-4B27-9642-0E93A9ECEE36}" type="slidenum">
              <a:rPr lang="en-US"/>
              <a:pPr>
                <a:defRPr/>
              </a:pPr>
              <a:t>‹#›</a:t>
            </a:fld>
            <a:endParaRPr lang="en-US"/>
          </a:p>
        </p:txBody>
      </p:sp>
    </p:spTree>
    <p:extLst>
      <p:ext uri="{BB962C8B-B14F-4D97-AF65-F5344CB8AC3E}">
        <p14:creationId xmlns:p14="http://schemas.microsoft.com/office/powerpoint/2010/main" xmlns="" val="67479530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1550" y="381000"/>
            <a:ext cx="756285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52550" y="1066800"/>
            <a:ext cx="7181850" cy="4267200"/>
          </a:xfrm>
        </p:spPr>
        <p:txBody>
          <a:bodyPr/>
          <a:lstStyle/>
          <a:p>
            <a:endParaRPr lang="en-US"/>
          </a:p>
        </p:txBody>
      </p:sp>
      <p:sp>
        <p:nvSpPr>
          <p:cNvPr id="4" name="Date Placeholder 3"/>
          <p:cNvSpPr>
            <a:spLocks noGrp="1"/>
          </p:cNvSpPr>
          <p:nvPr>
            <p:ph type="dt" sz="half" idx="10"/>
          </p:nvPr>
        </p:nvSpPr>
        <p:spPr>
          <a:xfrm>
            <a:off x="6418263" y="6419850"/>
            <a:ext cx="1012825" cy="238125"/>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2590800" y="6419850"/>
            <a:ext cx="3581400" cy="238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648575" y="6419850"/>
            <a:ext cx="523875" cy="238125"/>
          </a:xfrm>
        </p:spPr>
        <p:txBody>
          <a:bodyPr/>
          <a:lstStyle>
            <a:lvl1pPr>
              <a:defRPr/>
            </a:lvl1pPr>
          </a:lstStyle>
          <a:p>
            <a:pPr>
              <a:defRPr/>
            </a:pPr>
            <a:fld id="{5C87F6D8-87A8-4987-9672-4C6BB80F00F7}" type="slidenum">
              <a:rPr lang="en-US"/>
              <a:pPr>
                <a:defRPr/>
              </a:pPr>
              <a:t>‹#›</a:t>
            </a:fld>
            <a:endParaRPr lang="en-US"/>
          </a:p>
        </p:txBody>
      </p:sp>
    </p:spTree>
    <p:extLst>
      <p:ext uri="{BB962C8B-B14F-4D97-AF65-F5344CB8AC3E}">
        <p14:creationId xmlns:p14="http://schemas.microsoft.com/office/powerpoint/2010/main" xmlns="" val="255592269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71550" y="381000"/>
            <a:ext cx="7562850" cy="457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352550" y="1066800"/>
            <a:ext cx="7181850" cy="4267200"/>
          </a:xfrm>
        </p:spPr>
        <p:txBody>
          <a:bodyPr/>
          <a:lstStyle/>
          <a:p>
            <a:endParaRPr lang="en-US"/>
          </a:p>
        </p:txBody>
      </p:sp>
      <p:sp>
        <p:nvSpPr>
          <p:cNvPr id="4" name="Date Placeholder 3"/>
          <p:cNvSpPr>
            <a:spLocks noGrp="1"/>
          </p:cNvSpPr>
          <p:nvPr>
            <p:ph type="dt" sz="half" idx="10"/>
          </p:nvPr>
        </p:nvSpPr>
        <p:spPr>
          <a:xfrm>
            <a:off x="6418263" y="6419850"/>
            <a:ext cx="1012825" cy="238125"/>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2590800" y="6419850"/>
            <a:ext cx="3581400" cy="238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648575" y="6419850"/>
            <a:ext cx="523875" cy="238125"/>
          </a:xfrm>
        </p:spPr>
        <p:txBody>
          <a:bodyPr/>
          <a:lstStyle>
            <a:lvl1pPr>
              <a:defRPr/>
            </a:lvl1pPr>
          </a:lstStyle>
          <a:p>
            <a:pPr>
              <a:defRPr/>
            </a:pPr>
            <a:fld id="{887CD706-4829-41A3-B8E8-F5E42FC5176D}" type="slidenum">
              <a:rPr lang="en-US"/>
              <a:pPr>
                <a:defRPr/>
              </a:pPr>
              <a:t>‹#›</a:t>
            </a:fld>
            <a:endParaRPr lang="en-US"/>
          </a:p>
        </p:txBody>
      </p:sp>
    </p:spTree>
    <p:extLst>
      <p:ext uri="{BB962C8B-B14F-4D97-AF65-F5344CB8AC3E}">
        <p14:creationId xmlns:p14="http://schemas.microsoft.com/office/powerpoint/2010/main" xmlns="" val="72604832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CC10A5-4194-4BEC-90BF-BD4C0821775A}" type="slidenum">
              <a:rPr lang="en-US"/>
              <a:pPr>
                <a:defRPr/>
              </a:pPr>
              <a:t>‹#›</a:t>
            </a:fld>
            <a:endParaRPr lang="en-US"/>
          </a:p>
        </p:txBody>
      </p:sp>
    </p:spTree>
    <p:extLst>
      <p:ext uri="{BB962C8B-B14F-4D97-AF65-F5344CB8AC3E}">
        <p14:creationId xmlns:p14="http://schemas.microsoft.com/office/powerpoint/2010/main" xmlns="" val="6434703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99103A-D8F1-428B-86AB-A37EDAC863CD}" type="slidenum">
              <a:rPr lang="en-US"/>
              <a:pPr>
                <a:defRPr/>
              </a:pPr>
              <a:t>‹#›</a:t>
            </a:fld>
            <a:endParaRPr lang="en-US"/>
          </a:p>
        </p:txBody>
      </p:sp>
    </p:spTree>
    <p:extLst>
      <p:ext uri="{BB962C8B-B14F-4D97-AF65-F5344CB8AC3E}">
        <p14:creationId xmlns:p14="http://schemas.microsoft.com/office/powerpoint/2010/main" xmlns="" val="146044133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52550" y="1066800"/>
            <a:ext cx="35147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9675" y="1066800"/>
            <a:ext cx="35147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6FD5C44-A10E-4FBE-AB3A-19B4F4086286}" type="slidenum">
              <a:rPr lang="en-US"/>
              <a:pPr>
                <a:defRPr/>
              </a:pPr>
              <a:t>‹#›</a:t>
            </a:fld>
            <a:endParaRPr lang="en-US"/>
          </a:p>
        </p:txBody>
      </p:sp>
    </p:spTree>
    <p:extLst>
      <p:ext uri="{BB962C8B-B14F-4D97-AF65-F5344CB8AC3E}">
        <p14:creationId xmlns:p14="http://schemas.microsoft.com/office/powerpoint/2010/main" xmlns="" val="348582817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8BBF3F3-1F62-4267-B979-4AAC117FE5C4}" type="slidenum">
              <a:rPr lang="en-US"/>
              <a:pPr>
                <a:defRPr/>
              </a:pPr>
              <a:t>‹#›</a:t>
            </a:fld>
            <a:endParaRPr lang="en-US"/>
          </a:p>
        </p:txBody>
      </p:sp>
    </p:spTree>
    <p:extLst>
      <p:ext uri="{BB962C8B-B14F-4D97-AF65-F5344CB8AC3E}">
        <p14:creationId xmlns:p14="http://schemas.microsoft.com/office/powerpoint/2010/main" xmlns="" val="234060993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81B33AF-DC13-4E12-AECA-C5E989814491}" type="slidenum">
              <a:rPr lang="en-US"/>
              <a:pPr>
                <a:defRPr/>
              </a:pPr>
              <a:t>‹#›</a:t>
            </a:fld>
            <a:endParaRPr lang="en-US"/>
          </a:p>
        </p:txBody>
      </p:sp>
    </p:spTree>
    <p:extLst>
      <p:ext uri="{BB962C8B-B14F-4D97-AF65-F5344CB8AC3E}">
        <p14:creationId xmlns:p14="http://schemas.microsoft.com/office/powerpoint/2010/main" xmlns="" val="272734808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EA534C4-7BCC-4371-BA0E-9C80566DA0FC}" type="slidenum">
              <a:rPr lang="en-US"/>
              <a:pPr>
                <a:defRPr/>
              </a:pPr>
              <a:t>‹#›</a:t>
            </a:fld>
            <a:endParaRPr lang="en-US"/>
          </a:p>
        </p:txBody>
      </p:sp>
    </p:spTree>
    <p:extLst>
      <p:ext uri="{BB962C8B-B14F-4D97-AF65-F5344CB8AC3E}">
        <p14:creationId xmlns:p14="http://schemas.microsoft.com/office/powerpoint/2010/main" xmlns="" val="97572506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B3270EE-7145-4857-9D7E-60C00E313B8C}" type="slidenum">
              <a:rPr lang="en-US"/>
              <a:pPr>
                <a:defRPr/>
              </a:pPr>
              <a:t>‹#›</a:t>
            </a:fld>
            <a:endParaRPr lang="en-US"/>
          </a:p>
        </p:txBody>
      </p:sp>
    </p:spTree>
    <p:extLst>
      <p:ext uri="{BB962C8B-B14F-4D97-AF65-F5344CB8AC3E}">
        <p14:creationId xmlns:p14="http://schemas.microsoft.com/office/powerpoint/2010/main" xmlns="" val="61083224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1E041FE-54A8-4466-948F-BD553E5D24E0}" type="slidenum">
              <a:rPr lang="en-US"/>
              <a:pPr>
                <a:defRPr/>
              </a:pPr>
              <a:t>‹#›</a:t>
            </a:fld>
            <a:endParaRPr lang="en-US"/>
          </a:p>
        </p:txBody>
      </p:sp>
    </p:spTree>
    <p:extLst>
      <p:ext uri="{BB962C8B-B14F-4D97-AF65-F5344CB8AC3E}">
        <p14:creationId xmlns:p14="http://schemas.microsoft.com/office/powerpoint/2010/main" xmlns="" val="241621547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256338"/>
            <a:ext cx="9144000" cy="55562"/>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971550" y="381000"/>
            <a:ext cx="7562850" cy="457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1352550" y="1066800"/>
            <a:ext cx="718185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18263" y="6419850"/>
            <a:ext cx="1012825" cy="238125"/>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endParaRPr lang="en-US"/>
          </a:p>
        </p:txBody>
      </p:sp>
      <p:sp>
        <p:nvSpPr>
          <p:cNvPr id="5" name="Footer Placeholder 4"/>
          <p:cNvSpPr>
            <a:spLocks noGrp="1"/>
          </p:cNvSpPr>
          <p:nvPr>
            <p:ph type="ftr" sz="quarter" idx="3"/>
          </p:nvPr>
        </p:nvSpPr>
        <p:spPr>
          <a:xfrm>
            <a:off x="2590800" y="6419850"/>
            <a:ext cx="3581400" cy="238125"/>
          </a:xfrm>
          <a:prstGeom prst="rect">
            <a:avLst/>
          </a:prstGeom>
        </p:spPr>
        <p:txBody>
          <a:bodyPr vert="horz" lIns="91440" tIns="45720" rIns="91440" bIns="45720" rtlCol="0" anchor="ctr"/>
          <a:lstStyle>
            <a:lvl1pPr algn="l" fontAlgn="auto">
              <a:spcBef>
                <a:spcPts val="0"/>
              </a:spcBef>
              <a:spcAft>
                <a:spcPts val="0"/>
              </a:spcAft>
              <a:defRPr sz="1000" dirty="0">
                <a:solidFill>
                  <a:schemeClr val="tx1"/>
                </a:solidFill>
                <a:latin typeface="+mn-lt"/>
              </a:defRPr>
            </a:lvl1pPr>
          </a:lstStyle>
          <a:p>
            <a:pPr>
              <a:defRPr/>
            </a:pPr>
            <a:endParaRPr lang="en-US"/>
          </a:p>
        </p:txBody>
      </p:sp>
      <p:sp>
        <p:nvSpPr>
          <p:cNvPr id="6" name="Slide Number Placeholder 5"/>
          <p:cNvSpPr>
            <a:spLocks noGrp="1"/>
          </p:cNvSpPr>
          <p:nvPr>
            <p:ph type="sldNum" sz="quarter" idx="4"/>
          </p:nvPr>
        </p:nvSpPr>
        <p:spPr>
          <a:xfrm>
            <a:off x="7648575" y="6419850"/>
            <a:ext cx="523875" cy="238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pPr>
              <a:defRPr/>
            </a:pPr>
            <a:fld id="{9CF770E3-B568-47D3-9665-934A94C8B39D}" type="slidenum">
              <a:rPr lang="en-US"/>
              <a:pPr>
                <a:defRPr/>
              </a:pPr>
              <a:t>‹#›</a:t>
            </a:fld>
            <a:endParaRPr lang="en-US"/>
          </a:p>
        </p:txBody>
      </p:sp>
      <p:sp>
        <p:nvSpPr>
          <p:cNvPr id="8" name="Rectangle 7"/>
          <p:cNvSpPr/>
          <p:nvPr/>
        </p:nvSpPr>
        <p:spPr>
          <a:xfrm>
            <a:off x="0" y="6257036"/>
            <a:ext cx="9144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107" name="Picture 11" descr="ManScaperLogo"/>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0" y="4724400"/>
            <a:ext cx="1905000" cy="1524000"/>
          </a:xfrm>
          <a:prstGeom prst="rect">
            <a:avLst/>
          </a:prstGeom>
          <a:noFill/>
          <a:extLst>
            <a:ext uri="{909E8E84-426E-40DD-AFC4-6F175D3DCCD1}">
              <a14:hiddenFill xmlns:a14="http://schemas.microsoft.com/office/drawing/2010/main" xmlns="">
                <a:solidFill>
                  <a:srgbClr val="FFFFFF"/>
                </a:solidFill>
              </a14:hiddenFill>
            </a:ext>
          </a:extLst>
        </p:spPr>
      </p:pic>
      <p:sp>
        <p:nvSpPr>
          <p:cNvPr id="4108" name="Text Box 12"/>
          <p:cNvSpPr txBox="1">
            <a:spLocks noChangeArrowheads="1"/>
          </p:cNvSpPr>
          <p:nvPr/>
        </p:nvSpPr>
        <p:spPr bwMode="auto">
          <a:xfrm>
            <a:off x="-92075" y="6248400"/>
            <a:ext cx="23510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b="1">
                <a:solidFill>
                  <a:srgbClr val="7F3F1F"/>
                </a:solidFill>
                <a:effectLst>
                  <a:outerShdw blurRad="38100" dist="38100" dir="2700000" algn="tl">
                    <a:srgbClr val="C0C0C0"/>
                  </a:outerShdw>
                </a:effectLst>
              </a:rPr>
              <a:t>Autonomous Lawnmower</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fade/>
  </p:transition>
  <p:hf sldNum="0" hdr="0" ftr="0" dt="0"/>
  <p:txStyles>
    <p:titleStyle>
      <a:lvl1pPr algn="l" rtl="0" fontAlgn="base">
        <a:lnSpc>
          <a:spcPct val="90000"/>
        </a:lnSpc>
        <a:spcBef>
          <a:spcPct val="0"/>
        </a:spcBef>
        <a:spcAft>
          <a:spcPct val="0"/>
        </a:spcAft>
        <a:defRPr sz="3200" b="1">
          <a:solidFill>
            <a:schemeClr val="accent1"/>
          </a:solidFill>
          <a:latin typeface="+mj-lt"/>
          <a:ea typeface="+mj-ea"/>
          <a:cs typeface="+mj-cs"/>
        </a:defRPr>
      </a:lvl1pPr>
      <a:lvl2pPr algn="l" rtl="0" fontAlgn="base">
        <a:lnSpc>
          <a:spcPct val="90000"/>
        </a:lnSpc>
        <a:spcBef>
          <a:spcPct val="0"/>
        </a:spcBef>
        <a:spcAft>
          <a:spcPct val="0"/>
        </a:spcAft>
        <a:defRPr sz="3200" b="1">
          <a:solidFill>
            <a:schemeClr val="accent1"/>
          </a:solidFill>
          <a:latin typeface="Cambria" pitchFamily="18" charset="0"/>
        </a:defRPr>
      </a:lvl2pPr>
      <a:lvl3pPr algn="l" rtl="0" fontAlgn="base">
        <a:lnSpc>
          <a:spcPct val="90000"/>
        </a:lnSpc>
        <a:spcBef>
          <a:spcPct val="0"/>
        </a:spcBef>
        <a:spcAft>
          <a:spcPct val="0"/>
        </a:spcAft>
        <a:defRPr sz="3200" b="1">
          <a:solidFill>
            <a:schemeClr val="accent1"/>
          </a:solidFill>
          <a:latin typeface="Cambria" pitchFamily="18" charset="0"/>
        </a:defRPr>
      </a:lvl3pPr>
      <a:lvl4pPr algn="l" rtl="0" fontAlgn="base">
        <a:lnSpc>
          <a:spcPct val="90000"/>
        </a:lnSpc>
        <a:spcBef>
          <a:spcPct val="0"/>
        </a:spcBef>
        <a:spcAft>
          <a:spcPct val="0"/>
        </a:spcAft>
        <a:defRPr sz="3200" b="1">
          <a:solidFill>
            <a:schemeClr val="accent1"/>
          </a:solidFill>
          <a:latin typeface="Cambria" pitchFamily="18" charset="0"/>
        </a:defRPr>
      </a:lvl4pPr>
      <a:lvl5pPr algn="l" rtl="0" fontAlgn="base">
        <a:lnSpc>
          <a:spcPct val="90000"/>
        </a:lnSpc>
        <a:spcBef>
          <a:spcPct val="0"/>
        </a:spcBef>
        <a:spcAft>
          <a:spcPct val="0"/>
        </a:spcAft>
        <a:defRPr sz="3200" b="1">
          <a:solidFill>
            <a:schemeClr val="accent1"/>
          </a:solidFill>
          <a:latin typeface="Cambria" pitchFamily="18" charset="0"/>
        </a:defRPr>
      </a:lvl5pPr>
      <a:lvl6pPr marL="457200" algn="l" rtl="0" fontAlgn="base">
        <a:lnSpc>
          <a:spcPct val="90000"/>
        </a:lnSpc>
        <a:spcBef>
          <a:spcPct val="0"/>
        </a:spcBef>
        <a:spcAft>
          <a:spcPct val="0"/>
        </a:spcAft>
        <a:defRPr sz="3200" b="1">
          <a:solidFill>
            <a:schemeClr val="accent1"/>
          </a:solidFill>
          <a:latin typeface="Cambria" pitchFamily="18" charset="0"/>
        </a:defRPr>
      </a:lvl6pPr>
      <a:lvl7pPr marL="914400" algn="l" rtl="0" fontAlgn="base">
        <a:lnSpc>
          <a:spcPct val="90000"/>
        </a:lnSpc>
        <a:spcBef>
          <a:spcPct val="0"/>
        </a:spcBef>
        <a:spcAft>
          <a:spcPct val="0"/>
        </a:spcAft>
        <a:defRPr sz="3200" b="1">
          <a:solidFill>
            <a:schemeClr val="accent1"/>
          </a:solidFill>
          <a:latin typeface="Cambria" pitchFamily="18" charset="0"/>
        </a:defRPr>
      </a:lvl7pPr>
      <a:lvl8pPr marL="1371600" algn="l" rtl="0" fontAlgn="base">
        <a:lnSpc>
          <a:spcPct val="90000"/>
        </a:lnSpc>
        <a:spcBef>
          <a:spcPct val="0"/>
        </a:spcBef>
        <a:spcAft>
          <a:spcPct val="0"/>
        </a:spcAft>
        <a:defRPr sz="3200" b="1">
          <a:solidFill>
            <a:schemeClr val="accent1"/>
          </a:solidFill>
          <a:latin typeface="Cambria" pitchFamily="18" charset="0"/>
        </a:defRPr>
      </a:lvl8pPr>
      <a:lvl9pPr marL="1828800" algn="l" rtl="0" fontAlgn="base">
        <a:lnSpc>
          <a:spcPct val="90000"/>
        </a:lnSpc>
        <a:spcBef>
          <a:spcPct val="0"/>
        </a:spcBef>
        <a:spcAft>
          <a:spcPct val="0"/>
        </a:spcAft>
        <a:defRPr sz="3200" b="1">
          <a:solidFill>
            <a:schemeClr val="accent1"/>
          </a:solidFill>
          <a:latin typeface="Cambria" pitchFamily="18" charset="0"/>
        </a:defRPr>
      </a:lvl9pPr>
    </p:titleStyle>
    <p:bodyStyle>
      <a:lvl1pPr marL="273050" indent="-228600" algn="l" rtl="0" fontAlgn="base">
        <a:lnSpc>
          <a:spcPct val="90000"/>
        </a:lnSpc>
        <a:spcBef>
          <a:spcPts val="1800"/>
        </a:spcBef>
        <a:spcAft>
          <a:spcPct val="0"/>
        </a:spcAft>
        <a:buClr>
          <a:schemeClr val="accent1"/>
        </a:buClr>
        <a:buFont typeface="Arial" charset="0"/>
        <a:buChar char="•"/>
        <a:defRPr sz="2000">
          <a:solidFill>
            <a:schemeClr val="tx1"/>
          </a:solidFill>
          <a:latin typeface="+mn-lt"/>
          <a:ea typeface="+mn-ea"/>
          <a:cs typeface="+mn-cs"/>
        </a:defRPr>
      </a:lvl1pPr>
      <a:lvl2pPr marL="593725" indent="-228600" algn="l" rtl="0" fontAlgn="base">
        <a:lnSpc>
          <a:spcPct val="90000"/>
        </a:lnSpc>
        <a:spcBef>
          <a:spcPts val="1000"/>
        </a:spcBef>
        <a:spcAft>
          <a:spcPct val="0"/>
        </a:spcAft>
        <a:buClr>
          <a:schemeClr val="accent1"/>
        </a:buClr>
        <a:buFont typeface="Arial" charset="0"/>
        <a:buChar char="•"/>
        <a:defRPr>
          <a:solidFill>
            <a:schemeClr val="tx1"/>
          </a:solidFill>
          <a:latin typeface="+mn-lt"/>
        </a:defRPr>
      </a:lvl2pPr>
      <a:lvl3pPr marL="914400" indent="-228600" algn="l" rtl="0" fontAlgn="base">
        <a:lnSpc>
          <a:spcPct val="90000"/>
        </a:lnSpc>
        <a:spcBef>
          <a:spcPts val="800"/>
        </a:spcBef>
        <a:spcAft>
          <a:spcPct val="0"/>
        </a:spcAft>
        <a:buClr>
          <a:schemeClr val="accent1"/>
        </a:buClr>
        <a:buFont typeface="Arial" charset="0"/>
        <a:buChar char="•"/>
        <a:defRPr sz="1600">
          <a:solidFill>
            <a:schemeClr val="tx1"/>
          </a:solidFill>
          <a:latin typeface="+mn-lt"/>
        </a:defRPr>
      </a:lvl3pPr>
      <a:lvl4pPr marL="1233488" indent="-228600" algn="l" rtl="0" fontAlgn="base">
        <a:lnSpc>
          <a:spcPct val="90000"/>
        </a:lnSpc>
        <a:spcBef>
          <a:spcPts val="800"/>
        </a:spcBef>
        <a:spcAft>
          <a:spcPct val="0"/>
        </a:spcAft>
        <a:buClr>
          <a:schemeClr val="accent1"/>
        </a:buClr>
        <a:buFont typeface="Arial" charset="0"/>
        <a:buChar char="•"/>
        <a:defRPr sz="1400">
          <a:solidFill>
            <a:schemeClr val="tx1"/>
          </a:solidFill>
          <a:latin typeface="+mn-lt"/>
        </a:defRPr>
      </a:lvl4pPr>
      <a:lvl5pPr marL="1554163" indent="-228600" algn="l" rtl="0" fontAlgn="base">
        <a:lnSpc>
          <a:spcPct val="90000"/>
        </a:lnSpc>
        <a:spcBef>
          <a:spcPts val="800"/>
        </a:spcBef>
        <a:spcAft>
          <a:spcPct val="0"/>
        </a:spcAft>
        <a:buClr>
          <a:schemeClr val="accent1"/>
        </a:buClr>
        <a:buFont typeface="Arial" charset="0"/>
        <a:buChar char="•"/>
        <a:defRPr sz="1400">
          <a:solidFill>
            <a:schemeClr val="tx1"/>
          </a:solidFill>
          <a:latin typeface="+mn-lt"/>
        </a:defRPr>
      </a:lvl5pPr>
      <a:lvl6pPr marL="2011363" indent="-228600" algn="l" rtl="0" fontAlgn="base">
        <a:lnSpc>
          <a:spcPct val="90000"/>
        </a:lnSpc>
        <a:spcBef>
          <a:spcPts val="800"/>
        </a:spcBef>
        <a:spcAft>
          <a:spcPct val="0"/>
        </a:spcAft>
        <a:buClr>
          <a:schemeClr val="accent1"/>
        </a:buClr>
        <a:buFont typeface="Arial" charset="0"/>
        <a:buChar char="•"/>
        <a:defRPr sz="1400">
          <a:solidFill>
            <a:schemeClr val="tx1"/>
          </a:solidFill>
          <a:latin typeface="+mn-lt"/>
        </a:defRPr>
      </a:lvl6pPr>
      <a:lvl7pPr marL="2468563" indent="-228600" algn="l" rtl="0" fontAlgn="base">
        <a:lnSpc>
          <a:spcPct val="90000"/>
        </a:lnSpc>
        <a:spcBef>
          <a:spcPts val="800"/>
        </a:spcBef>
        <a:spcAft>
          <a:spcPct val="0"/>
        </a:spcAft>
        <a:buClr>
          <a:schemeClr val="accent1"/>
        </a:buClr>
        <a:buFont typeface="Arial" charset="0"/>
        <a:buChar char="•"/>
        <a:defRPr sz="1400">
          <a:solidFill>
            <a:schemeClr val="tx1"/>
          </a:solidFill>
          <a:latin typeface="+mn-lt"/>
        </a:defRPr>
      </a:lvl7pPr>
      <a:lvl8pPr marL="2925763" indent="-228600" algn="l" rtl="0" fontAlgn="base">
        <a:lnSpc>
          <a:spcPct val="90000"/>
        </a:lnSpc>
        <a:spcBef>
          <a:spcPts val="800"/>
        </a:spcBef>
        <a:spcAft>
          <a:spcPct val="0"/>
        </a:spcAft>
        <a:buClr>
          <a:schemeClr val="accent1"/>
        </a:buClr>
        <a:buFont typeface="Arial" charset="0"/>
        <a:buChar char="•"/>
        <a:defRPr sz="1400">
          <a:solidFill>
            <a:schemeClr val="tx1"/>
          </a:solidFill>
          <a:latin typeface="+mn-lt"/>
        </a:defRPr>
      </a:lvl8pPr>
      <a:lvl9pPr marL="3382963" indent="-228600" algn="l" rtl="0" fontAlgn="base">
        <a:lnSpc>
          <a:spcPct val="90000"/>
        </a:lnSpc>
        <a:spcBef>
          <a:spcPts val="800"/>
        </a:spcBef>
        <a:spcAft>
          <a:spcPct val="0"/>
        </a:spcAft>
        <a:buClr>
          <a:schemeClr val="accent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bwMode="auto">
          <a:xfrm>
            <a:off x="304800" y="1828800"/>
            <a:ext cx="8324850" cy="990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pPr algn="ctr"/>
            <a:r>
              <a:rPr lang="en-US" sz="4000" dirty="0">
                <a:effectLst>
                  <a:outerShdw blurRad="38100" dist="38100" dir="2700000" algn="tl">
                    <a:srgbClr val="C0C0C0"/>
                  </a:outerShdw>
                </a:effectLst>
              </a:rPr>
              <a:t>ManScaper</a:t>
            </a:r>
            <a:r>
              <a:rPr lang="en-US" dirty="0">
                <a:effectLst>
                  <a:outerShdw blurRad="38100" dist="38100" dir="2700000" algn="tl">
                    <a:srgbClr val="C0C0C0"/>
                  </a:outerShdw>
                </a:effectLst>
              </a:rPr>
              <a:t> </a:t>
            </a:r>
            <a:r>
              <a:rPr lang="en-US" sz="2800" dirty="0">
                <a:effectLst>
                  <a:outerShdw blurRad="38100" dist="38100" dir="2700000" algn="tl">
                    <a:srgbClr val="C0C0C0"/>
                  </a:outerShdw>
                </a:effectLst>
              </a:rPr>
              <a:t/>
            </a:r>
            <a:br>
              <a:rPr lang="en-US" sz="2800" dirty="0">
                <a:effectLst>
                  <a:outerShdw blurRad="38100" dist="38100" dir="2700000" algn="tl">
                    <a:srgbClr val="C0C0C0"/>
                  </a:outerShdw>
                </a:effectLst>
              </a:rPr>
            </a:br>
            <a:r>
              <a:rPr lang="en-US" sz="2800" dirty="0">
                <a:effectLst>
                  <a:outerShdw blurRad="38100" dist="38100" dir="2700000" algn="tl">
                    <a:srgbClr val="C0C0C0"/>
                  </a:outerShdw>
                </a:effectLst>
              </a:rPr>
              <a:t>Autonomous Lawnmower</a:t>
            </a:r>
          </a:p>
        </p:txBody>
      </p:sp>
      <p:sp>
        <p:nvSpPr>
          <p:cNvPr id="6147" name="Rectangle 3"/>
          <p:cNvSpPr>
            <a:spLocks noGrp="1"/>
          </p:cNvSpPr>
          <p:nvPr>
            <p:ph type="body" idx="1"/>
          </p:nvPr>
        </p:nvSpPr>
        <p:spPr>
          <a:xfrm>
            <a:off x="6019800" y="3657600"/>
            <a:ext cx="2514600" cy="2057400"/>
          </a:xfrm>
        </p:spPr>
        <p:txBody>
          <a:bodyPr/>
          <a:lstStyle/>
          <a:p>
            <a:pPr algn="r">
              <a:buFont typeface="Arial" charset="0"/>
              <a:buNone/>
            </a:pPr>
            <a:r>
              <a:rPr lang="en-US" dirty="0"/>
              <a:t>Group 2</a:t>
            </a:r>
          </a:p>
          <a:p>
            <a:pPr algn="r">
              <a:buFont typeface="Arial" charset="0"/>
              <a:buNone/>
            </a:pPr>
            <a:endParaRPr lang="en-US" dirty="0"/>
          </a:p>
          <a:p>
            <a:pPr algn="r">
              <a:lnSpc>
                <a:spcPct val="10000"/>
              </a:lnSpc>
              <a:buFont typeface="Arial" charset="0"/>
              <a:buNone/>
            </a:pPr>
            <a:r>
              <a:rPr lang="en-US" dirty="0"/>
              <a:t>Andrew Cochrum</a:t>
            </a:r>
          </a:p>
          <a:p>
            <a:pPr algn="r">
              <a:lnSpc>
                <a:spcPct val="10000"/>
              </a:lnSpc>
              <a:buFont typeface="Arial" charset="0"/>
              <a:buNone/>
            </a:pPr>
            <a:r>
              <a:rPr lang="en-US" dirty="0"/>
              <a:t>Joseph Corteo</a:t>
            </a:r>
          </a:p>
          <a:p>
            <a:pPr algn="r">
              <a:lnSpc>
                <a:spcPct val="10000"/>
              </a:lnSpc>
              <a:buFont typeface="Arial" charset="0"/>
              <a:buNone/>
            </a:pPr>
            <a:r>
              <a:rPr lang="en-US" dirty="0"/>
              <a:t>Jason Oppel</a:t>
            </a:r>
          </a:p>
          <a:p>
            <a:pPr algn="r">
              <a:lnSpc>
                <a:spcPct val="10000"/>
              </a:lnSpc>
              <a:buFont typeface="Arial" charset="0"/>
              <a:buNone/>
            </a:pPr>
            <a:r>
              <a:rPr lang="en-US" dirty="0"/>
              <a:t>Matthew Seth</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RN-XV </a:t>
            </a:r>
            <a:r>
              <a:rPr lang="en-US" dirty="0" err="1" smtClean="0"/>
              <a:t>WiFly</a:t>
            </a:r>
            <a:r>
              <a:rPr lang="en-US" dirty="0" smtClean="0"/>
              <a:t> Wireless Module</a:t>
            </a:r>
            <a:endParaRPr lang="en-US" dirty="0"/>
          </a:p>
        </p:txBody>
      </p:sp>
      <p:sp>
        <p:nvSpPr>
          <p:cNvPr id="3" name="Content Placeholder 2"/>
          <p:cNvSpPr>
            <a:spLocks noGrp="1"/>
          </p:cNvSpPr>
          <p:nvPr>
            <p:ph idx="1"/>
          </p:nvPr>
        </p:nvSpPr>
        <p:spPr/>
        <p:txBody>
          <a:bodyPr/>
          <a:lstStyle/>
          <a:p>
            <a:r>
              <a:rPr lang="en-US" dirty="0"/>
              <a:t>Onboard TCP/IP stack includes DHCP, UDP, DNS, ARP, ICMP, HTTP client, FTP client and </a:t>
            </a:r>
            <a:r>
              <a:rPr lang="en-US" dirty="0" smtClean="0"/>
              <a:t>TCP</a:t>
            </a:r>
          </a:p>
          <a:p>
            <a:r>
              <a:rPr lang="en-US" dirty="0" smtClean="0"/>
              <a:t>Requires only two pins to communicate with the ATMega328P (RX and TX)</a:t>
            </a:r>
          </a:p>
          <a:p>
            <a:r>
              <a:rPr lang="en-US" dirty="0" smtClean="0"/>
              <a:t>Both the laptop and </a:t>
            </a:r>
            <a:r>
              <a:rPr lang="en-US" dirty="0" err="1" smtClean="0"/>
              <a:t>WiFly</a:t>
            </a:r>
            <a:r>
              <a:rPr lang="en-US" dirty="0" smtClean="0"/>
              <a:t> module connect to a wireless access point</a:t>
            </a:r>
          </a:p>
          <a:p>
            <a:r>
              <a:rPr lang="en-US" dirty="0" smtClean="0"/>
              <a:t>Once on the same network, a Telnet  session will allow for the transfer of coordinates to the </a:t>
            </a:r>
            <a:r>
              <a:rPr lang="en-US" dirty="0" err="1" smtClean="0"/>
              <a:t>WiFly</a:t>
            </a:r>
            <a:r>
              <a:rPr lang="en-US" dirty="0" smtClean="0"/>
              <a:t> module</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34480" y="4191000"/>
            <a:ext cx="1447800" cy="1662786"/>
          </a:xfrm>
          <a:prstGeom prst="rect">
            <a:avLst/>
          </a:prstGeom>
        </p:spPr>
      </p:pic>
    </p:spTree>
    <p:extLst>
      <p:ext uri="{BB962C8B-B14F-4D97-AF65-F5344CB8AC3E}">
        <p14:creationId xmlns:p14="http://schemas.microsoft.com/office/powerpoint/2010/main" xmlns="" val="6474556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HMC5883L Triple Axis Magnetometer </a:t>
            </a:r>
            <a:endParaRPr lang="en-US" dirty="0"/>
          </a:p>
        </p:txBody>
      </p:sp>
      <p:sp>
        <p:nvSpPr>
          <p:cNvPr id="3" name="Content Placeholder 2"/>
          <p:cNvSpPr>
            <a:spLocks noGrp="1"/>
          </p:cNvSpPr>
          <p:nvPr>
            <p:ph idx="1"/>
          </p:nvPr>
        </p:nvSpPr>
        <p:spPr/>
        <p:txBody>
          <a:bodyPr/>
          <a:lstStyle/>
          <a:p>
            <a:r>
              <a:rPr lang="en-US" dirty="0" smtClean="0"/>
              <a:t>Used to measure the heading of the lawnmower during operation</a:t>
            </a:r>
          </a:p>
          <a:p>
            <a:r>
              <a:rPr lang="en-US" dirty="0" smtClean="0"/>
              <a:t>Internal measurement scale can be modified via software in case local interference saturates the magnetometer</a:t>
            </a:r>
          </a:p>
          <a:p>
            <a:r>
              <a:rPr lang="en-US" dirty="0" smtClean="0"/>
              <a:t>Disadvantages: </a:t>
            </a:r>
          </a:p>
          <a:p>
            <a:pPr lvl="1"/>
            <a:r>
              <a:rPr lang="en-US" dirty="0"/>
              <a:t>H</a:t>
            </a:r>
            <a:r>
              <a:rPr lang="en-US" dirty="0" smtClean="0"/>
              <a:t>ighly inaccurate when tilted by more than a few degrees from the horizontal</a:t>
            </a:r>
          </a:p>
          <a:p>
            <a:pPr lvl="1"/>
            <a:r>
              <a:rPr lang="en-US" dirty="0" smtClean="0"/>
              <a:t>Highly sensitive to ferrous materials – must be either shielded or placed at a suitable distance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46240" y="4114800"/>
            <a:ext cx="1828800" cy="1828800"/>
          </a:xfrm>
          <a:prstGeom prst="rect">
            <a:avLst/>
          </a:prstGeom>
        </p:spPr>
      </p:pic>
    </p:spTree>
    <p:extLst>
      <p:ext uri="{BB962C8B-B14F-4D97-AF65-F5344CB8AC3E}">
        <p14:creationId xmlns:p14="http://schemas.microsoft.com/office/powerpoint/2010/main" xmlns="" val="240866373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dirty="0" smtClean="0"/>
              <a:t>ADXL345 Triple-Axis  Accelerometer </a:t>
            </a:r>
            <a:endParaRPr lang="en-US" dirty="0"/>
          </a:p>
        </p:txBody>
      </p:sp>
      <p:sp>
        <p:nvSpPr>
          <p:cNvPr id="26627" name="Rectangle 3"/>
          <p:cNvSpPr>
            <a:spLocks noGrp="1"/>
          </p:cNvSpPr>
          <p:nvPr>
            <p:ph type="body" idx="1"/>
          </p:nvPr>
        </p:nvSpPr>
        <p:spPr/>
        <p:txBody>
          <a:bodyPr/>
          <a:lstStyle/>
          <a:p>
            <a:r>
              <a:rPr lang="en-US" dirty="0" smtClean="0"/>
              <a:t>High resolution -- able to detect inclination changes of less than 1.0 degree</a:t>
            </a:r>
          </a:p>
          <a:p>
            <a:pPr lvl="1"/>
            <a:r>
              <a:rPr lang="en-US" dirty="0"/>
              <a:t>Used to add tilt compensation to the digital </a:t>
            </a:r>
            <a:r>
              <a:rPr lang="en-US" dirty="0" smtClean="0"/>
              <a:t>compass</a:t>
            </a:r>
          </a:p>
          <a:p>
            <a:r>
              <a:rPr lang="en-US" dirty="0" smtClean="0"/>
              <a:t>Ultra low power consumption (40 µA in measurement mode)</a:t>
            </a:r>
          </a:p>
          <a:p>
            <a:r>
              <a:rPr lang="en-US" dirty="0" smtClean="0"/>
              <a:t>Built-in profiles to filter out small vibrations, reducing noise in measurements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48400" y="3139440"/>
            <a:ext cx="2118360" cy="2118360"/>
          </a:xfrm>
          <a:prstGeom prst="rect">
            <a:avLst/>
          </a:prstGeom>
        </p:spPr>
      </p:pic>
    </p:spTree>
    <p:extLst>
      <p:ext uri="{BB962C8B-B14F-4D97-AF65-F5344CB8AC3E}">
        <p14:creationId xmlns:p14="http://schemas.microsoft.com/office/powerpoint/2010/main" xmlns="" val="178092817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dirty="0" smtClean="0"/>
              <a:t>R35i Incremental Encoders</a:t>
            </a:r>
            <a:endParaRPr lang="en-US" dirty="0"/>
          </a:p>
        </p:txBody>
      </p:sp>
      <p:sp>
        <p:nvSpPr>
          <p:cNvPr id="27651" name="Rectangle 3"/>
          <p:cNvSpPr>
            <a:spLocks noGrp="1"/>
          </p:cNvSpPr>
          <p:nvPr>
            <p:ph type="body" idx="1"/>
          </p:nvPr>
        </p:nvSpPr>
        <p:spPr/>
        <p:txBody>
          <a:bodyPr/>
          <a:lstStyle/>
          <a:p>
            <a:r>
              <a:rPr lang="en-US" dirty="0" smtClean="0"/>
              <a:t>Two data channels in quadrature</a:t>
            </a:r>
          </a:p>
          <a:p>
            <a:r>
              <a:rPr lang="en-US" dirty="0" smtClean="0"/>
              <a:t>1000 PPR (Pulses Per Revolution) resolution</a:t>
            </a:r>
          </a:p>
          <a:p>
            <a:pPr lvl="1"/>
            <a:r>
              <a:rPr lang="en-US" dirty="0" smtClean="0"/>
              <a:t>~2 ft. travelled per revolution (9 in. wheel diameter) yields an ideal resolution of ~0.024 inches</a:t>
            </a:r>
          </a:p>
          <a:p>
            <a:pPr lvl="1"/>
            <a:r>
              <a:rPr lang="en-US" dirty="0" smtClean="0"/>
              <a:t>Will not exceed ATMega328P clock frequency (16Mhz) since wheels will be rotating at relatively slow speeds</a:t>
            </a:r>
          </a:p>
          <a:p>
            <a:r>
              <a:rPr lang="en-US" dirty="0" smtClean="0"/>
              <a:t>Easy installation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83560" y="3886200"/>
            <a:ext cx="2235200" cy="16764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3281680"/>
            <a:ext cx="1075510" cy="2382520"/>
          </a:xfrm>
          <a:prstGeom prst="rect">
            <a:avLst/>
          </a:prstGeom>
        </p:spPr>
      </p:pic>
    </p:spTree>
    <p:extLst>
      <p:ext uri="{BB962C8B-B14F-4D97-AF65-F5344CB8AC3E}">
        <p14:creationId xmlns:p14="http://schemas.microsoft.com/office/powerpoint/2010/main" xmlns="" val="324205725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Obstacle Avoidance Subsystem</a:t>
            </a:r>
          </a:p>
        </p:txBody>
      </p:sp>
      <p:pic>
        <p:nvPicPr>
          <p:cNvPr id="13316" name="Picture 4" descr="CDROverallBlock_Obstac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914400"/>
            <a:ext cx="7315200" cy="4724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Infrared vs. Ultrasonic Sensors</a:t>
            </a:r>
          </a:p>
        </p:txBody>
      </p:sp>
      <p:sp>
        <p:nvSpPr>
          <p:cNvPr id="14339" name="Rectangle 3"/>
          <p:cNvSpPr>
            <a:spLocks noGrp="1"/>
          </p:cNvSpPr>
          <p:nvPr>
            <p:ph type="body" idx="1"/>
          </p:nvPr>
        </p:nvSpPr>
        <p:spPr>
          <a:xfrm>
            <a:off x="2133600" y="1295400"/>
            <a:ext cx="6343650" cy="4495800"/>
          </a:xfrm>
        </p:spPr>
        <p:txBody>
          <a:bodyPr/>
          <a:lstStyle/>
          <a:p>
            <a:r>
              <a:rPr lang="en-US" dirty="0"/>
              <a:t>Infrared Sensors</a:t>
            </a:r>
          </a:p>
          <a:p>
            <a:pPr lvl="1"/>
            <a:r>
              <a:rPr lang="en-US" dirty="0"/>
              <a:t>Cheap: $10-$15</a:t>
            </a:r>
          </a:p>
          <a:p>
            <a:pPr lvl="1"/>
            <a:r>
              <a:rPr lang="en-US" dirty="0"/>
              <a:t>Narrow </a:t>
            </a:r>
            <a:r>
              <a:rPr lang="en-US" dirty="0" smtClean="0"/>
              <a:t>beam width</a:t>
            </a:r>
            <a:endParaRPr lang="en-US" dirty="0"/>
          </a:p>
          <a:p>
            <a:pPr lvl="1"/>
            <a:r>
              <a:rPr lang="en-US" dirty="0"/>
              <a:t>Problems in </a:t>
            </a:r>
            <a:r>
              <a:rPr lang="en-US" dirty="0" smtClean="0"/>
              <a:t>direct sunlight</a:t>
            </a:r>
            <a:endParaRPr lang="en-US" dirty="0"/>
          </a:p>
          <a:p>
            <a:r>
              <a:rPr lang="en-US" dirty="0"/>
              <a:t>Ultrasonic Sensors</a:t>
            </a:r>
          </a:p>
          <a:p>
            <a:pPr lvl="1"/>
            <a:r>
              <a:rPr lang="en-US" dirty="0"/>
              <a:t>About </a:t>
            </a:r>
            <a:r>
              <a:rPr lang="en-US" dirty="0" smtClean="0"/>
              <a:t>double </a:t>
            </a:r>
            <a:r>
              <a:rPr lang="en-US" dirty="0"/>
              <a:t>the </a:t>
            </a:r>
            <a:r>
              <a:rPr lang="en-US" dirty="0" smtClean="0"/>
              <a:t>price </a:t>
            </a:r>
            <a:r>
              <a:rPr lang="en-US" dirty="0"/>
              <a:t>of </a:t>
            </a:r>
            <a:r>
              <a:rPr lang="en-US" dirty="0" smtClean="0"/>
              <a:t>infrared</a:t>
            </a:r>
            <a:endParaRPr lang="en-US" dirty="0"/>
          </a:p>
          <a:p>
            <a:pPr lvl="1"/>
            <a:r>
              <a:rPr lang="en-US" dirty="0"/>
              <a:t>Poor </a:t>
            </a:r>
            <a:r>
              <a:rPr lang="en-US" dirty="0" smtClean="0"/>
              <a:t>detection </a:t>
            </a:r>
            <a:r>
              <a:rPr lang="en-US" dirty="0"/>
              <a:t>of </a:t>
            </a:r>
            <a:r>
              <a:rPr lang="en-US" dirty="0" smtClean="0"/>
              <a:t>absorbent materials</a:t>
            </a:r>
            <a:endParaRPr lang="en-US" dirty="0"/>
          </a:p>
          <a:p>
            <a:pPr lvl="1"/>
            <a:r>
              <a:rPr lang="en-US" dirty="0"/>
              <a:t>Wider </a:t>
            </a:r>
            <a:r>
              <a:rPr lang="en-US" dirty="0" smtClean="0"/>
              <a:t>beam width</a:t>
            </a:r>
            <a:endParaRPr lang="en-US" dirty="0"/>
          </a:p>
          <a:p>
            <a:pPr lvl="1"/>
            <a:r>
              <a:rPr lang="en-US" dirty="0"/>
              <a:t>Detects </a:t>
            </a:r>
            <a:r>
              <a:rPr lang="en-US" dirty="0" smtClean="0"/>
              <a:t>items </a:t>
            </a:r>
            <a:r>
              <a:rPr lang="en-US" dirty="0"/>
              <a:t>as </a:t>
            </a:r>
            <a:r>
              <a:rPr lang="en-US" dirty="0" smtClean="0"/>
              <a:t>close </a:t>
            </a:r>
            <a:r>
              <a:rPr lang="en-US" dirty="0"/>
              <a:t>as 2 cm</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Ultrasonic Sensor Comparison</a:t>
            </a:r>
          </a:p>
        </p:txBody>
      </p:sp>
      <p:graphicFrame>
        <p:nvGraphicFramePr>
          <p:cNvPr id="15449" name="Group 89"/>
          <p:cNvGraphicFramePr>
            <a:graphicFrameLocks noGrp="1"/>
          </p:cNvGraphicFramePr>
          <p:nvPr>
            <p:ph idx="1"/>
          </p:nvPr>
        </p:nvGraphicFramePr>
        <p:xfrm>
          <a:off x="1352550" y="1066800"/>
          <a:ext cx="7181850" cy="4163126"/>
        </p:xfrm>
        <a:graphic>
          <a:graphicData uri="http://schemas.openxmlformats.org/drawingml/2006/table">
            <a:tbl>
              <a:tblPr/>
              <a:tblGrid>
                <a:gridCol w="1436688"/>
                <a:gridCol w="1554162"/>
                <a:gridCol w="1317625"/>
                <a:gridCol w="1436688"/>
                <a:gridCol w="1436687"/>
              </a:tblGrid>
              <a:tr h="47307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1"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1"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1" i="0" u="none" strike="noStrike" cap="none" normalizeH="0" baseline="0" smtClean="0">
                          <a:ln>
                            <a:noFill/>
                          </a:ln>
                          <a:solidFill>
                            <a:schemeClr val="tx1"/>
                          </a:solidFill>
                          <a:effectLst/>
                          <a:latin typeface="Times New Roman" pitchFamily="18" charset="0"/>
                        </a:rPr>
                        <a:t>Sensor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0"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0"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Parallax PING))) Ultrasonic Sensor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0"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0"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HC-SR04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0"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0"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Maxbotix</a:t>
                      </a:r>
                      <a:br>
                        <a:rPr kumimoji="0" lang="en-US" sz="1400" b="0" i="0" u="none" strike="noStrike" cap="none" normalizeH="0" baseline="0" smtClean="0">
                          <a:ln>
                            <a:noFill/>
                          </a:ln>
                          <a:solidFill>
                            <a:schemeClr val="tx1"/>
                          </a:solidFill>
                          <a:effectLst/>
                          <a:latin typeface="Times New Roman" pitchFamily="18" charset="0"/>
                        </a:rPr>
                      </a:br>
                      <a:r>
                        <a:rPr kumimoji="0" lang="en-US" sz="1400" b="0" i="0" u="none" strike="noStrike" cap="none" normalizeH="0" baseline="0" smtClean="0">
                          <a:ln>
                            <a:noFill/>
                          </a:ln>
                          <a:solidFill>
                            <a:schemeClr val="tx1"/>
                          </a:solidFill>
                          <a:effectLst/>
                          <a:latin typeface="Times New Roman" pitchFamily="18" charset="0"/>
                        </a:rPr>
                        <a:t>LV-EZ1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0"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0"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SRF04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1" i="0" u="none" strike="noStrike" cap="none" normalizeH="0" baseline="0" smtClean="0">
                          <a:ln>
                            <a:noFill/>
                          </a:ln>
                          <a:solidFill>
                            <a:schemeClr val="tx1"/>
                          </a:solidFill>
                          <a:effectLst/>
                          <a:latin typeface="Times New Roman" pitchFamily="18" charset="0"/>
                        </a:rPr>
                        <a:t>Supply Voltage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5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5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2.5-5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5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1" i="0" u="none" strike="noStrike" cap="none" normalizeH="0" baseline="0" smtClean="0">
                          <a:ln>
                            <a:noFill/>
                          </a:ln>
                          <a:solidFill>
                            <a:schemeClr val="tx1"/>
                          </a:solidFill>
                          <a:effectLst/>
                          <a:latin typeface="Times New Roman" pitchFamily="18" charset="0"/>
                        </a:rPr>
                        <a:t>Supply Current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30 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 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3 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30 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1" i="0" u="none" strike="noStrike" cap="none" normalizeH="0" baseline="0" smtClean="0">
                          <a:ln>
                            <a:noFill/>
                          </a:ln>
                          <a:solidFill>
                            <a:schemeClr val="tx1"/>
                          </a:solidFill>
                          <a:effectLst/>
                          <a:latin typeface="Times New Roman" pitchFamily="18" charset="0"/>
                        </a:rPr>
                        <a:t>Range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2cm-3m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2cm-0.5m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0cm-6.45m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3cm-3m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1" i="0" u="none" strike="noStrike" cap="none" normalizeH="0" baseline="0" smtClean="0">
                          <a:ln>
                            <a:noFill/>
                          </a:ln>
                          <a:solidFill>
                            <a:schemeClr val="tx1"/>
                          </a:solidFill>
                          <a:effectLst/>
                          <a:latin typeface="Times New Roman" pitchFamily="18" charset="0"/>
                        </a:rPr>
                        <a:t>Frequency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40 kHz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40 kHz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42 kHz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40 kHz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1" i="0" u="none" strike="noStrike" cap="none" normalizeH="0" baseline="0" smtClean="0">
                          <a:ln>
                            <a:noFill/>
                          </a:ln>
                          <a:solidFill>
                            <a:schemeClr val="tx1"/>
                          </a:solidFill>
                          <a:effectLst/>
                          <a:latin typeface="Times New Roman" pitchFamily="18" charset="0"/>
                        </a:rPr>
                        <a:t>Size (mm)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22x46x16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20x43x15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20x22x16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20x43x17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1" i="0" u="none" strike="noStrike" cap="none" normalizeH="0" baseline="0" smtClean="0">
                          <a:ln>
                            <a:noFill/>
                          </a:ln>
                          <a:solidFill>
                            <a:schemeClr val="tx1"/>
                          </a:solidFill>
                          <a:effectLst/>
                          <a:latin typeface="Times New Roman" pitchFamily="18" charset="0"/>
                        </a:rPr>
                        <a:t>Price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$29.99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$5.99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$29.95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$29.50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445" name="Picture 85" descr="28015-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1108075"/>
            <a:ext cx="914400" cy="796925"/>
          </a:xfrm>
          <a:prstGeom prst="rect">
            <a:avLst/>
          </a:prstGeom>
          <a:noFill/>
          <a:extLst>
            <a:ext uri="{909E8E84-426E-40DD-AFC4-6F175D3DCCD1}">
              <a14:hiddenFill xmlns:a14="http://schemas.microsoft.com/office/drawing/2010/main" xmlns="">
                <a:solidFill>
                  <a:srgbClr val="FFFFFF"/>
                </a:solidFill>
              </a14:hiddenFill>
            </a:ext>
          </a:extLst>
        </p:spPr>
      </p:pic>
      <p:sp>
        <p:nvSpPr>
          <p:cNvPr id="15451" name="AutoShape 91"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453" name="AutoShape 93"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15455" name="Picture 95" descr="HC-SR04-l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1219200"/>
            <a:ext cx="914400" cy="595313"/>
          </a:xfrm>
          <a:prstGeom prst="rect">
            <a:avLst/>
          </a:prstGeom>
          <a:noFill/>
          <a:extLst>
            <a:ext uri="{909E8E84-426E-40DD-AFC4-6F175D3DCCD1}">
              <a14:hiddenFill xmlns:a14="http://schemas.microsoft.com/office/drawing/2010/main" xmlns="">
                <a:solidFill>
                  <a:srgbClr val="FFFFFF"/>
                </a:solidFill>
              </a14:hiddenFill>
            </a:ext>
          </a:extLst>
        </p:spPr>
      </p:pic>
      <p:sp>
        <p:nvSpPr>
          <p:cNvPr id="15457" name="AutoShape 97" descr="2Q=="/>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15459" name="Picture 99" descr="MaxSonar-EZ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7400" y="1179513"/>
            <a:ext cx="762000" cy="754062"/>
          </a:xfrm>
          <a:prstGeom prst="rect">
            <a:avLst/>
          </a:prstGeom>
          <a:noFill/>
          <a:extLst>
            <a:ext uri="{909E8E84-426E-40DD-AFC4-6F175D3DCCD1}">
              <a14:hiddenFill xmlns:a14="http://schemas.microsoft.com/office/drawing/2010/main" xmlns="">
                <a:solidFill>
                  <a:srgbClr val="FFFFFF"/>
                </a:solidFill>
              </a14:hiddenFill>
            </a:ext>
          </a:extLst>
        </p:spPr>
      </p:pic>
      <p:pic>
        <p:nvPicPr>
          <p:cNvPr id="15461" name="Picture 101" descr="urs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9000" y="1143000"/>
            <a:ext cx="762000" cy="7604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Ultrasonic Sensor Testing</a:t>
            </a:r>
          </a:p>
        </p:txBody>
      </p:sp>
      <p:pic>
        <p:nvPicPr>
          <p:cNvPr id="16388"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4343400" y="1447800"/>
            <a:ext cx="2362199" cy="1745974"/>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1447800"/>
            <a:ext cx="2362200" cy="1745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90" name="Picture 6" descr="photo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91000" y="4419600"/>
            <a:ext cx="2371164" cy="1752600"/>
          </a:xfrm>
          <a:prstGeom prst="rect">
            <a:avLst/>
          </a:prstGeom>
          <a:noFill/>
          <a:extLst>
            <a:ext uri="{909E8E84-426E-40DD-AFC4-6F175D3DCCD1}">
              <a14:hiddenFill xmlns:a14="http://schemas.microsoft.com/office/drawing/2010/main" xmlns="">
                <a:solidFill>
                  <a:srgbClr val="FFFFFF"/>
                </a:solidFill>
              </a14:hiddenFill>
            </a:ext>
          </a:extLst>
        </p:spPr>
      </p:pic>
      <p:pic>
        <p:nvPicPr>
          <p:cNvPr id="16391" name="Picture 7" descr="ima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53200" y="4419600"/>
            <a:ext cx="2371166" cy="1752601"/>
          </a:xfrm>
          <a:prstGeom prst="rect">
            <a:avLst/>
          </a:prstGeom>
          <a:noFill/>
          <a:extLst>
            <a:ext uri="{909E8E84-426E-40DD-AFC4-6F175D3DCCD1}">
              <a14:hiddenFill xmlns:a14="http://schemas.microsoft.com/office/drawing/2010/main" xmlns="">
                <a:solidFill>
                  <a:srgbClr val="FFFFFF"/>
                </a:solidFill>
              </a14:hiddenFill>
            </a:ext>
          </a:extLst>
        </p:spPr>
      </p:pic>
      <p:sp>
        <p:nvSpPr>
          <p:cNvPr id="16392" name="Rectangle 8"/>
          <p:cNvSpPr>
            <a:spLocks/>
          </p:cNvSpPr>
          <p:nvPr/>
        </p:nvSpPr>
        <p:spPr bwMode="auto">
          <a:xfrm>
            <a:off x="381000" y="914400"/>
            <a:ext cx="6096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73050" indent="-228600">
              <a:lnSpc>
                <a:spcPct val="90000"/>
              </a:lnSpc>
              <a:spcBef>
                <a:spcPts val="1800"/>
              </a:spcBef>
              <a:buClr>
                <a:schemeClr val="accent1"/>
              </a:buClr>
              <a:buFont typeface="Arial" charset="0"/>
              <a:buChar char="•"/>
            </a:pPr>
            <a:r>
              <a:rPr lang="en-US" sz="2000" dirty="0">
                <a:latin typeface="Cambria" pitchFamily="18" charset="0"/>
              </a:rPr>
              <a:t>Parallax PING</a:t>
            </a:r>
            <a:r>
              <a:rPr lang="en-US" sz="2000" dirty="0" smtClean="0">
                <a:latin typeface="Cambria" pitchFamily="18" charset="0"/>
              </a:rPr>
              <a:t>)))</a:t>
            </a:r>
            <a:endParaRPr lang="en-US" sz="2000" dirty="0">
              <a:latin typeface="Cambria" pitchFamily="18" charset="0"/>
            </a:endParaRPr>
          </a:p>
          <a:p>
            <a:pPr marL="593725" lvl="1" indent="-228600">
              <a:lnSpc>
                <a:spcPct val="90000"/>
              </a:lnSpc>
              <a:spcBef>
                <a:spcPts val="1000"/>
              </a:spcBef>
              <a:buClr>
                <a:schemeClr val="accent1"/>
              </a:buClr>
              <a:buFont typeface="Arial" charset="0"/>
              <a:buChar char="•"/>
            </a:pPr>
            <a:r>
              <a:rPr lang="en-US" dirty="0">
                <a:latin typeface="Cambria" pitchFamily="18" charset="0"/>
              </a:rPr>
              <a:t>Detects as </a:t>
            </a:r>
            <a:r>
              <a:rPr lang="en-US" dirty="0" smtClean="0">
                <a:latin typeface="Cambria" pitchFamily="18" charset="0"/>
              </a:rPr>
              <a:t>close </a:t>
            </a:r>
            <a:r>
              <a:rPr lang="en-US" dirty="0">
                <a:latin typeface="Cambria" pitchFamily="18" charset="0"/>
              </a:rPr>
              <a:t>as 2 cm</a:t>
            </a:r>
          </a:p>
          <a:p>
            <a:pPr marL="593725" lvl="1" indent="-228600">
              <a:lnSpc>
                <a:spcPct val="90000"/>
              </a:lnSpc>
              <a:spcBef>
                <a:spcPts val="1000"/>
              </a:spcBef>
              <a:buClr>
                <a:schemeClr val="accent1"/>
              </a:buClr>
              <a:buFont typeface="Arial" charset="0"/>
              <a:buChar char="•"/>
            </a:pPr>
            <a:r>
              <a:rPr lang="en-US" dirty="0">
                <a:latin typeface="Cambria" pitchFamily="18" charset="0"/>
              </a:rPr>
              <a:t>Detects 22 gauge jumper wire</a:t>
            </a:r>
          </a:p>
          <a:p>
            <a:pPr marL="593725" lvl="1" indent="-228600">
              <a:lnSpc>
                <a:spcPct val="90000"/>
              </a:lnSpc>
              <a:spcBef>
                <a:spcPts val="1000"/>
              </a:spcBef>
              <a:buClr>
                <a:schemeClr val="accent1"/>
              </a:buClr>
              <a:buFont typeface="Arial" charset="0"/>
              <a:buNone/>
            </a:pPr>
            <a:endParaRPr lang="en-US" dirty="0">
              <a:latin typeface="Cambria" pitchFamily="18" charset="0"/>
            </a:endParaRPr>
          </a:p>
          <a:p>
            <a:pPr marL="593725" lvl="1" indent="-228600">
              <a:lnSpc>
                <a:spcPct val="90000"/>
              </a:lnSpc>
              <a:spcBef>
                <a:spcPts val="1000"/>
              </a:spcBef>
              <a:buClr>
                <a:schemeClr val="accent1"/>
              </a:buClr>
              <a:buFont typeface="Arial" charset="0"/>
              <a:buNone/>
            </a:pPr>
            <a:endParaRPr lang="en-US" dirty="0">
              <a:latin typeface="Cambria" pitchFamily="18" charset="0"/>
            </a:endParaRPr>
          </a:p>
          <a:p>
            <a:pPr marL="273050" indent="-228600">
              <a:lnSpc>
                <a:spcPct val="90000"/>
              </a:lnSpc>
              <a:spcBef>
                <a:spcPts val="1800"/>
              </a:spcBef>
              <a:buClr>
                <a:schemeClr val="accent1"/>
              </a:buClr>
              <a:buFont typeface="Arial" charset="0"/>
              <a:buChar char="•"/>
            </a:pPr>
            <a:r>
              <a:rPr lang="en-US" sz="2000" dirty="0" smtClean="0">
                <a:latin typeface="Cambria" pitchFamily="18" charset="0"/>
              </a:rPr>
              <a:t>HC-SR04</a:t>
            </a:r>
            <a:endParaRPr lang="en-US" sz="2000" dirty="0">
              <a:latin typeface="Cambria" pitchFamily="18" charset="0"/>
            </a:endParaRPr>
          </a:p>
          <a:p>
            <a:pPr marL="593725" lvl="1" indent="-228600">
              <a:lnSpc>
                <a:spcPct val="90000"/>
              </a:lnSpc>
              <a:spcBef>
                <a:spcPts val="1000"/>
              </a:spcBef>
              <a:buClr>
                <a:schemeClr val="accent1"/>
              </a:buClr>
              <a:buFont typeface="Arial" charset="0"/>
              <a:buChar char="•"/>
            </a:pPr>
            <a:r>
              <a:rPr lang="en-US" dirty="0">
                <a:latin typeface="Cambria" pitchFamily="18" charset="0"/>
              </a:rPr>
              <a:t>Detects as </a:t>
            </a:r>
            <a:r>
              <a:rPr lang="en-US" dirty="0" smtClean="0">
                <a:latin typeface="Cambria" pitchFamily="18" charset="0"/>
              </a:rPr>
              <a:t>close </a:t>
            </a:r>
            <a:r>
              <a:rPr lang="en-US" dirty="0">
                <a:latin typeface="Cambria" pitchFamily="18" charset="0"/>
              </a:rPr>
              <a:t>as 2 cm</a:t>
            </a:r>
          </a:p>
          <a:p>
            <a:pPr marL="593725" lvl="1" indent="-228600">
              <a:lnSpc>
                <a:spcPct val="90000"/>
              </a:lnSpc>
              <a:spcBef>
                <a:spcPts val="1000"/>
              </a:spcBef>
              <a:buClr>
                <a:schemeClr val="accent1"/>
              </a:buClr>
              <a:buFont typeface="Arial" charset="0"/>
              <a:buChar char="•"/>
            </a:pPr>
            <a:r>
              <a:rPr lang="en-US" dirty="0">
                <a:latin typeface="Cambria" pitchFamily="18" charset="0"/>
              </a:rPr>
              <a:t>Item needs to be thicker</a:t>
            </a:r>
          </a:p>
          <a:p>
            <a:pPr marL="593725" lvl="1" indent="-228600">
              <a:lnSpc>
                <a:spcPct val="90000"/>
              </a:lnSpc>
              <a:spcBef>
                <a:spcPts val="1000"/>
              </a:spcBef>
              <a:buClr>
                <a:schemeClr val="accent1"/>
              </a:buClr>
              <a:buFont typeface="Arial" charset="0"/>
              <a:buChar char="•"/>
            </a:pPr>
            <a:r>
              <a:rPr lang="en-US" dirty="0">
                <a:latin typeface="Cambria" pitchFamily="18" charset="0"/>
              </a:rPr>
              <a:t>Occasional issues locating object</a:t>
            </a:r>
          </a:p>
          <a:p>
            <a:pPr marL="593725" lvl="1" indent="-228600">
              <a:lnSpc>
                <a:spcPct val="90000"/>
              </a:lnSpc>
              <a:spcBef>
                <a:spcPts val="1000"/>
              </a:spcBef>
              <a:buClr>
                <a:schemeClr val="accent1"/>
              </a:buClr>
              <a:buFont typeface="Arial" charset="0"/>
              <a:buChar char="•"/>
            </a:pPr>
            <a:endParaRPr lang="en-US" dirty="0">
              <a:latin typeface="Cambria" pitchFamily="18"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PING))) Ultrasonic Sensor</a:t>
            </a:r>
          </a:p>
        </p:txBody>
      </p:sp>
      <p:sp>
        <p:nvSpPr>
          <p:cNvPr id="17411" name="Rectangle 3"/>
          <p:cNvSpPr>
            <a:spLocks noGrp="1"/>
          </p:cNvSpPr>
          <p:nvPr>
            <p:ph type="body" idx="1"/>
          </p:nvPr>
        </p:nvSpPr>
        <p:spPr>
          <a:xfrm>
            <a:off x="2057400" y="1066800"/>
            <a:ext cx="6477000" cy="4267200"/>
          </a:xfrm>
        </p:spPr>
        <p:txBody>
          <a:bodyPr/>
          <a:lstStyle/>
          <a:p>
            <a:endParaRPr lang="en-US" dirty="0"/>
          </a:p>
          <a:p>
            <a:pPr>
              <a:buFont typeface="Arial" charset="0"/>
              <a:buNone/>
            </a:pPr>
            <a:endParaRPr lang="en-US" dirty="0"/>
          </a:p>
          <a:p>
            <a:pPr>
              <a:buFont typeface="Arial" charset="0"/>
              <a:buNone/>
            </a:pPr>
            <a:endParaRPr lang="en-US" dirty="0"/>
          </a:p>
          <a:p>
            <a:endParaRPr lang="en-US" dirty="0"/>
          </a:p>
          <a:p>
            <a:r>
              <a:rPr lang="en-US" dirty="0"/>
              <a:t>5V, 30 </a:t>
            </a:r>
            <a:r>
              <a:rPr lang="en-US" dirty="0" err="1"/>
              <a:t>mA</a:t>
            </a:r>
            <a:endParaRPr lang="en-US" dirty="0"/>
          </a:p>
          <a:p>
            <a:r>
              <a:rPr lang="en-US" dirty="0"/>
              <a:t>Ample </a:t>
            </a:r>
            <a:r>
              <a:rPr lang="en-US" dirty="0" smtClean="0"/>
              <a:t>open source coding available</a:t>
            </a:r>
            <a:endParaRPr lang="en-US" dirty="0"/>
          </a:p>
          <a:p>
            <a:r>
              <a:rPr lang="en-US" dirty="0"/>
              <a:t>Available at RadioShack - $29.99</a:t>
            </a:r>
          </a:p>
        </p:txBody>
      </p:sp>
      <p:pic>
        <p:nvPicPr>
          <p:cNvPr id="17412" name="Picture 4" descr="PINGsca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9000" y="1371600"/>
            <a:ext cx="4114800" cy="15636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bwMode="auto">
          <a:xfrm>
            <a:off x="762000" y="381000"/>
            <a:ext cx="77724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Power Subsystem</a:t>
            </a:r>
          </a:p>
        </p:txBody>
      </p:sp>
      <p:pic>
        <p:nvPicPr>
          <p:cNvPr id="2052" name="Picture 4" descr="CDROverallBlock_Pow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914400"/>
            <a:ext cx="7239000" cy="4648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dirty="0"/>
              <a:t>Project Goals &amp; Motivation</a:t>
            </a:r>
          </a:p>
        </p:txBody>
      </p:sp>
      <p:sp>
        <p:nvSpPr>
          <p:cNvPr id="18435" name="Rectangle 3"/>
          <p:cNvSpPr>
            <a:spLocks noGrp="1"/>
          </p:cNvSpPr>
          <p:nvPr>
            <p:ph type="body" idx="1"/>
          </p:nvPr>
        </p:nvSpPr>
        <p:spPr>
          <a:xfrm>
            <a:off x="1352550" y="1447800"/>
            <a:ext cx="7181850" cy="3886200"/>
          </a:xfrm>
        </p:spPr>
        <p:txBody>
          <a:bodyPr/>
          <a:lstStyle/>
          <a:p>
            <a:r>
              <a:rPr lang="en-US" dirty="0" smtClean="0"/>
              <a:t>Remove the chore of mowing your lawn</a:t>
            </a:r>
          </a:p>
          <a:p>
            <a:r>
              <a:rPr lang="en-US" dirty="0" smtClean="0"/>
              <a:t>Create a lawnmower that runs with little to no user interaction</a:t>
            </a:r>
          </a:p>
          <a:p>
            <a:r>
              <a:rPr lang="en-US" dirty="0" smtClean="0"/>
              <a:t>Eliminate the need to detect boundaries using buried cable lines</a:t>
            </a:r>
          </a:p>
          <a:p>
            <a:r>
              <a:rPr lang="en-US" dirty="0" smtClean="0"/>
              <a:t>Create a safe system that avoids obstacles that may be in the path of the mower</a:t>
            </a:r>
          </a:p>
          <a:p>
            <a:endParaRPr 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Component Power Requirements</a:t>
            </a:r>
          </a:p>
        </p:txBody>
      </p:sp>
      <p:graphicFrame>
        <p:nvGraphicFramePr>
          <p:cNvPr id="7242" name="Group 74"/>
          <p:cNvGraphicFramePr>
            <a:graphicFrameLocks noGrp="1"/>
          </p:cNvGraphicFramePr>
          <p:nvPr>
            <p:ph idx="1"/>
          </p:nvPr>
        </p:nvGraphicFramePr>
        <p:xfrm>
          <a:off x="1447800" y="1371600"/>
          <a:ext cx="7181850" cy="3676651"/>
        </p:xfrm>
        <a:graphic>
          <a:graphicData uri="http://schemas.openxmlformats.org/drawingml/2006/table">
            <a:tbl>
              <a:tblPr/>
              <a:tblGrid>
                <a:gridCol w="2895600"/>
                <a:gridCol w="2057400"/>
                <a:gridCol w="2228850"/>
              </a:tblGrid>
              <a:tr h="4794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1" i="0" u="none" strike="noStrike" cap="none" normalizeH="0" baseline="0" smtClean="0">
                          <a:ln>
                            <a:noFill/>
                          </a:ln>
                          <a:solidFill>
                            <a:schemeClr val="tx1"/>
                          </a:solidFill>
                          <a:effectLst/>
                          <a:latin typeface="Cambria" pitchFamily="18" charset="0"/>
                        </a:rPr>
                        <a:t>Component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1" i="0" u="none" strike="noStrike" cap="none" normalizeH="0" baseline="0" smtClean="0">
                          <a:ln>
                            <a:noFill/>
                          </a:ln>
                          <a:solidFill>
                            <a:schemeClr val="tx1"/>
                          </a:solidFill>
                          <a:effectLst/>
                          <a:latin typeface="Cambria" pitchFamily="18" charset="0"/>
                        </a:rPr>
                        <a:t>Voltage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1" i="0" u="none" strike="noStrike" cap="none" normalizeH="0" baseline="0" smtClean="0">
                          <a:ln>
                            <a:noFill/>
                          </a:ln>
                          <a:solidFill>
                            <a:schemeClr val="tx1"/>
                          </a:solidFill>
                          <a:effectLst/>
                          <a:latin typeface="Cambria" pitchFamily="18" charset="0"/>
                        </a:rPr>
                        <a:t>Max Current Draw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Drive motors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24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50 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Shaft encoders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5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40 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Microprocessor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5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12 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Ultrasonic sensor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5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35 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Wi-Fi module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3.3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38 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Digital compass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3.3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100 </a:t>
                      </a:r>
                      <a:r>
                        <a:rPr kumimoji="0" lang="el-GR" sz="1800" b="0" i="0" u="none" strike="noStrike" cap="none" normalizeH="0" baseline="0" smtClean="0">
                          <a:ln>
                            <a:noFill/>
                          </a:ln>
                          <a:solidFill>
                            <a:schemeClr val="tx1"/>
                          </a:solidFill>
                          <a:effectLst/>
                          <a:latin typeface="Cambria" pitchFamily="18" charset="0"/>
                        </a:rPr>
                        <a:t>μ</a:t>
                      </a:r>
                      <a:r>
                        <a:rPr kumimoji="0" lang="en-US" sz="1800" b="0" i="0" u="none" strike="noStrike" cap="none" normalizeH="0" baseline="0" smtClean="0">
                          <a:ln>
                            <a:noFill/>
                          </a:ln>
                          <a:solidFill>
                            <a:schemeClr val="tx1"/>
                          </a:solidFill>
                          <a:effectLst/>
                          <a:latin typeface="Cambria" pitchFamily="18" charset="0"/>
                        </a:rPr>
                        <a:t>A</a:t>
                      </a:r>
                      <a:endParaRPr kumimoji="0" lang="el-GR" sz="1800" b="0" i="0" u="none" strike="noStrike" cap="none" normalizeH="0" baseline="0" smtClean="0">
                        <a:ln>
                          <a:noFill/>
                        </a:ln>
                        <a:solidFill>
                          <a:schemeClr val="tx1"/>
                        </a:solidFill>
                        <a:effectLst/>
                        <a:latin typeface="Cambr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Accelerometer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3.3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145 </a:t>
                      </a:r>
                      <a:r>
                        <a:rPr kumimoji="0" lang="el-GR" sz="1800" b="0" i="0" u="none" strike="noStrike" cap="none" normalizeH="0" baseline="0" smtClean="0">
                          <a:ln>
                            <a:noFill/>
                          </a:ln>
                          <a:solidFill>
                            <a:schemeClr val="tx1"/>
                          </a:solidFill>
                          <a:effectLst/>
                          <a:latin typeface="Cambria" pitchFamily="18" charset="0"/>
                        </a:rPr>
                        <a:t>μ</a:t>
                      </a:r>
                      <a:r>
                        <a:rPr kumimoji="0" lang="en-US" sz="1800" b="0" i="0" u="none" strike="noStrike" cap="none" normalizeH="0" baseline="0" smtClean="0">
                          <a:ln>
                            <a:noFill/>
                          </a:ln>
                          <a:solidFill>
                            <a:schemeClr val="tx1"/>
                          </a:solidFill>
                          <a:effectLst/>
                          <a:latin typeface="Cambria"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gridSpan="3">
                  <a:txBody>
                    <a:bodyPr/>
                    <a:lstStyle/>
                    <a:p>
                      <a:pPr marL="44450" marR="0" lvl="0" indent="0" algn="r"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1" u="none" strike="noStrike" cap="none" normalizeH="0" baseline="0" smtClean="0">
                          <a:ln>
                            <a:noFill/>
                          </a:ln>
                          <a:solidFill>
                            <a:schemeClr val="tx1"/>
                          </a:solidFill>
                          <a:effectLst/>
                          <a:latin typeface="Cambria" pitchFamily="18" charset="0"/>
                        </a:rPr>
                        <a:t>Total maximum current draw of ≈ 50.13 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Battery Selection</a:t>
            </a:r>
          </a:p>
        </p:txBody>
      </p:sp>
      <p:sp>
        <p:nvSpPr>
          <p:cNvPr id="9219" name="Rectangle 3"/>
          <p:cNvSpPr>
            <a:spLocks noGrp="1"/>
          </p:cNvSpPr>
          <p:nvPr>
            <p:ph type="body" idx="1"/>
          </p:nvPr>
        </p:nvSpPr>
        <p:spPr>
          <a:xfrm>
            <a:off x="2514600" y="1676400"/>
            <a:ext cx="6096000" cy="4267200"/>
          </a:xfrm>
        </p:spPr>
        <p:txBody>
          <a:bodyPr/>
          <a:lstStyle/>
          <a:p>
            <a:r>
              <a:rPr lang="en-US" dirty="0"/>
              <a:t>Existing </a:t>
            </a:r>
            <a:r>
              <a:rPr lang="en-US" dirty="0" smtClean="0"/>
              <a:t>battery used for blades</a:t>
            </a:r>
            <a:endParaRPr lang="en-US" dirty="0"/>
          </a:p>
          <a:p>
            <a:r>
              <a:rPr lang="en-US" dirty="0"/>
              <a:t>Lead </a:t>
            </a:r>
            <a:r>
              <a:rPr lang="en-US" dirty="0" smtClean="0"/>
              <a:t>acid </a:t>
            </a:r>
            <a:r>
              <a:rPr lang="en-US" dirty="0"/>
              <a:t>- </a:t>
            </a:r>
            <a:r>
              <a:rPr lang="en-US" dirty="0" smtClean="0"/>
              <a:t>rechargeable</a:t>
            </a:r>
            <a:endParaRPr lang="en-US" dirty="0"/>
          </a:p>
          <a:p>
            <a:r>
              <a:rPr lang="en-US" dirty="0"/>
              <a:t>½ hr </a:t>
            </a:r>
            <a:r>
              <a:rPr lang="en-US" dirty="0" smtClean="0"/>
              <a:t>cutting time </a:t>
            </a:r>
            <a:r>
              <a:rPr lang="en-US" dirty="0"/>
              <a:t>– </a:t>
            </a:r>
            <a:r>
              <a:rPr lang="en-US" dirty="0" smtClean="0"/>
              <a:t>at least </a:t>
            </a:r>
            <a:r>
              <a:rPr lang="en-US" dirty="0"/>
              <a:t>26 Ah </a:t>
            </a:r>
            <a:r>
              <a:rPr lang="en-US" dirty="0" smtClean="0"/>
              <a:t>battery</a:t>
            </a:r>
            <a:endParaRPr lang="en-US" dirty="0"/>
          </a:p>
          <a:p>
            <a:r>
              <a:rPr lang="en-US" dirty="0"/>
              <a:t>Two 12V </a:t>
            </a:r>
            <a:r>
              <a:rPr lang="en-US" dirty="0" smtClean="0"/>
              <a:t>batteries in series</a:t>
            </a:r>
            <a:endParaRPr lang="en-US"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Voltage Regulation</a:t>
            </a:r>
          </a:p>
        </p:txBody>
      </p:sp>
      <p:sp>
        <p:nvSpPr>
          <p:cNvPr id="10243" name="Rectangle 3"/>
          <p:cNvSpPr>
            <a:spLocks noGrp="1"/>
          </p:cNvSpPr>
          <p:nvPr>
            <p:ph type="body" idx="1"/>
          </p:nvPr>
        </p:nvSpPr>
        <p:spPr>
          <a:xfrm>
            <a:off x="2590800" y="1600200"/>
            <a:ext cx="5943600" cy="3733800"/>
          </a:xfrm>
        </p:spPr>
        <p:txBody>
          <a:bodyPr/>
          <a:lstStyle/>
          <a:p>
            <a:r>
              <a:rPr lang="en-US" dirty="0"/>
              <a:t>5 V</a:t>
            </a:r>
          </a:p>
          <a:p>
            <a:pPr lvl="1"/>
            <a:r>
              <a:rPr lang="en-US" dirty="0"/>
              <a:t>Microprocessor</a:t>
            </a:r>
          </a:p>
          <a:p>
            <a:pPr lvl="1"/>
            <a:r>
              <a:rPr lang="en-US" dirty="0"/>
              <a:t>Ultrasonic </a:t>
            </a:r>
            <a:r>
              <a:rPr lang="en-US" dirty="0" smtClean="0"/>
              <a:t>sensor</a:t>
            </a:r>
            <a:endParaRPr lang="en-US" dirty="0"/>
          </a:p>
          <a:p>
            <a:pPr lvl="1"/>
            <a:r>
              <a:rPr lang="en-US" dirty="0"/>
              <a:t>Shaft </a:t>
            </a:r>
            <a:r>
              <a:rPr lang="en-US" dirty="0" smtClean="0"/>
              <a:t>encoders</a:t>
            </a:r>
            <a:endParaRPr lang="en-US" dirty="0"/>
          </a:p>
          <a:p>
            <a:r>
              <a:rPr lang="en-US" dirty="0"/>
              <a:t>3.3 V</a:t>
            </a:r>
          </a:p>
          <a:p>
            <a:pPr lvl="1"/>
            <a:r>
              <a:rPr lang="en-US" dirty="0"/>
              <a:t>Wi-Fi </a:t>
            </a:r>
            <a:r>
              <a:rPr lang="en-US" dirty="0" smtClean="0"/>
              <a:t>module</a:t>
            </a:r>
            <a:endParaRPr lang="en-US" dirty="0"/>
          </a:p>
          <a:p>
            <a:pPr lvl="1"/>
            <a:r>
              <a:rPr lang="en-US" dirty="0"/>
              <a:t>Digital </a:t>
            </a:r>
            <a:r>
              <a:rPr lang="en-US" dirty="0" smtClean="0"/>
              <a:t>compass</a:t>
            </a:r>
            <a:endParaRPr lang="en-US" dirty="0"/>
          </a:p>
          <a:p>
            <a:pPr lvl="1"/>
            <a:r>
              <a:rPr lang="en-US" dirty="0"/>
              <a:t>Accelerometer</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Linear vs. Switching Regulators</a:t>
            </a:r>
          </a:p>
        </p:txBody>
      </p:sp>
      <p:sp>
        <p:nvSpPr>
          <p:cNvPr id="11267" name="Rectangle 3"/>
          <p:cNvSpPr>
            <a:spLocks noGrp="1"/>
          </p:cNvSpPr>
          <p:nvPr>
            <p:ph type="body" idx="1"/>
          </p:nvPr>
        </p:nvSpPr>
        <p:spPr>
          <a:xfrm>
            <a:off x="2057400" y="1295400"/>
            <a:ext cx="6477000" cy="4038600"/>
          </a:xfrm>
        </p:spPr>
        <p:txBody>
          <a:bodyPr/>
          <a:lstStyle/>
          <a:p>
            <a:r>
              <a:rPr lang="en-US"/>
              <a:t>127 mA regulated current draw</a:t>
            </a:r>
          </a:p>
          <a:p>
            <a:pPr>
              <a:lnSpc>
                <a:spcPct val="120000"/>
              </a:lnSpc>
            </a:pPr>
            <a:r>
              <a:rPr lang="en-US"/>
              <a:t>P</a:t>
            </a:r>
            <a:r>
              <a:rPr lang="en-US" baseline="-25000"/>
              <a:t>out</a:t>
            </a:r>
            <a:r>
              <a:rPr lang="en-US"/>
              <a:t> = 5V * 127mA = 635mW</a:t>
            </a:r>
          </a:p>
          <a:p>
            <a:r>
              <a:rPr lang="en-US"/>
              <a:t>Linear Regulator</a:t>
            </a:r>
          </a:p>
          <a:p>
            <a:pPr lvl="1"/>
            <a:r>
              <a:rPr lang="en-US"/>
              <a:t>Efficiency, </a:t>
            </a:r>
            <a:r>
              <a:rPr lang="el-GR"/>
              <a:t>η</a:t>
            </a:r>
            <a:r>
              <a:rPr lang="en-US"/>
              <a:t> ≈ 41.7%</a:t>
            </a:r>
          </a:p>
          <a:p>
            <a:pPr lvl="1">
              <a:lnSpc>
                <a:spcPct val="120000"/>
              </a:lnSpc>
            </a:pPr>
            <a:r>
              <a:rPr lang="en-US"/>
              <a:t>P</a:t>
            </a:r>
            <a:r>
              <a:rPr lang="en-US" baseline="-25000"/>
              <a:t>d</a:t>
            </a:r>
            <a:r>
              <a:rPr lang="en-US"/>
              <a:t> = P</a:t>
            </a:r>
            <a:r>
              <a:rPr lang="en-US" baseline="-25000"/>
              <a:t>out</a:t>
            </a:r>
            <a:r>
              <a:rPr lang="en-US"/>
              <a:t> / </a:t>
            </a:r>
            <a:r>
              <a:rPr lang="el-GR"/>
              <a:t>η</a:t>
            </a:r>
            <a:r>
              <a:rPr lang="en-US"/>
              <a:t>  - P</a:t>
            </a:r>
            <a:r>
              <a:rPr lang="en-US" baseline="-25000"/>
              <a:t>out</a:t>
            </a:r>
            <a:r>
              <a:rPr lang="en-US"/>
              <a:t>  = 635/0.417 – 635 = 0.89 W</a:t>
            </a:r>
          </a:p>
          <a:p>
            <a:r>
              <a:rPr lang="en-US"/>
              <a:t>Switching Regulator (Buck Converter)</a:t>
            </a:r>
          </a:p>
          <a:p>
            <a:pPr lvl="1"/>
            <a:r>
              <a:rPr lang="en-US"/>
              <a:t>Efficiency , </a:t>
            </a:r>
            <a:r>
              <a:rPr lang="el-GR"/>
              <a:t>η</a:t>
            </a:r>
            <a:r>
              <a:rPr lang="en-US"/>
              <a:t> ≈ 80%</a:t>
            </a:r>
          </a:p>
          <a:p>
            <a:pPr lvl="1">
              <a:lnSpc>
                <a:spcPct val="120000"/>
              </a:lnSpc>
            </a:pPr>
            <a:r>
              <a:rPr lang="en-US"/>
              <a:t>P</a:t>
            </a:r>
            <a:r>
              <a:rPr lang="en-US" baseline="-25000"/>
              <a:t>d</a:t>
            </a:r>
            <a:r>
              <a:rPr lang="en-US"/>
              <a:t> = P</a:t>
            </a:r>
            <a:r>
              <a:rPr lang="en-US" baseline="-25000"/>
              <a:t>out</a:t>
            </a:r>
            <a:r>
              <a:rPr lang="en-US"/>
              <a:t> / </a:t>
            </a:r>
            <a:r>
              <a:rPr lang="el-GR"/>
              <a:t>η</a:t>
            </a:r>
            <a:r>
              <a:rPr lang="en-US"/>
              <a:t>  - P</a:t>
            </a:r>
            <a:r>
              <a:rPr lang="en-US" baseline="-25000"/>
              <a:t>out</a:t>
            </a:r>
            <a:r>
              <a:rPr lang="en-US"/>
              <a:t>  = 635/0.8 – 635 = 0.16 W</a:t>
            </a:r>
          </a:p>
          <a:p>
            <a:endParaRPr lang="en-US"/>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Software Subsystem</a:t>
            </a:r>
          </a:p>
        </p:txBody>
      </p:sp>
      <p:pic>
        <p:nvPicPr>
          <p:cNvPr id="33796" name="Picture 4" descr="CDROverallBlock_Softwa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955675"/>
            <a:ext cx="7239000" cy="46069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Data Storage and Reference</a:t>
            </a:r>
            <a:endParaRPr lang="en-US" dirty="0"/>
          </a:p>
        </p:txBody>
      </p:sp>
      <p:sp>
        <p:nvSpPr>
          <p:cNvPr id="3" name="Content Placeholder 2"/>
          <p:cNvSpPr>
            <a:spLocks noGrp="1"/>
          </p:cNvSpPr>
          <p:nvPr>
            <p:ph idx="1"/>
          </p:nvPr>
        </p:nvSpPr>
        <p:spPr>
          <a:xfrm>
            <a:off x="1352550" y="1295400"/>
            <a:ext cx="7181850" cy="4038600"/>
          </a:xfrm>
        </p:spPr>
        <p:txBody>
          <a:bodyPr>
            <a:normAutofit/>
          </a:bodyPr>
          <a:lstStyle/>
          <a:p>
            <a:pPr marL="342900" indent="-342900"/>
            <a:r>
              <a:rPr lang="en-US" dirty="0" err="1" smtClean="0"/>
              <a:t>Arduino</a:t>
            </a:r>
            <a:r>
              <a:rPr lang="en-US" dirty="0" smtClean="0"/>
              <a:t> Atmega-328 EEPROM library for data storage and Metro library for timing.</a:t>
            </a:r>
          </a:p>
          <a:p>
            <a:pPr marL="342900" indent="-342900"/>
            <a:r>
              <a:rPr lang="en-US" dirty="0" smtClean="0"/>
              <a:t>Necessary for storing coordinate values of the lawn to avoid duplication and missed areas.</a:t>
            </a:r>
          </a:p>
          <a:p>
            <a:pPr marL="342900" indent="-342900"/>
            <a:r>
              <a:rPr lang="en-US" dirty="0" smtClean="0"/>
              <a:t>As mower moves, the coordinate area is marked and stored.</a:t>
            </a:r>
          </a:p>
          <a:p>
            <a:pPr marL="342900" indent="-342900"/>
            <a:r>
              <a:rPr lang="en-US" dirty="0" smtClean="0"/>
              <a:t>When the mower encounters an obstacle, the mower will maneuver in a direction not already covered</a:t>
            </a:r>
            <a:endParaRPr lang="en-US" dirty="0"/>
          </a:p>
        </p:txBody>
      </p:sp>
    </p:spTree>
    <p:extLst>
      <p:ext uri="{BB962C8B-B14F-4D97-AF65-F5344CB8AC3E}">
        <p14:creationId xmlns:p14="http://schemas.microsoft.com/office/powerpoint/2010/main" xmlns="" val="408688207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Data Storage and Reference</a:t>
            </a:r>
            <a:endParaRPr lang="en-US" dirty="0"/>
          </a:p>
        </p:txBody>
      </p:sp>
      <p:sp>
        <p:nvSpPr>
          <p:cNvPr id="3" name="Content Placeholder 2"/>
          <p:cNvSpPr>
            <a:spLocks noGrp="1"/>
          </p:cNvSpPr>
          <p:nvPr>
            <p:ph idx="1"/>
          </p:nvPr>
        </p:nvSpPr>
        <p:spPr>
          <a:xfrm>
            <a:off x="1352550" y="1295400"/>
            <a:ext cx="7181850" cy="4038600"/>
          </a:xfrm>
        </p:spPr>
        <p:txBody>
          <a:bodyPr>
            <a:normAutofit/>
          </a:bodyPr>
          <a:lstStyle/>
          <a:p>
            <a:pPr marL="342900" indent="-342900"/>
            <a:r>
              <a:rPr lang="en-US" dirty="0" smtClean="0"/>
              <a:t>EEPROM has 1kbyte of memory available for storage. – 8192 bits</a:t>
            </a:r>
          </a:p>
          <a:p>
            <a:pPr marL="342900" indent="-342900"/>
            <a:r>
              <a:rPr lang="en-US" dirty="0" smtClean="0"/>
              <a:t>Two coordinate values are needed (4bits for one coordinate, </a:t>
            </a:r>
            <a:r>
              <a:rPr lang="en-US" dirty="0"/>
              <a:t>4</a:t>
            </a:r>
            <a:r>
              <a:rPr lang="en-US" dirty="0" smtClean="0"/>
              <a:t>bits for the other) </a:t>
            </a:r>
          </a:p>
          <a:p>
            <a:pPr marL="342900" indent="-342900"/>
            <a:r>
              <a:rPr lang="en-US" dirty="0" smtClean="0"/>
              <a:t>One bit for status (0 or 1)</a:t>
            </a:r>
          </a:p>
          <a:p>
            <a:pPr marL="342900" indent="-342900"/>
            <a:r>
              <a:rPr lang="en-US" dirty="0" smtClean="0"/>
              <a:t>Total of 16 x-coordinate points and 16 y-coordinate points. – 256 total points</a:t>
            </a:r>
          </a:p>
          <a:p>
            <a:pPr marL="342900" indent="-342900"/>
            <a:r>
              <a:rPr lang="en-US" dirty="0" smtClean="0"/>
              <a:t>4 + 4 + 1 = 9 bits for each point – 2304 total bits used</a:t>
            </a:r>
          </a:p>
          <a:p>
            <a:pPr marL="0" indent="0">
              <a:buNone/>
            </a:pPr>
            <a:endParaRPr lang="en-US" dirty="0" smtClean="0"/>
          </a:p>
        </p:txBody>
      </p:sp>
    </p:spTree>
    <p:extLst>
      <p:ext uri="{BB962C8B-B14F-4D97-AF65-F5344CB8AC3E}">
        <p14:creationId xmlns:p14="http://schemas.microsoft.com/office/powerpoint/2010/main" xmlns="" val="93858725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Initializing points</a:t>
            </a:r>
            <a:endParaRPr lang="en-US" dirty="0"/>
          </a:p>
        </p:txBody>
      </p:sp>
      <p:sp>
        <p:nvSpPr>
          <p:cNvPr id="3" name="Content Placeholder 2"/>
          <p:cNvSpPr>
            <a:spLocks noGrp="1"/>
          </p:cNvSpPr>
          <p:nvPr>
            <p:ph idx="1"/>
          </p:nvPr>
        </p:nvSpPr>
        <p:spPr>
          <a:xfrm>
            <a:off x="914400" y="914400"/>
            <a:ext cx="4267200" cy="4525963"/>
          </a:xfrm>
        </p:spPr>
        <p:txBody>
          <a:bodyPr>
            <a:normAutofit/>
          </a:bodyPr>
          <a:lstStyle/>
          <a:p>
            <a:pPr>
              <a:buFontTx/>
              <a:buChar char="-"/>
            </a:pPr>
            <a:r>
              <a:rPr lang="en-US" dirty="0" smtClean="0"/>
              <a:t>First set the 2304 bits that will be used</a:t>
            </a:r>
          </a:p>
          <a:p>
            <a:pPr>
              <a:buFontTx/>
              <a:buChar char="-"/>
            </a:pPr>
            <a:r>
              <a:rPr lang="en-US" dirty="0" smtClean="0"/>
              <a:t>8 bits used for each point, plus 1</a:t>
            </a:r>
          </a:p>
          <a:p>
            <a:pPr>
              <a:buFontTx/>
              <a:buChar char="-"/>
            </a:pPr>
            <a:r>
              <a:rPr lang="en-US" dirty="0" smtClean="0"/>
              <a:t>Loop through and increment from 0 to 256</a:t>
            </a:r>
            <a:endParaRPr lang="en-US" dirty="0"/>
          </a:p>
          <a:p>
            <a:pPr>
              <a:buFontTx/>
              <a:buChar char="-"/>
            </a:pPr>
            <a:r>
              <a:rPr lang="en-US" dirty="0" smtClean="0"/>
              <a:t>Make next bit 0 (to indicate not covered)</a:t>
            </a:r>
          </a:p>
          <a:p>
            <a:pPr>
              <a:buFontTx/>
              <a:buChar char="-"/>
            </a:pPr>
            <a:r>
              <a:rPr lang="en-US" dirty="0" smtClean="0"/>
              <a:t>First four bits represent x-coordinates</a:t>
            </a:r>
          </a:p>
          <a:p>
            <a:pPr>
              <a:buFontTx/>
              <a:buChar char="-"/>
            </a:pPr>
            <a:r>
              <a:rPr lang="en-US" dirty="0" smtClean="0"/>
              <a:t>Right most bits represent y-coordinates</a:t>
            </a:r>
          </a:p>
        </p:txBody>
      </p:sp>
      <p:sp>
        <p:nvSpPr>
          <p:cNvPr id="4" name="Content Placeholder 2"/>
          <p:cNvSpPr txBox="1">
            <a:spLocks/>
          </p:cNvSpPr>
          <p:nvPr/>
        </p:nvSpPr>
        <p:spPr>
          <a:xfrm>
            <a:off x="5029200" y="1676400"/>
            <a:ext cx="3810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0 0000 0000 – (0,0)</a:t>
            </a:r>
          </a:p>
          <a:p>
            <a:r>
              <a:rPr lang="en-US" sz="2400" dirty="0" smtClean="0"/>
              <a:t>…</a:t>
            </a:r>
          </a:p>
          <a:p>
            <a:r>
              <a:rPr lang="en-US" sz="2400" dirty="0" smtClean="0"/>
              <a:t>0 0000 1111 – (0, 15)</a:t>
            </a:r>
          </a:p>
          <a:p>
            <a:r>
              <a:rPr lang="en-US" sz="2400" dirty="0" smtClean="0"/>
              <a:t>0 0001 0000 – (1, 0)</a:t>
            </a:r>
          </a:p>
          <a:p>
            <a:r>
              <a:rPr lang="en-US" sz="2400" dirty="0" smtClean="0"/>
              <a:t>…</a:t>
            </a:r>
          </a:p>
          <a:p>
            <a:r>
              <a:rPr lang="en-US" sz="2400" dirty="0" smtClean="0"/>
              <a:t>0 1111 1111 – (15, 15)</a:t>
            </a:r>
          </a:p>
          <a:p>
            <a:endParaRPr lang="en-US" sz="2400" dirty="0" smtClean="0"/>
          </a:p>
        </p:txBody>
      </p:sp>
      <p:sp>
        <p:nvSpPr>
          <p:cNvPr id="6" name="Right Brace 5"/>
          <p:cNvSpPr/>
          <p:nvPr/>
        </p:nvSpPr>
        <p:spPr>
          <a:xfrm rot="16200000">
            <a:off x="5848350" y="1386296"/>
            <a:ext cx="190500" cy="609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rot="16200000">
            <a:off x="6610350" y="1386296"/>
            <a:ext cx="190500" cy="609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791200" y="1219200"/>
            <a:ext cx="1143000" cy="369332"/>
          </a:xfrm>
          <a:prstGeom prst="rect">
            <a:avLst/>
          </a:prstGeom>
          <a:noFill/>
        </p:spPr>
        <p:txBody>
          <a:bodyPr wrap="square" rtlCol="0">
            <a:spAutoFit/>
          </a:bodyPr>
          <a:lstStyle/>
          <a:p>
            <a:r>
              <a:rPr lang="en-US" dirty="0" smtClean="0"/>
              <a:t>x          y</a:t>
            </a:r>
            <a:endParaRPr lang="en-US" dirty="0"/>
          </a:p>
        </p:txBody>
      </p:sp>
    </p:spTree>
    <p:extLst>
      <p:ext uri="{BB962C8B-B14F-4D97-AF65-F5344CB8AC3E}">
        <p14:creationId xmlns:p14="http://schemas.microsoft.com/office/powerpoint/2010/main" xmlns="" val="450088217"/>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Checking statuses/searching memory</a:t>
            </a:r>
            <a:endParaRPr lang="en-US" dirty="0"/>
          </a:p>
        </p:txBody>
      </p:sp>
      <p:sp>
        <p:nvSpPr>
          <p:cNvPr id="3" name="Content Placeholder 2"/>
          <p:cNvSpPr>
            <a:spLocks noGrp="1"/>
          </p:cNvSpPr>
          <p:nvPr>
            <p:ph idx="1"/>
          </p:nvPr>
        </p:nvSpPr>
        <p:spPr>
          <a:xfrm>
            <a:off x="1352550" y="1524000"/>
            <a:ext cx="7181850" cy="3810000"/>
          </a:xfrm>
        </p:spPr>
        <p:txBody>
          <a:bodyPr/>
          <a:lstStyle/>
          <a:p>
            <a:r>
              <a:rPr lang="en-US" dirty="0" smtClean="0"/>
              <a:t>Out of the 9 bits used for each coordinate point, one is used as a status bit.</a:t>
            </a:r>
          </a:p>
          <a:p>
            <a:r>
              <a:rPr lang="en-US" dirty="0" smtClean="0"/>
              <a:t>Since there are 2304 total bits, it’s inefficient to search entire memory for a particular coordinate</a:t>
            </a:r>
          </a:p>
          <a:p>
            <a:r>
              <a:rPr lang="en-US" dirty="0" smtClean="0"/>
              <a:t>Mapping memory location addresses to each status bit for a coordinate is more efficient</a:t>
            </a:r>
          </a:p>
          <a:p>
            <a:endParaRPr lang="en-US" dirty="0"/>
          </a:p>
        </p:txBody>
      </p:sp>
    </p:spTree>
    <p:extLst>
      <p:ext uri="{BB962C8B-B14F-4D97-AF65-F5344CB8AC3E}">
        <p14:creationId xmlns:p14="http://schemas.microsoft.com/office/powerpoint/2010/main" xmlns="" val="1061169539"/>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Checking statuses/searching memory</a:t>
            </a:r>
            <a:endParaRPr lang="en-US" dirty="0"/>
          </a:p>
        </p:txBody>
      </p:sp>
      <p:sp>
        <p:nvSpPr>
          <p:cNvPr id="3" name="Content Placeholder 2"/>
          <p:cNvSpPr>
            <a:spLocks noGrp="1"/>
          </p:cNvSpPr>
          <p:nvPr>
            <p:ph idx="1"/>
          </p:nvPr>
        </p:nvSpPr>
        <p:spPr/>
        <p:txBody>
          <a:bodyPr>
            <a:normAutofit/>
          </a:bodyPr>
          <a:lstStyle/>
          <a:p>
            <a:r>
              <a:rPr lang="en-US" dirty="0" smtClean="0"/>
              <a:t>Ex. There are 16 points in an axis – 256 total</a:t>
            </a:r>
          </a:p>
          <a:p>
            <a:r>
              <a:rPr lang="en-US" dirty="0" smtClean="0"/>
              <a:t>If we want to search status of coordinate (13, 11)</a:t>
            </a:r>
          </a:p>
          <a:p>
            <a:pPr>
              <a:buFontTx/>
              <a:buChar char="-"/>
            </a:pPr>
            <a:r>
              <a:rPr lang="en-US" dirty="0" smtClean="0"/>
              <a:t>Coordinate 13 is at the 14</a:t>
            </a:r>
            <a:r>
              <a:rPr lang="en-US" baseline="30000" dirty="0" smtClean="0"/>
              <a:t>th</a:t>
            </a:r>
            <a:r>
              <a:rPr lang="en-US" dirty="0" smtClean="0"/>
              <a:t> x point</a:t>
            </a:r>
          </a:p>
          <a:p>
            <a:pPr>
              <a:buFontTx/>
              <a:buChar char="-"/>
            </a:pPr>
            <a:r>
              <a:rPr lang="en-US" dirty="0" smtClean="0"/>
              <a:t>Coordinate 11 is at the 12</a:t>
            </a:r>
            <a:r>
              <a:rPr lang="en-US" baseline="30000" dirty="0" smtClean="0"/>
              <a:t>th</a:t>
            </a:r>
            <a:r>
              <a:rPr lang="en-US" dirty="0" smtClean="0"/>
              <a:t> y point</a:t>
            </a:r>
          </a:p>
          <a:p>
            <a:pPr>
              <a:buFontTx/>
              <a:buChar char="-"/>
            </a:pPr>
            <a:r>
              <a:rPr lang="en-US" dirty="0" smtClean="0"/>
              <a:t>14 * 16 = 224 = if all x axes up to 13 are covered</a:t>
            </a:r>
          </a:p>
          <a:p>
            <a:pPr>
              <a:buFontTx/>
              <a:buChar char="-"/>
            </a:pPr>
            <a:r>
              <a:rPr lang="en-US" dirty="0" smtClean="0"/>
              <a:t>224 – (16-12) = subtracting y components not already covered = 219</a:t>
            </a:r>
          </a:p>
          <a:p>
            <a:pPr>
              <a:buFontTx/>
              <a:buChar char="-"/>
            </a:pPr>
            <a:r>
              <a:rPr lang="en-US" dirty="0" smtClean="0"/>
              <a:t>9 bits used for each coordinate -&gt; 219 * 9 = 1971</a:t>
            </a:r>
          </a:p>
          <a:p>
            <a:pPr>
              <a:buFontTx/>
              <a:buChar char="-"/>
            </a:pPr>
            <a:endParaRPr lang="en-US" dirty="0" smtClean="0"/>
          </a:p>
        </p:txBody>
      </p:sp>
    </p:spTree>
    <p:extLst>
      <p:ext uri="{BB962C8B-B14F-4D97-AF65-F5344CB8AC3E}">
        <p14:creationId xmlns:p14="http://schemas.microsoft.com/office/powerpoint/2010/main" xmlns="" val="334230289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dirty="0"/>
              <a:t>ManScaper Features</a:t>
            </a:r>
          </a:p>
        </p:txBody>
      </p:sp>
      <p:sp>
        <p:nvSpPr>
          <p:cNvPr id="20483" name="Rectangle 3"/>
          <p:cNvSpPr>
            <a:spLocks noGrp="1"/>
          </p:cNvSpPr>
          <p:nvPr>
            <p:ph type="body" idx="1"/>
          </p:nvPr>
        </p:nvSpPr>
        <p:spPr>
          <a:xfrm>
            <a:off x="1352550" y="1676400"/>
            <a:ext cx="7181850" cy="3657600"/>
          </a:xfrm>
        </p:spPr>
        <p:txBody>
          <a:bodyPr/>
          <a:lstStyle/>
          <a:p>
            <a:r>
              <a:rPr lang="en-US" dirty="0" smtClean="0"/>
              <a:t>Fully electric, rechargeable lawnmower</a:t>
            </a:r>
          </a:p>
          <a:p>
            <a:r>
              <a:rPr lang="en-US" dirty="0" smtClean="0"/>
              <a:t>Boundary and location detection using computer vision</a:t>
            </a:r>
          </a:p>
          <a:p>
            <a:r>
              <a:rPr lang="en-US" dirty="0" smtClean="0"/>
              <a:t>Cutting area mapped and stored for future reference</a:t>
            </a:r>
          </a:p>
          <a:p>
            <a:r>
              <a:rPr lang="en-US" dirty="0" smtClean="0"/>
              <a:t>Object detection to avoid obstacles</a:t>
            </a:r>
          </a:p>
          <a:p>
            <a:r>
              <a:rPr lang="en-US" dirty="0" smtClean="0"/>
              <a:t>AI navigation with no user interaction required</a:t>
            </a:r>
          </a:p>
          <a:p>
            <a:endParaRPr lang="en-US"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 y="0"/>
            <a:ext cx="4937760" cy="4525963"/>
          </a:xfrm>
        </p:spPr>
        <p:txBody>
          <a:bodyPr>
            <a:noAutofit/>
          </a:bodyPr>
          <a:lstStyle/>
          <a:p>
            <a:pPr marL="0" indent="0">
              <a:buNone/>
            </a:pPr>
            <a:r>
              <a:rPr lang="en-US" sz="2000" dirty="0" smtClean="0"/>
              <a:t>_ _ _ _ _ _ _ _ 1 _ _ _ _ _ _ _ _ 1 _ _ _ _ _ _ _ _0</a:t>
            </a:r>
          </a:p>
          <a:p>
            <a:pPr marL="0" indent="0">
              <a:buNone/>
            </a:pPr>
            <a:endParaRPr lang="en-US" sz="2000" dirty="0" smtClean="0"/>
          </a:p>
          <a:p>
            <a:pPr marL="342900" indent="-342900"/>
            <a:r>
              <a:rPr lang="en-US" sz="1600" dirty="0" smtClean="0"/>
              <a:t>9</a:t>
            </a:r>
            <a:r>
              <a:rPr lang="en-US" sz="1600" baseline="30000" dirty="0" smtClean="0"/>
              <a:t>th</a:t>
            </a:r>
            <a:r>
              <a:rPr lang="en-US" sz="1600" dirty="0" smtClean="0"/>
              <a:t> bit will be replaced with value 1  from left to right or right to left.</a:t>
            </a:r>
          </a:p>
          <a:p>
            <a:pPr marL="342900" indent="-342900"/>
            <a:r>
              <a:rPr lang="en-US" sz="1600" dirty="0" smtClean="0"/>
              <a:t>Initially, mower is moving left to right.</a:t>
            </a:r>
          </a:p>
          <a:p>
            <a:pPr marL="342900" indent="-342900"/>
            <a:r>
              <a:rPr lang="en-US" sz="1600" dirty="0" smtClean="0"/>
              <a:t>Mower will have coordinate value based on compass and positioning components.</a:t>
            </a:r>
          </a:p>
          <a:p>
            <a:pPr marL="342900" indent="-342900"/>
            <a:r>
              <a:rPr lang="en-US" sz="1600" dirty="0" smtClean="0"/>
              <a:t>The matching coordinate  should be searched for in memory, but to eliminate inefficiency, the microcontroller can be set to write towards the right direction or left direction.</a:t>
            </a:r>
          </a:p>
          <a:p>
            <a:pPr marL="342900" indent="-342900"/>
            <a:r>
              <a:rPr lang="en-US" sz="1600" dirty="0" smtClean="0"/>
              <a:t>For example, even x values should search memory to the right, and odd x-values should search memory to the left</a:t>
            </a:r>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xmlns="" val="236190068"/>
              </p:ext>
            </p:extLst>
          </p:nvPr>
        </p:nvGraphicFramePr>
        <p:xfrm>
          <a:off x="5105400" y="381000"/>
          <a:ext cx="3733800" cy="3657600"/>
        </p:xfrm>
        <a:graphic>
          <a:graphicData uri="http://schemas.openxmlformats.org/drawingml/2006/table">
            <a:tbl>
              <a:tblPr firstRow="1" firstCol="1" bandRow="1">
                <a:tableStyleId>{5C22544A-7EE6-4342-B048-85BDC9FD1C3A}</a:tableStyleId>
              </a:tblPr>
              <a:tblGrid>
                <a:gridCol w="248764"/>
                <a:gridCol w="248764"/>
                <a:gridCol w="248764"/>
                <a:gridCol w="248764"/>
                <a:gridCol w="248764"/>
                <a:gridCol w="248764"/>
                <a:gridCol w="248764"/>
                <a:gridCol w="248764"/>
                <a:gridCol w="248764"/>
                <a:gridCol w="249154"/>
                <a:gridCol w="249154"/>
                <a:gridCol w="249154"/>
                <a:gridCol w="249154"/>
                <a:gridCol w="249154"/>
                <a:gridCol w="249154"/>
              </a:tblGrid>
              <a:tr h="24384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R w="12700" cap="flat" cmpd="sng" algn="ctr">
                      <a:noFill/>
                      <a:prstDash val="solid"/>
                      <a:round/>
                      <a:headEnd type="none" w="med" len="med"/>
                      <a:tailEnd type="none" w="med" len="med"/>
                    </a:lnR>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T w="12700" cap="flat" cmpd="sng" algn="ctr">
                      <a:noFill/>
                      <a:prstDash val="solid"/>
                      <a:round/>
                      <a:headEnd type="none" w="med" len="med"/>
                      <a:tailEnd type="none" w="med" len="med"/>
                    </a:lnT>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0000"/>
                    </a:solidFill>
                  </a:tcPr>
                </a:tc>
                <a:tc>
                  <a:txBody>
                    <a:bodyPr/>
                    <a:lstStyle/>
                    <a:p>
                      <a:pPr marL="0" marR="0">
                        <a:lnSpc>
                          <a:spcPct val="115000"/>
                        </a:lnSpc>
                        <a:spcBef>
                          <a:spcPts val="0"/>
                        </a:spcBef>
                        <a:spcAft>
                          <a:spcPts val="0"/>
                        </a:spcAft>
                      </a:pPr>
                      <a:r>
                        <a:rPr lang="en-US" sz="1100" dirty="0" smtClean="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r>
            </a:tbl>
          </a:graphicData>
        </a:graphic>
      </p:graphicFrame>
      <p:sp>
        <p:nvSpPr>
          <p:cNvPr id="8" name="Rectangle 7"/>
          <p:cNvSpPr/>
          <p:nvPr/>
        </p:nvSpPr>
        <p:spPr>
          <a:xfrm>
            <a:off x="5105400" y="4191000"/>
            <a:ext cx="53340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05400" y="4800600"/>
            <a:ext cx="533400" cy="4572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05400" y="5410200"/>
            <a:ext cx="5334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38800" y="4234934"/>
            <a:ext cx="3200400" cy="338554"/>
          </a:xfrm>
          <a:prstGeom prst="rect">
            <a:avLst/>
          </a:prstGeom>
          <a:noFill/>
        </p:spPr>
        <p:txBody>
          <a:bodyPr wrap="square" rtlCol="0">
            <a:spAutoFit/>
          </a:bodyPr>
          <a:lstStyle/>
          <a:p>
            <a:r>
              <a:rPr lang="en-US" sz="1600" dirty="0" smtClean="0"/>
              <a:t>Uncovered area</a:t>
            </a:r>
            <a:endParaRPr lang="en-US" sz="1600" dirty="0"/>
          </a:p>
        </p:txBody>
      </p:sp>
      <p:sp>
        <p:nvSpPr>
          <p:cNvPr id="12" name="TextBox 11"/>
          <p:cNvSpPr txBox="1"/>
          <p:nvPr/>
        </p:nvSpPr>
        <p:spPr>
          <a:xfrm>
            <a:off x="5639719" y="4852663"/>
            <a:ext cx="3200400" cy="338554"/>
          </a:xfrm>
          <a:prstGeom prst="rect">
            <a:avLst/>
          </a:prstGeom>
          <a:noFill/>
        </p:spPr>
        <p:txBody>
          <a:bodyPr wrap="square" rtlCol="0">
            <a:spAutoFit/>
          </a:bodyPr>
          <a:lstStyle/>
          <a:p>
            <a:r>
              <a:rPr lang="en-US" sz="1600" dirty="0" smtClean="0"/>
              <a:t>Covered area</a:t>
            </a:r>
            <a:endParaRPr lang="en-US" sz="1600" dirty="0"/>
          </a:p>
        </p:txBody>
      </p:sp>
      <p:sp>
        <p:nvSpPr>
          <p:cNvPr id="13" name="TextBox 12"/>
          <p:cNvSpPr txBox="1"/>
          <p:nvPr/>
        </p:nvSpPr>
        <p:spPr>
          <a:xfrm>
            <a:off x="5642473" y="5454134"/>
            <a:ext cx="3200400" cy="338554"/>
          </a:xfrm>
          <a:prstGeom prst="rect">
            <a:avLst/>
          </a:prstGeom>
          <a:noFill/>
        </p:spPr>
        <p:txBody>
          <a:bodyPr wrap="square" rtlCol="0">
            <a:spAutoFit/>
          </a:bodyPr>
          <a:lstStyle/>
          <a:p>
            <a:r>
              <a:rPr lang="en-US" sz="1600" dirty="0" smtClean="0"/>
              <a:t>Mower</a:t>
            </a:r>
            <a:endParaRPr lang="en-US" sz="1600" dirty="0"/>
          </a:p>
        </p:txBody>
      </p:sp>
    </p:spTree>
    <p:extLst>
      <p:ext uri="{BB962C8B-B14F-4D97-AF65-F5344CB8AC3E}">
        <p14:creationId xmlns:p14="http://schemas.microsoft.com/office/powerpoint/2010/main" xmlns="" val="3624646496"/>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302" y="0"/>
            <a:ext cx="4924697" cy="4525963"/>
          </a:xfrm>
        </p:spPr>
        <p:txBody>
          <a:bodyPr>
            <a:noAutofit/>
          </a:bodyPr>
          <a:lstStyle/>
          <a:p>
            <a:pPr marL="0" indent="0" algn="ctr">
              <a:buNone/>
            </a:pPr>
            <a:r>
              <a:rPr lang="en-US" sz="1800" dirty="0"/>
              <a:t>00011101 </a:t>
            </a:r>
            <a:r>
              <a:rPr lang="en-US" sz="1800" dirty="0" smtClean="0">
                <a:solidFill>
                  <a:schemeClr val="tx2"/>
                </a:solidFill>
              </a:rPr>
              <a:t>0</a:t>
            </a:r>
            <a:endParaRPr lang="en-US" sz="1800" dirty="0" smtClean="0"/>
          </a:p>
          <a:p>
            <a:pPr marL="0" indent="0" algn="ctr">
              <a:buNone/>
            </a:pPr>
            <a:r>
              <a:rPr lang="en-US" sz="1800" dirty="0"/>
              <a:t>00011110 </a:t>
            </a:r>
            <a:r>
              <a:rPr lang="en-US" sz="1800" dirty="0" smtClean="0">
                <a:solidFill>
                  <a:schemeClr val="tx2"/>
                </a:solidFill>
              </a:rPr>
              <a:t>1</a:t>
            </a:r>
            <a:r>
              <a:rPr lang="en-US" sz="1800" dirty="0" smtClean="0"/>
              <a:t> </a:t>
            </a:r>
          </a:p>
          <a:p>
            <a:pPr marL="0" indent="0" algn="ctr">
              <a:buNone/>
            </a:pPr>
            <a:r>
              <a:rPr lang="en-US" sz="1800" dirty="0" smtClean="0"/>
              <a:t>00011111 </a:t>
            </a:r>
            <a:r>
              <a:rPr lang="en-US" sz="1800" dirty="0" smtClean="0">
                <a:solidFill>
                  <a:schemeClr val="tx2"/>
                </a:solidFill>
              </a:rPr>
              <a:t>1</a:t>
            </a:r>
            <a:endParaRPr lang="en-US" sz="1800" dirty="0" smtClean="0"/>
          </a:p>
          <a:p>
            <a:pPr marL="0" indent="0">
              <a:buNone/>
            </a:pPr>
            <a:r>
              <a:rPr lang="en-US" sz="1800" dirty="0" smtClean="0"/>
              <a:t>In this case, mower is moving to the left.</a:t>
            </a:r>
          </a:p>
          <a:p>
            <a:pPr marL="0" indent="0">
              <a:buNone/>
            </a:pPr>
            <a:r>
              <a:rPr lang="en-US" sz="1800" dirty="0" smtClean="0"/>
              <a:t>Searching in memory should switch direction</a:t>
            </a:r>
          </a:p>
          <a:p>
            <a:pPr marL="0" indent="0">
              <a:buNone/>
            </a:pPr>
            <a:r>
              <a:rPr lang="en-US" sz="1800" dirty="0" smtClean="0"/>
              <a:t>Best way </a:t>
            </a:r>
          </a:p>
          <a:p>
            <a:pPr marL="0" indent="0">
              <a:buNone/>
            </a:pPr>
            <a:r>
              <a:rPr lang="en-US" sz="1800" dirty="0" smtClean="0"/>
              <a:t>Once x- value reaches 15, skip to 144</a:t>
            </a:r>
            <a:r>
              <a:rPr lang="en-US" sz="1800" baseline="30000" dirty="0" smtClean="0"/>
              <a:t>th</a:t>
            </a:r>
            <a:r>
              <a:rPr lang="en-US" sz="1800" dirty="0" smtClean="0"/>
              <a:t> bit to the right to start at the coordinate above – then enter values in memory going toward opposite direction.</a:t>
            </a:r>
          </a:p>
          <a:p>
            <a:pPr marL="0" indent="0">
              <a:buNone/>
            </a:pPr>
            <a:r>
              <a:rPr lang="en-US" sz="1800" dirty="0" smtClean="0"/>
              <a:t>Then switch direction once x-value reaches 0.</a:t>
            </a:r>
          </a:p>
          <a:p>
            <a:pPr marL="0" indent="0">
              <a:buNone/>
            </a:pPr>
            <a:endParaRPr lang="en-US" sz="1800" dirty="0"/>
          </a:p>
          <a:p>
            <a:pPr marL="0" indent="0">
              <a:buNone/>
            </a:pPr>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xmlns="" val="2522553681"/>
              </p:ext>
            </p:extLst>
          </p:nvPr>
        </p:nvGraphicFramePr>
        <p:xfrm>
          <a:off x="5105395" y="381000"/>
          <a:ext cx="3733806" cy="3657600"/>
        </p:xfrm>
        <a:graphic>
          <a:graphicData uri="http://schemas.openxmlformats.org/drawingml/2006/table">
            <a:tbl>
              <a:tblPr firstRow="1" firstCol="1" bandRow="1">
                <a:tableStyleId>{5C22544A-7EE6-4342-B048-85BDC9FD1C3A}</a:tableStyleId>
              </a:tblPr>
              <a:tblGrid>
                <a:gridCol w="248764"/>
                <a:gridCol w="248764"/>
                <a:gridCol w="248764"/>
                <a:gridCol w="248764"/>
                <a:gridCol w="248764"/>
                <a:gridCol w="248764"/>
                <a:gridCol w="248764"/>
                <a:gridCol w="248764"/>
                <a:gridCol w="248764"/>
                <a:gridCol w="249155"/>
                <a:gridCol w="249155"/>
                <a:gridCol w="249155"/>
                <a:gridCol w="249155"/>
                <a:gridCol w="249155"/>
                <a:gridCol w="249155"/>
              </a:tblGrid>
              <a:tr h="24384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384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00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r h="24384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smtClean="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bl>
          </a:graphicData>
        </a:graphic>
      </p:graphicFrame>
      <p:sp>
        <p:nvSpPr>
          <p:cNvPr id="8" name="Rectangle 7"/>
          <p:cNvSpPr/>
          <p:nvPr/>
        </p:nvSpPr>
        <p:spPr>
          <a:xfrm>
            <a:off x="5105400" y="4267200"/>
            <a:ext cx="53340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05400" y="4953000"/>
            <a:ext cx="533400" cy="4572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05400" y="5638800"/>
            <a:ext cx="5334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38800" y="4311134"/>
            <a:ext cx="3200400" cy="338554"/>
          </a:xfrm>
          <a:prstGeom prst="rect">
            <a:avLst/>
          </a:prstGeom>
          <a:noFill/>
        </p:spPr>
        <p:txBody>
          <a:bodyPr wrap="square" rtlCol="0">
            <a:spAutoFit/>
          </a:bodyPr>
          <a:lstStyle/>
          <a:p>
            <a:r>
              <a:rPr lang="en-US" sz="1600" dirty="0" smtClean="0"/>
              <a:t>Uncovered area</a:t>
            </a:r>
            <a:endParaRPr lang="en-US" sz="1600" dirty="0"/>
          </a:p>
        </p:txBody>
      </p:sp>
      <p:sp>
        <p:nvSpPr>
          <p:cNvPr id="12" name="TextBox 11"/>
          <p:cNvSpPr txBox="1"/>
          <p:nvPr/>
        </p:nvSpPr>
        <p:spPr>
          <a:xfrm>
            <a:off x="5638800" y="4996934"/>
            <a:ext cx="3200400" cy="338554"/>
          </a:xfrm>
          <a:prstGeom prst="rect">
            <a:avLst/>
          </a:prstGeom>
          <a:noFill/>
        </p:spPr>
        <p:txBody>
          <a:bodyPr wrap="square" rtlCol="0">
            <a:spAutoFit/>
          </a:bodyPr>
          <a:lstStyle/>
          <a:p>
            <a:r>
              <a:rPr lang="en-US" sz="1600" dirty="0" smtClean="0"/>
              <a:t>Covered area</a:t>
            </a:r>
            <a:endParaRPr lang="en-US" sz="1600" dirty="0"/>
          </a:p>
        </p:txBody>
      </p:sp>
      <p:sp>
        <p:nvSpPr>
          <p:cNvPr id="13" name="TextBox 12"/>
          <p:cNvSpPr txBox="1"/>
          <p:nvPr/>
        </p:nvSpPr>
        <p:spPr>
          <a:xfrm>
            <a:off x="5638800" y="5682734"/>
            <a:ext cx="3200400" cy="338554"/>
          </a:xfrm>
          <a:prstGeom prst="rect">
            <a:avLst/>
          </a:prstGeom>
          <a:noFill/>
        </p:spPr>
        <p:txBody>
          <a:bodyPr wrap="square" rtlCol="0">
            <a:spAutoFit/>
          </a:bodyPr>
          <a:lstStyle/>
          <a:p>
            <a:r>
              <a:rPr lang="en-US" sz="1600" dirty="0" smtClean="0"/>
              <a:t>Mower</a:t>
            </a:r>
            <a:endParaRPr lang="en-US" sz="1600" dirty="0"/>
          </a:p>
        </p:txBody>
      </p:sp>
    </p:spTree>
    <p:extLst>
      <p:ext uri="{BB962C8B-B14F-4D97-AF65-F5344CB8AC3E}">
        <p14:creationId xmlns:p14="http://schemas.microsoft.com/office/powerpoint/2010/main" xmlns="" val="243891112"/>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302" y="914400"/>
            <a:ext cx="4848497" cy="3611563"/>
          </a:xfrm>
        </p:spPr>
        <p:txBody>
          <a:bodyPr>
            <a:noAutofit/>
          </a:bodyPr>
          <a:lstStyle/>
          <a:p>
            <a:pPr marL="0" indent="0">
              <a:buNone/>
            </a:pPr>
            <a:r>
              <a:rPr lang="en-US" sz="1800" dirty="0" smtClean="0"/>
              <a:t>One method – mark obstacle with a 1 in the status bit when initializing memory</a:t>
            </a:r>
          </a:p>
          <a:p>
            <a:pPr marL="0" indent="0">
              <a:buNone/>
            </a:pPr>
            <a:r>
              <a:rPr lang="en-US" sz="1800" dirty="0" smtClean="0"/>
              <a:t>(may occupy one or more “coordinates”)</a:t>
            </a:r>
          </a:p>
          <a:p>
            <a:pPr marL="0" indent="0">
              <a:buNone/>
            </a:pPr>
            <a:r>
              <a:rPr lang="en-US" sz="1800" dirty="0" smtClean="0"/>
              <a:t>0 _ _ _ _ _ _ _ _</a:t>
            </a:r>
          </a:p>
          <a:p>
            <a:pPr marL="0" indent="0">
              <a:buNone/>
            </a:pPr>
            <a:r>
              <a:rPr lang="en-US" sz="1800" dirty="0" smtClean="0"/>
              <a:t>1 _ _ _ _ _ _ _ _</a:t>
            </a:r>
          </a:p>
          <a:p>
            <a:pPr marL="0" indent="0">
              <a:buNone/>
            </a:pPr>
            <a:r>
              <a:rPr lang="en-US" sz="1800" dirty="0" smtClean="0"/>
              <a:t>0 _ _ _ _ _ _ _ _</a:t>
            </a:r>
          </a:p>
          <a:p>
            <a:pPr marL="0" indent="0">
              <a:buNone/>
            </a:pPr>
            <a:endParaRPr lang="en-US" sz="1800" dirty="0"/>
          </a:p>
          <a:p>
            <a:pPr marL="0" indent="0">
              <a:buNone/>
            </a:pPr>
            <a:r>
              <a:rPr lang="en-US" sz="1800" dirty="0" smtClean="0"/>
              <a:t>Mower should not maneuver toward a point already covered</a:t>
            </a:r>
          </a:p>
          <a:p>
            <a:pPr marL="0" indent="0">
              <a:buNone/>
            </a:pPr>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xmlns="" val="38911495"/>
              </p:ext>
            </p:extLst>
          </p:nvPr>
        </p:nvGraphicFramePr>
        <p:xfrm>
          <a:off x="5105400" y="533400"/>
          <a:ext cx="3505206" cy="3581400"/>
        </p:xfrm>
        <a:graphic>
          <a:graphicData uri="http://schemas.openxmlformats.org/drawingml/2006/table">
            <a:tbl>
              <a:tblPr firstRow="1" firstCol="1" bandRow="1">
                <a:tableStyleId>{5C22544A-7EE6-4342-B048-85BDC9FD1C3A}</a:tableStyleId>
              </a:tblPr>
              <a:tblGrid>
                <a:gridCol w="233534"/>
                <a:gridCol w="233534"/>
                <a:gridCol w="233534"/>
                <a:gridCol w="233534"/>
                <a:gridCol w="233534"/>
                <a:gridCol w="233534"/>
                <a:gridCol w="233534"/>
                <a:gridCol w="233534"/>
                <a:gridCol w="233534"/>
                <a:gridCol w="233900"/>
                <a:gridCol w="233900"/>
                <a:gridCol w="233900"/>
                <a:gridCol w="233900"/>
                <a:gridCol w="233900"/>
                <a:gridCol w="233900"/>
              </a:tblGrid>
              <a:tr h="23876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3876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3876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3876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3876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00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r>
              <a:tr h="23876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3876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3876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r h="23876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3876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3876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3876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3876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3876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r h="23876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smtClean="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bl>
          </a:graphicData>
        </a:graphic>
      </p:graphicFrame>
      <p:sp>
        <p:nvSpPr>
          <p:cNvPr id="8" name="Rectangle 7"/>
          <p:cNvSpPr/>
          <p:nvPr/>
        </p:nvSpPr>
        <p:spPr>
          <a:xfrm>
            <a:off x="5105400" y="4267200"/>
            <a:ext cx="53340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05400" y="4953000"/>
            <a:ext cx="533400" cy="4572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05400" y="5648899"/>
            <a:ext cx="5334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38800" y="4311134"/>
            <a:ext cx="3200400" cy="338554"/>
          </a:xfrm>
          <a:prstGeom prst="rect">
            <a:avLst/>
          </a:prstGeom>
          <a:noFill/>
        </p:spPr>
        <p:txBody>
          <a:bodyPr wrap="square" rtlCol="0">
            <a:spAutoFit/>
          </a:bodyPr>
          <a:lstStyle/>
          <a:p>
            <a:r>
              <a:rPr lang="en-US" sz="1600" dirty="0" smtClean="0"/>
              <a:t>Uncovered area</a:t>
            </a:r>
            <a:endParaRPr lang="en-US" sz="1600" dirty="0"/>
          </a:p>
        </p:txBody>
      </p:sp>
      <p:sp>
        <p:nvSpPr>
          <p:cNvPr id="12" name="TextBox 11"/>
          <p:cNvSpPr txBox="1"/>
          <p:nvPr/>
        </p:nvSpPr>
        <p:spPr>
          <a:xfrm>
            <a:off x="5638800" y="4996934"/>
            <a:ext cx="3200400" cy="338554"/>
          </a:xfrm>
          <a:prstGeom prst="rect">
            <a:avLst/>
          </a:prstGeom>
          <a:noFill/>
        </p:spPr>
        <p:txBody>
          <a:bodyPr wrap="square" rtlCol="0">
            <a:spAutoFit/>
          </a:bodyPr>
          <a:lstStyle/>
          <a:p>
            <a:r>
              <a:rPr lang="en-US" sz="1600" dirty="0" smtClean="0"/>
              <a:t>Covered area</a:t>
            </a:r>
            <a:endParaRPr lang="en-US" sz="1600" dirty="0"/>
          </a:p>
        </p:txBody>
      </p:sp>
      <p:sp>
        <p:nvSpPr>
          <p:cNvPr id="13" name="TextBox 12"/>
          <p:cNvSpPr txBox="1"/>
          <p:nvPr/>
        </p:nvSpPr>
        <p:spPr>
          <a:xfrm>
            <a:off x="5638800" y="5692833"/>
            <a:ext cx="3200400" cy="338554"/>
          </a:xfrm>
          <a:prstGeom prst="rect">
            <a:avLst/>
          </a:prstGeom>
          <a:noFill/>
        </p:spPr>
        <p:txBody>
          <a:bodyPr wrap="square" rtlCol="0">
            <a:spAutoFit/>
          </a:bodyPr>
          <a:lstStyle/>
          <a:p>
            <a:r>
              <a:rPr lang="en-US" sz="1600" dirty="0" smtClean="0"/>
              <a:t>Mower</a:t>
            </a:r>
            <a:endParaRPr lang="en-US" sz="1600" dirty="0"/>
          </a:p>
        </p:txBody>
      </p:sp>
      <p:sp>
        <p:nvSpPr>
          <p:cNvPr id="14" name="Rectangle 13"/>
          <p:cNvSpPr/>
          <p:nvPr/>
        </p:nvSpPr>
        <p:spPr>
          <a:xfrm>
            <a:off x="7330099" y="4267200"/>
            <a:ext cx="533400" cy="4572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860955" y="4311134"/>
            <a:ext cx="1066800" cy="338554"/>
          </a:xfrm>
          <a:prstGeom prst="rect">
            <a:avLst/>
          </a:prstGeom>
          <a:noFill/>
        </p:spPr>
        <p:txBody>
          <a:bodyPr wrap="square" rtlCol="0">
            <a:spAutoFit/>
          </a:bodyPr>
          <a:lstStyle/>
          <a:p>
            <a:r>
              <a:rPr lang="en-US" sz="1600" dirty="0" smtClean="0"/>
              <a:t>Obstacle</a:t>
            </a:r>
            <a:endParaRPr lang="en-US" sz="1600" dirty="0"/>
          </a:p>
        </p:txBody>
      </p:sp>
      <p:sp>
        <p:nvSpPr>
          <p:cNvPr id="15" name="Title 1"/>
          <p:cNvSpPr>
            <a:spLocks noGrp="1"/>
          </p:cNvSpPr>
          <p:nvPr>
            <p:ph type="title"/>
          </p:nvPr>
        </p:nvSpPr>
        <p:spPr>
          <a:xfrm>
            <a:off x="685800" y="76200"/>
            <a:ext cx="7562850" cy="457200"/>
          </a:xfrm>
        </p:spPr>
        <p:txBody>
          <a:bodyPr>
            <a:noAutofit/>
          </a:bodyPr>
          <a:lstStyle/>
          <a:p>
            <a:r>
              <a:rPr lang="en-US" dirty="0" smtClean="0"/>
              <a:t>Maneuvering from Obstacles</a:t>
            </a:r>
            <a:endParaRPr lang="en-US" dirty="0"/>
          </a:p>
        </p:txBody>
      </p:sp>
    </p:spTree>
    <p:extLst>
      <p:ext uri="{BB962C8B-B14F-4D97-AF65-F5344CB8AC3E}">
        <p14:creationId xmlns:p14="http://schemas.microsoft.com/office/powerpoint/2010/main" xmlns="" val="159216979"/>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762000"/>
            <a:ext cx="4724399" cy="3763963"/>
          </a:xfrm>
        </p:spPr>
        <p:txBody>
          <a:bodyPr>
            <a:noAutofit/>
          </a:bodyPr>
          <a:lstStyle/>
          <a:p>
            <a:pPr marL="0" indent="0">
              <a:buNone/>
            </a:pPr>
            <a:r>
              <a:rPr lang="en-US" sz="1800" dirty="0" smtClean="0"/>
              <a:t>Before the mower moves, the memory will be searched for the status of the next coordinate</a:t>
            </a:r>
            <a:r>
              <a:rPr lang="en-US" sz="1800" dirty="0"/>
              <a:t> </a:t>
            </a:r>
            <a:r>
              <a:rPr lang="en-US" sz="1800" dirty="0" smtClean="0"/>
              <a:t>– timer can be used</a:t>
            </a:r>
          </a:p>
          <a:p>
            <a:pPr marL="0" indent="0">
              <a:buNone/>
            </a:pPr>
            <a:r>
              <a:rPr lang="en-US" sz="1800" dirty="0" smtClean="0"/>
              <a:t>Because the mower is moving left to right in this case, the mower’s motor controller will maneuver it to the left of the obstacle, then to the right, then to the right</a:t>
            </a:r>
          </a:p>
          <a:p>
            <a:pPr marL="0" indent="0">
              <a:buNone/>
            </a:pPr>
            <a:r>
              <a:rPr lang="en-US" sz="1800" dirty="0" smtClean="0"/>
              <a:t>(</a:t>
            </a:r>
            <a:r>
              <a:rPr lang="en-US" sz="1800" dirty="0" err="1" smtClean="0"/>
              <a:t>ie</a:t>
            </a:r>
            <a:r>
              <a:rPr lang="en-US" sz="1800" dirty="0" smtClean="0"/>
              <a:t> if there is an obstacle in the left or right direction, it will be marked as covered)</a:t>
            </a:r>
          </a:p>
          <a:p>
            <a:pPr marL="0" indent="0">
              <a:buNone/>
            </a:pPr>
            <a:r>
              <a:rPr lang="en-US" sz="1800" dirty="0" smtClean="0"/>
              <a:t>If both left and right direction is covered, mower should reverse</a:t>
            </a:r>
          </a:p>
        </p:txBody>
      </p:sp>
      <p:graphicFrame>
        <p:nvGraphicFramePr>
          <p:cNvPr id="7" name="Table 6"/>
          <p:cNvGraphicFramePr>
            <a:graphicFrameLocks noGrp="1"/>
          </p:cNvGraphicFramePr>
          <p:nvPr>
            <p:extLst>
              <p:ext uri="{D42A27DB-BD31-4B8C-83A1-F6EECF244321}">
                <p14:modId xmlns:p14="http://schemas.microsoft.com/office/powerpoint/2010/main" xmlns="" val="316611790"/>
              </p:ext>
            </p:extLst>
          </p:nvPr>
        </p:nvGraphicFramePr>
        <p:xfrm>
          <a:off x="5105400" y="533400"/>
          <a:ext cx="3505206" cy="3810000"/>
        </p:xfrm>
        <a:graphic>
          <a:graphicData uri="http://schemas.openxmlformats.org/drawingml/2006/table">
            <a:tbl>
              <a:tblPr firstRow="1" firstCol="1" bandRow="1">
                <a:tableStyleId>{5C22544A-7EE6-4342-B048-85BDC9FD1C3A}</a:tableStyleId>
              </a:tblPr>
              <a:tblGrid>
                <a:gridCol w="233534"/>
                <a:gridCol w="233534"/>
                <a:gridCol w="233534"/>
                <a:gridCol w="233534"/>
                <a:gridCol w="233534"/>
                <a:gridCol w="233534"/>
                <a:gridCol w="233534"/>
                <a:gridCol w="233534"/>
                <a:gridCol w="233534"/>
                <a:gridCol w="233900"/>
                <a:gridCol w="233900"/>
                <a:gridCol w="233900"/>
                <a:gridCol w="233900"/>
                <a:gridCol w="233900"/>
                <a:gridCol w="233900"/>
              </a:tblGrid>
              <a:tr h="25400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5400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5400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5400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5400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00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r>
              <a:tr h="25400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5400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5400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r h="25400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5400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5400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5400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5400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5400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r h="25400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smtClean="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bl>
          </a:graphicData>
        </a:graphic>
      </p:graphicFrame>
      <p:sp>
        <p:nvSpPr>
          <p:cNvPr id="8" name="Rectangle 7"/>
          <p:cNvSpPr/>
          <p:nvPr/>
        </p:nvSpPr>
        <p:spPr>
          <a:xfrm>
            <a:off x="5105400" y="4539734"/>
            <a:ext cx="53340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05400" y="5139246"/>
            <a:ext cx="533400" cy="4572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05400" y="5758934"/>
            <a:ext cx="5334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38800" y="4583668"/>
            <a:ext cx="3200400" cy="338554"/>
          </a:xfrm>
          <a:prstGeom prst="rect">
            <a:avLst/>
          </a:prstGeom>
          <a:noFill/>
        </p:spPr>
        <p:txBody>
          <a:bodyPr wrap="square" rtlCol="0">
            <a:spAutoFit/>
          </a:bodyPr>
          <a:lstStyle/>
          <a:p>
            <a:r>
              <a:rPr lang="en-US" sz="1600" dirty="0" smtClean="0"/>
              <a:t>Uncovered area</a:t>
            </a:r>
            <a:endParaRPr lang="en-US" sz="1600" dirty="0"/>
          </a:p>
        </p:txBody>
      </p:sp>
      <p:sp>
        <p:nvSpPr>
          <p:cNvPr id="12" name="TextBox 11"/>
          <p:cNvSpPr txBox="1"/>
          <p:nvPr/>
        </p:nvSpPr>
        <p:spPr>
          <a:xfrm>
            <a:off x="5640636" y="5183180"/>
            <a:ext cx="3200400" cy="338554"/>
          </a:xfrm>
          <a:prstGeom prst="rect">
            <a:avLst/>
          </a:prstGeom>
          <a:noFill/>
        </p:spPr>
        <p:txBody>
          <a:bodyPr wrap="square" rtlCol="0">
            <a:spAutoFit/>
          </a:bodyPr>
          <a:lstStyle/>
          <a:p>
            <a:r>
              <a:rPr lang="en-US" sz="1600" dirty="0" smtClean="0"/>
              <a:t>Covered area</a:t>
            </a:r>
            <a:endParaRPr lang="en-US" sz="1600" dirty="0"/>
          </a:p>
        </p:txBody>
      </p:sp>
      <p:sp>
        <p:nvSpPr>
          <p:cNvPr id="13" name="TextBox 12"/>
          <p:cNvSpPr txBox="1"/>
          <p:nvPr/>
        </p:nvSpPr>
        <p:spPr>
          <a:xfrm>
            <a:off x="5638800" y="5802868"/>
            <a:ext cx="3200400" cy="338554"/>
          </a:xfrm>
          <a:prstGeom prst="rect">
            <a:avLst/>
          </a:prstGeom>
          <a:noFill/>
        </p:spPr>
        <p:txBody>
          <a:bodyPr wrap="square" rtlCol="0">
            <a:spAutoFit/>
          </a:bodyPr>
          <a:lstStyle/>
          <a:p>
            <a:r>
              <a:rPr lang="en-US" sz="1600" dirty="0" smtClean="0"/>
              <a:t>Mower</a:t>
            </a:r>
            <a:endParaRPr lang="en-US" sz="1600" dirty="0"/>
          </a:p>
        </p:txBody>
      </p:sp>
      <p:sp>
        <p:nvSpPr>
          <p:cNvPr id="14" name="Rectangle 13"/>
          <p:cNvSpPr/>
          <p:nvPr/>
        </p:nvSpPr>
        <p:spPr>
          <a:xfrm>
            <a:off x="7373249" y="4583668"/>
            <a:ext cx="533400" cy="457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905731" y="4583668"/>
            <a:ext cx="1066800" cy="338554"/>
          </a:xfrm>
          <a:prstGeom prst="rect">
            <a:avLst/>
          </a:prstGeom>
          <a:noFill/>
        </p:spPr>
        <p:txBody>
          <a:bodyPr wrap="square" rtlCol="0">
            <a:spAutoFit/>
          </a:bodyPr>
          <a:lstStyle/>
          <a:p>
            <a:r>
              <a:rPr lang="en-US" sz="1600" dirty="0" smtClean="0"/>
              <a:t>Obstacle</a:t>
            </a:r>
            <a:endParaRPr lang="en-US" sz="1600" dirty="0"/>
          </a:p>
        </p:txBody>
      </p:sp>
      <p:sp>
        <p:nvSpPr>
          <p:cNvPr id="15" name="Title 1"/>
          <p:cNvSpPr>
            <a:spLocks noGrp="1"/>
          </p:cNvSpPr>
          <p:nvPr>
            <p:ph type="title"/>
          </p:nvPr>
        </p:nvSpPr>
        <p:spPr>
          <a:xfrm>
            <a:off x="685800" y="76200"/>
            <a:ext cx="7562850" cy="457200"/>
          </a:xfrm>
        </p:spPr>
        <p:txBody>
          <a:bodyPr>
            <a:noAutofit/>
          </a:bodyPr>
          <a:lstStyle/>
          <a:p>
            <a:r>
              <a:rPr lang="en-US" dirty="0" smtClean="0"/>
              <a:t>Maneuvering from Obstacles</a:t>
            </a:r>
            <a:endParaRPr lang="en-US" dirty="0"/>
          </a:p>
        </p:txBody>
      </p:sp>
    </p:spTree>
    <p:extLst>
      <p:ext uri="{BB962C8B-B14F-4D97-AF65-F5344CB8AC3E}">
        <p14:creationId xmlns:p14="http://schemas.microsoft.com/office/powerpoint/2010/main" xmlns="" val="2482287142"/>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533400"/>
            <a:ext cx="4724399" cy="3992563"/>
          </a:xfrm>
        </p:spPr>
        <p:txBody>
          <a:bodyPr>
            <a:noAutofit/>
          </a:bodyPr>
          <a:lstStyle/>
          <a:p>
            <a:pPr marL="0" indent="0">
              <a:buNone/>
            </a:pPr>
            <a:r>
              <a:rPr lang="en-US" sz="1800" dirty="0" smtClean="0"/>
              <a:t>0 </a:t>
            </a:r>
            <a:r>
              <a:rPr lang="en-US" sz="1800" dirty="0"/>
              <a:t>_ _ _ _ _ _ _ _</a:t>
            </a:r>
          </a:p>
          <a:p>
            <a:pPr marL="0" indent="0">
              <a:buNone/>
            </a:pPr>
            <a:r>
              <a:rPr lang="en-US" sz="1800" dirty="0"/>
              <a:t>1 _ _ _ _ _ _ _ _</a:t>
            </a:r>
          </a:p>
          <a:p>
            <a:pPr marL="0" indent="0">
              <a:buNone/>
            </a:pPr>
            <a:r>
              <a:rPr lang="en-US" sz="1800" dirty="0" smtClean="0"/>
              <a:t>1 </a:t>
            </a:r>
            <a:r>
              <a:rPr lang="en-US" sz="1800" dirty="0"/>
              <a:t>_ _ _ _ _ _ _ </a:t>
            </a:r>
            <a:r>
              <a:rPr lang="en-US" sz="1800" dirty="0" smtClean="0"/>
              <a:t>_</a:t>
            </a:r>
          </a:p>
          <a:p>
            <a:pPr marL="0" indent="0">
              <a:buNone/>
            </a:pPr>
            <a:endParaRPr lang="en-US" sz="1800" dirty="0"/>
          </a:p>
          <a:p>
            <a:pPr marL="0" indent="0">
              <a:buNone/>
            </a:pPr>
            <a:r>
              <a:rPr lang="en-US" sz="1800" dirty="0" smtClean="0"/>
              <a:t>Now that mower is back on its track, the program resumes writing to memory</a:t>
            </a:r>
          </a:p>
          <a:p>
            <a:pPr marL="0" indent="0">
              <a:buNone/>
            </a:pPr>
            <a:endParaRPr lang="en-US" sz="1800" dirty="0"/>
          </a:p>
          <a:p>
            <a:pPr marL="0" indent="0">
              <a:buNone/>
            </a:pPr>
            <a:r>
              <a:rPr lang="en-US" sz="1800" dirty="0" smtClean="0"/>
              <a:t>Even though the yellow area is actually covered, it is not necessary to mark it as covered since it would complicate the memory writing process</a:t>
            </a:r>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xmlns="" val="321182278"/>
              </p:ext>
            </p:extLst>
          </p:nvPr>
        </p:nvGraphicFramePr>
        <p:xfrm>
          <a:off x="5105400" y="533400"/>
          <a:ext cx="3581394" cy="3505200"/>
        </p:xfrm>
        <a:graphic>
          <a:graphicData uri="http://schemas.openxmlformats.org/drawingml/2006/table">
            <a:tbl>
              <a:tblPr firstRow="1" firstCol="1" bandRow="1">
                <a:tableStyleId>{5C22544A-7EE6-4342-B048-85BDC9FD1C3A}</a:tableStyleId>
              </a:tblPr>
              <a:tblGrid>
                <a:gridCol w="238610"/>
                <a:gridCol w="238610"/>
                <a:gridCol w="238610"/>
                <a:gridCol w="238610"/>
                <a:gridCol w="238610"/>
                <a:gridCol w="238610"/>
                <a:gridCol w="238610"/>
                <a:gridCol w="238610"/>
                <a:gridCol w="238610"/>
                <a:gridCol w="238984"/>
                <a:gridCol w="238984"/>
                <a:gridCol w="238984"/>
                <a:gridCol w="238984"/>
                <a:gridCol w="238984"/>
                <a:gridCol w="238984"/>
              </a:tblGrid>
              <a:tr h="23368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3368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3368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3368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FF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FF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FF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3368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00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r>
              <a:tr h="23368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3368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3368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r h="23368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3368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3368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3368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3368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3368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r h="23368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smtClean="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bl>
          </a:graphicData>
        </a:graphic>
      </p:graphicFrame>
      <p:sp>
        <p:nvSpPr>
          <p:cNvPr id="8" name="Rectangle 7"/>
          <p:cNvSpPr/>
          <p:nvPr/>
        </p:nvSpPr>
        <p:spPr>
          <a:xfrm>
            <a:off x="5105400" y="4191000"/>
            <a:ext cx="53340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98055" y="4876800"/>
            <a:ext cx="533400" cy="4572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05400" y="5562600"/>
            <a:ext cx="5334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38800" y="4234934"/>
            <a:ext cx="3200400" cy="338554"/>
          </a:xfrm>
          <a:prstGeom prst="rect">
            <a:avLst/>
          </a:prstGeom>
          <a:noFill/>
        </p:spPr>
        <p:txBody>
          <a:bodyPr wrap="square" rtlCol="0">
            <a:spAutoFit/>
          </a:bodyPr>
          <a:lstStyle/>
          <a:p>
            <a:r>
              <a:rPr lang="en-US" sz="1600" dirty="0" smtClean="0"/>
              <a:t>Uncovered area</a:t>
            </a:r>
            <a:endParaRPr lang="en-US" sz="1600" dirty="0"/>
          </a:p>
        </p:txBody>
      </p:sp>
      <p:sp>
        <p:nvSpPr>
          <p:cNvPr id="12" name="TextBox 11"/>
          <p:cNvSpPr txBox="1"/>
          <p:nvPr/>
        </p:nvSpPr>
        <p:spPr>
          <a:xfrm>
            <a:off x="5638800" y="4920734"/>
            <a:ext cx="3200400" cy="338554"/>
          </a:xfrm>
          <a:prstGeom prst="rect">
            <a:avLst/>
          </a:prstGeom>
          <a:noFill/>
        </p:spPr>
        <p:txBody>
          <a:bodyPr wrap="square" rtlCol="0">
            <a:spAutoFit/>
          </a:bodyPr>
          <a:lstStyle/>
          <a:p>
            <a:r>
              <a:rPr lang="en-US" sz="1600" dirty="0" smtClean="0"/>
              <a:t>Covered area</a:t>
            </a:r>
            <a:endParaRPr lang="en-US" sz="1600" dirty="0"/>
          </a:p>
        </p:txBody>
      </p:sp>
      <p:sp>
        <p:nvSpPr>
          <p:cNvPr id="13" name="TextBox 12"/>
          <p:cNvSpPr txBox="1"/>
          <p:nvPr/>
        </p:nvSpPr>
        <p:spPr>
          <a:xfrm>
            <a:off x="5638800" y="5606534"/>
            <a:ext cx="3200400" cy="338554"/>
          </a:xfrm>
          <a:prstGeom prst="rect">
            <a:avLst/>
          </a:prstGeom>
          <a:noFill/>
        </p:spPr>
        <p:txBody>
          <a:bodyPr wrap="square" rtlCol="0">
            <a:spAutoFit/>
          </a:bodyPr>
          <a:lstStyle/>
          <a:p>
            <a:r>
              <a:rPr lang="en-US" sz="1600" dirty="0" smtClean="0"/>
              <a:t>Mower</a:t>
            </a:r>
            <a:endParaRPr lang="en-US" sz="1600" dirty="0"/>
          </a:p>
        </p:txBody>
      </p:sp>
      <p:sp>
        <p:nvSpPr>
          <p:cNvPr id="14" name="Rectangle 13"/>
          <p:cNvSpPr/>
          <p:nvPr/>
        </p:nvSpPr>
        <p:spPr>
          <a:xfrm>
            <a:off x="7412267" y="4234934"/>
            <a:ext cx="533400" cy="457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945667" y="4278868"/>
            <a:ext cx="1066800" cy="338554"/>
          </a:xfrm>
          <a:prstGeom prst="rect">
            <a:avLst/>
          </a:prstGeom>
          <a:noFill/>
        </p:spPr>
        <p:txBody>
          <a:bodyPr wrap="square" rtlCol="0">
            <a:spAutoFit/>
          </a:bodyPr>
          <a:lstStyle/>
          <a:p>
            <a:r>
              <a:rPr lang="en-US" sz="1600" dirty="0" smtClean="0"/>
              <a:t>Obstacle</a:t>
            </a:r>
            <a:endParaRPr lang="en-US" sz="1600" dirty="0"/>
          </a:p>
        </p:txBody>
      </p:sp>
      <p:sp>
        <p:nvSpPr>
          <p:cNvPr id="15" name="Title 1"/>
          <p:cNvSpPr>
            <a:spLocks noGrp="1"/>
          </p:cNvSpPr>
          <p:nvPr>
            <p:ph type="title"/>
          </p:nvPr>
        </p:nvSpPr>
        <p:spPr>
          <a:xfrm>
            <a:off x="685800" y="76200"/>
            <a:ext cx="7562850" cy="457200"/>
          </a:xfrm>
        </p:spPr>
        <p:txBody>
          <a:bodyPr>
            <a:noAutofit/>
          </a:bodyPr>
          <a:lstStyle/>
          <a:p>
            <a:r>
              <a:rPr lang="en-US" dirty="0" smtClean="0"/>
              <a:t>Maneuvering from Obstacles</a:t>
            </a:r>
            <a:endParaRPr lang="en-US" dirty="0"/>
          </a:p>
        </p:txBody>
      </p:sp>
    </p:spTree>
    <p:extLst>
      <p:ext uri="{BB962C8B-B14F-4D97-AF65-F5344CB8AC3E}">
        <p14:creationId xmlns:p14="http://schemas.microsoft.com/office/powerpoint/2010/main" xmlns="" val="177820530"/>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1" y="914400"/>
            <a:ext cx="4724400" cy="3611563"/>
          </a:xfrm>
        </p:spPr>
        <p:txBody>
          <a:bodyPr>
            <a:noAutofit/>
          </a:bodyPr>
          <a:lstStyle/>
          <a:p>
            <a:pPr marL="0" indent="0">
              <a:buNone/>
            </a:pPr>
            <a:r>
              <a:rPr lang="en-US" dirty="0" smtClean="0"/>
              <a:t>If obstacle occupies more than one coordinate</a:t>
            </a:r>
          </a:p>
          <a:p>
            <a:pPr>
              <a:buFontTx/>
              <a:buChar char="-"/>
            </a:pPr>
            <a:r>
              <a:rPr lang="en-US" dirty="0" smtClean="0"/>
              <a:t>Check status of left or right coordinate</a:t>
            </a:r>
          </a:p>
          <a:p>
            <a:pPr>
              <a:buFontTx/>
              <a:buChar char="-"/>
            </a:pPr>
            <a:r>
              <a:rPr lang="en-US" dirty="0" smtClean="0"/>
              <a:t>Move mower (either left or right or reverse)</a:t>
            </a:r>
          </a:p>
          <a:p>
            <a:pPr>
              <a:buFontTx/>
              <a:buChar char="-"/>
            </a:pPr>
            <a:r>
              <a:rPr lang="en-US" dirty="0" smtClean="0"/>
              <a:t>Do not change status of maneuver points</a:t>
            </a:r>
          </a:p>
          <a:p>
            <a:pPr>
              <a:buFontTx/>
              <a:buChar char="-"/>
            </a:pPr>
            <a:r>
              <a:rPr lang="en-US" dirty="0" smtClean="0"/>
              <a:t>If mower had to be reversed, check status of left or right point again</a:t>
            </a:r>
          </a:p>
          <a:p>
            <a:pPr marL="0" indent="0">
              <a:buNone/>
            </a:pPr>
            <a:endParaRPr lang="en-US" sz="2700" dirty="0"/>
          </a:p>
        </p:txBody>
      </p:sp>
      <p:graphicFrame>
        <p:nvGraphicFramePr>
          <p:cNvPr id="7" name="Table 6"/>
          <p:cNvGraphicFramePr>
            <a:graphicFrameLocks noGrp="1"/>
          </p:cNvGraphicFramePr>
          <p:nvPr>
            <p:extLst>
              <p:ext uri="{D42A27DB-BD31-4B8C-83A1-F6EECF244321}">
                <p14:modId xmlns:p14="http://schemas.microsoft.com/office/powerpoint/2010/main" xmlns="" val="589094487"/>
              </p:ext>
            </p:extLst>
          </p:nvPr>
        </p:nvGraphicFramePr>
        <p:xfrm>
          <a:off x="5105400" y="533400"/>
          <a:ext cx="3581394" cy="3733800"/>
        </p:xfrm>
        <a:graphic>
          <a:graphicData uri="http://schemas.openxmlformats.org/drawingml/2006/table">
            <a:tbl>
              <a:tblPr firstRow="1" firstCol="1" bandRow="1">
                <a:tableStyleId>{5C22544A-7EE6-4342-B048-85BDC9FD1C3A}</a:tableStyleId>
              </a:tblPr>
              <a:tblGrid>
                <a:gridCol w="238610"/>
                <a:gridCol w="238610"/>
                <a:gridCol w="238610"/>
                <a:gridCol w="238610"/>
                <a:gridCol w="238610"/>
                <a:gridCol w="238610"/>
                <a:gridCol w="238610"/>
                <a:gridCol w="238610"/>
                <a:gridCol w="238610"/>
                <a:gridCol w="238984"/>
                <a:gridCol w="238984"/>
                <a:gridCol w="238984"/>
                <a:gridCol w="238984"/>
                <a:gridCol w="238984"/>
                <a:gridCol w="238984"/>
              </a:tblGrid>
              <a:tr h="24892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892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892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892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r>
              <a:tr h="24892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r>
              <a:tr h="24892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chemeClr val="tx2"/>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00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r h="24892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r h="24892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r h="24892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r h="24892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r h="24892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4892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4892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r>
              <a:tr h="248920">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r h="24892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smtClean="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6600"/>
                    </a:solidFill>
                  </a:tcPr>
                </a:tc>
              </a:tr>
            </a:tbl>
          </a:graphicData>
        </a:graphic>
      </p:graphicFrame>
      <p:sp>
        <p:nvSpPr>
          <p:cNvPr id="8" name="Rectangle 7"/>
          <p:cNvSpPr/>
          <p:nvPr/>
        </p:nvSpPr>
        <p:spPr>
          <a:xfrm>
            <a:off x="5105400" y="4451866"/>
            <a:ext cx="53340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05400" y="5094514"/>
            <a:ext cx="533400" cy="4572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05400" y="5715000"/>
            <a:ext cx="5334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38800" y="4495800"/>
            <a:ext cx="3200400" cy="338554"/>
          </a:xfrm>
          <a:prstGeom prst="rect">
            <a:avLst/>
          </a:prstGeom>
          <a:noFill/>
        </p:spPr>
        <p:txBody>
          <a:bodyPr wrap="square" rtlCol="0">
            <a:spAutoFit/>
          </a:bodyPr>
          <a:lstStyle/>
          <a:p>
            <a:r>
              <a:rPr lang="en-US" sz="1600" dirty="0" smtClean="0"/>
              <a:t>Uncovered area</a:t>
            </a:r>
            <a:endParaRPr lang="en-US" sz="1600" dirty="0"/>
          </a:p>
        </p:txBody>
      </p:sp>
      <p:sp>
        <p:nvSpPr>
          <p:cNvPr id="12" name="TextBox 11"/>
          <p:cNvSpPr txBox="1"/>
          <p:nvPr/>
        </p:nvSpPr>
        <p:spPr>
          <a:xfrm>
            <a:off x="5638800" y="5138448"/>
            <a:ext cx="3200400" cy="338554"/>
          </a:xfrm>
          <a:prstGeom prst="rect">
            <a:avLst/>
          </a:prstGeom>
          <a:noFill/>
        </p:spPr>
        <p:txBody>
          <a:bodyPr wrap="square" rtlCol="0">
            <a:spAutoFit/>
          </a:bodyPr>
          <a:lstStyle/>
          <a:p>
            <a:r>
              <a:rPr lang="en-US" sz="1600" dirty="0" smtClean="0"/>
              <a:t>Covered area</a:t>
            </a:r>
            <a:endParaRPr lang="en-US" sz="1600" dirty="0"/>
          </a:p>
        </p:txBody>
      </p:sp>
      <p:sp>
        <p:nvSpPr>
          <p:cNvPr id="13" name="TextBox 12"/>
          <p:cNvSpPr txBox="1"/>
          <p:nvPr/>
        </p:nvSpPr>
        <p:spPr>
          <a:xfrm>
            <a:off x="5638800" y="5758934"/>
            <a:ext cx="3200400" cy="338554"/>
          </a:xfrm>
          <a:prstGeom prst="rect">
            <a:avLst/>
          </a:prstGeom>
          <a:noFill/>
        </p:spPr>
        <p:txBody>
          <a:bodyPr wrap="square" rtlCol="0">
            <a:spAutoFit/>
          </a:bodyPr>
          <a:lstStyle/>
          <a:p>
            <a:r>
              <a:rPr lang="en-US" sz="1600" dirty="0" smtClean="0"/>
              <a:t>Mower</a:t>
            </a:r>
            <a:endParaRPr lang="en-US" sz="1600" dirty="0"/>
          </a:p>
        </p:txBody>
      </p:sp>
      <p:sp>
        <p:nvSpPr>
          <p:cNvPr id="14" name="Rectangle 13"/>
          <p:cNvSpPr/>
          <p:nvPr/>
        </p:nvSpPr>
        <p:spPr>
          <a:xfrm>
            <a:off x="7384265" y="4451866"/>
            <a:ext cx="533400" cy="457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917665" y="4495800"/>
            <a:ext cx="1066800" cy="338554"/>
          </a:xfrm>
          <a:prstGeom prst="rect">
            <a:avLst/>
          </a:prstGeom>
          <a:noFill/>
        </p:spPr>
        <p:txBody>
          <a:bodyPr wrap="square" rtlCol="0">
            <a:spAutoFit/>
          </a:bodyPr>
          <a:lstStyle/>
          <a:p>
            <a:r>
              <a:rPr lang="en-US" sz="1600" dirty="0" smtClean="0"/>
              <a:t>Obstacle</a:t>
            </a:r>
            <a:endParaRPr lang="en-US" sz="1600" dirty="0"/>
          </a:p>
        </p:txBody>
      </p:sp>
      <p:sp>
        <p:nvSpPr>
          <p:cNvPr id="15" name="Title 1"/>
          <p:cNvSpPr>
            <a:spLocks noGrp="1"/>
          </p:cNvSpPr>
          <p:nvPr>
            <p:ph type="title"/>
          </p:nvPr>
        </p:nvSpPr>
        <p:spPr>
          <a:xfrm>
            <a:off x="685800" y="76200"/>
            <a:ext cx="7562850" cy="457200"/>
          </a:xfrm>
        </p:spPr>
        <p:txBody>
          <a:bodyPr>
            <a:noAutofit/>
          </a:bodyPr>
          <a:lstStyle/>
          <a:p>
            <a:r>
              <a:rPr lang="en-US" dirty="0" smtClean="0"/>
              <a:t>Maneuvering from Obstacles</a:t>
            </a:r>
            <a:endParaRPr lang="en-US" dirty="0"/>
          </a:p>
        </p:txBody>
      </p:sp>
    </p:spTree>
    <p:extLst>
      <p:ext uri="{BB962C8B-B14F-4D97-AF65-F5344CB8AC3E}">
        <p14:creationId xmlns:p14="http://schemas.microsoft.com/office/powerpoint/2010/main" xmlns="" val="2980349475"/>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Drive Subsystem</a:t>
            </a:r>
          </a:p>
        </p:txBody>
      </p:sp>
      <p:pic>
        <p:nvPicPr>
          <p:cNvPr id="28676" name="Picture 4" descr="CDROverallBlock_Driv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955675"/>
            <a:ext cx="7239000" cy="46069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bwMode="auto">
          <a:xfrm>
            <a:off x="971550" y="381000"/>
            <a:ext cx="7562850" cy="91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pPr algn="ctr"/>
            <a:r>
              <a:rPr lang="en-US" dirty="0"/>
              <a:t>Lawnmower </a:t>
            </a:r>
            <a:r>
              <a:rPr lang="en-US" dirty="0" smtClean="0"/>
              <a:t>Integration </a:t>
            </a:r>
            <a:br>
              <a:rPr lang="en-US" dirty="0" smtClean="0"/>
            </a:br>
            <a:r>
              <a:rPr lang="en-US" dirty="0" smtClean="0"/>
              <a:t>into existing Chassis</a:t>
            </a:r>
            <a:endParaRPr lang="en-US" dirty="0"/>
          </a:p>
        </p:txBody>
      </p:sp>
      <p:pic>
        <p:nvPicPr>
          <p:cNvPr id="67585" name="Picture 1"/>
          <p:cNvPicPr>
            <a:picLocks noChangeAspect="1" noChangeArrowheads="1"/>
          </p:cNvPicPr>
          <p:nvPr/>
        </p:nvPicPr>
        <p:blipFill>
          <a:blip r:embed="rId2" cstate="print"/>
          <a:stretch>
            <a:fillRect/>
          </a:stretch>
        </p:blipFill>
        <p:spPr bwMode="auto">
          <a:xfrm>
            <a:off x="4800600" y="1676400"/>
            <a:ext cx="3324225" cy="4280954"/>
          </a:xfrm>
          <a:prstGeom prst="rect">
            <a:avLst/>
          </a:prstGeom>
          <a:noFill/>
          <a:ln w="9525">
            <a:noFill/>
            <a:miter lim="800000"/>
            <a:headEnd/>
            <a:tailEnd/>
          </a:ln>
        </p:spPr>
      </p:pic>
      <p:sp>
        <p:nvSpPr>
          <p:cNvPr id="5" name="TextBox 4"/>
          <p:cNvSpPr txBox="1"/>
          <p:nvPr/>
        </p:nvSpPr>
        <p:spPr>
          <a:xfrm>
            <a:off x="304800" y="1600200"/>
            <a:ext cx="4191000" cy="1569660"/>
          </a:xfrm>
          <a:prstGeom prst="rect">
            <a:avLst/>
          </a:prstGeom>
          <a:noFill/>
        </p:spPr>
        <p:txBody>
          <a:bodyPr wrap="square" rtlCol="0">
            <a:spAutoFit/>
          </a:bodyPr>
          <a:lstStyle/>
          <a:p>
            <a:r>
              <a:rPr lang="en-US" sz="3200" dirty="0" smtClean="0">
                <a:latin typeface="+mn-lt"/>
              </a:rPr>
              <a:t>Original Greenworks 24 Volt 3-in-1 Cordless Mower</a:t>
            </a:r>
            <a:endParaRPr lang="en-US" sz="3200" dirty="0">
              <a:latin typeface="+mn-lt"/>
            </a:endParaRPr>
          </a:p>
        </p:txBody>
      </p:sp>
    </p:spTree>
    <p:extLst>
      <p:ext uri="{BB962C8B-B14F-4D97-AF65-F5344CB8AC3E}">
        <p14:creationId xmlns:p14="http://schemas.microsoft.com/office/powerpoint/2010/main" xmlns="" val="105854464"/>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bwMode="auto">
          <a:xfrm>
            <a:off x="971550" y="381000"/>
            <a:ext cx="7562850" cy="91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pPr algn="ctr"/>
            <a:r>
              <a:rPr lang="en-US" dirty="0"/>
              <a:t>Lawnmower </a:t>
            </a:r>
            <a:r>
              <a:rPr lang="en-US" dirty="0" smtClean="0"/>
              <a:t>Integration </a:t>
            </a:r>
            <a:br>
              <a:rPr lang="en-US" dirty="0" smtClean="0"/>
            </a:br>
            <a:r>
              <a:rPr lang="en-US" dirty="0" smtClean="0"/>
              <a:t>into existing Chassis</a:t>
            </a:r>
            <a:endParaRPr lang="en-US" dirty="0"/>
          </a:p>
        </p:txBody>
      </p:sp>
      <p:pic>
        <p:nvPicPr>
          <p:cNvPr id="67585" name="Picture 1"/>
          <p:cNvPicPr>
            <a:picLocks noChangeAspect="1" noChangeArrowheads="1"/>
          </p:cNvPicPr>
          <p:nvPr/>
        </p:nvPicPr>
        <p:blipFill>
          <a:blip r:embed="rId2" cstate="print"/>
          <a:stretch>
            <a:fillRect/>
          </a:stretch>
        </p:blipFill>
        <p:spPr bwMode="auto">
          <a:xfrm>
            <a:off x="4953000" y="2286000"/>
            <a:ext cx="3324225" cy="2626033"/>
          </a:xfrm>
          <a:prstGeom prst="rect">
            <a:avLst/>
          </a:prstGeom>
          <a:noFill/>
          <a:ln w="9525">
            <a:noFill/>
            <a:miter lim="800000"/>
            <a:headEnd/>
            <a:tailEnd/>
          </a:ln>
        </p:spPr>
      </p:pic>
      <p:sp>
        <p:nvSpPr>
          <p:cNvPr id="5" name="TextBox 4"/>
          <p:cNvSpPr txBox="1"/>
          <p:nvPr/>
        </p:nvSpPr>
        <p:spPr>
          <a:xfrm>
            <a:off x="304800" y="1600200"/>
            <a:ext cx="4572000" cy="1569660"/>
          </a:xfrm>
          <a:prstGeom prst="rect">
            <a:avLst/>
          </a:prstGeom>
          <a:noFill/>
        </p:spPr>
        <p:txBody>
          <a:bodyPr wrap="square" rtlCol="0">
            <a:spAutoFit/>
          </a:bodyPr>
          <a:lstStyle/>
          <a:p>
            <a:pPr>
              <a:buFont typeface="Arial" pitchFamily="34" charset="0"/>
              <a:buChar char="•"/>
            </a:pPr>
            <a:r>
              <a:rPr lang="en-US" sz="3200" dirty="0" smtClean="0">
                <a:latin typeface="+mn-lt"/>
              </a:rPr>
              <a:t> We then removed the bag, handle, and wiring harness</a:t>
            </a:r>
            <a:endParaRPr lang="en-US" sz="3200" dirty="0">
              <a:latin typeface="+mn-lt"/>
            </a:endParaRPr>
          </a:p>
        </p:txBody>
      </p:sp>
    </p:spTree>
    <p:extLst>
      <p:ext uri="{BB962C8B-B14F-4D97-AF65-F5344CB8AC3E}">
        <p14:creationId xmlns:p14="http://schemas.microsoft.com/office/powerpoint/2010/main" xmlns="" val="439315787"/>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bwMode="auto">
          <a:xfrm>
            <a:off x="971550" y="381000"/>
            <a:ext cx="7562850" cy="91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pPr algn="ctr"/>
            <a:r>
              <a:rPr lang="en-US" dirty="0"/>
              <a:t>Lawnmower </a:t>
            </a:r>
            <a:r>
              <a:rPr lang="en-US" dirty="0" smtClean="0"/>
              <a:t>Integration </a:t>
            </a:r>
            <a:br>
              <a:rPr lang="en-US" dirty="0" smtClean="0"/>
            </a:br>
            <a:r>
              <a:rPr lang="en-US" dirty="0" smtClean="0"/>
              <a:t>into existing Chassis</a:t>
            </a:r>
            <a:endParaRPr lang="en-US" dirty="0"/>
          </a:p>
        </p:txBody>
      </p:sp>
      <p:pic>
        <p:nvPicPr>
          <p:cNvPr id="67585" name="Picture 1"/>
          <p:cNvPicPr>
            <a:picLocks noChangeAspect="1" noChangeArrowheads="1"/>
          </p:cNvPicPr>
          <p:nvPr/>
        </p:nvPicPr>
        <p:blipFill>
          <a:blip r:embed="rId2" cstate="print"/>
          <a:stretch>
            <a:fillRect/>
          </a:stretch>
        </p:blipFill>
        <p:spPr bwMode="auto">
          <a:xfrm>
            <a:off x="5105400" y="2209800"/>
            <a:ext cx="3759201" cy="2819400"/>
          </a:xfrm>
          <a:prstGeom prst="rect">
            <a:avLst/>
          </a:prstGeom>
          <a:noFill/>
          <a:ln w="9525">
            <a:noFill/>
            <a:miter lim="800000"/>
            <a:headEnd/>
            <a:tailEnd/>
          </a:ln>
        </p:spPr>
      </p:pic>
      <p:sp>
        <p:nvSpPr>
          <p:cNvPr id="5" name="TextBox 4"/>
          <p:cNvSpPr txBox="1"/>
          <p:nvPr/>
        </p:nvSpPr>
        <p:spPr>
          <a:xfrm>
            <a:off x="304800" y="1600200"/>
            <a:ext cx="4876800" cy="1569660"/>
          </a:xfrm>
          <a:prstGeom prst="rect">
            <a:avLst/>
          </a:prstGeom>
          <a:noFill/>
        </p:spPr>
        <p:txBody>
          <a:bodyPr wrap="square" rtlCol="0">
            <a:spAutoFit/>
          </a:bodyPr>
          <a:lstStyle/>
          <a:p>
            <a:pPr>
              <a:buFont typeface="Arial" pitchFamily="34" charset="0"/>
              <a:buChar char="•"/>
            </a:pPr>
            <a:r>
              <a:rPr lang="en-US" sz="3200" dirty="0" smtClean="0">
                <a:latin typeface="+mn-lt"/>
              </a:rPr>
              <a:t> Second we removed the rear wheels along with the ride height adjustment</a:t>
            </a:r>
            <a:endParaRPr lang="en-US" sz="3200" dirty="0">
              <a:latin typeface="+mn-lt"/>
            </a:endParaRPr>
          </a:p>
        </p:txBody>
      </p:sp>
    </p:spTree>
    <p:extLst>
      <p:ext uri="{BB962C8B-B14F-4D97-AF65-F5344CB8AC3E}">
        <p14:creationId xmlns:p14="http://schemas.microsoft.com/office/powerpoint/2010/main" xmlns="" val="303240494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dirty="0"/>
              <a:t>ManScaper Specifications</a:t>
            </a:r>
          </a:p>
        </p:txBody>
      </p:sp>
      <p:graphicFrame>
        <p:nvGraphicFramePr>
          <p:cNvPr id="2" name="Table 1"/>
          <p:cNvGraphicFramePr>
            <a:graphicFrameLocks noGrp="1"/>
          </p:cNvGraphicFramePr>
          <p:nvPr>
            <p:extLst>
              <p:ext uri="{D42A27DB-BD31-4B8C-83A1-F6EECF244321}">
                <p14:modId xmlns:p14="http://schemas.microsoft.com/office/powerpoint/2010/main" xmlns="" val="3099569189"/>
              </p:ext>
            </p:extLst>
          </p:nvPr>
        </p:nvGraphicFramePr>
        <p:xfrm>
          <a:off x="1524000" y="1397000"/>
          <a:ext cx="6096000" cy="259588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r>
                        <a:rPr lang="en-US" dirty="0" smtClean="0"/>
                        <a:t>Project Specs</a:t>
                      </a:r>
                      <a:endParaRPr lang="en-US" dirty="0"/>
                    </a:p>
                  </a:txBody>
                  <a:tcPr/>
                </a:tc>
                <a:tc hMerge="1">
                  <a:txBody>
                    <a:bodyPr/>
                    <a:lstStyle/>
                    <a:p>
                      <a:endParaRPr lang="en-US" dirty="0"/>
                    </a:p>
                  </a:txBody>
                  <a:tcPr/>
                </a:tc>
              </a:tr>
              <a:tr h="370840">
                <a:tc>
                  <a:txBody>
                    <a:bodyPr/>
                    <a:lstStyle/>
                    <a:p>
                      <a:r>
                        <a:rPr lang="en-US" dirty="0" smtClean="0"/>
                        <a:t>Lawnmower size</a:t>
                      </a:r>
                      <a:endParaRPr lang="en-US" dirty="0"/>
                    </a:p>
                  </a:txBody>
                  <a:tcPr/>
                </a:tc>
                <a:tc>
                  <a:txBody>
                    <a:bodyPr/>
                    <a:lstStyle/>
                    <a:p>
                      <a:r>
                        <a:rPr lang="en-US" dirty="0" smtClean="0"/>
                        <a:t>26”x35”x12.5”</a:t>
                      </a:r>
                      <a:endParaRPr lang="en-US" dirty="0"/>
                    </a:p>
                  </a:txBody>
                  <a:tcPr/>
                </a:tc>
              </a:tr>
              <a:tr h="370840">
                <a:tc>
                  <a:txBody>
                    <a:bodyPr/>
                    <a:lstStyle/>
                    <a:p>
                      <a:r>
                        <a:rPr lang="en-US" dirty="0" smtClean="0"/>
                        <a:t>Mower location</a:t>
                      </a:r>
                      <a:r>
                        <a:rPr lang="en-US" baseline="0" dirty="0" smtClean="0"/>
                        <a:t> accuracy</a:t>
                      </a:r>
                      <a:endParaRPr lang="en-US" dirty="0"/>
                    </a:p>
                  </a:txBody>
                  <a:tcPr/>
                </a:tc>
                <a:tc>
                  <a:txBody>
                    <a:bodyPr/>
                    <a:lstStyle/>
                    <a:p>
                      <a:r>
                        <a:rPr lang="en-US" sz="1800" kern="1200" dirty="0" smtClean="0">
                          <a:solidFill>
                            <a:schemeClr val="dk1"/>
                          </a:solidFill>
                          <a:effectLst/>
                          <a:latin typeface="+mn-lt"/>
                          <a:ea typeface="+mn-ea"/>
                          <a:cs typeface="+mn-cs"/>
                        </a:rPr>
                        <a:t>≤ 12” </a:t>
                      </a:r>
                      <a:endParaRPr lang="en-US" dirty="0"/>
                    </a:p>
                  </a:txBody>
                  <a:tcPr/>
                </a:tc>
              </a:tr>
              <a:tr h="370840">
                <a:tc>
                  <a:txBody>
                    <a:bodyPr/>
                    <a:lstStyle/>
                    <a:p>
                      <a:r>
                        <a:rPr lang="en-US" dirty="0" smtClean="0"/>
                        <a:t>Forward speed</a:t>
                      </a:r>
                    </a:p>
                  </a:txBody>
                  <a:tcPr/>
                </a:tc>
                <a:tc>
                  <a:txBody>
                    <a:bodyPr/>
                    <a:lstStyle/>
                    <a:p>
                      <a:r>
                        <a:rPr lang="en-US" sz="1800" kern="1200" dirty="0" smtClean="0">
                          <a:solidFill>
                            <a:schemeClr val="dk1"/>
                          </a:solidFill>
                          <a:effectLst/>
                          <a:latin typeface="+mn-lt"/>
                          <a:ea typeface="+mn-ea"/>
                          <a:cs typeface="+mn-cs"/>
                        </a:rPr>
                        <a:t>1 mph </a:t>
                      </a:r>
                      <a:endParaRPr lang="en-US" dirty="0"/>
                    </a:p>
                  </a:txBody>
                  <a:tcPr/>
                </a:tc>
              </a:tr>
              <a:tr h="370840">
                <a:tc>
                  <a:txBody>
                    <a:bodyPr/>
                    <a:lstStyle/>
                    <a:p>
                      <a:r>
                        <a:rPr lang="en-US" dirty="0" smtClean="0"/>
                        <a:t>Obstacle detection distance</a:t>
                      </a:r>
                      <a:endParaRPr lang="en-US" dirty="0"/>
                    </a:p>
                  </a:txBody>
                  <a:tcPr/>
                </a:tc>
                <a:tc>
                  <a:txBody>
                    <a:bodyPr/>
                    <a:lstStyle/>
                    <a:p>
                      <a:r>
                        <a:rPr lang="en-US" sz="1800" kern="1200" dirty="0" smtClean="0">
                          <a:solidFill>
                            <a:schemeClr val="dk1"/>
                          </a:solidFill>
                          <a:effectLst/>
                          <a:latin typeface="+mn-lt"/>
                          <a:ea typeface="+mn-ea"/>
                          <a:cs typeface="+mn-cs"/>
                        </a:rPr>
                        <a:t>2</a:t>
                      </a:r>
                      <a:r>
                        <a:rPr lang="en-US" sz="1800" kern="1200" baseline="0" dirty="0" smtClean="0">
                          <a:solidFill>
                            <a:schemeClr val="dk1"/>
                          </a:solidFill>
                          <a:effectLst/>
                          <a:latin typeface="+mn-lt"/>
                          <a:ea typeface="+mn-ea"/>
                          <a:cs typeface="+mn-cs"/>
                        </a:rPr>
                        <a:t> cm to 3 m</a:t>
                      </a:r>
                      <a:r>
                        <a:rPr lang="en-US" sz="1800" kern="1200" dirty="0" smtClean="0">
                          <a:solidFill>
                            <a:schemeClr val="dk1"/>
                          </a:solidFill>
                          <a:effectLst/>
                          <a:latin typeface="+mn-lt"/>
                          <a:ea typeface="+mn-ea"/>
                          <a:cs typeface="+mn-cs"/>
                        </a:rPr>
                        <a:t> </a:t>
                      </a:r>
                      <a:endParaRPr lang="en-US" dirty="0"/>
                    </a:p>
                  </a:txBody>
                  <a:tcPr/>
                </a:tc>
              </a:tr>
              <a:tr h="370840">
                <a:tc>
                  <a:txBody>
                    <a:bodyPr/>
                    <a:lstStyle/>
                    <a:p>
                      <a:r>
                        <a:rPr lang="en-US" dirty="0" smtClean="0"/>
                        <a:t>Battery life</a:t>
                      </a:r>
                      <a:endParaRPr lang="en-US" dirty="0"/>
                    </a:p>
                  </a:txBody>
                  <a:tcPr/>
                </a:tc>
                <a:tc>
                  <a:txBody>
                    <a:bodyPr/>
                    <a:lstStyle/>
                    <a:p>
                      <a:r>
                        <a:rPr lang="en-US" sz="1800" kern="1200" dirty="0" smtClean="0">
                          <a:solidFill>
                            <a:schemeClr val="dk1"/>
                          </a:solidFill>
                          <a:effectLst/>
                          <a:latin typeface="+mn-lt"/>
                          <a:ea typeface="+mn-ea"/>
                          <a:cs typeface="+mn-cs"/>
                        </a:rPr>
                        <a:t>≈ 30 min</a:t>
                      </a:r>
                      <a:endParaRPr lang="en-US" dirty="0"/>
                    </a:p>
                  </a:txBody>
                  <a:tcPr/>
                </a:tc>
              </a:tr>
              <a:tr h="370840">
                <a:tc>
                  <a:txBody>
                    <a:bodyPr/>
                    <a:lstStyle/>
                    <a:p>
                      <a:r>
                        <a:rPr lang="en-US" dirty="0" smtClean="0"/>
                        <a:t>Battery charge time</a:t>
                      </a:r>
                      <a:endParaRPr lang="en-US" dirty="0"/>
                    </a:p>
                  </a:txBody>
                  <a:tcPr/>
                </a:tc>
                <a:tc>
                  <a:txBody>
                    <a:bodyPr/>
                    <a:lstStyle/>
                    <a:p>
                      <a:r>
                        <a:rPr lang="en-US" sz="1800" kern="1200" dirty="0" smtClean="0">
                          <a:solidFill>
                            <a:schemeClr val="dk1"/>
                          </a:solidFill>
                          <a:effectLst/>
                          <a:latin typeface="+mn-lt"/>
                          <a:ea typeface="+mn-ea"/>
                          <a:cs typeface="+mn-cs"/>
                        </a:rPr>
                        <a:t>4 </a:t>
                      </a:r>
                      <a:r>
                        <a:rPr lang="en-US" sz="1800" kern="1200" dirty="0" err="1" smtClean="0">
                          <a:solidFill>
                            <a:schemeClr val="dk1"/>
                          </a:solidFill>
                          <a:effectLst/>
                          <a:latin typeface="+mn-lt"/>
                          <a:ea typeface="+mn-ea"/>
                          <a:cs typeface="+mn-cs"/>
                        </a:rPr>
                        <a:t>hrs</a:t>
                      </a:r>
                      <a:endParaRPr lang="en-US" dirty="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bwMode="auto">
          <a:xfrm>
            <a:off x="971550" y="381000"/>
            <a:ext cx="7562850" cy="91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pPr algn="ctr"/>
            <a:r>
              <a:rPr lang="en-US" dirty="0"/>
              <a:t>Lawnmower </a:t>
            </a:r>
            <a:r>
              <a:rPr lang="en-US" dirty="0" smtClean="0"/>
              <a:t>Integration </a:t>
            </a:r>
            <a:br>
              <a:rPr lang="en-US" dirty="0" smtClean="0"/>
            </a:br>
            <a:r>
              <a:rPr lang="en-US" dirty="0" smtClean="0"/>
              <a:t>into existing Chassis</a:t>
            </a:r>
            <a:endParaRPr lang="en-US" dirty="0"/>
          </a:p>
        </p:txBody>
      </p:sp>
      <p:pic>
        <p:nvPicPr>
          <p:cNvPr id="67585" name="Picture 1"/>
          <p:cNvPicPr>
            <a:picLocks noChangeAspect="1" noChangeArrowheads="1"/>
          </p:cNvPicPr>
          <p:nvPr/>
        </p:nvPicPr>
        <p:blipFill>
          <a:blip r:embed="rId2" cstate="print"/>
          <a:stretch>
            <a:fillRect/>
          </a:stretch>
        </p:blipFill>
        <p:spPr bwMode="auto">
          <a:xfrm>
            <a:off x="3135249" y="3048000"/>
            <a:ext cx="6008752" cy="3200400"/>
          </a:xfrm>
          <a:prstGeom prst="rect">
            <a:avLst/>
          </a:prstGeom>
          <a:noFill/>
          <a:ln w="9525">
            <a:noFill/>
            <a:miter lim="800000"/>
            <a:headEnd/>
            <a:tailEnd/>
          </a:ln>
        </p:spPr>
      </p:pic>
      <p:sp>
        <p:nvSpPr>
          <p:cNvPr id="5" name="TextBox 4"/>
          <p:cNvSpPr txBox="1"/>
          <p:nvPr/>
        </p:nvSpPr>
        <p:spPr>
          <a:xfrm>
            <a:off x="304800" y="1600200"/>
            <a:ext cx="8534400" cy="1569660"/>
          </a:xfrm>
          <a:prstGeom prst="rect">
            <a:avLst/>
          </a:prstGeom>
          <a:noFill/>
        </p:spPr>
        <p:txBody>
          <a:bodyPr wrap="square" rtlCol="0">
            <a:spAutoFit/>
          </a:bodyPr>
          <a:lstStyle/>
          <a:p>
            <a:pPr>
              <a:buFont typeface="Arial" pitchFamily="34" charset="0"/>
              <a:buChar char="•"/>
            </a:pPr>
            <a:r>
              <a:rPr lang="en-US" sz="3200" dirty="0" smtClean="0">
                <a:latin typeface="+mn-lt"/>
              </a:rPr>
              <a:t> We are in the process of fabricating the mount for the motors to attach to. The same mount will hold our batteries and electronics housing</a:t>
            </a:r>
            <a:endParaRPr lang="en-US" sz="3200" dirty="0">
              <a:latin typeface="+mn-lt"/>
            </a:endParaRPr>
          </a:p>
        </p:txBody>
      </p:sp>
    </p:spTree>
    <p:extLst>
      <p:ext uri="{BB962C8B-B14F-4D97-AF65-F5344CB8AC3E}">
        <p14:creationId xmlns:p14="http://schemas.microsoft.com/office/powerpoint/2010/main" xmlns="" val="597598721"/>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bwMode="auto">
          <a:xfrm>
            <a:off x="971550" y="381000"/>
            <a:ext cx="7562850" cy="91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pPr algn="ctr"/>
            <a:r>
              <a:rPr lang="en-US" dirty="0"/>
              <a:t>Lawnmower </a:t>
            </a:r>
            <a:r>
              <a:rPr lang="en-US" dirty="0" smtClean="0"/>
              <a:t>Integration </a:t>
            </a:r>
            <a:br>
              <a:rPr lang="en-US" dirty="0" smtClean="0"/>
            </a:br>
            <a:r>
              <a:rPr lang="en-US" dirty="0" smtClean="0"/>
              <a:t>into existing Chassis</a:t>
            </a:r>
            <a:endParaRPr lang="en-US" dirty="0"/>
          </a:p>
        </p:txBody>
      </p:sp>
      <p:sp>
        <p:nvSpPr>
          <p:cNvPr id="5" name="TextBox 4"/>
          <p:cNvSpPr txBox="1"/>
          <p:nvPr/>
        </p:nvSpPr>
        <p:spPr>
          <a:xfrm>
            <a:off x="304800" y="1600200"/>
            <a:ext cx="8534400" cy="3200876"/>
          </a:xfrm>
          <a:prstGeom prst="rect">
            <a:avLst/>
          </a:prstGeom>
          <a:noFill/>
        </p:spPr>
        <p:txBody>
          <a:bodyPr wrap="square" rtlCol="0">
            <a:spAutoFit/>
          </a:bodyPr>
          <a:lstStyle/>
          <a:p>
            <a:pPr>
              <a:spcAft>
                <a:spcPts val="1200"/>
              </a:spcAft>
              <a:buFont typeface="Arial" pitchFamily="34" charset="0"/>
              <a:buChar char="•"/>
            </a:pPr>
            <a:r>
              <a:rPr lang="en-US" sz="3200" dirty="0" smtClean="0">
                <a:latin typeface="+mn-lt"/>
              </a:rPr>
              <a:t> The mower turns and navigates via differential steering achieved by using each motor independently as well as free castoring wheels on the front of the chassis</a:t>
            </a:r>
          </a:p>
          <a:p>
            <a:pPr>
              <a:buFont typeface="Arial" pitchFamily="34" charset="0"/>
              <a:buChar char="•"/>
            </a:pPr>
            <a:r>
              <a:rPr lang="en-US" sz="3200" dirty="0" smtClean="0">
                <a:latin typeface="+mn-lt"/>
              </a:rPr>
              <a:t> The mower blade is turned on and off by a simple 25 amp relay via the microcontroller</a:t>
            </a:r>
            <a:endParaRPr lang="en-US" sz="3200" dirty="0">
              <a:latin typeface="+mn-lt"/>
            </a:endParaRPr>
          </a:p>
        </p:txBody>
      </p:sp>
    </p:spTree>
    <p:extLst>
      <p:ext uri="{BB962C8B-B14F-4D97-AF65-F5344CB8AC3E}">
        <p14:creationId xmlns:p14="http://schemas.microsoft.com/office/powerpoint/2010/main" xmlns="" val="2290858944"/>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dirty="0" smtClean="0"/>
              <a:t>Drive Motors/Motor Controller Selection</a:t>
            </a:r>
            <a:endParaRPr lang="en-US" dirty="0"/>
          </a:p>
        </p:txBody>
      </p:sp>
      <p:sp>
        <p:nvSpPr>
          <p:cNvPr id="30723" name="Rectangle 3"/>
          <p:cNvSpPr>
            <a:spLocks noGrp="1"/>
          </p:cNvSpPr>
          <p:nvPr>
            <p:ph type="body" idx="1"/>
          </p:nvPr>
        </p:nvSpPr>
        <p:spPr/>
        <p:txBody>
          <a:bodyPr/>
          <a:lstStyle/>
          <a:p>
            <a:r>
              <a:rPr lang="en-US" dirty="0" smtClean="0"/>
              <a:t>Since the electric motors were loaned to us by the UCF Robotics Club, motor selection was simple and the motors that were loaned to us provide more than enough power for our application</a:t>
            </a:r>
          </a:p>
          <a:p>
            <a:r>
              <a:rPr lang="en-US" dirty="0" smtClean="0"/>
              <a:t>The motors each require a maximum of 25 amps</a:t>
            </a:r>
          </a:p>
          <a:p>
            <a:r>
              <a:rPr lang="en-US" dirty="0" smtClean="0"/>
              <a:t>After looking at various manufacturers, the most highly rated and widely used motor controller was the Sabertooth 2x25 motor controller</a:t>
            </a:r>
          </a:p>
          <a:p>
            <a:pPr lvl="1"/>
            <a:r>
              <a:rPr lang="en-US" dirty="0" smtClean="0"/>
              <a:t>The Sabertooth 2x25 is able to handle control of both motors</a:t>
            </a:r>
          </a:p>
          <a:p>
            <a:pPr lvl="1"/>
            <a:r>
              <a:rPr lang="en-US" dirty="0" smtClean="0"/>
              <a:t>The Sabertooth accepts simple serial commands from a microcontroller to individually control the motors</a:t>
            </a:r>
          </a:p>
          <a:p>
            <a:pPr lvl="1"/>
            <a:r>
              <a:rPr lang="en-US" dirty="0" smtClean="0"/>
              <a:t>The Sabertooth has built in </a:t>
            </a:r>
            <a:r>
              <a:rPr lang="en-US" dirty="0" err="1" smtClean="0"/>
              <a:t>overcurrent</a:t>
            </a:r>
            <a:r>
              <a:rPr lang="en-US" dirty="0" smtClean="0"/>
              <a:t> and thermal protection</a:t>
            </a:r>
            <a:endParaRPr lang="en-US" dirty="0"/>
          </a:p>
        </p:txBody>
      </p:sp>
    </p:spTree>
    <p:extLst>
      <p:ext uri="{BB962C8B-B14F-4D97-AF65-F5344CB8AC3E}">
        <p14:creationId xmlns:p14="http://schemas.microsoft.com/office/powerpoint/2010/main" xmlns="" val="3164609686"/>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Overall Schematic</a:t>
            </a:r>
          </a:p>
        </p:txBody>
      </p:sp>
      <p:pic>
        <p:nvPicPr>
          <p:cNvPr id="3891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1066800"/>
            <a:ext cx="7113588"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Responsibility Distribution</a:t>
            </a:r>
          </a:p>
        </p:txBody>
      </p:sp>
      <p:graphicFrame>
        <p:nvGraphicFramePr>
          <p:cNvPr id="2" name="Table 1"/>
          <p:cNvGraphicFramePr>
            <a:graphicFrameLocks noGrp="1"/>
          </p:cNvGraphicFramePr>
          <p:nvPr>
            <p:extLst>
              <p:ext uri="{D42A27DB-BD31-4B8C-83A1-F6EECF244321}">
                <p14:modId xmlns:p14="http://schemas.microsoft.com/office/powerpoint/2010/main" xmlns="" val="2450835861"/>
              </p:ext>
            </p:extLst>
          </p:nvPr>
        </p:nvGraphicFramePr>
        <p:xfrm>
          <a:off x="1524000" y="1397000"/>
          <a:ext cx="7086600" cy="2966720"/>
        </p:xfrm>
        <a:graphic>
          <a:graphicData uri="http://schemas.openxmlformats.org/drawingml/2006/table">
            <a:tbl>
              <a:tblPr firstRow="1" bandRow="1">
                <a:tableStyleId>{5C22544A-7EE6-4342-B048-85BDC9FD1C3A}</a:tableStyleId>
              </a:tblPr>
              <a:tblGrid>
                <a:gridCol w="3048000"/>
                <a:gridCol w="1066800"/>
                <a:gridCol w="990600"/>
                <a:gridCol w="838200"/>
                <a:gridCol w="1143000"/>
              </a:tblGrid>
              <a:tr h="370840">
                <a:tc>
                  <a:txBody>
                    <a:bodyPr/>
                    <a:lstStyle/>
                    <a:p>
                      <a:endParaRPr lang="en-US" sz="1400" dirty="0"/>
                    </a:p>
                  </a:txBody>
                  <a:tcPr/>
                </a:tc>
                <a:tc>
                  <a:txBody>
                    <a:bodyPr/>
                    <a:lstStyle/>
                    <a:p>
                      <a:pPr algn="ctr"/>
                      <a:r>
                        <a:rPr lang="en-US" sz="1400" dirty="0" smtClean="0"/>
                        <a:t>Andrew</a:t>
                      </a:r>
                      <a:endParaRPr lang="en-US" sz="1400" dirty="0"/>
                    </a:p>
                  </a:txBody>
                  <a:tcPr/>
                </a:tc>
                <a:tc>
                  <a:txBody>
                    <a:bodyPr/>
                    <a:lstStyle/>
                    <a:p>
                      <a:pPr algn="ctr"/>
                      <a:r>
                        <a:rPr lang="en-US" sz="1400" dirty="0" smtClean="0"/>
                        <a:t>Jason</a:t>
                      </a:r>
                      <a:endParaRPr lang="en-US" sz="1400" dirty="0"/>
                    </a:p>
                  </a:txBody>
                  <a:tcPr/>
                </a:tc>
                <a:tc>
                  <a:txBody>
                    <a:bodyPr/>
                    <a:lstStyle/>
                    <a:p>
                      <a:pPr algn="ctr"/>
                      <a:r>
                        <a:rPr lang="en-US" sz="1400" dirty="0" smtClean="0"/>
                        <a:t>Joe</a:t>
                      </a:r>
                      <a:endParaRPr lang="en-US" sz="1400" dirty="0"/>
                    </a:p>
                  </a:txBody>
                  <a:tcPr/>
                </a:tc>
                <a:tc>
                  <a:txBody>
                    <a:bodyPr/>
                    <a:lstStyle/>
                    <a:p>
                      <a:pPr algn="ctr"/>
                      <a:r>
                        <a:rPr lang="en-US" sz="1400" dirty="0" smtClean="0"/>
                        <a:t>Matt</a:t>
                      </a:r>
                      <a:endParaRPr lang="en-US" sz="1400" dirty="0"/>
                    </a:p>
                  </a:txBody>
                  <a:tcPr/>
                </a:tc>
              </a:tr>
              <a:tr h="370840">
                <a:tc>
                  <a:txBody>
                    <a:bodyPr/>
                    <a:lstStyle/>
                    <a:p>
                      <a:r>
                        <a:rPr lang="en-US" sz="1400" dirty="0" smtClean="0"/>
                        <a:t>Chassis fabrication</a:t>
                      </a:r>
                      <a:endParaRPr lang="en-US" sz="1400" dirty="0"/>
                    </a:p>
                  </a:txBody>
                  <a:tcPr/>
                </a:tc>
                <a:tc>
                  <a:txBody>
                    <a:bodyPr/>
                    <a:lstStyle/>
                    <a:p>
                      <a:pPr algn="ctr"/>
                      <a:r>
                        <a:rPr lang="en-US" sz="1400" b="1" dirty="0" smtClean="0"/>
                        <a:t>X</a:t>
                      </a:r>
                      <a:endParaRPr lang="en-US" sz="1400" b="1" dirty="0"/>
                    </a:p>
                  </a:txBody>
                  <a:tcPr/>
                </a:tc>
                <a:tc>
                  <a:txBody>
                    <a:bodyPr/>
                    <a:lstStyle/>
                    <a:p>
                      <a:pPr algn="ctr"/>
                      <a:endParaRPr lang="en-US" sz="1400" b="1" dirty="0"/>
                    </a:p>
                  </a:txBody>
                  <a:tcPr/>
                </a:tc>
                <a:tc>
                  <a:txBody>
                    <a:bodyPr/>
                    <a:lstStyle/>
                    <a:p>
                      <a:pPr algn="ctr"/>
                      <a:endParaRPr lang="en-US" sz="1400" b="1" dirty="0"/>
                    </a:p>
                  </a:txBody>
                  <a:tcPr/>
                </a:tc>
                <a:tc>
                  <a:txBody>
                    <a:bodyPr/>
                    <a:lstStyle/>
                    <a:p>
                      <a:pPr algn="ctr"/>
                      <a:endParaRPr lang="en-US" sz="1400" b="1" dirty="0"/>
                    </a:p>
                  </a:txBody>
                  <a:tcPr/>
                </a:tc>
              </a:tr>
              <a:tr h="370840">
                <a:tc>
                  <a:txBody>
                    <a:bodyPr/>
                    <a:lstStyle/>
                    <a:p>
                      <a:r>
                        <a:rPr lang="en-US" sz="1400" dirty="0" smtClean="0"/>
                        <a:t>Drive subsystem</a:t>
                      </a:r>
                      <a:endParaRPr lang="en-US" sz="1400" dirty="0"/>
                    </a:p>
                  </a:txBody>
                  <a:tcPr/>
                </a:tc>
                <a:tc>
                  <a:txBody>
                    <a:bodyPr/>
                    <a:lstStyle/>
                    <a:p>
                      <a:pPr algn="ctr"/>
                      <a:r>
                        <a:rPr lang="en-US" sz="1400" b="1" dirty="0" smtClean="0"/>
                        <a:t>X</a:t>
                      </a:r>
                      <a:endParaRPr lang="en-US" sz="1400" b="1" dirty="0"/>
                    </a:p>
                  </a:txBody>
                  <a:tcPr/>
                </a:tc>
                <a:tc>
                  <a:txBody>
                    <a:bodyPr/>
                    <a:lstStyle/>
                    <a:p>
                      <a:pPr algn="ctr"/>
                      <a:endParaRPr lang="en-US" sz="1400" b="1" dirty="0"/>
                    </a:p>
                  </a:txBody>
                  <a:tcPr/>
                </a:tc>
                <a:tc>
                  <a:txBody>
                    <a:bodyPr/>
                    <a:lstStyle/>
                    <a:p>
                      <a:pPr algn="ctr"/>
                      <a:endParaRPr lang="en-US" sz="1400" b="1" dirty="0"/>
                    </a:p>
                  </a:txBody>
                  <a:tcPr/>
                </a:tc>
                <a:tc>
                  <a:txBody>
                    <a:bodyPr/>
                    <a:lstStyle/>
                    <a:p>
                      <a:pPr algn="ctr"/>
                      <a:endParaRPr lang="en-US" sz="1400" b="1" dirty="0"/>
                    </a:p>
                  </a:txBody>
                  <a:tcPr/>
                </a:tc>
              </a:tr>
              <a:tr h="370840">
                <a:tc>
                  <a:txBody>
                    <a:bodyPr/>
                    <a:lstStyle/>
                    <a:p>
                      <a:r>
                        <a:rPr lang="en-US" sz="1400" dirty="0" smtClean="0"/>
                        <a:t>Location detection</a:t>
                      </a:r>
                      <a:endParaRPr lang="en-US" sz="1400" dirty="0"/>
                    </a:p>
                  </a:txBody>
                  <a:tcPr/>
                </a:tc>
                <a:tc>
                  <a:txBody>
                    <a:bodyPr/>
                    <a:lstStyle/>
                    <a:p>
                      <a:pPr algn="ctr"/>
                      <a:endParaRPr lang="en-US" sz="1400" b="1" dirty="0"/>
                    </a:p>
                  </a:txBody>
                  <a:tcPr/>
                </a:tc>
                <a:tc>
                  <a:txBody>
                    <a:bodyPr/>
                    <a:lstStyle/>
                    <a:p>
                      <a:pPr algn="ctr"/>
                      <a:endParaRPr lang="en-US" sz="1400" b="1" dirty="0"/>
                    </a:p>
                  </a:txBody>
                  <a:tcPr/>
                </a:tc>
                <a:tc>
                  <a:txBody>
                    <a:bodyPr/>
                    <a:lstStyle/>
                    <a:p>
                      <a:pPr algn="ctr"/>
                      <a:r>
                        <a:rPr lang="en-US" sz="1400" b="1" dirty="0" smtClean="0"/>
                        <a:t>X</a:t>
                      </a:r>
                      <a:endParaRPr lang="en-US" sz="1400" b="1" dirty="0"/>
                    </a:p>
                  </a:txBody>
                  <a:tcPr/>
                </a:tc>
                <a:tc>
                  <a:txBody>
                    <a:bodyPr/>
                    <a:lstStyle/>
                    <a:p>
                      <a:pPr algn="ctr"/>
                      <a:endParaRPr lang="en-US" sz="1400" b="1" dirty="0"/>
                    </a:p>
                  </a:txBody>
                  <a:tcPr/>
                </a:tc>
              </a:tr>
              <a:tr h="370840">
                <a:tc>
                  <a:txBody>
                    <a:bodyPr/>
                    <a:lstStyle/>
                    <a:p>
                      <a:r>
                        <a:rPr lang="en-US" sz="1400" dirty="0" smtClean="0"/>
                        <a:t>Computer vision</a:t>
                      </a:r>
                      <a:endParaRPr lang="en-US" sz="1400" dirty="0"/>
                    </a:p>
                  </a:txBody>
                  <a:tcPr/>
                </a:tc>
                <a:tc>
                  <a:txBody>
                    <a:bodyPr/>
                    <a:lstStyle/>
                    <a:p>
                      <a:pPr algn="ctr"/>
                      <a:endParaRPr lang="en-US" sz="1400" b="1" dirty="0"/>
                    </a:p>
                  </a:txBody>
                  <a:tcPr/>
                </a:tc>
                <a:tc>
                  <a:txBody>
                    <a:bodyPr/>
                    <a:lstStyle/>
                    <a:p>
                      <a:pPr algn="ctr"/>
                      <a:endParaRPr lang="en-US" sz="1400" b="1" dirty="0"/>
                    </a:p>
                  </a:txBody>
                  <a:tcPr/>
                </a:tc>
                <a:tc>
                  <a:txBody>
                    <a:bodyPr/>
                    <a:lstStyle/>
                    <a:p>
                      <a:pPr algn="ctr"/>
                      <a:r>
                        <a:rPr lang="en-US" sz="1400" b="1" dirty="0" smtClean="0"/>
                        <a:t>X</a:t>
                      </a:r>
                      <a:endParaRPr lang="en-US" sz="1400" b="1" dirty="0"/>
                    </a:p>
                  </a:txBody>
                  <a:tcPr/>
                </a:tc>
                <a:tc>
                  <a:txBody>
                    <a:bodyPr/>
                    <a:lstStyle/>
                    <a:p>
                      <a:pPr algn="ctr"/>
                      <a:r>
                        <a:rPr lang="en-US" sz="1400" b="1" dirty="0" smtClean="0"/>
                        <a:t>X</a:t>
                      </a:r>
                      <a:endParaRPr lang="en-US" sz="1400" b="1" dirty="0"/>
                    </a:p>
                  </a:txBody>
                  <a:tcPr/>
                </a:tc>
              </a:tr>
              <a:tr h="370840">
                <a:tc>
                  <a:txBody>
                    <a:bodyPr/>
                    <a:lstStyle/>
                    <a:p>
                      <a:r>
                        <a:rPr lang="en-US" sz="1400" dirty="0" smtClean="0"/>
                        <a:t>Obstacle avoidance</a:t>
                      </a:r>
                      <a:endParaRPr lang="en-US" sz="1400" dirty="0"/>
                    </a:p>
                  </a:txBody>
                  <a:tcPr/>
                </a:tc>
                <a:tc>
                  <a:txBody>
                    <a:bodyPr/>
                    <a:lstStyle/>
                    <a:p>
                      <a:pPr algn="ctr"/>
                      <a:endParaRPr lang="en-US" sz="1400" b="1" dirty="0"/>
                    </a:p>
                  </a:txBody>
                  <a:tcPr/>
                </a:tc>
                <a:tc>
                  <a:txBody>
                    <a:bodyPr/>
                    <a:lstStyle/>
                    <a:p>
                      <a:pPr algn="ctr"/>
                      <a:r>
                        <a:rPr lang="en-US" sz="1400" b="1" dirty="0" smtClean="0"/>
                        <a:t>X</a:t>
                      </a:r>
                      <a:endParaRPr lang="en-US" sz="1400" b="1" dirty="0"/>
                    </a:p>
                  </a:txBody>
                  <a:tcPr/>
                </a:tc>
                <a:tc>
                  <a:txBody>
                    <a:bodyPr/>
                    <a:lstStyle/>
                    <a:p>
                      <a:pPr algn="ctr"/>
                      <a:endParaRPr lang="en-US" sz="1400" b="1" dirty="0"/>
                    </a:p>
                  </a:txBody>
                  <a:tcPr/>
                </a:tc>
                <a:tc>
                  <a:txBody>
                    <a:bodyPr/>
                    <a:lstStyle/>
                    <a:p>
                      <a:pPr algn="ctr"/>
                      <a:endParaRPr lang="en-US" sz="1400" b="1" dirty="0"/>
                    </a:p>
                  </a:txBody>
                  <a:tcPr/>
                </a:tc>
              </a:tr>
              <a:tr h="370840">
                <a:tc>
                  <a:txBody>
                    <a:bodyPr/>
                    <a:lstStyle/>
                    <a:p>
                      <a:r>
                        <a:rPr lang="en-US" sz="1400" dirty="0" smtClean="0"/>
                        <a:t>Power subsystem</a:t>
                      </a:r>
                      <a:endParaRPr lang="en-US" sz="1400" dirty="0"/>
                    </a:p>
                  </a:txBody>
                  <a:tcPr/>
                </a:tc>
                <a:tc>
                  <a:txBody>
                    <a:bodyPr/>
                    <a:lstStyle/>
                    <a:p>
                      <a:pPr algn="ctr"/>
                      <a:r>
                        <a:rPr lang="en-US" sz="1400" b="1" dirty="0" smtClean="0"/>
                        <a:t>X</a:t>
                      </a:r>
                      <a:endParaRPr lang="en-US" sz="1400" b="1" dirty="0"/>
                    </a:p>
                  </a:txBody>
                  <a:tcPr/>
                </a:tc>
                <a:tc>
                  <a:txBody>
                    <a:bodyPr/>
                    <a:lstStyle/>
                    <a:p>
                      <a:pPr algn="ctr"/>
                      <a:r>
                        <a:rPr lang="en-US" sz="1400" b="1" dirty="0" smtClean="0"/>
                        <a:t>X</a:t>
                      </a:r>
                      <a:endParaRPr lang="en-US" sz="1400" b="1" dirty="0"/>
                    </a:p>
                  </a:txBody>
                  <a:tcPr/>
                </a:tc>
                <a:tc>
                  <a:txBody>
                    <a:bodyPr/>
                    <a:lstStyle/>
                    <a:p>
                      <a:pPr algn="ctr"/>
                      <a:endParaRPr lang="en-US" sz="1400" b="1" dirty="0"/>
                    </a:p>
                  </a:txBody>
                  <a:tcPr/>
                </a:tc>
                <a:tc>
                  <a:txBody>
                    <a:bodyPr/>
                    <a:lstStyle/>
                    <a:p>
                      <a:pPr algn="ctr"/>
                      <a:endParaRPr lang="en-US" sz="1400" b="1" dirty="0"/>
                    </a:p>
                  </a:txBody>
                  <a:tcPr/>
                </a:tc>
              </a:tr>
              <a:tr h="370840">
                <a:tc>
                  <a:txBody>
                    <a:bodyPr/>
                    <a:lstStyle/>
                    <a:p>
                      <a:r>
                        <a:rPr lang="en-US" sz="1400" dirty="0" smtClean="0"/>
                        <a:t>Smart </a:t>
                      </a:r>
                      <a:r>
                        <a:rPr lang="en-US" sz="1400" dirty="0" smtClean="0"/>
                        <a:t>Navigation</a:t>
                      </a:r>
                      <a:endParaRPr lang="en-US" sz="1400" dirty="0"/>
                    </a:p>
                  </a:txBody>
                  <a:tcPr/>
                </a:tc>
                <a:tc>
                  <a:txBody>
                    <a:bodyPr/>
                    <a:lstStyle/>
                    <a:p>
                      <a:pPr algn="ctr"/>
                      <a:endParaRPr lang="en-US" sz="1400" b="1" dirty="0"/>
                    </a:p>
                  </a:txBody>
                  <a:tcPr/>
                </a:tc>
                <a:tc>
                  <a:txBody>
                    <a:bodyPr/>
                    <a:lstStyle/>
                    <a:p>
                      <a:pPr algn="ctr"/>
                      <a:r>
                        <a:rPr lang="en-US" sz="1400" b="1" dirty="0" smtClean="0"/>
                        <a:t>X</a:t>
                      </a:r>
                      <a:endParaRPr lang="en-US" sz="1400" b="1" dirty="0"/>
                    </a:p>
                  </a:txBody>
                  <a:tcPr/>
                </a:tc>
                <a:tc>
                  <a:txBody>
                    <a:bodyPr/>
                    <a:lstStyle/>
                    <a:p>
                      <a:pPr algn="ctr"/>
                      <a:r>
                        <a:rPr lang="en-US" sz="1400" b="1" dirty="0" smtClean="0"/>
                        <a:t>X</a:t>
                      </a:r>
                      <a:endParaRPr lang="en-US" sz="1400" b="1" dirty="0"/>
                    </a:p>
                  </a:txBody>
                  <a:tcPr/>
                </a:tc>
                <a:tc>
                  <a:txBody>
                    <a:bodyPr/>
                    <a:lstStyle/>
                    <a:p>
                      <a:pPr algn="ctr"/>
                      <a:r>
                        <a:rPr lang="en-US" sz="1400" b="1" dirty="0" smtClean="0"/>
                        <a:t>X</a:t>
                      </a:r>
                      <a:endParaRPr lang="en-US" sz="1400" b="1" dirty="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Milestone Chart</a:t>
            </a:r>
          </a:p>
        </p:txBody>
      </p:sp>
      <p:graphicFrame>
        <p:nvGraphicFramePr>
          <p:cNvPr id="40964" name="Object 4"/>
          <p:cNvGraphicFramePr>
            <a:graphicFrameLocks noGrp="1" noChangeAspect="1"/>
          </p:cNvGraphicFramePr>
          <p:nvPr>
            <p:ph idx="1"/>
          </p:nvPr>
        </p:nvGraphicFramePr>
        <p:xfrm>
          <a:off x="1924050" y="1168400"/>
          <a:ext cx="6038850" cy="4064000"/>
        </p:xfrm>
        <a:graphic>
          <a:graphicData uri="http://schemas.openxmlformats.org/presentationml/2006/ole">
            <p:oleObj spid="_x0000_s40996" name="Chart" r:id="rId3" imgW="5476684" imgH="3685961" progId="MSGraph.Chart.8">
              <p:embed followColorScheme="full"/>
            </p:oleObj>
          </a:graphicData>
        </a:graphic>
      </p:graphicFrame>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Budget</a:t>
            </a:r>
          </a:p>
        </p:txBody>
      </p:sp>
      <p:graphicFrame>
        <p:nvGraphicFramePr>
          <p:cNvPr id="42365" name="Group 381"/>
          <p:cNvGraphicFramePr>
            <a:graphicFrameLocks noGrp="1"/>
          </p:cNvGraphicFramePr>
          <p:nvPr>
            <p:ph idx="1"/>
            <p:extLst>
              <p:ext uri="{D42A27DB-BD31-4B8C-83A1-F6EECF244321}">
                <p14:modId xmlns:p14="http://schemas.microsoft.com/office/powerpoint/2010/main" xmlns="" val="184940084"/>
              </p:ext>
            </p:extLst>
          </p:nvPr>
        </p:nvGraphicFramePr>
        <p:xfrm>
          <a:off x="1828800" y="1066800"/>
          <a:ext cx="6705600" cy="4443603"/>
        </p:xfrm>
        <a:graphic>
          <a:graphicData uri="http://schemas.openxmlformats.org/drawingml/2006/table">
            <a:tbl>
              <a:tblPr/>
              <a:tblGrid>
                <a:gridCol w="2895600"/>
                <a:gridCol w="914400"/>
                <a:gridCol w="685800"/>
                <a:gridCol w="1066800"/>
                <a:gridCol w="1143000"/>
              </a:tblGrid>
              <a:tr h="17621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1" i="0" u="none" strike="noStrike" cap="none" normalizeH="0" baseline="0" dirty="0" smtClean="0">
                          <a:ln>
                            <a:noFill/>
                          </a:ln>
                          <a:solidFill>
                            <a:srgbClr val="000000"/>
                          </a:solidFill>
                          <a:effectLst/>
                          <a:latin typeface="Arial" charset="0"/>
                        </a:rPr>
                        <a:t>Part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1" i="0" u="none" strike="noStrike" cap="none" normalizeH="0" baseline="0" smtClean="0">
                          <a:ln>
                            <a:noFill/>
                          </a:ln>
                          <a:solidFill>
                            <a:srgbClr val="000000"/>
                          </a:solidFill>
                          <a:effectLst/>
                          <a:latin typeface="Arial" charset="0"/>
                        </a:rPr>
                        <a:t>Manufacturer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1" i="0" u="none" strike="noStrike" cap="none" normalizeH="0" baseline="0" smtClean="0">
                          <a:ln>
                            <a:noFill/>
                          </a:ln>
                          <a:solidFill>
                            <a:srgbClr val="000000"/>
                          </a:solidFill>
                          <a:effectLst/>
                          <a:latin typeface="Arial" charset="0"/>
                        </a:rPr>
                        <a:t>Quantity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1" i="0" u="none" strike="noStrike" cap="none" normalizeH="0" baseline="0" smtClean="0">
                          <a:ln>
                            <a:noFill/>
                          </a:ln>
                          <a:solidFill>
                            <a:srgbClr val="000000"/>
                          </a:solidFill>
                          <a:effectLst/>
                          <a:latin typeface="Arial" charset="0"/>
                        </a:rPr>
                        <a:t>Unit Price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1" i="0" u="none" strike="noStrike" cap="none" normalizeH="0" baseline="0" smtClean="0">
                          <a:ln>
                            <a:noFill/>
                          </a:ln>
                          <a:solidFill>
                            <a:srgbClr val="000000"/>
                          </a:solidFill>
                          <a:effectLst/>
                          <a:latin typeface="Arial" charset="0"/>
                        </a:rPr>
                        <a:t>Net Price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800">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chemeClr val="tx2"/>
                          </a:solidFill>
                          <a:effectLst/>
                          <a:latin typeface="Arial" charset="0"/>
                        </a:rPr>
                        <a:t> 25222 20-Inch 24-Volt Cordless Lawn Mower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Greenworks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$369.00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chemeClr val="tx2"/>
                          </a:solidFill>
                          <a:effectLst/>
                          <a:latin typeface="Arial" charset="0"/>
                        </a:rPr>
                        <a:t>$150.00 (used)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21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Inspiron Laptop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Dell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$381.00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$0.00 (used)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800">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DC brushed motor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NPC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$181.64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$0.00 (donated)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21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ATmega328 with development board for testing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Atmel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$29.99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$29.99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21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PING))) Ultrasonic Distance Sensor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Parallax Inc.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$29.99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$29.99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800">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Sabertooth 2x25 V2 motor controller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Sabertooth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$124.99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$124.99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HMC5883L Triple Axis Magnetometer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Sparkfun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$14.95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$14.95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R35i (Quadrature) 1000PPR Rotary Encoder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Renco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$16.75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$33.50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Lifecam HD-5000 Webcam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Microsoft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$24.99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$24.99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Battery Charger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Battery Mart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$28.95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$28.95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12V Battery 26Ah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Battery Mart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$61.95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$123.90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LM22670-5.0 fixed output switching regulator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Free sample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$0.00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907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LM22670-ADJ fixed output switching regulator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Free sample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$0.00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ADXL345 Triple Axis Accelerometer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Sparkfun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$27.95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$27.95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Breakout board for XBee module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Sparkfun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$2.95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$2.95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RN-XV WiFly Module Wiring Antenna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Roving Netwks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$34.95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$34.95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PCB 2 Layer Full Spec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Adv Circuits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$33.00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$66.00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DIR-655 Wireless-N Router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D-Link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$94.99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$0.00 (donated)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Drive subsystem fabrication supplies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Home Depot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Webcam telescopic platform building supplies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Home Depot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X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$20.00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21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1" i="0" u="none" strike="noStrike" cap="none" normalizeH="0" baseline="0" smtClean="0">
                          <a:ln>
                            <a:noFill/>
                          </a:ln>
                          <a:solidFill>
                            <a:schemeClr val="tx2"/>
                          </a:solidFill>
                          <a:effectLst/>
                          <a:latin typeface="Arial" charset="0"/>
                        </a:rPr>
                        <a:t>Total 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1" i="0" u="none" strike="noStrike" cap="none" normalizeH="0" baseline="0" dirty="0" smtClean="0">
                          <a:ln>
                            <a:noFill/>
                          </a:ln>
                          <a:solidFill>
                            <a:schemeClr val="tx2"/>
                          </a:solidFill>
                          <a:effectLst/>
                          <a:latin typeface="Arial" charset="0"/>
                        </a:rPr>
                        <a:t>$733.11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Issues</a:t>
            </a:r>
          </a:p>
        </p:txBody>
      </p:sp>
      <p:sp>
        <p:nvSpPr>
          <p:cNvPr id="43011" name="Rectangle 3"/>
          <p:cNvSpPr>
            <a:spLocks noGrp="1"/>
          </p:cNvSpPr>
          <p:nvPr>
            <p:ph type="body" idx="1"/>
          </p:nvPr>
        </p:nvSpPr>
        <p:spPr>
          <a:xfrm>
            <a:off x="2057400" y="1524000"/>
            <a:ext cx="6477000" cy="3810000"/>
          </a:xfrm>
        </p:spPr>
        <p:txBody>
          <a:bodyPr/>
          <a:lstStyle/>
          <a:p>
            <a:r>
              <a:rPr lang="en-US" dirty="0" smtClean="0"/>
              <a:t>Drive motor specs are unknown due to no identifying marks on the motors at all (they were donated)</a:t>
            </a:r>
          </a:p>
          <a:p>
            <a:pPr lvl="1"/>
            <a:r>
              <a:rPr lang="en-US" dirty="0" smtClean="0"/>
              <a:t>Additional testing of the motors is needed in order that the fuse size be correct to protect the motor from stalling</a:t>
            </a:r>
            <a:endParaRPr lang="en-US" dirty="0"/>
          </a:p>
          <a:p>
            <a:r>
              <a:rPr lang="en-US" dirty="0" smtClean="0"/>
              <a:t>Original angle iron purchased from Home Depot for the motor/battery mount was not strong enough</a:t>
            </a:r>
          </a:p>
          <a:p>
            <a:pPr lvl="1"/>
            <a:r>
              <a:rPr lang="en-US" dirty="0" smtClean="0"/>
              <a:t>Complete Mobile Boat Repair donated marine-grade aluminum for our project and we are re-designing our bracket</a:t>
            </a:r>
            <a:endParaRPr lang="en-US" dirty="0"/>
          </a:p>
        </p:txBody>
      </p:sp>
    </p:spTree>
    <p:extLst>
      <p:ext uri="{BB962C8B-B14F-4D97-AF65-F5344CB8AC3E}">
        <p14:creationId xmlns:p14="http://schemas.microsoft.com/office/powerpoint/2010/main" xmlns="" val="3805417896"/>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Questions</a:t>
            </a:r>
          </a:p>
        </p:txBody>
      </p:sp>
      <p:pic>
        <p:nvPicPr>
          <p:cNvPr id="44036" name="Picture 4" descr="MC90038404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5200" y="1676400"/>
            <a:ext cx="2427288" cy="2819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Overall Block Diagram</a:t>
            </a:r>
          </a:p>
        </p:txBody>
      </p:sp>
      <p:pic>
        <p:nvPicPr>
          <p:cNvPr id="22532" name="Picture 4" descr="CDROverallBloc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909638"/>
            <a:ext cx="7239000" cy="465296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Location Subsystem</a:t>
            </a:r>
          </a:p>
        </p:txBody>
      </p:sp>
      <p:pic>
        <p:nvPicPr>
          <p:cNvPr id="23556" name="Picture 4" descr="CDROverallBlock_Locat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1047750"/>
            <a:ext cx="7162800" cy="45148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Computer Vision: General Setup</a:t>
            </a:r>
            <a:endParaRPr lang="en-US" dirty="0"/>
          </a:p>
        </p:txBody>
      </p:sp>
      <p:pic>
        <p:nvPicPr>
          <p:cNvPr id="11" name="Content Placeholder 10" descr="lawnCompVisionOverview.png"/>
          <p:cNvPicPr>
            <a:picLocks noGrp="1" noChangeAspect="1"/>
          </p:cNvPicPr>
          <p:nvPr>
            <p:ph idx="1"/>
          </p:nvPr>
        </p:nvPicPr>
        <p:blipFill>
          <a:blip r:embed="rId2" cstate="print"/>
          <a:srcRect l="3013" t="32143" r="19643" b="25000"/>
          <a:stretch>
            <a:fillRect/>
          </a:stretch>
        </p:blipFill>
        <p:spPr>
          <a:xfrm>
            <a:off x="533400" y="990600"/>
            <a:ext cx="8305800" cy="2588821"/>
          </a:xfrm>
        </p:spPr>
      </p:pic>
      <p:sp>
        <p:nvSpPr>
          <p:cNvPr id="14" name="Rectangle 3"/>
          <p:cNvSpPr txBox="1">
            <a:spLocks/>
          </p:cNvSpPr>
          <p:nvPr/>
        </p:nvSpPr>
        <p:spPr bwMode="auto">
          <a:xfrm>
            <a:off x="1371600" y="3733800"/>
            <a:ext cx="71628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marR="0" lvl="0" indent="-228600" algn="l" defTabSz="914400" rtl="0" eaLnBrk="1" fontAlgn="base" latinLnBrk="0" hangingPunct="1">
              <a:lnSpc>
                <a:spcPct val="90000"/>
              </a:lnSpc>
              <a:spcBef>
                <a:spcPts val="1800"/>
              </a:spcBef>
              <a:spcAft>
                <a:spcPct val="0"/>
              </a:spcAft>
              <a:buClr>
                <a:schemeClr val="accent1"/>
              </a:buClr>
              <a:buSzTx/>
              <a:buFont typeface="Arial" charset="0"/>
              <a:buChar char="•"/>
              <a:tabLst/>
              <a:defRPr/>
            </a:pPr>
            <a:r>
              <a:rPr lang="en-US" sz="2000" kern="0" dirty="0" smtClean="0">
                <a:latin typeface="+mn-lt"/>
              </a:rPr>
              <a:t>Webcam will be mounted on top of support structure to provide a high enough elevation to survey the entire area</a:t>
            </a:r>
          </a:p>
          <a:p>
            <a:pPr marL="273050" marR="0" lvl="0" indent="-228600" algn="l" defTabSz="914400" rtl="0" eaLnBrk="1" fontAlgn="base" latinLnBrk="0" hangingPunct="1">
              <a:lnSpc>
                <a:spcPct val="90000"/>
              </a:lnSpc>
              <a:spcBef>
                <a:spcPts val="1800"/>
              </a:spcBef>
              <a:spcAft>
                <a:spcPct val="0"/>
              </a:spcAft>
              <a:buClr>
                <a:schemeClr val="accent1"/>
              </a:buClr>
              <a:buSzTx/>
              <a:buFont typeface="Arial" charset="0"/>
              <a:buChar char="•"/>
              <a:tabLst/>
              <a:defRPr/>
            </a:pPr>
            <a:r>
              <a:rPr lang="en-US" sz="2000" kern="0" dirty="0" smtClean="0">
                <a:latin typeface="+mn-lt"/>
              </a:rPr>
              <a:t>Increasing the elevation of the webcam reduces the distortion between the pixel distances measured by </a:t>
            </a:r>
            <a:r>
              <a:rPr lang="en-US" sz="2000" kern="0" smtClean="0">
                <a:latin typeface="+mn-lt"/>
              </a:rPr>
              <a:t>the webcam </a:t>
            </a:r>
            <a:r>
              <a:rPr lang="en-US" sz="2000" kern="0" dirty="0" smtClean="0">
                <a:latin typeface="+mn-lt"/>
              </a:rPr>
              <a:t>and the distances actually travelled by the lawn mower – can be rectified using data from encoders</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39669005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bwMode="auto">
          <a:xfrm>
            <a:off x="971550" y="381000"/>
            <a:ext cx="7562850" cy="685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dirty="0" smtClean="0"/>
              <a:t>Computer Vision Software: </a:t>
            </a:r>
            <a:r>
              <a:rPr lang="en-US" dirty="0" err="1" smtClean="0"/>
              <a:t>SimpleCV</a:t>
            </a:r>
            <a:r>
              <a:rPr lang="en-US" dirty="0" smtClean="0"/>
              <a:t> framework for Python</a:t>
            </a:r>
            <a:endParaRPr lang="en-US" dirty="0"/>
          </a:p>
        </p:txBody>
      </p:sp>
      <p:sp>
        <p:nvSpPr>
          <p:cNvPr id="25603" name="Rectangle 3"/>
          <p:cNvSpPr>
            <a:spLocks noGrp="1"/>
          </p:cNvSpPr>
          <p:nvPr>
            <p:ph type="body" idx="1"/>
          </p:nvPr>
        </p:nvSpPr>
        <p:spPr>
          <a:xfrm>
            <a:off x="1352550" y="3429000"/>
            <a:ext cx="7181850" cy="1905000"/>
          </a:xfrm>
        </p:spPr>
        <p:txBody>
          <a:bodyPr/>
          <a:lstStyle/>
          <a:p>
            <a:r>
              <a:rPr lang="en-US" dirty="0" smtClean="0"/>
              <a:t>Blah</a:t>
            </a:r>
            <a:endParaRPr lang="en-US" dirty="0"/>
          </a:p>
        </p:txBody>
      </p:sp>
      <p:pic>
        <p:nvPicPr>
          <p:cNvPr id="4" name="Picture 3" descr="raw_cam_output.png"/>
          <p:cNvPicPr>
            <a:picLocks noChangeAspect="1"/>
          </p:cNvPicPr>
          <p:nvPr/>
        </p:nvPicPr>
        <p:blipFill>
          <a:blip r:embed="rId2" cstate="print"/>
          <a:stretch>
            <a:fillRect/>
          </a:stretch>
        </p:blipFill>
        <p:spPr>
          <a:xfrm>
            <a:off x="990600" y="1371600"/>
            <a:ext cx="6978672" cy="3276599"/>
          </a:xfrm>
          <a:prstGeom prst="rect">
            <a:avLst/>
          </a:prstGeom>
        </p:spPr>
      </p:pic>
      <p:sp>
        <p:nvSpPr>
          <p:cNvPr id="5" name="Rectangle 3"/>
          <p:cNvSpPr txBox="1">
            <a:spLocks/>
          </p:cNvSpPr>
          <p:nvPr/>
        </p:nvSpPr>
        <p:spPr bwMode="auto">
          <a:xfrm>
            <a:off x="1371600" y="4800600"/>
            <a:ext cx="7162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marR="0" lvl="0" indent="-228600" algn="l" defTabSz="914400" rtl="0" eaLnBrk="1" fontAlgn="base" latinLnBrk="0" hangingPunct="1">
              <a:lnSpc>
                <a:spcPct val="90000"/>
              </a:lnSpc>
              <a:spcBef>
                <a:spcPts val="1800"/>
              </a:spcBef>
              <a:spcAft>
                <a:spcPct val="0"/>
              </a:spcAft>
              <a:buClr>
                <a:schemeClr val="accent1"/>
              </a:buClr>
              <a:buSzTx/>
              <a:buFont typeface="Arial" charset="0"/>
              <a:buChar char="•"/>
              <a:tabLst/>
              <a:defRPr/>
            </a:pPr>
            <a:r>
              <a:rPr lang="en-US" sz="2000" kern="0" noProof="0" dirty="0" smtClean="0">
                <a:latin typeface="+mn-lt"/>
              </a:rPr>
              <a:t>Webcam view from atop the support structure</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41037016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bwMode="auto">
          <a:xfrm>
            <a:off x="971550" y="381000"/>
            <a:ext cx="7562850" cy="685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dirty="0" smtClean="0"/>
              <a:t>Computer Vision Software: </a:t>
            </a:r>
            <a:r>
              <a:rPr lang="en-US" dirty="0" err="1" smtClean="0"/>
              <a:t>SimpleCV</a:t>
            </a:r>
            <a:r>
              <a:rPr lang="en-US" dirty="0" smtClean="0"/>
              <a:t> framework for Python</a:t>
            </a:r>
            <a:endParaRPr lang="en-US" dirty="0"/>
          </a:p>
        </p:txBody>
      </p:sp>
      <p:sp>
        <p:nvSpPr>
          <p:cNvPr id="25603" name="Rectangle 3"/>
          <p:cNvSpPr>
            <a:spLocks noGrp="1"/>
          </p:cNvSpPr>
          <p:nvPr>
            <p:ph type="body" idx="1"/>
          </p:nvPr>
        </p:nvSpPr>
        <p:spPr>
          <a:xfrm>
            <a:off x="1352550" y="3429000"/>
            <a:ext cx="7181850" cy="1905000"/>
          </a:xfrm>
        </p:spPr>
        <p:txBody>
          <a:bodyPr/>
          <a:lstStyle/>
          <a:p>
            <a:r>
              <a:rPr lang="en-US" dirty="0" smtClean="0"/>
              <a:t>Blah</a:t>
            </a:r>
            <a:endParaRPr lang="en-US" dirty="0"/>
          </a:p>
        </p:txBody>
      </p:sp>
      <p:pic>
        <p:nvPicPr>
          <p:cNvPr id="4" name="Picture 3" descr="raw_cam_output.png"/>
          <p:cNvPicPr>
            <a:picLocks noChangeAspect="1"/>
          </p:cNvPicPr>
          <p:nvPr/>
        </p:nvPicPr>
        <p:blipFill>
          <a:blip r:embed="rId2" cstate="print"/>
          <a:stretch>
            <a:fillRect/>
          </a:stretch>
        </p:blipFill>
        <p:spPr>
          <a:xfrm>
            <a:off x="990600" y="1066800"/>
            <a:ext cx="6978671" cy="2670410"/>
          </a:xfrm>
          <a:prstGeom prst="rect">
            <a:avLst/>
          </a:prstGeom>
        </p:spPr>
      </p:pic>
      <p:sp>
        <p:nvSpPr>
          <p:cNvPr id="6" name="Rectangle 3"/>
          <p:cNvSpPr txBox="1">
            <a:spLocks/>
          </p:cNvSpPr>
          <p:nvPr/>
        </p:nvSpPr>
        <p:spPr bwMode="auto">
          <a:xfrm>
            <a:off x="1371600" y="3810000"/>
            <a:ext cx="7162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marR="0" lvl="0" indent="-228600" algn="l" defTabSz="914400" rtl="0" eaLnBrk="1" fontAlgn="base" latinLnBrk="0" hangingPunct="1">
              <a:lnSpc>
                <a:spcPct val="90000"/>
              </a:lnSpc>
              <a:spcBef>
                <a:spcPts val="1800"/>
              </a:spcBef>
              <a:spcAft>
                <a:spcPct val="0"/>
              </a:spcAft>
              <a:buClr>
                <a:schemeClr val="accent1"/>
              </a:buClr>
              <a:buSzTx/>
              <a:buFont typeface="Arial" charset="0"/>
              <a:buChar char="•"/>
              <a:tabLst/>
              <a:defRPr/>
            </a:pPr>
            <a:r>
              <a:rPr lang="en-US" sz="2000" kern="0" dirty="0" smtClean="0">
                <a:latin typeface="+mn-lt"/>
              </a:rPr>
              <a:t>Python program takes raw image file from the webcam and performs the following functions:</a:t>
            </a:r>
          </a:p>
          <a:p>
            <a:pPr marL="730250" lvl="1" indent="-228600">
              <a:lnSpc>
                <a:spcPct val="90000"/>
              </a:lnSpc>
              <a:spcBef>
                <a:spcPts val="1800"/>
              </a:spcBef>
              <a:buClr>
                <a:schemeClr val="accent1"/>
              </a:buClr>
              <a:buFont typeface="Arial" charset="0"/>
              <a:buChar char="•"/>
            </a:pPr>
            <a:r>
              <a:rPr lang="en-US" sz="2000" kern="0" dirty="0" smtClean="0">
                <a:latin typeface="+mn-lt"/>
              </a:rPr>
              <a:t>Crop and </a:t>
            </a:r>
            <a:r>
              <a:rPr lang="en-US" sz="2000" kern="0" dirty="0" err="1" smtClean="0">
                <a:latin typeface="+mn-lt"/>
              </a:rPr>
              <a:t>binarize</a:t>
            </a:r>
            <a:endParaRPr lang="en-US" sz="2000" kern="0" dirty="0" smtClean="0">
              <a:latin typeface="+mn-lt"/>
            </a:endParaRPr>
          </a:p>
          <a:p>
            <a:pPr marL="730250" lvl="1" indent="-228600">
              <a:lnSpc>
                <a:spcPct val="90000"/>
              </a:lnSpc>
              <a:spcBef>
                <a:spcPts val="1800"/>
              </a:spcBef>
              <a:buClr>
                <a:schemeClr val="accent1"/>
              </a:buClr>
              <a:buFont typeface="Arial" charset="0"/>
              <a:buChar char="•"/>
            </a:pPr>
            <a:r>
              <a:rPr lang="en-US" sz="2000" kern="0" dirty="0" smtClean="0">
                <a:latin typeface="+mn-lt"/>
              </a:rPr>
              <a:t> Find blobs that satisfy criteria (color, size, shape, etc.)</a:t>
            </a:r>
          </a:p>
          <a:p>
            <a:pPr marL="730250" lvl="1" indent="-228600">
              <a:lnSpc>
                <a:spcPct val="90000"/>
              </a:lnSpc>
              <a:spcBef>
                <a:spcPts val="1800"/>
              </a:spcBef>
              <a:buClr>
                <a:schemeClr val="accent1"/>
              </a:buClr>
              <a:buFont typeface="Arial" charset="0"/>
              <a:buChar char="•"/>
            </a:pPr>
            <a:r>
              <a:rPr kumimoji="0" lang="en-US" sz="2000" b="0" i="0" u="none" strike="noStrike" kern="0" cap="none" spc="0" normalizeH="0" baseline="0" noProof="0" dirty="0" smtClean="0">
                <a:ln>
                  <a:noFill/>
                </a:ln>
                <a:solidFill>
                  <a:schemeClr val="tx1"/>
                </a:solidFill>
                <a:effectLst/>
                <a:uLnTx/>
                <a:uFillTx/>
                <a:latin typeface="+mn-lt"/>
                <a:ea typeface="+mn-ea"/>
                <a:cs typeface="+mn-cs"/>
              </a:rPr>
              <a:t>Create</a:t>
            </a:r>
            <a:r>
              <a:rPr kumimoji="0" lang="en-US" sz="2000" b="0" i="0" u="none" strike="noStrike" kern="0" cap="none" spc="0" normalizeH="0" noProof="0" dirty="0" smtClean="0">
                <a:ln>
                  <a:noFill/>
                </a:ln>
                <a:solidFill>
                  <a:schemeClr val="tx1"/>
                </a:solidFill>
                <a:effectLst/>
                <a:uLnTx/>
                <a:uFillTx/>
                <a:latin typeface="+mn-lt"/>
                <a:ea typeface="+mn-ea"/>
                <a:cs typeface="+mn-cs"/>
              </a:rPr>
              <a:t> virtual grid based upon these blobs</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460325727"/>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Red Line Business 16x9">
  <a:themeElements>
    <a:clrScheme name="1_Red Line Business 16x9 1">
      <a:dk1>
        <a:srgbClr val="514A40"/>
      </a:dk1>
      <a:lt1>
        <a:srgbClr val="FFFFFF"/>
      </a:lt1>
      <a:dk2>
        <a:srgbClr val="000000"/>
      </a:dk2>
      <a:lt2>
        <a:srgbClr val="F9F7F3"/>
      </a:lt2>
      <a:accent1>
        <a:srgbClr val="A85229"/>
      </a:accent1>
      <a:accent2>
        <a:srgbClr val="98916E"/>
      </a:accent2>
      <a:accent3>
        <a:srgbClr val="FFFFFF"/>
      </a:accent3>
      <a:accent4>
        <a:srgbClr val="443E35"/>
      </a:accent4>
      <a:accent5>
        <a:srgbClr val="D1B3AC"/>
      </a:accent5>
      <a:accent6>
        <a:srgbClr val="898363"/>
      </a:accent6>
      <a:hlink>
        <a:srgbClr val="A85229"/>
      </a:hlink>
      <a:folHlink>
        <a:srgbClr val="98916E"/>
      </a:folHlink>
    </a:clrScheme>
    <a:fontScheme name="1_Red Line Business 16x9">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d Line Business 16x9 1">
        <a:dk1>
          <a:srgbClr val="514A40"/>
        </a:dk1>
        <a:lt1>
          <a:srgbClr val="FFFFFF"/>
        </a:lt1>
        <a:dk2>
          <a:srgbClr val="000000"/>
        </a:dk2>
        <a:lt2>
          <a:srgbClr val="F9F7F3"/>
        </a:lt2>
        <a:accent1>
          <a:srgbClr val="A85229"/>
        </a:accent1>
        <a:accent2>
          <a:srgbClr val="98916E"/>
        </a:accent2>
        <a:accent3>
          <a:srgbClr val="FFFFFF"/>
        </a:accent3>
        <a:accent4>
          <a:srgbClr val="443E35"/>
        </a:accent4>
        <a:accent5>
          <a:srgbClr val="D1B3AC"/>
        </a:accent5>
        <a:accent6>
          <a:srgbClr val="898363"/>
        </a:accent6>
        <a:hlink>
          <a:srgbClr val="A85229"/>
        </a:hlink>
        <a:folHlink>
          <a:srgbClr val="98916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ManScaper</Template>
  <TotalTime>718</TotalTime>
  <Words>2272</Words>
  <Application>Microsoft Office PowerPoint</Application>
  <PresentationFormat>On-screen Show (4:3)</PresentationFormat>
  <Paragraphs>1815</Paragraphs>
  <Slides>48</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1_Red Line Business 16x9</vt:lpstr>
      <vt:lpstr>Chart</vt:lpstr>
      <vt:lpstr>ManScaper  Autonomous Lawnmower</vt:lpstr>
      <vt:lpstr>Project Goals &amp; Motivation</vt:lpstr>
      <vt:lpstr>ManScaper Features</vt:lpstr>
      <vt:lpstr>ManScaper Specifications</vt:lpstr>
      <vt:lpstr>Overall Block Diagram</vt:lpstr>
      <vt:lpstr>Location Subsystem</vt:lpstr>
      <vt:lpstr>Computer Vision: General Setup</vt:lpstr>
      <vt:lpstr>Computer Vision Software: SimpleCV framework for Python</vt:lpstr>
      <vt:lpstr>Computer Vision Software: SimpleCV framework for Python</vt:lpstr>
      <vt:lpstr>RN-XV WiFly Wireless Module</vt:lpstr>
      <vt:lpstr>HMC5883L Triple Axis Magnetometer </vt:lpstr>
      <vt:lpstr>ADXL345 Triple-Axis  Accelerometer </vt:lpstr>
      <vt:lpstr>R35i Incremental Encoders</vt:lpstr>
      <vt:lpstr>Obstacle Avoidance Subsystem</vt:lpstr>
      <vt:lpstr>Infrared vs. Ultrasonic Sensors</vt:lpstr>
      <vt:lpstr>Ultrasonic Sensor Comparison</vt:lpstr>
      <vt:lpstr>Ultrasonic Sensor Testing</vt:lpstr>
      <vt:lpstr>PING))) Ultrasonic Sensor</vt:lpstr>
      <vt:lpstr>Power Subsystem</vt:lpstr>
      <vt:lpstr>Component Power Requirements</vt:lpstr>
      <vt:lpstr>Battery Selection</vt:lpstr>
      <vt:lpstr>Voltage Regulation</vt:lpstr>
      <vt:lpstr>Linear vs. Switching Regulators</vt:lpstr>
      <vt:lpstr>Software Subsystem</vt:lpstr>
      <vt:lpstr>Data Storage and Reference</vt:lpstr>
      <vt:lpstr>Data Storage and Reference</vt:lpstr>
      <vt:lpstr>Initializing points</vt:lpstr>
      <vt:lpstr>Checking statuses/searching memory</vt:lpstr>
      <vt:lpstr>Checking statuses/searching memory</vt:lpstr>
      <vt:lpstr>Slide 30</vt:lpstr>
      <vt:lpstr>Slide 31</vt:lpstr>
      <vt:lpstr>Maneuvering from Obstacles</vt:lpstr>
      <vt:lpstr>Maneuvering from Obstacles</vt:lpstr>
      <vt:lpstr>Maneuvering from Obstacles</vt:lpstr>
      <vt:lpstr>Maneuvering from Obstacles</vt:lpstr>
      <vt:lpstr>Drive Subsystem</vt:lpstr>
      <vt:lpstr>Lawnmower Integration  into existing Chassis</vt:lpstr>
      <vt:lpstr>Lawnmower Integration  into existing Chassis</vt:lpstr>
      <vt:lpstr>Lawnmower Integration  into existing Chassis</vt:lpstr>
      <vt:lpstr>Lawnmower Integration  into existing Chassis</vt:lpstr>
      <vt:lpstr>Lawnmower Integration  into existing Chassis</vt:lpstr>
      <vt:lpstr>Drive Motors/Motor Controller Selection</vt:lpstr>
      <vt:lpstr>Overall Schematic</vt:lpstr>
      <vt:lpstr>Responsibility Distribution</vt:lpstr>
      <vt:lpstr>Milestone Chart</vt:lpstr>
      <vt:lpstr>Budget</vt:lpstr>
      <vt:lpstr>Issues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dc:creator>
  <cp:lastModifiedBy>Andrew</cp:lastModifiedBy>
  <cp:revision>70</cp:revision>
  <dcterms:created xsi:type="dcterms:W3CDTF">2013-06-05T20:03:15Z</dcterms:created>
  <dcterms:modified xsi:type="dcterms:W3CDTF">2013-06-28T17:38:05Z</dcterms:modified>
</cp:coreProperties>
</file>