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257" r:id="rId3"/>
    <p:sldId id="276" r:id="rId4"/>
    <p:sldId id="277" r:id="rId5"/>
    <p:sldId id="258" r:id="rId6"/>
    <p:sldId id="259" r:id="rId7"/>
    <p:sldId id="278" r:id="rId8"/>
    <p:sldId id="260" r:id="rId9"/>
    <p:sldId id="279" r:id="rId10"/>
    <p:sldId id="280" r:id="rId11"/>
    <p:sldId id="281" r:id="rId12"/>
    <p:sldId id="282" r:id="rId13"/>
    <p:sldId id="296" r:id="rId14"/>
    <p:sldId id="297" r:id="rId15"/>
    <p:sldId id="298" r:id="rId16"/>
    <p:sldId id="299" r:id="rId17"/>
    <p:sldId id="300" r:id="rId18"/>
    <p:sldId id="301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2" r:id="rId27"/>
    <p:sldId id="294" r:id="rId28"/>
    <p:sldId id="271" r:id="rId29"/>
    <p:sldId id="273" r:id="rId30"/>
    <p:sldId id="272" r:id="rId31"/>
    <p:sldId id="274" r:id="rId32"/>
    <p:sldId id="302" r:id="rId33"/>
    <p:sldId id="303" r:id="rId34"/>
    <p:sldId id="263" r:id="rId35"/>
    <p:sldId id="270" r:id="rId36"/>
    <p:sldId id="269" r:id="rId37"/>
    <p:sldId id="264" r:id="rId38"/>
    <p:sldId id="275" r:id="rId39"/>
    <p:sldId id="265" r:id="rId40"/>
    <p:sldId id="267" r:id="rId41"/>
    <p:sldId id="291" r:id="rId42"/>
    <p:sldId id="266" r:id="rId43"/>
    <p:sldId id="304" r:id="rId44"/>
    <p:sldId id="305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81" autoAdjust="0"/>
    <p:restoredTop sz="86429" autoAdjust="0"/>
  </p:normalViewPr>
  <p:slideViewPr>
    <p:cSldViewPr>
      <p:cViewPr varScale="1">
        <p:scale>
          <a:sx n="80" d="100"/>
          <a:sy n="80" d="100"/>
        </p:scale>
        <p:origin x="-193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AngAx val="1"/>
    </c:view3D>
    <c:plotArea>
      <c:layout/>
      <c:bar3D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Completed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Overall</c:v>
                </c:pt>
                <c:pt idx="1">
                  <c:v>Research</c:v>
                </c:pt>
                <c:pt idx="2">
                  <c:v>High Volt. Power</c:v>
                </c:pt>
                <c:pt idx="3">
                  <c:v>Low Volt. Power</c:v>
                </c:pt>
                <c:pt idx="4">
                  <c:v>Pre-Amp</c:v>
                </c:pt>
                <c:pt idx="5">
                  <c:v>Power-Amp</c:v>
                </c:pt>
                <c:pt idx="6">
                  <c:v>Equalizer (Hardware)</c:v>
                </c:pt>
                <c:pt idx="7">
                  <c:v>Visualizations</c:v>
                </c:pt>
                <c:pt idx="8">
                  <c:v>MCU-board</c:v>
                </c:pt>
                <c:pt idx="9">
                  <c:v>GUI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63.888888888888886</c:v>
                </c:pt>
                <c:pt idx="1">
                  <c:v>90</c:v>
                </c:pt>
                <c:pt idx="2">
                  <c:v>95</c:v>
                </c:pt>
                <c:pt idx="3">
                  <c:v>90</c:v>
                </c:pt>
                <c:pt idx="4">
                  <c:v>70</c:v>
                </c:pt>
                <c:pt idx="5">
                  <c:v>50</c:v>
                </c:pt>
                <c:pt idx="6">
                  <c:v>60</c:v>
                </c:pt>
                <c:pt idx="7">
                  <c:v>20</c:v>
                </c:pt>
                <c:pt idx="8">
                  <c:v>70</c:v>
                </c:pt>
                <c:pt idx="9">
                  <c:v>30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In-Progress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Overall</c:v>
                </c:pt>
                <c:pt idx="1">
                  <c:v>Research</c:v>
                </c:pt>
                <c:pt idx="2">
                  <c:v>High Volt. Power</c:v>
                </c:pt>
                <c:pt idx="3">
                  <c:v>Low Volt. Power</c:v>
                </c:pt>
                <c:pt idx="4">
                  <c:v>Pre-Amp</c:v>
                </c:pt>
                <c:pt idx="5">
                  <c:v>Power-Amp</c:v>
                </c:pt>
                <c:pt idx="6">
                  <c:v>Equalizer (Hardware)</c:v>
                </c:pt>
                <c:pt idx="7">
                  <c:v>Visualizations</c:v>
                </c:pt>
                <c:pt idx="8">
                  <c:v>MCU-board</c:v>
                </c:pt>
                <c:pt idx="9">
                  <c:v>GUI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14.444444444444446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0</c:v>
                </c:pt>
                <c:pt idx="6">
                  <c:v>20</c:v>
                </c:pt>
                <c:pt idx="7">
                  <c:v>40</c:v>
                </c:pt>
                <c:pt idx="8">
                  <c:v>20</c:v>
                </c:pt>
                <c:pt idx="9">
                  <c:v>30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Not Started</c:v>
                </c:pt>
              </c:strCache>
            </c:strRef>
          </c:tx>
          <c:cat>
            <c:strRef>
              <c:f>Sheet1!$A$2:$A$11</c:f>
              <c:strCache>
                <c:ptCount val="10"/>
                <c:pt idx="0">
                  <c:v>Overall</c:v>
                </c:pt>
                <c:pt idx="1">
                  <c:v>Research</c:v>
                </c:pt>
                <c:pt idx="2">
                  <c:v>High Volt. Power</c:v>
                </c:pt>
                <c:pt idx="3">
                  <c:v>Low Volt. Power</c:v>
                </c:pt>
                <c:pt idx="4">
                  <c:v>Pre-Amp</c:v>
                </c:pt>
                <c:pt idx="5">
                  <c:v>Power-Amp</c:v>
                </c:pt>
                <c:pt idx="6">
                  <c:v>Equalizer (Hardware)</c:v>
                </c:pt>
                <c:pt idx="7">
                  <c:v>Visualizations</c:v>
                </c:pt>
                <c:pt idx="8">
                  <c:v>MCU-board</c:v>
                </c:pt>
                <c:pt idx="9">
                  <c:v>GUI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21.666666666666668</c:v>
                </c:pt>
                <c:pt idx="1">
                  <c:v>5</c:v>
                </c:pt>
                <c:pt idx="2">
                  <c:v>0</c:v>
                </c:pt>
                <c:pt idx="3">
                  <c:v>5</c:v>
                </c:pt>
                <c:pt idx="4">
                  <c:v>25</c:v>
                </c:pt>
                <c:pt idx="5">
                  <c:v>50</c:v>
                </c:pt>
                <c:pt idx="6">
                  <c:v>20</c:v>
                </c:pt>
                <c:pt idx="7">
                  <c:v>40</c:v>
                </c:pt>
                <c:pt idx="8">
                  <c:v>10</c:v>
                </c:pt>
                <c:pt idx="9">
                  <c:v>40</c:v>
                </c:pt>
              </c:numCache>
            </c:numRef>
          </c:val>
        </c:ser>
        <c:dLbls/>
        <c:shape val="cylinder"/>
        <c:axId val="116693632"/>
        <c:axId val="117207040"/>
        <c:axId val="0"/>
      </c:bar3DChart>
      <c:catAx>
        <c:axId val="116693632"/>
        <c:scaling>
          <c:orientation val="minMax"/>
        </c:scaling>
        <c:axPos val="l"/>
        <c:tickLblPos val="nextTo"/>
        <c:crossAx val="117207040"/>
        <c:crosses val="autoZero"/>
        <c:auto val="1"/>
        <c:lblAlgn val="ctr"/>
        <c:lblOffset val="100"/>
      </c:catAx>
      <c:valAx>
        <c:axId val="117207040"/>
        <c:scaling>
          <c:orientation val="minMax"/>
        </c:scaling>
        <c:axPos val="b"/>
        <c:majorGridlines/>
        <c:numFmt formatCode="0%" sourceLinked="1"/>
        <c:tickLblPos val="nextTo"/>
        <c:crossAx val="11669363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5462EA-4590-442E-9080-CA8D99360E93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9135A-F2E3-4497-93A5-E7A823D0FA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2435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C14E-F024-4330-BFB1-B1AC8631E7AD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C14E-F024-4330-BFB1-B1AC8631E7A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2C14E-F024-4330-BFB1-B1AC8631E7A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2112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What it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9135A-F2E3-4497-93A5-E7A823D0FA37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9135A-F2E3-4497-93A5-E7A823D0FA37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09135A-F2E3-4497-93A5-E7A823D0FA3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8453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7C64-A48C-4FA2-A1EC-D6C1C400E039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C6C00D-4CA0-47BD-9A38-D18DE3F6F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7C64-A48C-4FA2-A1EC-D6C1C400E039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C00D-4CA0-47BD-9A38-D18DE3F6F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7C64-A48C-4FA2-A1EC-D6C1C400E039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C00D-4CA0-47BD-9A38-D18DE3F6F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7C64-A48C-4FA2-A1EC-D6C1C400E039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FC6C00D-4CA0-47BD-9A38-D18DE3F6F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7C64-A48C-4FA2-A1EC-D6C1C400E039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C00D-4CA0-47BD-9A38-D18DE3F6F3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7C64-A48C-4FA2-A1EC-D6C1C400E039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C00D-4CA0-47BD-9A38-D18DE3F6F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7C64-A48C-4FA2-A1EC-D6C1C400E039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FC6C00D-4CA0-47BD-9A38-D18DE3F6F3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7C64-A48C-4FA2-A1EC-D6C1C400E039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C00D-4CA0-47BD-9A38-D18DE3F6F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7C64-A48C-4FA2-A1EC-D6C1C400E039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C00D-4CA0-47BD-9A38-D18DE3F6F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7C64-A48C-4FA2-A1EC-D6C1C400E039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C00D-4CA0-47BD-9A38-D18DE3F6F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27C64-A48C-4FA2-A1EC-D6C1C400E039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C00D-4CA0-47BD-9A38-D18DE3F6F3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C27C64-A48C-4FA2-A1EC-D6C1C400E039}" type="datetimeFigureOut">
              <a:rPr lang="en-US" smtClean="0"/>
              <a:pPr/>
              <a:t>7/29/2013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FC6C00D-4CA0-47BD-9A38-D18DE3F6F3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Vacuum Tube amplifier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276600"/>
            <a:ext cx="8458200" cy="1524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Group IV</a:t>
            </a:r>
          </a:p>
          <a:p>
            <a:r>
              <a:rPr lang="en-US" b="1" dirty="0" smtClean="0"/>
              <a:t>Stephen Nichols</a:t>
            </a:r>
          </a:p>
          <a:p>
            <a:r>
              <a:rPr lang="en-US" b="1" dirty="0" smtClean="0"/>
              <a:t>Jason Lambert</a:t>
            </a:r>
          </a:p>
          <a:p>
            <a:r>
              <a:rPr lang="en-US" b="1" dirty="0" smtClean="0"/>
              <a:t>Rafael Enriquez</a:t>
            </a:r>
            <a:endParaRPr lang="en-US" b="1" dirty="0"/>
          </a:p>
        </p:txBody>
      </p:sp>
      <p:pic>
        <p:nvPicPr>
          <p:cNvPr id="4" name="Picture 3" descr="C:\Users\Nichols\Dropbox\senior_design\AmpRendering.png"/>
          <p:cNvPicPr/>
          <p:nvPr/>
        </p:nvPicPr>
        <p:blipFill>
          <a:blip r:embed="rId2" cstate="print"/>
          <a:srcRect r="8593"/>
          <a:stretch>
            <a:fillRect/>
          </a:stretch>
        </p:blipFill>
        <p:spPr bwMode="auto">
          <a:xfrm>
            <a:off x="1856138" y="609600"/>
            <a:ext cx="5431724" cy="33488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AUDIO INPUT SCHEMATIC</a:t>
            </a:r>
          </a:p>
        </p:txBody>
      </p:sp>
      <p:sp>
        <p:nvSpPr>
          <p:cNvPr id="4347" name="Rectangle 2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348" name="Rectangle 252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412" name="Group 411"/>
          <p:cNvGrpSpPr/>
          <p:nvPr/>
        </p:nvGrpSpPr>
        <p:grpSpPr>
          <a:xfrm>
            <a:off x="0" y="1066800"/>
            <a:ext cx="8220075" cy="5638800"/>
            <a:chOff x="0" y="1066800"/>
            <a:chExt cx="8220075" cy="5638800"/>
          </a:xfrm>
        </p:grpSpPr>
        <p:pic>
          <p:nvPicPr>
            <p:cNvPr id="4350" name="Picture 25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066800"/>
              <a:ext cx="8220075" cy="563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" name="Rectangle 306"/>
            <p:cNvSpPr/>
            <p:nvPr/>
          </p:nvSpPr>
          <p:spPr>
            <a:xfrm>
              <a:off x="0" y="1219200"/>
              <a:ext cx="609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6553200" y="1143000"/>
              <a:ext cx="12192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351" name="Picture 2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3810000"/>
            <a:ext cx="16573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317258" y="3757998"/>
            <a:ext cx="836141" cy="342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5" name="Rectangle 414"/>
          <p:cNvSpPr/>
          <p:nvPr/>
        </p:nvSpPr>
        <p:spPr>
          <a:xfrm rot="16200000">
            <a:off x="8001000" y="2590800"/>
            <a:ext cx="20574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To graphic equalizer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16" name="Rectangle 415"/>
          <p:cNvSpPr/>
          <p:nvPr/>
        </p:nvSpPr>
        <p:spPr>
          <a:xfrm>
            <a:off x="6934200" y="990600"/>
            <a:ext cx="1676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From low-voltage power supply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17" name="Rectangle 416"/>
          <p:cNvSpPr/>
          <p:nvPr/>
        </p:nvSpPr>
        <p:spPr>
          <a:xfrm>
            <a:off x="8153400" y="5791200"/>
            <a:ext cx="685800" cy="533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From MCU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892" y="5029200"/>
            <a:ext cx="1485900" cy="56556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From back panel input jacks (not shown)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39075" y="3970020"/>
            <a:ext cx="304800" cy="342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4" name="Straight Connector 413"/>
          <p:cNvCxnSpPr/>
          <p:nvPr/>
        </p:nvCxnSpPr>
        <p:spPr>
          <a:xfrm>
            <a:off x="7848600" y="3703320"/>
            <a:ext cx="0" cy="533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Stephen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647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AUDIO INPUT PROCESSING</a:t>
            </a:r>
          </a:p>
        </p:txBody>
      </p:sp>
      <p:sp>
        <p:nvSpPr>
          <p:cNvPr id="4347" name="Rectangle 2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348" name="Rectangle 252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3124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analog multiplexer, </a:t>
            </a:r>
            <a:r>
              <a:rPr lang="en-US" dirty="0"/>
              <a:t>driven by two </a:t>
            </a:r>
            <a:r>
              <a:rPr lang="en-US" dirty="0" smtClean="0"/>
              <a:t>GPIOs </a:t>
            </a:r>
            <a:r>
              <a:rPr lang="en-US" dirty="0"/>
              <a:t>from the </a:t>
            </a:r>
            <a:r>
              <a:rPr lang="en-US" dirty="0" smtClean="0"/>
              <a:t>MCU, selects </a:t>
            </a:r>
            <a:r>
              <a:rPr lang="en-US" dirty="0"/>
              <a:t>one of four input sources. </a:t>
            </a:r>
            <a:r>
              <a:rPr lang="en-US" dirty="0" smtClean="0"/>
              <a:t>The output of the multiplexer is buffered by a unity-gain stage to provide a constant-impedance drive for the equalizer stage.</a:t>
            </a:r>
          </a:p>
          <a:p>
            <a:r>
              <a:rPr lang="en-US" dirty="0"/>
              <a:t>One VR channel is used </a:t>
            </a:r>
            <a:r>
              <a:rPr lang="en-US" dirty="0" smtClean="0"/>
              <a:t>to equalize the levels of the various signals (see chart) and is set to a pre-determined value by the MCU as the sources are selected.</a:t>
            </a:r>
            <a:endParaRPr lang="en-US" dirty="0"/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79108742"/>
              </p:ext>
            </p:extLst>
          </p:nvPr>
        </p:nvGraphicFramePr>
        <p:xfrm>
          <a:off x="228600" y="4038600"/>
          <a:ext cx="8686800" cy="2714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4800600"/>
                <a:gridCol w="2895600"/>
              </a:tblGrid>
              <a:tr h="707703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</a:rPr>
                        <a:t>Source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</a:rPr>
                        <a:t> Name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</a:rPr>
                        <a:t>Processing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</a:rPr>
                        <a:t>Input Signal required to get 1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</a:rPr>
                        <a:t> volt peak at mux output at 1KHz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40097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+mn-lt"/>
                          <a:ea typeface="Times New Roman"/>
                        </a:rPr>
                        <a:t>Phono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+mn-lt"/>
                        </a:rPr>
                        <a:t>Two-pole low-pass filter to compensate for the Recording Industry Association of America (RIAA) specification equalization applied to vinyl records when they are made</a:t>
                      </a:r>
                      <a:endParaRPr lang="en-US" sz="1400" dirty="0"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</a:rPr>
                        <a:t>17 mV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4817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</a:rPr>
                        <a:t>Tape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</a:rPr>
                        <a:t>None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</a:rPr>
                        <a:t>1 Volt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</a:rPr>
                        <a:t>Tuner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</a:rPr>
                        <a:t>None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</a:rPr>
                        <a:t>1 Volt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</a:rPr>
                        <a:t>Aux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</a:rPr>
                        <a:t>Constant voltage gain of 10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</a:rPr>
                        <a:t>100 mV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Stephen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697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AUDIO INPUT DESIGN </a:t>
            </a:r>
            <a:r>
              <a:rPr lang="en-US" dirty="0" smtClean="0"/>
              <a:t>DECISIONS</a:t>
            </a:r>
            <a:endParaRPr lang="en-US" dirty="0"/>
          </a:p>
        </p:txBody>
      </p:sp>
      <p:sp>
        <p:nvSpPr>
          <p:cNvPr id="4347" name="Rectangle 2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48" name="Rectangle 252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71303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Op-amps: The important parameters are: Noise voltage, THD, Price, availability in a DIP, and model support in NI </a:t>
            </a:r>
            <a:r>
              <a:rPr lang="en-US" dirty="0" err="1" smtClean="0"/>
              <a:t>Multisim</a:t>
            </a:r>
            <a:r>
              <a:rPr lang="en-US" dirty="0" smtClean="0"/>
              <a:t>. The Texas Instruments LM4562 was an obvious choice for all analog processing up to the vacuum tube stages.</a:t>
            </a:r>
          </a:p>
          <a:p>
            <a:r>
              <a:rPr lang="en-US" dirty="0" smtClean="0"/>
              <a:t>Analog Multiplexer: Four AC input sources to be selectable with the highest isolation between channels available in DIP. The physical implementation is two identical CCAs so a dual-channel switch was not considered. Four candidate parts were considered (see table); the final choice was the ADG408.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02632740"/>
              </p:ext>
            </p:extLst>
          </p:nvPr>
        </p:nvGraphicFramePr>
        <p:xfrm>
          <a:off x="228601" y="4191000"/>
          <a:ext cx="5943600" cy="2592132"/>
        </p:xfrm>
        <a:graphic>
          <a:graphicData uri="http://schemas.openxmlformats.org/drawingml/2006/table">
            <a:tbl>
              <a:tblPr/>
              <a:tblGrid>
                <a:gridCol w="1005444"/>
                <a:gridCol w="1327603"/>
                <a:gridCol w="1302555"/>
                <a:gridCol w="1324820"/>
                <a:gridCol w="983178"/>
              </a:tblGrid>
              <a:tr h="457200"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/>
                        </a:rPr>
                        <a:t>Parameter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/>
                        </a:rPr>
                        <a:t>Texas Instruments</a:t>
                      </a:r>
                      <a:endParaRPr lang="en-US" sz="140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/>
                        </a:rPr>
                        <a:t>SN74LV4051</a:t>
                      </a:r>
                      <a:endParaRPr lang="en-US" sz="140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/>
                        </a:rPr>
                        <a:t>Analog Devices</a:t>
                      </a:r>
                      <a:endParaRPr lang="en-US" sz="140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/>
                        </a:rPr>
                        <a:t>AD8184ANZ</a:t>
                      </a:r>
                      <a:endParaRPr lang="en-US" sz="140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/>
                        </a:rPr>
                        <a:t>Analog Devices ADG408BN</a:t>
                      </a:r>
                      <a:endParaRPr lang="en-US" sz="140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/>
                        </a:rPr>
                        <a:t>Maxim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Arial"/>
                        </a:rPr>
                        <a:t>DG508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66204">
                <a:tc>
                  <a:txBody>
                    <a:bodyPr/>
                    <a:lstStyle/>
                    <a:p>
                      <a:pPr marL="22860" marR="0" indent="-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Supply range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–0.5 V to 7 V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±4V to ±6V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±5V to ±15V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±4.5V to ±18V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6204">
                <a:tc>
                  <a:txBody>
                    <a:bodyPr/>
                    <a:lstStyle/>
                    <a:p>
                      <a:pPr marL="22860" marR="0" indent="-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Crosstalk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-45dB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-98dB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-85dB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-68dB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6204">
                <a:tc>
                  <a:txBody>
                    <a:bodyPr/>
                    <a:lstStyle/>
                    <a:p>
                      <a:pPr marL="22860" marR="0" indent="-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Noise Voltage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Not rated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4.5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nV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 /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  <a:sym typeface="Symbol"/>
                        </a:rPr>
                        <a:t>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Hz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Not rated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Not rated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6204">
                <a:tc>
                  <a:txBody>
                    <a:bodyPr/>
                    <a:lstStyle/>
                    <a:p>
                      <a:pPr marL="22860" marR="0" indent="-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THD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Not rated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-74dBc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Not rated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Not rated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66204">
                <a:tc>
                  <a:txBody>
                    <a:bodyPr/>
                    <a:lstStyle/>
                    <a:p>
                      <a:pPr marL="22860" marR="0" indent="-44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Cost, each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$0.17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$5.75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$6.15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0" indent="-11874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$6.31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6324600" y="4343400"/>
            <a:ext cx="2667000" cy="213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The ADG408BN was chosen due to excellent crosstalk, compatibility with the power supply voltages and performance  during simulation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Stephen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62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 166"/>
          <p:cNvSpPr/>
          <p:nvPr/>
        </p:nvSpPr>
        <p:spPr>
          <a:xfrm>
            <a:off x="3276600" y="4114800"/>
            <a:ext cx="1828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b" anchorCtr="1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DIGITAL POTENTIOMETERS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 EQUALIZER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447800"/>
            <a:ext cx="6096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PHONO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981200"/>
            <a:ext cx="6096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TAPE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514600"/>
            <a:ext cx="6096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TUNER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048000"/>
            <a:ext cx="6096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AUX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143000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SOURCES</a:t>
            </a:r>
            <a:endParaRPr lang="en-US" sz="1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90600" y="1219200"/>
            <a:ext cx="0" cy="54102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43000" y="1447800"/>
            <a:ext cx="5334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RIAA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EQU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3048000"/>
            <a:ext cx="5334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GAIN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1447800"/>
            <a:ext cx="533400" cy="1905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INPUT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SOURCE</a:t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SELECT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52800" y="2209800"/>
            <a:ext cx="4572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BUFF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2400" y="1447800"/>
            <a:ext cx="5334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GRAPHIC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EQUAL-IZER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48200" y="2209800"/>
            <a:ext cx="4572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BUFF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7000" y="2057400"/>
            <a:ext cx="533400" cy="685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PRE-EQU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GAIN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ADJ</a:t>
            </a:r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3" name="Group 71"/>
          <p:cNvGrpSpPr/>
          <p:nvPr/>
        </p:nvGrpSpPr>
        <p:grpSpPr>
          <a:xfrm rot="16200000">
            <a:off x="3963924" y="3351276"/>
            <a:ext cx="457200" cy="1222248"/>
            <a:chOff x="4572000" y="3581400"/>
            <a:chExt cx="457200" cy="1222248"/>
          </a:xfrm>
        </p:grpSpPr>
        <p:sp>
          <p:nvSpPr>
            <p:cNvPr id="50" name="Rectangle 49"/>
            <p:cNvSpPr/>
            <p:nvPr/>
          </p:nvSpPr>
          <p:spPr>
            <a:xfrm>
              <a:off x="4572000" y="3581400"/>
              <a:ext cx="457200" cy="1554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VR1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572000" y="3733800"/>
              <a:ext cx="457200" cy="1554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VR2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572000" y="3886200"/>
              <a:ext cx="457200" cy="1554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VR3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572000" y="4038600"/>
              <a:ext cx="457200" cy="1554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VR4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572000" y="4191000"/>
              <a:ext cx="457200" cy="1554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VR5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572000" y="4343400"/>
              <a:ext cx="457200" cy="1554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VR6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572000" y="4495800"/>
              <a:ext cx="457200" cy="1554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VR7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572000" y="4648200"/>
              <a:ext cx="457200" cy="1554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VR8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19800" y="1828800"/>
            <a:ext cx="685800" cy="1143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TUBE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PREAMP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AND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PHASE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SPLITTER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257800" y="2209800"/>
            <a:ext cx="5334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ADJ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58000" y="1828800"/>
            <a:ext cx="609600" cy="1143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TUBE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PUSH-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PULL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AMP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029200" y="3352800"/>
            <a:ext cx="5334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BUFFER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620000" y="1828800"/>
            <a:ext cx="609600" cy="1143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Z-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MATCH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XFMR</a:t>
            </a:r>
          </a:p>
        </p:txBody>
      </p:sp>
      <p:cxnSp>
        <p:nvCxnSpPr>
          <p:cNvPr id="73" name="Straight Connector 72"/>
          <p:cNvCxnSpPr/>
          <p:nvPr/>
        </p:nvCxnSpPr>
        <p:spPr>
          <a:xfrm>
            <a:off x="8382000" y="1219200"/>
            <a:ext cx="0" cy="45097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8610600" y="2209800"/>
            <a:ext cx="1524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rapezoid 78"/>
          <p:cNvSpPr/>
          <p:nvPr/>
        </p:nvSpPr>
        <p:spPr>
          <a:xfrm rot="16200000">
            <a:off x="8420862" y="2324862"/>
            <a:ext cx="685800" cy="150876"/>
          </a:xfrm>
          <a:prstGeom prst="trapezoid">
            <a:avLst>
              <a:gd name="adj" fmla="val 98501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8458200" y="1219200"/>
            <a:ext cx="685800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/>
              <a:t>SPEAKER</a:t>
            </a:r>
            <a:endParaRPr lang="en-US" sz="1000" dirty="0"/>
          </a:p>
        </p:txBody>
      </p:sp>
      <p:sp>
        <p:nvSpPr>
          <p:cNvPr id="81" name="TextBox 80"/>
          <p:cNvSpPr txBox="1"/>
          <p:nvPr/>
        </p:nvSpPr>
        <p:spPr>
          <a:xfrm>
            <a:off x="5943600" y="6457890"/>
            <a:ext cx="3200400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/>
              <a:t>AUDIO PATH FOR ONE CHANNEL SHOWN ONLY – THE OTHER IS SIMILAR</a:t>
            </a:r>
            <a:endParaRPr lang="en-US" sz="1000" dirty="0"/>
          </a:p>
        </p:txBody>
      </p:sp>
      <p:cxnSp>
        <p:nvCxnSpPr>
          <p:cNvPr id="83" name="Elbow Connector 82"/>
          <p:cNvCxnSpPr>
            <a:stCxn id="68" idx="0"/>
            <a:endCxn id="71" idx="0"/>
          </p:cNvCxnSpPr>
          <p:nvPr/>
        </p:nvCxnSpPr>
        <p:spPr>
          <a:xfrm rot="5400000" flipH="1" flipV="1">
            <a:off x="7543800" y="1447800"/>
            <a:ext cx="12700" cy="762000"/>
          </a:xfrm>
          <a:prstGeom prst="bent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stCxn id="68" idx="2"/>
            <a:endCxn id="71" idx="2"/>
          </p:cNvCxnSpPr>
          <p:nvPr/>
        </p:nvCxnSpPr>
        <p:spPr>
          <a:xfrm rot="16200000" flipH="1">
            <a:off x="7543800" y="2590800"/>
            <a:ext cx="12700" cy="762000"/>
          </a:xfrm>
          <a:prstGeom prst="bent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>
            <a:stCxn id="154" idx="3"/>
            <a:endCxn id="170" idx="1"/>
          </p:cNvCxnSpPr>
          <p:nvPr/>
        </p:nvCxnSpPr>
        <p:spPr>
          <a:xfrm flipV="1">
            <a:off x="4343400" y="4991100"/>
            <a:ext cx="381000" cy="2667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71" idx="3"/>
            <a:endCxn id="78" idx="1"/>
          </p:cNvCxnSpPr>
          <p:nvPr/>
        </p:nvCxnSpPr>
        <p:spPr>
          <a:xfrm>
            <a:off x="8229600" y="2400300"/>
            <a:ext cx="381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66" idx="3"/>
            <a:endCxn id="68" idx="1"/>
          </p:cNvCxnSpPr>
          <p:nvPr/>
        </p:nvCxnSpPr>
        <p:spPr>
          <a:xfrm>
            <a:off x="67056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67" idx="3"/>
            <a:endCxn id="66" idx="1"/>
          </p:cNvCxnSpPr>
          <p:nvPr/>
        </p:nvCxnSpPr>
        <p:spPr>
          <a:xfrm>
            <a:off x="5791200" y="2400300"/>
            <a:ext cx="228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6" idx="3"/>
            <a:endCxn id="67" idx="1"/>
          </p:cNvCxnSpPr>
          <p:nvPr/>
        </p:nvCxnSpPr>
        <p:spPr>
          <a:xfrm>
            <a:off x="51054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5" idx="3"/>
            <a:endCxn id="16" idx="1"/>
          </p:cNvCxnSpPr>
          <p:nvPr/>
        </p:nvCxnSpPr>
        <p:spPr>
          <a:xfrm>
            <a:off x="44958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4" idx="3"/>
            <a:endCxn id="15" idx="1"/>
          </p:cNvCxnSpPr>
          <p:nvPr/>
        </p:nvCxnSpPr>
        <p:spPr>
          <a:xfrm>
            <a:off x="38100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7" idx="3"/>
            <a:endCxn id="14" idx="1"/>
          </p:cNvCxnSpPr>
          <p:nvPr/>
        </p:nvCxnSpPr>
        <p:spPr>
          <a:xfrm>
            <a:off x="32004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13" idx="3"/>
            <a:endCxn id="17" idx="1"/>
          </p:cNvCxnSpPr>
          <p:nvPr/>
        </p:nvCxnSpPr>
        <p:spPr>
          <a:xfrm>
            <a:off x="25146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4" idx="3"/>
            <a:endCxn id="11" idx="1"/>
          </p:cNvCxnSpPr>
          <p:nvPr/>
        </p:nvCxnSpPr>
        <p:spPr>
          <a:xfrm>
            <a:off x="838200" y="1638300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7" idx="3"/>
            <a:endCxn id="12" idx="1"/>
          </p:cNvCxnSpPr>
          <p:nvPr/>
        </p:nvCxnSpPr>
        <p:spPr>
          <a:xfrm>
            <a:off x="838200" y="3238500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Elbow Connector 139"/>
          <p:cNvCxnSpPr>
            <a:stCxn id="11" idx="3"/>
            <a:endCxn id="13" idx="1"/>
          </p:cNvCxnSpPr>
          <p:nvPr/>
        </p:nvCxnSpPr>
        <p:spPr>
          <a:xfrm>
            <a:off x="1676400" y="1638300"/>
            <a:ext cx="304800" cy="7620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154"/>
          <p:cNvCxnSpPr>
            <a:stCxn id="12" idx="3"/>
            <a:endCxn id="13" idx="1"/>
          </p:cNvCxnSpPr>
          <p:nvPr/>
        </p:nvCxnSpPr>
        <p:spPr>
          <a:xfrm flipV="1">
            <a:off x="1676400" y="2400300"/>
            <a:ext cx="304800" cy="8382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Elbow Connector 157"/>
          <p:cNvCxnSpPr>
            <a:stCxn id="5" idx="3"/>
            <a:endCxn id="13" idx="1"/>
          </p:cNvCxnSpPr>
          <p:nvPr/>
        </p:nvCxnSpPr>
        <p:spPr>
          <a:xfrm>
            <a:off x="838200" y="2171700"/>
            <a:ext cx="1143000" cy="2286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>
            <a:stCxn id="6" idx="3"/>
            <a:endCxn id="13" idx="1"/>
          </p:cNvCxnSpPr>
          <p:nvPr/>
        </p:nvCxnSpPr>
        <p:spPr>
          <a:xfrm flipV="1">
            <a:off x="838200" y="2400300"/>
            <a:ext cx="1143000" cy="3048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 rot="16200000">
            <a:off x="1858089" y="2315289"/>
            <a:ext cx="609600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/>
              <a:t>INPUTS</a:t>
            </a:r>
            <a:endParaRPr lang="en-US" sz="1000" dirty="0"/>
          </a:p>
        </p:txBody>
      </p:sp>
      <p:sp>
        <p:nvSpPr>
          <p:cNvPr id="165" name="TextBox 164"/>
          <p:cNvSpPr txBox="1"/>
          <p:nvPr/>
        </p:nvSpPr>
        <p:spPr>
          <a:xfrm>
            <a:off x="1981202" y="3124200"/>
            <a:ext cx="533398" cy="2000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tIns="0" rIns="0" rtlCol="0">
            <a:spAutoFit/>
          </a:bodyPr>
          <a:lstStyle/>
          <a:p>
            <a:pPr algn="ctr"/>
            <a:r>
              <a:rPr lang="en-US" sz="1000" dirty="0" smtClean="0"/>
              <a:t>SEL IN</a:t>
            </a:r>
            <a:endParaRPr lang="en-US" sz="1000" dirty="0"/>
          </a:p>
        </p:txBody>
      </p:sp>
      <p:cxnSp>
        <p:nvCxnSpPr>
          <p:cNvPr id="166" name="Elbow Connector 165"/>
          <p:cNvCxnSpPr>
            <a:stCxn id="50" idx="3"/>
            <a:endCxn id="17" idx="2"/>
          </p:cNvCxnSpPr>
          <p:nvPr/>
        </p:nvCxnSpPr>
        <p:spPr>
          <a:xfrm rot="16200000" flipV="1">
            <a:off x="2801112" y="2875788"/>
            <a:ext cx="990600" cy="7254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Elbow Connector 168"/>
          <p:cNvCxnSpPr>
            <a:stCxn id="64" idx="3"/>
            <a:endCxn id="67" idx="2"/>
          </p:cNvCxnSpPr>
          <p:nvPr/>
        </p:nvCxnSpPr>
        <p:spPr>
          <a:xfrm rot="5400000" flipH="1" flipV="1">
            <a:off x="4553712" y="2763012"/>
            <a:ext cx="1143000" cy="79857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Elbow Connector 172"/>
          <p:cNvCxnSpPr>
            <a:stCxn id="58" idx="3"/>
            <a:endCxn id="15" idx="2"/>
          </p:cNvCxnSpPr>
          <p:nvPr/>
        </p:nvCxnSpPr>
        <p:spPr>
          <a:xfrm rot="5400000" flipH="1" flipV="1">
            <a:off x="3829812" y="3334512"/>
            <a:ext cx="381000" cy="41757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Elbow Connector 194"/>
          <p:cNvCxnSpPr>
            <a:stCxn id="59" idx="3"/>
            <a:endCxn id="15" idx="2"/>
          </p:cNvCxnSpPr>
          <p:nvPr/>
        </p:nvCxnSpPr>
        <p:spPr>
          <a:xfrm rot="5400000" flipH="1" flipV="1">
            <a:off x="3906012" y="3410712"/>
            <a:ext cx="381000" cy="26517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Elbow Connector 195"/>
          <p:cNvCxnSpPr>
            <a:stCxn id="60" idx="3"/>
            <a:endCxn id="15" idx="2"/>
          </p:cNvCxnSpPr>
          <p:nvPr/>
        </p:nvCxnSpPr>
        <p:spPr>
          <a:xfrm rot="5400000" flipH="1" flipV="1">
            <a:off x="3982212" y="3486912"/>
            <a:ext cx="381000" cy="11277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Elbow Connector 196"/>
          <p:cNvCxnSpPr>
            <a:stCxn id="61" idx="3"/>
            <a:endCxn id="15" idx="2"/>
          </p:cNvCxnSpPr>
          <p:nvPr/>
        </p:nvCxnSpPr>
        <p:spPr>
          <a:xfrm rot="16200000" flipV="1">
            <a:off x="4058412" y="3523488"/>
            <a:ext cx="381000" cy="396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Elbow Connector 197"/>
          <p:cNvCxnSpPr>
            <a:stCxn id="62" idx="3"/>
            <a:endCxn id="15" idx="2"/>
          </p:cNvCxnSpPr>
          <p:nvPr/>
        </p:nvCxnSpPr>
        <p:spPr>
          <a:xfrm rot="16200000" flipV="1">
            <a:off x="4134612" y="3447288"/>
            <a:ext cx="381000" cy="1920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Elbow Connector 198"/>
          <p:cNvCxnSpPr>
            <a:stCxn id="63" idx="3"/>
            <a:endCxn id="15" idx="2"/>
          </p:cNvCxnSpPr>
          <p:nvPr/>
        </p:nvCxnSpPr>
        <p:spPr>
          <a:xfrm rot="16200000" flipV="1">
            <a:off x="4210812" y="3371088"/>
            <a:ext cx="381000" cy="3444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angle 209"/>
          <p:cNvSpPr/>
          <p:nvPr/>
        </p:nvSpPr>
        <p:spPr>
          <a:xfrm>
            <a:off x="5029200" y="1143000"/>
            <a:ext cx="5334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LOCAL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REG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11" name="Elbow Connector 210"/>
          <p:cNvCxnSpPr>
            <a:stCxn id="15" idx="3"/>
            <a:endCxn id="69" idx="1"/>
          </p:cNvCxnSpPr>
          <p:nvPr/>
        </p:nvCxnSpPr>
        <p:spPr>
          <a:xfrm>
            <a:off x="4495800" y="2400300"/>
            <a:ext cx="533400" cy="1143000"/>
          </a:xfrm>
          <a:prstGeom prst="curvedConnector3">
            <a:avLst>
              <a:gd name="adj1" fmla="val 23284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Rectangle 217"/>
          <p:cNvSpPr/>
          <p:nvPr/>
        </p:nvSpPr>
        <p:spPr>
          <a:xfrm>
            <a:off x="6248400" y="3352800"/>
            <a:ext cx="60960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HIGH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SUPPLY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19" name="Freeform 218"/>
          <p:cNvSpPr/>
          <p:nvPr/>
        </p:nvSpPr>
        <p:spPr>
          <a:xfrm>
            <a:off x="6857999" y="2971800"/>
            <a:ext cx="152400" cy="695324"/>
          </a:xfrm>
          <a:custGeom>
            <a:avLst/>
            <a:gdLst>
              <a:gd name="connsiteX0" fmla="*/ 0 w 257175"/>
              <a:gd name="connsiteY0" fmla="*/ 666750 h 796925"/>
              <a:gd name="connsiteX1" fmla="*/ 238125 w 257175"/>
              <a:gd name="connsiteY1" fmla="*/ 685800 h 796925"/>
              <a:gd name="connsiteX2" fmla="*/ 114300 w 257175"/>
              <a:gd name="connsiteY2" fmla="*/ 0 h 796925"/>
              <a:gd name="connsiteX0" fmla="*/ 0 w 185737"/>
              <a:gd name="connsiteY0" fmla="*/ 666750 h 768350"/>
              <a:gd name="connsiteX1" fmla="*/ 152400 w 185737"/>
              <a:gd name="connsiteY1" fmla="*/ 657225 h 768350"/>
              <a:gd name="connsiteX2" fmla="*/ 114300 w 185737"/>
              <a:gd name="connsiteY2" fmla="*/ 0 h 768350"/>
              <a:gd name="connsiteX0" fmla="*/ 0 w 185737"/>
              <a:gd name="connsiteY0" fmla="*/ 666750 h 768350"/>
              <a:gd name="connsiteX1" fmla="*/ 152400 w 185737"/>
              <a:gd name="connsiteY1" fmla="*/ 657225 h 768350"/>
              <a:gd name="connsiteX2" fmla="*/ 114300 w 185737"/>
              <a:gd name="connsiteY2" fmla="*/ 0 h 768350"/>
              <a:gd name="connsiteX0" fmla="*/ 0 w 185737"/>
              <a:gd name="connsiteY0" fmla="*/ 666750 h 731837"/>
              <a:gd name="connsiteX1" fmla="*/ 152400 w 185737"/>
              <a:gd name="connsiteY1" fmla="*/ 657225 h 731837"/>
              <a:gd name="connsiteX2" fmla="*/ 114300 w 185737"/>
              <a:gd name="connsiteY2" fmla="*/ 0 h 731837"/>
              <a:gd name="connsiteX0" fmla="*/ 0 w 185737"/>
              <a:gd name="connsiteY0" fmla="*/ 666750 h 666750"/>
              <a:gd name="connsiteX1" fmla="*/ 152400 w 185737"/>
              <a:gd name="connsiteY1" fmla="*/ 657225 h 666750"/>
              <a:gd name="connsiteX2" fmla="*/ 114300 w 185737"/>
              <a:gd name="connsiteY2" fmla="*/ 0 h 666750"/>
              <a:gd name="connsiteX0" fmla="*/ 0 w 185737"/>
              <a:gd name="connsiteY0" fmla="*/ 666750 h 666750"/>
              <a:gd name="connsiteX1" fmla="*/ 152400 w 185737"/>
              <a:gd name="connsiteY1" fmla="*/ 657226 h 666750"/>
              <a:gd name="connsiteX2" fmla="*/ 114300 w 185737"/>
              <a:gd name="connsiteY2" fmla="*/ 0 h 666750"/>
              <a:gd name="connsiteX0" fmla="*/ 0 w 171450"/>
              <a:gd name="connsiteY0" fmla="*/ 666750 h 666750"/>
              <a:gd name="connsiteX1" fmla="*/ 152400 w 171450"/>
              <a:gd name="connsiteY1" fmla="*/ 657226 h 666750"/>
              <a:gd name="connsiteX2" fmla="*/ 114300 w 171450"/>
              <a:gd name="connsiteY2" fmla="*/ 0 h 666750"/>
              <a:gd name="connsiteX0" fmla="*/ 0 w 176212"/>
              <a:gd name="connsiteY0" fmla="*/ 695324 h 695324"/>
              <a:gd name="connsiteX1" fmla="*/ 152400 w 176212"/>
              <a:gd name="connsiteY1" fmla="*/ 685800 h 695324"/>
              <a:gd name="connsiteX2" fmla="*/ 152400 w 176212"/>
              <a:gd name="connsiteY2" fmla="*/ 0 h 695324"/>
              <a:gd name="connsiteX0" fmla="*/ 0 w 171450"/>
              <a:gd name="connsiteY0" fmla="*/ 695324 h 695324"/>
              <a:gd name="connsiteX1" fmla="*/ 152400 w 171450"/>
              <a:gd name="connsiteY1" fmla="*/ 685800 h 695324"/>
              <a:gd name="connsiteX2" fmla="*/ 152400 w 171450"/>
              <a:gd name="connsiteY2" fmla="*/ 0 h 695324"/>
              <a:gd name="connsiteX0" fmla="*/ 0 w 166687"/>
              <a:gd name="connsiteY0" fmla="*/ 695324 h 695324"/>
              <a:gd name="connsiteX1" fmla="*/ 152400 w 166687"/>
              <a:gd name="connsiteY1" fmla="*/ 685800 h 695324"/>
              <a:gd name="connsiteX2" fmla="*/ 152400 w 166687"/>
              <a:gd name="connsiteY2" fmla="*/ 0 h 695324"/>
              <a:gd name="connsiteX0" fmla="*/ 0 w 152400"/>
              <a:gd name="connsiteY0" fmla="*/ 695324 h 695324"/>
              <a:gd name="connsiteX1" fmla="*/ 152400 w 152400"/>
              <a:gd name="connsiteY1" fmla="*/ 685800 h 695324"/>
              <a:gd name="connsiteX2" fmla="*/ 152400 w 152400"/>
              <a:gd name="connsiteY2" fmla="*/ 0 h 69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95324">
                <a:moveTo>
                  <a:pt x="0" y="695324"/>
                </a:moveTo>
                <a:lnTo>
                  <a:pt x="152400" y="685800"/>
                </a:lnTo>
                <a:lnTo>
                  <a:pt x="152400" y="0"/>
                </a:lnTo>
              </a:path>
            </a:pathLst>
          </a:cu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Freeform 219"/>
          <p:cNvSpPr/>
          <p:nvPr/>
        </p:nvSpPr>
        <p:spPr>
          <a:xfrm>
            <a:off x="6858000" y="2971800"/>
            <a:ext cx="838200" cy="695324"/>
          </a:xfrm>
          <a:custGeom>
            <a:avLst/>
            <a:gdLst>
              <a:gd name="connsiteX0" fmla="*/ 0 w 257175"/>
              <a:gd name="connsiteY0" fmla="*/ 666750 h 796925"/>
              <a:gd name="connsiteX1" fmla="*/ 238125 w 257175"/>
              <a:gd name="connsiteY1" fmla="*/ 685800 h 796925"/>
              <a:gd name="connsiteX2" fmla="*/ 114300 w 257175"/>
              <a:gd name="connsiteY2" fmla="*/ 0 h 796925"/>
              <a:gd name="connsiteX0" fmla="*/ 0 w 185737"/>
              <a:gd name="connsiteY0" fmla="*/ 666750 h 768350"/>
              <a:gd name="connsiteX1" fmla="*/ 152400 w 185737"/>
              <a:gd name="connsiteY1" fmla="*/ 657225 h 768350"/>
              <a:gd name="connsiteX2" fmla="*/ 114300 w 185737"/>
              <a:gd name="connsiteY2" fmla="*/ 0 h 768350"/>
              <a:gd name="connsiteX0" fmla="*/ 0 w 185737"/>
              <a:gd name="connsiteY0" fmla="*/ 666750 h 768350"/>
              <a:gd name="connsiteX1" fmla="*/ 152400 w 185737"/>
              <a:gd name="connsiteY1" fmla="*/ 657225 h 768350"/>
              <a:gd name="connsiteX2" fmla="*/ 114300 w 185737"/>
              <a:gd name="connsiteY2" fmla="*/ 0 h 768350"/>
              <a:gd name="connsiteX0" fmla="*/ 0 w 185737"/>
              <a:gd name="connsiteY0" fmla="*/ 666750 h 731837"/>
              <a:gd name="connsiteX1" fmla="*/ 152400 w 185737"/>
              <a:gd name="connsiteY1" fmla="*/ 657225 h 731837"/>
              <a:gd name="connsiteX2" fmla="*/ 114300 w 185737"/>
              <a:gd name="connsiteY2" fmla="*/ 0 h 731837"/>
              <a:gd name="connsiteX0" fmla="*/ 0 w 185737"/>
              <a:gd name="connsiteY0" fmla="*/ 666750 h 666750"/>
              <a:gd name="connsiteX1" fmla="*/ 152400 w 185737"/>
              <a:gd name="connsiteY1" fmla="*/ 657225 h 666750"/>
              <a:gd name="connsiteX2" fmla="*/ 114300 w 185737"/>
              <a:gd name="connsiteY2" fmla="*/ 0 h 666750"/>
              <a:gd name="connsiteX0" fmla="*/ 0 w 185737"/>
              <a:gd name="connsiteY0" fmla="*/ 666750 h 666750"/>
              <a:gd name="connsiteX1" fmla="*/ 152400 w 185737"/>
              <a:gd name="connsiteY1" fmla="*/ 657226 h 666750"/>
              <a:gd name="connsiteX2" fmla="*/ 114300 w 185737"/>
              <a:gd name="connsiteY2" fmla="*/ 0 h 666750"/>
              <a:gd name="connsiteX0" fmla="*/ 0 w 171450"/>
              <a:gd name="connsiteY0" fmla="*/ 666750 h 666750"/>
              <a:gd name="connsiteX1" fmla="*/ 152400 w 171450"/>
              <a:gd name="connsiteY1" fmla="*/ 657226 h 666750"/>
              <a:gd name="connsiteX2" fmla="*/ 114300 w 171450"/>
              <a:gd name="connsiteY2" fmla="*/ 0 h 666750"/>
              <a:gd name="connsiteX0" fmla="*/ 0 w 176212"/>
              <a:gd name="connsiteY0" fmla="*/ 695324 h 695324"/>
              <a:gd name="connsiteX1" fmla="*/ 152400 w 176212"/>
              <a:gd name="connsiteY1" fmla="*/ 685800 h 695324"/>
              <a:gd name="connsiteX2" fmla="*/ 152400 w 176212"/>
              <a:gd name="connsiteY2" fmla="*/ 0 h 695324"/>
              <a:gd name="connsiteX0" fmla="*/ 0 w 171450"/>
              <a:gd name="connsiteY0" fmla="*/ 695324 h 695324"/>
              <a:gd name="connsiteX1" fmla="*/ 152400 w 171450"/>
              <a:gd name="connsiteY1" fmla="*/ 685800 h 695324"/>
              <a:gd name="connsiteX2" fmla="*/ 152400 w 171450"/>
              <a:gd name="connsiteY2" fmla="*/ 0 h 695324"/>
              <a:gd name="connsiteX0" fmla="*/ 0 w 166687"/>
              <a:gd name="connsiteY0" fmla="*/ 695324 h 695324"/>
              <a:gd name="connsiteX1" fmla="*/ 152400 w 166687"/>
              <a:gd name="connsiteY1" fmla="*/ 685800 h 695324"/>
              <a:gd name="connsiteX2" fmla="*/ 152400 w 166687"/>
              <a:gd name="connsiteY2" fmla="*/ 0 h 695324"/>
              <a:gd name="connsiteX0" fmla="*/ 0 w 152400"/>
              <a:gd name="connsiteY0" fmla="*/ 695324 h 695324"/>
              <a:gd name="connsiteX1" fmla="*/ 152400 w 152400"/>
              <a:gd name="connsiteY1" fmla="*/ 685800 h 695324"/>
              <a:gd name="connsiteX2" fmla="*/ 152400 w 152400"/>
              <a:gd name="connsiteY2" fmla="*/ 0 h 69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95324">
                <a:moveTo>
                  <a:pt x="0" y="695324"/>
                </a:moveTo>
                <a:lnTo>
                  <a:pt x="152400" y="685800"/>
                </a:lnTo>
                <a:lnTo>
                  <a:pt x="152400" y="0"/>
                </a:lnTo>
              </a:path>
            </a:pathLst>
          </a:cu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1" name="Elbow Connector 220"/>
          <p:cNvCxnSpPr>
            <a:stCxn id="220" idx="0"/>
            <a:endCxn id="66" idx="2"/>
          </p:cNvCxnSpPr>
          <p:nvPr/>
        </p:nvCxnSpPr>
        <p:spPr>
          <a:xfrm flipH="1" flipV="1">
            <a:off x="6362700" y="2971800"/>
            <a:ext cx="495300" cy="695324"/>
          </a:xfrm>
          <a:prstGeom prst="bentConnector4">
            <a:avLst>
              <a:gd name="adj1" fmla="val -17308"/>
              <a:gd name="adj2" fmla="val 64383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152400" y="4648200"/>
            <a:ext cx="6096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110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VOLTS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AC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1295400" y="4343400"/>
            <a:ext cx="1524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5867400" y="3505200"/>
            <a:ext cx="1524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94" name="Straight Arrow Connector 93"/>
          <p:cNvCxnSpPr>
            <a:stCxn id="93" idx="6"/>
            <a:endCxn id="218" idx="1"/>
          </p:cNvCxnSpPr>
          <p:nvPr/>
        </p:nvCxnSpPr>
        <p:spPr>
          <a:xfrm flipV="1">
            <a:off x="6019800" y="3657600"/>
            <a:ext cx="228600" cy="381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1219200" y="4953000"/>
            <a:ext cx="60960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LOW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SUPPLY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01" name="Elbow Connector 100"/>
          <p:cNvCxnSpPr>
            <a:stCxn id="72" idx="3"/>
            <a:endCxn id="82" idx="2"/>
          </p:cNvCxnSpPr>
          <p:nvPr/>
        </p:nvCxnSpPr>
        <p:spPr>
          <a:xfrm flipV="1">
            <a:off x="762000" y="4533900"/>
            <a:ext cx="533400" cy="3810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/>
          <p:cNvCxnSpPr>
            <a:stCxn id="72" idx="3"/>
            <a:endCxn id="99" idx="1"/>
          </p:cNvCxnSpPr>
          <p:nvPr/>
        </p:nvCxnSpPr>
        <p:spPr>
          <a:xfrm>
            <a:off x="762000" y="4914900"/>
            <a:ext cx="457200" cy="342900"/>
          </a:xfrm>
          <a:prstGeom prst="bentConnector3">
            <a:avLst>
              <a:gd name="adj1" fmla="val 58333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/>
          <p:cNvSpPr/>
          <p:nvPr/>
        </p:nvSpPr>
        <p:spPr>
          <a:xfrm>
            <a:off x="2057400" y="4343400"/>
            <a:ext cx="1524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15" name="Elbow Connector 114"/>
          <p:cNvCxnSpPr>
            <a:stCxn id="99" idx="3"/>
            <a:endCxn id="110" idx="2"/>
          </p:cNvCxnSpPr>
          <p:nvPr/>
        </p:nvCxnSpPr>
        <p:spPr>
          <a:xfrm flipV="1">
            <a:off x="1828800" y="4533900"/>
            <a:ext cx="228600" cy="7239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4724400" y="1219200"/>
            <a:ext cx="1524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23" name="Straight Arrow Connector 122"/>
          <p:cNvCxnSpPr>
            <a:stCxn id="120" idx="6"/>
            <a:endCxn id="210" idx="1"/>
          </p:cNvCxnSpPr>
          <p:nvPr/>
        </p:nvCxnSpPr>
        <p:spPr>
          <a:xfrm>
            <a:off x="4876800" y="14097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210" idx="3"/>
            <a:endCxn id="130" idx="1"/>
          </p:cNvCxnSpPr>
          <p:nvPr/>
        </p:nvCxnSpPr>
        <p:spPr>
          <a:xfrm>
            <a:off x="5562600" y="1409700"/>
            <a:ext cx="228600" cy="11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5791200" y="1295400"/>
            <a:ext cx="14478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 smtClean="0"/>
              <a:t>TO ALL AUDIO STAGES</a:t>
            </a:r>
            <a:endParaRPr lang="en-US" sz="900" dirty="0"/>
          </a:p>
        </p:txBody>
      </p:sp>
      <p:sp>
        <p:nvSpPr>
          <p:cNvPr id="154" name="Rectangle 153"/>
          <p:cNvSpPr/>
          <p:nvPr/>
        </p:nvSpPr>
        <p:spPr>
          <a:xfrm>
            <a:off x="2590800" y="4800600"/>
            <a:ext cx="1752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MICROCONTROLLER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56" name="Elbow Connector 155"/>
          <p:cNvCxnSpPr>
            <a:stCxn id="170" idx="3"/>
            <a:endCxn id="167" idx="3"/>
          </p:cNvCxnSpPr>
          <p:nvPr/>
        </p:nvCxnSpPr>
        <p:spPr>
          <a:xfrm flipH="1" flipV="1">
            <a:off x="5105400" y="4267200"/>
            <a:ext cx="457200" cy="723900"/>
          </a:xfrm>
          <a:prstGeom prst="bentConnector3">
            <a:avLst>
              <a:gd name="adj1" fmla="val -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99" idx="3"/>
            <a:endCxn id="154" idx="1"/>
          </p:cNvCxnSpPr>
          <p:nvPr/>
        </p:nvCxnSpPr>
        <p:spPr>
          <a:xfrm>
            <a:off x="1828800" y="5257800"/>
            <a:ext cx="76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/>
          <p:cNvSpPr/>
          <p:nvPr/>
        </p:nvSpPr>
        <p:spPr>
          <a:xfrm>
            <a:off x="4724400" y="4800600"/>
            <a:ext cx="838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OPTO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COUPLERS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2057400" y="5715000"/>
            <a:ext cx="609600" cy="457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CLOCK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OSC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80" name="Elbow Connector 179"/>
          <p:cNvCxnSpPr>
            <a:stCxn id="179" idx="3"/>
            <a:endCxn id="154" idx="2"/>
          </p:cNvCxnSpPr>
          <p:nvPr/>
        </p:nvCxnSpPr>
        <p:spPr>
          <a:xfrm flipV="1">
            <a:off x="2667000" y="5715000"/>
            <a:ext cx="800100" cy="22860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Rectangle 187"/>
          <p:cNvSpPr/>
          <p:nvPr/>
        </p:nvSpPr>
        <p:spPr>
          <a:xfrm>
            <a:off x="1447800" y="6248400"/>
            <a:ext cx="914400" cy="457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PROGRAM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INTERFACE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91" name="Elbow Connector 190"/>
          <p:cNvCxnSpPr>
            <a:stCxn id="188" idx="3"/>
            <a:endCxn id="154" idx="2"/>
          </p:cNvCxnSpPr>
          <p:nvPr/>
        </p:nvCxnSpPr>
        <p:spPr>
          <a:xfrm flipV="1">
            <a:off x="2362200" y="5715000"/>
            <a:ext cx="1104900" cy="76200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Rectangle 203"/>
          <p:cNvSpPr/>
          <p:nvPr/>
        </p:nvSpPr>
        <p:spPr>
          <a:xfrm>
            <a:off x="152400" y="6096000"/>
            <a:ext cx="6096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EXTERNAL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USB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06" name="Straight Arrow Connector 205"/>
          <p:cNvCxnSpPr>
            <a:stCxn id="204" idx="3"/>
            <a:endCxn id="188" idx="1"/>
          </p:cNvCxnSpPr>
          <p:nvPr/>
        </p:nvCxnSpPr>
        <p:spPr>
          <a:xfrm>
            <a:off x="762000" y="6362700"/>
            <a:ext cx="685800" cy="1143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Rectangle 214"/>
          <p:cNvSpPr/>
          <p:nvPr/>
        </p:nvSpPr>
        <p:spPr>
          <a:xfrm>
            <a:off x="6400800" y="5181600"/>
            <a:ext cx="175260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16 MILLION COLOR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800 x 480</a:t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LIQUID CRYSTAL</a:t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DISPLAY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25" name="Elbow Connector 224"/>
          <p:cNvCxnSpPr>
            <a:stCxn id="154" idx="3"/>
            <a:endCxn id="215" idx="1"/>
          </p:cNvCxnSpPr>
          <p:nvPr/>
        </p:nvCxnSpPr>
        <p:spPr>
          <a:xfrm>
            <a:off x="4343400" y="5257800"/>
            <a:ext cx="2057400" cy="228600"/>
          </a:xfrm>
          <a:prstGeom prst="bentConnector3">
            <a:avLst>
              <a:gd name="adj1" fmla="val 7482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Elbow Connector 239"/>
          <p:cNvCxnSpPr>
            <a:stCxn id="170" idx="3"/>
            <a:endCxn id="165" idx="2"/>
          </p:cNvCxnSpPr>
          <p:nvPr/>
        </p:nvCxnSpPr>
        <p:spPr>
          <a:xfrm flipH="1" flipV="1">
            <a:off x="2247901" y="3324255"/>
            <a:ext cx="3314699" cy="1666845"/>
          </a:xfrm>
          <a:prstGeom prst="bentConnector4">
            <a:avLst>
              <a:gd name="adj1" fmla="val -3906"/>
              <a:gd name="adj2" fmla="val 29937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69" idx="2"/>
            <a:endCxn id="154" idx="0"/>
          </p:cNvCxnSpPr>
          <p:nvPr/>
        </p:nvCxnSpPr>
        <p:spPr>
          <a:xfrm rot="5400000">
            <a:off x="3848100" y="3352800"/>
            <a:ext cx="1066800" cy="1828800"/>
          </a:xfrm>
          <a:prstGeom prst="bentConnector3">
            <a:avLst>
              <a:gd name="adj1" fmla="val 86735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Rectangle 256"/>
          <p:cNvSpPr/>
          <p:nvPr/>
        </p:nvSpPr>
        <p:spPr>
          <a:xfrm>
            <a:off x="6400800" y="5867400"/>
            <a:ext cx="1752600" cy="228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TOUCHSCREEN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58" name="Elbow Connector 257"/>
          <p:cNvCxnSpPr>
            <a:stCxn id="257" idx="1"/>
          </p:cNvCxnSpPr>
          <p:nvPr/>
        </p:nvCxnSpPr>
        <p:spPr>
          <a:xfrm rot="10800000">
            <a:off x="4343400" y="5486400"/>
            <a:ext cx="2057400" cy="495300"/>
          </a:xfrm>
          <a:prstGeom prst="bentConnector3">
            <a:avLst>
              <a:gd name="adj1" fmla="val 71356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70C0"/>
                </a:solidFill>
              </a:rPr>
              <a:t>Jason</a:t>
            </a:r>
            <a:endParaRPr lang="en-US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77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/>
              <a:t>Graphic equalizer </a:t>
            </a:r>
            <a:r>
              <a:rPr lang="en-US" dirty="0" smtClean="0"/>
              <a:t>		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876563"/>
              </p:ext>
            </p:extLst>
          </p:nvPr>
        </p:nvGraphicFramePr>
        <p:xfrm>
          <a:off x="914400" y="2286000"/>
          <a:ext cx="7391400" cy="4070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  <a:gridCol w="1803400"/>
                <a:gridCol w="2463800"/>
              </a:tblGrid>
              <a:tr h="42511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Equalizer topology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Sallen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-key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Gyrator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51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Order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endParaRPr lang="en-US" dirty="0"/>
                    </a:p>
                  </a:txBody>
                  <a:tcPr anchor="ctr"/>
                </a:tc>
              </a:tr>
              <a:tr h="4251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Constant</a:t>
                      </a:r>
                      <a:r>
                        <a:rPr lang="en-US" baseline="0" dirty="0" smtClean="0"/>
                        <a:t> Q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anchor="ctr"/>
                </a:tc>
              </a:tr>
              <a:tr h="7439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Adjustable center</a:t>
                      </a:r>
                      <a:r>
                        <a:rPr lang="en-US" baseline="0" dirty="0" smtClean="0"/>
                        <a:t> frequency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 anchor="ctr"/>
                </a:tc>
              </a:tr>
              <a:tr h="7439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op-amps per band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6376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Complexity </a:t>
                      </a:r>
                    </a:p>
                    <a:p>
                      <a:pPr algn="ctr"/>
                      <a:r>
                        <a:rPr lang="en-US" sz="1200" dirty="0" smtClean="0"/>
                        <a:t>10</a:t>
                      </a:r>
                      <a:r>
                        <a:rPr lang="en-US" sz="1200" baseline="0" dirty="0" smtClean="0"/>
                        <a:t> being high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</a:tr>
              <a:tr h="63767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Familiarity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</a:t>
                      </a:r>
                      <a:r>
                        <a:rPr lang="en-US" sz="1200" baseline="0" dirty="0" smtClean="0"/>
                        <a:t> being high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1371600"/>
            <a:ext cx="8686800" cy="381000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DESIGN </a:t>
            </a:r>
            <a:r>
              <a:rPr lang="en-U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DECISIONS 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70C0"/>
                </a:solidFill>
              </a:rPr>
              <a:t>Jason</a:t>
            </a:r>
            <a:endParaRPr lang="en-US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570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GRAPHIC EQUALIZER</a:t>
            </a:r>
            <a:endParaRPr lang="en-US" dirty="0"/>
          </a:p>
        </p:txBody>
      </p:sp>
      <p:sp>
        <p:nvSpPr>
          <p:cNvPr id="4347" name="Rectangle 2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48" name="Rectangle 252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139304"/>
            <a:ext cx="9067800" cy="5566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Down Arrow 16"/>
          <p:cNvSpPr/>
          <p:nvPr/>
        </p:nvSpPr>
        <p:spPr>
          <a:xfrm rot="11581499">
            <a:off x="780608" y="1424394"/>
            <a:ext cx="835246" cy="936678"/>
          </a:xfrm>
          <a:prstGeom prst="downArrow">
            <a:avLst>
              <a:gd name="adj1" fmla="val 11840"/>
              <a:gd name="adj2" fmla="val 5422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9366766">
            <a:off x="2135077" y="1837375"/>
            <a:ext cx="835246" cy="936678"/>
          </a:xfrm>
          <a:prstGeom prst="downArrow">
            <a:avLst>
              <a:gd name="adj1" fmla="val 11840"/>
              <a:gd name="adj2" fmla="val 5422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5400000">
            <a:off x="2579546" y="2984607"/>
            <a:ext cx="835246" cy="936678"/>
          </a:xfrm>
          <a:prstGeom prst="downArrow">
            <a:avLst>
              <a:gd name="adj1" fmla="val 11840"/>
              <a:gd name="adj2" fmla="val 5422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3" name="Down Arrow 22"/>
          <p:cNvSpPr/>
          <p:nvPr/>
        </p:nvSpPr>
        <p:spPr>
          <a:xfrm rot="10800000">
            <a:off x="7467600" y="1729196"/>
            <a:ext cx="835246" cy="936678"/>
          </a:xfrm>
          <a:prstGeom prst="downArrow">
            <a:avLst>
              <a:gd name="adj1" fmla="val 11840"/>
              <a:gd name="adj2" fmla="val 5422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70C0"/>
                </a:solidFill>
              </a:rPr>
              <a:t>Jason</a:t>
            </a:r>
            <a:endParaRPr lang="en-US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989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78276" y="1143000"/>
            <a:ext cx="8686800" cy="5486400"/>
            <a:chOff x="1190625" y="1371600"/>
            <a:chExt cx="7953375" cy="4724400"/>
          </a:xfrm>
        </p:grpSpPr>
        <p:pic>
          <p:nvPicPr>
            <p:cNvPr id="3379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90625" y="1371600"/>
              <a:ext cx="7953375" cy="471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1219200" y="4648200"/>
              <a:ext cx="1981200" cy="1447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GRAPHIC EQUALIZER</a:t>
            </a:r>
            <a:endParaRPr lang="en-US" dirty="0"/>
          </a:p>
        </p:txBody>
      </p:sp>
      <p:sp>
        <p:nvSpPr>
          <p:cNvPr id="4347" name="Rectangle 2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48" name="Rectangle 252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Down Arrow 13"/>
          <p:cNvSpPr/>
          <p:nvPr/>
        </p:nvSpPr>
        <p:spPr>
          <a:xfrm rot="2622598">
            <a:off x="7821949" y="1394272"/>
            <a:ext cx="835246" cy="936678"/>
          </a:xfrm>
          <a:prstGeom prst="downArrow">
            <a:avLst>
              <a:gd name="adj1" fmla="val 11840"/>
              <a:gd name="adj2" fmla="val 5422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 rot="5400000">
            <a:off x="5351377" y="1196818"/>
            <a:ext cx="835246" cy="936678"/>
          </a:xfrm>
          <a:prstGeom prst="downArrow">
            <a:avLst>
              <a:gd name="adj1" fmla="val 11840"/>
              <a:gd name="adj2" fmla="val 5422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1" name="Down Arrow 20"/>
          <p:cNvSpPr/>
          <p:nvPr/>
        </p:nvSpPr>
        <p:spPr>
          <a:xfrm rot="10059177">
            <a:off x="2281596" y="4885615"/>
            <a:ext cx="835246" cy="936678"/>
          </a:xfrm>
          <a:prstGeom prst="downArrow">
            <a:avLst>
              <a:gd name="adj1" fmla="val 11840"/>
              <a:gd name="adj2" fmla="val 5422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70C0"/>
                </a:solidFill>
              </a:rPr>
              <a:t>Jason</a:t>
            </a:r>
            <a:endParaRPr lang="en-US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Digital </a:t>
            </a:r>
            <a:r>
              <a:rPr lang="en-US" dirty="0" smtClean="0"/>
              <a:t>Potentiometers</a:t>
            </a:r>
            <a:endParaRPr lang="en-US" dirty="0"/>
          </a:p>
        </p:txBody>
      </p:sp>
      <p:sp>
        <p:nvSpPr>
          <p:cNvPr id="4347" name="Rectangle 2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48" name="Rectangle 252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1371600"/>
            <a:ext cx="8686800" cy="381000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DESIGN DECISIONs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4379575"/>
              </p:ext>
            </p:extLst>
          </p:nvPr>
        </p:nvGraphicFramePr>
        <p:xfrm>
          <a:off x="1219200" y="2209800"/>
          <a:ext cx="6477000" cy="3864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500"/>
                <a:gridCol w="3238500"/>
              </a:tblGrid>
              <a:tr h="40308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key parameters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AD8403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30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</a:t>
                      </a:r>
                      <a:r>
                        <a:rPr lang="en-US" baseline="0" dirty="0" smtClean="0"/>
                        <a:t> channels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per chip</a:t>
                      </a:r>
                      <a:endParaRPr lang="en-US" dirty="0"/>
                    </a:p>
                  </a:txBody>
                  <a:tcPr/>
                </a:tc>
              </a:tr>
              <a:tr h="4030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positions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256 </a:t>
                      </a:r>
                      <a:endParaRPr lang="en-US" dirty="0"/>
                    </a:p>
                  </a:txBody>
                  <a:tcPr/>
                </a:tc>
              </a:tr>
              <a:tr h="403087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Serial interface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pin</a:t>
                      </a:r>
                      <a:r>
                        <a:rPr lang="en-US" baseline="0" dirty="0" smtClean="0"/>
                        <a:t> min</a:t>
                      </a:r>
                      <a:endParaRPr lang="en-US" dirty="0"/>
                    </a:p>
                  </a:txBody>
                  <a:tcPr/>
                </a:tc>
              </a:tr>
              <a:tr h="4030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Availability in</a:t>
                      </a:r>
                      <a:r>
                        <a:rPr lang="en-US" baseline="0" dirty="0" smtClean="0"/>
                        <a:t> a DIP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6957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 cross talk</a:t>
                      </a:r>
                    </a:p>
                    <a:p>
                      <a:pPr algn="ctr"/>
                      <a:r>
                        <a:rPr kumimoji="0"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 = VDD, VB = 0 V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−65 dB 	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69573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 THD</a:t>
                      </a:r>
                    </a:p>
                    <a:p>
                      <a:pPr algn="ctr"/>
                      <a:r>
                        <a:rPr kumimoji="0"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 = 1 V </a:t>
                      </a:r>
                      <a:r>
                        <a:rPr kumimoji="0" lang="en-US" sz="12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rms</a:t>
                      </a:r>
                      <a:r>
                        <a:rPr kumimoji="0" lang="en-US" sz="12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+ 2 V dc, VB = 2 V dc, f = 1 kHz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0.003 	% 	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030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Daisy chainable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70C0"/>
                </a:solidFill>
              </a:rPr>
              <a:t>Jason</a:t>
            </a:r>
            <a:endParaRPr lang="en-US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1076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potentiometers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371600"/>
            <a:ext cx="8686800" cy="381000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difficulties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905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loading effect occurred on the data lines which caused the serial data input to the digital potentiometers to possibility change during the data hold time. 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70C0"/>
                </a:solidFill>
              </a:rPr>
              <a:t>Jason</a:t>
            </a:r>
            <a:endParaRPr lang="en-US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07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 166"/>
          <p:cNvSpPr/>
          <p:nvPr/>
        </p:nvSpPr>
        <p:spPr>
          <a:xfrm>
            <a:off x="3276600" y="4114800"/>
            <a:ext cx="1828800" cy="304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b" anchorCtr="1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DIGITAL POTENTIOMETERS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VTA BLOCK DIAGRAM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447800"/>
            <a:ext cx="6096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PHONO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981200"/>
            <a:ext cx="6096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TAPE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514600"/>
            <a:ext cx="6096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TUNER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048000"/>
            <a:ext cx="6096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AUX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143000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SOURCES</a:t>
            </a:r>
            <a:endParaRPr lang="en-US" sz="1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90600" y="1219200"/>
            <a:ext cx="0" cy="54102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43000" y="1447800"/>
            <a:ext cx="5334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RIAA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EQU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3048000"/>
            <a:ext cx="5334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GAIN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1447800"/>
            <a:ext cx="533400" cy="1905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INPUT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SOURCE</a:t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SELECT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52800" y="2209800"/>
            <a:ext cx="4572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BUFF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2400" y="1447800"/>
            <a:ext cx="533400" cy="1905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GRAPHIC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EQUAL-IZER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48200" y="22098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BUFF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7000" y="2057400"/>
            <a:ext cx="533400" cy="685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PRE-EQU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GAIN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ADJ</a:t>
            </a:r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3" name="Group 71"/>
          <p:cNvGrpSpPr/>
          <p:nvPr/>
        </p:nvGrpSpPr>
        <p:grpSpPr>
          <a:xfrm rot="16200000">
            <a:off x="3963924" y="3351276"/>
            <a:ext cx="457200" cy="1222248"/>
            <a:chOff x="4572000" y="3581400"/>
            <a:chExt cx="457200" cy="1222248"/>
          </a:xfrm>
          <a:solidFill>
            <a:schemeClr val="bg1">
              <a:lumMod val="85000"/>
            </a:schemeClr>
          </a:solidFill>
        </p:grpSpPr>
        <p:sp>
          <p:nvSpPr>
            <p:cNvPr id="50" name="Rectangle 49"/>
            <p:cNvSpPr/>
            <p:nvPr/>
          </p:nvSpPr>
          <p:spPr>
            <a:xfrm>
              <a:off x="4572000" y="3581400"/>
              <a:ext cx="457200" cy="1554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VR1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572000" y="3733800"/>
              <a:ext cx="457200" cy="1554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VR2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572000" y="3886200"/>
              <a:ext cx="457200" cy="1554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VR3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572000" y="4038600"/>
              <a:ext cx="457200" cy="1554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VR4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572000" y="4191000"/>
              <a:ext cx="457200" cy="1554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VR5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572000" y="4343400"/>
              <a:ext cx="457200" cy="1554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VR6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572000" y="4495800"/>
              <a:ext cx="457200" cy="1554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VR7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572000" y="4648200"/>
              <a:ext cx="457200" cy="1554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VR8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19800" y="1828800"/>
            <a:ext cx="685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TUBE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PREAMP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AND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PHASE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SPLITTER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257800" y="22098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ADJ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58000" y="1828800"/>
            <a:ext cx="609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TUBE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PUSH-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PULL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AMP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029200" y="3352800"/>
            <a:ext cx="5334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BUFFER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620000" y="1828800"/>
            <a:ext cx="609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Z-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MATCH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XFMR</a:t>
            </a:r>
          </a:p>
        </p:txBody>
      </p:sp>
      <p:cxnSp>
        <p:nvCxnSpPr>
          <p:cNvPr id="73" name="Straight Connector 72"/>
          <p:cNvCxnSpPr/>
          <p:nvPr/>
        </p:nvCxnSpPr>
        <p:spPr>
          <a:xfrm>
            <a:off x="8382000" y="1219200"/>
            <a:ext cx="0" cy="45097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8610600" y="2209800"/>
            <a:ext cx="1524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rapezoid 78"/>
          <p:cNvSpPr/>
          <p:nvPr/>
        </p:nvSpPr>
        <p:spPr>
          <a:xfrm rot="16200000">
            <a:off x="8420862" y="2324862"/>
            <a:ext cx="685800" cy="150876"/>
          </a:xfrm>
          <a:prstGeom prst="trapezoid">
            <a:avLst>
              <a:gd name="adj" fmla="val 98501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8458200" y="1219200"/>
            <a:ext cx="685800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/>
              <a:t>SPEAKER</a:t>
            </a:r>
            <a:endParaRPr lang="en-US" sz="1000" dirty="0"/>
          </a:p>
        </p:txBody>
      </p:sp>
      <p:sp>
        <p:nvSpPr>
          <p:cNvPr id="81" name="TextBox 80"/>
          <p:cNvSpPr txBox="1"/>
          <p:nvPr/>
        </p:nvSpPr>
        <p:spPr>
          <a:xfrm>
            <a:off x="5943600" y="6457890"/>
            <a:ext cx="3200400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/>
              <a:t>AUDIO PATH FOR ONE CHANNEL SHOWN ONLY – THE OTHER IS SIMILAR</a:t>
            </a:r>
            <a:endParaRPr lang="en-US" sz="1000" dirty="0"/>
          </a:p>
        </p:txBody>
      </p:sp>
      <p:cxnSp>
        <p:nvCxnSpPr>
          <p:cNvPr id="83" name="Elbow Connector 82"/>
          <p:cNvCxnSpPr>
            <a:stCxn id="68" idx="0"/>
            <a:endCxn id="71" idx="0"/>
          </p:cNvCxnSpPr>
          <p:nvPr/>
        </p:nvCxnSpPr>
        <p:spPr>
          <a:xfrm rot="5400000" flipH="1" flipV="1">
            <a:off x="7543800" y="1447800"/>
            <a:ext cx="12700" cy="762000"/>
          </a:xfrm>
          <a:prstGeom prst="bent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stCxn id="68" idx="2"/>
            <a:endCxn id="71" idx="2"/>
          </p:cNvCxnSpPr>
          <p:nvPr/>
        </p:nvCxnSpPr>
        <p:spPr>
          <a:xfrm rot="16200000" flipH="1">
            <a:off x="7543800" y="2590800"/>
            <a:ext cx="12700" cy="762000"/>
          </a:xfrm>
          <a:prstGeom prst="bent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>
            <a:stCxn id="154" idx="3"/>
            <a:endCxn id="170" idx="1"/>
          </p:cNvCxnSpPr>
          <p:nvPr/>
        </p:nvCxnSpPr>
        <p:spPr>
          <a:xfrm flipV="1">
            <a:off x="4343400" y="4991100"/>
            <a:ext cx="381000" cy="2667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71" idx="3"/>
            <a:endCxn id="78" idx="1"/>
          </p:cNvCxnSpPr>
          <p:nvPr/>
        </p:nvCxnSpPr>
        <p:spPr>
          <a:xfrm>
            <a:off x="8229600" y="2400300"/>
            <a:ext cx="381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66" idx="3"/>
            <a:endCxn id="68" idx="1"/>
          </p:cNvCxnSpPr>
          <p:nvPr/>
        </p:nvCxnSpPr>
        <p:spPr>
          <a:xfrm>
            <a:off x="67056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67" idx="3"/>
            <a:endCxn id="66" idx="1"/>
          </p:cNvCxnSpPr>
          <p:nvPr/>
        </p:nvCxnSpPr>
        <p:spPr>
          <a:xfrm>
            <a:off x="5791200" y="2400300"/>
            <a:ext cx="228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6" idx="3"/>
            <a:endCxn id="67" idx="1"/>
          </p:cNvCxnSpPr>
          <p:nvPr/>
        </p:nvCxnSpPr>
        <p:spPr>
          <a:xfrm>
            <a:off x="51054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5" idx="3"/>
            <a:endCxn id="16" idx="1"/>
          </p:cNvCxnSpPr>
          <p:nvPr/>
        </p:nvCxnSpPr>
        <p:spPr>
          <a:xfrm>
            <a:off x="44958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4" idx="3"/>
            <a:endCxn id="15" idx="1"/>
          </p:cNvCxnSpPr>
          <p:nvPr/>
        </p:nvCxnSpPr>
        <p:spPr>
          <a:xfrm>
            <a:off x="38100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7" idx="3"/>
            <a:endCxn id="14" idx="1"/>
          </p:cNvCxnSpPr>
          <p:nvPr/>
        </p:nvCxnSpPr>
        <p:spPr>
          <a:xfrm>
            <a:off x="32004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13" idx="3"/>
            <a:endCxn id="17" idx="1"/>
          </p:cNvCxnSpPr>
          <p:nvPr/>
        </p:nvCxnSpPr>
        <p:spPr>
          <a:xfrm>
            <a:off x="25146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4" idx="3"/>
            <a:endCxn id="11" idx="1"/>
          </p:cNvCxnSpPr>
          <p:nvPr/>
        </p:nvCxnSpPr>
        <p:spPr>
          <a:xfrm>
            <a:off x="838200" y="1638300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7" idx="3"/>
            <a:endCxn id="12" idx="1"/>
          </p:cNvCxnSpPr>
          <p:nvPr/>
        </p:nvCxnSpPr>
        <p:spPr>
          <a:xfrm>
            <a:off x="838200" y="3238500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Elbow Connector 139"/>
          <p:cNvCxnSpPr>
            <a:stCxn id="11" idx="3"/>
            <a:endCxn id="13" idx="1"/>
          </p:cNvCxnSpPr>
          <p:nvPr/>
        </p:nvCxnSpPr>
        <p:spPr>
          <a:xfrm>
            <a:off x="1676400" y="1638300"/>
            <a:ext cx="304800" cy="7620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154"/>
          <p:cNvCxnSpPr>
            <a:stCxn id="12" idx="3"/>
            <a:endCxn id="13" idx="1"/>
          </p:cNvCxnSpPr>
          <p:nvPr/>
        </p:nvCxnSpPr>
        <p:spPr>
          <a:xfrm flipV="1">
            <a:off x="1676400" y="2400300"/>
            <a:ext cx="304800" cy="8382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Elbow Connector 157"/>
          <p:cNvCxnSpPr>
            <a:stCxn id="5" idx="3"/>
            <a:endCxn id="13" idx="1"/>
          </p:cNvCxnSpPr>
          <p:nvPr/>
        </p:nvCxnSpPr>
        <p:spPr>
          <a:xfrm>
            <a:off x="838200" y="2171700"/>
            <a:ext cx="1143000" cy="2286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>
            <a:stCxn id="6" idx="3"/>
            <a:endCxn id="13" idx="1"/>
          </p:cNvCxnSpPr>
          <p:nvPr/>
        </p:nvCxnSpPr>
        <p:spPr>
          <a:xfrm flipV="1">
            <a:off x="838200" y="2400300"/>
            <a:ext cx="1143000" cy="3048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 rot="16200000">
            <a:off x="1799513" y="2315288"/>
            <a:ext cx="609600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/>
              <a:t>INPUTS</a:t>
            </a:r>
            <a:endParaRPr lang="en-US" sz="1000" dirty="0"/>
          </a:p>
        </p:txBody>
      </p:sp>
      <p:sp>
        <p:nvSpPr>
          <p:cNvPr id="165" name="TextBox 164"/>
          <p:cNvSpPr txBox="1"/>
          <p:nvPr/>
        </p:nvSpPr>
        <p:spPr>
          <a:xfrm>
            <a:off x="1981200" y="3124200"/>
            <a:ext cx="533400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/>
              <a:t>SEL IN</a:t>
            </a:r>
            <a:endParaRPr lang="en-US" sz="1000" dirty="0"/>
          </a:p>
        </p:txBody>
      </p:sp>
      <p:cxnSp>
        <p:nvCxnSpPr>
          <p:cNvPr id="166" name="Elbow Connector 165"/>
          <p:cNvCxnSpPr>
            <a:stCxn id="50" idx="3"/>
            <a:endCxn id="17" idx="2"/>
          </p:cNvCxnSpPr>
          <p:nvPr/>
        </p:nvCxnSpPr>
        <p:spPr>
          <a:xfrm rot="16200000" flipV="1">
            <a:off x="2801112" y="2875788"/>
            <a:ext cx="990600" cy="7254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Elbow Connector 168"/>
          <p:cNvCxnSpPr>
            <a:stCxn id="64" idx="3"/>
            <a:endCxn id="67" idx="2"/>
          </p:cNvCxnSpPr>
          <p:nvPr/>
        </p:nvCxnSpPr>
        <p:spPr>
          <a:xfrm rot="5400000" flipH="1" flipV="1">
            <a:off x="4553712" y="2763012"/>
            <a:ext cx="1143000" cy="79857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Elbow Connector 172"/>
          <p:cNvCxnSpPr>
            <a:stCxn id="58" idx="3"/>
            <a:endCxn id="15" idx="2"/>
          </p:cNvCxnSpPr>
          <p:nvPr/>
        </p:nvCxnSpPr>
        <p:spPr>
          <a:xfrm rot="5400000" flipH="1" flipV="1">
            <a:off x="3829812" y="3334512"/>
            <a:ext cx="381000" cy="41757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Elbow Connector 194"/>
          <p:cNvCxnSpPr>
            <a:stCxn id="59" idx="3"/>
            <a:endCxn id="15" idx="2"/>
          </p:cNvCxnSpPr>
          <p:nvPr/>
        </p:nvCxnSpPr>
        <p:spPr>
          <a:xfrm rot="5400000" flipH="1" flipV="1">
            <a:off x="3906012" y="3410712"/>
            <a:ext cx="381000" cy="26517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Elbow Connector 195"/>
          <p:cNvCxnSpPr>
            <a:stCxn id="60" idx="3"/>
            <a:endCxn id="15" idx="2"/>
          </p:cNvCxnSpPr>
          <p:nvPr/>
        </p:nvCxnSpPr>
        <p:spPr>
          <a:xfrm rot="5400000" flipH="1" flipV="1">
            <a:off x="3982212" y="3486912"/>
            <a:ext cx="381000" cy="11277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Elbow Connector 196"/>
          <p:cNvCxnSpPr>
            <a:stCxn id="61" idx="3"/>
            <a:endCxn id="15" idx="2"/>
          </p:cNvCxnSpPr>
          <p:nvPr/>
        </p:nvCxnSpPr>
        <p:spPr>
          <a:xfrm rot="16200000" flipV="1">
            <a:off x="4058412" y="3523488"/>
            <a:ext cx="381000" cy="396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Elbow Connector 197"/>
          <p:cNvCxnSpPr>
            <a:stCxn id="62" idx="3"/>
            <a:endCxn id="15" idx="2"/>
          </p:cNvCxnSpPr>
          <p:nvPr/>
        </p:nvCxnSpPr>
        <p:spPr>
          <a:xfrm rot="16200000" flipV="1">
            <a:off x="4134612" y="3447288"/>
            <a:ext cx="381000" cy="1920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Elbow Connector 198"/>
          <p:cNvCxnSpPr>
            <a:stCxn id="63" idx="3"/>
            <a:endCxn id="15" idx="2"/>
          </p:cNvCxnSpPr>
          <p:nvPr/>
        </p:nvCxnSpPr>
        <p:spPr>
          <a:xfrm rot="16200000" flipV="1">
            <a:off x="4210812" y="3371088"/>
            <a:ext cx="381000" cy="3444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angle 209"/>
          <p:cNvSpPr/>
          <p:nvPr/>
        </p:nvSpPr>
        <p:spPr>
          <a:xfrm>
            <a:off x="5029200" y="1143000"/>
            <a:ext cx="5334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LOCAL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REG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11" name="Elbow Connector 210"/>
          <p:cNvCxnSpPr>
            <a:stCxn id="15" idx="3"/>
            <a:endCxn id="69" idx="1"/>
          </p:cNvCxnSpPr>
          <p:nvPr/>
        </p:nvCxnSpPr>
        <p:spPr>
          <a:xfrm>
            <a:off x="4495800" y="2400300"/>
            <a:ext cx="533400" cy="1143000"/>
          </a:xfrm>
          <a:prstGeom prst="curvedConnector3">
            <a:avLst>
              <a:gd name="adj1" fmla="val 23284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Rectangle 217"/>
          <p:cNvSpPr/>
          <p:nvPr/>
        </p:nvSpPr>
        <p:spPr>
          <a:xfrm>
            <a:off x="6248400" y="3352800"/>
            <a:ext cx="60960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HIGH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SUPPLY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19" name="Freeform 218"/>
          <p:cNvSpPr/>
          <p:nvPr/>
        </p:nvSpPr>
        <p:spPr>
          <a:xfrm>
            <a:off x="6857999" y="2971800"/>
            <a:ext cx="152400" cy="695324"/>
          </a:xfrm>
          <a:custGeom>
            <a:avLst/>
            <a:gdLst>
              <a:gd name="connsiteX0" fmla="*/ 0 w 257175"/>
              <a:gd name="connsiteY0" fmla="*/ 666750 h 796925"/>
              <a:gd name="connsiteX1" fmla="*/ 238125 w 257175"/>
              <a:gd name="connsiteY1" fmla="*/ 685800 h 796925"/>
              <a:gd name="connsiteX2" fmla="*/ 114300 w 257175"/>
              <a:gd name="connsiteY2" fmla="*/ 0 h 796925"/>
              <a:gd name="connsiteX0" fmla="*/ 0 w 185737"/>
              <a:gd name="connsiteY0" fmla="*/ 666750 h 768350"/>
              <a:gd name="connsiteX1" fmla="*/ 152400 w 185737"/>
              <a:gd name="connsiteY1" fmla="*/ 657225 h 768350"/>
              <a:gd name="connsiteX2" fmla="*/ 114300 w 185737"/>
              <a:gd name="connsiteY2" fmla="*/ 0 h 768350"/>
              <a:gd name="connsiteX0" fmla="*/ 0 w 185737"/>
              <a:gd name="connsiteY0" fmla="*/ 666750 h 768350"/>
              <a:gd name="connsiteX1" fmla="*/ 152400 w 185737"/>
              <a:gd name="connsiteY1" fmla="*/ 657225 h 768350"/>
              <a:gd name="connsiteX2" fmla="*/ 114300 w 185737"/>
              <a:gd name="connsiteY2" fmla="*/ 0 h 768350"/>
              <a:gd name="connsiteX0" fmla="*/ 0 w 185737"/>
              <a:gd name="connsiteY0" fmla="*/ 666750 h 731837"/>
              <a:gd name="connsiteX1" fmla="*/ 152400 w 185737"/>
              <a:gd name="connsiteY1" fmla="*/ 657225 h 731837"/>
              <a:gd name="connsiteX2" fmla="*/ 114300 w 185737"/>
              <a:gd name="connsiteY2" fmla="*/ 0 h 731837"/>
              <a:gd name="connsiteX0" fmla="*/ 0 w 185737"/>
              <a:gd name="connsiteY0" fmla="*/ 666750 h 666750"/>
              <a:gd name="connsiteX1" fmla="*/ 152400 w 185737"/>
              <a:gd name="connsiteY1" fmla="*/ 657225 h 666750"/>
              <a:gd name="connsiteX2" fmla="*/ 114300 w 185737"/>
              <a:gd name="connsiteY2" fmla="*/ 0 h 666750"/>
              <a:gd name="connsiteX0" fmla="*/ 0 w 185737"/>
              <a:gd name="connsiteY0" fmla="*/ 666750 h 666750"/>
              <a:gd name="connsiteX1" fmla="*/ 152400 w 185737"/>
              <a:gd name="connsiteY1" fmla="*/ 657226 h 666750"/>
              <a:gd name="connsiteX2" fmla="*/ 114300 w 185737"/>
              <a:gd name="connsiteY2" fmla="*/ 0 h 666750"/>
              <a:gd name="connsiteX0" fmla="*/ 0 w 171450"/>
              <a:gd name="connsiteY0" fmla="*/ 666750 h 666750"/>
              <a:gd name="connsiteX1" fmla="*/ 152400 w 171450"/>
              <a:gd name="connsiteY1" fmla="*/ 657226 h 666750"/>
              <a:gd name="connsiteX2" fmla="*/ 114300 w 171450"/>
              <a:gd name="connsiteY2" fmla="*/ 0 h 666750"/>
              <a:gd name="connsiteX0" fmla="*/ 0 w 176212"/>
              <a:gd name="connsiteY0" fmla="*/ 695324 h 695324"/>
              <a:gd name="connsiteX1" fmla="*/ 152400 w 176212"/>
              <a:gd name="connsiteY1" fmla="*/ 685800 h 695324"/>
              <a:gd name="connsiteX2" fmla="*/ 152400 w 176212"/>
              <a:gd name="connsiteY2" fmla="*/ 0 h 695324"/>
              <a:gd name="connsiteX0" fmla="*/ 0 w 171450"/>
              <a:gd name="connsiteY0" fmla="*/ 695324 h 695324"/>
              <a:gd name="connsiteX1" fmla="*/ 152400 w 171450"/>
              <a:gd name="connsiteY1" fmla="*/ 685800 h 695324"/>
              <a:gd name="connsiteX2" fmla="*/ 152400 w 171450"/>
              <a:gd name="connsiteY2" fmla="*/ 0 h 695324"/>
              <a:gd name="connsiteX0" fmla="*/ 0 w 166687"/>
              <a:gd name="connsiteY0" fmla="*/ 695324 h 695324"/>
              <a:gd name="connsiteX1" fmla="*/ 152400 w 166687"/>
              <a:gd name="connsiteY1" fmla="*/ 685800 h 695324"/>
              <a:gd name="connsiteX2" fmla="*/ 152400 w 166687"/>
              <a:gd name="connsiteY2" fmla="*/ 0 h 695324"/>
              <a:gd name="connsiteX0" fmla="*/ 0 w 152400"/>
              <a:gd name="connsiteY0" fmla="*/ 695324 h 695324"/>
              <a:gd name="connsiteX1" fmla="*/ 152400 w 152400"/>
              <a:gd name="connsiteY1" fmla="*/ 685800 h 695324"/>
              <a:gd name="connsiteX2" fmla="*/ 152400 w 152400"/>
              <a:gd name="connsiteY2" fmla="*/ 0 h 69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95324">
                <a:moveTo>
                  <a:pt x="0" y="695324"/>
                </a:moveTo>
                <a:lnTo>
                  <a:pt x="152400" y="685800"/>
                </a:lnTo>
                <a:lnTo>
                  <a:pt x="152400" y="0"/>
                </a:lnTo>
              </a:path>
            </a:pathLst>
          </a:cu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Freeform 219"/>
          <p:cNvSpPr/>
          <p:nvPr/>
        </p:nvSpPr>
        <p:spPr>
          <a:xfrm>
            <a:off x="6858000" y="2971800"/>
            <a:ext cx="838200" cy="695324"/>
          </a:xfrm>
          <a:custGeom>
            <a:avLst/>
            <a:gdLst>
              <a:gd name="connsiteX0" fmla="*/ 0 w 257175"/>
              <a:gd name="connsiteY0" fmla="*/ 666750 h 796925"/>
              <a:gd name="connsiteX1" fmla="*/ 238125 w 257175"/>
              <a:gd name="connsiteY1" fmla="*/ 685800 h 796925"/>
              <a:gd name="connsiteX2" fmla="*/ 114300 w 257175"/>
              <a:gd name="connsiteY2" fmla="*/ 0 h 796925"/>
              <a:gd name="connsiteX0" fmla="*/ 0 w 185737"/>
              <a:gd name="connsiteY0" fmla="*/ 666750 h 768350"/>
              <a:gd name="connsiteX1" fmla="*/ 152400 w 185737"/>
              <a:gd name="connsiteY1" fmla="*/ 657225 h 768350"/>
              <a:gd name="connsiteX2" fmla="*/ 114300 w 185737"/>
              <a:gd name="connsiteY2" fmla="*/ 0 h 768350"/>
              <a:gd name="connsiteX0" fmla="*/ 0 w 185737"/>
              <a:gd name="connsiteY0" fmla="*/ 666750 h 768350"/>
              <a:gd name="connsiteX1" fmla="*/ 152400 w 185737"/>
              <a:gd name="connsiteY1" fmla="*/ 657225 h 768350"/>
              <a:gd name="connsiteX2" fmla="*/ 114300 w 185737"/>
              <a:gd name="connsiteY2" fmla="*/ 0 h 768350"/>
              <a:gd name="connsiteX0" fmla="*/ 0 w 185737"/>
              <a:gd name="connsiteY0" fmla="*/ 666750 h 731837"/>
              <a:gd name="connsiteX1" fmla="*/ 152400 w 185737"/>
              <a:gd name="connsiteY1" fmla="*/ 657225 h 731837"/>
              <a:gd name="connsiteX2" fmla="*/ 114300 w 185737"/>
              <a:gd name="connsiteY2" fmla="*/ 0 h 731837"/>
              <a:gd name="connsiteX0" fmla="*/ 0 w 185737"/>
              <a:gd name="connsiteY0" fmla="*/ 666750 h 666750"/>
              <a:gd name="connsiteX1" fmla="*/ 152400 w 185737"/>
              <a:gd name="connsiteY1" fmla="*/ 657225 h 666750"/>
              <a:gd name="connsiteX2" fmla="*/ 114300 w 185737"/>
              <a:gd name="connsiteY2" fmla="*/ 0 h 666750"/>
              <a:gd name="connsiteX0" fmla="*/ 0 w 185737"/>
              <a:gd name="connsiteY0" fmla="*/ 666750 h 666750"/>
              <a:gd name="connsiteX1" fmla="*/ 152400 w 185737"/>
              <a:gd name="connsiteY1" fmla="*/ 657226 h 666750"/>
              <a:gd name="connsiteX2" fmla="*/ 114300 w 185737"/>
              <a:gd name="connsiteY2" fmla="*/ 0 h 666750"/>
              <a:gd name="connsiteX0" fmla="*/ 0 w 171450"/>
              <a:gd name="connsiteY0" fmla="*/ 666750 h 666750"/>
              <a:gd name="connsiteX1" fmla="*/ 152400 w 171450"/>
              <a:gd name="connsiteY1" fmla="*/ 657226 h 666750"/>
              <a:gd name="connsiteX2" fmla="*/ 114300 w 171450"/>
              <a:gd name="connsiteY2" fmla="*/ 0 h 666750"/>
              <a:gd name="connsiteX0" fmla="*/ 0 w 176212"/>
              <a:gd name="connsiteY0" fmla="*/ 695324 h 695324"/>
              <a:gd name="connsiteX1" fmla="*/ 152400 w 176212"/>
              <a:gd name="connsiteY1" fmla="*/ 685800 h 695324"/>
              <a:gd name="connsiteX2" fmla="*/ 152400 w 176212"/>
              <a:gd name="connsiteY2" fmla="*/ 0 h 695324"/>
              <a:gd name="connsiteX0" fmla="*/ 0 w 171450"/>
              <a:gd name="connsiteY0" fmla="*/ 695324 h 695324"/>
              <a:gd name="connsiteX1" fmla="*/ 152400 w 171450"/>
              <a:gd name="connsiteY1" fmla="*/ 685800 h 695324"/>
              <a:gd name="connsiteX2" fmla="*/ 152400 w 171450"/>
              <a:gd name="connsiteY2" fmla="*/ 0 h 695324"/>
              <a:gd name="connsiteX0" fmla="*/ 0 w 166687"/>
              <a:gd name="connsiteY0" fmla="*/ 695324 h 695324"/>
              <a:gd name="connsiteX1" fmla="*/ 152400 w 166687"/>
              <a:gd name="connsiteY1" fmla="*/ 685800 h 695324"/>
              <a:gd name="connsiteX2" fmla="*/ 152400 w 166687"/>
              <a:gd name="connsiteY2" fmla="*/ 0 h 695324"/>
              <a:gd name="connsiteX0" fmla="*/ 0 w 152400"/>
              <a:gd name="connsiteY0" fmla="*/ 695324 h 695324"/>
              <a:gd name="connsiteX1" fmla="*/ 152400 w 152400"/>
              <a:gd name="connsiteY1" fmla="*/ 685800 h 695324"/>
              <a:gd name="connsiteX2" fmla="*/ 152400 w 152400"/>
              <a:gd name="connsiteY2" fmla="*/ 0 h 69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95324">
                <a:moveTo>
                  <a:pt x="0" y="695324"/>
                </a:moveTo>
                <a:lnTo>
                  <a:pt x="152400" y="685800"/>
                </a:lnTo>
                <a:lnTo>
                  <a:pt x="152400" y="0"/>
                </a:lnTo>
              </a:path>
            </a:pathLst>
          </a:cu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1" name="Elbow Connector 220"/>
          <p:cNvCxnSpPr>
            <a:stCxn id="220" idx="0"/>
            <a:endCxn id="66" idx="2"/>
          </p:cNvCxnSpPr>
          <p:nvPr/>
        </p:nvCxnSpPr>
        <p:spPr>
          <a:xfrm flipH="1" flipV="1">
            <a:off x="6362700" y="2971800"/>
            <a:ext cx="495300" cy="695324"/>
          </a:xfrm>
          <a:prstGeom prst="bentConnector4">
            <a:avLst>
              <a:gd name="adj1" fmla="val -17308"/>
              <a:gd name="adj2" fmla="val 64383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152400" y="4648200"/>
            <a:ext cx="6096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110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VOLTS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AC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1295400" y="4343400"/>
            <a:ext cx="1524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5867400" y="3505200"/>
            <a:ext cx="1524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94" name="Straight Arrow Connector 93"/>
          <p:cNvCxnSpPr>
            <a:stCxn id="93" idx="6"/>
            <a:endCxn id="218" idx="1"/>
          </p:cNvCxnSpPr>
          <p:nvPr/>
        </p:nvCxnSpPr>
        <p:spPr>
          <a:xfrm flipV="1">
            <a:off x="6019800" y="3657600"/>
            <a:ext cx="228600" cy="381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1219200" y="4953000"/>
            <a:ext cx="60960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LOW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SUPPLY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01" name="Elbow Connector 100"/>
          <p:cNvCxnSpPr>
            <a:stCxn id="72" idx="3"/>
            <a:endCxn id="82" idx="2"/>
          </p:cNvCxnSpPr>
          <p:nvPr/>
        </p:nvCxnSpPr>
        <p:spPr>
          <a:xfrm flipV="1">
            <a:off x="762000" y="4533900"/>
            <a:ext cx="533400" cy="3810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/>
          <p:cNvCxnSpPr>
            <a:stCxn id="72" idx="3"/>
            <a:endCxn id="99" idx="1"/>
          </p:cNvCxnSpPr>
          <p:nvPr/>
        </p:nvCxnSpPr>
        <p:spPr>
          <a:xfrm>
            <a:off x="762000" y="4914900"/>
            <a:ext cx="457200" cy="342900"/>
          </a:xfrm>
          <a:prstGeom prst="bentConnector3">
            <a:avLst>
              <a:gd name="adj1" fmla="val 58333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/>
          <p:cNvSpPr/>
          <p:nvPr/>
        </p:nvSpPr>
        <p:spPr>
          <a:xfrm>
            <a:off x="2057400" y="4343400"/>
            <a:ext cx="1524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15" name="Elbow Connector 114"/>
          <p:cNvCxnSpPr>
            <a:stCxn id="99" idx="3"/>
            <a:endCxn id="110" idx="2"/>
          </p:cNvCxnSpPr>
          <p:nvPr/>
        </p:nvCxnSpPr>
        <p:spPr>
          <a:xfrm flipV="1">
            <a:off x="1828800" y="4533900"/>
            <a:ext cx="228600" cy="7239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4724400" y="1219200"/>
            <a:ext cx="1524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23" name="Straight Arrow Connector 122"/>
          <p:cNvCxnSpPr>
            <a:stCxn id="120" idx="6"/>
            <a:endCxn id="210" idx="1"/>
          </p:cNvCxnSpPr>
          <p:nvPr/>
        </p:nvCxnSpPr>
        <p:spPr>
          <a:xfrm>
            <a:off x="4876800" y="14097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210" idx="3"/>
            <a:endCxn id="130" idx="1"/>
          </p:cNvCxnSpPr>
          <p:nvPr/>
        </p:nvCxnSpPr>
        <p:spPr>
          <a:xfrm>
            <a:off x="5562600" y="1409700"/>
            <a:ext cx="228600" cy="11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5791200" y="1295400"/>
            <a:ext cx="14478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 smtClean="0"/>
              <a:t>TO ALL AUDIO STAGES</a:t>
            </a:r>
            <a:endParaRPr lang="en-US" sz="900" dirty="0"/>
          </a:p>
        </p:txBody>
      </p:sp>
      <p:sp>
        <p:nvSpPr>
          <p:cNvPr id="154" name="Rectangle 153"/>
          <p:cNvSpPr/>
          <p:nvPr/>
        </p:nvSpPr>
        <p:spPr>
          <a:xfrm>
            <a:off x="2590800" y="4800600"/>
            <a:ext cx="17526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MICROCONTROLLER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56" name="Elbow Connector 155"/>
          <p:cNvCxnSpPr>
            <a:stCxn id="170" idx="3"/>
            <a:endCxn id="167" idx="3"/>
          </p:cNvCxnSpPr>
          <p:nvPr/>
        </p:nvCxnSpPr>
        <p:spPr>
          <a:xfrm flipH="1" flipV="1">
            <a:off x="5105400" y="4267200"/>
            <a:ext cx="457200" cy="723900"/>
          </a:xfrm>
          <a:prstGeom prst="bentConnector3">
            <a:avLst>
              <a:gd name="adj1" fmla="val -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99" idx="3"/>
            <a:endCxn id="154" idx="1"/>
          </p:cNvCxnSpPr>
          <p:nvPr/>
        </p:nvCxnSpPr>
        <p:spPr>
          <a:xfrm>
            <a:off x="1828800" y="5257800"/>
            <a:ext cx="76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/>
          <p:cNvSpPr/>
          <p:nvPr/>
        </p:nvSpPr>
        <p:spPr>
          <a:xfrm>
            <a:off x="4724400" y="4800600"/>
            <a:ext cx="8382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OPTO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COUPLERS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2057400" y="5715000"/>
            <a:ext cx="609600" cy="457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CLOCK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OSC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80" name="Elbow Connector 179"/>
          <p:cNvCxnSpPr>
            <a:stCxn id="179" idx="3"/>
            <a:endCxn id="154" idx="2"/>
          </p:cNvCxnSpPr>
          <p:nvPr/>
        </p:nvCxnSpPr>
        <p:spPr>
          <a:xfrm flipV="1">
            <a:off x="2667000" y="5715000"/>
            <a:ext cx="800100" cy="22860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Rectangle 187"/>
          <p:cNvSpPr/>
          <p:nvPr/>
        </p:nvSpPr>
        <p:spPr>
          <a:xfrm>
            <a:off x="1447800" y="6248400"/>
            <a:ext cx="914400" cy="457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PROGRAM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INTERFACE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91" name="Elbow Connector 190"/>
          <p:cNvCxnSpPr>
            <a:stCxn id="188" idx="3"/>
            <a:endCxn id="154" idx="2"/>
          </p:cNvCxnSpPr>
          <p:nvPr/>
        </p:nvCxnSpPr>
        <p:spPr>
          <a:xfrm flipV="1">
            <a:off x="2362200" y="5715000"/>
            <a:ext cx="1104900" cy="76200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Rectangle 203"/>
          <p:cNvSpPr/>
          <p:nvPr/>
        </p:nvSpPr>
        <p:spPr>
          <a:xfrm>
            <a:off x="152400" y="6096000"/>
            <a:ext cx="6096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EXTERNAL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USB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06" name="Straight Arrow Connector 205"/>
          <p:cNvCxnSpPr>
            <a:stCxn id="204" idx="3"/>
            <a:endCxn id="188" idx="1"/>
          </p:cNvCxnSpPr>
          <p:nvPr/>
        </p:nvCxnSpPr>
        <p:spPr>
          <a:xfrm>
            <a:off x="762000" y="6362700"/>
            <a:ext cx="685800" cy="1143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Rectangle 214"/>
          <p:cNvSpPr/>
          <p:nvPr/>
        </p:nvSpPr>
        <p:spPr>
          <a:xfrm>
            <a:off x="6400800" y="5181600"/>
            <a:ext cx="175260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16 MILLION COLOR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800 x 480</a:t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LIQUID CRYSTAL</a:t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DISPLAY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25" name="Elbow Connector 224"/>
          <p:cNvCxnSpPr>
            <a:stCxn id="154" idx="3"/>
            <a:endCxn id="215" idx="1"/>
          </p:cNvCxnSpPr>
          <p:nvPr/>
        </p:nvCxnSpPr>
        <p:spPr>
          <a:xfrm>
            <a:off x="4343400" y="5257800"/>
            <a:ext cx="2057400" cy="228600"/>
          </a:xfrm>
          <a:prstGeom prst="bentConnector3">
            <a:avLst>
              <a:gd name="adj1" fmla="val 7482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Elbow Connector 239"/>
          <p:cNvCxnSpPr>
            <a:stCxn id="170" idx="3"/>
            <a:endCxn id="165" idx="2"/>
          </p:cNvCxnSpPr>
          <p:nvPr/>
        </p:nvCxnSpPr>
        <p:spPr>
          <a:xfrm flipH="1" flipV="1">
            <a:off x="2247900" y="3370421"/>
            <a:ext cx="3314700" cy="1620679"/>
          </a:xfrm>
          <a:prstGeom prst="bentConnector4">
            <a:avLst>
              <a:gd name="adj1" fmla="val -6897"/>
              <a:gd name="adj2" fmla="val 29499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69" idx="2"/>
            <a:endCxn id="154" idx="0"/>
          </p:cNvCxnSpPr>
          <p:nvPr/>
        </p:nvCxnSpPr>
        <p:spPr>
          <a:xfrm rot="5400000">
            <a:off x="3848100" y="3352800"/>
            <a:ext cx="1066800" cy="1828800"/>
          </a:xfrm>
          <a:prstGeom prst="bentConnector3">
            <a:avLst>
              <a:gd name="adj1" fmla="val 86735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Rectangle 256"/>
          <p:cNvSpPr/>
          <p:nvPr/>
        </p:nvSpPr>
        <p:spPr>
          <a:xfrm>
            <a:off x="6400800" y="5867400"/>
            <a:ext cx="1752600" cy="228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TOUCHSCREEN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58" name="Elbow Connector 257"/>
          <p:cNvCxnSpPr>
            <a:stCxn id="257" idx="1"/>
          </p:cNvCxnSpPr>
          <p:nvPr/>
        </p:nvCxnSpPr>
        <p:spPr>
          <a:xfrm rot="10800000">
            <a:off x="4343400" y="5486400"/>
            <a:ext cx="2057400" cy="495300"/>
          </a:xfrm>
          <a:prstGeom prst="bentConnector3">
            <a:avLst>
              <a:gd name="adj1" fmla="val 71356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Stephen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98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227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95103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Vacuum tube audio amplifier for which the entire signal path is analog but the audio parameters are digitally controlled via a touch screen graphical user interface which also displays visualizations of the amplitude, frequency and phase characteristics of the audio signals.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28686" y="58579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Stephen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VTA SCHEMATIC</a:t>
            </a:r>
            <a:endParaRPr lang="en-US" dirty="0"/>
          </a:p>
        </p:txBody>
      </p:sp>
      <p:sp>
        <p:nvSpPr>
          <p:cNvPr id="4347" name="Rectangle 2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48" name="Rectangle 252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1447800"/>
            <a:ext cx="8876538" cy="5138738"/>
            <a:chOff x="0" y="1447800"/>
            <a:chExt cx="8876538" cy="5138738"/>
          </a:xfrm>
        </p:grpSpPr>
        <p:sp>
          <p:nvSpPr>
            <p:cNvPr id="3" name="Flowchart: Process 2"/>
            <p:cNvSpPr/>
            <p:nvPr/>
          </p:nvSpPr>
          <p:spPr>
            <a:xfrm>
              <a:off x="228600" y="2667000"/>
              <a:ext cx="1371600" cy="1219200"/>
            </a:xfrm>
            <a:prstGeom prst="flowChart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6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0" y="1905000"/>
              <a:ext cx="8190738" cy="4681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3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447800"/>
              <a:ext cx="2171700" cy="1543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Freeform 8"/>
            <p:cNvSpPr/>
            <p:nvPr/>
          </p:nvSpPr>
          <p:spPr>
            <a:xfrm>
              <a:off x="457199" y="2370221"/>
              <a:ext cx="1708485" cy="1383632"/>
            </a:xfrm>
            <a:custGeom>
              <a:avLst/>
              <a:gdLst>
                <a:gd name="connsiteX0" fmla="*/ 2117558 w 2410327"/>
                <a:gd name="connsiteY0" fmla="*/ 0 h 1515979"/>
                <a:gd name="connsiteX1" fmla="*/ 2105527 w 2410327"/>
                <a:gd name="connsiteY1" fmla="*/ 637674 h 1515979"/>
                <a:gd name="connsiteX2" fmla="*/ 288758 w 2410327"/>
                <a:gd name="connsiteY2" fmla="*/ 589547 h 1515979"/>
                <a:gd name="connsiteX3" fmla="*/ 372979 w 2410327"/>
                <a:gd name="connsiteY3" fmla="*/ 1383632 h 1515979"/>
                <a:gd name="connsiteX4" fmla="*/ 685800 w 2410327"/>
                <a:gd name="connsiteY4" fmla="*/ 1383632 h 1515979"/>
                <a:gd name="connsiteX0" fmla="*/ 2117558 w 2117558"/>
                <a:gd name="connsiteY0" fmla="*/ 0 h 1515979"/>
                <a:gd name="connsiteX1" fmla="*/ 2105527 w 2117558"/>
                <a:gd name="connsiteY1" fmla="*/ 637674 h 1515979"/>
                <a:gd name="connsiteX2" fmla="*/ 288758 w 2117558"/>
                <a:gd name="connsiteY2" fmla="*/ 589547 h 1515979"/>
                <a:gd name="connsiteX3" fmla="*/ 372979 w 2117558"/>
                <a:gd name="connsiteY3" fmla="*/ 1383632 h 1515979"/>
                <a:gd name="connsiteX4" fmla="*/ 685800 w 2117558"/>
                <a:gd name="connsiteY4" fmla="*/ 1383632 h 1515979"/>
                <a:gd name="connsiteX0" fmla="*/ 2117558 w 2117558"/>
                <a:gd name="connsiteY0" fmla="*/ 0 h 1515979"/>
                <a:gd name="connsiteX1" fmla="*/ 2105527 w 2117558"/>
                <a:gd name="connsiteY1" fmla="*/ 637674 h 1515979"/>
                <a:gd name="connsiteX2" fmla="*/ 288758 w 2117558"/>
                <a:gd name="connsiteY2" fmla="*/ 589547 h 1515979"/>
                <a:gd name="connsiteX3" fmla="*/ 372979 w 2117558"/>
                <a:gd name="connsiteY3" fmla="*/ 1383632 h 1515979"/>
                <a:gd name="connsiteX4" fmla="*/ 685800 w 2117558"/>
                <a:gd name="connsiteY4" fmla="*/ 1383632 h 1515979"/>
                <a:gd name="connsiteX0" fmla="*/ 1828800 w 1828800"/>
                <a:gd name="connsiteY0" fmla="*/ 0 h 1515979"/>
                <a:gd name="connsiteX1" fmla="*/ 1816769 w 1828800"/>
                <a:gd name="connsiteY1" fmla="*/ 637674 h 1515979"/>
                <a:gd name="connsiteX2" fmla="*/ 0 w 1828800"/>
                <a:gd name="connsiteY2" fmla="*/ 589547 h 1515979"/>
                <a:gd name="connsiteX3" fmla="*/ 84221 w 1828800"/>
                <a:gd name="connsiteY3" fmla="*/ 1383632 h 1515979"/>
                <a:gd name="connsiteX4" fmla="*/ 397042 w 1828800"/>
                <a:gd name="connsiteY4" fmla="*/ 1383632 h 1515979"/>
                <a:gd name="connsiteX0" fmla="*/ 1828800 w 1828800"/>
                <a:gd name="connsiteY0" fmla="*/ 0 h 1383632"/>
                <a:gd name="connsiteX1" fmla="*/ 1816769 w 1828800"/>
                <a:gd name="connsiteY1" fmla="*/ 637674 h 1383632"/>
                <a:gd name="connsiteX2" fmla="*/ 0 w 1828800"/>
                <a:gd name="connsiteY2" fmla="*/ 589547 h 1383632"/>
                <a:gd name="connsiteX3" fmla="*/ 84221 w 1828800"/>
                <a:gd name="connsiteY3" fmla="*/ 1383632 h 1383632"/>
                <a:gd name="connsiteX4" fmla="*/ 397042 w 1828800"/>
                <a:gd name="connsiteY4" fmla="*/ 1383632 h 1383632"/>
                <a:gd name="connsiteX0" fmla="*/ 1744579 w 1744579"/>
                <a:gd name="connsiteY0" fmla="*/ 0 h 1383632"/>
                <a:gd name="connsiteX1" fmla="*/ 1732548 w 1744579"/>
                <a:gd name="connsiteY1" fmla="*/ 637674 h 1383632"/>
                <a:gd name="connsiteX2" fmla="*/ 36095 w 1744579"/>
                <a:gd name="connsiteY2" fmla="*/ 601579 h 1383632"/>
                <a:gd name="connsiteX3" fmla="*/ 0 w 1744579"/>
                <a:gd name="connsiteY3" fmla="*/ 1383632 h 1383632"/>
                <a:gd name="connsiteX4" fmla="*/ 312821 w 1744579"/>
                <a:gd name="connsiteY4" fmla="*/ 1383632 h 1383632"/>
                <a:gd name="connsiteX0" fmla="*/ 1708484 w 1708484"/>
                <a:gd name="connsiteY0" fmla="*/ 0 h 1439779"/>
                <a:gd name="connsiteX1" fmla="*/ 1696453 w 1708484"/>
                <a:gd name="connsiteY1" fmla="*/ 637674 h 1439779"/>
                <a:gd name="connsiteX2" fmla="*/ 0 w 1708484"/>
                <a:gd name="connsiteY2" fmla="*/ 601579 h 1439779"/>
                <a:gd name="connsiteX3" fmla="*/ 0 w 1708484"/>
                <a:gd name="connsiteY3" fmla="*/ 1439779 h 1439779"/>
                <a:gd name="connsiteX4" fmla="*/ 276726 w 1708484"/>
                <a:gd name="connsiteY4" fmla="*/ 1383632 h 1439779"/>
                <a:gd name="connsiteX0" fmla="*/ 1708484 w 1708484"/>
                <a:gd name="connsiteY0" fmla="*/ 0 h 1439779"/>
                <a:gd name="connsiteX1" fmla="*/ 1676399 w 1708484"/>
                <a:gd name="connsiteY1" fmla="*/ 601579 h 1439779"/>
                <a:gd name="connsiteX2" fmla="*/ 0 w 1708484"/>
                <a:gd name="connsiteY2" fmla="*/ 601579 h 1439779"/>
                <a:gd name="connsiteX3" fmla="*/ 0 w 1708484"/>
                <a:gd name="connsiteY3" fmla="*/ 1439779 h 1439779"/>
                <a:gd name="connsiteX4" fmla="*/ 276726 w 1708484"/>
                <a:gd name="connsiteY4" fmla="*/ 1383632 h 1439779"/>
                <a:gd name="connsiteX0" fmla="*/ 1708485 w 1708485"/>
                <a:gd name="connsiteY0" fmla="*/ 0 h 1383632"/>
                <a:gd name="connsiteX1" fmla="*/ 1676400 w 1708485"/>
                <a:gd name="connsiteY1" fmla="*/ 601579 h 1383632"/>
                <a:gd name="connsiteX2" fmla="*/ 1 w 1708485"/>
                <a:gd name="connsiteY2" fmla="*/ 601579 h 1383632"/>
                <a:gd name="connsiteX3" fmla="*/ 0 w 1708485"/>
                <a:gd name="connsiteY3" fmla="*/ 1363579 h 1383632"/>
                <a:gd name="connsiteX4" fmla="*/ 276727 w 1708485"/>
                <a:gd name="connsiteY4" fmla="*/ 1383632 h 1383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8485" h="1383632">
                  <a:moveTo>
                    <a:pt x="1708485" y="0"/>
                  </a:moveTo>
                  <a:lnTo>
                    <a:pt x="1676400" y="601579"/>
                  </a:lnTo>
                  <a:lnTo>
                    <a:pt x="1" y="601579"/>
                  </a:lnTo>
                  <a:cubicBezTo>
                    <a:pt x="1" y="855579"/>
                    <a:pt x="0" y="1109579"/>
                    <a:pt x="0" y="1363579"/>
                  </a:cubicBezTo>
                  <a:lnTo>
                    <a:pt x="276727" y="1383632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924800" y="2809103"/>
            <a:ext cx="1143000" cy="73866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To speaker, via relay (not shown)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209800" y="5638800"/>
            <a:ext cx="914400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 Volts AC for tube heaters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5688449"/>
            <a:ext cx="914400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From High Voltage Power Supply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1140023"/>
            <a:ext cx="2209800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From graphic equalizer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Stephen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942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VTA ARCHITECTURE</a:t>
            </a:r>
            <a:endParaRPr lang="en-US" dirty="0"/>
          </a:p>
        </p:txBody>
      </p:sp>
      <p:sp>
        <p:nvSpPr>
          <p:cNvPr id="4347" name="Rectangle 2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48" name="Rectangle 252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Four candidate architectures were investigated early in the project to select the design approach of the power amplifier: Single-ended and push-pull configurations and with or without global feedback, see table. Design 1 was chosen as offering the best frequency response and highest power at the lowest distortion.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6321289"/>
              </p:ext>
            </p:extLst>
          </p:nvPr>
        </p:nvGraphicFramePr>
        <p:xfrm>
          <a:off x="304800" y="3466688"/>
          <a:ext cx="8534400" cy="33604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3372"/>
                <a:gridCol w="1240339"/>
                <a:gridCol w="591881"/>
                <a:gridCol w="783372"/>
                <a:gridCol w="626698"/>
                <a:gridCol w="696330"/>
                <a:gridCol w="696330"/>
                <a:gridCol w="696330"/>
                <a:gridCol w="696330"/>
                <a:gridCol w="1723418"/>
              </a:tblGrid>
              <a:tr h="762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Design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Topology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Max </a:t>
                      </a:r>
                      <a:r>
                        <a:rPr lang="en-US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Vout</a:t>
                      </a: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Vpk</a:t>
                      </a: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Max Power (</a:t>
                      </a:r>
                      <a:r>
                        <a:rPr lang="en-US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Wrms</a:t>
                      </a: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THD at 1KHz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THD at</a:t>
                      </a:r>
                      <a:b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-6dB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THD at</a:t>
                      </a:r>
                      <a:b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-12dB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THD at</a:t>
                      </a:r>
                      <a:b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-18dB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THD at</a:t>
                      </a:r>
                      <a:b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-24dB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Freq</a:t>
                      </a:r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Response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Phase splitter, no feedback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20.24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2.95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0.61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0.293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0.165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 dirty="0">
                          <a:effectLst/>
                        </a:rPr>
                        <a:t>18.3 dB, </a:t>
                      </a:r>
                      <a:br>
                        <a:rPr lang="en-ZW" sz="1400" u="none" strike="noStrike" dirty="0">
                          <a:effectLst/>
                        </a:rPr>
                      </a:br>
                      <a:r>
                        <a:rPr lang="en-ZW" sz="1400" u="none" strike="noStrike" dirty="0">
                          <a:effectLst/>
                        </a:rPr>
                        <a:t>20Hz-100KHz</a:t>
                      </a:r>
                      <a:br>
                        <a:rPr lang="en-ZW" sz="1400" u="none" strike="noStrike" dirty="0">
                          <a:effectLst/>
                        </a:rPr>
                      </a:br>
                      <a:r>
                        <a:rPr lang="en-ZW" sz="1400" u="none" strike="noStrike" dirty="0">
                          <a:effectLst/>
                        </a:rPr>
                        <a:t>down &lt;1dB at ends</a:t>
                      </a:r>
                      <a:endParaRPr lang="en-ZW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52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Phase splitter, with feedback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15.3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14.63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0.96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18.3dB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500Hz-100KHz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down 3dB @ 92Hz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Single end, no feedback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9.2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5.29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3.7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1.98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0.17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W" sz="1400" u="none" strike="noStrike">
                          <a:effectLst/>
                        </a:rPr>
                        <a:t>-1.2dB,</a:t>
                      </a:r>
                      <a:br>
                        <a:rPr lang="en-ZW" sz="1400" u="none" strike="noStrike">
                          <a:effectLst/>
                        </a:rPr>
                      </a:br>
                      <a:r>
                        <a:rPr lang="en-ZW" sz="1400" u="none" strike="noStrike">
                          <a:effectLst/>
                        </a:rPr>
                        <a:t>20Hz-100KHz</a:t>
                      </a:r>
                      <a:br>
                        <a:rPr lang="en-ZW" sz="1400" u="none" strike="noStrike">
                          <a:effectLst/>
                        </a:rPr>
                      </a:br>
                      <a:r>
                        <a:rPr lang="en-ZW" sz="1400" u="none" strike="noStrike">
                          <a:effectLst/>
                        </a:rPr>
                        <a:t>down &lt;1dB at ends</a:t>
                      </a:r>
                      <a:endParaRPr lang="en-ZW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71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Single end, with feedback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9.1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5.17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1.2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0.08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-0.5dB,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90Hz-100KHz</a:t>
                      </a:r>
                      <a:br>
                        <a:rPr lang="en-US" sz="1400" u="none" strike="noStrike" dirty="0">
                          <a:effectLst/>
                        </a:rPr>
                      </a:br>
                      <a:r>
                        <a:rPr lang="en-US" sz="1400" u="none" strike="noStrike" dirty="0">
                          <a:effectLst/>
                        </a:rPr>
                        <a:t>down 3dB @ 20Hz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Stephen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371600"/>
            <a:ext cx="8686800" cy="381000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selection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723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VTA DISTORTION</a:t>
            </a:r>
            <a:endParaRPr lang="en-US" dirty="0"/>
          </a:p>
        </p:txBody>
      </p:sp>
      <p:sp>
        <p:nvSpPr>
          <p:cNvPr id="4347" name="Rectangle 2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48" name="Rectangle 252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281940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VTAs are favored </a:t>
            </a:r>
            <a:r>
              <a:rPr lang="en-US" dirty="0"/>
              <a:t>by many musicians and high-end audio enthusiasts for their mellower sound and low-distortion characteristics. This effect, known as “tube sound”, is </a:t>
            </a:r>
            <a:r>
              <a:rPr lang="en-US" dirty="0" smtClean="0"/>
              <a:t>believed to come </a:t>
            </a:r>
            <a:r>
              <a:rPr lang="en-US" dirty="0"/>
              <a:t>from the “soft clipping” characteristics of vacuum tube amplifiers which emphasize even-order harmonics, as opposed to solid-state designs that tend to produce odd-order harmonics when they </a:t>
            </a:r>
            <a:r>
              <a:rPr lang="en-US" dirty="0" smtClean="0"/>
              <a:t>sharply clip </a:t>
            </a:r>
            <a:r>
              <a:rPr lang="en-US" dirty="0"/>
              <a:t>during musical peaks. </a:t>
            </a:r>
            <a:endParaRPr lang="en-US" dirty="0" smtClean="0"/>
          </a:p>
          <a:p>
            <a:r>
              <a:rPr lang="en-US" dirty="0" smtClean="0"/>
              <a:t>During the architecture selection, the distortion characteristics of the various configurations were analyzed with NI </a:t>
            </a:r>
            <a:r>
              <a:rPr lang="en-US" dirty="0" err="1" smtClean="0"/>
              <a:t>Multisim</a:t>
            </a:r>
            <a:r>
              <a:rPr lang="en-US" dirty="0" smtClean="0"/>
              <a:t>. In general, the even-order harmonics tended to be of higher amplitude than the next odd-order harmonic (see Table</a:t>
            </a:r>
            <a:r>
              <a:rPr lang="en-US" dirty="0"/>
              <a:t> </a:t>
            </a:r>
            <a:r>
              <a:rPr lang="en-US" dirty="0" smtClean="0"/>
              <a:t>1).</a:t>
            </a:r>
          </a:p>
          <a:p>
            <a:r>
              <a:rPr lang="en-US" dirty="0" smtClean="0"/>
              <a:t>Note that </a:t>
            </a:r>
            <a:r>
              <a:rPr lang="en-US" dirty="0"/>
              <a:t>even-order harmonics are simply the same musical note at a higher </a:t>
            </a:r>
            <a:r>
              <a:rPr lang="en-US" dirty="0" smtClean="0"/>
              <a:t>octave (see Table 2)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444658"/>
            <a:ext cx="5457825" cy="150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51125243"/>
              </p:ext>
            </p:extLst>
          </p:nvPr>
        </p:nvGraphicFramePr>
        <p:xfrm>
          <a:off x="671512" y="5043307"/>
          <a:ext cx="5181600" cy="1802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999"/>
                <a:gridCol w="1766889"/>
                <a:gridCol w="2271712"/>
              </a:tblGrid>
              <a:tr h="278336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Frequency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Harmonic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 Number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Musical Note</a:t>
                      </a:r>
                      <a:endParaRPr lang="en-US" sz="1400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</a:rPr>
                        <a:t>440 Hz</a:t>
                      </a:r>
                      <a:endParaRPr lang="en-US" sz="14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</a:rPr>
                        <a:t>1 (fundamental)</a:t>
                      </a:r>
                      <a:endParaRPr lang="en-US" sz="14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</a:rPr>
                        <a:t>A</a:t>
                      </a:r>
                      <a:r>
                        <a:rPr lang="en-US" sz="1400" baseline="0" dirty="0" smtClean="0">
                          <a:latin typeface="Arial"/>
                          <a:ea typeface="Times New Roman"/>
                        </a:rPr>
                        <a:t> in 4</a:t>
                      </a:r>
                      <a:r>
                        <a:rPr lang="en-US" sz="1400" baseline="30000" dirty="0" smtClean="0">
                          <a:latin typeface="Arial"/>
                          <a:ea typeface="Times New Roman"/>
                        </a:rPr>
                        <a:t>th</a:t>
                      </a:r>
                      <a:r>
                        <a:rPr lang="en-US" sz="1400" baseline="0" dirty="0" smtClean="0">
                          <a:latin typeface="Arial"/>
                          <a:ea typeface="Times New Roman"/>
                        </a:rPr>
                        <a:t> octave</a:t>
                      </a:r>
                      <a:endParaRPr lang="en-US" sz="14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</a:rPr>
                        <a:t>880 Hz</a:t>
                      </a:r>
                      <a:endParaRPr lang="en-US" sz="14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</a:rPr>
                        <a:t>2nd</a:t>
                      </a:r>
                      <a:endParaRPr lang="en-US" sz="14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</a:rPr>
                        <a:t>A in 5</a:t>
                      </a:r>
                      <a:r>
                        <a:rPr lang="en-US" sz="1400" baseline="30000" dirty="0" smtClean="0">
                          <a:latin typeface="Arial"/>
                          <a:ea typeface="Times New Roman"/>
                        </a:rPr>
                        <a:t>th</a:t>
                      </a:r>
                      <a:r>
                        <a:rPr lang="en-US" sz="1400" baseline="0" dirty="0" smtClean="0">
                          <a:latin typeface="Arial"/>
                          <a:ea typeface="Times New Roman"/>
                        </a:rPr>
                        <a:t> octave</a:t>
                      </a:r>
                      <a:endParaRPr lang="en-US" sz="14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</a:rPr>
                        <a:t>1320 Hz</a:t>
                      </a:r>
                      <a:endParaRPr lang="en-US" sz="14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</a:rPr>
                        <a:t>3rd</a:t>
                      </a:r>
                      <a:endParaRPr lang="en-US" sz="14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</a:rPr>
                        <a:t>Approx.</a:t>
                      </a:r>
                      <a:r>
                        <a:rPr lang="en-US" sz="1400" baseline="0" dirty="0" smtClean="0">
                          <a:latin typeface="Arial"/>
                          <a:ea typeface="Times New Roman"/>
                        </a:rPr>
                        <a:t> E in 6</a:t>
                      </a:r>
                      <a:r>
                        <a:rPr lang="en-US" sz="1400" baseline="30000" dirty="0" smtClean="0">
                          <a:latin typeface="Arial"/>
                          <a:ea typeface="Times New Roman"/>
                        </a:rPr>
                        <a:t>th</a:t>
                      </a:r>
                      <a:r>
                        <a:rPr lang="en-US" sz="1400" baseline="0" dirty="0" smtClean="0">
                          <a:latin typeface="Arial"/>
                          <a:ea typeface="Times New Roman"/>
                        </a:rPr>
                        <a:t> octave</a:t>
                      </a:r>
                      <a:endParaRPr lang="en-US" sz="14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</a:rPr>
                        <a:t>1760 Hz</a:t>
                      </a:r>
                      <a:endParaRPr lang="en-US" sz="14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</a:rPr>
                        <a:t>4th</a:t>
                      </a:r>
                      <a:endParaRPr lang="en-US" sz="14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</a:rPr>
                        <a:t>A in 6</a:t>
                      </a:r>
                      <a:r>
                        <a:rPr lang="en-US" sz="1400" baseline="30000" dirty="0" smtClean="0">
                          <a:latin typeface="Arial"/>
                          <a:ea typeface="Times New Roman"/>
                        </a:rPr>
                        <a:t>th</a:t>
                      </a:r>
                      <a:r>
                        <a:rPr lang="en-US" sz="1400" dirty="0" smtClean="0">
                          <a:latin typeface="Arial"/>
                          <a:ea typeface="Times New Roman"/>
                        </a:rPr>
                        <a:t> octave</a:t>
                      </a:r>
                      <a:endParaRPr lang="en-US" sz="14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</a:rPr>
                        <a:t>2200 Hz</a:t>
                      </a:r>
                      <a:endParaRPr lang="en-US" sz="14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</a:rPr>
                        <a:t>5th</a:t>
                      </a:r>
                      <a:endParaRPr lang="en-US" sz="14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</a:rPr>
                        <a:t>Approx.</a:t>
                      </a:r>
                      <a:r>
                        <a:rPr lang="en-US" sz="1400" baseline="0" dirty="0" smtClean="0">
                          <a:latin typeface="Arial"/>
                          <a:ea typeface="Times New Roman"/>
                        </a:rPr>
                        <a:t> C in 7</a:t>
                      </a:r>
                      <a:r>
                        <a:rPr lang="en-US" sz="1400" baseline="30000" dirty="0" smtClean="0">
                          <a:latin typeface="Arial"/>
                          <a:ea typeface="Times New Roman"/>
                        </a:rPr>
                        <a:t>th</a:t>
                      </a:r>
                      <a:r>
                        <a:rPr lang="en-US" sz="1400" baseline="0" dirty="0" smtClean="0">
                          <a:latin typeface="Arial"/>
                          <a:ea typeface="Times New Roman"/>
                        </a:rPr>
                        <a:t> octave</a:t>
                      </a:r>
                      <a:endParaRPr lang="en-US" sz="14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72200" y="393013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54578" y="5791200"/>
            <a:ext cx="266082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Table 2</a:t>
            </a:r>
          </a:p>
          <a:p>
            <a:r>
              <a:rPr lang="en-US" sz="1400" dirty="0" smtClean="0"/>
              <a:t>(Music notes are per the Equal Tempered Chromatic Scale)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Stephen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945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VTA DESIGN</a:t>
            </a:r>
            <a:endParaRPr lang="en-US" dirty="0"/>
          </a:p>
        </p:txBody>
      </p:sp>
      <p:sp>
        <p:nvSpPr>
          <p:cNvPr id="4347" name="Rectangle 2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48" name="Rectangle 252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853339"/>
            <a:ext cx="86868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V3 is a dual-triode tube configured as a phase splitter. Various reference designs used type 12xx7 tubes so several were analyzed in NI </a:t>
            </a:r>
            <a:r>
              <a:rPr lang="en-US" dirty="0" err="1" smtClean="0"/>
              <a:t>Multisim</a:t>
            </a:r>
            <a:r>
              <a:rPr lang="en-US" dirty="0" smtClean="0"/>
              <a:t>. The type 12BH7A was chosen due to slightly lower THD characteristics</a:t>
            </a:r>
          </a:p>
          <a:p>
            <a:r>
              <a:rPr lang="en-US" dirty="0" smtClean="0"/>
              <a:t>V2 and V1 are beam power pentode tubes configured as a push-pull amplifier with a center-tapped transformer as their plate load. Type 6L6 tubes were chosen due to almost universal use in reference designs.</a:t>
            </a:r>
          </a:p>
          <a:p>
            <a:r>
              <a:rPr lang="en-US" dirty="0" smtClean="0"/>
              <a:t>Impedance Transformer: The model 125E was chosen due to being specifically designed for this application, flexible impedance ratio and availability. It provides </a:t>
            </a:r>
            <a:r>
              <a:rPr lang="en-US" dirty="0"/>
              <a:t>six taps on the </a:t>
            </a:r>
            <a:r>
              <a:rPr lang="en-US" dirty="0" smtClean="0"/>
              <a:t>secondary ranging </a:t>
            </a:r>
            <a:r>
              <a:rPr lang="en-US" dirty="0"/>
              <a:t>from 3KΩ to </a:t>
            </a:r>
            <a:r>
              <a:rPr lang="en-US" dirty="0" smtClean="0"/>
              <a:t>22.5KΩ. A </a:t>
            </a:r>
            <a:r>
              <a:rPr lang="en-US" dirty="0"/>
              <a:t>value of </a:t>
            </a:r>
            <a:r>
              <a:rPr lang="en-US" dirty="0" smtClean="0"/>
              <a:t>5.6KΩ </a:t>
            </a:r>
            <a:r>
              <a:rPr lang="en-US" dirty="0"/>
              <a:t>ohms was </a:t>
            </a:r>
            <a:r>
              <a:rPr lang="en-US" dirty="0" smtClean="0"/>
              <a:t>chosen because it provided the </a:t>
            </a:r>
            <a:r>
              <a:rPr lang="en-US" dirty="0"/>
              <a:t>best combination of maximum output power and </a:t>
            </a:r>
            <a:r>
              <a:rPr lang="en-US" dirty="0" smtClean="0"/>
              <a:t>THD</a:t>
            </a:r>
            <a:r>
              <a:rPr lang="en-US" dirty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Stephen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371600"/>
            <a:ext cx="8686800" cy="381000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decisions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44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 processor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3810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optimal configuration of the push-pull amplifier was challenging due to several conflicting factors:</a:t>
            </a:r>
          </a:p>
          <a:p>
            <a:pPr lvl="1"/>
            <a:r>
              <a:rPr lang="en-US" dirty="0"/>
              <a:t>Maximum output power occurs with the highest plate voltage. High plate voltages unfortunately run the risk of exceeding the 6L6 maximum plate voltage rating of </a:t>
            </a:r>
            <a:r>
              <a:rPr lang="en-US" dirty="0" smtClean="0"/>
              <a:t>500 </a:t>
            </a:r>
            <a:r>
              <a:rPr lang="en-US" dirty="0"/>
              <a:t>volts.</a:t>
            </a:r>
          </a:p>
          <a:p>
            <a:pPr lvl="1"/>
            <a:r>
              <a:rPr lang="en-US" dirty="0" smtClean="0"/>
              <a:t>Lowest distortion was achieved with lower values of cathode resistor, however this resulted in higher plate voltages.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Stephen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1371600"/>
            <a:ext cx="8686800" cy="381000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difficulties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71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 processor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228600" y="2286000"/>
            <a:ext cx="8686800" cy="2667000"/>
          </a:xfrm>
        </p:spPr>
        <p:txBody>
          <a:bodyPr>
            <a:normAutofit/>
          </a:bodyPr>
          <a:lstStyle/>
          <a:p>
            <a:r>
              <a:rPr lang="en-US" dirty="0" smtClean="0"/>
              <a:t>The audio input circuits, analog multiplexer and graphic equalizer were prototyped and worked. </a:t>
            </a:r>
          </a:p>
          <a:p>
            <a:r>
              <a:rPr lang="en-US" dirty="0" smtClean="0"/>
              <a:t>A few minor schematic issues were discovered during this process, which have been resolved.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Stephen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371600"/>
            <a:ext cx="8686800" cy="381000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successes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355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 166"/>
          <p:cNvSpPr/>
          <p:nvPr/>
        </p:nvSpPr>
        <p:spPr>
          <a:xfrm>
            <a:off x="3276600" y="4114800"/>
            <a:ext cx="1828800" cy="304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b" anchorCtr="1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DIGITAL POTENTIOMETERS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HV POWER SUPPLY BLOCK DIAGRAM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447800"/>
            <a:ext cx="6096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PHONO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981200"/>
            <a:ext cx="6096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TAPE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514600"/>
            <a:ext cx="6096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TUNER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048000"/>
            <a:ext cx="6096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AUX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143000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SOURCES</a:t>
            </a:r>
            <a:endParaRPr lang="en-US" sz="1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90600" y="1219200"/>
            <a:ext cx="0" cy="54102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43000" y="1447800"/>
            <a:ext cx="5334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RIAA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EQU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3048000"/>
            <a:ext cx="5334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GAIN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1447800"/>
            <a:ext cx="533400" cy="1905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INPUT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SOURCE</a:t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SELECT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52800" y="2209800"/>
            <a:ext cx="4572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BUFF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2400" y="1447800"/>
            <a:ext cx="533400" cy="1905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GRAPHIC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EQUAL-IZER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48200" y="2209800"/>
            <a:ext cx="4572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BUFF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7000" y="2057400"/>
            <a:ext cx="533400" cy="685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PRE-EQU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GAIN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ADJ</a:t>
            </a:r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3" name="Group 71"/>
          <p:cNvGrpSpPr/>
          <p:nvPr/>
        </p:nvGrpSpPr>
        <p:grpSpPr>
          <a:xfrm rot="16200000">
            <a:off x="3963924" y="3351276"/>
            <a:ext cx="457200" cy="1222248"/>
            <a:chOff x="4572000" y="3581400"/>
            <a:chExt cx="457200" cy="1222248"/>
          </a:xfrm>
          <a:solidFill>
            <a:schemeClr val="bg1">
              <a:lumMod val="85000"/>
            </a:schemeClr>
          </a:solidFill>
        </p:grpSpPr>
        <p:sp>
          <p:nvSpPr>
            <p:cNvPr id="50" name="Rectangle 49"/>
            <p:cNvSpPr/>
            <p:nvPr/>
          </p:nvSpPr>
          <p:spPr>
            <a:xfrm>
              <a:off x="4572000" y="3581400"/>
              <a:ext cx="457200" cy="1554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VR1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572000" y="3733800"/>
              <a:ext cx="457200" cy="1554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VR2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572000" y="3886200"/>
              <a:ext cx="457200" cy="1554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VR3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572000" y="4038600"/>
              <a:ext cx="457200" cy="1554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VR4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572000" y="4191000"/>
              <a:ext cx="457200" cy="1554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VR5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572000" y="4343400"/>
              <a:ext cx="457200" cy="1554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VR6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572000" y="4495800"/>
              <a:ext cx="457200" cy="1554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VR7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572000" y="4648200"/>
              <a:ext cx="457200" cy="1554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VR8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19800" y="1828800"/>
            <a:ext cx="685800" cy="1143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TUBE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PREAMP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AND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PHASE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SPLITTER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257800" y="2209800"/>
            <a:ext cx="5334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ADJ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58000" y="1828800"/>
            <a:ext cx="609600" cy="1143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TUBE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PUSH-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PULL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AMP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029200" y="3352800"/>
            <a:ext cx="5334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BUFFER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620000" y="1828800"/>
            <a:ext cx="609600" cy="1143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Z-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MATCH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XFMR</a:t>
            </a:r>
          </a:p>
        </p:txBody>
      </p:sp>
      <p:cxnSp>
        <p:nvCxnSpPr>
          <p:cNvPr id="73" name="Straight Connector 72"/>
          <p:cNvCxnSpPr/>
          <p:nvPr/>
        </p:nvCxnSpPr>
        <p:spPr>
          <a:xfrm>
            <a:off x="8382000" y="1219200"/>
            <a:ext cx="0" cy="45097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8610600" y="2209800"/>
            <a:ext cx="1524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rapezoid 78"/>
          <p:cNvSpPr/>
          <p:nvPr/>
        </p:nvSpPr>
        <p:spPr>
          <a:xfrm rot="16200000">
            <a:off x="8420862" y="2324862"/>
            <a:ext cx="685800" cy="150876"/>
          </a:xfrm>
          <a:prstGeom prst="trapezoid">
            <a:avLst>
              <a:gd name="adj" fmla="val 98501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8458200" y="1219200"/>
            <a:ext cx="685800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/>
              <a:t>SPEAKER</a:t>
            </a:r>
            <a:endParaRPr lang="en-US" sz="1000" dirty="0"/>
          </a:p>
        </p:txBody>
      </p:sp>
      <p:sp>
        <p:nvSpPr>
          <p:cNvPr id="81" name="TextBox 80"/>
          <p:cNvSpPr txBox="1"/>
          <p:nvPr/>
        </p:nvSpPr>
        <p:spPr>
          <a:xfrm>
            <a:off x="5943600" y="6457890"/>
            <a:ext cx="3200400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/>
              <a:t>AUDIO PATH FOR ONE CHANNEL SHOWN ONLY – THE OTHER IS SIMILAR</a:t>
            </a:r>
            <a:endParaRPr lang="en-US" sz="1000" dirty="0"/>
          </a:p>
        </p:txBody>
      </p:sp>
      <p:cxnSp>
        <p:nvCxnSpPr>
          <p:cNvPr id="83" name="Elbow Connector 82"/>
          <p:cNvCxnSpPr>
            <a:stCxn id="68" idx="0"/>
            <a:endCxn id="71" idx="0"/>
          </p:cNvCxnSpPr>
          <p:nvPr/>
        </p:nvCxnSpPr>
        <p:spPr>
          <a:xfrm rot="5400000" flipH="1" flipV="1">
            <a:off x="7543800" y="1447800"/>
            <a:ext cx="12700" cy="762000"/>
          </a:xfrm>
          <a:prstGeom prst="bent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stCxn id="68" idx="2"/>
            <a:endCxn id="71" idx="2"/>
          </p:cNvCxnSpPr>
          <p:nvPr/>
        </p:nvCxnSpPr>
        <p:spPr>
          <a:xfrm rot="16200000" flipH="1">
            <a:off x="7543800" y="2590800"/>
            <a:ext cx="12700" cy="762000"/>
          </a:xfrm>
          <a:prstGeom prst="bent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>
            <a:stCxn id="154" idx="3"/>
            <a:endCxn id="170" idx="1"/>
          </p:cNvCxnSpPr>
          <p:nvPr/>
        </p:nvCxnSpPr>
        <p:spPr>
          <a:xfrm flipV="1">
            <a:off x="4343400" y="4991100"/>
            <a:ext cx="381000" cy="2667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71" idx="3"/>
            <a:endCxn id="78" idx="1"/>
          </p:cNvCxnSpPr>
          <p:nvPr/>
        </p:nvCxnSpPr>
        <p:spPr>
          <a:xfrm>
            <a:off x="8229600" y="2400300"/>
            <a:ext cx="381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66" idx="3"/>
            <a:endCxn id="68" idx="1"/>
          </p:cNvCxnSpPr>
          <p:nvPr/>
        </p:nvCxnSpPr>
        <p:spPr>
          <a:xfrm>
            <a:off x="67056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67" idx="3"/>
            <a:endCxn id="66" idx="1"/>
          </p:cNvCxnSpPr>
          <p:nvPr/>
        </p:nvCxnSpPr>
        <p:spPr>
          <a:xfrm>
            <a:off x="5791200" y="2400300"/>
            <a:ext cx="228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6" idx="3"/>
            <a:endCxn id="67" idx="1"/>
          </p:cNvCxnSpPr>
          <p:nvPr/>
        </p:nvCxnSpPr>
        <p:spPr>
          <a:xfrm>
            <a:off x="51054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5" idx="3"/>
            <a:endCxn id="16" idx="1"/>
          </p:cNvCxnSpPr>
          <p:nvPr/>
        </p:nvCxnSpPr>
        <p:spPr>
          <a:xfrm>
            <a:off x="44958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4" idx="3"/>
            <a:endCxn id="15" idx="1"/>
          </p:cNvCxnSpPr>
          <p:nvPr/>
        </p:nvCxnSpPr>
        <p:spPr>
          <a:xfrm>
            <a:off x="38100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7" idx="3"/>
            <a:endCxn id="14" idx="1"/>
          </p:cNvCxnSpPr>
          <p:nvPr/>
        </p:nvCxnSpPr>
        <p:spPr>
          <a:xfrm>
            <a:off x="32004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13" idx="3"/>
            <a:endCxn id="17" idx="1"/>
          </p:cNvCxnSpPr>
          <p:nvPr/>
        </p:nvCxnSpPr>
        <p:spPr>
          <a:xfrm>
            <a:off x="25146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4" idx="3"/>
            <a:endCxn id="11" idx="1"/>
          </p:cNvCxnSpPr>
          <p:nvPr/>
        </p:nvCxnSpPr>
        <p:spPr>
          <a:xfrm>
            <a:off x="838200" y="1638300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7" idx="3"/>
            <a:endCxn id="12" idx="1"/>
          </p:cNvCxnSpPr>
          <p:nvPr/>
        </p:nvCxnSpPr>
        <p:spPr>
          <a:xfrm>
            <a:off x="838200" y="3238500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Elbow Connector 139"/>
          <p:cNvCxnSpPr>
            <a:stCxn id="11" idx="3"/>
            <a:endCxn id="13" idx="1"/>
          </p:cNvCxnSpPr>
          <p:nvPr/>
        </p:nvCxnSpPr>
        <p:spPr>
          <a:xfrm>
            <a:off x="1676400" y="1638300"/>
            <a:ext cx="304800" cy="7620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154"/>
          <p:cNvCxnSpPr>
            <a:stCxn id="12" idx="3"/>
            <a:endCxn id="13" idx="1"/>
          </p:cNvCxnSpPr>
          <p:nvPr/>
        </p:nvCxnSpPr>
        <p:spPr>
          <a:xfrm flipV="1">
            <a:off x="1676400" y="2400300"/>
            <a:ext cx="304800" cy="8382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Elbow Connector 157"/>
          <p:cNvCxnSpPr>
            <a:stCxn id="5" idx="3"/>
            <a:endCxn id="13" idx="1"/>
          </p:cNvCxnSpPr>
          <p:nvPr/>
        </p:nvCxnSpPr>
        <p:spPr>
          <a:xfrm>
            <a:off x="838200" y="2171700"/>
            <a:ext cx="1143000" cy="2286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>
            <a:stCxn id="6" idx="3"/>
            <a:endCxn id="13" idx="1"/>
          </p:cNvCxnSpPr>
          <p:nvPr/>
        </p:nvCxnSpPr>
        <p:spPr>
          <a:xfrm flipV="1">
            <a:off x="838200" y="2400300"/>
            <a:ext cx="1143000" cy="3048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 rot="16200000">
            <a:off x="1799513" y="2315288"/>
            <a:ext cx="609600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/>
              <a:t>INPUTS</a:t>
            </a:r>
            <a:endParaRPr lang="en-US" sz="1000" dirty="0"/>
          </a:p>
        </p:txBody>
      </p:sp>
      <p:sp>
        <p:nvSpPr>
          <p:cNvPr id="165" name="TextBox 164"/>
          <p:cNvSpPr txBox="1"/>
          <p:nvPr/>
        </p:nvSpPr>
        <p:spPr>
          <a:xfrm>
            <a:off x="1981200" y="3124200"/>
            <a:ext cx="533400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/>
              <a:t>SEL IN</a:t>
            </a:r>
            <a:endParaRPr lang="en-US" sz="1000" dirty="0"/>
          </a:p>
        </p:txBody>
      </p:sp>
      <p:cxnSp>
        <p:nvCxnSpPr>
          <p:cNvPr id="166" name="Elbow Connector 165"/>
          <p:cNvCxnSpPr>
            <a:stCxn id="50" idx="3"/>
            <a:endCxn id="17" idx="2"/>
          </p:cNvCxnSpPr>
          <p:nvPr/>
        </p:nvCxnSpPr>
        <p:spPr>
          <a:xfrm rot="16200000" flipV="1">
            <a:off x="2801112" y="2875788"/>
            <a:ext cx="990600" cy="7254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Elbow Connector 168"/>
          <p:cNvCxnSpPr>
            <a:stCxn id="64" idx="3"/>
            <a:endCxn id="67" idx="2"/>
          </p:cNvCxnSpPr>
          <p:nvPr/>
        </p:nvCxnSpPr>
        <p:spPr>
          <a:xfrm rot="5400000" flipH="1" flipV="1">
            <a:off x="4553712" y="2763012"/>
            <a:ext cx="1143000" cy="79857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Elbow Connector 172"/>
          <p:cNvCxnSpPr>
            <a:stCxn id="58" idx="3"/>
            <a:endCxn id="15" idx="2"/>
          </p:cNvCxnSpPr>
          <p:nvPr/>
        </p:nvCxnSpPr>
        <p:spPr>
          <a:xfrm rot="5400000" flipH="1" flipV="1">
            <a:off x="3829812" y="3334512"/>
            <a:ext cx="381000" cy="41757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Elbow Connector 194"/>
          <p:cNvCxnSpPr>
            <a:stCxn id="59" idx="3"/>
            <a:endCxn id="15" idx="2"/>
          </p:cNvCxnSpPr>
          <p:nvPr/>
        </p:nvCxnSpPr>
        <p:spPr>
          <a:xfrm rot="5400000" flipH="1" flipV="1">
            <a:off x="3906012" y="3410712"/>
            <a:ext cx="381000" cy="26517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Elbow Connector 195"/>
          <p:cNvCxnSpPr>
            <a:stCxn id="60" idx="3"/>
            <a:endCxn id="15" idx="2"/>
          </p:cNvCxnSpPr>
          <p:nvPr/>
        </p:nvCxnSpPr>
        <p:spPr>
          <a:xfrm rot="5400000" flipH="1" flipV="1">
            <a:off x="3982212" y="3486912"/>
            <a:ext cx="381000" cy="11277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Elbow Connector 196"/>
          <p:cNvCxnSpPr>
            <a:stCxn id="61" idx="3"/>
            <a:endCxn id="15" idx="2"/>
          </p:cNvCxnSpPr>
          <p:nvPr/>
        </p:nvCxnSpPr>
        <p:spPr>
          <a:xfrm rot="16200000" flipV="1">
            <a:off x="4058412" y="3523488"/>
            <a:ext cx="381000" cy="396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Elbow Connector 197"/>
          <p:cNvCxnSpPr>
            <a:stCxn id="62" idx="3"/>
            <a:endCxn id="15" idx="2"/>
          </p:cNvCxnSpPr>
          <p:nvPr/>
        </p:nvCxnSpPr>
        <p:spPr>
          <a:xfrm rot="16200000" flipV="1">
            <a:off x="4134612" y="3447288"/>
            <a:ext cx="381000" cy="1920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Elbow Connector 198"/>
          <p:cNvCxnSpPr>
            <a:stCxn id="63" idx="3"/>
            <a:endCxn id="15" idx="2"/>
          </p:cNvCxnSpPr>
          <p:nvPr/>
        </p:nvCxnSpPr>
        <p:spPr>
          <a:xfrm rot="16200000" flipV="1">
            <a:off x="4210812" y="3371088"/>
            <a:ext cx="381000" cy="3444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angle 209"/>
          <p:cNvSpPr/>
          <p:nvPr/>
        </p:nvSpPr>
        <p:spPr>
          <a:xfrm>
            <a:off x="5029200" y="1143000"/>
            <a:ext cx="5334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LOCAL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REG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11" name="Elbow Connector 210"/>
          <p:cNvCxnSpPr>
            <a:stCxn id="15" idx="3"/>
            <a:endCxn id="69" idx="1"/>
          </p:cNvCxnSpPr>
          <p:nvPr/>
        </p:nvCxnSpPr>
        <p:spPr>
          <a:xfrm>
            <a:off x="4495800" y="2400300"/>
            <a:ext cx="533400" cy="1143000"/>
          </a:xfrm>
          <a:prstGeom prst="curvedConnector3">
            <a:avLst>
              <a:gd name="adj1" fmla="val 23284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Rectangle 217"/>
          <p:cNvSpPr/>
          <p:nvPr/>
        </p:nvSpPr>
        <p:spPr>
          <a:xfrm>
            <a:off x="6248400" y="3352800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HIGH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SUPPLY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19" name="Freeform 218"/>
          <p:cNvSpPr/>
          <p:nvPr/>
        </p:nvSpPr>
        <p:spPr>
          <a:xfrm>
            <a:off x="6857999" y="2971800"/>
            <a:ext cx="152400" cy="695324"/>
          </a:xfrm>
          <a:custGeom>
            <a:avLst/>
            <a:gdLst>
              <a:gd name="connsiteX0" fmla="*/ 0 w 257175"/>
              <a:gd name="connsiteY0" fmla="*/ 666750 h 796925"/>
              <a:gd name="connsiteX1" fmla="*/ 238125 w 257175"/>
              <a:gd name="connsiteY1" fmla="*/ 685800 h 796925"/>
              <a:gd name="connsiteX2" fmla="*/ 114300 w 257175"/>
              <a:gd name="connsiteY2" fmla="*/ 0 h 796925"/>
              <a:gd name="connsiteX0" fmla="*/ 0 w 185737"/>
              <a:gd name="connsiteY0" fmla="*/ 666750 h 768350"/>
              <a:gd name="connsiteX1" fmla="*/ 152400 w 185737"/>
              <a:gd name="connsiteY1" fmla="*/ 657225 h 768350"/>
              <a:gd name="connsiteX2" fmla="*/ 114300 w 185737"/>
              <a:gd name="connsiteY2" fmla="*/ 0 h 768350"/>
              <a:gd name="connsiteX0" fmla="*/ 0 w 185737"/>
              <a:gd name="connsiteY0" fmla="*/ 666750 h 768350"/>
              <a:gd name="connsiteX1" fmla="*/ 152400 w 185737"/>
              <a:gd name="connsiteY1" fmla="*/ 657225 h 768350"/>
              <a:gd name="connsiteX2" fmla="*/ 114300 w 185737"/>
              <a:gd name="connsiteY2" fmla="*/ 0 h 768350"/>
              <a:gd name="connsiteX0" fmla="*/ 0 w 185737"/>
              <a:gd name="connsiteY0" fmla="*/ 666750 h 731837"/>
              <a:gd name="connsiteX1" fmla="*/ 152400 w 185737"/>
              <a:gd name="connsiteY1" fmla="*/ 657225 h 731837"/>
              <a:gd name="connsiteX2" fmla="*/ 114300 w 185737"/>
              <a:gd name="connsiteY2" fmla="*/ 0 h 731837"/>
              <a:gd name="connsiteX0" fmla="*/ 0 w 185737"/>
              <a:gd name="connsiteY0" fmla="*/ 666750 h 666750"/>
              <a:gd name="connsiteX1" fmla="*/ 152400 w 185737"/>
              <a:gd name="connsiteY1" fmla="*/ 657225 h 666750"/>
              <a:gd name="connsiteX2" fmla="*/ 114300 w 185737"/>
              <a:gd name="connsiteY2" fmla="*/ 0 h 666750"/>
              <a:gd name="connsiteX0" fmla="*/ 0 w 185737"/>
              <a:gd name="connsiteY0" fmla="*/ 666750 h 666750"/>
              <a:gd name="connsiteX1" fmla="*/ 152400 w 185737"/>
              <a:gd name="connsiteY1" fmla="*/ 657226 h 666750"/>
              <a:gd name="connsiteX2" fmla="*/ 114300 w 185737"/>
              <a:gd name="connsiteY2" fmla="*/ 0 h 666750"/>
              <a:gd name="connsiteX0" fmla="*/ 0 w 171450"/>
              <a:gd name="connsiteY0" fmla="*/ 666750 h 666750"/>
              <a:gd name="connsiteX1" fmla="*/ 152400 w 171450"/>
              <a:gd name="connsiteY1" fmla="*/ 657226 h 666750"/>
              <a:gd name="connsiteX2" fmla="*/ 114300 w 171450"/>
              <a:gd name="connsiteY2" fmla="*/ 0 h 666750"/>
              <a:gd name="connsiteX0" fmla="*/ 0 w 176212"/>
              <a:gd name="connsiteY0" fmla="*/ 695324 h 695324"/>
              <a:gd name="connsiteX1" fmla="*/ 152400 w 176212"/>
              <a:gd name="connsiteY1" fmla="*/ 685800 h 695324"/>
              <a:gd name="connsiteX2" fmla="*/ 152400 w 176212"/>
              <a:gd name="connsiteY2" fmla="*/ 0 h 695324"/>
              <a:gd name="connsiteX0" fmla="*/ 0 w 171450"/>
              <a:gd name="connsiteY0" fmla="*/ 695324 h 695324"/>
              <a:gd name="connsiteX1" fmla="*/ 152400 w 171450"/>
              <a:gd name="connsiteY1" fmla="*/ 685800 h 695324"/>
              <a:gd name="connsiteX2" fmla="*/ 152400 w 171450"/>
              <a:gd name="connsiteY2" fmla="*/ 0 h 695324"/>
              <a:gd name="connsiteX0" fmla="*/ 0 w 166687"/>
              <a:gd name="connsiteY0" fmla="*/ 695324 h 695324"/>
              <a:gd name="connsiteX1" fmla="*/ 152400 w 166687"/>
              <a:gd name="connsiteY1" fmla="*/ 685800 h 695324"/>
              <a:gd name="connsiteX2" fmla="*/ 152400 w 166687"/>
              <a:gd name="connsiteY2" fmla="*/ 0 h 695324"/>
              <a:gd name="connsiteX0" fmla="*/ 0 w 152400"/>
              <a:gd name="connsiteY0" fmla="*/ 695324 h 695324"/>
              <a:gd name="connsiteX1" fmla="*/ 152400 w 152400"/>
              <a:gd name="connsiteY1" fmla="*/ 685800 h 695324"/>
              <a:gd name="connsiteX2" fmla="*/ 152400 w 152400"/>
              <a:gd name="connsiteY2" fmla="*/ 0 h 69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95324">
                <a:moveTo>
                  <a:pt x="0" y="695324"/>
                </a:moveTo>
                <a:lnTo>
                  <a:pt x="152400" y="685800"/>
                </a:lnTo>
                <a:lnTo>
                  <a:pt x="152400" y="0"/>
                </a:lnTo>
              </a:path>
            </a:pathLst>
          </a:cu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Freeform 219"/>
          <p:cNvSpPr/>
          <p:nvPr/>
        </p:nvSpPr>
        <p:spPr>
          <a:xfrm>
            <a:off x="6858000" y="2971800"/>
            <a:ext cx="838200" cy="695324"/>
          </a:xfrm>
          <a:custGeom>
            <a:avLst/>
            <a:gdLst>
              <a:gd name="connsiteX0" fmla="*/ 0 w 257175"/>
              <a:gd name="connsiteY0" fmla="*/ 666750 h 796925"/>
              <a:gd name="connsiteX1" fmla="*/ 238125 w 257175"/>
              <a:gd name="connsiteY1" fmla="*/ 685800 h 796925"/>
              <a:gd name="connsiteX2" fmla="*/ 114300 w 257175"/>
              <a:gd name="connsiteY2" fmla="*/ 0 h 796925"/>
              <a:gd name="connsiteX0" fmla="*/ 0 w 185737"/>
              <a:gd name="connsiteY0" fmla="*/ 666750 h 768350"/>
              <a:gd name="connsiteX1" fmla="*/ 152400 w 185737"/>
              <a:gd name="connsiteY1" fmla="*/ 657225 h 768350"/>
              <a:gd name="connsiteX2" fmla="*/ 114300 w 185737"/>
              <a:gd name="connsiteY2" fmla="*/ 0 h 768350"/>
              <a:gd name="connsiteX0" fmla="*/ 0 w 185737"/>
              <a:gd name="connsiteY0" fmla="*/ 666750 h 768350"/>
              <a:gd name="connsiteX1" fmla="*/ 152400 w 185737"/>
              <a:gd name="connsiteY1" fmla="*/ 657225 h 768350"/>
              <a:gd name="connsiteX2" fmla="*/ 114300 w 185737"/>
              <a:gd name="connsiteY2" fmla="*/ 0 h 768350"/>
              <a:gd name="connsiteX0" fmla="*/ 0 w 185737"/>
              <a:gd name="connsiteY0" fmla="*/ 666750 h 731837"/>
              <a:gd name="connsiteX1" fmla="*/ 152400 w 185737"/>
              <a:gd name="connsiteY1" fmla="*/ 657225 h 731837"/>
              <a:gd name="connsiteX2" fmla="*/ 114300 w 185737"/>
              <a:gd name="connsiteY2" fmla="*/ 0 h 731837"/>
              <a:gd name="connsiteX0" fmla="*/ 0 w 185737"/>
              <a:gd name="connsiteY0" fmla="*/ 666750 h 666750"/>
              <a:gd name="connsiteX1" fmla="*/ 152400 w 185737"/>
              <a:gd name="connsiteY1" fmla="*/ 657225 h 666750"/>
              <a:gd name="connsiteX2" fmla="*/ 114300 w 185737"/>
              <a:gd name="connsiteY2" fmla="*/ 0 h 666750"/>
              <a:gd name="connsiteX0" fmla="*/ 0 w 185737"/>
              <a:gd name="connsiteY0" fmla="*/ 666750 h 666750"/>
              <a:gd name="connsiteX1" fmla="*/ 152400 w 185737"/>
              <a:gd name="connsiteY1" fmla="*/ 657226 h 666750"/>
              <a:gd name="connsiteX2" fmla="*/ 114300 w 185737"/>
              <a:gd name="connsiteY2" fmla="*/ 0 h 666750"/>
              <a:gd name="connsiteX0" fmla="*/ 0 w 171450"/>
              <a:gd name="connsiteY0" fmla="*/ 666750 h 666750"/>
              <a:gd name="connsiteX1" fmla="*/ 152400 w 171450"/>
              <a:gd name="connsiteY1" fmla="*/ 657226 h 666750"/>
              <a:gd name="connsiteX2" fmla="*/ 114300 w 171450"/>
              <a:gd name="connsiteY2" fmla="*/ 0 h 666750"/>
              <a:gd name="connsiteX0" fmla="*/ 0 w 176212"/>
              <a:gd name="connsiteY0" fmla="*/ 695324 h 695324"/>
              <a:gd name="connsiteX1" fmla="*/ 152400 w 176212"/>
              <a:gd name="connsiteY1" fmla="*/ 685800 h 695324"/>
              <a:gd name="connsiteX2" fmla="*/ 152400 w 176212"/>
              <a:gd name="connsiteY2" fmla="*/ 0 h 695324"/>
              <a:gd name="connsiteX0" fmla="*/ 0 w 171450"/>
              <a:gd name="connsiteY0" fmla="*/ 695324 h 695324"/>
              <a:gd name="connsiteX1" fmla="*/ 152400 w 171450"/>
              <a:gd name="connsiteY1" fmla="*/ 685800 h 695324"/>
              <a:gd name="connsiteX2" fmla="*/ 152400 w 171450"/>
              <a:gd name="connsiteY2" fmla="*/ 0 h 695324"/>
              <a:gd name="connsiteX0" fmla="*/ 0 w 166687"/>
              <a:gd name="connsiteY0" fmla="*/ 695324 h 695324"/>
              <a:gd name="connsiteX1" fmla="*/ 152400 w 166687"/>
              <a:gd name="connsiteY1" fmla="*/ 685800 h 695324"/>
              <a:gd name="connsiteX2" fmla="*/ 152400 w 166687"/>
              <a:gd name="connsiteY2" fmla="*/ 0 h 695324"/>
              <a:gd name="connsiteX0" fmla="*/ 0 w 152400"/>
              <a:gd name="connsiteY0" fmla="*/ 695324 h 695324"/>
              <a:gd name="connsiteX1" fmla="*/ 152400 w 152400"/>
              <a:gd name="connsiteY1" fmla="*/ 685800 h 695324"/>
              <a:gd name="connsiteX2" fmla="*/ 152400 w 152400"/>
              <a:gd name="connsiteY2" fmla="*/ 0 h 69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95324">
                <a:moveTo>
                  <a:pt x="0" y="695324"/>
                </a:moveTo>
                <a:lnTo>
                  <a:pt x="152400" y="685800"/>
                </a:lnTo>
                <a:lnTo>
                  <a:pt x="152400" y="0"/>
                </a:lnTo>
              </a:path>
            </a:pathLst>
          </a:cu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1" name="Elbow Connector 220"/>
          <p:cNvCxnSpPr>
            <a:stCxn id="220" idx="0"/>
            <a:endCxn id="66" idx="2"/>
          </p:cNvCxnSpPr>
          <p:nvPr/>
        </p:nvCxnSpPr>
        <p:spPr>
          <a:xfrm flipH="1" flipV="1">
            <a:off x="6362700" y="2971800"/>
            <a:ext cx="495300" cy="695324"/>
          </a:xfrm>
          <a:prstGeom prst="bentConnector4">
            <a:avLst>
              <a:gd name="adj1" fmla="val -17308"/>
              <a:gd name="adj2" fmla="val 64383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152400" y="46482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110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VOLTS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AC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1295400" y="4343400"/>
            <a:ext cx="152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5867400" y="3505200"/>
            <a:ext cx="152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94" name="Straight Arrow Connector 93"/>
          <p:cNvCxnSpPr>
            <a:stCxn id="93" idx="6"/>
            <a:endCxn id="218" idx="1"/>
          </p:cNvCxnSpPr>
          <p:nvPr/>
        </p:nvCxnSpPr>
        <p:spPr>
          <a:xfrm flipV="1">
            <a:off x="6019800" y="3657600"/>
            <a:ext cx="228600" cy="381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1219200" y="4953000"/>
            <a:ext cx="60960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LOW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SUPPLY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01" name="Elbow Connector 100"/>
          <p:cNvCxnSpPr>
            <a:stCxn id="72" idx="3"/>
            <a:endCxn id="82" idx="2"/>
          </p:cNvCxnSpPr>
          <p:nvPr/>
        </p:nvCxnSpPr>
        <p:spPr>
          <a:xfrm flipV="1">
            <a:off x="762000" y="4533900"/>
            <a:ext cx="533400" cy="3810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/>
          <p:cNvCxnSpPr>
            <a:stCxn id="72" idx="3"/>
            <a:endCxn id="99" idx="1"/>
          </p:cNvCxnSpPr>
          <p:nvPr/>
        </p:nvCxnSpPr>
        <p:spPr>
          <a:xfrm>
            <a:off x="762000" y="4914900"/>
            <a:ext cx="457200" cy="342900"/>
          </a:xfrm>
          <a:prstGeom prst="bentConnector3">
            <a:avLst>
              <a:gd name="adj1" fmla="val 58333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/>
          <p:cNvSpPr/>
          <p:nvPr/>
        </p:nvSpPr>
        <p:spPr>
          <a:xfrm>
            <a:off x="2057400" y="4343400"/>
            <a:ext cx="1524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15" name="Elbow Connector 114"/>
          <p:cNvCxnSpPr>
            <a:stCxn id="99" idx="3"/>
            <a:endCxn id="110" idx="2"/>
          </p:cNvCxnSpPr>
          <p:nvPr/>
        </p:nvCxnSpPr>
        <p:spPr>
          <a:xfrm flipV="1">
            <a:off x="1828800" y="4533900"/>
            <a:ext cx="228600" cy="7239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4724400" y="1219200"/>
            <a:ext cx="1524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23" name="Straight Arrow Connector 122"/>
          <p:cNvCxnSpPr>
            <a:stCxn id="120" idx="6"/>
            <a:endCxn id="210" idx="1"/>
          </p:cNvCxnSpPr>
          <p:nvPr/>
        </p:nvCxnSpPr>
        <p:spPr>
          <a:xfrm>
            <a:off x="4876800" y="14097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210" idx="3"/>
            <a:endCxn id="130" idx="1"/>
          </p:cNvCxnSpPr>
          <p:nvPr/>
        </p:nvCxnSpPr>
        <p:spPr>
          <a:xfrm>
            <a:off x="5562600" y="1409700"/>
            <a:ext cx="228600" cy="11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5791200" y="1295400"/>
            <a:ext cx="14478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 smtClean="0"/>
              <a:t>TO ALL AUDIO STAGES</a:t>
            </a:r>
            <a:endParaRPr lang="en-US" sz="900" dirty="0"/>
          </a:p>
        </p:txBody>
      </p:sp>
      <p:sp>
        <p:nvSpPr>
          <p:cNvPr id="154" name="Rectangle 153"/>
          <p:cNvSpPr/>
          <p:nvPr/>
        </p:nvSpPr>
        <p:spPr>
          <a:xfrm>
            <a:off x="2590800" y="4800600"/>
            <a:ext cx="17526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MICROCONTROLLER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56" name="Elbow Connector 155"/>
          <p:cNvCxnSpPr>
            <a:stCxn id="170" idx="3"/>
            <a:endCxn id="167" idx="3"/>
          </p:cNvCxnSpPr>
          <p:nvPr/>
        </p:nvCxnSpPr>
        <p:spPr>
          <a:xfrm flipH="1" flipV="1">
            <a:off x="5105400" y="4267200"/>
            <a:ext cx="457200" cy="723900"/>
          </a:xfrm>
          <a:prstGeom prst="bentConnector3">
            <a:avLst>
              <a:gd name="adj1" fmla="val -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99" idx="3"/>
            <a:endCxn id="154" idx="1"/>
          </p:cNvCxnSpPr>
          <p:nvPr/>
        </p:nvCxnSpPr>
        <p:spPr>
          <a:xfrm>
            <a:off x="1828800" y="5257800"/>
            <a:ext cx="76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/>
          <p:cNvSpPr/>
          <p:nvPr/>
        </p:nvSpPr>
        <p:spPr>
          <a:xfrm>
            <a:off x="4724400" y="4800600"/>
            <a:ext cx="8382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OPTO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COUPLERS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2057400" y="5715000"/>
            <a:ext cx="609600" cy="457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CLOCK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OSC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80" name="Elbow Connector 179"/>
          <p:cNvCxnSpPr>
            <a:stCxn id="179" idx="3"/>
            <a:endCxn id="154" idx="2"/>
          </p:cNvCxnSpPr>
          <p:nvPr/>
        </p:nvCxnSpPr>
        <p:spPr>
          <a:xfrm flipV="1">
            <a:off x="2667000" y="5715000"/>
            <a:ext cx="800100" cy="22860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Rectangle 187"/>
          <p:cNvSpPr/>
          <p:nvPr/>
        </p:nvSpPr>
        <p:spPr>
          <a:xfrm>
            <a:off x="1447800" y="6248400"/>
            <a:ext cx="914400" cy="457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PROGRAM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INTERFACE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91" name="Elbow Connector 190"/>
          <p:cNvCxnSpPr>
            <a:stCxn id="188" idx="3"/>
            <a:endCxn id="154" idx="2"/>
          </p:cNvCxnSpPr>
          <p:nvPr/>
        </p:nvCxnSpPr>
        <p:spPr>
          <a:xfrm flipV="1">
            <a:off x="2362200" y="5715000"/>
            <a:ext cx="1104900" cy="76200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Rectangle 203"/>
          <p:cNvSpPr/>
          <p:nvPr/>
        </p:nvSpPr>
        <p:spPr>
          <a:xfrm>
            <a:off x="152400" y="6096000"/>
            <a:ext cx="6096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EXTERNAL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USB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06" name="Straight Arrow Connector 205"/>
          <p:cNvCxnSpPr>
            <a:stCxn id="204" idx="3"/>
            <a:endCxn id="188" idx="1"/>
          </p:cNvCxnSpPr>
          <p:nvPr/>
        </p:nvCxnSpPr>
        <p:spPr>
          <a:xfrm>
            <a:off x="762000" y="6362700"/>
            <a:ext cx="685800" cy="1143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Rectangle 214"/>
          <p:cNvSpPr/>
          <p:nvPr/>
        </p:nvSpPr>
        <p:spPr>
          <a:xfrm>
            <a:off x="6400800" y="5181600"/>
            <a:ext cx="175260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16 MILLION COLOR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800 x 480</a:t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LIQUID CRYSTAL</a:t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DISPLAY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25" name="Elbow Connector 224"/>
          <p:cNvCxnSpPr>
            <a:stCxn id="154" idx="3"/>
            <a:endCxn id="215" idx="1"/>
          </p:cNvCxnSpPr>
          <p:nvPr/>
        </p:nvCxnSpPr>
        <p:spPr>
          <a:xfrm>
            <a:off x="4343400" y="5257800"/>
            <a:ext cx="2057400" cy="228600"/>
          </a:xfrm>
          <a:prstGeom prst="bentConnector3">
            <a:avLst>
              <a:gd name="adj1" fmla="val 7482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Elbow Connector 239"/>
          <p:cNvCxnSpPr>
            <a:stCxn id="170" idx="3"/>
            <a:endCxn id="165" idx="2"/>
          </p:cNvCxnSpPr>
          <p:nvPr/>
        </p:nvCxnSpPr>
        <p:spPr>
          <a:xfrm flipH="1" flipV="1">
            <a:off x="2247900" y="3370421"/>
            <a:ext cx="3314700" cy="1620679"/>
          </a:xfrm>
          <a:prstGeom prst="bentConnector4">
            <a:avLst>
              <a:gd name="adj1" fmla="val -6897"/>
              <a:gd name="adj2" fmla="val 29499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69" idx="2"/>
            <a:endCxn id="154" idx="0"/>
          </p:cNvCxnSpPr>
          <p:nvPr/>
        </p:nvCxnSpPr>
        <p:spPr>
          <a:xfrm rot="5400000">
            <a:off x="3848100" y="3352800"/>
            <a:ext cx="1066800" cy="1828800"/>
          </a:xfrm>
          <a:prstGeom prst="bentConnector3">
            <a:avLst>
              <a:gd name="adj1" fmla="val 86735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Rectangle 256"/>
          <p:cNvSpPr/>
          <p:nvPr/>
        </p:nvSpPr>
        <p:spPr>
          <a:xfrm>
            <a:off x="6400800" y="5867400"/>
            <a:ext cx="1752600" cy="228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TOUCHSCREEN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58" name="Elbow Connector 257"/>
          <p:cNvCxnSpPr>
            <a:stCxn id="257" idx="1"/>
          </p:cNvCxnSpPr>
          <p:nvPr/>
        </p:nvCxnSpPr>
        <p:spPr>
          <a:xfrm rot="10800000">
            <a:off x="4343400" y="5486400"/>
            <a:ext cx="2057400" cy="495300"/>
          </a:xfrm>
          <a:prstGeom prst="bentConnector3">
            <a:avLst>
              <a:gd name="adj1" fmla="val 71356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Stephen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427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14300" y="2143125"/>
            <a:ext cx="8915400" cy="2571750"/>
            <a:chOff x="114300" y="2143125"/>
            <a:chExt cx="8915400" cy="257175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" y="2143125"/>
              <a:ext cx="8915400" cy="2571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5486400" y="2667000"/>
              <a:ext cx="609600" cy="228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VOLTAGE POWER SUPPLY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371600"/>
            <a:ext cx="1600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360 Volts AC from a transformer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75838" y="1342768"/>
            <a:ext cx="1600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450 Volts DC to the VTA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72200" y="2819400"/>
            <a:ext cx="1524000" cy="1752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57600" y="5239264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Room provided on the circuit board, if required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>
          <a:xfrm flipV="1">
            <a:off x="4724400" y="4572000"/>
            <a:ext cx="1447800" cy="667264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667000" y="2656702"/>
            <a:ext cx="685800" cy="4777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8" idx="0"/>
          </p:cNvCxnSpPr>
          <p:nvPr/>
        </p:nvCxnSpPr>
        <p:spPr>
          <a:xfrm flipH="1" flipV="1">
            <a:off x="3352800" y="3134497"/>
            <a:ext cx="1371600" cy="2104767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Stephen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322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voltage power supply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42443310"/>
              </p:ext>
            </p:extLst>
          </p:nvPr>
        </p:nvGraphicFramePr>
        <p:xfrm>
          <a:off x="2590800" y="1562100"/>
          <a:ext cx="3962400" cy="5178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/>
                <a:gridCol w="1320800"/>
                <a:gridCol w="1320800"/>
              </a:tblGrid>
              <a:tr h="3574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</a:rPr>
                        <a:t>Item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</a:rPr>
                        <a:t>Symbol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</a:rPr>
                        <a:t>Volt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</a:rPr>
                        <a:t>(V)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7404">
                <a:tc rowSpan="4"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Power</a:t>
                      </a:r>
                      <a:endParaRPr lang="en-US" sz="1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Times New Roman"/>
                          <a:cs typeface="Arial" pitchFamily="34" charset="0"/>
                        </a:rPr>
                        <a:t>DV</a:t>
                      </a:r>
                      <a:r>
                        <a:rPr lang="en-US" sz="1800" baseline="-25000">
                          <a:latin typeface="+mn-lt"/>
                          <a:ea typeface="Times New Roman"/>
                          <a:cs typeface="Arial" pitchFamily="34" charset="0"/>
                        </a:rPr>
                        <a:t>DD</a:t>
                      </a:r>
                      <a:endParaRPr lang="en-US" sz="18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+3.3</a:t>
                      </a:r>
                    </a:p>
                  </a:txBody>
                  <a:tcPr marL="68580" marR="68580" marT="0" marB="0" anchor="ctr"/>
                </a:tc>
              </a:tr>
              <a:tr h="357404">
                <a:tc vMerge="1"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Times New Roman"/>
                          <a:cs typeface="Arial" pitchFamily="34" charset="0"/>
                        </a:rPr>
                        <a:t>AV</a:t>
                      </a:r>
                      <a:r>
                        <a:rPr lang="en-US" sz="1800" baseline="-25000">
                          <a:latin typeface="+mn-lt"/>
                          <a:ea typeface="Times New Roman"/>
                          <a:cs typeface="Arial" pitchFamily="34" charset="0"/>
                        </a:rPr>
                        <a:t>DD</a:t>
                      </a:r>
                      <a:endParaRPr lang="en-US" sz="18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+10.4</a:t>
                      </a:r>
                    </a:p>
                  </a:txBody>
                  <a:tcPr marL="68580" marR="68580" marT="0" marB="0" anchor="ctr"/>
                </a:tc>
              </a:tr>
              <a:tr h="357404">
                <a:tc vMerge="1"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Times New Roman"/>
                          <a:cs typeface="Arial" pitchFamily="34" charset="0"/>
                        </a:rPr>
                        <a:t>V</a:t>
                      </a:r>
                      <a:r>
                        <a:rPr lang="en-US" sz="1800" baseline="-25000">
                          <a:latin typeface="+mn-lt"/>
                          <a:ea typeface="Times New Roman"/>
                          <a:cs typeface="Arial" pitchFamily="34" charset="0"/>
                        </a:rPr>
                        <a:t>GH</a:t>
                      </a:r>
                      <a:endParaRPr lang="en-US" sz="18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+16.0</a:t>
                      </a:r>
                    </a:p>
                  </a:txBody>
                  <a:tcPr marL="68580" marR="68580" marT="0" marB="0" anchor="ctr"/>
                </a:tc>
              </a:tr>
              <a:tr h="357404">
                <a:tc vMerge="1"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Times New Roman"/>
                          <a:cs typeface="Arial" pitchFamily="34" charset="0"/>
                        </a:rPr>
                        <a:t>V</a:t>
                      </a:r>
                      <a:r>
                        <a:rPr lang="en-US" sz="1800" baseline="-25000">
                          <a:latin typeface="+mn-lt"/>
                          <a:ea typeface="Times New Roman"/>
                          <a:cs typeface="Arial" pitchFamily="34" charset="0"/>
                        </a:rPr>
                        <a:t>GL</a:t>
                      </a:r>
                      <a:endParaRPr lang="en-US" sz="18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-7.0</a:t>
                      </a:r>
                    </a:p>
                  </a:txBody>
                  <a:tcPr marL="68580" marR="68580" marT="0" marB="0" anchor="ctr"/>
                </a:tc>
              </a:tr>
              <a:tr h="616889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Input Signal</a:t>
                      </a:r>
                      <a:endParaRPr lang="en-US" sz="1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V</a:t>
                      </a:r>
                      <a:r>
                        <a:rPr lang="en-US" sz="1800" baseline="-25000" dirty="0">
                          <a:latin typeface="+mn-lt"/>
                          <a:ea typeface="Times New Roman"/>
                          <a:cs typeface="Arial" pitchFamily="34" charset="0"/>
                        </a:rPr>
                        <a:t>COM</a:t>
                      </a:r>
                      <a:endParaRPr lang="en-US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+3.6</a:t>
                      </a:r>
                    </a:p>
                  </a:txBody>
                  <a:tcPr marL="68580" marR="68580" marT="0" marB="0" anchor="ctr"/>
                </a:tc>
              </a:tr>
              <a:tr h="616889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Input Logic High</a:t>
                      </a:r>
                      <a:endParaRPr lang="en-US" sz="1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V</a:t>
                      </a:r>
                      <a:r>
                        <a:rPr lang="en-US" sz="1800" baseline="-25000" dirty="0">
                          <a:latin typeface="+mn-lt"/>
                          <a:ea typeface="Times New Roman"/>
                          <a:cs typeface="Arial" pitchFamily="34" charset="0"/>
                        </a:rPr>
                        <a:t>IH</a:t>
                      </a:r>
                      <a:endParaRPr lang="en-US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US" sz="1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16889"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Input Logic Low</a:t>
                      </a:r>
                      <a:endParaRPr lang="en-US" sz="1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Times New Roman"/>
                          <a:cs typeface="Arial" pitchFamily="34" charset="0"/>
                        </a:rPr>
                        <a:t>V</a:t>
                      </a:r>
                      <a:r>
                        <a:rPr lang="en-US" sz="1800" baseline="-25000" dirty="0">
                          <a:latin typeface="+mn-lt"/>
                          <a:ea typeface="Times New Roman"/>
                          <a:cs typeface="Arial" pitchFamily="34" charset="0"/>
                        </a:rPr>
                        <a:t>IL</a:t>
                      </a:r>
                      <a:endParaRPr lang="en-US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US" sz="1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740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  <a:cs typeface="Arial" pitchFamily="34" charset="0"/>
                        </a:rPr>
                        <a:t>Amplifier +</a:t>
                      </a:r>
                      <a:endParaRPr lang="en-US" sz="1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Vah</a:t>
                      </a:r>
                      <a:endParaRPr lang="en-US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  <a:cs typeface="Arial" pitchFamily="34" charset="0"/>
                        </a:rPr>
                        <a:t>+12</a:t>
                      </a:r>
                      <a:endParaRPr lang="en-US" sz="1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740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  <a:cs typeface="Arial" pitchFamily="34" charset="0"/>
                        </a:rPr>
                        <a:t>Amplifier -</a:t>
                      </a:r>
                      <a:endParaRPr lang="en-US" sz="1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Val</a:t>
                      </a:r>
                      <a:endParaRPr lang="en-US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  <a:cs typeface="Arial" pitchFamily="34" charset="0"/>
                        </a:rPr>
                        <a:t>-12</a:t>
                      </a:r>
                      <a:endParaRPr lang="en-US" sz="1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740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  <a:cs typeface="Arial" pitchFamily="34" charset="0"/>
                        </a:rPr>
                        <a:t>MCU 5</a:t>
                      </a:r>
                      <a:endParaRPr lang="en-US" sz="1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latin typeface="+mn-lt"/>
                          <a:ea typeface="Times New Roman"/>
                          <a:cs typeface="Arial" pitchFamily="34" charset="0"/>
                        </a:rPr>
                        <a:t>Vdd</a:t>
                      </a:r>
                      <a:endParaRPr lang="en-US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  <a:cs typeface="Arial" pitchFamily="34" charset="0"/>
                        </a:rPr>
                        <a:t>+5.0</a:t>
                      </a:r>
                      <a:endParaRPr lang="en-US" sz="1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7404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  <a:cs typeface="Arial" pitchFamily="34" charset="0"/>
                        </a:rPr>
                        <a:t>MCU 3</a:t>
                      </a:r>
                      <a:endParaRPr lang="en-US" sz="1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latin typeface="+mn-lt"/>
                          <a:ea typeface="Times New Roman"/>
                          <a:cs typeface="Arial" pitchFamily="34" charset="0"/>
                        </a:rPr>
                        <a:t>Vdda</a:t>
                      </a:r>
                      <a:endParaRPr lang="en-US" sz="18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  <a:cs typeface="Arial" pitchFamily="34" charset="0"/>
                        </a:rPr>
                        <a:t>+3.3</a:t>
                      </a:r>
                      <a:endParaRPr lang="en-US" sz="1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1371600"/>
            <a:ext cx="8686800" cy="381000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difficulties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002060"/>
                </a:solidFill>
              </a:rPr>
              <a:t>Rafa</a:t>
            </a:r>
            <a:endParaRPr lang="en-US" sz="1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voltage power supply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371600"/>
            <a:ext cx="8686800" cy="381000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Before receiving display panel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54864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 rotWithShape="1">
          <a:blip r:embed="rId3" cstate="print"/>
          <a:srcRect l="26756" t="5616" b="28213"/>
          <a:stretch/>
        </p:blipFill>
        <p:spPr bwMode="auto">
          <a:xfrm>
            <a:off x="5751094" y="2057400"/>
            <a:ext cx="3227805" cy="29343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002060"/>
                </a:solidFill>
              </a:rPr>
              <a:t>Rafa</a:t>
            </a:r>
            <a:endParaRPr lang="en-US" sz="1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3733800"/>
            <a:ext cx="8686800" cy="2667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Our project will be embody the analog aspects of modern commercial VTAs such as this one.</a:t>
            </a:r>
          </a:p>
          <a:p>
            <a:r>
              <a:rPr lang="en-US" dirty="0" smtClean="0"/>
              <a:t>The unique feature of our project is digital controlled source switching, volume, and graphic equalizer with a touch screen, LCD to display music visualizations.</a:t>
            </a:r>
          </a:p>
          <a:p>
            <a:pPr lvl="1"/>
            <a:r>
              <a:rPr lang="en-US" dirty="0" smtClean="0"/>
              <a:t>As far as we can determine, no other modern VTA has this feature.</a:t>
            </a:r>
            <a:endParaRPr lang="en-US" dirty="0"/>
          </a:p>
        </p:txBody>
      </p:sp>
      <p:pic>
        <p:nvPicPr>
          <p:cNvPr id="1026" name="Picture 2" descr="C:\Users\Nichols\Documents\College_Courses\EEL4914\Permission_Letters\JE_Audio\20090728-133635_VM60_photo_3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1261820"/>
            <a:ext cx="2970870" cy="23957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95800" y="1600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1828800"/>
            <a:ext cx="586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JE-Audio, model VM60</a:t>
            </a:r>
          </a:p>
          <a:p>
            <a:r>
              <a:rPr lang="en-US" sz="1600" dirty="0" smtClean="0"/>
              <a:t>This unit is about 5” x 13” x 16” weighs about 45 pounds</a:t>
            </a:r>
          </a:p>
          <a:p>
            <a:r>
              <a:rPr lang="en-US" sz="1600" dirty="0" smtClean="0"/>
              <a:t>and costs about $6300 per pair.</a:t>
            </a:r>
          </a:p>
          <a:p>
            <a:r>
              <a:rPr lang="en-US" sz="1600" dirty="0" smtClean="0"/>
              <a:t>Image reprinted with permission from John Lam of JE-Audio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Stephen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975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/>
              <a:t>Low voltage power supply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2057400"/>
          <a:ext cx="3962400" cy="4744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20800"/>
                <a:gridCol w="1320800"/>
                <a:gridCol w="13208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Item</a:t>
                      </a:r>
                      <a:endParaRPr lang="en-US" sz="24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/>
                        <a:t>Symbol</a:t>
                      </a:r>
                      <a:endParaRPr lang="en-US" sz="24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Volt </a:t>
                      </a:r>
                      <a:r>
                        <a:rPr lang="en-US" sz="2400" dirty="0"/>
                        <a:t>(V)</a:t>
                      </a:r>
                      <a:endParaRPr lang="en-US" sz="24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rowSpan="4">
                  <a:txBody>
                    <a:bodyPr/>
                    <a:lstStyle/>
                    <a:p>
                      <a:r>
                        <a:rPr kumimoji="0" lang="en-US" sz="1400" kern="1200" dirty="0" smtClean="0">
                          <a:latin typeface="Arial" pitchFamily="34" charset="0"/>
                          <a:cs typeface="Arial" pitchFamily="34" charset="0"/>
                        </a:rPr>
                        <a:t>Power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DV</a:t>
                      </a:r>
                      <a:r>
                        <a:rPr lang="en-US" sz="1400" baseline="-25000" dirty="0">
                          <a:latin typeface="Arial" pitchFamily="34" charset="0"/>
                          <a:cs typeface="Arial" pitchFamily="34" charset="0"/>
                        </a:rPr>
                        <a:t>DD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+3.3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cs typeface="Arial" pitchFamily="34" charset="0"/>
                        </a:rPr>
                        <a:t>AV</a:t>
                      </a:r>
                      <a:r>
                        <a:rPr lang="en-US" sz="1400" baseline="-25000">
                          <a:latin typeface="Arial" pitchFamily="34" charset="0"/>
                          <a:cs typeface="Arial" pitchFamily="34" charset="0"/>
                        </a:rPr>
                        <a:t>DD</a:t>
                      </a:r>
                      <a:endParaRPr lang="en-U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+10.4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en-US" sz="1400" baseline="-25000">
                          <a:latin typeface="Arial" pitchFamily="34" charset="0"/>
                          <a:cs typeface="Arial" pitchFamily="34" charset="0"/>
                        </a:rPr>
                        <a:t>GH</a:t>
                      </a:r>
                      <a:endParaRPr lang="en-U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+16.0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en-US" sz="1400" baseline="-25000">
                          <a:latin typeface="Arial" pitchFamily="34" charset="0"/>
                          <a:cs typeface="Arial" pitchFamily="34" charset="0"/>
                        </a:rPr>
                        <a:t>GL</a:t>
                      </a:r>
                      <a:endParaRPr lang="en-U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-7.0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400" kern="1200" dirty="0" smtClean="0">
                          <a:latin typeface="Arial" pitchFamily="34" charset="0"/>
                          <a:cs typeface="Arial" pitchFamily="34" charset="0"/>
                        </a:rPr>
                        <a:t>Input Signal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en-US" sz="1400" baseline="-25000" dirty="0">
                          <a:latin typeface="Arial" pitchFamily="34" charset="0"/>
                          <a:cs typeface="Arial" pitchFamily="34" charset="0"/>
                        </a:rPr>
                        <a:t>COM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+3.6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400" kern="1200" dirty="0" smtClean="0">
                          <a:latin typeface="Arial" pitchFamily="34" charset="0"/>
                          <a:cs typeface="Arial" pitchFamily="34" charset="0"/>
                        </a:rPr>
                        <a:t>Input Logic High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en-US" sz="1400" baseline="-25000">
                          <a:latin typeface="Arial" pitchFamily="34" charset="0"/>
                          <a:cs typeface="Arial" pitchFamily="34" charset="0"/>
                        </a:rPr>
                        <a:t>IH</a:t>
                      </a:r>
                      <a:endParaRPr lang="en-U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1400" kern="1200" dirty="0" smtClean="0">
                          <a:latin typeface="Arial" pitchFamily="34" charset="0"/>
                          <a:cs typeface="Arial" pitchFamily="34" charset="0"/>
                        </a:rPr>
                        <a:t>Input Logic Low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 pitchFamily="34" charset="0"/>
                          <a:cs typeface="Arial" pitchFamily="34" charset="0"/>
                        </a:rPr>
                        <a:t>V</a:t>
                      </a:r>
                      <a:r>
                        <a:rPr lang="en-US" sz="1400" baseline="-25000" dirty="0">
                          <a:latin typeface="Arial" pitchFamily="34" charset="0"/>
                          <a:cs typeface="Arial" pitchFamily="34" charset="0"/>
                        </a:rPr>
                        <a:t>IL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Amplifier +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Vah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+12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Amplifier -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Val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-12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MCU 5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Vdd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+5.0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MCU 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latin typeface="Arial" pitchFamily="34" charset="0"/>
                          <a:cs typeface="Arial" pitchFamily="34" charset="0"/>
                        </a:rPr>
                        <a:t>Vdda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+3.3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1371600"/>
            <a:ext cx="8686800" cy="381000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difficulties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98269304"/>
              </p:ext>
            </p:extLst>
          </p:nvPr>
        </p:nvGraphicFramePr>
        <p:xfrm>
          <a:off x="4876800" y="2057400"/>
          <a:ext cx="39624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800"/>
                <a:gridCol w="1320800"/>
                <a:gridCol w="1320800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</a:rPr>
                        <a:t>Item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</a:rPr>
                        <a:t>Symbol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</a:rPr>
                        <a:t>Volt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</a:rPr>
                        <a:t>(V)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Power</a:t>
                      </a:r>
                      <a:endParaRPr lang="en-US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Arial" pitchFamily="34" charset="0"/>
                        </a:rPr>
                        <a:t>DV</a:t>
                      </a:r>
                      <a:r>
                        <a:rPr lang="en-US" sz="1600" baseline="-25000" dirty="0">
                          <a:latin typeface="+mn-lt"/>
                          <a:ea typeface="Times New Roman"/>
                          <a:cs typeface="Arial" pitchFamily="34" charset="0"/>
                        </a:rPr>
                        <a:t>DD</a:t>
                      </a:r>
                      <a:endParaRPr lang="en-US" sz="16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  <a:cs typeface="Arial" pitchFamily="34" charset="0"/>
                        </a:rPr>
                        <a:t>+3.3</a:t>
                      </a:r>
                    </a:p>
                  </a:txBody>
                  <a:tcPr marL="68580" marR="68580" marT="0" marB="0"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  <a:cs typeface="Arial" pitchFamily="34" charset="0"/>
                        </a:rPr>
                        <a:t>V</a:t>
                      </a:r>
                      <a:r>
                        <a:rPr lang="en-US" sz="1600" baseline="-25000">
                          <a:latin typeface="+mn-lt"/>
                          <a:ea typeface="Times New Roman"/>
                          <a:cs typeface="Arial" pitchFamily="34" charset="0"/>
                        </a:rPr>
                        <a:t>GH</a:t>
                      </a:r>
                      <a:endParaRPr lang="en-US" sz="160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+5</a:t>
                      </a:r>
                      <a:endParaRPr lang="en-US" sz="16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  <a:cs typeface="Arial" pitchFamily="34" charset="0"/>
                        </a:rPr>
                        <a:t>Amplifier +</a:t>
                      </a:r>
                      <a:endParaRPr lang="en-US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Vah</a:t>
                      </a:r>
                      <a:endParaRPr lang="en-US" sz="16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  <a:cs typeface="Arial" pitchFamily="34" charset="0"/>
                        </a:rPr>
                        <a:t>+12</a:t>
                      </a:r>
                      <a:endParaRPr lang="en-US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  <a:cs typeface="Arial" pitchFamily="34" charset="0"/>
                        </a:rPr>
                        <a:t>Amplifier -</a:t>
                      </a:r>
                      <a:endParaRPr lang="en-US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Arial" pitchFamily="34" charset="0"/>
                        </a:rPr>
                        <a:t>Val</a:t>
                      </a:r>
                      <a:endParaRPr lang="en-US" sz="16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  <a:cs typeface="Arial" pitchFamily="34" charset="0"/>
                        </a:rPr>
                        <a:t>-12</a:t>
                      </a:r>
                      <a:endParaRPr lang="en-US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  <a:cs typeface="Arial" pitchFamily="34" charset="0"/>
                        </a:rPr>
                        <a:t>MCU 5</a:t>
                      </a:r>
                      <a:endParaRPr lang="en-US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+mn-lt"/>
                          <a:ea typeface="Times New Roman"/>
                          <a:cs typeface="Arial" pitchFamily="34" charset="0"/>
                        </a:rPr>
                        <a:t>Vdd</a:t>
                      </a:r>
                      <a:endParaRPr lang="en-US" sz="16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  <a:cs typeface="Arial" pitchFamily="34" charset="0"/>
                        </a:rPr>
                        <a:t>+3.0</a:t>
                      </a:r>
                      <a:endParaRPr lang="en-US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  <a:cs typeface="Arial" pitchFamily="34" charset="0"/>
                        </a:rPr>
                        <a:t>MCU 3</a:t>
                      </a:r>
                      <a:endParaRPr lang="en-US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latin typeface="+mn-lt"/>
                          <a:ea typeface="Times New Roman"/>
                          <a:cs typeface="Arial" pitchFamily="34" charset="0"/>
                        </a:rPr>
                        <a:t>Vdda</a:t>
                      </a:r>
                      <a:endParaRPr lang="en-US" sz="1600" dirty="0">
                        <a:latin typeface="+mn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n-lt"/>
                          <a:cs typeface="Arial" pitchFamily="34" charset="0"/>
                        </a:rPr>
                        <a:t>+2.2</a:t>
                      </a:r>
                      <a:endParaRPr lang="en-US" sz="1600" dirty="0"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4648200" y="5105400"/>
            <a:ext cx="4343400" cy="1508125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Resistor values had to be changed to match standard values.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002060"/>
                </a:solidFill>
              </a:rPr>
              <a:t>Rafa</a:t>
            </a:r>
            <a:endParaRPr lang="en-US" sz="1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8610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</p:spPr>
        <p:txBody>
          <a:bodyPr/>
          <a:lstStyle/>
          <a:p>
            <a:pPr lvl="0">
              <a:defRPr/>
            </a:pPr>
            <a:r>
              <a:rPr lang="en-US" dirty="0"/>
              <a:t>Low voltage power supply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1371600"/>
            <a:ext cx="8686800" cy="381000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success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002060"/>
                </a:solidFill>
              </a:rPr>
              <a:t>Rafa</a:t>
            </a:r>
            <a:endParaRPr lang="en-US" sz="1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Microcontroller </a:t>
            </a:r>
            <a:r>
              <a:rPr lang="en-US" dirty="0" smtClean="0"/>
              <a:t>topology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86800" cy="4175125"/>
          </a:xfrm>
        </p:spPr>
        <p:txBody>
          <a:bodyPr/>
          <a:lstStyle/>
          <a:p>
            <a:r>
              <a:rPr lang="en-US" dirty="0" smtClean="0"/>
              <a:t>For simplicity we decided to go with a monolithic</a:t>
            </a:r>
            <a:r>
              <a:rPr lang="en-US" b="1" dirty="0"/>
              <a:t> </a:t>
            </a:r>
            <a:r>
              <a:rPr lang="en-US" dirty="0" smtClean="0"/>
              <a:t>microcontroller design instead of multiply low performance controllers. </a:t>
            </a:r>
          </a:p>
          <a:p>
            <a:pPr lvl="1"/>
            <a:r>
              <a:rPr lang="en-US" dirty="0" smtClean="0"/>
              <a:t>Eliminates the need for inter micro controller communication bus</a:t>
            </a:r>
          </a:p>
          <a:p>
            <a:pPr lvl="1"/>
            <a:r>
              <a:rPr lang="en-US" dirty="0" smtClean="0"/>
              <a:t>Simpler hardware footprint </a:t>
            </a:r>
          </a:p>
          <a:p>
            <a:pPr lvl="1"/>
            <a:r>
              <a:rPr lang="en-US" dirty="0"/>
              <a:t>Easier to </a:t>
            </a:r>
            <a:r>
              <a:rPr lang="en-US" dirty="0" smtClean="0"/>
              <a:t>synchronize multiple interrupts 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371600"/>
            <a:ext cx="8686800" cy="381000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Design decisions 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70C0"/>
                </a:solidFill>
              </a:rPr>
              <a:t>Jason</a:t>
            </a:r>
            <a:endParaRPr lang="en-US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336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Microcontroller selection 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371600"/>
            <a:ext cx="8686800" cy="381000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Design decisions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3510809"/>
              </p:ext>
            </p:extLst>
          </p:nvPr>
        </p:nvGraphicFramePr>
        <p:xfrm>
          <a:off x="1295400" y="2057400"/>
          <a:ext cx="7086600" cy="395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1828800"/>
                <a:gridCol w="2819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Microcontroller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Stellaris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STM32F3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GPIO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Min  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Arial" pitchFamily="34" charset="0"/>
                        </a:rPr>
                        <a:t>100</a:t>
                      </a:r>
                      <a:endParaRPr 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Arial" pitchFamily="34" charset="0"/>
                        </a:rPr>
                        <a:t>100</a:t>
                      </a:r>
                      <a:endParaRPr 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Arial" pitchFamily="34" charset="0"/>
                        </a:rPr>
                        <a:t>Clock</a:t>
                      </a:r>
                      <a:r>
                        <a:rPr lang="en-US" baseline="0" dirty="0" smtClean="0">
                          <a:latin typeface="+mn-lt"/>
                          <a:cs typeface="Arial" pitchFamily="34" charset="0"/>
                        </a:rPr>
                        <a:t> frequency</a:t>
                      </a:r>
                    </a:p>
                    <a:p>
                      <a:pPr algn="ctr"/>
                      <a:r>
                        <a:rPr lang="en-US" sz="1200" baseline="0" dirty="0" smtClean="0">
                          <a:latin typeface="+mn-lt"/>
                          <a:cs typeface="Arial" pitchFamily="34" charset="0"/>
                        </a:rPr>
                        <a:t>Min 50 MHz</a:t>
                      </a:r>
                      <a:endParaRPr 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Arial" pitchFamily="34" charset="0"/>
                        </a:rPr>
                        <a:t>60MHz</a:t>
                      </a:r>
                      <a:endParaRPr 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Arial" pitchFamily="34" charset="0"/>
                        </a:rPr>
                        <a:t>72MHz</a:t>
                      </a:r>
                      <a:endParaRPr 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Arial" pitchFamily="34" charset="0"/>
                        </a:rPr>
                        <a:t>ADC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+mn-lt"/>
                          <a:cs typeface="Arial" pitchFamily="34" charset="0"/>
                        </a:rPr>
                        <a:t>Min 12 bit</a:t>
                      </a:r>
                      <a:r>
                        <a:rPr lang="en-US" sz="1200" baseline="0" dirty="0" smtClean="0">
                          <a:latin typeface="+mn-lt"/>
                          <a:cs typeface="Arial" pitchFamily="34" charset="0"/>
                        </a:rPr>
                        <a:t> res</a:t>
                      </a:r>
                      <a:endParaRPr 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Arial" pitchFamily="34" charset="0"/>
                        </a:rPr>
                        <a:t>12</a:t>
                      </a:r>
                      <a:endParaRPr 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Arial" pitchFamily="34" charset="0"/>
                        </a:rPr>
                        <a:t>12</a:t>
                      </a:r>
                      <a:endParaRPr 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Arial" pitchFamily="34" charset="0"/>
                        </a:rPr>
                        <a:t>FPU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Arial" pitchFamily="34" charset="0"/>
                        </a:rPr>
                        <a:t>Well</a:t>
                      </a:r>
                      <a:r>
                        <a:rPr lang="en-US" baseline="0" dirty="0" smtClean="0">
                          <a:latin typeface="+mn-lt"/>
                          <a:cs typeface="Arial" pitchFamily="34" charset="0"/>
                        </a:rPr>
                        <a:t> supported</a:t>
                      </a:r>
                      <a:endParaRPr 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+mn-lt"/>
                          <a:cs typeface="Arial" pitchFamily="34" charset="0"/>
                        </a:rPr>
                        <a:t>Dev</a:t>
                      </a:r>
                      <a:r>
                        <a:rPr lang="en-US" sz="1600" dirty="0" smtClean="0">
                          <a:latin typeface="+mn-lt"/>
                          <a:cs typeface="Arial" pitchFamily="34" charset="0"/>
                        </a:rPr>
                        <a:t> board</a:t>
                      </a:r>
                      <a:r>
                        <a:rPr lang="en-US" sz="1600" baseline="0" dirty="0" smtClean="0">
                          <a:latin typeface="+mn-lt"/>
                          <a:cs typeface="Arial" pitchFamily="34" charset="0"/>
                        </a:rPr>
                        <a:t> available</a:t>
                      </a:r>
                      <a:endParaRPr lang="en-US" sz="16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  <a:cs typeface="Arial" pitchFamily="34" charset="0"/>
                        </a:rPr>
                        <a:t>Peripheral </a:t>
                      </a:r>
                      <a:r>
                        <a:rPr lang="en-US" baseline="0" dirty="0" smtClean="0">
                          <a:latin typeface="+mn-lt"/>
                          <a:cs typeface="Arial" pitchFamily="34" charset="0"/>
                        </a:rPr>
                        <a:t>library</a:t>
                      </a:r>
                      <a:endParaRPr lang="en-US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Arial" pitchFamily="34" charset="0"/>
                        </a:rPr>
                        <a:t>Availability</a:t>
                      </a:r>
                      <a:endParaRPr 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Arial" pitchFamily="34" charset="0"/>
                        </a:rPr>
                        <a:t>No</a:t>
                      </a:r>
                      <a:endParaRPr 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n-lt"/>
                          <a:cs typeface="Arial" pitchFamily="34" charset="0"/>
                        </a:rPr>
                        <a:t>Yes</a:t>
                      </a:r>
                      <a:endParaRPr lang="en-US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70C0"/>
                </a:solidFill>
              </a:rPr>
              <a:t>Jason</a:t>
            </a:r>
            <a:endParaRPr lang="en-US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873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5290922"/>
              </p:ext>
            </p:extLst>
          </p:nvPr>
        </p:nvGraphicFramePr>
        <p:xfrm>
          <a:off x="228600" y="2209800"/>
          <a:ext cx="8686800" cy="268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Item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Requirement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Screen Dimension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</a:rPr>
                        <a:t>6” to 7” diagonal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Refresh rate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</a:rPr>
                        <a:t>at least </a:t>
                      </a:r>
                      <a:r>
                        <a:rPr lang="en-US" sz="1400" dirty="0" smtClean="0">
                          <a:latin typeface="Arial"/>
                          <a:ea typeface="Times New Roman"/>
                        </a:rPr>
                        <a:t>50ms</a:t>
                      </a:r>
                      <a:endParaRPr lang="en-US" sz="14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Cost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Arial"/>
                          <a:ea typeface="Times New Roman"/>
                        </a:rPr>
                        <a:t>$100 max.</a:t>
                      </a:r>
                      <a:endParaRPr lang="en-US" sz="14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Interface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</a:rPr>
                        <a:t>digital 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Documentation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err="1" smtClean="0">
                          <a:latin typeface="Arial"/>
                          <a:ea typeface="Times New Roman"/>
                        </a:rPr>
                        <a:t>sufficient</a:t>
                      </a:r>
                      <a:r>
                        <a:rPr lang="fr-FR" sz="1400" dirty="0" smtClean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fr-FR" sz="1400" dirty="0">
                          <a:latin typeface="Arial"/>
                          <a:ea typeface="Times New Roman"/>
                        </a:rPr>
                        <a:t>documentation </a:t>
                      </a:r>
                      <a:r>
                        <a:rPr lang="fr-FR" sz="1400" dirty="0" smtClean="0">
                          <a:latin typeface="Arial"/>
                          <a:ea typeface="Times New Roman"/>
                        </a:rPr>
                        <a:t>must</a:t>
                      </a:r>
                      <a:r>
                        <a:rPr lang="fr-FR" sz="1400" baseline="0" dirty="0" smtClean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fr-FR" sz="1400" baseline="0" dirty="0" err="1" smtClean="0">
                          <a:latin typeface="Arial"/>
                          <a:ea typeface="Times New Roman"/>
                        </a:rPr>
                        <a:t>be</a:t>
                      </a:r>
                      <a:r>
                        <a:rPr lang="fr-FR" sz="1400" baseline="0" dirty="0" smtClean="0"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fr-FR" sz="1400" dirty="0" err="1" smtClean="0">
                          <a:latin typeface="Arial"/>
                          <a:ea typeface="Times New Roman"/>
                        </a:rPr>
                        <a:t>available</a:t>
                      </a:r>
                      <a:endParaRPr lang="en-US" sz="14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Times New Roman"/>
                        </a:rPr>
                        <a:t>Availability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Times New Roman"/>
                        </a:rPr>
                        <a:t>Ability to receive product within 30 days of purchase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1371600"/>
            <a:ext cx="8686800" cy="381000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requirements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002060"/>
                </a:solidFill>
              </a:rPr>
              <a:t>Rafa</a:t>
            </a:r>
            <a:endParaRPr lang="en-US" sz="1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81312360"/>
              </p:ext>
            </p:extLst>
          </p:nvPr>
        </p:nvGraphicFramePr>
        <p:xfrm>
          <a:off x="228600" y="1981200"/>
          <a:ext cx="8686800" cy="439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895600"/>
                <a:gridCol w="2895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Item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Option</a:t>
                      </a:r>
                      <a:r>
                        <a:rPr kumimoji="0" lang="en-US" sz="24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 1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+mj-lt"/>
                          <a:cs typeface="Arial" pitchFamily="34" charset="0"/>
                        </a:rPr>
                        <a:t>Option 2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Cost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$57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$86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Screen dimension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</a:rPr>
                        <a:t>7” diagonal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6.2” diagonal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Panel dimension </a:t>
                      </a:r>
                      <a:endParaRPr lang="en-US" sz="1600" dirty="0" smtClean="0">
                        <a:latin typeface="+mn-lt"/>
                        <a:ea typeface="Times New Roman"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(</a:t>
                      </a:r>
                      <a:r>
                        <a:rPr lang="en-US" sz="1600" dirty="0">
                          <a:latin typeface="+mn-lt"/>
                          <a:ea typeface="Times New Roman"/>
                        </a:rPr>
                        <a:t>width x height x depth)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6.4” </a:t>
                      </a:r>
                      <a:r>
                        <a:rPr lang="en-US" sz="1600" dirty="0">
                          <a:latin typeface="+mn-lt"/>
                          <a:ea typeface="Times New Roman"/>
                        </a:rPr>
                        <a:t>x </a:t>
                      </a: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3.8” </a:t>
                      </a:r>
                      <a:r>
                        <a:rPr lang="en-US" sz="1600" dirty="0">
                          <a:latin typeface="+mn-lt"/>
                          <a:ea typeface="Times New Roman"/>
                        </a:rPr>
                        <a:t>x </a:t>
                      </a: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0.7”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6.1” x 3.5” x 0.2”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Resolution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800 x 480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800 x 480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</a:rPr>
                        <a:t>Colors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16 million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16 million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</a:rPr>
                        <a:t>LCD Controller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SSD1963 (integrated)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Not documented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</a:rPr>
                        <a:t>LCD Controller documentation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</a:rPr>
                        <a:t>available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Not documented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</a:rPr>
                        <a:t>Touch Screen controller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XPT2046 (integrated)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Not documented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</a:rPr>
                        <a:t>Touch Screen controller documentation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</a:rPr>
                        <a:t>available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Not documented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</a:rPr>
                        <a:t>Availability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within 20 days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Within 20 days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1371600"/>
            <a:ext cx="8686800" cy="381000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options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002060"/>
                </a:solidFill>
              </a:rPr>
              <a:t>Rafa</a:t>
            </a:r>
            <a:endParaRPr lang="en-US" sz="1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371600"/>
            <a:ext cx="8686800" cy="381000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decision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00" y="2781299"/>
            <a:ext cx="4233108" cy="2937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73072627"/>
              </p:ext>
            </p:extLst>
          </p:nvPr>
        </p:nvGraphicFramePr>
        <p:xfrm>
          <a:off x="4495800" y="1562100"/>
          <a:ext cx="4495800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Item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Option 1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Cost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$57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Screen dimension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7” diagonal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Panel dimension </a:t>
                      </a:r>
                      <a:endParaRPr lang="en-US" sz="1600" dirty="0" smtClean="0">
                        <a:latin typeface="+mn-lt"/>
                        <a:ea typeface="Times New Roman"/>
                      </a:endParaRPr>
                    </a:p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(</a:t>
                      </a:r>
                      <a:r>
                        <a:rPr lang="en-US" sz="1600" dirty="0">
                          <a:latin typeface="+mn-lt"/>
                          <a:ea typeface="Times New Roman"/>
                        </a:rPr>
                        <a:t>width x height x depth)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6.4” </a:t>
                      </a:r>
                      <a:r>
                        <a:rPr lang="en-US" sz="1600" dirty="0">
                          <a:latin typeface="+mn-lt"/>
                          <a:ea typeface="Times New Roman"/>
                        </a:rPr>
                        <a:t>x </a:t>
                      </a: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3.8” </a:t>
                      </a:r>
                      <a:r>
                        <a:rPr lang="en-US" sz="1600" dirty="0">
                          <a:latin typeface="+mn-lt"/>
                          <a:ea typeface="Times New Roman"/>
                        </a:rPr>
                        <a:t>x </a:t>
                      </a: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0.7</a:t>
                      </a:r>
                      <a:r>
                        <a:rPr lang="en-US" sz="1600" dirty="0">
                          <a:latin typeface="+mn-lt"/>
                          <a:ea typeface="Times New Roman"/>
                        </a:rPr>
                        <a:t>”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Resolution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800 x 480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</a:rPr>
                        <a:t>Colors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16 million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</a:rPr>
                        <a:t>LCD Controller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SSD1963 (integrated)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</a:rPr>
                        <a:t>LCD Controller documentation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available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</a:rPr>
                        <a:t>Touch Screen controller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XPT2046 (integrated)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</a:rPr>
                        <a:t>Touch Screen controller documentation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available</a:t>
                      </a: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+mn-lt"/>
                          <a:ea typeface="Times New Roman"/>
                        </a:rPr>
                        <a:t>Availability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within 20 days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002060"/>
                </a:solidFill>
              </a:rPr>
              <a:t>Rafa</a:t>
            </a:r>
            <a:endParaRPr lang="en-US" sz="1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371600"/>
            <a:ext cx="8686800" cy="381000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difficulties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26659863"/>
              </p:ext>
            </p:extLst>
          </p:nvPr>
        </p:nvGraphicFramePr>
        <p:xfrm>
          <a:off x="381000" y="2667000"/>
          <a:ext cx="8305800" cy="1608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5562600"/>
              </a:tblGrid>
              <a:tr h="446746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Difficulty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Overcome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</a:tr>
              <a:tr h="362361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</a:rPr>
                        <a:t>Pin out was</a:t>
                      </a:r>
                      <a:r>
                        <a:rPr lang="en-US" sz="1400" baseline="0" dirty="0" smtClean="0">
                          <a:latin typeface="+mn-lt"/>
                          <a:ea typeface="Times New Roman"/>
                        </a:rPr>
                        <a:t> contradicting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</a:rPr>
                        <a:t>Once display</a:t>
                      </a:r>
                      <a:r>
                        <a:rPr lang="en-US" sz="1400" baseline="0" dirty="0" smtClean="0">
                          <a:latin typeface="+mn-lt"/>
                          <a:ea typeface="Times New Roman"/>
                        </a:rPr>
                        <a:t> panel arrived, pin out table was generated based on hardware present.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2361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</a:rPr>
                        <a:t>Power up sequence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</a:rPr>
                        <a:t>Discovered</a:t>
                      </a:r>
                      <a:r>
                        <a:rPr lang="en-US" sz="1400" baseline="0" dirty="0" smtClean="0">
                          <a:latin typeface="+mn-lt"/>
                          <a:ea typeface="Times New Roman"/>
                        </a:rPr>
                        <a:t> that it is not needed.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2361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latin typeface="+mn-lt"/>
                          <a:ea typeface="Times New Roman"/>
                        </a:rPr>
                        <a:t>Power down sequence</a:t>
                      </a:r>
                      <a:endParaRPr lang="en-US" sz="14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002060"/>
                </a:solidFill>
              </a:rPr>
              <a:t>Rafa</a:t>
            </a:r>
            <a:endParaRPr lang="en-US" sz="1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371600"/>
            <a:ext cx="8686800" cy="381000"/>
          </a:xfrm>
          <a:prstGeom prst="rect">
            <a:avLst/>
          </a:prstGeom>
        </p:spPr>
        <p:txBody>
          <a:bodyPr vert="horz" anchor="ctr">
            <a:normAutofit fontScale="6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all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successes</a:t>
            </a:r>
            <a:endParaRPr kumimoji="0" lang="en-US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27052937"/>
              </p:ext>
            </p:extLst>
          </p:nvPr>
        </p:nvGraphicFramePr>
        <p:xfrm>
          <a:off x="381000" y="2667000"/>
          <a:ext cx="8305800" cy="1307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5562600"/>
              </a:tblGrid>
              <a:tr h="446746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Success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Description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</a:tr>
              <a:tr h="362361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LCD communication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C</a:t>
                      </a:r>
                      <a:r>
                        <a:rPr lang="en-US" sz="1600" baseline="0" dirty="0" smtClean="0">
                          <a:latin typeface="+mn-lt"/>
                          <a:ea typeface="Times New Roman"/>
                        </a:rPr>
                        <a:t>ommunication between MCU and LCD screen.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2361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LCD control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MCU is capable of turning ON/OFF</a:t>
                      </a:r>
                      <a:r>
                        <a:rPr lang="en-US" sz="1600" baseline="0" dirty="0" smtClean="0">
                          <a:latin typeface="+mn-lt"/>
                          <a:ea typeface="Times New Roman"/>
                        </a:rPr>
                        <a:t> and sending data to LCD screen.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002060"/>
                </a:solidFill>
              </a:rPr>
              <a:t>Rafa</a:t>
            </a:r>
            <a:endParaRPr lang="en-US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104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Software diagram</a:t>
            </a:r>
            <a:endParaRPr lang="en-US" dirty="0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Canvas 785"/>
          <p:cNvGrpSpPr>
            <a:grpSpLocks/>
          </p:cNvGrpSpPr>
          <p:nvPr/>
        </p:nvGrpSpPr>
        <p:grpSpPr bwMode="auto">
          <a:xfrm>
            <a:off x="1432642" y="1250852"/>
            <a:ext cx="5943600" cy="5478463"/>
            <a:chOff x="0" y="0"/>
            <a:chExt cx="59436" cy="54787"/>
          </a:xfrm>
        </p:grpSpPr>
        <p:sp>
          <p:nvSpPr>
            <p:cNvPr id="6" name="AutoShape 22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9436" cy="547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AutoShape 788"/>
            <p:cNvSpPr>
              <a:spLocks noChangeArrowheads="1"/>
            </p:cNvSpPr>
            <p:nvPr/>
          </p:nvSpPr>
          <p:spPr bwMode="auto">
            <a:xfrm>
              <a:off x="24803" y="38379"/>
              <a:ext cx="9829" cy="6096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Graphics Update</a:t>
              </a:r>
              <a:endParaRPr kumimoji="0" lang="en-US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789"/>
            <p:cNvSpPr>
              <a:spLocks noChangeArrowheads="1"/>
            </p:cNvSpPr>
            <p:nvPr/>
          </p:nvSpPr>
          <p:spPr bwMode="auto">
            <a:xfrm>
              <a:off x="44450" y="29286"/>
              <a:ext cx="11163" cy="627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Graphics Generator II</a:t>
              </a:r>
              <a:endParaRPr kumimoji="0" lang="en-US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AutoShape 792"/>
            <p:cNvSpPr>
              <a:spLocks noChangeArrowheads="1"/>
            </p:cNvSpPr>
            <p:nvPr/>
          </p:nvSpPr>
          <p:spPr bwMode="auto">
            <a:xfrm>
              <a:off x="44640" y="18472"/>
              <a:ext cx="10757" cy="627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Values Updater</a:t>
              </a:r>
              <a:endParaRPr kumimoji="0" lang="en-US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AutoShape 798"/>
            <p:cNvSpPr>
              <a:spLocks noChangeArrowheads="1"/>
            </p:cNvSpPr>
            <p:nvPr/>
          </p:nvSpPr>
          <p:spPr bwMode="auto">
            <a:xfrm>
              <a:off x="2317" y="29286"/>
              <a:ext cx="10325" cy="627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Graphics Generator I</a:t>
              </a:r>
              <a:endParaRPr kumimoji="0" lang="en-US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AutoShape 799"/>
            <p:cNvSpPr>
              <a:spLocks noChangeArrowheads="1"/>
            </p:cNvSpPr>
            <p:nvPr/>
          </p:nvSpPr>
          <p:spPr bwMode="auto">
            <a:xfrm>
              <a:off x="2317" y="18472"/>
              <a:ext cx="10325" cy="6273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Sound Analyzer</a:t>
              </a:r>
              <a:endParaRPr kumimoji="0" lang="en-US" altLang="ja-JP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804"/>
            <p:cNvSpPr txBox="1">
              <a:spLocks noChangeArrowheads="1"/>
            </p:cNvSpPr>
            <p:nvPr/>
          </p:nvSpPr>
          <p:spPr bwMode="auto">
            <a:xfrm>
              <a:off x="23006" y="1485"/>
              <a:ext cx="13417" cy="294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Digital Equalizer</a:t>
              </a:r>
              <a:endParaRPr kumimoji="0" lang="en-US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AutoShape 799"/>
            <p:cNvSpPr>
              <a:spLocks noChangeArrowheads="1"/>
            </p:cNvSpPr>
            <p:nvPr/>
          </p:nvSpPr>
          <p:spPr bwMode="auto">
            <a:xfrm>
              <a:off x="24555" y="9601"/>
              <a:ext cx="10325" cy="6274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State Detector</a:t>
              </a:r>
              <a:endParaRPr kumimoji="0" lang="en-US" altLang="ja-JP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AutoShape 753"/>
            <p:cNvSpPr>
              <a:spLocks noChangeShapeType="1"/>
            </p:cNvSpPr>
            <p:nvPr/>
          </p:nvSpPr>
          <p:spPr bwMode="auto">
            <a:xfrm rot="5400000">
              <a:off x="5212" y="27013"/>
              <a:ext cx="4541" cy="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utoShape 754"/>
            <p:cNvSpPr>
              <a:spLocks noChangeShapeType="1"/>
            </p:cNvSpPr>
            <p:nvPr/>
          </p:nvSpPr>
          <p:spPr bwMode="auto">
            <a:xfrm rot="16200000" flipH="1">
              <a:off x="47752" y="27012"/>
              <a:ext cx="4540" cy="13"/>
            </a:xfrm>
            <a:prstGeom prst="bentConnector3">
              <a:avLst>
                <a:gd name="adj1" fmla="val 49931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755"/>
            <p:cNvSpPr>
              <a:spLocks noChangeShapeType="1"/>
            </p:cNvSpPr>
            <p:nvPr/>
          </p:nvSpPr>
          <p:spPr bwMode="auto">
            <a:xfrm rot="16200000" flipH="1">
              <a:off x="13208" y="29832"/>
              <a:ext cx="5867" cy="17323"/>
            </a:xfrm>
            <a:prstGeom prst="bentConnector2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AutoShape 756"/>
            <p:cNvSpPr>
              <a:spLocks noChangeShapeType="1"/>
            </p:cNvSpPr>
            <p:nvPr/>
          </p:nvSpPr>
          <p:spPr bwMode="auto">
            <a:xfrm rot="5400000">
              <a:off x="39401" y="30791"/>
              <a:ext cx="5868" cy="15398"/>
            </a:xfrm>
            <a:prstGeom prst="bentConnector2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Text Box 804"/>
            <p:cNvSpPr txBox="1">
              <a:spLocks noChangeArrowheads="1"/>
            </p:cNvSpPr>
            <p:nvPr/>
          </p:nvSpPr>
          <p:spPr bwMode="auto">
            <a:xfrm>
              <a:off x="23006" y="50323"/>
              <a:ext cx="13417" cy="294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Display</a:t>
              </a:r>
              <a:endParaRPr kumimoji="0" lang="en-US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761"/>
            <p:cNvSpPr txBox="1">
              <a:spLocks noChangeArrowheads="1"/>
            </p:cNvSpPr>
            <p:nvPr/>
          </p:nvSpPr>
          <p:spPr bwMode="auto">
            <a:xfrm>
              <a:off x="7473" y="9601"/>
              <a:ext cx="12294" cy="276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Visualization</a:t>
              </a:r>
              <a:endParaRPr kumimoji="0" lang="en-US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762"/>
            <p:cNvSpPr txBox="1">
              <a:spLocks noChangeArrowheads="1"/>
            </p:cNvSpPr>
            <p:nvPr/>
          </p:nvSpPr>
          <p:spPr bwMode="auto">
            <a:xfrm>
              <a:off x="37725" y="9601"/>
              <a:ext cx="12293" cy="276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EQ</a:t>
              </a:r>
              <a:endParaRPr kumimoji="0" lang="en-US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 Box 763"/>
            <p:cNvSpPr txBox="1">
              <a:spLocks noChangeArrowheads="1"/>
            </p:cNvSpPr>
            <p:nvPr/>
          </p:nvSpPr>
          <p:spPr bwMode="auto">
            <a:xfrm>
              <a:off x="20523" y="24815"/>
              <a:ext cx="8807" cy="298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Set mode</a:t>
              </a:r>
              <a:endParaRPr kumimoji="0" lang="en-US" altLang="ja-JP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Straight Arrow Connector 2235"/>
            <p:cNvSpPr>
              <a:spLocks noChangeShapeType="1"/>
            </p:cNvSpPr>
            <p:nvPr/>
          </p:nvSpPr>
          <p:spPr bwMode="auto">
            <a:xfrm>
              <a:off x="29714" y="4425"/>
              <a:ext cx="4" cy="5176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Elbow Connector 2236"/>
            <p:cNvSpPr>
              <a:spLocks noChangeShapeType="1"/>
            </p:cNvSpPr>
            <p:nvPr/>
          </p:nvSpPr>
          <p:spPr bwMode="auto">
            <a:xfrm rot="10800000" flipV="1">
              <a:off x="7480" y="12738"/>
              <a:ext cx="17075" cy="5734"/>
            </a:xfrm>
            <a:prstGeom prst="bentConnector2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Straight Arrow Connector 2237"/>
            <p:cNvSpPr>
              <a:spLocks noChangeShapeType="1"/>
            </p:cNvSpPr>
            <p:nvPr/>
          </p:nvSpPr>
          <p:spPr bwMode="auto">
            <a:xfrm>
              <a:off x="29718" y="15875"/>
              <a:ext cx="0" cy="2250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Elbow Connector 2238"/>
            <p:cNvSpPr>
              <a:spLocks noChangeShapeType="1"/>
            </p:cNvSpPr>
            <p:nvPr/>
          </p:nvSpPr>
          <p:spPr bwMode="auto">
            <a:xfrm>
              <a:off x="34880" y="12738"/>
              <a:ext cx="15138" cy="5734"/>
            </a:xfrm>
            <a:prstGeom prst="bentConnector2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Straight Arrow Connector 2239"/>
            <p:cNvSpPr>
              <a:spLocks noChangeShapeType="1"/>
            </p:cNvSpPr>
            <p:nvPr/>
          </p:nvSpPr>
          <p:spPr bwMode="auto">
            <a:xfrm flipH="1">
              <a:off x="29714" y="44475"/>
              <a:ext cx="4" cy="5848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002060"/>
                </a:solidFill>
              </a:rPr>
              <a:t>Rafa</a:t>
            </a:r>
            <a:endParaRPr lang="en-US" sz="1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555913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1905000"/>
            <a:ext cx="2895600" cy="196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800600"/>
            <a:ext cx="2278738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5200" y="4800600"/>
            <a:ext cx="2286000" cy="140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4800600"/>
            <a:ext cx="2290340" cy="140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172200" y="3886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CONTROL PANEL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14600" y="6324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POSSIBLE MUSIC VISUALIZATIONS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70C0"/>
                </a:solidFill>
              </a:rPr>
              <a:t>Jason</a:t>
            </a:r>
            <a:endParaRPr lang="en-US" sz="1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099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Immediate plan for completion</a:t>
            </a:r>
            <a:endParaRPr lang="en-US" dirty="0"/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38761399"/>
              </p:ext>
            </p:extLst>
          </p:nvPr>
        </p:nvGraphicFramePr>
        <p:xfrm>
          <a:off x="381000" y="2209800"/>
          <a:ext cx="8305800" cy="2699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0"/>
                <a:gridCol w="2971800"/>
              </a:tblGrid>
              <a:tr h="606401"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Item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Date</a:t>
                      </a:r>
                      <a:endParaRPr lang="en-US" sz="2400" dirty="0">
                        <a:solidFill>
                          <a:schemeClr val="tx1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/>
                </a:tc>
              </a:tr>
              <a:tr h="480612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Finish building and test Low</a:t>
                      </a:r>
                      <a:r>
                        <a:rPr lang="en-US" sz="1600" baseline="0" dirty="0" smtClean="0">
                          <a:latin typeface="+mn-lt"/>
                          <a:ea typeface="Times New Roman"/>
                        </a:rPr>
                        <a:t> voltage power supply 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June 7</a:t>
                      </a:r>
                      <a:r>
                        <a:rPr lang="en-US" sz="1600" baseline="30000" dirty="0" smtClean="0">
                          <a:latin typeface="+mn-lt"/>
                          <a:ea typeface="Times New Roman"/>
                        </a:rPr>
                        <a:t>th</a:t>
                      </a: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 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0612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Display panel connector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June</a:t>
                      </a:r>
                      <a:r>
                        <a:rPr lang="en-US" sz="1600" baseline="0" dirty="0" smtClean="0">
                          <a:latin typeface="+mn-lt"/>
                          <a:ea typeface="Times New Roman"/>
                        </a:rPr>
                        <a:t> 14</a:t>
                      </a:r>
                      <a:r>
                        <a:rPr lang="en-US" sz="1600" baseline="30000" dirty="0" smtClean="0">
                          <a:latin typeface="+mn-lt"/>
                          <a:ea typeface="Times New Roman"/>
                        </a:rPr>
                        <a:t>th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5974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Program background</a:t>
                      </a:r>
                      <a:r>
                        <a:rPr lang="en-US" sz="1600" baseline="0" dirty="0" smtClean="0">
                          <a:latin typeface="+mn-lt"/>
                          <a:ea typeface="Times New Roman"/>
                        </a:rPr>
                        <a:t>.</a:t>
                      </a:r>
                    </a:p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latin typeface="+mn-lt"/>
                          <a:ea typeface="Times New Roman"/>
                        </a:rPr>
                        <a:t>Using existing libraries as necessary.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June 14</a:t>
                      </a:r>
                      <a:r>
                        <a:rPr lang="en-US" sz="1600" baseline="30000" dirty="0" smtClean="0">
                          <a:latin typeface="+mn-lt"/>
                          <a:ea typeface="Times New Roman"/>
                        </a:rPr>
                        <a:t>th</a:t>
                      </a: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 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6597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+mn-lt"/>
                          <a:ea typeface="Times New Roman"/>
                        </a:rPr>
                        <a:t>GUI images (buttons, bars, </a:t>
                      </a:r>
                      <a:r>
                        <a:rPr lang="en-US" sz="1600" baseline="0" dirty="0" err="1" smtClean="0">
                          <a:latin typeface="+mn-lt"/>
                          <a:ea typeface="Times New Roman"/>
                        </a:rPr>
                        <a:t>etc</a:t>
                      </a:r>
                      <a:r>
                        <a:rPr lang="en-US" sz="1600" baseline="0" dirty="0" smtClean="0">
                          <a:latin typeface="+mn-lt"/>
                          <a:ea typeface="Times New Roman"/>
                        </a:rPr>
                        <a:t>). Using existing libraries as necessary.</a:t>
                      </a:r>
                      <a:endParaRPr lang="en-US" sz="1600" dirty="0" smtClean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June 21</a:t>
                      </a:r>
                      <a:r>
                        <a:rPr lang="en-US" sz="1600" baseline="30000" dirty="0" smtClean="0">
                          <a:latin typeface="+mn-lt"/>
                          <a:ea typeface="Times New Roman"/>
                        </a:rPr>
                        <a:t>st</a:t>
                      </a: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1600" baseline="0" dirty="0" smtClean="0">
                          <a:latin typeface="+mn-lt"/>
                          <a:ea typeface="Times New Roman"/>
                        </a:rPr>
                        <a:t>  </a:t>
                      </a:r>
                      <a:r>
                        <a:rPr lang="en-US" sz="1600" dirty="0" smtClean="0">
                          <a:latin typeface="+mn-lt"/>
                          <a:ea typeface="Times New Roman"/>
                        </a:rPr>
                        <a:t>   </a:t>
                      </a: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002060"/>
                </a:solidFill>
              </a:rPr>
              <a:t>Rafa</a:t>
            </a:r>
            <a:endParaRPr lang="en-US" sz="1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AUDIO PROCESSOR Plan for completion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7889691"/>
              </p:ext>
            </p:extLst>
          </p:nvPr>
        </p:nvGraphicFramePr>
        <p:xfrm>
          <a:off x="533400" y="1524000"/>
          <a:ext cx="8153400" cy="495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2600"/>
                <a:gridCol w="259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Event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Expected date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Finish</a:t>
                      </a:r>
                      <a:r>
                        <a:rPr lang="en-US" sz="1600" baseline="0" dirty="0" smtClean="0"/>
                        <a:t> adding VR chips to the prototype, and write a test program.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June 8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Prototype and test</a:t>
                      </a:r>
                      <a:r>
                        <a:rPr lang="en-US" sz="1600" baseline="0" dirty="0" smtClean="0"/>
                        <a:t> Vacuum Tube Amplifier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June 10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Layout of PC</a:t>
                      </a:r>
                      <a:r>
                        <a:rPr lang="en-US" sz="1600" baseline="0" dirty="0" smtClean="0"/>
                        <a:t> board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June 10-12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Respond</a:t>
                      </a:r>
                      <a:r>
                        <a:rPr lang="en-US" sz="1600" baseline="0" dirty="0" smtClean="0"/>
                        <a:t> to any manufacturability issues noted by vendor (Advanced Circuits)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June 12-14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Finalize PC board order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June 14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PC</a:t>
                      </a:r>
                      <a:r>
                        <a:rPr lang="en-US" sz="1600" baseline="0" dirty="0" smtClean="0"/>
                        <a:t> assembly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June 27-28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Begin PC</a:t>
                      </a:r>
                      <a:r>
                        <a:rPr lang="en-US" sz="1600" baseline="0" dirty="0" smtClean="0"/>
                        <a:t> unit testing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Week of July 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Begin integration</a:t>
                      </a:r>
                      <a:r>
                        <a:rPr lang="en-US" sz="1600" baseline="0" dirty="0" smtClean="0"/>
                        <a:t> with MCU PC assembly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Week of</a:t>
                      </a:r>
                      <a:r>
                        <a:rPr lang="en-US" sz="1600" baseline="0" dirty="0" smtClean="0"/>
                        <a:t> July 8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Begin assembly of completed project demonstration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Week of July 15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Completion</a:t>
                      </a:r>
                      <a:r>
                        <a:rPr lang="en-US" sz="1600" baseline="0" dirty="0" smtClean="0"/>
                        <a:t> of project build and test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July 20</a:t>
                      </a:r>
                      <a:r>
                        <a:rPr lang="en-US" sz="1600" baseline="0" dirty="0" smtClean="0"/>
                        <a:t> to 22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Presentation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July 26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Stephen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993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progress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504064"/>
              </p:ext>
            </p:extLst>
          </p:nvPr>
        </p:nvGraphicFramePr>
        <p:xfrm>
          <a:off x="304800" y="1554162"/>
          <a:ext cx="8686800" cy="4999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>
                <a:solidFill>
                  <a:srgbClr val="002060"/>
                </a:solidFill>
              </a:rPr>
              <a:t>Rafa</a:t>
            </a:r>
            <a:endParaRPr lang="en-US" sz="1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Budget &amp; financing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999037"/>
          </a:xfrm>
        </p:spPr>
        <p:txBody>
          <a:bodyPr/>
          <a:lstStyle/>
          <a:p>
            <a:r>
              <a:rPr lang="en-US" dirty="0" smtClean="0"/>
              <a:t>This project is self-funded by the group, with Stephen providing 90% of the funds</a:t>
            </a:r>
          </a:p>
          <a:p>
            <a:r>
              <a:rPr lang="en-US" dirty="0" smtClean="0"/>
              <a:t>The original budget of this project was $500</a:t>
            </a:r>
          </a:p>
          <a:p>
            <a:r>
              <a:rPr lang="en-US" dirty="0" smtClean="0"/>
              <a:t>As of now, approximately $500 has been spent</a:t>
            </a:r>
          </a:p>
          <a:p>
            <a:r>
              <a:rPr lang="en-US" dirty="0" smtClean="0"/>
              <a:t>The following costs remain: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4868351"/>
              </p:ext>
            </p:extLst>
          </p:nvPr>
        </p:nvGraphicFramePr>
        <p:xfrm>
          <a:off x="304800" y="4648200"/>
          <a:ext cx="8686800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133600"/>
                <a:gridCol w="3657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Item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Cost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Comments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Audio</a:t>
                      </a:r>
                      <a:r>
                        <a:rPr lang="en-US" baseline="0" dirty="0" smtClean="0"/>
                        <a:t> processor PC board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double-sided boards at $33 each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MCU PC</a:t>
                      </a:r>
                      <a:r>
                        <a:rPr lang="en-US" baseline="0" dirty="0" smtClean="0"/>
                        <a:t> board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multi-layer board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Miscellaneous</a:t>
                      </a:r>
                      <a:r>
                        <a:rPr lang="en-US" baseline="0" dirty="0" smtClean="0"/>
                        <a:t> parts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Estimated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Stephen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516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1029" name="Picture 5" descr="C:\Users\Teaching\AppData\Local\Microsoft\Windows\Temporary Internet Files\Content.IE5\1A6MDKS2\MC90023462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90800"/>
            <a:ext cx="2514600" cy="280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9869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goal is to design, document, and fabricate an all-analog vacuum-tube pre-amplifier and power amplifier, yet be all digitally controlled. The finished product must incorporate a modern touch screen-based Graphical User Interface (GUI) control for all functions except power. The touch screen should produce an entertaining display that reacts to the audio signal in a similar manner to Microsoft Windows Media Center when not being used for control.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Stephen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Hardware requirements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35324317"/>
              </p:ext>
            </p:extLst>
          </p:nvPr>
        </p:nvGraphicFramePr>
        <p:xfrm>
          <a:off x="304800" y="1554159"/>
          <a:ext cx="8686800" cy="5095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2667000"/>
                <a:gridCol w="3124200"/>
              </a:tblGrid>
              <a:tr h="707703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Requirement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Value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</a:rPr>
                        <a:t>Condition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6337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Number of audio channels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2 (stereo)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07703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Output power rating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10 Watts Root Mean Square (RMS)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Per channel at 1000 Hz without clipping</a:t>
                      </a:r>
                    </a:p>
                  </a:txBody>
                  <a:tcPr marL="68580" marR="68580" marT="0" marB="0" anchor="ctr"/>
                </a:tc>
              </a:tr>
              <a:tr h="518026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Input impedance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TBD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Per channel</a:t>
                      </a:r>
                    </a:p>
                  </a:txBody>
                  <a:tcPr marL="68580" marR="68580" marT="0" marB="0" anchor="ctr"/>
                </a:tc>
              </a:tr>
              <a:tr h="500721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Output impedance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8 ohms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Per channel</a:t>
                      </a:r>
                    </a:p>
                  </a:txBody>
                  <a:tcPr marL="68580" marR="68580" marT="0" marB="0" anchor="ctr"/>
                </a:tc>
              </a:tr>
              <a:tr h="724917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Bandwidth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20 Hz to 20 KHz flat ±3dB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As measured at a moderate output level relative to the input signal level</a:t>
                      </a:r>
                    </a:p>
                  </a:txBody>
                  <a:tcPr marL="68580" marR="68580" marT="0" marB="0" anchor="ctr"/>
                </a:tc>
              </a:tr>
              <a:tr h="724917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Total Harmonic Distortion, low signal level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0.5% 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When measured at a number of frequencies 100 Hz to 5 KHz 12dB below maximum output</a:t>
                      </a:r>
                    </a:p>
                  </a:txBody>
                  <a:tcPr marL="68580" marR="68580" marT="0" marB="0" anchor="ctr"/>
                </a:tc>
              </a:tr>
              <a:tr h="724917"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Total Harmonic Distortion, high signal level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2.5%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+mn-lt"/>
                          <a:ea typeface="Times New Roman"/>
                        </a:rPr>
                        <a:t>When measured at the onset of clipping at a selection of audio midrange frequencies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Stephen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DETAIL (TOP VIEW)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990600" y="1752600"/>
            <a:ext cx="6781800" cy="3810000"/>
          </a:xfrm>
          <a:prstGeom prst="rect">
            <a:avLst/>
          </a:prstGeom>
          <a:solidFill>
            <a:schemeClr val="bg1"/>
          </a:solidFill>
          <a:ln w="952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143000" y="1981200"/>
            <a:ext cx="76200" cy="3429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543800" y="1981200"/>
            <a:ext cx="76200" cy="3429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124200" y="1859353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 Power Terminal Strip</a:t>
            </a:r>
            <a:endParaRPr lang="en-US" dirty="0"/>
          </a:p>
        </p:txBody>
      </p:sp>
      <p:sp>
        <p:nvSpPr>
          <p:cNvPr id="21" name="Line Callout 1 (No Border) 20"/>
          <p:cNvSpPr/>
          <p:nvPr/>
        </p:nvSpPr>
        <p:spPr>
          <a:xfrm>
            <a:off x="2438400" y="6553200"/>
            <a:ext cx="2819400" cy="304800"/>
          </a:xfrm>
          <a:prstGeom prst="callout1">
            <a:avLst>
              <a:gd name="adj1" fmla="val 46382"/>
              <a:gd name="adj2" fmla="val -1078"/>
              <a:gd name="adj3" fmla="val -388816"/>
              <a:gd name="adj4" fmla="val -43880"/>
            </a:avLst>
          </a:pr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Left Audio Processor CCA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Line Callout 1 (No Border) 21"/>
          <p:cNvSpPr/>
          <p:nvPr/>
        </p:nvSpPr>
        <p:spPr>
          <a:xfrm flipH="1">
            <a:off x="3962400" y="6248400"/>
            <a:ext cx="2819400" cy="304800"/>
          </a:xfrm>
          <a:prstGeom prst="callout1">
            <a:avLst>
              <a:gd name="adj1" fmla="val 46382"/>
              <a:gd name="adj2" fmla="val -1078"/>
              <a:gd name="adj3" fmla="val -274343"/>
              <a:gd name="adj4" fmla="val -28944"/>
            </a:avLst>
          </a:prstGeom>
          <a:noFill/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Right Audio Processor CCA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81200" y="3733800"/>
            <a:ext cx="1676400" cy="12954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High Voltage Power Supply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105400" y="2590800"/>
            <a:ext cx="1447800" cy="838200"/>
            <a:chOff x="2209800" y="2286000"/>
            <a:chExt cx="1447800" cy="685800"/>
          </a:xfrm>
        </p:grpSpPr>
        <p:sp>
          <p:nvSpPr>
            <p:cNvPr id="25" name="Rounded Rectangle 24"/>
            <p:cNvSpPr/>
            <p:nvPr/>
          </p:nvSpPr>
          <p:spPr>
            <a:xfrm>
              <a:off x="2514600" y="2286000"/>
              <a:ext cx="8382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9800" y="2438400"/>
              <a:ext cx="14478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Low Voltage Transformer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4572000" y="3733800"/>
            <a:ext cx="2362200" cy="12192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Microcontroller,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Low Voltage Power Supply,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Optocouplers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981200" y="2209800"/>
            <a:ext cx="1066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Speaker Relay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86200" y="2438400"/>
            <a:ext cx="3048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3962400" y="25908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3962400" y="2895600"/>
            <a:ext cx="152400" cy="152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905000" y="5410200"/>
            <a:ext cx="2514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LCD / Touchscreen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371600" y="1600200"/>
            <a:ext cx="28194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Input and Output Jacks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05400" y="1752600"/>
            <a:ext cx="1905000" cy="533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Fan (if needed)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Stephen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39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 166"/>
          <p:cNvSpPr/>
          <p:nvPr/>
        </p:nvSpPr>
        <p:spPr>
          <a:xfrm>
            <a:off x="3276600" y="4114800"/>
            <a:ext cx="1828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b" anchorCtr="1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DIGITAL POTENTIOMETERS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4478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PHONO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9812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TAPE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5146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TUNER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0480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AUX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143000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SOURCES</a:t>
            </a:r>
            <a:endParaRPr lang="en-US" sz="1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90600" y="1219200"/>
            <a:ext cx="0" cy="54102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43000" y="14478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RIAA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EQU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30480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GAIN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1447800"/>
            <a:ext cx="5334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INPUT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SOURCE</a:t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SELECT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52800" y="22098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BUFF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2400" y="1447800"/>
            <a:ext cx="5334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GRAPHIC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EQUAL-IZER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48200" y="22098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BUFF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7000" y="2057400"/>
            <a:ext cx="533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PRE-EQU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GAIN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ADJ</a:t>
            </a:r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3" name="Group 71"/>
          <p:cNvGrpSpPr/>
          <p:nvPr/>
        </p:nvGrpSpPr>
        <p:grpSpPr>
          <a:xfrm rot="16200000">
            <a:off x="3963924" y="3351276"/>
            <a:ext cx="457200" cy="1222248"/>
            <a:chOff x="4572000" y="3581400"/>
            <a:chExt cx="457200" cy="1222248"/>
          </a:xfrm>
        </p:grpSpPr>
        <p:sp>
          <p:nvSpPr>
            <p:cNvPr id="50" name="Rectangle 49"/>
            <p:cNvSpPr/>
            <p:nvPr/>
          </p:nvSpPr>
          <p:spPr>
            <a:xfrm>
              <a:off x="4572000" y="3581400"/>
              <a:ext cx="457200" cy="1554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VR1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572000" y="3733800"/>
              <a:ext cx="457200" cy="1554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VR2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572000" y="3886200"/>
              <a:ext cx="457200" cy="1554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VR3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572000" y="4038600"/>
              <a:ext cx="457200" cy="1554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VR4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572000" y="4191000"/>
              <a:ext cx="457200" cy="1554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VR5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572000" y="4343400"/>
              <a:ext cx="457200" cy="1554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VR6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572000" y="4495800"/>
              <a:ext cx="457200" cy="1554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VR7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572000" y="4648200"/>
              <a:ext cx="457200" cy="1554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VR8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19800" y="1828800"/>
            <a:ext cx="685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TUBE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PREAMP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AND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PHASE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SPLITTER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257800" y="22098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ADJ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58000" y="1828800"/>
            <a:ext cx="609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TUBE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PUSH-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PULL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AMP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029200" y="33528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BUFFER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620000" y="1828800"/>
            <a:ext cx="609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Z-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MATCH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XFMR</a:t>
            </a:r>
          </a:p>
        </p:txBody>
      </p:sp>
      <p:cxnSp>
        <p:nvCxnSpPr>
          <p:cNvPr id="73" name="Straight Connector 72"/>
          <p:cNvCxnSpPr/>
          <p:nvPr/>
        </p:nvCxnSpPr>
        <p:spPr>
          <a:xfrm>
            <a:off x="8382000" y="1219200"/>
            <a:ext cx="0" cy="45097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8610600" y="2209800"/>
            <a:ext cx="152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Trapezoid 78"/>
          <p:cNvSpPr/>
          <p:nvPr/>
        </p:nvSpPr>
        <p:spPr>
          <a:xfrm rot="16200000">
            <a:off x="8420862" y="2324862"/>
            <a:ext cx="685800" cy="150876"/>
          </a:xfrm>
          <a:prstGeom prst="trapezoid">
            <a:avLst>
              <a:gd name="adj" fmla="val 98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8458200" y="1219200"/>
            <a:ext cx="685800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/>
              <a:t>SPEAKER</a:t>
            </a:r>
            <a:endParaRPr lang="en-US" sz="1000" dirty="0"/>
          </a:p>
        </p:txBody>
      </p:sp>
      <p:cxnSp>
        <p:nvCxnSpPr>
          <p:cNvPr id="83" name="Elbow Connector 82"/>
          <p:cNvCxnSpPr>
            <a:stCxn id="68" idx="0"/>
            <a:endCxn id="71" idx="0"/>
          </p:cNvCxnSpPr>
          <p:nvPr/>
        </p:nvCxnSpPr>
        <p:spPr>
          <a:xfrm rot="5400000" flipH="1" flipV="1">
            <a:off x="7543800" y="1447800"/>
            <a:ext cx="12700" cy="762000"/>
          </a:xfrm>
          <a:prstGeom prst="bent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stCxn id="68" idx="2"/>
            <a:endCxn id="71" idx="2"/>
          </p:cNvCxnSpPr>
          <p:nvPr/>
        </p:nvCxnSpPr>
        <p:spPr>
          <a:xfrm rot="16200000" flipH="1">
            <a:off x="7543800" y="2590800"/>
            <a:ext cx="12700" cy="762000"/>
          </a:xfrm>
          <a:prstGeom prst="bent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>
            <a:stCxn id="154" idx="3"/>
            <a:endCxn id="170" idx="1"/>
          </p:cNvCxnSpPr>
          <p:nvPr/>
        </p:nvCxnSpPr>
        <p:spPr>
          <a:xfrm flipV="1">
            <a:off x="4343400" y="4991100"/>
            <a:ext cx="381000" cy="2667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71" idx="3"/>
            <a:endCxn id="78" idx="1"/>
          </p:cNvCxnSpPr>
          <p:nvPr/>
        </p:nvCxnSpPr>
        <p:spPr>
          <a:xfrm>
            <a:off x="8229600" y="2400300"/>
            <a:ext cx="381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66" idx="3"/>
            <a:endCxn id="68" idx="1"/>
          </p:cNvCxnSpPr>
          <p:nvPr/>
        </p:nvCxnSpPr>
        <p:spPr>
          <a:xfrm>
            <a:off x="67056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67" idx="3"/>
            <a:endCxn id="66" idx="1"/>
          </p:cNvCxnSpPr>
          <p:nvPr/>
        </p:nvCxnSpPr>
        <p:spPr>
          <a:xfrm>
            <a:off x="5791200" y="2400300"/>
            <a:ext cx="228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6" idx="3"/>
            <a:endCxn id="67" idx="1"/>
          </p:cNvCxnSpPr>
          <p:nvPr/>
        </p:nvCxnSpPr>
        <p:spPr>
          <a:xfrm>
            <a:off x="51054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5" idx="3"/>
            <a:endCxn id="16" idx="1"/>
          </p:cNvCxnSpPr>
          <p:nvPr/>
        </p:nvCxnSpPr>
        <p:spPr>
          <a:xfrm>
            <a:off x="44958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4" idx="3"/>
            <a:endCxn id="15" idx="1"/>
          </p:cNvCxnSpPr>
          <p:nvPr/>
        </p:nvCxnSpPr>
        <p:spPr>
          <a:xfrm>
            <a:off x="38100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7" idx="3"/>
            <a:endCxn id="14" idx="1"/>
          </p:cNvCxnSpPr>
          <p:nvPr/>
        </p:nvCxnSpPr>
        <p:spPr>
          <a:xfrm>
            <a:off x="32004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13" idx="3"/>
            <a:endCxn id="17" idx="1"/>
          </p:cNvCxnSpPr>
          <p:nvPr/>
        </p:nvCxnSpPr>
        <p:spPr>
          <a:xfrm>
            <a:off x="25146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4" idx="3"/>
            <a:endCxn id="11" idx="1"/>
          </p:cNvCxnSpPr>
          <p:nvPr/>
        </p:nvCxnSpPr>
        <p:spPr>
          <a:xfrm>
            <a:off x="838200" y="1638300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7" idx="3"/>
            <a:endCxn id="12" idx="1"/>
          </p:cNvCxnSpPr>
          <p:nvPr/>
        </p:nvCxnSpPr>
        <p:spPr>
          <a:xfrm>
            <a:off x="838200" y="3238500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Elbow Connector 139"/>
          <p:cNvCxnSpPr>
            <a:stCxn id="11" idx="3"/>
            <a:endCxn id="13" idx="1"/>
          </p:cNvCxnSpPr>
          <p:nvPr/>
        </p:nvCxnSpPr>
        <p:spPr>
          <a:xfrm>
            <a:off x="1676400" y="1638300"/>
            <a:ext cx="304800" cy="7620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154"/>
          <p:cNvCxnSpPr>
            <a:stCxn id="12" idx="3"/>
            <a:endCxn id="13" idx="1"/>
          </p:cNvCxnSpPr>
          <p:nvPr/>
        </p:nvCxnSpPr>
        <p:spPr>
          <a:xfrm flipV="1">
            <a:off x="1676400" y="2400300"/>
            <a:ext cx="304800" cy="8382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Elbow Connector 157"/>
          <p:cNvCxnSpPr>
            <a:stCxn id="5" idx="3"/>
            <a:endCxn id="13" idx="1"/>
          </p:cNvCxnSpPr>
          <p:nvPr/>
        </p:nvCxnSpPr>
        <p:spPr>
          <a:xfrm>
            <a:off x="838200" y="2171700"/>
            <a:ext cx="1143000" cy="2286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>
            <a:stCxn id="6" idx="3"/>
            <a:endCxn id="13" idx="1"/>
          </p:cNvCxnSpPr>
          <p:nvPr/>
        </p:nvCxnSpPr>
        <p:spPr>
          <a:xfrm flipV="1">
            <a:off x="838200" y="2400300"/>
            <a:ext cx="1143000" cy="3048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 rot="16200000">
            <a:off x="1799513" y="2315288"/>
            <a:ext cx="609600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/>
              <a:t>INPUTS</a:t>
            </a:r>
            <a:endParaRPr lang="en-US" sz="1000" dirty="0"/>
          </a:p>
        </p:txBody>
      </p:sp>
      <p:sp>
        <p:nvSpPr>
          <p:cNvPr id="165" name="TextBox 164"/>
          <p:cNvSpPr txBox="1"/>
          <p:nvPr/>
        </p:nvSpPr>
        <p:spPr>
          <a:xfrm>
            <a:off x="1981200" y="3124200"/>
            <a:ext cx="533400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/>
              <a:t>SEL IN</a:t>
            </a:r>
            <a:endParaRPr lang="en-US" sz="1000" dirty="0"/>
          </a:p>
        </p:txBody>
      </p:sp>
      <p:cxnSp>
        <p:nvCxnSpPr>
          <p:cNvPr id="166" name="Elbow Connector 165"/>
          <p:cNvCxnSpPr>
            <a:stCxn id="50" idx="3"/>
            <a:endCxn id="17" idx="2"/>
          </p:cNvCxnSpPr>
          <p:nvPr/>
        </p:nvCxnSpPr>
        <p:spPr>
          <a:xfrm rot="16200000" flipV="1">
            <a:off x="2801112" y="2875788"/>
            <a:ext cx="990600" cy="7254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Elbow Connector 168"/>
          <p:cNvCxnSpPr>
            <a:stCxn id="64" idx="3"/>
            <a:endCxn id="67" idx="2"/>
          </p:cNvCxnSpPr>
          <p:nvPr/>
        </p:nvCxnSpPr>
        <p:spPr>
          <a:xfrm rot="5400000" flipH="1" flipV="1">
            <a:off x="4553712" y="2763012"/>
            <a:ext cx="1143000" cy="79857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Elbow Connector 172"/>
          <p:cNvCxnSpPr>
            <a:stCxn id="58" idx="3"/>
            <a:endCxn id="15" idx="2"/>
          </p:cNvCxnSpPr>
          <p:nvPr/>
        </p:nvCxnSpPr>
        <p:spPr>
          <a:xfrm rot="5400000" flipH="1" flipV="1">
            <a:off x="3829812" y="3334512"/>
            <a:ext cx="381000" cy="41757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Elbow Connector 194"/>
          <p:cNvCxnSpPr>
            <a:stCxn id="59" idx="3"/>
            <a:endCxn id="15" idx="2"/>
          </p:cNvCxnSpPr>
          <p:nvPr/>
        </p:nvCxnSpPr>
        <p:spPr>
          <a:xfrm rot="5400000" flipH="1" flipV="1">
            <a:off x="3906012" y="3410712"/>
            <a:ext cx="381000" cy="26517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Elbow Connector 195"/>
          <p:cNvCxnSpPr>
            <a:stCxn id="60" idx="3"/>
            <a:endCxn id="15" idx="2"/>
          </p:cNvCxnSpPr>
          <p:nvPr/>
        </p:nvCxnSpPr>
        <p:spPr>
          <a:xfrm rot="5400000" flipH="1" flipV="1">
            <a:off x="3982212" y="3486912"/>
            <a:ext cx="381000" cy="11277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Elbow Connector 196"/>
          <p:cNvCxnSpPr>
            <a:stCxn id="61" idx="3"/>
            <a:endCxn id="15" idx="2"/>
          </p:cNvCxnSpPr>
          <p:nvPr/>
        </p:nvCxnSpPr>
        <p:spPr>
          <a:xfrm rot="16200000" flipV="1">
            <a:off x="4058412" y="3523488"/>
            <a:ext cx="381000" cy="396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Elbow Connector 197"/>
          <p:cNvCxnSpPr>
            <a:stCxn id="62" idx="3"/>
            <a:endCxn id="15" idx="2"/>
          </p:cNvCxnSpPr>
          <p:nvPr/>
        </p:nvCxnSpPr>
        <p:spPr>
          <a:xfrm rot="16200000" flipV="1">
            <a:off x="4134612" y="3447288"/>
            <a:ext cx="381000" cy="1920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Elbow Connector 198"/>
          <p:cNvCxnSpPr>
            <a:stCxn id="63" idx="3"/>
            <a:endCxn id="15" idx="2"/>
          </p:cNvCxnSpPr>
          <p:nvPr/>
        </p:nvCxnSpPr>
        <p:spPr>
          <a:xfrm rot="16200000" flipV="1">
            <a:off x="4210812" y="3371088"/>
            <a:ext cx="381000" cy="3444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angle 209"/>
          <p:cNvSpPr/>
          <p:nvPr/>
        </p:nvSpPr>
        <p:spPr>
          <a:xfrm>
            <a:off x="5029200" y="1143000"/>
            <a:ext cx="533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LOCAL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REG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11" name="Elbow Connector 210"/>
          <p:cNvCxnSpPr>
            <a:stCxn id="15" idx="3"/>
            <a:endCxn id="69" idx="1"/>
          </p:cNvCxnSpPr>
          <p:nvPr/>
        </p:nvCxnSpPr>
        <p:spPr>
          <a:xfrm>
            <a:off x="4495800" y="2400300"/>
            <a:ext cx="533400" cy="1143000"/>
          </a:xfrm>
          <a:prstGeom prst="curvedConnector3">
            <a:avLst>
              <a:gd name="adj1" fmla="val 23284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Rectangle 217"/>
          <p:cNvSpPr/>
          <p:nvPr/>
        </p:nvSpPr>
        <p:spPr>
          <a:xfrm>
            <a:off x="6248400" y="3352800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HIGH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SUPPLY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19" name="Freeform 218"/>
          <p:cNvSpPr/>
          <p:nvPr/>
        </p:nvSpPr>
        <p:spPr>
          <a:xfrm>
            <a:off x="6857999" y="2971800"/>
            <a:ext cx="152400" cy="695324"/>
          </a:xfrm>
          <a:custGeom>
            <a:avLst/>
            <a:gdLst>
              <a:gd name="connsiteX0" fmla="*/ 0 w 257175"/>
              <a:gd name="connsiteY0" fmla="*/ 666750 h 796925"/>
              <a:gd name="connsiteX1" fmla="*/ 238125 w 257175"/>
              <a:gd name="connsiteY1" fmla="*/ 685800 h 796925"/>
              <a:gd name="connsiteX2" fmla="*/ 114300 w 257175"/>
              <a:gd name="connsiteY2" fmla="*/ 0 h 796925"/>
              <a:gd name="connsiteX0" fmla="*/ 0 w 185737"/>
              <a:gd name="connsiteY0" fmla="*/ 666750 h 768350"/>
              <a:gd name="connsiteX1" fmla="*/ 152400 w 185737"/>
              <a:gd name="connsiteY1" fmla="*/ 657225 h 768350"/>
              <a:gd name="connsiteX2" fmla="*/ 114300 w 185737"/>
              <a:gd name="connsiteY2" fmla="*/ 0 h 768350"/>
              <a:gd name="connsiteX0" fmla="*/ 0 w 185737"/>
              <a:gd name="connsiteY0" fmla="*/ 666750 h 768350"/>
              <a:gd name="connsiteX1" fmla="*/ 152400 w 185737"/>
              <a:gd name="connsiteY1" fmla="*/ 657225 h 768350"/>
              <a:gd name="connsiteX2" fmla="*/ 114300 w 185737"/>
              <a:gd name="connsiteY2" fmla="*/ 0 h 768350"/>
              <a:gd name="connsiteX0" fmla="*/ 0 w 185737"/>
              <a:gd name="connsiteY0" fmla="*/ 666750 h 731837"/>
              <a:gd name="connsiteX1" fmla="*/ 152400 w 185737"/>
              <a:gd name="connsiteY1" fmla="*/ 657225 h 731837"/>
              <a:gd name="connsiteX2" fmla="*/ 114300 w 185737"/>
              <a:gd name="connsiteY2" fmla="*/ 0 h 731837"/>
              <a:gd name="connsiteX0" fmla="*/ 0 w 185737"/>
              <a:gd name="connsiteY0" fmla="*/ 666750 h 666750"/>
              <a:gd name="connsiteX1" fmla="*/ 152400 w 185737"/>
              <a:gd name="connsiteY1" fmla="*/ 657225 h 666750"/>
              <a:gd name="connsiteX2" fmla="*/ 114300 w 185737"/>
              <a:gd name="connsiteY2" fmla="*/ 0 h 666750"/>
              <a:gd name="connsiteX0" fmla="*/ 0 w 185737"/>
              <a:gd name="connsiteY0" fmla="*/ 666750 h 666750"/>
              <a:gd name="connsiteX1" fmla="*/ 152400 w 185737"/>
              <a:gd name="connsiteY1" fmla="*/ 657226 h 666750"/>
              <a:gd name="connsiteX2" fmla="*/ 114300 w 185737"/>
              <a:gd name="connsiteY2" fmla="*/ 0 h 666750"/>
              <a:gd name="connsiteX0" fmla="*/ 0 w 171450"/>
              <a:gd name="connsiteY0" fmla="*/ 666750 h 666750"/>
              <a:gd name="connsiteX1" fmla="*/ 152400 w 171450"/>
              <a:gd name="connsiteY1" fmla="*/ 657226 h 666750"/>
              <a:gd name="connsiteX2" fmla="*/ 114300 w 171450"/>
              <a:gd name="connsiteY2" fmla="*/ 0 h 666750"/>
              <a:gd name="connsiteX0" fmla="*/ 0 w 176212"/>
              <a:gd name="connsiteY0" fmla="*/ 695324 h 695324"/>
              <a:gd name="connsiteX1" fmla="*/ 152400 w 176212"/>
              <a:gd name="connsiteY1" fmla="*/ 685800 h 695324"/>
              <a:gd name="connsiteX2" fmla="*/ 152400 w 176212"/>
              <a:gd name="connsiteY2" fmla="*/ 0 h 695324"/>
              <a:gd name="connsiteX0" fmla="*/ 0 w 171450"/>
              <a:gd name="connsiteY0" fmla="*/ 695324 h 695324"/>
              <a:gd name="connsiteX1" fmla="*/ 152400 w 171450"/>
              <a:gd name="connsiteY1" fmla="*/ 685800 h 695324"/>
              <a:gd name="connsiteX2" fmla="*/ 152400 w 171450"/>
              <a:gd name="connsiteY2" fmla="*/ 0 h 695324"/>
              <a:gd name="connsiteX0" fmla="*/ 0 w 166687"/>
              <a:gd name="connsiteY0" fmla="*/ 695324 h 695324"/>
              <a:gd name="connsiteX1" fmla="*/ 152400 w 166687"/>
              <a:gd name="connsiteY1" fmla="*/ 685800 h 695324"/>
              <a:gd name="connsiteX2" fmla="*/ 152400 w 166687"/>
              <a:gd name="connsiteY2" fmla="*/ 0 h 695324"/>
              <a:gd name="connsiteX0" fmla="*/ 0 w 152400"/>
              <a:gd name="connsiteY0" fmla="*/ 695324 h 695324"/>
              <a:gd name="connsiteX1" fmla="*/ 152400 w 152400"/>
              <a:gd name="connsiteY1" fmla="*/ 685800 h 695324"/>
              <a:gd name="connsiteX2" fmla="*/ 152400 w 152400"/>
              <a:gd name="connsiteY2" fmla="*/ 0 h 69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95324">
                <a:moveTo>
                  <a:pt x="0" y="695324"/>
                </a:moveTo>
                <a:lnTo>
                  <a:pt x="152400" y="685800"/>
                </a:lnTo>
                <a:lnTo>
                  <a:pt x="152400" y="0"/>
                </a:lnTo>
              </a:path>
            </a:pathLst>
          </a:cu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0" name="Freeform 219"/>
          <p:cNvSpPr/>
          <p:nvPr/>
        </p:nvSpPr>
        <p:spPr>
          <a:xfrm>
            <a:off x="6858000" y="2971800"/>
            <a:ext cx="838200" cy="695324"/>
          </a:xfrm>
          <a:custGeom>
            <a:avLst/>
            <a:gdLst>
              <a:gd name="connsiteX0" fmla="*/ 0 w 257175"/>
              <a:gd name="connsiteY0" fmla="*/ 666750 h 796925"/>
              <a:gd name="connsiteX1" fmla="*/ 238125 w 257175"/>
              <a:gd name="connsiteY1" fmla="*/ 685800 h 796925"/>
              <a:gd name="connsiteX2" fmla="*/ 114300 w 257175"/>
              <a:gd name="connsiteY2" fmla="*/ 0 h 796925"/>
              <a:gd name="connsiteX0" fmla="*/ 0 w 185737"/>
              <a:gd name="connsiteY0" fmla="*/ 666750 h 768350"/>
              <a:gd name="connsiteX1" fmla="*/ 152400 w 185737"/>
              <a:gd name="connsiteY1" fmla="*/ 657225 h 768350"/>
              <a:gd name="connsiteX2" fmla="*/ 114300 w 185737"/>
              <a:gd name="connsiteY2" fmla="*/ 0 h 768350"/>
              <a:gd name="connsiteX0" fmla="*/ 0 w 185737"/>
              <a:gd name="connsiteY0" fmla="*/ 666750 h 768350"/>
              <a:gd name="connsiteX1" fmla="*/ 152400 w 185737"/>
              <a:gd name="connsiteY1" fmla="*/ 657225 h 768350"/>
              <a:gd name="connsiteX2" fmla="*/ 114300 w 185737"/>
              <a:gd name="connsiteY2" fmla="*/ 0 h 768350"/>
              <a:gd name="connsiteX0" fmla="*/ 0 w 185737"/>
              <a:gd name="connsiteY0" fmla="*/ 666750 h 731837"/>
              <a:gd name="connsiteX1" fmla="*/ 152400 w 185737"/>
              <a:gd name="connsiteY1" fmla="*/ 657225 h 731837"/>
              <a:gd name="connsiteX2" fmla="*/ 114300 w 185737"/>
              <a:gd name="connsiteY2" fmla="*/ 0 h 731837"/>
              <a:gd name="connsiteX0" fmla="*/ 0 w 185737"/>
              <a:gd name="connsiteY0" fmla="*/ 666750 h 666750"/>
              <a:gd name="connsiteX1" fmla="*/ 152400 w 185737"/>
              <a:gd name="connsiteY1" fmla="*/ 657225 h 666750"/>
              <a:gd name="connsiteX2" fmla="*/ 114300 w 185737"/>
              <a:gd name="connsiteY2" fmla="*/ 0 h 666750"/>
              <a:gd name="connsiteX0" fmla="*/ 0 w 185737"/>
              <a:gd name="connsiteY0" fmla="*/ 666750 h 666750"/>
              <a:gd name="connsiteX1" fmla="*/ 152400 w 185737"/>
              <a:gd name="connsiteY1" fmla="*/ 657226 h 666750"/>
              <a:gd name="connsiteX2" fmla="*/ 114300 w 185737"/>
              <a:gd name="connsiteY2" fmla="*/ 0 h 666750"/>
              <a:gd name="connsiteX0" fmla="*/ 0 w 171450"/>
              <a:gd name="connsiteY0" fmla="*/ 666750 h 666750"/>
              <a:gd name="connsiteX1" fmla="*/ 152400 w 171450"/>
              <a:gd name="connsiteY1" fmla="*/ 657226 h 666750"/>
              <a:gd name="connsiteX2" fmla="*/ 114300 w 171450"/>
              <a:gd name="connsiteY2" fmla="*/ 0 h 666750"/>
              <a:gd name="connsiteX0" fmla="*/ 0 w 176212"/>
              <a:gd name="connsiteY0" fmla="*/ 695324 h 695324"/>
              <a:gd name="connsiteX1" fmla="*/ 152400 w 176212"/>
              <a:gd name="connsiteY1" fmla="*/ 685800 h 695324"/>
              <a:gd name="connsiteX2" fmla="*/ 152400 w 176212"/>
              <a:gd name="connsiteY2" fmla="*/ 0 h 695324"/>
              <a:gd name="connsiteX0" fmla="*/ 0 w 171450"/>
              <a:gd name="connsiteY0" fmla="*/ 695324 h 695324"/>
              <a:gd name="connsiteX1" fmla="*/ 152400 w 171450"/>
              <a:gd name="connsiteY1" fmla="*/ 685800 h 695324"/>
              <a:gd name="connsiteX2" fmla="*/ 152400 w 171450"/>
              <a:gd name="connsiteY2" fmla="*/ 0 h 695324"/>
              <a:gd name="connsiteX0" fmla="*/ 0 w 166687"/>
              <a:gd name="connsiteY0" fmla="*/ 695324 h 695324"/>
              <a:gd name="connsiteX1" fmla="*/ 152400 w 166687"/>
              <a:gd name="connsiteY1" fmla="*/ 685800 h 695324"/>
              <a:gd name="connsiteX2" fmla="*/ 152400 w 166687"/>
              <a:gd name="connsiteY2" fmla="*/ 0 h 695324"/>
              <a:gd name="connsiteX0" fmla="*/ 0 w 152400"/>
              <a:gd name="connsiteY0" fmla="*/ 695324 h 695324"/>
              <a:gd name="connsiteX1" fmla="*/ 152400 w 152400"/>
              <a:gd name="connsiteY1" fmla="*/ 685800 h 695324"/>
              <a:gd name="connsiteX2" fmla="*/ 152400 w 152400"/>
              <a:gd name="connsiteY2" fmla="*/ 0 h 69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95324">
                <a:moveTo>
                  <a:pt x="0" y="695324"/>
                </a:moveTo>
                <a:lnTo>
                  <a:pt x="152400" y="685800"/>
                </a:lnTo>
                <a:lnTo>
                  <a:pt x="152400" y="0"/>
                </a:lnTo>
              </a:path>
            </a:pathLst>
          </a:cu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1" name="Elbow Connector 220"/>
          <p:cNvCxnSpPr>
            <a:stCxn id="220" idx="0"/>
            <a:endCxn id="66" idx="2"/>
          </p:cNvCxnSpPr>
          <p:nvPr/>
        </p:nvCxnSpPr>
        <p:spPr>
          <a:xfrm flipH="1" flipV="1">
            <a:off x="6362700" y="2971800"/>
            <a:ext cx="495300" cy="695324"/>
          </a:xfrm>
          <a:prstGeom prst="bentConnector4">
            <a:avLst>
              <a:gd name="adj1" fmla="val -17308"/>
              <a:gd name="adj2" fmla="val 64383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152400" y="46482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110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VOLTS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AC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1295400" y="4343400"/>
            <a:ext cx="152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5867400" y="3505200"/>
            <a:ext cx="152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94" name="Straight Arrow Connector 93"/>
          <p:cNvCxnSpPr>
            <a:stCxn id="93" idx="6"/>
            <a:endCxn id="218" idx="1"/>
          </p:cNvCxnSpPr>
          <p:nvPr/>
        </p:nvCxnSpPr>
        <p:spPr>
          <a:xfrm flipV="1">
            <a:off x="6019800" y="3657600"/>
            <a:ext cx="228600" cy="381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1219200" y="4953000"/>
            <a:ext cx="609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LOW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SUPPLY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01" name="Elbow Connector 100"/>
          <p:cNvCxnSpPr>
            <a:stCxn id="72" idx="3"/>
            <a:endCxn id="82" idx="2"/>
          </p:cNvCxnSpPr>
          <p:nvPr/>
        </p:nvCxnSpPr>
        <p:spPr>
          <a:xfrm flipV="1">
            <a:off x="762000" y="4533900"/>
            <a:ext cx="533400" cy="3810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/>
          <p:cNvCxnSpPr>
            <a:stCxn id="72" idx="3"/>
            <a:endCxn id="99" idx="1"/>
          </p:cNvCxnSpPr>
          <p:nvPr/>
        </p:nvCxnSpPr>
        <p:spPr>
          <a:xfrm>
            <a:off x="762000" y="4914900"/>
            <a:ext cx="457200" cy="342900"/>
          </a:xfrm>
          <a:prstGeom prst="bentConnector3">
            <a:avLst>
              <a:gd name="adj1" fmla="val 58333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/>
          <p:cNvSpPr/>
          <p:nvPr/>
        </p:nvSpPr>
        <p:spPr>
          <a:xfrm>
            <a:off x="2057400" y="4343400"/>
            <a:ext cx="152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15" name="Elbow Connector 114"/>
          <p:cNvCxnSpPr>
            <a:stCxn id="99" idx="3"/>
            <a:endCxn id="110" idx="2"/>
          </p:cNvCxnSpPr>
          <p:nvPr/>
        </p:nvCxnSpPr>
        <p:spPr>
          <a:xfrm flipV="1">
            <a:off x="1828800" y="4533900"/>
            <a:ext cx="228600" cy="7239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4724400" y="1219200"/>
            <a:ext cx="152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23" name="Straight Arrow Connector 122"/>
          <p:cNvCxnSpPr>
            <a:stCxn id="120" idx="6"/>
            <a:endCxn id="210" idx="1"/>
          </p:cNvCxnSpPr>
          <p:nvPr/>
        </p:nvCxnSpPr>
        <p:spPr>
          <a:xfrm>
            <a:off x="4876800" y="14097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210" idx="3"/>
            <a:endCxn id="130" idx="1"/>
          </p:cNvCxnSpPr>
          <p:nvPr/>
        </p:nvCxnSpPr>
        <p:spPr>
          <a:xfrm>
            <a:off x="5562600" y="1409700"/>
            <a:ext cx="228600" cy="11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5791200" y="1295400"/>
            <a:ext cx="14478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 smtClean="0"/>
              <a:t>TO ALL AUDIO STAGES</a:t>
            </a:r>
            <a:endParaRPr lang="en-US" sz="900" dirty="0"/>
          </a:p>
        </p:txBody>
      </p:sp>
      <p:sp>
        <p:nvSpPr>
          <p:cNvPr id="154" name="Rectangle 153"/>
          <p:cNvSpPr/>
          <p:nvPr/>
        </p:nvSpPr>
        <p:spPr>
          <a:xfrm>
            <a:off x="2590800" y="4800600"/>
            <a:ext cx="1752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MICROCONTROLLER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56" name="Elbow Connector 155"/>
          <p:cNvCxnSpPr>
            <a:stCxn id="170" idx="3"/>
            <a:endCxn id="167" idx="3"/>
          </p:cNvCxnSpPr>
          <p:nvPr/>
        </p:nvCxnSpPr>
        <p:spPr>
          <a:xfrm flipH="1" flipV="1">
            <a:off x="5105400" y="4267200"/>
            <a:ext cx="457200" cy="723900"/>
          </a:xfrm>
          <a:prstGeom prst="bentConnector3">
            <a:avLst>
              <a:gd name="adj1" fmla="val -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99" idx="3"/>
            <a:endCxn id="154" idx="1"/>
          </p:cNvCxnSpPr>
          <p:nvPr/>
        </p:nvCxnSpPr>
        <p:spPr>
          <a:xfrm>
            <a:off x="1828800" y="5257800"/>
            <a:ext cx="76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/>
          <p:cNvSpPr/>
          <p:nvPr/>
        </p:nvSpPr>
        <p:spPr>
          <a:xfrm>
            <a:off x="4724400" y="4800600"/>
            <a:ext cx="838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OPTO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COUPLERS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2057400" y="5715000"/>
            <a:ext cx="609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CLOCK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OSC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80" name="Elbow Connector 179"/>
          <p:cNvCxnSpPr>
            <a:stCxn id="179" idx="3"/>
            <a:endCxn id="154" idx="2"/>
          </p:cNvCxnSpPr>
          <p:nvPr/>
        </p:nvCxnSpPr>
        <p:spPr>
          <a:xfrm flipV="1">
            <a:off x="2667000" y="5715000"/>
            <a:ext cx="800100" cy="22860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Rectangle 187"/>
          <p:cNvSpPr/>
          <p:nvPr/>
        </p:nvSpPr>
        <p:spPr>
          <a:xfrm>
            <a:off x="1447800" y="6248400"/>
            <a:ext cx="914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PROGRAM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INTERFACE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91" name="Elbow Connector 190"/>
          <p:cNvCxnSpPr>
            <a:stCxn id="188" idx="3"/>
            <a:endCxn id="154" idx="2"/>
          </p:cNvCxnSpPr>
          <p:nvPr/>
        </p:nvCxnSpPr>
        <p:spPr>
          <a:xfrm flipV="1">
            <a:off x="2362200" y="5715000"/>
            <a:ext cx="1104900" cy="76200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Rectangle 203"/>
          <p:cNvSpPr/>
          <p:nvPr/>
        </p:nvSpPr>
        <p:spPr>
          <a:xfrm>
            <a:off x="152400" y="6096000"/>
            <a:ext cx="609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EXTERNAL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USB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06" name="Straight Arrow Connector 205"/>
          <p:cNvCxnSpPr>
            <a:stCxn id="204" idx="3"/>
            <a:endCxn id="188" idx="1"/>
          </p:cNvCxnSpPr>
          <p:nvPr/>
        </p:nvCxnSpPr>
        <p:spPr>
          <a:xfrm>
            <a:off x="762000" y="6362700"/>
            <a:ext cx="685800" cy="1143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Rectangle 214"/>
          <p:cNvSpPr/>
          <p:nvPr/>
        </p:nvSpPr>
        <p:spPr>
          <a:xfrm>
            <a:off x="6400800" y="5181600"/>
            <a:ext cx="1752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16 MILLION COLOR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800 x 480</a:t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LIQUID CRYSTAL</a:t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DISPLAY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25" name="Elbow Connector 224"/>
          <p:cNvCxnSpPr>
            <a:stCxn id="154" idx="3"/>
            <a:endCxn id="215" idx="1"/>
          </p:cNvCxnSpPr>
          <p:nvPr/>
        </p:nvCxnSpPr>
        <p:spPr>
          <a:xfrm>
            <a:off x="4343400" y="5257800"/>
            <a:ext cx="2057400" cy="228600"/>
          </a:xfrm>
          <a:prstGeom prst="bentConnector3">
            <a:avLst>
              <a:gd name="adj1" fmla="val 7482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Elbow Connector 239"/>
          <p:cNvCxnSpPr>
            <a:stCxn id="170" idx="3"/>
            <a:endCxn id="165" idx="2"/>
          </p:cNvCxnSpPr>
          <p:nvPr/>
        </p:nvCxnSpPr>
        <p:spPr>
          <a:xfrm flipH="1" flipV="1">
            <a:off x="2247900" y="3370421"/>
            <a:ext cx="3314700" cy="1620679"/>
          </a:xfrm>
          <a:prstGeom prst="bentConnector4">
            <a:avLst>
              <a:gd name="adj1" fmla="val -6897"/>
              <a:gd name="adj2" fmla="val 29499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69" idx="2"/>
            <a:endCxn id="154" idx="0"/>
          </p:cNvCxnSpPr>
          <p:nvPr/>
        </p:nvCxnSpPr>
        <p:spPr>
          <a:xfrm rot="5400000">
            <a:off x="3848100" y="3352800"/>
            <a:ext cx="1066800" cy="1828800"/>
          </a:xfrm>
          <a:prstGeom prst="bentConnector3">
            <a:avLst>
              <a:gd name="adj1" fmla="val 86735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Rectangle 256"/>
          <p:cNvSpPr/>
          <p:nvPr/>
        </p:nvSpPr>
        <p:spPr>
          <a:xfrm>
            <a:off x="6400800" y="5867400"/>
            <a:ext cx="1752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TOUCHSCREEN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58" name="Elbow Connector 257"/>
          <p:cNvCxnSpPr>
            <a:stCxn id="257" idx="1"/>
          </p:cNvCxnSpPr>
          <p:nvPr/>
        </p:nvCxnSpPr>
        <p:spPr>
          <a:xfrm rot="10800000">
            <a:off x="4343400" y="5486400"/>
            <a:ext cx="2057400" cy="495300"/>
          </a:xfrm>
          <a:prstGeom prst="bentConnector3">
            <a:avLst>
              <a:gd name="adj1" fmla="val 71356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 166"/>
          <p:cNvSpPr/>
          <p:nvPr/>
        </p:nvSpPr>
        <p:spPr>
          <a:xfrm>
            <a:off x="3276600" y="4114800"/>
            <a:ext cx="1828800" cy="304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b" anchorCtr="1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DIGITAL POTENTIOMETERS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 INPUT BLOCK DIAGRAM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4478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PHONO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9812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TAPE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5146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TUNER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048000"/>
            <a:ext cx="609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AUX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1143000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SOURCES</a:t>
            </a:r>
            <a:endParaRPr lang="en-US" sz="1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990600" y="1219200"/>
            <a:ext cx="0" cy="54102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143000" y="14478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RIAA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EQU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00" y="3048000"/>
            <a:ext cx="533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GAIN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81200" y="1447800"/>
            <a:ext cx="5334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INPUT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SOURCE</a:t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SELECT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52800" y="2209800"/>
            <a:ext cx="457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BUFF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62400" y="1447800"/>
            <a:ext cx="533400" cy="1905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GRAPHIC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EQUAL-IZER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48200" y="2209800"/>
            <a:ext cx="4572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BUFF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7000" y="2057400"/>
            <a:ext cx="533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PRE-EQU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GAIN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ADJ</a:t>
            </a:r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3" name="Group 71"/>
          <p:cNvGrpSpPr/>
          <p:nvPr/>
        </p:nvGrpSpPr>
        <p:grpSpPr>
          <a:xfrm rot="16200000">
            <a:off x="3963924" y="3351276"/>
            <a:ext cx="457200" cy="1222248"/>
            <a:chOff x="4572000" y="3581400"/>
            <a:chExt cx="457200" cy="1222248"/>
          </a:xfrm>
          <a:solidFill>
            <a:schemeClr val="bg1">
              <a:lumMod val="85000"/>
            </a:schemeClr>
          </a:solidFill>
        </p:grpSpPr>
        <p:sp>
          <p:nvSpPr>
            <p:cNvPr id="50" name="Rectangle 49"/>
            <p:cNvSpPr/>
            <p:nvPr/>
          </p:nvSpPr>
          <p:spPr>
            <a:xfrm>
              <a:off x="4572000" y="3581400"/>
              <a:ext cx="457200" cy="1554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VR1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572000" y="3733800"/>
              <a:ext cx="457200" cy="1554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VR2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572000" y="3886200"/>
              <a:ext cx="457200" cy="1554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VR3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572000" y="4038600"/>
              <a:ext cx="457200" cy="1554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VR4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572000" y="4191000"/>
              <a:ext cx="457200" cy="1554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VR5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572000" y="4343400"/>
              <a:ext cx="457200" cy="1554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VR6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572000" y="4495800"/>
              <a:ext cx="457200" cy="1554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VR7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572000" y="4648200"/>
              <a:ext cx="457200" cy="15544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algn="ctr"/>
              <a:r>
                <a:rPr lang="en-US" sz="1000" dirty="0" smtClean="0">
                  <a:solidFill>
                    <a:schemeClr val="tx1"/>
                  </a:solidFill>
                </a:rPr>
                <a:t>VR8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19800" y="1828800"/>
            <a:ext cx="685800" cy="1143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TUBE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PREAMP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AND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PHASE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SPLITTER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257800" y="2209800"/>
            <a:ext cx="5334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ADJ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858000" y="1828800"/>
            <a:ext cx="609600" cy="1143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TUBE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PUSH-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PULL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AMP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029200" y="3352800"/>
            <a:ext cx="5334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BUFFER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620000" y="1828800"/>
            <a:ext cx="609600" cy="1143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Z-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MATCH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XFMR</a:t>
            </a:r>
          </a:p>
        </p:txBody>
      </p:sp>
      <p:cxnSp>
        <p:nvCxnSpPr>
          <p:cNvPr id="73" name="Straight Connector 72"/>
          <p:cNvCxnSpPr/>
          <p:nvPr/>
        </p:nvCxnSpPr>
        <p:spPr>
          <a:xfrm>
            <a:off x="8382000" y="1219200"/>
            <a:ext cx="0" cy="450970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8610600" y="2209800"/>
            <a:ext cx="1524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Trapezoid 78"/>
          <p:cNvSpPr/>
          <p:nvPr/>
        </p:nvSpPr>
        <p:spPr>
          <a:xfrm rot="16200000">
            <a:off x="8420862" y="2324862"/>
            <a:ext cx="685800" cy="150876"/>
          </a:xfrm>
          <a:prstGeom prst="trapezoid">
            <a:avLst>
              <a:gd name="adj" fmla="val 98501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8458200" y="1219200"/>
            <a:ext cx="685800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/>
              <a:t>SPEAKER</a:t>
            </a:r>
            <a:endParaRPr lang="en-US" sz="1000" dirty="0"/>
          </a:p>
        </p:txBody>
      </p:sp>
      <p:sp>
        <p:nvSpPr>
          <p:cNvPr id="81" name="TextBox 80"/>
          <p:cNvSpPr txBox="1"/>
          <p:nvPr/>
        </p:nvSpPr>
        <p:spPr>
          <a:xfrm>
            <a:off x="5943600" y="6457890"/>
            <a:ext cx="3200400" cy="4001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/>
              <a:t>AUDIO PATH FOR ONE CHANNEL SHOWN ONLY – THE OTHER IS SIMILAR</a:t>
            </a:r>
            <a:endParaRPr lang="en-US" sz="1000" dirty="0"/>
          </a:p>
        </p:txBody>
      </p:sp>
      <p:cxnSp>
        <p:nvCxnSpPr>
          <p:cNvPr id="83" name="Elbow Connector 82"/>
          <p:cNvCxnSpPr>
            <a:stCxn id="68" idx="0"/>
            <a:endCxn id="71" idx="0"/>
          </p:cNvCxnSpPr>
          <p:nvPr/>
        </p:nvCxnSpPr>
        <p:spPr>
          <a:xfrm rot="5400000" flipH="1" flipV="1">
            <a:off x="7543800" y="1447800"/>
            <a:ext cx="12700" cy="762000"/>
          </a:xfrm>
          <a:prstGeom prst="bent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Elbow Connector 84"/>
          <p:cNvCxnSpPr>
            <a:stCxn id="68" idx="2"/>
            <a:endCxn id="71" idx="2"/>
          </p:cNvCxnSpPr>
          <p:nvPr/>
        </p:nvCxnSpPr>
        <p:spPr>
          <a:xfrm rot="16200000" flipH="1">
            <a:off x="7543800" y="2590800"/>
            <a:ext cx="12700" cy="762000"/>
          </a:xfrm>
          <a:prstGeom prst="bentConnector3">
            <a:avLst>
              <a:gd name="adj1" fmla="val 180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Elbow Connector 86"/>
          <p:cNvCxnSpPr>
            <a:stCxn id="154" idx="3"/>
            <a:endCxn id="170" idx="1"/>
          </p:cNvCxnSpPr>
          <p:nvPr/>
        </p:nvCxnSpPr>
        <p:spPr>
          <a:xfrm flipV="1">
            <a:off x="4343400" y="4991100"/>
            <a:ext cx="381000" cy="2667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71" idx="3"/>
            <a:endCxn id="78" idx="1"/>
          </p:cNvCxnSpPr>
          <p:nvPr/>
        </p:nvCxnSpPr>
        <p:spPr>
          <a:xfrm>
            <a:off x="8229600" y="2400300"/>
            <a:ext cx="381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66" idx="3"/>
            <a:endCxn id="68" idx="1"/>
          </p:cNvCxnSpPr>
          <p:nvPr/>
        </p:nvCxnSpPr>
        <p:spPr>
          <a:xfrm>
            <a:off x="67056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67" idx="3"/>
            <a:endCxn id="66" idx="1"/>
          </p:cNvCxnSpPr>
          <p:nvPr/>
        </p:nvCxnSpPr>
        <p:spPr>
          <a:xfrm>
            <a:off x="5791200" y="2400300"/>
            <a:ext cx="2286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6" idx="3"/>
            <a:endCxn id="67" idx="1"/>
          </p:cNvCxnSpPr>
          <p:nvPr/>
        </p:nvCxnSpPr>
        <p:spPr>
          <a:xfrm>
            <a:off x="51054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5" idx="3"/>
            <a:endCxn id="16" idx="1"/>
          </p:cNvCxnSpPr>
          <p:nvPr/>
        </p:nvCxnSpPr>
        <p:spPr>
          <a:xfrm>
            <a:off x="44958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>
            <a:stCxn id="14" idx="3"/>
            <a:endCxn id="15" idx="1"/>
          </p:cNvCxnSpPr>
          <p:nvPr/>
        </p:nvCxnSpPr>
        <p:spPr>
          <a:xfrm>
            <a:off x="38100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17" idx="3"/>
            <a:endCxn id="14" idx="1"/>
          </p:cNvCxnSpPr>
          <p:nvPr/>
        </p:nvCxnSpPr>
        <p:spPr>
          <a:xfrm>
            <a:off x="32004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13" idx="3"/>
            <a:endCxn id="17" idx="1"/>
          </p:cNvCxnSpPr>
          <p:nvPr/>
        </p:nvCxnSpPr>
        <p:spPr>
          <a:xfrm>
            <a:off x="2514600" y="24003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4" idx="3"/>
            <a:endCxn id="11" idx="1"/>
          </p:cNvCxnSpPr>
          <p:nvPr/>
        </p:nvCxnSpPr>
        <p:spPr>
          <a:xfrm>
            <a:off x="838200" y="1638300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7" idx="3"/>
            <a:endCxn id="12" idx="1"/>
          </p:cNvCxnSpPr>
          <p:nvPr/>
        </p:nvCxnSpPr>
        <p:spPr>
          <a:xfrm>
            <a:off x="838200" y="3238500"/>
            <a:ext cx="3048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Elbow Connector 139"/>
          <p:cNvCxnSpPr>
            <a:stCxn id="11" idx="3"/>
            <a:endCxn id="13" idx="1"/>
          </p:cNvCxnSpPr>
          <p:nvPr/>
        </p:nvCxnSpPr>
        <p:spPr>
          <a:xfrm>
            <a:off x="1676400" y="1638300"/>
            <a:ext cx="304800" cy="7620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Elbow Connector 154"/>
          <p:cNvCxnSpPr>
            <a:stCxn id="12" idx="3"/>
            <a:endCxn id="13" idx="1"/>
          </p:cNvCxnSpPr>
          <p:nvPr/>
        </p:nvCxnSpPr>
        <p:spPr>
          <a:xfrm flipV="1">
            <a:off x="1676400" y="2400300"/>
            <a:ext cx="304800" cy="8382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Elbow Connector 157"/>
          <p:cNvCxnSpPr>
            <a:stCxn id="5" idx="3"/>
            <a:endCxn id="13" idx="1"/>
          </p:cNvCxnSpPr>
          <p:nvPr/>
        </p:nvCxnSpPr>
        <p:spPr>
          <a:xfrm>
            <a:off x="838200" y="2171700"/>
            <a:ext cx="1143000" cy="2286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Elbow Connector 160"/>
          <p:cNvCxnSpPr>
            <a:stCxn id="6" idx="3"/>
            <a:endCxn id="13" idx="1"/>
          </p:cNvCxnSpPr>
          <p:nvPr/>
        </p:nvCxnSpPr>
        <p:spPr>
          <a:xfrm flipV="1">
            <a:off x="838200" y="2400300"/>
            <a:ext cx="1143000" cy="3048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 rot="16200000">
            <a:off x="1799513" y="2315288"/>
            <a:ext cx="609600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/>
              <a:t>INPUTS</a:t>
            </a:r>
            <a:endParaRPr lang="en-US" sz="1000" dirty="0"/>
          </a:p>
        </p:txBody>
      </p:sp>
      <p:sp>
        <p:nvSpPr>
          <p:cNvPr id="165" name="TextBox 164"/>
          <p:cNvSpPr txBox="1"/>
          <p:nvPr/>
        </p:nvSpPr>
        <p:spPr>
          <a:xfrm>
            <a:off x="1981200" y="3124200"/>
            <a:ext cx="533400" cy="2462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000" dirty="0" smtClean="0"/>
              <a:t>SEL IN</a:t>
            </a:r>
            <a:endParaRPr lang="en-US" sz="1000" dirty="0"/>
          </a:p>
        </p:txBody>
      </p:sp>
      <p:cxnSp>
        <p:nvCxnSpPr>
          <p:cNvPr id="166" name="Elbow Connector 165"/>
          <p:cNvCxnSpPr>
            <a:stCxn id="50" idx="3"/>
            <a:endCxn id="17" idx="2"/>
          </p:cNvCxnSpPr>
          <p:nvPr/>
        </p:nvCxnSpPr>
        <p:spPr>
          <a:xfrm rot="16200000" flipV="1">
            <a:off x="2801112" y="2875788"/>
            <a:ext cx="990600" cy="7254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Elbow Connector 168"/>
          <p:cNvCxnSpPr>
            <a:stCxn id="64" idx="3"/>
            <a:endCxn id="67" idx="2"/>
          </p:cNvCxnSpPr>
          <p:nvPr/>
        </p:nvCxnSpPr>
        <p:spPr>
          <a:xfrm rot="5400000" flipH="1" flipV="1">
            <a:off x="4553712" y="2763012"/>
            <a:ext cx="1143000" cy="79857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Elbow Connector 172"/>
          <p:cNvCxnSpPr>
            <a:stCxn id="58" idx="3"/>
            <a:endCxn id="15" idx="2"/>
          </p:cNvCxnSpPr>
          <p:nvPr/>
        </p:nvCxnSpPr>
        <p:spPr>
          <a:xfrm rot="5400000" flipH="1" flipV="1">
            <a:off x="3829812" y="3334512"/>
            <a:ext cx="381000" cy="41757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Elbow Connector 194"/>
          <p:cNvCxnSpPr>
            <a:stCxn id="59" idx="3"/>
            <a:endCxn id="15" idx="2"/>
          </p:cNvCxnSpPr>
          <p:nvPr/>
        </p:nvCxnSpPr>
        <p:spPr>
          <a:xfrm rot="5400000" flipH="1" flipV="1">
            <a:off x="3906012" y="3410712"/>
            <a:ext cx="381000" cy="26517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Elbow Connector 195"/>
          <p:cNvCxnSpPr>
            <a:stCxn id="60" idx="3"/>
            <a:endCxn id="15" idx="2"/>
          </p:cNvCxnSpPr>
          <p:nvPr/>
        </p:nvCxnSpPr>
        <p:spPr>
          <a:xfrm rot="5400000" flipH="1" flipV="1">
            <a:off x="3982212" y="3486912"/>
            <a:ext cx="381000" cy="112776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Elbow Connector 196"/>
          <p:cNvCxnSpPr>
            <a:stCxn id="61" idx="3"/>
            <a:endCxn id="15" idx="2"/>
          </p:cNvCxnSpPr>
          <p:nvPr/>
        </p:nvCxnSpPr>
        <p:spPr>
          <a:xfrm rot="16200000" flipV="1">
            <a:off x="4058412" y="3523488"/>
            <a:ext cx="381000" cy="396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Elbow Connector 197"/>
          <p:cNvCxnSpPr>
            <a:stCxn id="62" idx="3"/>
            <a:endCxn id="15" idx="2"/>
          </p:cNvCxnSpPr>
          <p:nvPr/>
        </p:nvCxnSpPr>
        <p:spPr>
          <a:xfrm rot="16200000" flipV="1">
            <a:off x="4134612" y="3447288"/>
            <a:ext cx="381000" cy="1920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Elbow Connector 198"/>
          <p:cNvCxnSpPr>
            <a:stCxn id="63" idx="3"/>
            <a:endCxn id="15" idx="2"/>
          </p:cNvCxnSpPr>
          <p:nvPr/>
        </p:nvCxnSpPr>
        <p:spPr>
          <a:xfrm rot="16200000" flipV="1">
            <a:off x="4210812" y="3371088"/>
            <a:ext cx="381000" cy="344424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ectangle 209"/>
          <p:cNvSpPr/>
          <p:nvPr/>
        </p:nvSpPr>
        <p:spPr>
          <a:xfrm>
            <a:off x="5029200" y="1143000"/>
            <a:ext cx="5334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LOCAL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REG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11" name="Elbow Connector 210"/>
          <p:cNvCxnSpPr>
            <a:stCxn id="15" idx="3"/>
            <a:endCxn id="69" idx="1"/>
          </p:cNvCxnSpPr>
          <p:nvPr/>
        </p:nvCxnSpPr>
        <p:spPr>
          <a:xfrm>
            <a:off x="4495800" y="2400300"/>
            <a:ext cx="533400" cy="1143000"/>
          </a:xfrm>
          <a:prstGeom prst="curvedConnector3">
            <a:avLst>
              <a:gd name="adj1" fmla="val 23284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Rectangle 217"/>
          <p:cNvSpPr/>
          <p:nvPr/>
        </p:nvSpPr>
        <p:spPr>
          <a:xfrm>
            <a:off x="6248400" y="3352800"/>
            <a:ext cx="60960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HIGH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SUPPLY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19" name="Freeform 218"/>
          <p:cNvSpPr/>
          <p:nvPr/>
        </p:nvSpPr>
        <p:spPr>
          <a:xfrm>
            <a:off x="6857999" y="2971800"/>
            <a:ext cx="152400" cy="695324"/>
          </a:xfrm>
          <a:custGeom>
            <a:avLst/>
            <a:gdLst>
              <a:gd name="connsiteX0" fmla="*/ 0 w 257175"/>
              <a:gd name="connsiteY0" fmla="*/ 666750 h 796925"/>
              <a:gd name="connsiteX1" fmla="*/ 238125 w 257175"/>
              <a:gd name="connsiteY1" fmla="*/ 685800 h 796925"/>
              <a:gd name="connsiteX2" fmla="*/ 114300 w 257175"/>
              <a:gd name="connsiteY2" fmla="*/ 0 h 796925"/>
              <a:gd name="connsiteX0" fmla="*/ 0 w 185737"/>
              <a:gd name="connsiteY0" fmla="*/ 666750 h 768350"/>
              <a:gd name="connsiteX1" fmla="*/ 152400 w 185737"/>
              <a:gd name="connsiteY1" fmla="*/ 657225 h 768350"/>
              <a:gd name="connsiteX2" fmla="*/ 114300 w 185737"/>
              <a:gd name="connsiteY2" fmla="*/ 0 h 768350"/>
              <a:gd name="connsiteX0" fmla="*/ 0 w 185737"/>
              <a:gd name="connsiteY0" fmla="*/ 666750 h 768350"/>
              <a:gd name="connsiteX1" fmla="*/ 152400 w 185737"/>
              <a:gd name="connsiteY1" fmla="*/ 657225 h 768350"/>
              <a:gd name="connsiteX2" fmla="*/ 114300 w 185737"/>
              <a:gd name="connsiteY2" fmla="*/ 0 h 768350"/>
              <a:gd name="connsiteX0" fmla="*/ 0 w 185737"/>
              <a:gd name="connsiteY0" fmla="*/ 666750 h 731837"/>
              <a:gd name="connsiteX1" fmla="*/ 152400 w 185737"/>
              <a:gd name="connsiteY1" fmla="*/ 657225 h 731837"/>
              <a:gd name="connsiteX2" fmla="*/ 114300 w 185737"/>
              <a:gd name="connsiteY2" fmla="*/ 0 h 731837"/>
              <a:gd name="connsiteX0" fmla="*/ 0 w 185737"/>
              <a:gd name="connsiteY0" fmla="*/ 666750 h 666750"/>
              <a:gd name="connsiteX1" fmla="*/ 152400 w 185737"/>
              <a:gd name="connsiteY1" fmla="*/ 657225 h 666750"/>
              <a:gd name="connsiteX2" fmla="*/ 114300 w 185737"/>
              <a:gd name="connsiteY2" fmla="*/ 0 h 666750"/>
              <a:gd name="connsiteX0" fmla="*/ 0 w 185737"/>
              <a:gd name="connsiteY0" fmla="*/ 666750 h 666750"/>
              <a:gd name="connsiteX1" fmla="*/ 152400 w 185737"/>
              <a:gd name="connsiteY1" fmla="*/ 657226 h 666750"/>
              <a:gd name="connsiteX2" fmla="*/ 114300 w 185737"/>
              <a:gd name="connsiteY2" fmla="*/ 0 h 666750"/>
              <a:gd name="connsiteX0" fmla="*/ 0 w 171450"/>
              <a:gd name="connsiteY0" fmla="*/ 666750 h 666750"/>
              <a:gd name="connsiteX1" fmla="*/ 152400 w 171450"/>
              <a:gd name="connsiteY1" fmla="*/ 657226 h 666750"/>
              <a:gd name="connsiteX2" fmla="*/ 114300 w 171450"/>
              <a:gd name="connsiteY2" fmla="*/ 0 h 666750"/>
              <a:gd name="connsiteX0" fmla="*/ 0 w 176212"/>
              <a:gd name="connsiteY0" fmla="*/ 695324 h 695324"/>
              <a:gd name="connsiteX1" fmla="*/ 152400 w 176212"/>
              <a:gd name="connsiteY1" fmla="*/ 685800 h 695324"/>
              <a:gd name="connsiteX2" fmla="*/ 152400 w 176212"/>
              <a:gd name="connsiteY2" fmla="*/ 0 h 695324"/>
              <a:gd name="connsiteX0" fmla="*/ 0 w 171450"/>
              <a:gd name="connsiteY0" fmla="*/ 695324 h 695324"/>
              <a:gd name="connsiteX1" fmla="*/ 152400 w 171450"/>
              <a:gd name="connsiteY1" fmla="*/ 685800 h 695324"/>
              <a:gd name="connsiteX2" fmla="*/ 152400 w 171450"/>
              <a:gd name="connsiteY2" fmla="*/ 0 h 695324"/>
              <a:gd name="connsiteX0" fmla="*/ 0 w 166687"/>
              <a:gd name="connsiteY0" fmla="*/ 695324 h 695324"/>
              <a:gd name="connsiteX1" fmla="*/ 152400 w 166687"/>
              <a:gd name="connsiteY1" fmla="*/ 685800 h 695324"/>
              <a:gd name="connsiteX2" fmla="*/ 152400 w 166687"/>
              <a:gd name="connsiteY2" fmla="*/ 0 h 695324"/>
              <a:gd name="connsiteX0" fmla="*/ 0 w 152400"/>
              <a:gd name="connsiteY0" fmla="*/ 695324 h 695324"/>
              <a:gd name="connsiteX1" fmla="*/ 152400 w 152400"/>
              <a:gd name="connsiteY1" fmla="*/ 685800 h 695324"/>
              <a:gd name="connsiteX2" fmla="*/ 152400 w 152400"/>
              <a:gd name="connsiteY2" fmla="*/ 0 h 69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95324">
                <a:moveTo>
                  <a:pt x="0" y="695324"/>
                </a:moveTo>
                <a:lnTo>
                  <a:pt x="152400" y="685800"/>
                </a:lnTo>
                <a:lnTo>
                  <a:pt x="152400" y="0"/>
                </a:ln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0" name="Freeform 219"/>
          <p:cNvSpPr/>
          <p:nvPr/>
        </p:nvSpPr>
        <p:spPr>
          <a:xfrm>
            <a:off x="6858000" y="2971800"/>
            <a:ext cx="838200" cy="695324"/>
          </a:xfrm>
          <a:custGeom>
            <a:avLst/>
            <a:gdLst>
              <a:gd name="connsiteX0" fmla="*/ 0 w 257175"/>
              <a:gd name="connsiteY0" fmla="*/ 666750 h 796925"/>
              <a:gd name="connsiteX1" fmla="*/ 238125 w 257175"/>
              <a:gd name="connsiteY1" fmla="*/ 685800 h 796925"/>
              <a:gd name="connsiteX2" fmla="*/ 114300 w 257175"/>
              <a:gd name="connsiteY2" fmla="*/ 0 h 796925"/>
              <a:gd name="connsiteX0" fmla="*/ 0 w 185737"/>
              <a:gd name="connsiteY0" fmla="*/ 666750 h 768350"/>
              <a:gd name="connsiteX1" fmla="*/ 152400 w 185737"/>
              <a:gd name="connsiteY1" fmla="*/ 657225 h 768350"/>
              <a:gd name="connsiteX2" fmla="*/ 114300 w 185737"/>
              <a:gd name="connsiteY2" fmla="*/ 0 h 768350"/>
              <a:gd name="connsiteX0" fmla="*/ 0 w 185737"/>
              <a:gd name="connsiteY0" fmla="*/ 666750 h 768350"/>
              <a:gd name="connsiteX1" fmla="*/ 152400 w 185737"/>
              <a:gd name="connsiteY1" fmla="*/ 657225 h 768350"/>
              <a:gd name="connsiteX2" fmla="*/ 114300 w 185737"/>
              <a:gd name="connsiteY2" fmla="*/ 0 h 768350"/>
              <a:gd name="connsiteX0" fmla="*/ 0 w 185737"/>
              <a:gd name="connsiteY0" fmla="*/ 666750 h 731837"/>
              <a:gd name="connsiteX1" fmla="*/ 152400 w 185737"/>
              <a:gd name="connsiteY1" fmla="*/ 657225 h 731837"/>
              <a:gd name="connsiteX2" fmla="*/ 114300 w 185737"/>
              <a:gd name="connsiteY2" fmla="*/ 0 h 731837"/>
              <a:gd name="connsiteX0" fmla="*/ 0 w 185737"/>
              <a:gd name="connsiteY0" fmla="*/ 666750 h 666750"/>
              <a:gd name="connsiteX1" fmla="*/ 152400 w 185737"/>
              <a:gd name="connsiteY1" fmla="*/ 657225 h 666750"/>
              <a:gd name="connsiteX2" fmla="*/ 114300 w 185737"/>
              <a:gd name="connsiteY2" fmla="*/ 0 h 666750"/>
              <a:gd name="connsiteX0" fmla="*/ 0 w 185737"/>
              <a:gd name="connsiteY0" fmla="*/ 666750 h 666750"/>
              <a:gd name="connsiteX1" fmla="*/ 152400 w 185737"/>
              <a:gd name="connsiteY1" fmla="*/ 657226 h 666750"/>
              <a:gd name="connsiteX2" fmla="*/ 114300 w 185737"/>
              <a:gd name="connsiteY2" fmla="*/ 0 h 666750"/>
              <a:gd name="connsiteX0" fmla="*/ 0 w 171450"/>
              <a:gd name="connsiteY0" fmla="*/ 666750 h 666750"/>
              <a:gd name="connsiteX1" fmla="*/ 152400 w 171450"/>
              <a:gd name="connsiteY1" fmla="*/ 657226 h 666750"/>
              <a:gd name="connsiteX2" fmla="*/ 114300 w 171450"/>
              <a:gd name="connsiteY2" fmla="*/ 0 h 666750"/>
              <a:gd name="connsiteX0" fmla="*/ 0 w 176212"/>
              <a:gd name="connsiteY0" fmla="*/ 695324 h 695324"/>
              <a:gd name="connsiteX1" fmla="*/ 152400 w 176212"/>
              <a:gd name="connsiteY1" fmla="*/ 685800 h 695324"/>
              <a:gd name="connsiteX2" fmla="*/ 152400 w 176212"/>
              <a:gd name="connsiteY2" fmla="*/ 0 h 695324"/>
              <a:gd name="connsiteX0" fmla="*/ 0 w 171450"/>
              <a:gd name="connsiteY0" fmla="*/ 695324 h 695324"/>
              <a:gd name="connsiteX1" fmla="*/ 152400 w 171450"/>
              <a:gd name="connsiteY1" fmla="*/ 685800 h 695324"/>
              <a:gd name="connsiteX2" fmla="*/ 152400 w 171450"/>
              <a:gd name="connsiteY2" fmla="*/ 0 h 695324"/>
              <a:gd name="connsiteX0" fmla="*/ 0 w 166687"/>
              <a:gd name="connsiteY0" fmla="*/ 695324 h 695324"/>
              <a:gd name="connsiteX1" fmla="*/ 152400 w 166687"/>
              <a:gd name="connsiteY1" fmla="*/ 685800 h 695324"/>
              <a:gd name="connsiteX2" fmla="*/ 152400 w 166687"/>
              <a:gd name="connsiteY2" fmla="*/ 0 h 695324"/>
              <a:gd name="connsiteX0" fmla="*/ 0 w 152400"/>
              <a:gd name="connsiteY0" fmla="*/ 695324 h 695324"/>
              <a:gd name="connsiteX1" fmla="*/ 152400 w 152400"/>
              <a:gd name="connsiteY1" fmla="*/ 685800 h 695324"/>
              <a:gd name="connsiteX2" fmla="*/ 152400 w 152400"/>
              <a:gd name="connsiteY2" fmla="*/ 0 h 69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 h="695324">
                <a:moveTo>
                  <a:pt x="0" y="695324"/>
                </a:moveTo>
                <a:lnTo>
                  <a:pt x="152400" y="685800"/>
                </a:lnTo>
                <a:lnTo>
                  <a:pt x="152400" y="0"/>
                </a:ln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1" name="Elbow Connector 220"/>
          <p:cNvCxnSpPr>
            <a:stCxn id="220" idx="0"/>
            <a:endCxn id="66" idx="2"/>
          </p:cNvCxnSpPr>
          <p:nvPr/>
        </p:nvCxnSpPr>
        <p:spPr>
          <a:xfrm flipH="1" flipV="1">
            <a:off x="6362700" y="2971800"/>
            <a:ext cx="495300" cy="695324"/>
          </a:xfrm>
          <a:prstGeom prst="bentConnector4">
            <a:avLst>
              <a:gd name="adj1" fmla="val -17308"/>
              <a:gd name="adj2" fmla="val 64383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152400" y="4648200"/>
            <a:ext cx="6096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110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VOLTS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AC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1295400" y="4343400"/>
            <a:ext cx="1524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5867400" y="3505200"/>
            <a:ext cx="1524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94" name="Straight Arrow Connector 93"/>
          <p:cNvCxnSpPr>
            <a:stCxn id="93" idx="6"/>
            <a:endCxn id="218" idx="1"/>
          </p:cNvCxnSpPr>
          <p:nvPr/>
        </p:nvCxnSpPr>
        <p:spPr>
          <a:xfrm flipV="1">
            <a:off x="6019800" y="3657600"/>
            <a:ext cx="228600" cy="381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1219200" y="4953000"/>
            <a:ext cx="60960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LOW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VOLT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SUPPLY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01" name="Elbow Connector 100"/>
          <p:cNvCxnSpPr>
            <a:stCxn id="72" idx="3"/>
            <a:endCxn id="82" idx="2"/>
          </p:cNvCxnSpPr>
          <p:nvPr/>
        </p:nvCxnSpPr>
        <p:spPr>
          <a:xfrm flipV="1">
            <a:off x="762000" y="4533900"/>
            <a:ext cx="533400" cy="3810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Elbow Connector 103"/>
          <p:cNvCxnSpPr>
            <a:stCxn id="72" idx="3"/>
            <a:endCxn id="99" idx="1"/>
          </p:cNvCxnSpPr>
          <p:nvPr/>
        </p:nvCxnSpPr>
        <p:spPr>
          <a:xfrm>
            <a:off x="762000" y="4914900"/>
            <a:ext cx="457200" cy="342900"/>
          </a:xfrm>
          <a:prstGeom prst="bentConnector3">
            <a:avLst>
              <a:gd name="adj1" fmla="val 58333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Oval 109"/>
          <p:cNvSpPr/>
          <p:nvPr/>
        </p:nvSpPr>
        <p:spPr>
          <a:xfrm>
            <a:off x="2057400" y="4343400"/>
            <a:ext cx="1524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15" name="Elbow Connector 114"/>
          <p:cNvCxnSpPr>
            <a:stCxn id="99" idx="3"/>
            <a:endCxn id="110" idx="2"/>
          </p:cNvCxnSpPr>
          <p:nvPr/>
        </p:nvCxnSpPr>
        <p:spPr>
          <a:xfrm flipV="1">
            <a:off x="1828800" y="4533900"/>
            <a:ext cx="228600" cy="723900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4724400" y="1219200"/>
            <a:ext cx="152400" cy="381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B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23" name="Straight Arrow Connector 122"/>
          <p:cNvCxnSpPr>
            <a:stCxn id="120" idx="6"/>
            <a:endCxn id="210" idx="1"/>
          </p:cNvCxnSpPr>
          <p:nvPr/>
        </p:nvCxnSpPr>
        <p:spPr>
          <a:xfrm>
            <a:off x="4876800" y="1409700"/>
            <a:ext cx="1524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>
            <a:stCxn id="210" idx="3"/>
            <a:endCxn id="130" idx="1"/>
          </p:cNvCxnSpPr>
          <p:nvPr/>
        </p:nvCxnSpPr>
        <p:spPr>
          <a:xfrm>
            <a:off x="5562600" y="1409700"/>
            <a:ext cx="228600" cy="11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5791200" y="1295400"/>
            <a:ext cx="14478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900" dirty="0" smtClean="0"/>
              <a:t>TO ALL AUDIO STAGES</a:t>
            </a:r>
            <a:endParaRPr lang="en-US" sz="900" dirty="0"/>
          </a:p>
        </p:txBody>
      </p:sp>
      <p:sp>
        <p:nvSpPr>
          <p:cNvPr id="154" name="Rectangle 153"/>
          <p:cNvSpPr/>
          <p:nvPr/>
        </p:nvSpPr>
        <p:spPr>
          <a:xfrm>
            <a:off x="2590800" y="4800600"/>
            <a:ext cx="17526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MICROCONTROLLER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56" name="Elbow Connector 155"/>
          <p:cNvCxnSpPr>
            <a:stCxn id="170" idx="3"/>
            <a:endCxn id="167" idx="3"/>
          </p:cNvCxnSpPr>
          <p:nvPr/>
        </p:nvCxnSpPr>
        <p:spPr>
          <a:xfrm flipH="1" flipV="1">
            <a:off x="5105400" y="4267200"/>
            <a:ext cx="457200" cy="723900"/>
          </a:xfrm>
          <a:prstGeom prst="bentConnector3">
            <a:avLst>
              <a:gd name="adj1" fmla="val -5000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99" idx="3"/>
            <a:endCxn id="154" idx="1"/>
          </p:cNvCxnSpPr>
          <p:nvPr/>
        </p:nvCxnSpPr>
        <p:spPr>
          <a:xfrm>
            <a:off x="1828800" y="5257800"/>
            <a:ext cx="76200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/>
          <p:cNvSpPr/>
          <p:nvPr/>
        </p:nvSpPr>
        <p:spPr>
          <a:xfrm>
            <a:off x="4724400" y="4800600"/>
            <a:ext cx="838200" cy="381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OPTO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COUPLERS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2057400" y="5715000"/>
            <a:ext cx="609600" cy="457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CLOCK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OSC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80" name="Elbow Connector 179"/>
          <p:cNvCxnSpPr>
            <a:stCxn id="179" idx="3"/>
            <a:endCxn id="154" idx="2"/>
          </p:cNvCxnSpPr>
          <p:nvPr/>
        </p:nvCxnSpPr>
        <p:spPr>
          <a:xfrm flipV="1">
            <a:off x="2667000" y="5715000"/>
            <a:ext cx="800100" cy="22860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Rectangle 187"/>
          <p:cNvSpPr/>
          <p:nvPr/>
        </p:nvSpPr>
        <p:spPr>
          <a:xfrm>
            <a:off x="1447800" y="6248400"/>
            <a:ext cx="914400" cy="457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PROGRAM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INTERFACE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91" name="Elbow Connector 190"/>
          <p:cNvCxnSpPr>
            <a:stCxn id="188" idx="3"/>
            <a:endCxn id="154" idx="2"/>
          </p:cNvCxnSpPr>
          <p:nvPr/>
        </p:nvCxnSpPr>
        <p:spPr>
          <a:xfrm flipV="1">
            <a:off x="2362200" y="5715000"/>
            <a:ext cx="1104900" cy="762000"/>
          </a:xfrm>
          <a:prstGeom prst="bentConnector2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Rectangle 203"/>
          <p:cNvSpPr/>
          <p:nvPr/>
        </p:nvSpPr>
        <p:spPr>
          <a:xfrm>
            <a:off x="152400" y="6096000"/>
            <a:ext cx="609600" cy="533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EXTERNAL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USB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06" name="Straight Arrow Connector 205"/>
          <p:cNvCxnSpPr>
            <a:stCxn id="204" idx="3"/>
            <a:endCxn id="188" idx="1"/>
          </p:cNvCxnSpPr>
          <p:nvPr/>
        </p:nvCxnSpPr>
        <p:spPr>
          <a:xfrm>
            <a:off x="762000" y="6362700"/>
            <a:ext cx="685800" cy="1143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" name="Rectangle 214"/>
          <p:cNvSpPr/>
          <p:nvPr/>
        </p:nvSpPr>
        <p:spPr>
          <a:xfrm>
            <a:off x="6400800" y="5181600"/>
            <a:ext cx="1752600" cy="609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16 MILLION COLOR</a:t>
            </a:r>
          </a:p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800 x 480</a:t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LIQUID CRYSTAL</a:t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DISPLAY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25" name="Elbow Connector 224"/>
          <p:cNvCxnSpPr>
            <a:stCxn id="154" idx="3"/>
            <a:endCxn id="215" idx="1"/>
          </p:cNvCxnSpPr>
          <p:nvPr/>
        </p:nvCxnSpPr>
        <p:spPr>
          <a:xfrm>
            <a:off x="4343400" y="5257800"/>
            <a:ext cx="2057400" cy="228600"/>
          </a:xfrm>
          <a:prstGeom prst="bentConnector3">
            <a:avLst>
              <a:gd name="adj1" fmla="val 74820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Elbow Connector 239"/>
          <p:cNvCxnSpPr>
            <a:stCxn id="170" idx="3"/>
            <a:endCxn id="165" idx="2"/>
          </p:cNvCxnSpPr>
          <p:nvPr/>
        </p:nvCxnSpPr>
        <p:spPr>
          <a:xfrm flipH="1" flipV="1">
            <a:off x="2247900" y="3370421"/>
            <a:ext cx="3314700" cy="1620679"/>
          </a:xfrm>
          <a:prstGeom prst="bentConnector4">
            <a:avLst>
              <a:gd name="adj1" fmla="val -6897"/>
              <a:gd name="adj2" fmla="val 29499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Elbow Connector 250"/>
          <p:cNvCxnSpPr>
            <a:stCxn id="69" idx="2"/>
            <a:endCxn id="154" idx="0"/>
          </p:cNvCxnSpPr>
          <p:nvPr/>
        </p:nvCxnSpPr>
        <p:spPr>
          <a:xfrm rot="5400000">
            <a:off x="3848100" y="3352800"/>
            <a:ext cx="1066800" cy="1828800"/>
          </a:xfrm>
          <a:prstGeom prst="bentConnector3">
            <a:avLst>
              <a:gd name="adj1" fmla="val 86735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Rectangle 256"/>
          <p:cNvSpPr/>
          <p:nvPr/>
        </p:nvSpPr>
        <p:spPr>
          <a:xfrm>
            <a:off x="6400800" y="5867400"/>
            <a:ext cx="1752600" cy="228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TOUCHSCREEN</a:t>
            </a:r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258" name="Elbow Connector 257"/>
          <p:cNvCxnSpPr>
            <a:stCxn id="257" idx="1"/>
          </p:cNvCxnSpPr>
          <p:nvPr/>
        </p:nvCxnSpPr>
        <p:spPr>
          <a:xfrm rot="10800000">
            <a:off x="4343400" y="5486400"/>
            <a:ext cx="2057400" cy="495300"/>
          </a:xfrm>
          <a:prstGeom prst="bentConnector3">
            <a:avLst>
              <a:gd name="adj1" fmla="val 71356"/>
            </a:avLst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8128686" y="43934"/>
            <a:ext cx="99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Stephen</a:t>
            </a:r>
            <a:endParaRPr 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577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5993</TotalTime>
  <Words>2768</Words>
  <Application>Microsoft Office PowerPoint</Application>
  <PresentationFormat>On-screen Show (4:3)</PresentationFormat>
  <Paragraphs>984</Paragraphs>
  <Slides>44</Slides>
  <Notes>6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Trek</vt:lpstr>
      <vt:lpstr>Vacuum Tube amplifier</vt:lpstr>
      <vt:lpstr>description</vt:lpstr>
      <vt:lpstr>motivation</vt:lpstr>
      <vt:lpstr>goals</vt:lpstr>
      <vt:lpstr>Project Goals</vt:lpstr>
      <vt:lpstr>Hardware requirements</vt:lpstr>
      <vt:lpstr>INTERNAL DETAIL (TOP VIEW)</vt:lpstr>
      <vt:lpstr>Slide 8</vt:lpstr>
      <vt:lpstr>AUDIO INPUT BLOCK DIAGRAM</vt:lpstr>
      <vt:lpstr>AUDIO INPUT SCHEMATIC</vt:lpstr>
      <vt:lpstr>AUDIO INPUT PROCESSING</vt:lpstr>
      <vt:lpstr>AUDIO INPUT DESIGN DECISIONS</vt:lpstr>
      <vt:lpstr>GRAPHIC EQUALIZER</vt:lpstr>
      <vt:lpstr>Graphic equalizer   </vt:lpstr>
      <vt:lpstr>GRAPHIC EQUALIZER</vt:lpstr>
      <vt:lpstr>GRAPHIC EQUALIZER</vt:lpstr>
      <vt:lpstr>Digital Potentiometers</vt:lpstr>
      <vt:lpstr>Digital potentiometers</vt:lpstr>
      <vt:lpstr>VTA BLOCK DIAGRAM</vt:lpstr>
      <vt:lpstr>VTA SCHEMATIC</vt:lpstr>
      <vt:lpstr>VTA ARCHITECTURE</vt:lpstr>
      <vt:lpstr>VTA DISTORTION</vt:lpstr>
      <vt:lpstr>VTA DESIGN</vt:lpstr>
      <vt:lpstr>Audio processor</vt:lpstr>
      <vt:lpstr>Audio processor</vt:lpstr>
      <vt:lpstr>HV POWER SUPPLY BLOCK DIAGRAM</vt:lpstr>
      <vt:lpstr>HIGH VOLTAGE POWER SUPPLY</vt:lpstr>
      <vt:lpstr>Low voltage power supply</vt:lpstr>
      <vt:lpstr>Low voltage power supply</vt:lpstr>
      <vt:lpstr>Low voltage power supply</vt:lpstr>
      <vt:lpstr>Low voltage power supply</vt:lpstr>
      <vt:lpstr>Microcontroller topology</vt:lpstr>
      <vt:lpstr>Microcontroller selection  </vt:lpstr>
      <vt:lpstr>display</vt:lpstr>
      <vt:lpstr>display</vt:lpstr>
      <vt:lpstr>display</vt:lpstr>
      <vt:lpstr>display</vt:lpstr>
      <vt:lpstr>display</vt:lpstr>
      <vt:lpstr>Software diagram</vt:lpstr>
      <vt:lpstr>Immediate plan for completion</vt:lpstr>
      <vt:lpstr>AUDIO PROCESSOR Plan for completion</vt:lpstr>
      <vt:lpstr>Current progress</vt:lpstr>
      <vt:lpstr>OVERALL Budget &amp; financing details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Vacuum Tube amplifier</dc:title>
  <dc:creator>Rafael Enriquez</dc:creator>
  <cp:lastModifiedBy>Rafa</cp:lastModifiedBy>
  <cp:revision>64</cp:revision>
  <dcterms:created xsi:type="dcterms:W3CDTF">2013-06-02T22:54:46Z</dcterms:created>
  <dcterms:modified xsi:type="dcterms:W3CDTF">2013-07-30T02:12:23Z</dcterms:modified>
</cp:coreProperties>
</file>