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36" r:id="rId1"/>
  </p:sldMasterIdLst>
  <p:notesMasterIdLst>
    <p:notesMasterId r:id="rId40"/>
  </p:notesMasterIdLst>
  <p:sldIdLst>
    <p:sldId id="256" r:id="rId2"/>
    <p:sldId id="289" r:id="rId3"/>
    <p:sldId id="291" r:id="rId4"/>
    <p:sldId id="257" r:id="rId5"/>
    <p:sldId id="307" r:id="rId6"/>
    <p:sldId id="285" r:id="rId7"/>
    <p:sldId id="293" r:id="rId8"/>
    <p:sldId id="287" r:id="rId9"/>
    <p:sldId id="295" r:id="rId10"/>
    <p:sldId id="306" r:id="rId11"/>
    <p:sldId id="299" r:id="rId12"/>
    <p:sldId id="300" r:id="rId13"/>
    <p:sldId id="308" r:id="rId14"/>
    <p:sldId id="301" r:id="rId15"/>
    <p:sldId id="303" r:id="rId16"/>
    <p:sldId id="336" r:id="rId17"/>
    <p:sldId id="310" r:id="rId18"/>
    <p:sldId id="312" r:id="rId19"/>
    <p:sldId id="321" r:id="rId20"/>
    <p:sldId id="334" r:id="rId21"/>
    <p:sldId id="339" r:id="rId22"/>
    <p:sldId id="315" r:id="rId23"/>
    <p:sldId id="314" r:id="rId24"/>
    <p:sldId id="330" r:id="rId25"/>
    <p:sldId id="331" r:id="rId26"/>
    <p:sldId id="318" r:id="rId27"/>
    <p:sldId id="313" r:id="rId28"/>
    <p:sldId id="332" r:id="rId29"/>
    <p:sldId id="324" r:id="rId30"/>
    <p:sldId id="322" r:id="rId31"/>
    <p:sldId id="337" r:id="rId32"/>
    <p:sldId id="288" r:id="rId33"/>
    <p:sldId id="283" r:id="rId34"/>
    <p:sldId id="286" r:id="rId35"/>
    <p:sldId id="282" r:id="rId36"/>
    <p:sldId id="341" r:id="rId37"/>
    <p:sldId id="281" r:id="rId38"/>
    <p:sldId id="340"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641" autoAdjust="0"/>
    <p:restoredTop sz="94958" autoAdjust="0"/>
  </p:normalViewPr>
  <p:slideViewPr>
    <p:cSldViewPr>
      <p:cViewPr>
        <p:scale>
          <a:sx n="80" d="100"/>
          <a:sy n="80" d="100"/>
        </p:scale>
        <p:origin x="-72" y="282"/>
      </p:cViewPr>
      <p:guideLst>
        <p:guide orient="horz" pos="2160"/>
        <p:guide pos="2880"/>
      </p:guideLst>
    </p:cSldViewPr>
  </p:slideViewPr>
  <p:outlineViewPr>
    <p:cViewPr>
      <p:scale>
        <a:sx n="33" d="100"/>
        <a:sy n="33" d="100"/>
      </p:scale>
      <p:origin x="0" y="127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5"/>
    </mc:Choice>
    <mc:Fallback>
      <c:style val="35"/>
    </mc:Fallback>
  </mc:AlternateContent>
  <c:chart>
    <c:autoTitleDeleted val="1"/>
    <c:view3D>
      <c:rotX val="15"/>
      <c:rotY val="20"/>
      <c:rAngAx val="1"/>
    </c:view3D>
    <c:floor>
      <c:thickness val="0"/>
    </c:floor>
    <c:sideWall>
      <c:thickness val="0"/>
    </c:sideWall>
    <c:backWall>
      <c:thickness val="0"/>
    </c:backWall>
    <c:plotArea>
      <c:layout>
        <c:manualLayout>
          <c:layoutTarget val="inner"/>
          <c:xMode val="edge"/>
          <c:yMode val="edge"/>
          <c:x val="0.17941583315599099"/>
          <c:y val="5.7971014492753603E-2"/>
          <c:w val="0.74608663781892104"/>
          <c:h val="0.84564817984708396"/>
        </c:manualLayout>
      </c:layout>
      <c:bar3DChart>
        <c:barDir val="bar"/>
        <c:grouping val="stacked"/>
        <c:varyColors val="0"/>
        <c:ser>
          <c:idx val="0"/>
          <c:order val="0"/>
          <c:tx>
            <c:strRef>
              <c:f>Sheet1!$B$1</c:f>
              <c:strCache>
                <c:ptCount val="1"/>
                <c:pt idx="0">
                  <c:v>Percentage Completed</c:v>
                </c:pt>
              </c:strCache>
            </c:strRef>
          </c:tx>
          <c:invertIfNegative val="0"/>
          <c:dLbls>
            <c:txPr>
              <a:bodyPr/>
              <a:lstStyle/>
              <a:p>
                <a:pPr>
                  <a:defRPr>
                    <a:solidFill>
                      <a:schemeClr val="bg1"/>
                    </a:solidFill>
                  </a:defRPr>
                </a:pPr>
                <a:endParaRPr lang="en-US"/>
              </a:p>
            </c:txPr>
            <c:showLegendKey val="0"/>
            <c:showVal val="1"/>
            <c:showCatName val="0"/>
            <c:showSerName val="0"/>
            <c:showPercent val="0"/>
            <c:showBubbleSize val="0"/>
            <c:showLeaderLines val="0"/>
          </c:dLbls>
          <c:cat>
            <c:strRef>
              <c:f>Sheet1!$A$2:$A$9</c:f>
              <c:strCache>
                <c:ptCount val="8"/>
                <c:pt idx="0">
                  <c:v>Over All </c:v>
                </c:pt>
                <c:pt idx="1">
                  <c:v>Final Product</c:v>
                </c:pt>
                <c:pt idx="2">
                  <c:v>PCB</c:v>
                </c:pt>
                <c:pt idx="3">
                  <c:v>Testing</c:v>
                </c:pt>
                <c:pt idx="4">
                  <c:v>Software</c:v>
                </c:pt>
                <c:pt idx="5">
                  <c:v>Hardware</c:v>
                </c:pt>
                <c:pt idx="6">
                  <c:v>Design</c:v>
                </c:pt>
                <c:pt idx="7">
                  <c:v>Research</c:v>
                </c:pt>
              </c:strCache>
            </c:strRef>
          </c:cat>
          <c:val>
            <c:numRef>
              <c:f>Sheet1!$B$2:$B$9</c:f>
              <c:numCache>
                <c:formatCode>General</c:formatCode>
                <c:ptCount val="8"/>
                <c:pt idx="0">
                  <c:v>50</c:v>
                </c:pt>
                <c:pt idx="1">
                  <c:v>20</c:v>
                </c:pt>
                <c:pt idx="2">
                  <c:v>40</c:v>
                </c:pt>
                <c:pt idx="3">
                  <c:v>70</c:v>
                </c:pt>
                <c:pt idx="4">
                  <c:v>35</c:v>
                </c:pt>
                <c:pt idx="5">
                  <c:v>50</c:v>
                </c:pt>
                <c:pt idx="6">
                  <c:v>90</c:v>
                </c:pt>
                <c:pt idx="7">
                  <c:v>90</c:v>
                </c:pt>
              </c:numCache>
            </c:numRef>
          </c:val>
        </c:ser>
        <c:dLbls>
          <c:showLegendKey val="0"/>
          <c:showVal val="1"/>
          <c:showCatName val="0"/>
          <c:showSerName val="0"/>
          <c:showPercent val="0"/>
          <c:showBubbleSize val="0"/>
        </c:dLbls>
        <c:gapWidth val="150"/>
        <c:shape val="cylinder"/>
        <c:axId val="42656896"/>
        <c:axId val="56639488"/>
        <c:axId val="0"/>
      </c:bar3DChart>
      <c:catAx>
        <c:axId val="42656896"/>
        <c:scaling>
          <c:orientation val="minMax"/>
        </c:scaling>
        <c:delete val="0"/>
        <c:axPos val="l"/>
        <c:majorTickMark val="out"/>
        <c:minorTickMark val="none"/>
        <c:tickLblPos val="nextTo"/>
        <c:crossAx val="56639488"/>
        <c:crosses val="autoZero"/>
        <c:auto val="1"/>
        <c:lblAlgn val="ctr"/>
        <c:lblOffset val="100"/>
        <c:noMultiLvlLbl val="0"/>
      </c:catAx>
      <c:valAx>
        <c:axId val="56639488"/>
        <c:scaling>
          <c:orientation val="minMax"/>
        </c:scaling>
        <c:delete val="0"/>
        <c:axPos val="b"/>
        <c:majorGridlines/>
        <c:numFmt formatCode="General" sourceLinked="1"/>
        <c:majorTickMark val="out"/>
        <c:minorTickMark val="none"/>
        <c:tickLblPos val="nextTo"/>
        <c:crossAx val="42656896"/>
        <c:crosses val="autoZero"/>
        <c:crossBetween val="between"/>
      </c:valAx>
    </c:plotArea>
    <c:legend>
      <c:legendPos val="r"/>
      <c:layout>
        <c:manualLayout>
          <c:xMode val="edge"/>
          <c:yMode val="edge"/>
          <c:x val="0.36947766664302101"/>
          <c:y val="1.9441591540187899E-3"/>
          <c:w val="0.28968149251613801"/>
          <c:h val="6.4248140857392805E-2"/>
        </c:manualLayout>
      </c:layout>
      <c:overlay val="0"/>
    </c:legend>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248A34-6EAA-4F7E-B077-5A9F9A6DA9CA}" type="doc">
      <dgm:prSet loTypeId="urn:microsoft.com/office/officeart/2005/8/layout/vList2" loCatId="list" qsTypeId="urn:microsoft.com/office/officeart/2005/8/quickstyle/3d4" qsCatId="3D" csTypeId="urn:microsoft.com/office/officeart/2005/8/colors/accent1_2" csCatId="accent1" phldr="1"/>
      <dgm:spPr/>
      <dgm:t>
        <a:bodyPr/>
        <a:lstStyle/>
        <a:p>
          <a:endParaRPr lang="en-US"/>
        </a:p>
      </dgm:t>
    </dgm:pt>
    <dgm:pt modelId="{A823C5C0-BEAA-49F5-8E60-C793C37EA9C0}">
      <dgm:prSet phldrT="[Text]"/>
      <dgm:spPr/>
      <dgm:t>
        <a:bodyPr/>
        <a:lstStyle/>
        <a:p>
          <a:r>
            <a:rPr lang="en-US" b="1" dirty="0" smtClean="0"/>
            <a:t>Project Description</a:t>
          </a:r>
          <a:endParaRPr lang="en-US" b="1" dirty="0"/>
        </a:p>
      </dgm:t>
    </dgm:pt>
    <dgm:pt modelId="{512ECCD0-E826-4819-B37B-9B0B6FEF1E94}" type="parTrans" cxnId="{FBEEDA5C-77BD-4CC3-94D6-2EAFE27E7A5C}">
      <dgm:prSet/>
      <dgm:spPr/>
      <dgm:t>
        <a:bodyPr/>
        <a:lstStyle/>
        <a:p>
          <a:endParaRPr lang="en-US" b="1"/>
        </a:p>
      </dgm:t>
    </dgm:pt>
    <dgm:pt modelId="{27A76F37-9856-4F02-B55A-FF2DD336518C}" type="sibTrans" cxnId="{FBEEDA5C-77BD-4CC3-94D6-2EAFE27E7A5C}">
      <dgm:prSet/>
      <dgm:spPr/>
      <dgm:t>
        <a:bodyPr/>
        <a:lstStyle/>
        <a:p>
          <a:endParaRPr lang="en-US" b="1"/>
        </a:p>
      </dgm:t>
    </dgm:pt>
    <dgm:pt modelId="{2DB37A5F-72B0-47B0-AA3E-009BB5DCA04C}">
      <dgm:prSet phldrT="[Text]"/>
      <dgm:spPr/>
      <dgm:t>
        <a:bodyPr/>
        <a:lstStyle/>
        <a:p>
          <a:r>
            <a:rPr lang="en-US" b="1" dirty="0" smtClean="0"/>
            <a:t>Design Details</a:t>
          </a:r>
          <a:endParaRPr lang="en-US" b="1" dirty="0"/>
        </a:p>
      </dgm:t>
    </dgm:pt>
    <dgm:pt modelId="{3E65B23B-6E08-45E5-B111-FB459CAA288B}" type="parTrans" cxnId="{7E11B66E-46C3-45ED-85CF-320A32033C27}">
      <dgm:prSet/>
      <dgm:spPr/>
      <dgm:t>
        <a:bodyPr/>
        <a:lstStyle/>
        <a:p>
          <a:endParaRPr lang="en-US" b="1"/>
        </a:p>
      </dgm:t>
    </dgm:pt>
    <dgm:pt modelId="{0EB269CA-FB68-44E4-BD20-F14B611CB07B}" type="sibTrans" cxnId="{7E11B66E-46C3-45ED-85CF-320A32033C27}">
      <dgm:prSet/>
      <dgm:spPr/>
      <dgm:t>
        <a:bodyPr/>
        <a:lstStyle/>
        <a:p>
          <a:endParaRPr lang="en-US" b="1"/>
        </a:p>
      </dgm:t>
    </dgm:pt>
    <dgm:pt modelId="{F26C4A19-3252-4494-8F31-E4664875B118}">
      <dgm:prSet phldrT="[Text]"/>
      <dgm:spPr/>
      <dgm:t>
        <a:bodyPr/>
        <a:lstStyle/>
        <a:p>
          <a:r>
            <a:rPr lang="en-US" b="1" dirty="0" smtClean="0"/>
            <a:t>Administrative Content</a:t>
          </a:r>
          <a:endParaRPr lang="en-US" b="1" dirty="0"/>
        </a:p>
      </dgm:t>
    </dgm:pt>
    <dgm:pt modelId="{D8736619-A8D3-4149-A9B8-F8C09C2539C8}" type="parTrans" cxnId="{21B6995A-1DA2-4880-A651-9C34EF8E102E}">
      <dgm:prSet/>
      <dgm:spPr/>
      <dgm:t>
        <a:bodyPr/>
        <a:lstStyle/>
        <a:p>
          <a:endParaRPr lang="en-US" b="1"/>
        </a:p>
      </dgm:t>
    </dgm:pt>
    <dgm:pt modelId="{EAD3DE31-1A83-48C5-87A9-501DA13829C9}" type="sibTrans" cxnId="{21B6995A-1DA2-4880-A651-9C34EF8E102E}">
      <dgm:prSet/>
      <dgm:spPr/>
      <dgm:t>
        <a:bodyPr/>
        <a:lstStyle/>
        <a:p>
          <a:endParaRPr lang="en-US" b="1"/>
        </a:p>
      </dgm:t>
    </dgm:pt>
    <dgm:pt modelId="{9CBDF628-506B-4BE1-8D9C-7AA69D09EB7E}">
      <dgm:prSet phldrT="[Text]"/>
      <dgm:spPr/>
      <dgm:t>
        <a:bodyPr/>
        <a:lstStyle/>
        <a:p>
          <a:r>
            <a:rPr lang="en-US" b="1" dirty="0" smtClean="0"/>
            <a:t>Software Details</a:t>
          </a:r>
          <a:endParaRPr lang="en-US" b="1" dirty="0"/>
        </a:p>
      </dgm:t>
    </dgm:pt>
    <dgm:pt modelId="{53A795C0-C674-4509-93D2-71810DF4640A}" type="parTrans" cxnId="{514D2E7A-7CAF-4C08-9B4D-40282841FC68}">
      <dgm:prSet/>
      <dgm:spPr/>
      <dgm:t>
        <a:bodyPr/>
        <a:lstStyle/>
        <a:p>
          <a:endParaRPr lang="en-US"/>
        </a:p>
      </dgm:t>
    </dgm:pt>
    <dgm:pt modelId="{CE247F56-A9C4-4E9A-931F-A089B12E0D25}" type="sibTrans" cxnId="{514D2E7A-7CAF-4C08-9B4D-40282841FC68}">
      <dgm:prSet/>
      <dgm:spPr/>
      <dgm:t>
        <a:bodyPr/>
        <a:lstStyle/>
        <a:p>
          <a:endParaRPr lang="en-US"/>
        </a:p>
      </dgm:t>
    </dgm:pt>
    <dgm:pt modelId="{8BF0B455-4705-4062-A548-13F10B35EED0}" type="pres">
      <dgm:prSet presAssocID="{62248A34-6EAA-4F7E-B077-5A9F9A6DA9CA}" presName="linear" presStyleCnt="0">
        <dgm:presLayoutVars>
          <dgm:animLvl val="lvl"/>
          <dgm:resizeHandles val="exact"/>
        </dgm:presLayoutVars>
      </dgm:prSet>
      <dgm:spPr/>
      <dgm:t>
        <a:bodyPr/>
        <a:lstStyle/>
        <a:p>
          <a:endParaRPr lang="en-US"/>
        </a:p>
      </dgm:t>
    </dgm:pt>
    <dgm:pt modelId="{52DB2FA9-50EB-4F6B-B124-82D3149E07A6}" type="pres">
      <dgm:prSet presAssocID="{A823C5C0-BEAA-49F5-8E60-C793C37EA9C0}" presName="parentText" presStyleLbl="node1" presStyleIdx="0" presStyleCnt="4">
        <dgm:presLayoutVars>
          <dgm:chMax val="0"/>
          <dgm:bulletEnabled val="1"/>
        </dgm:presLayoutVars>
      </dgm:prSet>
      <dgm:spPr/>
      <dgm:t>
        <a:bodyPr/>
        <a:lstStyle/>
        <a:p>
          <a:endParaRPr lang="en-US"/>
        </a:p>
      </dgm:t>
    </dgm:pt>
    <dgm:pt modelId="{18F632D7-FBFF-4306-9B43-F5D2350FC895}" type="pres">
      <dgm:prSet presAssocID="{27A76F37-9856-4F02-B55A-FF2DD336518C}" presName="spacer" presStyleCnt="0"/>
      <dgm:spPr/>
    </dgm:pt>
    <dgm:pt modelId="{C5F6E04C-3624-4EAA-B376-0019E03A87D9}" type="pres">
      <dgm:prSet presAssocID="{2DB37A5F-72B0-47B0-AA3E-009BB5DCA04C}" presName="parentText" presStyleLbl="node1" presStyleIdx="1" presStyleCnt="4">
        <dgm:presLayoutVars>
          <dgm:chMax val="0"/>
          <dgm:bulletEnabled val="1"/>
        </dgm:presLayoutVars>
      </dgm:prSet>
      <dgm:spPr/>
      <dgm:t>
        <a:bodyPr/>
        <a:lstStyle/>
        <a:p>
          <a:endParaRPr lang="en-US"/>
        </a:p>
      </dgm:t>
    </dgm:pt>
    <dgm:pt modelId="{6D0D1B63-016B-47E3-83D5-A1646A336993}" type="pres">
      <dgm:prSet presAssocID="{0EB269CA-FB68-44E4-BD20-F14B611CB07B}" presName="spacer" presStyleCnt="0"/>
      <dgm:spPr/>
    </dgm:pt>
    <dgm:pt modelId="{889CC887-2F1A-4D98-8AD7-7C723C41A4B7}" type="pres">
      <dgm:prSet presAssocID="{9CBDF628-506B-4BE1-8D9C-7AA69D09EB7E}" presName="parentText" presStyleLbl="node1" presStyleIdx="2" presStyleCnt="4">
        <dgm:presLayoutVars>
          <dgm:chMax val="0"/>
          <dgm:bulletEnabled val="1"/>
        </dgm:presLayoutVars>
      </dgm:prSet>
      <dgm:spPr/>
      <dgm:t>
        <a:bodyPr/>
        <a:lstStyle/>
        <a:p>
          <a:endParaRPr lang="en-US"/>
        </a:p>
      </dgm:t>
    </dgm:pt>
    <dgm:pt modelId="{304B1122-D6BE-49F0-B13A-7A5930807D63}" type="pres">
      <dgm:prSet presAssocID="{CE247F56-A9C4-4E9A-931F-A089B12E0D25}" presName="spacer" presStyleCnt="0"/>
      <dgm:spPr/>
    </dgm:pt>
    <dgm:pt modelId="{A79C527C-88A3-435B-9922-33BF63F8026A}" type="pres">
      <dgm:prSet presAssocID="{F26C4A19-3252-4494-8F31-E4664875B118}" presName="parentText" presStyleLbl="node1" presStyleIdx="3" presStyleCnt="4">
        <dgm:presLayoutVars>
          <dgm:chMax val="0"/>
          <dgm:bulletEnabled val="1"/>
        </dgm:presLayoutVars>
      </dgm:prSet>
      <dgm:spPr/>
      <dgm:t>
        <a:bodyPr/>
        <a:lstStyle/>
        <a:p>
          <a:endParaRPr lang="en-US"/>
        </a:p>
      </dgm:t>
    </dgm:pt>
  </dgm:ptLst>
  <dgm:cxnLst>
    <dgm:cxn modelId="{CDC22CB8-D9D3-4D10-B02E-B8BEE2451CB7}" type="presOf" srcId="{F26C4A19-3252-4494-8F31-E4664875B118}" destId="{A79C527C-88A3-435B-9922-33BF63F8026A}" srcOrd="0" destOrd="0" presId="urn:microsoft.com/office/officeart/2005/8/layout/vList2"/>
    <dgm:cxn modelId="{3B22A03C-34D7-42CA-8B88-4C3DAFF917E2}" type="presOf" srcId="{62248A34-6EAA-4F7E-B077-5A9F9A6DA9CA}" destId="{8BF0B455-4705-4062-A548-13F10B35EED0}" srcOrd="0" destOrd="0" presId="urn:microsoft.com/office/officeart/2005/8/layout/vList2"/>
    <dgm:cxn modelId="{F8A5389A-507C-4510-BB53-161D5B41C41A}" type="presOf" srcId="{9CBDF628-506B-4BE1-8D9C-7AA69D09EB7E}" destId="{889CC887-2F1A-4D98-8AD7-7C723C41A4B7}" srcOrd="0" destOrd="0" presId="urn:microsoft.com/office/officeart/2005/8/layout/vList2"/>
    <dgm:cxn modelId="{7E11B66E-46C3-45ED-85CF-320A32033C27}" srcId="{62248A34-6EAA-4F7E-B077-5A9F9A6DA9CA}" destId="{2DB37A5F-72B0-47B0-AA3E-009BB5DCA04C}" srcOrd="1" destOrd="0" parTransId="{3E65B23B-6E08-45E5-B111-FB459CAA288B}" sibTransId="{0EB269CA-FB68-44E4-BD20-F14B611CB07B}"/>
    <dgm:cxn modelId="{AC3302F8-1824-478F-95A8-BFB5A22D2998}" type="presOf" srcId="{2DB37A5F-72B0-47B0-AA3E-009BB5DCA04C}" destId="{C5F6E04C-3624-4EAA-B376-0019E03A87D9}" srcOrd="0" destOrd="0" presId="urn:microsoft.com/office/officeart/2005/8/layout/vList2"/>
    <dgm:cxn modelId="{FBEEDA5C-77BD-4CC3-94D6-2EAFE27E7A5C}" srcId="{62248A34-6EAA-4F7E-B077-5A9F9A6DA9CA}" destId="{A823C5C0-BEAA-49F5-8E60-C793C37EA9C0}" srcOrd="0" destOrd="0" parTransId="{512ECCD0-E826-4819-B37B-9B0B6FEF1E94}" sibTransId="{27A76F37-9856-4F02-B55A-FF2DD336518C}"/>
    <dgm:cxn modelId="{21B6995A-1DA2-4880-A651-9C34EF8E102E}" srcId="{62248A34-6EAA-4F7E-B077-5A9F9A6DA9CA}" destId="{F26C4A19-3252-4494-8F31-E4664875B118}" srcOrd="3" destOrd="0" parTransId="{D8736619-A8D3-4149-A9B8-F8C09C2539C8}" sibTransId="{EAD3DE31-1A83-48C5-87A9-501DA13829C9}"/>
    <dgm:cxn modelId="{514D2E7A-7CAF-4C08-9B4D-40282841FC68}" srcId="{62248A34-6EAA-4F7E-B077-5A9F9A6DA9CA}" destId="{9CBDF628-506B-4BE1-8D9C-7AA69D09EB7E}" srcOrd="2" destOrd="0" parTransId="{53A795C0-C674-4509-93D2-71810DF4640A}" sibTransId="{CE247F56-A9C4-4E9A-931F-A089B12E0D25}"/>
    <dgm:cxn modelId="{E870E003-4A01-4814-949D-0229DECE0C22}" type="presOf" srcId="{A823C5C0-BEAA-49F5-8E60-C793C37EA9C0}" destId="{52DB2FA9-50EB-4F6B-B124-82D3149E07A6}" srcOrd="0" destOrd="0" presId="urn:microsoft.com/office/officeart/2005/8/layout/vList2"/>
    <dgm:cxn modelId="{D8728AD1-1E0B-4545-8CA4-8E86A6D4F5AC}" type="presParOf" srcId="{8BF0B455-4705-4062-A548-13F10B35EED0}" destId="{52DB2FA9-50EB-4F6B-B124-82D3149E07A6}" srcOrd="0" destOrd="0" presId="urn:microsoft.com/office/officeart/2005/8/layout/vList2"/>
    <dgm:cxn modelId="{5F1D2405-2775-4375-91C8-766171C65FED}" type="presParOf" srcId="{8BF0B455-4705-4062-A548-13F10B35EED0}" destId="{18F632D7-FBFF-4306-9B43-F5D2350FC895}" srcOrd="1" destOrd="0" presId="urn:microsoft.com/office/officeart/2005/8/layout/vList2"/>
    <dgm:cxn modelId="{CCF06929-5553-4D9C-8237-90D14BA50540}" type="presParOf" srcId="{8BF0B455-4705-4062-A548-13F10B35EED0}" destId="{C5F6E04C-3624-4EAA-B376-0019E03A87D9}" srcOrd="2" destOrd="0" presId="urn:microsoft.com/office/officeart/2005/8/layout/vList2"/>
    <dgm:cxn modelId="{E0036716-D121-48DB-B091-76389D0A992A}" type="presParOf" srcId="{8BF0B455-4705-4062-A548-13F10B35EED0}" destId="{6D0D1B63-016B-47E3-83D5-A1646A336993}" srcOrd="3" destOrd="0" presId="urn:microsoft.com/office/officeart/2005/8/layout/vList2"/>
    <dgm:cxn modelId="{8B53893A-7D27-4F9A-B01D-4569EAB55971}" type="presParOf" srcId="{8BF0B455-4705-4062-A548-13F10B35EED0}" destId="{889CC887-2F1A-4D98-8AD7-7C723C41A4B7}" srcOrd="4" destOrd="0" presId="urn:microsoft.com/office/officeart/2005/8/layout/vList2"/>
    <dgm:cxn modelId="{DC0FCC4A-3645-439A-BE9C-62880E71B79D}" type="presParOf" srcId="{8BF0B455-4705-4062-A548-13F10B35EED0}" destId="{304B1122-D6BE-49F0-B13A-7A5930807D63}" srcOrd="5" destOrd="0" presId="urn:microsoft.com/office/officeart/2005/8/layout/vList2"/>
    <dgm:cxn modelId="{DE0D6670-9F48-4A26-97B5-77D94AF3501C}" type="presParOf" srcId="{8BF0B455-4705-4062-A548-13F10B35EED0}" destId="{A79C527C-88A3-435B-9922-33BF63F8026A}"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DB2FA9-50EB-4F6B-B124-82D3149E07A6}">
      <dsp:nvSpPr>
        <dsp:cNvPr id="0" name=""/>
        <dsp:cNvSpPr/>
      </dsp:nvSpPr>
      <dsp:spPr>
        <a:xfrm>
          <a:off x="0" y="31500"/>
          <a:ext cx="7696200" cy="719549"/>
        </a:xfrm>
        <a:prstGeom prst="round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en-US" sz="3000" b="1" kern="1200" dirty="0" smtClean="0"/>
            <a:t>Project Description</a:t>
          </a:r>
          <a:endParaRPr lang="en-US" sz="3000" b="1" kern="1200" dirty="0"/>
        </a:p>
      </dsp:txBody>
      <dsp:txXfrm>
        <a:off x="35125" y="66625"/>
        <a:ext cx="7625950" cy="649299"/>
      </dsp:txXfrm>
    </dsp:sp>
    <dsp:sp modelId="{C5F6E04C-3624-4EAA-B376-0019E03A87D9}">
      <dsp:nvSpPr>
        <dsp:cNvPr id="0" name=""/>
        <dsp:cNvSpPr/>
      </dsp:nvSpPr>
      <dsp:spPr>
        <a:xfrm>
          <a:off x="0" y="837450"/>
          <a:ext cx="7696200" cy="719549"/>
        </a:xfrm>
        <a:prstGeom prst="round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en-US" sz="3000" b="1" kern="1200" dirty="0" smtClean="0"/>
            <a:t>Design Details</a:t>
          </a:r>
          <a:endParaRPr lang="en-US" sz="3000" b="1" kern="1200" dirty="0"/>
        </a:p>
      </dsp:txBody>
      <dsp:txXfrm>
        <a:off x="35125" y="872575"/>
        <a:ext cx="7625950" cy="649299"/>
      </dsp:txXfrm>
    </dsp:sp>
    <dsp:sp modelId="{889CC887-2F1A-4D98-8AD7-7C723C41A4B7}">
      <dsp:nvSpPr>
        <dsp:cNvPr id="0" name=""/>
        <dsp:cNvSpPr/>
      </dsp:nvSpPr>
      <dsp:spPr>
        <a:xfrm>
          <a:off x="0" y="1643400"/>
          <a:ext cx="7696200" cy="719549"/>
        </a:xfrm>
        <a:prstGeom prst="round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en-US" sz="3000" b="1" kern="1200" dirty="0" smtClean="0"/>
            <a:t>Software Details</a:t>
          </a:r>
          <a:endParaRPr lang="en-US" sz="3000" b="1" kern="1200" dirty="0"/>
        </a:p>
      </dsp:txBody>
      <dsp:txXfrm>
        <a:off x="35125" y="1678525"/>
        <a:ext cx="7625950" cy="649299"/>
      </dsp:txXfrm>
    </dsp:sp>
    <dsp:sp modelId="{A79C527C-88A3-435B-9922-33BF63F8026A}">
      <dsp:nvSpPr>
        <dsp:cNvPr id="0" name=""/>
        <dsp:cNvSpPr/>
      </dsp:nvSpPr>
      <dsp:spPr>
        <a:xfrm>
          <a:off x="0" y="2449349"/>
          <a:ext cx="7696200" cy="719549"/>
        </a:xfrm>
        <a:prstGeom prst="round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en-US" sz="3000" b="1" kern="1200" dirty="0" smtClean="0"/>
            <a:t>Administrative Content</a:t>
          </a:r>
          <a:endParaRPr lang="en-US" sz="3000" b="1" kern="1200" dirty="0"/>
        </a:p>
      </dsp:txBody>
      <dsp:txXfrm>
        <a:off x="35125" y="2484474"/>
        <a:ext cx="7625950" cy="64929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E8FED0D-0DAB-4946-8EE3-CBCDA7A7BC90}" type="datetimeFigureOut">
              <a:rPr lang="en-US" smtClean="0"/>
              <a:t>6/13/2013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C200C85-DD73-453D-BCFF-8E46EA4884FA}" type="slidenum">
              <a:rPr lang="en-US" smtClean="0"/>
              <a:t>‹#›</a:t>
            </a:fld>
            <a:endParaRPr lang="en-US"/>
          </a:p>
        </p:txBody>
      </p:sp>
    </p:spTree>
    <p:extLst>
      <p:ext uri="{BB962C8B-B14F-4D97-AF65-F5344CB8AC3E}">
        <p14:creationId xmlns:p14="http://schemas.microsoft.com/office/powerpoint/2010/main" val="39766556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Insert picture of actual LED CUBE!</a:t>
            </a:r>
            <a:endParaRPr lang="en-US" dirty="0"/>
          </a:p>
        </p:txBody>
      </p:sp>
      <p:sp>
        <p:nvSpPr>
          <p:cNvPr id="4" name="Slide Number Placeholder 3"/>
          <p:cNvSpPr>
            <a:spLocks noGrp="1"/>
          </p:cNvSpPr>
          <p:nvPr>
            <p:ph type="sldNum" sz="quarter" idx="10"/>
          </p:nvPr>
        </p:nvSpPr>
        <p:spPr/>
        <p:txBody>
          <a:bodyPr/>
          <a:lstStyle/>
          <a:p>
            <a:fld id="{DC200C85-DD73-453D-BCFF-8E46EA4884FA}" type="slidenum">
              <a:rPr lang="en-US" smtClean="0"/>
              <a:t>4</a:t>
            </a:fld>
            <a:endParaRPr lang="en-US"/>
          </a:p>
        </p:txBody>
      </p:sp>
    </p:spTree>
    <p:extLst>
      <p:ext uri="{BB962C8B-B14F-4D97-AF65-F5344CB8AC3E}">
        <p14:creationId xmlns:p14="http://schemas.microsoft.com/office/powerpoint/2010/main" val="4335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200C85-DD73-453D-BCFF-8E46EA4884FA}" type="slidenum">
              <a:rPr lang="en-US" smtClean="0"/>
              <a:t>5</a:t>
            </a:fld>
            <a:endParaRPr lang="en-US"/>
          </a:p>
        </p:txBody>
      </p:sp>
    </p:spTree>
    <p:extLst>
      <p:ext uri="{BB962C8B-B14F-4D97-AF65-F5344CB8AC3E}">
        <p14:creationId xmlns:p14="http://schemas.microsoft.com/office/powerpoint/2010/main" val="1961901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In terms of selecting a microcontroller for our project we decided to chose the ATmega1284P for obvious reasons. When we initially started testing the animations of the single-color LED cube, we used the </a:t>
            </a:r>
            <a:r>
              <a:rPr lang="en-US" sz="1200" b="0" i="0" u="none" strike="noStrike" kern="1200" dirty="0" err="1" smtClean="0">
                <a:solidFill>
                  <a:schemeClr val="tx1"/>
                </a:solidFill>
                <a:effectLst/>
                <a:latin typeface="+mn-lt"/>
                <a:ea typeface="+mn-ea"/>
                <a:cs typeface="+mn-cs"/>
              </a:rPr>
              <a:t>Arduino</a:t>
            </a:r>
            <a:r>
              <a:rPr lang="en-US" sz="1200" b="0" i="0" u="none" strike="noStrike" kern="1200" dirty="0" smtClean="0">
                <a:solidFill>
                  <a:schemeClr val="tx1"/>
                </a:solidFill>
                <a:effectLst/>
                <a:latin typeface="+mn-lt"/>
                <a:ea typeface="+mn-ea"/>
                <a:cs typeface="+mn-cs"/>
              </a:rPr>
              <a:t> Uno with the ATmega328p microcontroller. We realized that by the fourth type of animation in just the main animations mode, we had coded about 10KBs of code. The total amount of flash memory on the ATmega328P as you can see here on the specs comparison table, is only 32KBs. We clearly needed to find a microcontroller with more flash memory. Fortunately, Roberto had previously acquired the ATmega1284P which has four times the amount of flash memory that the ATmega328P has and at no cost so we decided to change our microcontroller to the ATmega1284P. (~43 to 47 seconds)</a:t>
            </a:r>
            <a:endParaRPr lang="en-US" dirty="0"/>
          </a:p>
        </p:txBody>
      </p:sp>
      <p:sp>
        <p:nvSpPr>
          <p:cNvPr id="4" name="Slide Number Placeholder 3"/>
          <p:cNvSpPr>
            <a:spLocks noGrp="1"/>
          </p:cNvSpPr>
          <p:nvPr>
            <p:ph type="sldNum" sz="quarter" idx="10"/>
          </p:nvPr>
        </p:nvSpPr>
        <p:spPr/>
        <p:txBody>
          <a:bodyPr/>
          <a:lstStyle/>
          <a:p>
            <a:fld id="{DC200C85-DD73-453D-BCFF-8E46EA4884FA}" type="slidenum">
              <a:rPr lang="en-US" smtClean="0"/>
              <a:t>10</a:t>
            </a:fld>
            <a:endParaRPr lang="en-US"/>
          </a:p>
        </p:txBody>
      </p:sp>
    </p:spTree>
    <p:extLst>
      <p:ext uri="{BB962C8B-B14F-4D97-AF65-F5344CB8AC3E}">
        <p14:creationId xmlns:p14="http://schemas.microsoft.com/office/powerpoint/2010/main" val="3094030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http://www.avrfreaks.net/index.php?name=PNphpBB2&amp;file=viewtopic&amp;t=115190&amp;postdays=0&amp;postorder=asc&amp;start=20&amp;sid=4c10c3c2ca9f5ee7e3638645e8835b13</a:t>
            </a:r>
          </a:p>
          <a:p>
            <a:endParaRPr lang="en-US" dirty="0"/>
          </a:p>
        </p:txBody>
      </p:sp>
      <p:sp>
        <p:nvSpPr>
          <p:cNvPr id="4" name="Slide Number Placeholder 3"/>
          <p:cNvSpPr>
            <a:spLocks noGrp="1"/>
          </p:cNvSpPr>
          <p:nvPr>
            <p:ph type="sldNum" sz="quarter" idx="10"/>
          </p:nvPr>
        </p:nvSpPr>
        <p:spPr/>
        <p:txBody>
          <a:bodyPr/>
          <a:lstStyle/>
          <a:p>
            <a:fld id="{DC200C85-DD73-453D-BCFF-8E46EA4884FA}" type="slidenum">
              <a:rPr lang="en-US" smtClean="0"/>
              <a:t>11</a:t>
            </a:fld>
            <a:endParaRPr lang="en-US"/>
          </a:p>
        </p:txBody>
      </p:sp>
    </p:spTree>
    <p:extLst>
      <p:ext uri="{BB962C8B-B14F-4D97-AF65-F5344CB8AC3E}">
        <p14:creationId xmlns:p14="http://schemas.microsoft.com/office/powerpoint/2010/main" val="2766214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200C85-DD73-453D-BCFF-8E46EA4884FA}" type="slidenum">
              <a:rPr lang="en-US" smtClean="0"/>
              <a:t>18</a:t>
            </a:fld>
            <a:endParaRPr lang="en-US"/>
          </a:p>
        </p:txBody>
      </p:sp>
    </p:spTree>
    <p:extLst>
      <p:ext uri="{BB962C8B-B14F-4D97-AF65-F5344CB8AC3E}">
        <p14:creationId xmlns:p14="http://schemas.microsoft.com/office/powerpoint/2010/main" val="34465855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Now for the LED drivers, it was a similar scenario. When we researched past projects, we came across two widely used LED drivers for this type of project, the STP16C and the TLC5940. The main difference between the two of these in terms of performance is that the TLC5940 contains a 4096-step grayscale PWM brightness control and the STP16CPS05MTR does not. The grayscale brightness control allows us to do smoother lighting transitions on the LEDs which is necessary in some of the animations for this project. As we continued to research the TLC5940, we realized that we could acquire the TLC5940's at no cost, which ultimately helped us solidify our decision in selecting it as our LED driver. (~38 seconds)</a:t>
            </a:r>
            <a:endParaRPr lang="en-US" dirty="0"/>
          </a:p>
        </p:txBody>
      </p:sp>
      <p:sp>
        <p:nvSpPr>
          <p:cNvPr id="4" name="Slide Number Placeholder 3"/>
          <p:cNvSpPr>
            <a:spLocks noGrp="1"/>
          </p:cNvSpPr>
          <p:nvPr>
            <p:ph type="sldNum" sz="quarter" idx="10"/>
          </p:nvPr>
        </p:nvSpPr>
        <p:spPr/>
        <p:txBody>
          <a:bodyPr/>
          <a:lstStyle/>
          <a:p>
            <a:fld id="{DC200C85-DD73-453D-BCFF-8E46EA4884FA}" type="slidenum">
              <a:rPr lang="en-US" smtClean="0"/>
              <a:t>19</a:t>
            </a:fld>
            <a:endParaRPr lang="en-US"/>
          </a:p>
        </p:txBody>
      </p:sp>
    </p:spTree>
    <p:extLst>
      <p:ext uri="{BB962C8B-B14F-4D97-AF65-F5344CB8AC3E}">
        <p14:creationId xmlns:p14="http://schemas.microsoft.com/office/powerpoint/2010/main" val="34465855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200C85-DD73-453D-BCFF-8E46EA4884FA}" type="slidenum">
              <a:rPr lang="en-US" smtClean="0"/>
              <a:t>22</a:t>
            </a:fld>
            <a:endParaRPr lang="en-US"/>
          </a:p>
        </p:txBody>
      </p:sp>
    </p:spTree>
    <p:extLst>
      <p:ext uri="{BB962C8B-B14F-4D97-AF65-F5344CB8AC3E}">
        <p14:creationId xmlns:p14="http://schemas.microsoft.com/office/powerpoint/2010/main" val="34465855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Shape 22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endParaRPr/>
          </a:p>
        </p:txBody>
      </p:sp>
      <p:sp>
        <p:nvSpPr>
          <p:cNvPr id="227" name="Shape 2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D81A8F6-0DED-4369-9004-FC4F854CC0E7}" type="datetimeFigureOut">
              <a:rPr lang="en-US" smtClean="0"/>
              <a:t>6/13/2013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9E9BEE-2EDB-4CCE-8264-B6E62AEEBA07}"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81A8F6-0DED-4369-9004-FC4F854CC0E7}" type="datetimeFigureOut">
              <a:rPr lang="en-US" smtClean="0"/>
              <a:t>6/13/2013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9E9BEE-2EDB-4CCE-8264-B6E62AEEBA0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81A8F6-0DED-4369-9004-FC4F854CC0E7}" type="datetimeFigureOut">
              <a:rPr lang="en-US" smtClean="0"/>
              <a:t>6/13/2013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9E9BEE-2EDB-4CCE-8264-B6E62AEEBA07}"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81A8F6-0DED-4369-9004-FC4F854CC0E7}" type="datetimeFigureOut">
              <a:rPr lang="en-US" smtClean="0"/>
              <a:t>6/13/2013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9E9BEE-2EDB-4CCE-8264-B6E62AEEBA07}"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D81A8F6-0DED-4369-9004-FC4F854CC0E7}" type="datetimeFigureOut">
              <a:rPr lang="en-US" smtClean="0"/>
              <a:t>6/13/2013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9E9BEE-2EDB-4CCE-8264-B6E62AEEBA07}"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D81A8F6-0DED-4369-9004-FC4F854CC0E7}" type="datetimeFigureOut">
              <a:rPr lang="en-US" smtClean="0"/>
              <a:t>6/13/2013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9E9BEE-2EDB-4CCE-8264-B6E62AEEBA07}"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D81A8F6-0DED-4369-9004-FC4F854CC0E7}" type="datetimeFigureOut">
              <a:rPr lang="en-US" smtClean="0"/>
              <a:t>6/13/2013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19E9BEE-2EDB-4CCE-8264-B6E62AEEBA07}"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D81A8F6-0DED-4369-9004-FC4F854CC0E7}" type="datetimeFigureOut">
              <a:rPr lang="en-US" smtClean="0"/>
              <a:t>6/13/2013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19E9BEE-2EDB-4CCE-8264-B6E62AEEBA07}"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81A8F6-0DED-4369-9004-FC4F854CC0E7}" type="datetimeFigureOut">
              <a:rPr lang="en-US" smtClean="0"/>
              <a:t>6/13/2013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19E9BEE-2EDB-4CCE-8264-B6E62AEEBA07}"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81A8F6-0DED-4369-9004-FC4F854CC0E7}" type="datetimeFigureOut">
              <a:rPr lang="en-US" smtClean="0"/>
              <a:t>6/13/2013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9E9BEE-2EDB-4CCE-8264-B6E62AEEBA07}" type="slidenum">
              <a:rPr lang="en-US" smtClean="0"/>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DD81A8F6-0DED-4369-9004-FC4F854CC0E7}" type="datetimeFigureOut">
              <a:rPr lang="en-US" smtClean="0"/>
              <a:t>6/13/2013</a:t>
            </a:fld>
            <a:endParaRPr lang="en-US"/>
          </a:p>
        </p:txBody>
      </p:sp>
      <p:sp>
        <p:nvSpPr>
          <p:cNvPr id="9" name="Slide Number Placeholder 8"/>
          <p:cNvSpPr>
            <a:spLocks noGrp="1"/>
          </p:cNvSpPr>
          <p:nvPr>
            <p:ph type="sldNum" sz="quarter" idx="11"/>
          </p:nvPr>
        </p:nvSpPr>
        <p:spPr/>
        <p:txBody>
          <a:bodyPr/>
          <a:lstStyle/>
          <a:p>
            <a:fld id="{619E9BEE-2EDB-4CCE-8264-B6E62AEEBA07}" type="slidenum">
              <a:rPr lang="en-US" smtClean="0"/>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619E9BEE-2EDB-4CCE-8264-B6E62AEEBA07}" type="slidenum">
              <a:rPr lang="en-US" smtClean="0"/>
              <a:t>‹#›</a:t>
            </a:fld>
            <a:endParaRPr lang="en-US"/>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DD81A8F6-0DED-4369-9004-FC4F854CC0E7}" type="datetimeFigureOut">
              <a:rPr lang="en-US" smtClean="0"/>
              <a:t>6/13/2013</a:t>
            </a:fld>
            <a:endParaRPr lang="en-US"/>
          </a:p>
        </p:txBody>
      </p:sp>
    </p:spTree>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156291"/>
            <a:ext cx="8229600" cy="1069975"/>
          </a:xfrm>
        </p:spPr>
        <p:txBody>
          <a:bodyPr>
            <a:normAutofit fontScale="90000"/>
          </a:bodyPr>
          <a:lstStyle/>
          <a:p>
            <a:r>
              <a:rPr lang="en-US" sz="6000" b="1" dirty="0">
                <a:solidFill>
                  <a:schemeClr val="tx2">
                    <a:lumMod val="50000"/>
                  </a:schemeClr>
                </a:solidFill>
              </a:rPr>
              <a:t>Multi-Functional Hexahedron</a:t>
            </a:r>
            <a:r>
              <a:rPr lang="en-US" sz="5300" b="1" dirty="0" smtClean="0">
                <a:solidFill>
                  <a:schemeClr val="tx2">
                    <a:lumMod val="50000"/>
                  </a:schemeClr>
                </a:solidFill>
              </a:rPr>
              <a:t>:</a:t>
            </a:r>
            <a:r>
              <a:rPr lang="en-US" sz="4400" b="1" dirty="0" smtClean="0">
                <a:solidFill>
                  <a:schemeClr val="tx2">
                    <a:lumMod val="50000"/>
                  </a:schemeClr>
                </a:solidFill>
              </a:rPr>
              <a:t/>
            </a:r>
            <a:br>
              <a:rPr lang="en-US" sz="4400" b="1" dirty="0" smtClean="0">
                <a:solidFill>
                  <a:schemeClr val="tx2">
                    <a:lumMod val="50000"/>
                  </a:schemeClr>
                </a:solidFill>
              </a:rPr>
            </a:br>
            <a:r>
              <a:rPr lang="en-US" sz="4000" b="1" dirty="0">
                <a:solidFill>
                  <a:schemeClr val="tx2">
                    <a:lumMod val="50000"/>
                  </a:schemeClr>
                </a:solidFill>
              </a:rPr>
              <a:t>An Interactive LED </a:t>
            </a:r>
            <a:r>
              <a:rPr lang="en-US" sz="4000" b="1" dirty="0" smtClean="0">
                <a:solidFill>
                  <a:schemeClr val="tx2">
                    <a:lumMod val="50000"/>
                  </a:schemeClr>
                </a:solidFill>
              </a:rPr>
              <a:t>Cube</a:t>
            </a:r>
            <a:endParaRPr lang="en-US" dirty="0"/>
          </a:p>
        </p:txBody>
      </p:sp>
      <p:sp>
        <p:nvSpPr>
          <p:cNvPr id="3" name="Subtitle 2"/>
          <p:cNvSpPr>
            <a:spLocks noGrp="1"/>
          </p:cNvSpPr>
          <p:nvPr>
            <p:ph type="subTitle" idx="1"/>
          </p:nvPr>
        </p:nvSpPr>
        <p:spPr>
          <a:xfrm>
            <a:off x="685800" y="3908891"/>
            <a:ext cx="6172200" cy="1348909"/>
          </a:xfrm>
        </p:spPr>
        <p:txBody>
          <a:bodyPr>
            <a:noAutofit/>
          </a:bodyPr>
          <a:lstStyle/>
          <a:p>
            <a:r>
              <a:rPr lang="en-US" sz="2400" b="1" dirty="0" smtClean="0">
                <a:solidFill>
                  <a:schemeClr val="tx2">
                    <a:lumMod val="50000"/>
                  </a:schemeClr>
                </a:solidFill>
              </a:rPr>
              <a:t>Group 5 Team Members:</a:t>
            </a:r>
          </a:p>
          <a:p>
            <a:r>
              <a:rPr lang="en-US" sz="1800" b="1" dirty="0" smtClean="0">
                <a:solidFill>
                  <a:schemeClr val="tx2">
                    <a:lumMod val="50000"/>
                  </a:schemeClr>
                </a:solidFill>
              </a:rPr>
              <a:t>Roberto Amaya</a:t>
            </a:r>
          </a:p>
          <a:p>
            <a:r>
              <a:rPr lang="en-US" sz="1800" b="1" dirty="0" smtClean="0">
                <a:solidFill>
                  <a:schemeClr val="tx2">
                    <a:lumMod val="50000"/>
                  </a:schemeClr>
                </a:solidFill>
              </a:rPr>
              <a:t>Luis </a:t>
            </a:r>
            <a:r>
              <a:rPr lang="en-US" sz="1800" b="1" dirty="0" err="1" smtClean="0">
                <a:solidFill>
                  <a:schemeClr val="tx2">
                    <a:lumMod val="50000"/>
                  </a:schemeClr>
                </a:solidFill>
              </a:rPr>
              <a:t>Ferrer</a:t>
            </a:r>
            <a:endParaRPr lang="en-US" sz="1800" b="1" dirty="0" smtClean="0">
              <a:solidFill>
                <a:schemeClr val="tx2">
                  <a:lumMod val="50000"/>
                </a:schemeClr>
              </a:solidFill>
            </a:endParaRPr>
          </a:p>
          <a:p>
            <a:r>
              <a:rPr lang="en-US" sz="1800" b="1" dirty="0" err="1" smtClean="0">
                <a:solidFill>
                  <a:schemeClr val="tx2">
                    <a:lumMod val="50000"/>
                  </a:schemeClr>
                </a:solidFill>
              </a:rPr>
              <a:t>Eury</a:t>
            </a:r>
            <a:r>
              <a:rPr lang="en-US" sz="1800" b="1" dirty="0" smtClean="0">
                <a:solidFill>
                  <a:schemeClr val="tx2">
                    <a:lumMod val="50000"/>
                  </a:schemeClr>
                </a:solidFill>
              </a:rPr>
              <a:t> </a:t>
            </a:r>
            <a:r>
              <a:rPr lang="en-US" sz="1800" b="1" dirty="0" err="1" smtClean="0">
                <a:solidFill>
                  <a:schemeClr val="tx2">
                    <a:lumMod val="50000"/>
                  </a:schemeClr>
                </a:solidFill>
              </a:rPr>
              <a:t>Reynoso</a:t>
            </a:r>
            <a:endParaRPr lang="en-US" sz="1800" b="1" dirty="0" smtClean="0">
              <a:solidFill>
                <a:schemeClr val="tx2">
                  <a:lumMod val="50000"/>
                </a:schemeClr>
              </a:solidFill>
            </a:endParaRPr>
          </a:p>
          <a:p>
            <a:r>
              <a:rPr lang="en-US" sz="1800" b="1" dirty="0" smtClean="0">
                <a:solidFill>
                  <a:schemeClr val="tx2">
                    <a:lumMod val="50000"/>
                  </a:schemeClr>
                </a:solidFill>
              </a:rPr>
              <a:t>Julio Romero</a:t>
            </a:r>
            <a:endParaRPr lang="en-US" sz="1800" b="1" dirty="0">
              <a:solidFill>
                <a:schemeClr val="tx2">
                  <a:lumMod val="50000"/>
                </a:schemeClr>
              </a:solidFill>
            </a:endParaRPr>
          </a:p>
        </p:txBody>
      </p:sp>
    </p:spTree>
    <p:extLst>
      <p:ext uri="{BB962C8B-B14F-4D97-AF65-F5344CB8AC3E}">
        <p14:creationId xmlns:p14="http://schemas.microsoft.com/office/powerpoint/2010/main" val="34503664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Shape 164"/>
          <p:cNvGraphicFramePr/>
          <p:nvPr>
            <p:extLst>
              <p:ext uri="{D42A27DB-BD31-4B8C-83A1-F6EECF244321}">
                <p14:modId xmlns:p14="http://schemas.microsoft.com/office/powerpoint/2010/main" val="1338276018"/>
              </p:ext>
            </p:extLst>
          </p:nvPr>
        </p:nvGraphicFramePr>
        <p:xfrm>
          <a:off x="76200" y="1752600"/>
          <a:ext cx="8382000" cy="4613843"/>
        </p:xfrm>
        <a:graphic>
          <a:graphicData uri="http://schemas.openxmlformats.org/drawingml/2006/table">
            <a:tbl>
              <a:tblPr firstRow="1" bandRow="1">
                <a:tableStyleId>{5C22544A-7EE6-4342-B048-85BDC9FD1C3A}</a:tableStyleId>
              </a:tblPr>
              <a:tblGrid>
                <a:gridCol w="2567459"/>
                <a:gridCol w="1359243"/>
                <a:gridCol w="1434757"/>
                <a:gridCol w="1434757"/>
                <a:gridCol w="1585784"/>
              </a:tblGrid>
              <a:tr h="639326">
                <a:tc>
                  <a:txBody>
                    <a:bodyPr/>
                    <a:lstStyle/>
                    <a:p>
                      <a:endParaRPr dirty="0"/>
                    </a:p>
                  </a:txBody>
                  <a:tcPr marL="91425" marR="91425" marT="91425" marB="9142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MSP430</a:t>
                      </a:r>
                    </a:p>
                    <a:p>
                      <a:endParaRPr lang="en-US" dirty="0" smtClean="0"/>
                    </a:p>
                  </a:txBody>
                  <a:tcPr marL="91450" marR="91450" marT="45725" marB="45725"/>
                </a:tc>
                <a:tc>
                  <a:txBody>
                    <a:bodyPr/>
                    <a:lstStyle/>
                    <a:p>
                      <a:r>
                        <a:rPr lang="en-US" dirty="0" smtClean="0"/>
                        <a:t>ATXmega64</a:t>
                      </a:r>
                    </a:p>
                  </a:txBody>
                  <a:tcPr marL="91450" marR="91450" marT="45725" marB="45725"/>
                </a:tc>
                <a:tc>
                  <a:txBody>
                    <a:bodyPr/>
                    <a:lstStyle/>
                    <a:p>
                      <a:pPr marL="0" lvl="0" algn="l" rtl="0">
                        <a:buSzPct val="25000"/>
                        <a:buNone/>
                      </a:pPr>
                      <a:r>
                        <a:rPr lang="en-US" dirty="0"/>
                        <a:t>ATmega328P</a:t>
                      </a:r>
                    </a:p>
                  </a:txBody>
                  <a:tcPr marL="91450" marR="91450" marT="45725" marB="45725"/>
                </a:tc>
                <a:tc>
                  <a:txBody>
                    <a:bodyPr/>
                    <a:lstStyle/>
                    <a:p>
                      <a:pPr marL="0" lvl="0" algn="l" rtl="0">
                        <a:buSzPct val="25000"/>
                        <a:buNone/>
                      </a:pPr>
                      <a:r>
                        <a:rPr lang="en-US" dirty="0" smtClean="0"/>
                        <a:t>ATmega1284P</a:t>
                      </a:r>
                    </a:p>
                  </a:txBody>
                  <a:tcPr marL="91450" marR="91450" marT="45725" marB="45725"/>
                </a:tc>
              </a:tr>
              <a:tr h="370407">
                <a:tc>
                  <a:txBody>
                    <a:bodyPr/>
                    <a:lstStyle/>
                    <a:p>
                      <a:pPr marL="0" lvl="0" algn="l" rtl="0">
                        <a:buSzPct val="25000"/>
                        <a:buNone/>
                      </a:pPr>
                      <a:r>
                        <a:rPr lang="en-US"/>
                        <a:t>Flash</a:t>
                      </a:r>
                      <a:r>
                        <a:rPr lang="en-US" baseline="0"/>
                        <a:t> (Kbytes):</a:t>
                      </a:r>
                      <a:endParaRPr lang="en-US" b="1" baseline="0"/>
                    </a:p>
                  </a:txBody>
                  <a:tcPr marL="91450" marR="91450" marT="45725" marB="45725"/>
                </a:tc>
                <a:tc>
                  <a:txBody>
                    <a:bodyPr/>
                    <a:lstStyle/>
                    <a:p>
                      <a:r>
                        <a:rPr lang="en-US" dirty="0" smtClean="0"/>
                        <a:t>2</a:t>
                      </a:r>
                      <a:endParaRPr lang="en-US" dirty="0"/>
                    </a:p>
                  </a:txBody>
                  <a:tcPr marL="91450" marR="91450" marT="45725" marB="45725"/>
                </a:tc>
                <a:tc>
                  <a:txBody>
                    <a:bodyPr/>
                    <a:lstStyle/>
                    <a:p>
                      <a:r>
                        <a:rPr lang="en-US" dirty="0" smtClean="0"/>
                        <a:t>64</a:t>
                      </a:r>
                      <a:endParaRPr lang="en-US" dirty="0"/>
                    </a:p>
                  </a:txBody>
                  <a:tcPr marL="91450" marR="91450" marT="45725" marB="45725"/>
                </a:tc>
                <a:tc>
                  <a:txBody>
                    <a:bodyPr/>
                    <a:lstStyle/>
                    <a:p>
                      <a:pPr marL="0" lvl="0" algn="l" rtl="0">
                        <a:buSzPct val="25000"/>
                        <a:buNone/>
                      </a:pPr>
                      <a:r>
                        <a:rPr lang="en-US" dirty="0"/>
                        <a:t>32</a:t>
                      </a:r>
                    </a:p>
                  </a:txBody>
                  <a:tcPr marL="91450" marR="91450" marT="45725" marB="45725"/>
                </a:tc>
                <a:tc>
                  <a:txBody>
                    <a:bodyPr/>
                    <a:lstStyle/>
                    <a:p>
                      <a:pPr marL="0" lvl="0" algn="l" rtl="0">
                        <a:buSzPct val="25000"/>
                        <a:buNone/>
                      </a:pPr>
                      <a:r>
                        <a:rPr lang="en-US" dirty="0"/>
                        <a:t>128</a:t>
                      </a:r>
                      <a:endParaRPr lang="en-US" b="1" dirty="0"/>
                    </a:p>
                  </a:txBody>
                  <a:tcPr marL="91450" marR="91450" marT="45725" marB="45725"/>
                </a:tc>
              </a:tr>
              <a:tr h="370407">
                <a:tc>
                  <a:txBody>
                    <a:bodyPr/>
                    <a:lstStyle/>
                    <a:p>
                      <a:pPr marL="0" lvl="0" algn="l" rtl="0">
                        <a:buSzPct val="25000"/>
                        <a:buNone/>
                      </a:pPr>
                      <a:r>
                        <a:rPr lang="en-US"/>
                        <a:t>Pin Count</a:t>
                      </a:r>
                    </a:p>
                  </a:txBody>
                  <a:tcPr marL="91450" marR="91450" marT="45725" marB="45725"/>
                </a:tc>
                <a:tc>
                  <a:txBody>
                    <a:bodyPr/>
                    <a:lstStyle/>
                    <a:p>
                      <a:r>
                        <a:rPr lang="en-US" dirty="0" smtClean="0"/>
                        <a:t>14</a:t>
                      </a:r>
                      <a:endParaRPr lang="en-US" dirty="0"/>
                    </a:p>
                  </a:txBody>
                  <a:tcPr marL="91450" marR="91450" marT="45725" marB="45725"/>
                </a:tc>
                <a:tc>
                  <a:txBody>
                    <a:bodyPr/>
                    <a:lstStyle/>
                    <a:p>
                      <a:r>
                        <a:rPr lang="en-US" dirty="0" smtClean="0"/>
                        <a:t>44</a:t>
                      </a:r>
                      <a:endParaRPr lang="en-US" dirty="0"/>
                    </a:p>
                  </a:txBody>
                  <a:tcPr marL="91450" marR="91450" marT="45725" marB="45725"/>
                </a:tc>
                <a:tc>
                  <a:txBody>
                    <a:bodyPr/>
                    <a:lstStyle/>
                    <a:p>
                      <a:pPr marL="0" lvl="0" algn="l" rtl="0">
                        <a:buSzPct val="25000"/>
                        <a:buNone/>
                      </a:pPr>
                      <a:r>
                        <a:rPr lang="en-US" dirty="0"/>
                        <a:t>32</a:t>
                      </a:r>
                    </a:p>
                  </a:txBody>
                  <a:tcPr marL="91450" marR="91450" marT="45725" marB="45725"/>
                </a:tc>
                <a:tc>
                  <a:txBody>
                    <a:bodyPr/>
                    <a:lstStyle/>
                    <a:p>
                      <a:pPr marL="0" lvl="0" algn="l" rtl="0">
                        <a:buSzPct val="25000"/>
                        <a:buNone/>
                      </a:pPr>
                      <a:r>
                        <a:rPr lang="en-US" dirty="0"/>
                        <a:t>44</a:t>
                      </a:r>
                    </a:p>
                  </a:txBody>
                  <a:tcPr marL="91450" marR="91450" marT="45725" marB="45725"/>
                </a:tc>
              </a:tr>
              <a:tr h="370407">
                <a:tc>
                  <a:txBody>
                    <a:bodyPr/>
                    <a:lstStyle/>
                    <a:p>
                      <a:pPr marL="0" lvl="0" algn="l" rtl="0">
                        <a:buSzPct val="25000"/>
                        <a:buNone/>
                      </a:pPr>
                      <a:r>
                        <a:rPr lang="en-US" dirty="0"/>
                        <a:t>Max</a:t>
                      </a:r>
                      <a:r>
                        <a:rPr lang="en-US" baseline="0" dirty="0"/>
                        <a:t> I/O Pins</a:t>
                      </a:r>
                    </a:p>
                  </a:txBody>
                  <a:tcPr marL="91450" marR="91450" marT="45725" marB="45725"/>
                </a:tc>
                <a:tc>
                  <a:txBody>
                    <a:bodyPr/>
                    <a:lstStyle/>
                    <a:p>
                      <a:r>
                        <a:rPr lang="en-US" dirty="0" smtClean="0"/>
                        <a:t>10</a:t>
                      </a:r>
                      <a:endParaRPr lang="en-US" dirty="0"/>
                    </a:p>
                  </a:txBody>
                  <a:tcPr marL="91450" marR="91450" marT="45725" marB="45725"/>
                </a:tc>
                <a:tc>
                  <a:txBody>
                    <a:bodyPr/>
                    <a:lstStyle/>
                    <a:p>
                      <a:r>
                        <a:rPr lang="en-US" dirty="0" smtClean="0"/>
                        <a:t>34</a:t>
                      </a:r>
                      <a:endParaRPr lang="en-US" dirty="0"/>
                    </a:p>
                  </a:txBody>
                  <a:tcPr marL="91450" marR="91450" marT="45725" marB="45725"/>
                </a:tc>
                <a:tc>
                  <a:txBody>
                    <a:bodyPr/>
                    <a:lstStyle/>
                    <a:p>
                      <a:pPr marL="0" lvl="0" algn="l" rtl="0">
                        <a:buSzPct val="25000"/>
                        <a:buNone/>
                      </a:pPr>
                      <a:r>
                        <a:rPr lang="en-US" dirty="0"/>
                        <a:t>23</a:t>
                      </a:r>
                    </a:p>
                  </a:txBody>
                  <a:tcPr marL="91450" marR="91450" marT="45725" marB="45725"/>
                </a:tc>
                <a:tc>
                  <a:txBody>
                    <a:bodyPr/>
                    <a:lstStyle/>
                    <a:p>
                      <a:pPr marL="0" lvl="0" algn="l" rtl="0">
                        <a:buSzPct val="25000"/>
                        <a:buNone/>
                      </a:pPr>
                      <a:r>
                        <a:rPr lang="en-US" dirty="0"/>
                        <a:t>32</a:t>
                      </a:r>
                    </a:p>
                  </a:txBody>
                  <a:tcPr marL="91450" marR="91450" marT="45725" marB="45725"/>
                </a:tc>
              </a:tr>
              <a:tr h="370407">
                <a:tc>
                  <a:txBody>
                    <a:bodyPr/>
                    <a:lstStyle/>
                    <a:p>
                      <a:r>
                        <a:rPr lang="en-US" dirty="0" smtClean="0"/>
                        <a:t>ADC</a:t>
                      </a:r>
                      <a:r>
                        <a:rPr lang="en-US" baseline="0" dirty="0" smtClean="0"/>
                        <a:t> Channels</a:t>
                      </a:r>
                      <a:endParaRPr lang="en-US" dirty="0"/>
                    </a:p>
                  </a:txBody>
                  <a:tcPr marL="91450" marR="91450" marT="45725" marB="45725"/>
                </a:tc>
                <a:tc>
                  <a:txBody>
                    <a:bodyPr/>
                    <a:lstStyle/>
                    <a:p>
                      <a:r>
                        <a:rPr lang="en-US" dirty="0" smtClean="0"/>
                        <a:t>8</a:t>
                      </a:r>
                      <a:endParaRPr lang="en-US" dirty="0"/>
                    </a:p>
                  </a:txBody>
                  <a:tcPr marL="91450" marR="91450" marT="45725" marB="45725"/>
                </a:tc>
                <a:tc>
                  <a:txBody>
                    <a:bodyPr/>
                    <a:lstStyle/>
                    <a:p>
                      <a:r>
                        <a:rPr lang="en-US" dirty="0" smtClean="0"/>
                        <a:t>12</a:t>
                      </a:r>
                      <a:endParaRPr lang="en-US" dirty="0"/>
                    </a:p>
                  </a:txBody>
                  <a:tcPr marL="91450" marR="91450" marT="45725" marB="45725"/>
                </a:tc>
                <a:tc>
                  <a:txBody>
                    <a:bodyPr/>
                    <a:lstStyle/>
                    <a:p>
                      <a:r>
                        <a:rPr lang="en-US" dirty="0" smtClean="0"/>
                        <a:t>8</a:t>
                      </a:r>
                      <a:endParaRPr lang="en-US" dirty="0"/>
                    </a:p>
                  </a:txBody>
                  <a:tcPr marL="91450" marR="91450" marT="45725" marB="45725"/>
                </a:tc>
                <a:tc>
                  <a:txBody>
                    <a:bodyPr/>
                    <a:lstStyle/>
                    <a:p>
                      <a:r>
                        <a:rPr lang="en-US" dirty="0" smtClean="0"/>
                        <a:t>8</a:t>
                      </a:r>
                      <a:endParaRPr lang="en-US" dirty="0"/>
                    </a:p>
                  </a:txBody>
                  <a:tcPr marL="91450" marR="91450" marT="45725" marB="45725"/>
                </a:tc>
              </a:tr>
              <a:tr h="370407">
                <a:tc>
                  <a:txBody>
                    <a:bodyPr/>
                    <a:lstStyle/>
                    <a:p>
                      <a:pPr marL="0" lvl="0" algn="l" rtl="0">
                        <a:buSzPct val="25000"/>
                        <a:buNone/>
                      </a:pPr>
                      <a:r>
                        <a:rPr lang="en-US" dirty="0"/>
                        <a:t>CPU</a:t>
                      </a:r>
                    </a:p>
                  </a:txBody>
                  <a:tcPr marL="91450" marR="91450" marT="45725" marB="45725"/>
                </a:tc>
                <a:tc>
                  <a:txBody>
                    <a:bodyPr/>
                    <a:lstStyle/>
                    <a:p>
                      <a:r>
                        <a:rPr lang="en-US" dirty="0" smtClean="0"/>
                        <a:t>16-Bit RISC </a:t>
                      </a:r>
                      <a:endParaRPr lang="en-US" dirty="0"/>
                    </a:p>
                  </a:txBody>
                  <a:tcPr marL="91450" marR="91450" marT="45725" marB="45725"/>
                </a:tc>
                <a:tc>
                  <a:txBody>
                    <a:bodyPr/>
                    <a:lstStyle/>
                    <a:p>
                      <a:r>
                        <a:rPr lang="en-US" dirty="0" smtClean="0"/>
                        <a:t>8-bit</a:t>
                      </a:r>
                      <a:r>
                        <a:rPr lang="en-US" baseline="0" dirty="0" smtClean="0"/>
                        <a:t> AVR</a:t>
                      </a:r>
                      <a:endParaRPr lang="en-US" dirty="0"/>
                    </a:p>
                  </a:txBody>
                  <a:tcPr marL="91450" marR="91450" marT="45725" marB="45725"/>
                </a:tc>
                <a:tc>
                  <a:txBody>
                    <a:bodyPr/>
                    <a:lstStyle/>
                    <a:p>
                      <a:pPr marL="0" lvl="0" algn="l" rtl="0">
                        <a:buSzPct val="25000"/>
                        <a:buNone/>
                      </a:pPr>
                      <a:r>
                        <a:rPr lang="en-US" dirty="0"/>
                        <a:t>8-bit AVR</a:t>
                      </a:r>
                    </a:p>
                  </a:txBody>
                  <a:tcPr marL="91450" marR="91450" marT="45725" marB="45725"/>
                </a:tc>
                <a:tc>
                  <a:txBody>
                    <a:bodyPr/>
                    <a:lstStyle/>
                    <a:p>
                      <a:pPr marL="0" lvl="0" algn="l" rtl="0">
                        <a:buSzPct val="25000"/>
                        <a:buNone/>
                      </a:pPr>
                      <a:r>
                        <a:rPr lang="en-US" dirty="0"/>
                        <a:t>8-bit AVR</a:t>
                      </a:r>
                    </a:p>
                  </a:txBody>
                  <a:tcPr marL="91450" marR="91450" marT="45725" marB="45725"/>
                </a:tc>
              </a:tr>
              <a:tr h="370407">
                <a:tc>
                  <a:txBody>
                    <a:bodyPr/>
                    <a:lstStyle/>
                    <a:p>
                      <a:pPr marL="0" lvl="0" algn="l" rtl="0">
                        <a:buSzPct val="25000"/>
                        <a:buNone/>
                      </a:pPr>
                      <a:r>
                        <a:rPr lang="en-US" dirty="0"/>
                        <a:t>EEPROM (Bytes)</a:t>
                      </a:r>
                    </a:p>
                  </a:txBody>
                  <a:tcPr marL="91450" marR="91450" marT="45725" marB="45725"/>
                </a:tc>
                <a:tc>
                  <a:txBody>
                    <a:bodyPr/>
                    <a:lstStyle/>
                    <a:p>
                      <a:r>
                        <a:rPr lang="en-US" dirty="0" smtClean="0"/>
                        <a:t>0</a:t>
                      </a:r>
                      <a:endParaRPr lang="en-US" dirty="0"/>
                    </a:p>
                  </a:txBody>
                  <a:tcPr marL="91450" marR="91450" marT="45725" marB="45725"/>
                </a:tc>
                <a:tc>
                  <a:txBody>
                    <a:bodyPr/>
                    <a:lstStyle/>
                    <a:p>
                      <a:r>
                        <a:rPr lang="en-US" dirty="0" smtClean="0"/>
                        <a:t>2048</a:t>
                      </a:r>
                      <a:endParaRPr lang="en-US" dirty="0"/>
                    </a:p>
                  </a:txBody>
                  <a:tcPr marL="91450" marR="91450" marT="45725" marB="45725"/>
                </a:tc>
                <a:tc>
                  <a:txBody>
                    <a:bodyPr/>
                    <a:lstStyle/>
                    <a:p>
                      <a:pPr marL="0" lvl="0" algn="l" rtl="0">
                        <a:buSzPct val="25000"/>
                        <a:buNone/>
                      </a:pPr>
                      <a:r>
                        <a:rPr lang="en-US" dirty="0"/>
                        <a:t>1024</a:t>
                      </a:r>
                    </a:p>
                  </a:txBody>
                  <a:tcPr marL="91450" marR="91450" marT="45725" marB="45725"/>
                </a:tc>
                <a:tc>
                  <a:txBody>
                    <a:bodyPr/>
                    <a:lstStyle/>
                    <a:p>
                      <a:pPr marL="0" lvl="0" algn="l" rtl="0">
                        <a:buSzPct val="25000"/>
                        <a:buNone/>
                      </a:pPr>
                      <a:r>
                        <a:rPr lang="en-US" dirty="0"/>
                        <a:t>4096</a:t>
                      </a:r>
                    </a:p>
                  </a:txBody>
                  <a:tcPr marL="91450" marR="91450" marT="45725" marB="45725"/>
                </a:tc>
              </a:tr>
              <a:tr h="370407">
                <a:tc>
                  <a:txBody>
                    <a:bodyPr/>
                    <a:lstStyle/>
                    <a:p>
                      <a:pPr marL="0" lvl="0" algn="l" rtl="0">
                        <a:buSzPct val="25000"/>
                        <a:buNone/>
                      </a:pPr>
                      <a:r>
                        <a:rPr lang="en-US" dirty="0"/>
                        <a:t>Max Op. Frequency </a:t>
                      </a:r>
                      <a:r>
                        <a:rPr lang="en-US" dirty="0" smtClean="0"/>
                        <a:t>(MHz)</a:t>
                      </a:r>
                      <a:endParaRPr lang="en-US" dirty="0"/>
                    </a:p>
                  </a:txBody>
                  <a:tcPr marL="91450" marR="91450" marT="45725" marB="45725"/>
                </a:tc>
                <a:tc>
                  <a:txBody>
                    <a:bodyPr/>
                    <a:lstStyle/>
                    <a:p>
                      <a:r>
                        <a:rPr lang="en-US" dirty="0" smtClean="0"/>
                        <a:t>16</a:t>
                      </a:r>
                      <a:endParaRPr lang="en-US" dirty="0"/>
                    </a:p>
                  </a:txBody>
                  <a:tcPr marL="91450" marR="91450" marT="45725" marB="45725"/>
                </a:tc>
                <a:tc>
                  <a:txBody>
                    <a:bodyPr/>
                    <a:lstStyle/>
                    <a:p>
                      <a:r>
                        <a:rPr lang="en-US" dirty="0" smtClean="0"/>
                        <a:t>32</a:t>
                      </a:r>
                      <a:endParaRPr lang="en-US" dirty="0"/>
                    </a:p>
                  </a:txBody>
                  <a:tcPr marL="91450" marR="91450" marT="45725" marB="45725"/>
                </a:tc>
                <a:tc>
                  <a:txBody>
                    <a:bodyPr/>
                    <a:lstStyle/>
                    <a:p>
                      <a:pPr marL="0" lvl="0" algn="l" rtl="0">
                        <a:buSzPct val="25000"/>
                        <a:buNone/>
                      </a:pPr>
                      <a:r>
                        <a:rPr lang="en-US" dirty="0"/>
                        <a:t>20</a:t>
                      </a:r>
                    </a:p>
                  </a:txBody>
                  <a:tcPr marL="91450" marR="91450" marT="45725" marB="45725"/>
                </a:tc>
                <a:tc>
                  <a:txBody>
                    <a:bodyPr/>
                    <a:lstStyle/>
                    <a:p>
                      <a:pPr marL="0" lvl="0" algn="l" rtl="0">
                        <a:buSzPct val="25000"/>
                        <a:buNone/>
                      </a:pPr>
                      <a:r>
                        <a:rPr lang="en-US" dirty="0"/>
                        <a:t>20</a:t>
                      </a:r>
                    </a:p>
                  </a:txBody>
                  <a:tcPr marL="91450" marR="91450" marT="45725" marB="45725"/>
                </a:tc>
              </a:tr>
              <a:tr h="370407">
                <a:tc>
                  <a:txBody>
                    <a:bodyPr/>
                    <a:lstStyle/>
                    <a:p>
                      <a:pPr marL="0" lvl="0" algn="l" rtl="0">
                        <a:buSzPct val="25000"/>
                        <a:buNone/>
                      </a:pPr>
                      <a:r>
                        <a:rPr lang="en-US" dirty="0" smtClean="0"/>
                        <a:t>SPI</a:t>
                      </a:r>
                      <a:endParaRPr lang="en-US" dirty="0"/>
                    </a:p>
                  </a:txBody>
                  <a:tcPr marL="91450" marR="91450" marT="45725" marB="45725"/>
                </a:tc>
                <a:tc>
                  <a:txBody>
                    <a:bodyPr/>
                    <a:lstStyle/>
                    <a:p>
                      <a:r>
                        <a:rPr lang="en-US" dirty="0" smtClean="0"/>
                        <a:t>1</a:t>
                      </a:r>
                      <a:endParaRPr lang="en-US" dirty="0"/>
                    </a:p>
                  </a:txBody>
                  <a:tcPr marL="91450" marR="91450" marT="45725" marB="45725"/>
                </a:tc>
                <a:tc>
                  <a:txBody>
                    <a:bodyPr/>
                    <a:lstStyle/>
                    <a:p>
                      <a:r>
                        <a:rPr lang="en-US" dirty="0" smtClean="0"/>
                        <a:t>2</a:t>
                      </a:r>
                      <a:endParaRPr lang="en-US" dirty="0"/>
                    </a:p>
                  </a:txBody>
                  <a:tcPr marL="91450" marR="91450" marT="45725" marB="45725"/>
                </a:tc>
                <a:tc>
                  <a:txBody>
                    <a:bodyPr/>
                    <a:lstStyle/>
                    <a:p>
                      <a:pPr marL="0" lvl="0" algn="l" rtl="0">
                        <a:buSzPct val="25000"/>
                        <a:buNone/>
                      </a:pPr>
                      <a:r>
                        <a:rPr lang="en-US" b="0" dirty="0" smtClean="0"/>
                        <a:t>2</a:t>
                      </a:r>
                      <a:endParaRPr lang="en-US" b="0" dirty="0"/>
                    </a:p>
                  </a:txBody>
                  <a:tcPr marL="91450" marR="91450" marT="45725" marB="45725"/>
                </a:tc>
                <a:tc>
                  <a:txBody>
                    <a:bodyPr/>
                    <a:lstStyle/>
                    <a:p>
                      <a:pPr marL="0" lvl="0" algn="l" rtl="0">
                        <a:buSzPct val="25000"/>
                        <a:buNone/>
                      </a:pPr>
                      <a:r>
                        <a:rPr lang="en-US" b="0" dirty="0" smtClean="0"/>
                        <a:t>3</a:t>
                      </a:r>
                    </a:p>
                  </a:txBody>
                  <a:tcPr marL="91450" marR="91450" marT="45725" marB="45725"/>
                </a:tc>
              </a:tr>
              <a:tr h="370407">
                <a:tc>
                  <a:txBody>
                    <a:bodyPr/>
                    <a:lstStyle/>
                    <a:p>
                      <a:r>
                        <a:rPr lang="en-US" dirty="0" smtClean="0"/>
                        <a:t>Power Supply</a:t>
                      </a:r>
                      <a:endParaRPr lang="en-US" dirty="0"/>
                    </a:p>
                  </a:txBody>
                  <a:tcPr marL="91450" marR="91450" marT="45725" marB="45725"/>
                </a:tc>
                <a:tc>
                  <a:txBody>
                    <a:bodyPr/>
                    <a:lstStyle/>
                    <a:p>
                      <a:r>
                        <a:rPr lang="en-US" dirty="0" smtClean="0"/>
                        <a:t>1.8</a:t>
                      </a:r>
                      <a:r>
                        <a:rPr lang="en-US" baseline="0" dirty="0" smtClean="0"/>
                        <a:t> – 3.6 </a:t>
                      </a:r>
                      <a:endParaRPr lang="en-US" dirty="0"/>
                    </a:p>
                  </a:txBody>
                  <a:tcPr marL="91450" marR="91450" marT="45725" marB="45725"/>
                </a:tc>
                <a:tc>
                  <a:txBody>
                    <a:bodyPr/>
                    <a:lstStyle/>
                    <a:p>
                      <a:r>
                        <a:rPr lang="en-US" dirty="0" smtClean="0"/>
                        <a:t>1.6 – 3.6</a:t>
                      </a:r>
                      <a:endParaRPr lang="en-US" dirty="0"/>
                    </a:p>
                  </a:txBody>
                  <a:tcPr marL="91450" marR="91450" marT="45725" marB="45725"/>
                </a:tc>
                <a:tc>
                  <a:txBody>
                    <a:bodyPr/>
                    <a:lstStyle/>
                    <a:p>
                      <a:r>
                        <a:rPr lang="en-US" dirty="0" smtClean="0"/>
                        <a:t>1.8 – 5.5</a:t>
                      </a:r>
                      <a:endParaRPr lang="en-US" dirty="0"/>
                    </a:p>
                  </a:txBody>
                  <a:tcPr marL="91450" marR="91450" marT="45725" marB="45725"/>
                </a:tc>
                <a:tc>
                  <a:txBody>
                    <a:bodyPr/>
                    <a:lstStyle/>
                    <a:p>
                      <a:r>
                        <a:rPr lang="en-US" dirty="0" smtClean="0"/>
                        <a:t>1.8</a:t>
                      </a:r>
                      <a:r>
                        <a:rPr lang="en-US" baseline="0" dirty="0" smtClean="0"/>
                        <a:t> – 5.5 </a:t>
                      </a:r>
                      <a:endParaRPr lang="en-US" dirty="0"/>
                    </a:p>
                  </a:txBody>
                  <a:tcPr marL="91450" marR="91450" marT="45725" marB="45725"/>
                </a:tc>
              </a:tr>
              <a:tr h="370407">
                <a:tc>
                  <a:txBody>
                    <a:bodyPr/>
                    <a:lstStyle/>
                    <a:p>
                      <a:pPr marL="0" lvl="0" algn="l" rtl="0">
                        <a:buSzPct val="25000"/>
                        <a:buNone/>
                      </a:pPr>
                      <a:r>
                        <a:rPr lang="en-US" dirty="0" smtClean="0"/>
                        <a:t>Cost</a:t>
                      </a:r>
                      <a:endParaRPr lang="en-US" dirty="0"/>
                    </a:p>
                  </a:txBody>
                  <a:tcPr marL="91450" marR="91450" marT="45725" marB="45725"/>
                </a:tc>
                <a:tc>
                  <a:txBody>
                    <a:bodyPr/>
                    <a:lstStyle/>
                    <a:p>
                      <a:r>
                        <a:rPr lang="en-US" dirty="0" smtClean="0"/>
                        <a:t>0</a:t>
                      </a:r>
                      <a:endParaRPr lang="en-US" dirty="0"/>
                    </a:p>
                  </a:txBody>
                  <a:tcPr marL="91450" marR="91450" marT="45725" marB="45725"/>
                </a:tc>
                <a:tc>
                  <a:txBody>
                    <a:bodyPr/>
                    <a:lstStyle/>
                    <a:p>
                      <a:r>
                        <a:rPr lang="en-US" dirty="0" smtClean="0"/>
                        <a:t>0</a:t>
                      </a:r>
                      <a:endParaRPr lang="en-US" dirty="0"/>
                    </a:p>
                  </a:txBody>
                  <a:tcPr marL="91450" marR="91450" marT="45725" marB="45725"/>
                </a:tc>
                <a:tc>
                  <a:txBody>
                    <a:bodyPr/>
                    <a:lstStyle/>
                    <a:p>
                      <a:pPr marL="0" lvl="0" algn="l" rtl="0">
                        <a:buSzPct val="25000"/>
                        <a:buNone/>
                      </a:pPr>
                      <a:r>
                        <a:rPr lang="en-US" dirty="0" smtClean="0"/>
                        <a:t>0</a:t>
                      </a:r>
                      <a:endParaRPr lang="en-US" dirty="0"/>
                    </a:p>
                  </a:txBody>
                  <a:tcPr marL="91450" marR="91450" marT="45725" marB="45725"/>
                </a:tc>
                <a:tc>
                  <a:txBody>
                    <a:bodyPr/>
                    <a:lstStyle/>
                    <a:p>
                      <a:pPr marL="0" lvl="0" algn="l" rtl="0">
                        <a:buSzPct val="25000"/>
                        <a:buNone/>
                      </a:pPr>
                      <a:r>
                        <a:rPr lang="en-US" b="0" dirty="0" smtClean="0"/>
                        <a:t>0</a:t>
                      </a:r>
                      <a:endParaRPr lang="en-US" b="1" dirty="0" smtClean="0"/>
                    </a:p>
                  </a:txBody>
                  <a:tcPr marL="91450" marR="91450" marT="45725" marB="45725"/>
                </a:tc>
              </a:tr>
            </a:tbl>
          </a:graphicData>
        </a:graphic>
      </p:graphicFrame>
      <p:sp>
        <p:nvSpPr>
          <p:cNvPr id="2" name="Title 1"/>
          <p:cNvSpPr>
            <a:spLocks noGrp="1"/>
          </p:cNvSpPr>
          <p:nvPr>
            <p:ph type="title"/>
          </p:nvPr>
        </p:nvSpPr>
        <p:spPr/>
        <p:txBody>
          <a:bodyPr/>
          <a:lstStyle/>
          <a:p>
            <a:r>
              <a:rPr lang="en-US" b="1" dirty="0" smtClean="0"/>
              <a:t>Microcontrollers</a:t>
            </a:r>
            <a:endParaRPr lang="en-US" dirty="0"/>
          </a:p>
        </p:txBody>
      </p:sp>
      <p:sp>
        <p:nvSpPr>
          <p:cNvPr id="5" name="Rectangle 4"/>
          <p:cNvSpPr/>
          <p:nvPr/>
        </p:nvSpPr>
        <p:spPr>
          <a:xfrm>
            <a:off x="4038600" y="1752600"/>
            <a:ext cx="4419600" cy="46482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ame 2"/>
          <p:cNvSpPr/>
          <p:nvPr/>
        </p:nvSpPr>
        <p:spPr>
          <a:xfrm>
            <a:off x="2590800" y="1752600"/>
            <a:ext cx="1447800" cy="4648200"/>
          </a:xfrm>
          <a:prstGeom prst="frame">
            <a:avLst>
              <a:gd name="adj1" fmla="val 3593"/>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
        <p:nvSpPr>
          <p:cNvPr id="6" name="Rectangle 5"/>
          <p:cNvSpPr/>
          <p:nvPr/>
        </p:nvSpPr>
        <p:spPr>
          <a:xfrm>
            <a:off x="5410200" y="1752600"/>
            <a:ext cx="3048000" cy="46482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smtClean="0">
              <a:solidFill>
                <a:schemeClr val="tx1"/>
              </a:solidFill>
            </a:endParaRPr>
          </a:p>
          <a:p>
            <a:pPr algn="ctr"/>
            <a:endParaRPr lang="en-US" b="1" dirty="0">
              <a:solidFill>
                <a:schemeClr val="tx1"/>
              </a:solidFill>
            </a:endParaRPr>
          </a:p>
          <a:p>
            <a:pPr algn="ctr"/>
            <a:endParaRPr lang="en-US" b="1" dirty="0" smtClean="0">
              <a:solidFill>
                <a:schemeClr val="tx1"/>
              </a:solidFill>
            </a:endParaRPr>
          </a:p>
          <a:p>
            <a:pPr algn="ctr"/>
            <a:endParaRPr lang="en-US" b="1" dirty="0">
              <a:solidFill>
                <a:schemeClr val="tx1"/>
              </a:solidFill>
            </a:endParaRPr>
          </a:p>
          <a:p>
            <a:pPr algn="ctr"/>
            <a:endParaRPr lang="en-US" b="1" dirty="0" smtClean="0">
              <a:solidFill>
                <a:schemeClr val="tx1"/>
              </a:solidFill>
            </a:endParaRPr>
          </a:p>
          <a:p>
            <a:pPr algn="ctr"/>
            <a:endParaRPr lang="en-US" b="1" dirty="0">
              <a:solidFill>
                <a:schemeClr val="tx1"/>
              </a:solidFill>
            </a:endParaRPr>
          </a:p>
          <a:p>
            <a:pPr algn="ctr"/>
            <a:endParaRPr lang="en-US" b="1" dirty="0" smtClean="0">
              <a:solidFill>
                <a:schemeClr val="tx1"/>
              </a:solidFill>
            </a:endParaRPr>
          </a:p>
          <a:p>
            <a:pPr algn="ctr"/>
            <a:endParaRPr lang="en-US" b="1" dirty="0">
              <a:solidFill>
                <a:schemeClr val="tx1"/>
              </a:solidFill>
            </a:endParaRPr>
          </a:p>
          <a:p>
            <a:pPr algn="ctr"/>
            <a:endParaRPr lang="en-US" b="1" dirty="0" smtClean="0">
              <a:solidFill>
                <a:schemeClr val="tx1"/>
              </a:solidFill>
            </a:endParaRPr>
          </a:p>
          <a:p>
            <a:pPr algn="ctr"/>
            <a:r>
              <a:rPr lang="en-US" b="1" dirty="0" smtClean="0">
                <a:solidFill>
                  <a:schemeClr val="tx1"/>
                </a:solidFill>
              </a:rPr>
              <a:t>TQFP Pin Package</a:t>
            </a:r>
            <a:r>
              <a:rPr lang="en-US" b="1" dirty="0" smtClean="0"/>
              <a:t>d</a:t>
            </a:r>
            <a:endParaRPr lang="en-US" b="1" dirty="0"/>
          </a:p>
        </p:txBody>
      </p:sp>
      <p:sp>
        <p:nvSpPr>
          <p:cNvPr id="8" name="Rectangle 7"/>
          <p:cNvSpPr/>
          <p:nvPr/>
        </p:nvSpPr>
        <p:spPr>
          <a:xfrm>
            <a:off x="2667000" y="1752600"/>
            <a:ext cx="1295400" cy="46482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Users\Student\Desktop\CAM00609-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5544975" y="2608425"/>
            <a:ext cx="2778449" cy="2133599"/>
          </a:xfrm>
          <a:prstGeom prst="rect">
            <a:avLst/>
          </a:prstGeom>
          <a:noFill/>
          <a:extLst>
            <a:ext uri="{909E8E84-426E-40DD-AFC4-6F175D3DCCD1}">
              <a14:hiddenFill xmlns:a14="http://schemas.microsoft.com/office/drawing/2010/main">
                <a:solidFill>
                  <a:srgbClr val="FFFFFF"/>
                </a:solidFill>
              </a14:hiddenFill>
            </a:ext>
          </a:extLst>
        </p:spPr>
      </p:pic>
      <p:sp>
        <p:nvSpPr>
          <p:cNvPr id="7" name="Frame 6"/>
          <p:cNvSpPr/>
          <p:nvPr/>
        </p:nvSpPr>
        <p:spPr>
          <a:xfrm>
            <a:off x="3926305" y="1752600"/>
            <a:ext cx="1483895" cy="4648200"/>
          </a:xfrm>
          <a:prstGeom prst="frame">
            <a:avLst>
              <a:gd name="adj1" fmla="val 3593"/>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
        <p:nvSpPr>
          <p:cNvPr id="11" name="Rectangle 10"/>
          <p:cNvSpPr/>
          <p:nvPr/>
        </p:nvSpPr>
        <p:spPr>
          <a:xfrm>
            <a:off x="2667000" y="1752600"/>
            <a:ext cx="2743200" cy="46482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545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3"/>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5"/>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6"/>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8"/>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7"/>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1026"/>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3" grpId="0" animBg="1"/>
      <p:bldP spid="3" grpId="1" animBg="1"/>
      <p:bldP spid="6" grpId="0" animBg="1"/>
      <p:bldP spid="6" grpId="1" animBg="1"/>
      <p:bldP spid="8" grpId="0" animBg="1"/>
      <p:bldP spid="8" grpId="1" animBg="1"/>
      <p:bldP spid="7" grpId="0" animBg="1"/>
      <p:bldP spid="7" grpId="1"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4114800" y="3581399"/>
            <a:ext cx="3851669" cy="2886075"/>
          </a:xfrm>
          <a:prstGeom prst="rect">
            <a:avLst/>
          </a:prstGeom>
          <a:noFill/>
          <a:ln>
            <a:noFill/>
          </a:ln>
        </p:spPr>
      </p:pic>
      <p:sp>
        <p:nvSpPr>
          <p:cNvPr id="2" name="Title 1"/>
          <p:cNvSpPr>
            <a:spLocks noGrp="1"/>
          </p:cNvSpPr>
          <p:nvPr>
            <p:ph type="title"/>
          </p:nvPr>
        </p:nvSpPr>
        <p:spPr/>
        <p:txBody>
          <a:bodyPr/>
          <a:lstStyle/>
          <a:p>
            <a:r>
              <a:rPr lang="en-US" dirty="0" smtClean="0"/>
              <a:t>USB to Serial Converter</a:t>
            </a:r>
            <a:endParaRPr lang="en-US" dirty="0"/>
          </a:p>
        </p:txBody>
      </p:sp>
      <p:sp>
        <p:nvSpPr>
          <p:cNvPr id="3" name="Content Placeholder 2"/>
          <p:cNvSpPr>
            <a:spLocks noGrp="1"/>
          </p:cNvSpPr>
          <p:nvPr>
            <p:ph idx="1"/>
          </p:nvPr>
        </p:nvSpPr>
        <p:spPr/>
        <p:txBody>
          <a:bodyPr/>
          <a:lstStyle/>
          <a:p>
            <a:r>
              <a:rPr lang="en-US" dirty="0" smtClean="0"/>
              <a:t>Originally going to use the USB to SPI converter using MAX3232 IC</a:t>
            </a:r>
            <a:r>
              <a:rPr lang="en-US" dirty="0"/>
              <a:t> </a:t>
            </a:r>
            <a:r>
              <a:rPr lang="en-US" dirty="0" smtClean="0"/>
              <a:t>(USB to DB9) </a:t>
            </a:r>
          </a:p>
          <a:p>
            <a:pPr lvl="1"/>
            <a:r>
              <a:rPr lang="en-US" dirty="0" smtClean="0"/>
              <a:t>Works the same as MAX232 but at a lower voltage</a:t>
            </a:r>
          </a:p>
          <a:p>
            <a:r>
              <a:rPr lang="en-US" dirty="0" smtClean="0"/>
              <a:t>Switched to the FT232R Breakout board (USB to </a:t>
            </a:r>
            <a:r>
              <a:rPr lang="en-US" dirty="0" err="1" smtClean="0"/>
              <a:t>miniUSB</a:t>
            </a:r>
            <a:r>
              <a:rPr lang="en-US" dirty="0" smtClean="0"/>
              <a:t>)</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3581400"/>
            <a:ext cx="4705350" cy="288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4057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SPTT Switch </a:t>
            </a:r>
            <a:endParaRPr lang="en-US" dirty="0"/>
          </a:p>
        </p:txBody>
      </p:sp>
      <p:sp>
        <p:nvSpPr>
          <p:cNvPr id="3" name="Content Placeholder 2"/>
          <p:cNvSpPr>
            <a:spLocks noGrp="1"/>
          </p:cNvSpPr>
          <p:nvPr>
            <p:ph idx="1"/>
          </p:nvPr>
        </p:nvSpPr>
        <p:spPr/>
        <p:txBody>
          <a:bodyPr/>
          <a:lstStyle/>
          <a:p>
            <a:r>
              <a:rPr lang="en-US" dirty="0" smtClean="0"/>
              <a:t>Single Pole Triple Throw</a:t>
            </a:r>
          </a:p>
          <a:p>
            <a:pPr lvl="1"/>
            <a:r>
              <a:rPr lang="en-US" dirty="0" smtClean="0"/>
              <a:t>Simple method for switching between the three different modes</a:t>
            </a:r>
            <a:endParaRPr lang="en-US" dirty="0"/>
          </a:p>
        </p:txBody>
      </p:sp>
      <p:pic>
        <p:nvPicPr>
          <p:cNvPr id="4" name="Picture 3" descr="https://lh6.googleusercontent.com/v9Z1y4QjQMMSwosXLwzOBltTAWzMzF056kpPH59PBI2q42Sxv_qViSDU4rq3q8JO0tzYuEH6WJ6dJGU6LU8FgGxwEkhfNvbi0G3wsT4_rHoKrUWUG4mxIk8AW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6282" y="2667000"/>
            <a:ext cx="4701540" cy="1781175"/>
          </a:xfrm>
          <a:prstGeom prst="rect">
            <a:avLst/>
          </a:prstGeom>
          <a:noFill/>
          <a:ln>
            <a:noFill/>
          </a:ln>
        </p:spPr>
      </p:pic>
      <p:sp>
        <p:nvSpPr>
          <p:cNvPr id="5" name="Rectangle 4"/>
          <p:cNvSpPr/>
          <p:nvPr/>
        </p:nvSpPr>
        <p:spPr>
          <a:xfrm>
            <a:off x="4953000" y="4481126"/>
            <a:ext cx="2743200" cy="1676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smtClean="0"/>
              <a:t>Picture of switch with coin for size comparison</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1707" y="4464650"/>
            <a:ext cx="2894986" cy="1709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19292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Schematic of Processing Subst.</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697011" y="741389"/>
            <a:ext cx="5216577" cy="617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446758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219200"/>
            <a:ext cx="6260382" cy="556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b="1" dirty="0" smtClean="0"/>
              <a:t>Sensing</a:t>
            </a:r>
            <a:r>
              <a:rPr lang="en-US" dirty="0" smtClean="0"/>
              <a:t> </a:t>
            </a:r>
            <a:r>
              <a:rPr lang="en-US" b="1" dirty="0" smtClean="0"/>
              <a:t>Subsystem</a:t>
            </a:r>
            <a:endParaRPr lang="en-US" b="1" dirty="0"/>
          </a:p>
        </p:txBody>
      </p:sp>
      <p:sp>
        <p:nvSpPr>
          <p:cNvPr id="6" name="Rectangle 5"/>
          <p:cNvSpPr/>
          <p:nvPr/>
        </p:nvSpPr>
        <p:spPr>
          <a:xfrm>
            <a:off x="2819400" y="1143000"/>
            <a:ext cx="4648200" cy="48768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143000" y="6019800"/>
            <a:ext cx="6324600" cy="8382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90693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Accelerometer </a:t>
            </a:r>
            <a:endParaRPr lang="en-US" b="1" dirty="0"/>
          </a:p>
        </p:txBody>
      </p:sp>
      <p:graphicFrame>
        <p:nvGraphicFramePr>
          <p:cNvPr id="6" name="Content Placeholder 5"/>
          <p:cNvGraphicFramePr>
            <a:graphicFrameLocks noGrp="1"/>
          </p:cNvGraphicFramePr>
          <p:nvPr>
            <p:ph sz="half" idx="1"/>
            <p:extLst>
              <p:ext uri="{D42A27DB-BD31-4B8C-83A1-F6EECF244321}">
                <p14:modId xmlns:p14="http://schemas.microsoft.com/office/powerpoint/2010/main" val="3444837446"/>
              </p:ext>
            </p:extLst>
          </p:nvPr>
        </p:nvGraphicFramePr>
        <p:xfrm>
          <a:off x="457200" y="1670270"/>
          <a:ext cx="3886200" cy="2450660"/>
        </p:xfrm>
        <a:graphic>
          <a:graphicData uri="http://schemas.openxmlformats.org/drawingml/2006/table">
            <a:tbl>
              <a:tblPr firstRow="1" bandRow="1">
                <a:tableStyleId>{5C22544A-7EE6-4342-B048-85BDC9FD1C3A}</a:tableStyleId>
              </a:tblPr>
              <a:tblGrid>
                <a:gridCol w="1943100"/>
                <a:gridCol w="1943100"/>
              </a:tblGrid>
              <a:tr h="405960">
                <a:tc gridSpan="2">
                  <a:txBody>
                    <a:bodyPr/>
                    <a:lstStyle/>
                    <a:p>
                      <a:pPr algn="ctr"/>
                      <a:r>
                        <a:rPr lang="en-US" dirty="0" smtClean="0"/>
                        <a:t>DE-ACCM5G</a:t>
                      </a:r>
                      <a:endParaRPr lang="en-US" dirty="0"/>
                    </a:p>
                  </a:txBody>
                  <a:tcPr/>
                </a:tc>
                <a:tc hMerge="1">
                  <a:txBody>
                    <a:bodyPr/>
                    <a:lstStyle/>
                    <a:p>
                      <a:endParaRPr lang="en-US" dirty="0"/>
                    </a:p>
                  </a:txBody>
                  <a:tcPr/>
                </a:tc>
              </a:tr>
              <a:tr h="405960">
                <a:tc>
                  <a:txBody>
                    <a:bodyPr/>
                    <a:lstStyle/>
                    <a:p>
                      <a:r>
                        <a:rPr lang="en-US" dirty="0" smtClean="0"/>
                        <a:t>Axes</a:t>
                      </a:r>
                      <a:endParaRPr lang="en-US" dirty="0"/>
                    </a:p>
                  </a:txBody>
                  <a:tcPr/>
                </a:tc>
                <a:tc>
                  <a:txBody>
                    <a:bodyPr/>
                    <a:lstStyle/>
                    <a:p>
                      <a:r>
                        <a:rPr lang="en-US" dirty="0" smtClean="0"/>
                        <a:t>2</a:t>
                      </a:r>
                    </a:p>
                  </a:txBody>
                  <a:tcPr/>
                </a:tc>
              </a:tr>
              <a:tr h="405960">
                <a:tc>
                  <a:txBody>
                    <a:bodyPr/>
                    <a:lstStyle/>
                    <a:p>
                      <a:r>
                        <a:rPr lang="en-US" dirty="0" smtClean="0"/>
                        <a:t>Range</a:t>
                      </a:r>
                      <a:endParaRPr lang="en-US" dirty="0"/>
                    </a:p>
                  </a:txBody>
                  <a:tcPr/>
                </a:tc>
                <a:tc>
                  <a:txBody>
                    <a:bodyPr/>
                    <a:lstStyle/>
                    <a:p>
                      <a:r>
                        <a:rPr lang="en-US" sz="1800" b="0" i="0" u="none" strike="noStrike" kern="1200" dirty="0" smtClean="0">
                          <a:solidFill>
                            <a:schemeClr val="dk1"/>
                          </a:solidFill>
                          <a:effectLst/>
                          <a:latin typeface="+mn-lt"/>
                          <a:ea typeface="+mn-ea"/>
                          <a:cs typeface="+mn-cs"/>
                        </a:rPr>
                        <a:t>± 5g</a:t>
                      </a:r>
                    </a:p>
                  </a:txBody>
                  <a:tcPr/>
                </a:tc>
              </a:tr>
              <a:tr h="405960">
                <a:tc>
                  <a:txBody>
                    <a:bodyPr/>
                    <a:lstStyle/>
                    <a:p>
                      <a:r>
                        <a:rPr lang="en-US" dirty="0" smtClean="0"/>
                        <a:t>Sensitivity</a:t>
                      </a:r>
                      <a:endParaRPr lang="en-US" dirty="0"/>
                    </a:p>
                  </a:txBody>
                  <a:tcPr/>
                </a:tc>
                <a:tc>
                  <a:txBody>
                    <a:bodyPr/>
                    <a:lstStyle/>
                    <a:p>
                      <a:r>
                        <a:rPr lang="en-US" dirty="0" smtClean="0"/>
                        <a:t>Up</a:t>
                      </a:r>
                      <a:r>
                        <a:rPr lang="en-US" baseline="0" dirty="0" smtClean="0"/>
                        <a:t> to 312 mV/g</a:t>
                      </a:r>
                      <a:endParaRPr lang="en-US" dirty="0"/>
                    </a:p>
                  </a:txBody>
                  <a:tcPr/>
                </a:tc>
              </a:tr>
              <a:tr h="420860">
                <a:tc>
                  <a:txBody>
                    <a:bodyPr/>
                    <a:lstStyle/>
                    <a:p>
                      <a:r>
                        <a:rPr lang="en-US" dirty="0" smtClean="0"/>
                        <a:t>Operating Voltage</a:t>
                      </a:r>
                      <a:endParaRPr lang="en-US" dirty="0"/>
                    </a:p>
                  </a:txBody>
                  <a:tcPr/>
                </a:tc>
                <a:tc>
                  <a:txBody>
                    <a:bodyPr/>
                    <a:lstStyle/>
                    <a:p>
                      <a:r>
                        <a:rPr lang="en-US" dirty="0" smtClean="0"/>
                        <a:t>3 to 5 volts</a:t>
                      </a:r>
                      <a:endParaRPr lang="en-US" dirty="0"/>
                    </a:p>
                  </a:txBody>
                  <a:tcPr/>
                </a:tc>
              </a:tr>
              <a:tr h="405960">
                <a:tc>
                  <a:txBody>
                    <a:bodyPr/>
                    <a:lstStyle/>
                    <a:p>
                      <a:r>
                        <a:rPr lang="en-US" dirty="0" smtClean="0"/>
                        <a:t>Current Draw</a:t>
                      </a:r>
                      <a:endParaRPr lang="en-US" dirty="0"/>
                    </a:p>
                  </a:txBody>
                  <a:tcPr/>
                </a:tc>
                <a:tc>
                  <a:txBody>
                    <a:bodyPr/>
                    <a:lstStyle/>
                    <a:p>
                      <a:r>
                        <a:rPr lang="en-US" dirty="0" smtClean="0"/>
                        <a:t>Under 2mA</a:t>
                      </a:r>
                      <a:endParaRPr lang="en-US" dirty="0"/>
                    </a:p>
                  </a:txBody>
                  <a:tcPr/>
                </a:tc>
              </a:tr>
            </a:tbl>
          </a:graphicData>
        </a:graphic>
      </p:graphicFrame>
      <p:pic>
        <p:nvPicPr>
          <p:cNvPr id="1026" name="Picture 2" descr="https://lh3.googleusercontent.com/Iud_F_c3gcTp-0RBqThiIuDQSMHF3DnMGh9g7LBhgc6Ct57xw2BO4V6ORPdJK60EYtcAlSzimt6rcexXIJQqgcMGlnBA3Dij-NrQuMsb8cdFT2IgouafoFcMf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600200"/>
            <a:ext cx="3467098" cy="25908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7" name="Rectangle 6"/>
          <p:cNvSpPr/>
          <p:nvPr/>
        </p:nvSpPr>
        <p:spPr>
          <a:xfrm>
            <a:off x="609600" y="4343400"/>
            <a:ext cx="7073151" cy="2554545"/>
          </a:xfrm>
          <a:prstGeom prst="rect">
            <a:avLst/>
          </a:prstGeom>
        </p:spPr>
        <p:txBody>
          <a:bodyPr wrap="square">
            <a:spAutoFit/>
          </a:bodyPr>
          <a:lstStyle/>
          <a:p>
            <a:r>
              <a:rPr lang="en-US" sz="2000" b="1" dirty="0"/>
              <a:t>Advantages:</a:t>
            </a:r>
            <a:endParaRPr lang="en-US" sz="2000" dirty="0"/>
          </a:p>
          <a:p>
            <a:r>
              <a:rPr lang="en-US" sz="2000" b="1" dirty="0"/>
              <a:t>- </a:t>
            </a:r>
            <a:r>
              <a:rPr lang="en-US" sz="2000" dirty="0"/>
              <a:t>2 axes accelerometers are sufficient for tilting applications</a:t>
            </a:r>
          </a:p>
          <a:p>
            <a:r>
              <a:rPr lang="en-US" sz="2000" dirty="0"/>
              <a:t>- Sensitivity and range are desirable for our goals</a:t>
            </a:r>
          </a:p>
          <a:p>
            <a:r>
              <a:rPr lang="en-US" sz="2000" dirty="0"/>
              <a:t>- Component already available to group</a:t>
            </a:r>
          </a:p>
          <a:p>
            <a:r>
              <a:rPr lang="en-US" sz="2000" dirty="0"/>
              <a:t/>
            </a:r>
            <a:br>
              <a:rPr lang="en-US" sz="2000" dirty="0"/>
            </a:br>
            <a:r>
              <a:rPr lang="en-US" sz="2000" b="1" dirty="0"/>
              <a:t>Also in consideration: </a:t>
            </a:r>
            <a:r>
              <a:rPr lang="en-US" sz="2000" dirty="0"/>
              <a:t>DE-ACCM3D</a:t>
            </a:r>
          </a:p>
          <a:p>
            <a:r>
              <a:rPr lang="en-US" sz="2000" dirty="0"/>
              <a:t/>
            </a:r>
            <a:br>
              <a:rPr lang="en-US" sz="2000" dirty="0"/>
            </a:br>
            <a:endParaRPr lang="en-US" sz="2000" dirty="0"/>
          </a:p>
        </p:txBody>
      </p:sp>
    </p:spTree>
    <p:extLst>
      <p:ext uri="{BB962C8B-B14F-4D97-AF65-F5344CB8AC3E}">
        <p14:creationId xmlns:p14="http://schemas.microsoft.com/office/powerpoint/2010/main" val="29544836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VU Meter</a:t>
            </a:r>
            <a:endParaRPr lang="en-US" b="1" dirty="0"/>
          </a:p>
        </p:txBody>
      </p:sp>
      <p:graphicFrame>
        <p:nvGraphicFramePr>
          <p:cNvPr id="5" name="Content Placeholder 5"/>
          <p:cNvGraphicFramePr>
            <a:graphicFrameLocks noGrp="1"/>
          </p:cNvGraphicFramePr>
          <p:nvPr>
            <p:ph sz="half" idx="1"/>
            <p:extLst>
              <p:ext uri="{D42A27DB-BD31-4B8C-83A1-F6EECF244321}">
                <p14:modId xmlns:p14="http://schemas.microsoft.com/office/powerpoint/2010/main" val="402448746"/>
              </p:ext>
            </p:extLst>
          </p:nvPr>
        </p:nvGraphicFramePr>
        <p:xfrm>
          <a:off x="381000" y="1219200"/>
          <a:ext cx="3886200" cy="2104949"/>
        </p:xfrm>
        <a:graphic>
          <a:graphicData uri="http://schemas.openxmlformats.org/drawingml/2006/table">
            <a:tbl>
              <a:tblPr firstRow="1" bandRow="1">
                <a:tableStyleId>{5C22544A-7EE6-4342-B048-85BDC9FD1C3A}</a:tableStyleId>
              </a:tblPr>
              <a:tblGrid>
                <a:gridCol w="2133600"/>
                <a:gridCol w="1752600"/>
              </a:tblGrid>
              <a:tr h="441960">
                <a:tc gridSpan="2">
                  <a:txBody>
                    <a:bodyPr/>
                    <a:lstStyle/>
                    <a:p>
                      <a:pPr algn="ctr"/>
                      <a:r>
                        <a:rPr lang="en-US" b="1" dirty="0" smtClean="0"/>
                        <a:t>LM324NE3</a:t>
                      </a:r>
                      <a:endParaRPr lang="en-US" dirty="0"/>
                    </a:p>
                  </a:txBody>
                  <a:tcPr/>
                </a:tc>
                <a:tc hMerge="1">
                  <a:txBody>
                    <a:bodyPr/>
                    <a:lstStyle/>
                    <a:p>
                      <a:endParaRPr lang="en-US" dirty="0"/>
                    </a:p>
                  </a:txBody>
                  <a:tcPr/>
                </a:tc>
              </a:tr>
              <a:tr h="277978">
                <a:tc>
                  <a:txBody>
                    <a:bodyPr/>
                    <a:lstStyle/>
                    <a:p>
                      <a:r>
                        <a:rPr lang="en-US" dirty="0" smtClean="0"/>
                        <a:t>Single Supply</a:t>
                      </a:r>
                      <a:endParaRPr lang="en-US" dirty="0"/>
                    </a:p>
                  </a:txBody>
                  <a:tcPr/>
                </a:tc>
                <a:tc>
                  <a:txBody>
                    <a:bodyPr/>
                    <a:lstStyle/>
                    <a:p>
                      <a:r>
                        <a:rPr lang="en-US" dirty="0" smtClean="0"/>
                        <a:t>3V</a:t>
                      </a:r>
                      <a:r>
                        <a:rPr lang="en-US" baseline="0" dirty="0" smtClean="0"/>
                        <a:t> to 32V</a:t>
                      </a:r>
                      <a:endParaRPr lang="en-US" dirty="0" smtClean="0"/>
                    </a:p>
                  </a:txBody>
                  <a:tcPr/>
                </a:tc>
              </a:tr>
              <a:tr h="486461">
                <a:tc>
                  <a:txBody>
                    <a:bodyPr/>
                    <a:lstStyle/>
                    <a:p>
                      <a:r>
                        <a:rPr lang="en-US" dirty="0" smtClean="0"/>
                        <a:t>Number of Op-amp</a:t>
                      </a:r>
                      <a:endParaRPr lang="en-US" dirty="0"/>
                    </a:p>
                  </a:txBody>
                  <a:tcPr/>
                </a:tc>
                <a:tc>
                  <a:txBody>
                    <a:bodyPr/>
                    <a:lstStyle/>
                    <a:p>
                      <a:r>
                        <a:rPr lang="en-US" sz="1800" b="0" i="0" u="none" strike="noStrike" kern="1200" dirty="0" smtClean="0">
                          <a:solidFill>
                            <a:schemeClr val="dk1"/>
                          </a:solidFill>
                          <a:effectLst/>
                          <a:latin typeface="+mn-lt"/>
                          <a:ea typeface="+mn-ea"/>
                          <a:cs typeface="+mn-cs"/>
                        </a:rPr>
                        <a:t>4</a:t>
                      </a:r>
                    </a:p>
                  </a:txBody>
                  <a:tcPr/>
                </a:tc>
              </a:tr>
              <a:tr h="40538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Current Draw</a:t>
                      </a:r>
                    </a:p>
                  </a:txBody>
                  <a:tcPr/>
                </a:tc>
                <a:tc>
                  <a:txBody>
                    <a:bodyPr/>
                    <a:lstStyle/>
                    <a:p>
                      <a:r>
                        <a:rPr lang="en-US" dirty="0" smtClean="0"/>
                        <a:t>50 mA</a:t>
                      </a:r>
                      <a:endParaRPr lang="en-US" dirty="0"/>
                    </a:p>
                  </a:txBody>
                  <a:tcPr/>
                </a:tc>
              </a:tr>
              <a:tr h="40538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Power</a:t>
                      </a:r>
                      <a:r>
                        <a:rPr lang="en-US" baseline="0" dirty="0" smtClean="0"/>
                        <a:t> Dissipation</a:t>
                      </a:r>
                      <a:endParaRPr lang="en-US" dirty="0" smtClean="0"/>
                    </a:p>
                  </a:txBody>
                  <a:tcPr/>
                </a:tc>
                <a:tc>
                  <a:txBody>
                    <a:bodyPr/>
                    <a:lstStyle/>
                    <a:p>
                      <a:r>
                        <a:rPr lang="en-US" dirty="0" smtClean="0"/>
                        <a:t>570</a:t>
                      </a:r>
                      <a:r>
                        <a:rPr lang="en-US" baseline="0" dirty="0" smtClean="0"/>
                        <a:t> </a:t>
                      </a:r>
                      <a:r>
                        <a:rPr lang="en-US" baseline="0" dirty="0" err="1" smtClean="0"/>
                        <a:t>mW</a:t>
                      </a:r>
                      <a:endParaRPr lang="en-US" dirty="0"/>
                    </a:p>
                  </a:txBody>
                  <a:tcPr/>
                </a:tc>
              </a:tr>
            </a:tbl>
          </a:graphicData>
        </a:graphic>
      </p:graphicFrame>
      <p:sp>
        <p:nvSpPr>
          <p:cNvPr id="7" name="Rectangle 6"/>
          <p:cNvSpPr/>
          <p:nvPr/>
        </p:nvSpPr>
        <p:spPr>
          <a:xfrm>
            <a:off x="304800" y="5181600"/>
            <a:ext cx="7073151" cy="1323439"/>
          </a:xfrm>
          <a:prstGeom prst="rect">
            <a:avLst/>
          </a:prstGeom>
        </p:spPr>
        <p:txBody>
          <a:bodyPr wrap="square">
            <a:spAutoFit/>
          </a:bodyPr>
          <a:lstStyle/>
          <a:p>
            <a:r>
              <a:rPr lang="en-US" sz="2000" b="1" dirty="0"/>
              <a:t>Advantages:</a:t>
            </a:r>
            <a:endParaRPr lang="en-US" sz="2000" dirty="0"/>
          </a:p>
          <a:p>
            <a:r>
              <a:rPr lang="en-US" sz="2000" b="1" dirty="0"/>
              <a:t>- </a:t>
            </a:r>
            <a:r>
              <a:rPr lang="en-US" sz="2000" dirty="0" smtClean="0"/>
              <a:t>Minimal parts are need to be implemented in the design</a:t>
            </a:r>
            <a:endParaRPr lang="en-US" sz="2000" dirty="0"/>
          </a:p>
          <a:p>
            <a:r>
              <a:rPr lang="en-US" sz="2000" dirty="0" smtClean="0"/>
              <a:t>-High-gain  frequency-compensated</a:t>
            </a:r>
            <a:endParaRPr lang="en-US" sz="2000" dirty="0"/>
          </a:p>
          <a:p>
            <a:pPr>
              <a:buFontTx/>
              <a:buChar char="-"/>
            </a:pPr>
            <a:r>
              <a:rPr lang="en-US" sz="2000" dirty="0" smtClean="0"/>
              <a:t>Component is available as free sample and also  at RadioShack</a:t>
            </a:r>
          </a:p>
        </p:txBody>
      </p:sp>
      <p:graphicFrame>
        <p:nvGraphicFramePr>
          <p:cNvPr id="6" name="Content Placeholder 5"/>
          <p:cNvGraphicFramePr>
            <a:graphicFrameLocks/>
          </p:cNvGraphicFramePr>
          <p:nvPr>
            <p:extLst>
              <p:ext uri="{D42A27DB-BD31-4B8C-83A1-F6EECF244321}">
                <p14:modId xmlns:p14="http://schemas.microsoft.com/office/powerpoint/2010/main" val="1276773606"/>
              </p:ext>
            </p:extLst>
          </p:nvPr>
        </p:nvGraphicFramePr>
        <p:xfrm>
          <a:off x="4495800" y="1219198"/>
          <a:ext cx="3886200" cy="3200402"/>
        </p:xfrm>
        <a:graphic>
          <a:graphicData uri="http://schemas.openxmlformats.org/drawingml/2006/table">
            <a:tbl>
              <a:tblPr firstRow="1" bandRow="1">
                <a:tableStyleId>{5C22544A-7EE6-4342-B048-85BDC9FD1C3A}</a:tableStyleId>
              </a:tblPr>
              <a:tblGrid>
                <a:gridCol w="2209800"/>
                <a:gridCol w="1676400"/>
              </a:tblGrid>
              <a:tr h="408561">
                <a:tc gridSpan="2">
                  <a:txBody>
                    <a:bodyPr/>
                    <a:lstStyle/>
                    <a:p>
                      <a:pPr algn="ctr"/>
                      <a:r>
                        <a:rPr lang="en-US" dirty="0" smtClean="0"/>
                        <a:t>Condenser Microphone</a:t>
                      </a:r>
                      <a:endParaRPr lang="en-US" dirty="0"/>
                    </a:p>
                  </a:txBody>
                  <a:tcPr/>
                </a:tc>
                <a:tc hMerge="1">
                  <a:txBody>
                    <a:bodyPr/>
                    <a:lstStyle/>
                    <a:p>
                      <a:endParaRPr lang="en-US" dirty="0"/>
                    </a:p>
                  </a:txBody>
                  <a:tcPr/>
                </a:tc>
              </a:tr>
              <a:tr h="408561">
                <a:tc>
                  <a:txBody>
                    <a:bodyPr/>
                    <a:lstStyle/>
                    <a:p>
                      <a:r>
                        <a:rPr lang="en-US" dirty="0" smtClean="0"/>
                        <a:t>Supply</a:t>
                      </a:r>
                      <a:r>
                        <a:rPr lang="en-US" baseline="0" dirty="0" smtClean="0"/>
                        <a:t> voltage</a:t>
                      </a:r>
                      <a:endParaRPr lang="en-US" dirty="0"/>
                    </a:p>
                  </a:txBody>
                  <a:tcPr/>
                </a:tc>
                <a:tc>
                  <a:txBody>
                    <a:bodyPr/>
                    <a:lstStyle/>
                    <a:p>
                      <a:r>
                        <a:rPr lang="en-US" dirty="0" smtClean="0"/>
                        <a:t>1V</a:t>
                      </a:r>
                      <a:r>
                        <a:rPr lang="en-US" baseline="0" dirty="0" smtClean="0"/>
                        <a:t> to 10V</a:t>
                      </a:r>
                      <a:endParaRPr lang="en-US" dirty="0" smtClean="0"/>
                    </a:p>
                  </a:txBody>
                  <a:tcPr/>
                </a:tc>
              </a:tr>
              <a:tr h="595820">
                <a:tc>
                  <a:txBody>
                    <a:bodyPr/>
                    <a:lstStyle/>
                    <a:p>
                      <a:r>
                        <a:rPr lang="en-US" dirty="0" smtClean="0"/>
                        <a:t>Sensitivity</a:t>
                      </a:r>
                      <a:r>
                        <a:rPr lang="en-US" baseline="0" dirty="0" smtClean="0"/>
                        <a:t> </a:t>
                      </a:r>
                      <a:endParaRPr lang="en-US" dirty="0"/>
                    </a:p>
                  </a:txBody>
                  <a:tcPr/>
                </a:tc>
                <a:tc>
                  <a:txBody>
                    <a:bodyPr/>
                    <a:lstStyle/>
                    <a:p>
                      <a:r>
                        <a:rPr lang="en-US" sz="1800" b="0" i="0" u="none" strike="noStrike" kern="1200" dirty="0" smtClean="0">
                          <a:solidFill>
                            <a:schemeClr val="dk1"/>
                          </a:solidFill>
                          <a:effectLst/>
                          <a:latin typeface="+mn-lt"/>
                          <a:ea typeface="+mn-ea"/>
                          <a:cs typeface="+mn-cs"/>
                        </a:rPr>
                        <a:t>-64</a:t>
                      </a:r>
                      <a:r>
                        <a:rPr lang="en-US" sz="1800" b="0" i="0" u="none" strike="noStrike" kern="1200" baseline="0" dirty="0" smtClean="0">
                          <a:solidFill>
                            <a:schemeClr val="dk1"/>
                          </a:solidFill>
                          <a:effectLst/>
                          <a:latin typeface="+mn-lt"/>
                          <a:ea typeface="+mn-ea"/>
                          <a:cs typeface="+mn-cs"/>
                        </a:rPr>
                        <a:t> </a:t>
                      </a:r>
                      <a:r>
                        <a:rPr lang="en-US" sz="1800" kern="1200" dirty="0" smtClean="0">
                          <a:solidFill>
                            <a:schemeClr val="dk1"/>
                          </a:solidFill>
                          <a:latin typeface="+mn-lt"/>
                          <a:ea typeface="+mn-ea"/>
                          <a:cs typeface="+mn-cs"/>
                        </a:rPr>
                        <a:t>± 2 dB</a:t>
                      </a:r>
                      <a:endParaRPr lang="en-US" sz="1800" b="0" i="0" u="none" strike="noStrike" kern="1200" dirty="0" smtClean="0">
                        <a:solidFill>
                          <a:schemeClr val="dk1"/>
                        </a:solidFill>
                        <a:effectLst/>
                        <a:latin typeface="+mn-lt"/>
                        <a:ea typeface="+mn-ea"/>
                        <a:cs typeface="+mn-cs"/>
                      </a:endParaRPr>
                    </a:p>
                  </a:txBody>
                  <a:tcPr/>
                </a:tc>
              </a:tr>
              <a:tr h="5958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Current drain</a:t>
                      </a:r>
                    </a:p>
                  </a:txBody>
                  <a:tcPr/>
                </a:tc>
                <a:tc>
                  <a:txBody>
                    <a:bodyPr/>
                    <a:lstStyle/>
                    <a:p>
                      <a:r>
                        <a:rPr lang="en-US" dirty="0" smtClean="0"/>
                        <a:t>0.3</a:t>
                      </a:r>
                      <a:r>
                        <a:rPr lang="en-US" baseline="0" dirty="0" smtClean="0"/>
                        <a:t> mA (max)</a:t>
                      </a:r>
                      <a:endParaRPr lang="en-US" dirty="0"/>
                    </a:p>
                  </a:txBody>
                  <a:tcPr/>
                </a:tc>
              </a:tr>
              <a:tr h="5958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Signal /noise</a:t>
                      </a:r>
                    </a:p>
                  </a:txBody>
                  <a:tcPr/>
                </a:tc>
                <a:tc>
                  <a:txBody>
                    <a:bodyPr/>
                    <a:lstStyle/>
                    <a:p>
                      <a:r>
                        <a:rPr lang="en-US" dirty="0" smtClean="0"/>
                        <a:t>60 dB (min)</a:t>
                      </a:r>
                      <a:endParaRPr lang="en-US" dirty="0"/>
                    </a:p>
                  </a:txBody>
                  <a:tcPr/>
                </a:tc>
              </a:tr>
              <a:tr h="5958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Frequency response</a:t>
                      </a:r>
                    </a:p>
                  </a:txBody>
                  <a:tcPr/>
                </a:tc>
                <a:tc>
                  <a:txBody>
                    <a:bodyPr/>
                    <a:lstStyle/>
                    <a:p>
                      <a:r>
                        <a:rPr lang="en-US" dirty="0" smtClean="0"/>
                        <a:t>50 to 10 KHz</a:t>
                      </a:r>
                      <a:endParaRPr lang="en-US" dirty="0"/>
                    </a:p>
                  </a:txBody>
                  <a:tcPr/>
                </a:tc>
              </a:tr>
            </a:tbl>
          </a:graphicData>
        </a:graphic>
      </p:graphicFrame>
      <p:pic>
        <p:nvPicPr>
          <p:cNvPr id="10" name="Picture 9" descr="vu-picture.png"/>
          <p:cNvPicPr>
            <a:picLocks noChangeAspect="1"/>
          </p:cNvPicPr>
          <p:nvPr/>
        </p:nvPicPr>
        <p:blipFill>
          <a:blip r:embed="rId2" cstate="print"/>
          <a:stretch>
            <a:fillRect/>
          </a:stretch>
        </p:blipFill>
        <p:spPr>
          <a:xfrm>
            <a:off x="449180" y="3505200"/>
            <a:ext cx="3818020" cy="1676400"/>
          </a:xfrm>
          <a:prstGeom prst="rect">
            <a:avLst/>
          </a:prstGeom>
        </p:spPr>
      </p:pic>
    </p:spTree>
    <p:extLst>
      <p:ext uri="{BB962C8B-B14F-4D97-AF65-F5344CB8AC3E}">
        <p14:creationId xmlns:p14="http://schemas.microsoft.com/office/powerpoint/2010/main" val="1209990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Schematic of Sensing Subst.</a:t>
            </a:r>
            <a:endParaRPr lang="en-US" b="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447800"/>
            <a:ext cx="8124136" cy="44958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39422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7218" y="1219200"/>
            <a:ext cx="6260382" cy="556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b="1" dirty="0" smtClean="0"/>
              <a:t>Display Subsystem</a:t>
            </a:r>
            <a:endParaRPr lang="en-US" b="1" dirty="0"/>
          </a:p>
        </p:txBody>
      </p:sp>
      <p:sp>
        <p:nvSpPr>
          <p:cNvPr id="5" name="Rectangle 4"/>
          <p:cNvSpPr/>
          <p:nvPr/>
        </p:nvSpPr>
        <p:spPr>
          <a:xfrm>
            <a:off x="1143000" y="1219200"/>
            <a:ext cx="3733800" cy="48006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143000" y="6019800"/>
            <a:ext cx="6324600" cy="8382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77762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Roberto E. Amaya\Downloads\phot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1828801" y="3470030"/>
            <a:ext cx="4740244" cy="3540369"/>
          </a:xfrm>
          <a:prstGeom prst="rect">
            <a:avLst/>
          </a:prstGeom>
          <a:noFill/>
          <a:effectLst>
            <a:softEdge rad="2921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smtClean="0"/>
              <a:t>LED Sink Drivers</a:t>
            </a:r>
            <a:endParaRPr lang="en-US" b="1" dirty="0"/>
          </a:p>
        </p:txBody>
      </p:sp>
      <p:graphicFrame>
        <p:nvGraphicFramePr>
          <p:cNvPr id="8" name="Shape 164"/>
          <p:cNvGraphicFramePr/>
          <p:nvPr>
            <p:extLst>
              <p:ext uri="{D42A27DB-BD31-4B8C-83A1-F6EECF244321}">
                <p14:modId xmlns:p14="http://schemas.microsoft.com/office/powerpoint/2010/main" val="2181652321"/>
              </p:ext>
            </p:extLst>
          </p:nvPr>
        </p:nvGraphicFramePr>
        <p:xfrm>
          <a:off x="304800" y="1447800"/>
          <a:ext cx="7696200" cy="2862532"/>
        </p:xfrm>
        <a:graphic>
          <a:graphicData uri="http://schemas.openxmlformats.org/drawingml/2006/table">
            <a:tbl>
              <a:tblPr firstRow="1" bandRow="1">
                <a:tableStyleId>{5C22544A-7EE6-4342-B048-85BDC9FD1C3A}</a:tableStyleId>
              </a:tblPr>
              <a:tblGrid>
                <a:gridCol w="3685504"/>
                <a:gridCol w="1951149"/>
                <a:gridCol w="2059547"/>
              </a:tblGrid>
              <a:tr h="639326">
                <a:tc>
                  <a:txBody>
                    <a:bodyPr/>
                    <a:lstStyle/>
                    <a:p>
                      <a:endParaRPr dirty="0"/>
                    </a:p>
                  </a:txBody>
                  <a:tcPr marL="91425" marR="91425" marT="91425" marB="9142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STP16CPS05MTR</a:t>
                      </a:r>
                    </a:p>
                    <a:p>
                      <a:endParaRPr lang="en-US" dirty="0" smtClean="0"/>
                    </a:p>
                  </a:txBody>
                  <a:tcPr marL="91450" marR="91450" marT="45725" marB="45725"/>
                </a:tc>
                <a:tc>
                  <a:txBody>
                    <a:bodyPr/>
                    <a:lstStyle/>
                    <a:p>
                      <a:r>
                        <a:rPr lang="en-US" dirty="0" smtClean="0"/>
                        <a:t>TLC5940</a:t>
                      </a:r>
                    </a:p>
                  </a:txBody>
                  <a:tcPr marL="91450" marR="91450" marT="45725" marB="45725"/>
                </a:tc>
              </a:tr>
              <a:tr h="370407">
                <a:tc>
                  <a:txBody>
                    <a:bodyPr/>
                    <a:lstStyle/>
                    <a:p>
                      <a:pPr marL="0" lvl="0" algn="l" rtl="0">
                        <a:buSzPct val="25000"/>
                        <a:buNone/>
                      </a:pPr>
                      <a:r>
                        <a:rPr lang="en-US" dirty="0" smtClean="0"/>
                        <a:t>Channels</a:t>
                      </a:r>
                      <a:endParaRPr lang="en-US" b="1" baseline="0" dirty="0"/>
                    </a:p>
                  </a:txBody>
                  <a:tcPr marL="91450" marR="91450" marT="45725" marB="45725"/>
                </a:tc>
                <a:tc>
                  <a:txBody>
                    <a:bodyPr/>
                    <a:lstStyle/>
                    <a:p>
                      <a:r>
                        <a:rPr lang="en-US" dirty="0" smtClean="0"/>
                        <a:t>16</a:t>
                      </a:r>
                      <a:endParaRPr lang="en-US" dirty="0"/>
                    </a:p>
                  </a:txBody>
                  <a:tcPr marL="91450" marR="91450" marT="45725" marB="45725"/>
                </a:tc>
                <a:tc>
                  <a:txBody>
                    <a:bodyPr/>
                    <a:lstStyle/>
                    <a:p>
                      <a:r>
                        <a:rPr lang="en-US" dirty="0" smtClean="0"/>
                        <a:t>16</a:t>
                      </a:r>
                    </a:p>
                  </a:txBody>
                  <a:tcPr marL="91450" marR="91450" marT="45725" marB="45725"/>
                </a:tc>
              </a:tr>
              <a:tr h="370407">
                <a:tc>
                  <a:txBody>
                    <a:bodyPr/>
                    <a:lstStyle/>
                    <a:p>
                      <a:pPr marL="0" lvl="0" algn="l" rtl="0">
                        <a:buSzPct val="25000"/>
                        <a:buNone/>
                      </a:pPr>
                      <a:r>
                        <a:rPr lang="en-US" dirty="0" smtClean="0"/>
                        <a:t>12-bit PWM Control</a:t>
                      </a:r>
                      <a:endParaRPr lang="en-US" dirty="0"/>
                    </a:p>
                  </a:txBody>
                  <a:tcPr marL="91450" marR="91450" marT="45725" marB="45725"/>
                </a:tc>
                <a:tc>
                  <a:txBody>
                    <a:bodyPr/>
                    <a:lstStyle/>
                    <a:p>
                      <a:r>
                        <a:rPr lang="en-US" dirty="0" smtClean="0"/>
                        <a:t>No</a:t>
                      </a:r>
                      <a:endParaRPr lang="en-US" dirty="0"/>
                    </a:p>
                  </a:txBody>
                  <a:tcPr marL="91450" marR="91450" marT="45725" marB="45725"/>
                </a:tc>
                <a:tc>
                  <a:txBody>
                    <a:bodyPr/>
                    <a:lstStyle/>
                    <a:p>
                      <a:r>
                        <a:rPr lang="en-US" dirty="0" smtClean="0"/>
                        <a:t>Yes</a:t>
                      </a:r>
                      <a:endParaRPr lang="en-US" dirty="0"/>
                    </a:p>
                  </a:txBody>
                  <a:tcPr marL="91450" marR="91450" marT="45725" marB="45725"/>
                </a:tc>
              </a:tr>
              <a:tr h="370407">
                <a:tc>
                  <a:txBody>
                    <a:bodyPr/>
                    <a:lstStyle/>
                    <a:p>
                      <a:pPr marL="0" lvl="0" algn="l" rtl="0">
                        <a:buSzPct val="25000"/>
                        <a:buNone/>
                      </a:pPr>
                      <a:r>
                        <a:rPr lang="en-US" dirty="0" smtClean="0"/>
                        <a:t>Data Transfer Rate </a:t>
                      </a:r>
                      <a:endParaRPr lang="en-US" baseline="0" dirty="0"/>
                    </a:p>
                  </a:txBody>
                  <a:tcPr marL="91450" marR="91450" marT="45725" marB="45725"/>
                </a:tc>
                <a:tc>
                  <a:txBody>
                    <a:bodyPr/>
                    <a:lstStyle/>
                    <a:p>
                      <a:r>
                        <a:rPr lang="en-US" dirty="0" smtClean="0"/>
                        <a:t>30 MHz</a:t>
                      </a:r>
                      <a:endParaRPr lang="en-US" dirty="0"/>
                    </a:p>
                  </a:txBody>
                  <a:tcPr marL="91450" marR="91450" marT="45725" marB="45725"/>
                </a:tc>
                <a:tc>
                  <a:txBody>
                    <a:bodyPr/>
                    <a:lstStyle/>
                    <a:p>
                      <a:r>
                        <a:rPr lang="en-US" dirty="0" smtClean="0"/>
                        <a:t>30 MHz</a:t>
                      </a:r>
                      <a:endParaRPr lang="en-US" dirty="0"/>
                    </a:p>
                  </a:txBody>
                  <a:tcPr marL="91450" marR="91450" marT="45725" marB="45725"/>
                </a:tc>
              </a:tr>
              <a:tr h="370407">
                <a:tc>
                  <a:txBody>
                    <a:bodyPr/>
                    <a:lstStyle/>
                    <a:p>
                      <a:r>
                        <a:rPr lang="en-US" dirty="0" smtClean="0"/>
                        <a:t>Operating Voltage</a:t>
                      </a:r>
                      <a:endParaRPr lang="en-US" dirty="0"/>
                    </a:p>
                  </a:txBody>
                  <a:tcPr marL="91450" marR="91450" marT="45725" marB="45725"/>
                </a:tc>
                <a:tc>
                  <a:txBody>
                    <a:bodyPr/>
                    <a:lstStyle/>
                    <a:p>
                      <a:r>
                        <a:rPr lang="en-US" dirty="0" smtClean="0"/>
                        <a:t>3V</a:t>
                      </a:r>
                      <a:endParaRPr lang="en-US" dirty="0"/>
                    </a:p>
                  </a:txBody>
                  <a:tcPr marL="91450" marR="91450" marT="45725" marB="45725"/>
                </a:tc>
                <a:tc>
                  <a:txBody>
                    <a:bodyPr/>
                    <a:lstStyle/>
                    <a:p>
                      <a:r>
                        <a:rPr lang="en-US" dirty="0" smtClean="0"/>
                        <a:t>3 to 5.5V</a:t>
                      </a:r>
                      <a:endParaRPr lang="en-US" dirty="0"/>
                    </a:p>
                  </a:txBody>
                  <a:tcPr marL="91450" marR="91450" marT="45725" marB="45725"/>
                </a:tc>
              </a:tr>
              <a:tr h="370407">
                <a:tc>
                  <a:txBody>
                    <a:bodyPr/>
                    <a:lstStyle/>
                    <a:p>
                      <a:pPr marL="0" lvl="0" algn="l" rtl="0">
                        <a:buSzPct val="25000"/>
                        <a:buNone/>
                      </a:pPr>
                      <a:r>
                        <a:rPr lang="en-US" dirty="0" smtClean="0"/>
                        <a:t>Package Type</a:t>
                      </a:r>
                      <a:endParaRPr lang="en-US" dirty="0"/>
                    </a:p>
                  </a:txBody>
                  <a:tcPr marL="91450" marR="91450" marT="45725" marB="45725"/>
                </a:tc>
                <a:tc>
                  <a:txBody>
                    <a:bodyPr/>
                    <a:lstStyle/>
                    <a:p>
                      <a:r>
                        <a:rPr lang="en-US" dirty="0" smtClean="0"/>
                        <a:t>SOIC</a:t>
                      </a:r>
                      <a:endParaRPr lang="en-US" dirty="0"/>
                    </a:p>
                  </a:txBody>
                  <a:tcPr marL="91450" marR="91450" marT="45725" marB="45725"/>
                </a:tc>
                <a:tc>
                  <a:txBody>
                    <a:bodyPr/>
                    <a:lstStyle/>
                    <a:p>
                      <a:r>
                        <a:rPr lang="en-US" dirty="0" smtClean="0"/>
                        <a:t>DIP</a:t>
                      </a:r>
                      <a:endParaRPr lang="en-US" dirty="0"/>
                    </a:p>
                  </a:txBody>
                  <a:tcPr marL="91450" marR="91450" marT="45725" marB="45725"/>
                </a:tc>
              </a:tr>
              <a:tr h="370407">
                <a:tc>
                  <a:txBody>
                    <a:bodyPr/>
                    <a:lstStyle/>
                    <a:p>
                      <a:pPr marL="0" lvl="0" algn="l" rtl="0">
                        <a:buSzPct val="25000"/>
                        <a:buNone/>
                      </a:pPr>
                      <a:r>
                        <a:rPr lang="en-US" dirty="0" smtClean="0"/>
                        <a:t>Cost</a:t>
                      </a:r>
                      <a:endParaRPr lang="en-US" dirty="0"/>
                    </a:p>
                  </a:txBody>
                  <a:tcPr marL="91450" marR="91450" marT="45725" marB="45725"/>
                </a:tc>
                <a:tc>
                  <a:txBody>
                    <a:bodyPr/>
                    <a:lstStyle/>
                    <a:p>
                      <a:r>
                        <a:rPr lang="en-US" dirty="0" smtClean="0"/>
                        <a:t>$1 - $2 </a:t>
                      </a:r>
                      <a:endParaRPr lang="en-US" dirty="0"/>
                    </a:p>
                  </a:txBody>
                  <a:tcPr marL="91450" marR="91450" marT="45725" marB="45725"/>
                </a:tc>
                <a:tc>
                  <a:txBody>
                    <a:bodyPr/>
                    <a:lstStyle/>
                    <a:p>
                      <a:r>
                        <a:rPr lang="en-US" dirty="0" smtClean="0"/>
                        <a:t>$0</a:t>
                      </a:r>
                      <a:endParaRPr lang="en-US" dirty="0"/>
                    </a:p>
                  </a:txBody>
                  <a:tcPr marL="91450" marR="91450" marT="45725" marB="45725"/>
                </a:tc>
              </a:tr>
            </a:tbl>
          </a:graphicData>
        </a:graphic>
      </p:graphicFrame>
    </p:spTree>
    <p:extLst>
      <p:ext uri="{BB962C8B-B14F-4D97-AF65-F5344CB8AC3E}">
        <p14:creationId xmlns:p14="http://schemas.microsoft.com/office/powerpoint/2010/main" val="6604982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Overview</a:t>
            </a:r>
            <a:endParaRPr lang="en-US"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50921314"/>
              </p:ext>
            </p:extLst>
          </p:nvPr>
        </p:nvGraphicFramePr>
        <p:xfrm>
          <a:off x="457200" y="1752600"/>
          <a:ext cx="7696200" cy="3200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147918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2700"/>
            <a:ext cx="7848601" cy="6874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457200" y="762000"/>
            <a:ext cx="4419600" cy="1676400"/>
          </a:xfrm>
          <a:prstGeom prst="rect">
            <a:avLst/>
          </a:prstGeom>
          <a:noFill/>
          <a:ln w="9525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ln w="127000">
                <a:solidFill>
                  <a:schemeClr val="tx1"/>
                </a:solidFill>
              </a:ln>
            </a:endParaRPr>
          </a:p>
        </p:txBody>
      </p:sp>
      <p:sp>
        <p:nvSpPr>
          <p:cNvPr id="10" name="Rectangle 9"/>
          <p:cNvSpPr/>
          <p:nvPr/>
        </p:nvSpPr>
        <p:spPr>
          <a:xfrm>
            <a:off x="457200" y="2971800"/>
            <a:ext cx="4419600" cy="1676400"/>
          </a:xfrm>
          <a:prstGeom prst="rect">
            <a:avLst/>
          </a:prstGeom>
          <a:noFill/>
          <a:ln w="9525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ln w="127000">
                <a:solidFill>
                  <a:schemeClr val="tx1"/>
                </a:solidFill>
              </a:ln>
            </a:endParaRPr>
          </a:p>
        </p:txBody>
      </p:sp>
      <p:sp>
        <p:nvSpPr>
          <p:cNvPr id="11" name="Rectangle 10"/>
          <p:cNvSpPr/>
          <p:nvPr/>
        </p:nvSpPr>
        <p:spPr>
          <a:xfrm>
            <a:off x="457200" y="5181600"/>
            <a:ext cx="4419600" cy="1676400"/>
          </a:xfrm>
          <a:prstGeom prst="rect">
            <a:avLst/>
          </a:prstGeom>
          <a:noFill/>
          <a:ln w="9525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ln w="127000">
                <a:solidFill>
                  <a:schemeClr val="tx1"/>
                </a:solidFill>
              </a:ln>
            </a:endParaRPr>
          </a:p>
        </p:txBody>
      </p:sp>
      <p:sp>
        <p:nvSpPr>
          <p:cNvPr id="7" name="Rectangle 6"/>
          <p:cNvSpPr/>
          <p:nvPr/>
        </p:nvSpPr>
        <p:spPr>
          <a:xfrm>
            <a:off x="6019800" y="5181600"/>
            <a:ext cx="1219200" cy="1676400"/>
          </a:xfrm>
          <a:prstGeom prst="rect">
            <a:avLst/>
          </a:prstGeom>
          <a:noFill/>
          <a:ln w="95250">
            <a:solidFill>
              <a:srgbClr val="00206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ln w="127000">
                <a:solidFill>
                  <a:schemeClr val="tx1"/>
                </a:solidFill>
              </a:ln>
            </a:endParaRPr>
          </a:p>
        </p:txBody>
      </p:sp>
      <p:sp>
        <p:nvSpPr>
          <p:cNvPr id="12" name="Rectangle 11"/>
          <p:cNvSpPr/>
          <p:nvPr/>
        </p:nvSpPr>
        <p:spPr>
          <a:xfrm>
            <a:off x="457200" y="762000"/>
            <a:ext cx="4419600" cy="1676400"/>
          </a:xfrm>
          <a:prstGeom prst="rect">
            <a:avLst/>
          </a:prstGeom>
          <a:noFill/>
          <a:ln w="95250">
            <a:solidFill>
              <a:schemeClr val="tx1"/>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ln w="127000">
                <a:solidFill>
                  <a:schemeClr val="tx1"/>
                </a:solidFill>
              </a:ln>
            </a:endParaRPr>
          </a:p>
        </p:txBody>
      </p:sp>
    </p:spTree>
    <p:extLst>
      <p:ext uri="{BB962C8B-B14F-4D97-AF65-F5344CB8AC3E}">
        <p14:creationId xmlns:p14="http://schemas.microsoft.com/office/powerpoint/2010/main" val="2936046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xit"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Cube Mechanics</a:t>
            </a:r>
            <a:endParaRPr lang="en-US" dirty="0"/>
          </a:p>
        </p:txBody>
      </p:sp>
      <p:sp>
        <p:nvSpPr>
          <p:cNvPr id="3" name="Content Placeholder 2"/>
          <p:cNvSpPr>
            <a:spLocks noGrp="1"/>
          </p:cNvSpPr>
          <p:nvPr>
            <p:ph idx="1"/>
          </p:nvPr>
        </p:nvSpPr>
        <p:spPr>
          <a:xfrm>
            <a:off x="238125" y="1417638"/>
            <a:ext cx="5114925" cy="1828800"/>
          </a:xfrm>
        </p:spPr>
        <p:txBody>
          <a:bodyPr>
            <a:noAutofit/>
          </a:bodyPr>
          <a:lstStyle/>
          <a:p>
            <a:pPr marL="114300" indent="0">
              <a:buNone/>
            </a:pPr>
            <a:r>
              <a:rPr lang="en-US" sz="2400" dirty="0" smtClean="0"/>
              <a:t>Persistence of vision:</a:t>
            </a:r>
          </a:p>
          <a:p>
            <a:r>
              <a:rPr lang="en-US" sz="2400" dirty="0" smtClean="0"/>
              <a:t>Phenomenon of the eye where afterimage persists for a fraction of a second</a:t>
            </a:r>
          </a:p>
        </p:txBody>
      </p:sp>
      <p:pic>
        <p:nvPicPr>
          <p:cNvPr id="5" name="Picture 4"/>
          <p:cNvPicPr>
            <a:picLocks noChangeAspect="1"/>
          </p:cNvPicPr>
          <p:nvPr/>
        </p:nvPicPr>
        <p:blipFill>
          <a:blip r:embed="rId2"/>
          <a:stretch>
            <a:fillRect/>
          </a:stretch>
        </p:blipFill>
        <p:spPr>
          <a:xfrm>
            <a:off x="5562600" y="1519237"/>
            <a:ext cx="2305050" cy="1838325"/>
          </a:xfrm>
          <a:prstGeom prst="rect">
            <a:avLst/>
          </a:prstGeom>
        </p:spPr>
      </p:pic>
      <p:sp>
        <p:nvSpPr>
          <p:cNvPr id="8" name="Content Placeholder 2"/>
          <p:cNvSpPr txBox="1">
            <a:spLocks/>
          </p:cNvSpPr>
          <p:nvPr/>
        </p:nvSpPr>
        <p:spPr>
          <a:xfrm>
            <a:off x="3048000" y="4038600"/>
            <a:ext cx="5400675" cy="2590800"/>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buFont typeface="Arial" pitchFamily="34" charset="0"/>
              <a:buNone/>
            </a:pPr>
            <a:r>
              <a:rPr lang="en-US" sz="2400" dirty="0" smtClean="0"/>
              <a:t>Multiplexing:</a:t>
            </a:r>
          </a:p>
          <a:p>
            <a:r>
              <a:rPr lang="en-US" sz="2400" dirty="0" smtClean="0"/>
              <a:t>Control the cube one layer at a time, creating the illusion of a 3D image</a:t>
            </a:r>
          </a:p>
          <a:p>
            <a:r>
              <a:rPr lang="en-US" sz="2400" dirty="0" smtClean="0"/>
              <a:t>Greatly reduce the number of LEDs controlled from 512 to 72 (64 columns + 8 layers)</a:t>
            </a:r>
          </a:p>
        </p:txBody>
      </p:sp>
      <p:pic>
        <p:nvPicPr>
          <p:cNvPr id="6" name="Picture 2" descr="Multiplexing"/>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238624"/>
            <a:ext cx="2463238" cy="216217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143000" y="6019800"/>
            <a:ext cx="2081613" cy="5254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27248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Power Subsystem</a:t>
            </a:r>
            <a:endParaRPr lang="en-US" b="1"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295400"/>
            <a:ext cx="6324600"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143000" y="1295400"/>
            <a:ext cx="6324600" cy="47244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Arrow 2"/>
          <p:cNvSpPr/>
          <p:nvPr/>
        </p:nvSpPr>
        <p:spPr>
          <a:xfrm rot="3060364">
            <a:off x="348954" y="3733302"/>
            <a:ext cx="3733800" cy="1372459"/>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57370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5" name="Title 1"/>
          <p:cNvSpPr>
            <a:spLocks noGrp="1"/>
          </p:cNvSpPr>
          <p:nvPr>
            <p:ph type="title"/>
          </p:nvPr>
        </p:nvSpPr>
        <p:spPr>
          <a:xfrm>
            <a:off x="457200" y="274638"/>
            <a:ext cx="7620000" cy="715962"/>
          </a:xfrm>
        </p:spPr>
        <p:txBody>
          <a:bodyPr/>
          <a:lstStyle/>
          <a:p>
            <a:r>
              <a:rPr lang="en-US" b="1" dirty="0" smtClean="0"/>
              <a:t>Voltage</a:t>
            </a:r>
            <a:endParaRPr lang="en-US" b="1" dirty="0"/>
          </a:p>
        </p:txBody>
      </p:sp>
      <p:graphicFrame>
        <p:nvGraphicFramePr>
          <p:cNvPr id="6" name="Content Placeholder 4"/>
          <p:cNvGraphicFramePr>
            <a:graphicFrameLocks noGrp="1"/>
          </p:cNvGraphicFramePr>
          <p:nvPr>
            <p:ph idx="1"/>
            <p:extLst>
              <p:ext uri="{D42A27DB-BD31-4B8C-83A1-F6EECF244321}">
                <p14:modId xmlns:p14="http://schemas.microsoft.com/office/powerpoint/2010/main" val="2819355934"/>
              </p:ext>
            </p:extLst>
          </p:nvPr>
        </p:nvGraphicFramePr>
        <p:xfrm>
          <a:off x="381000" y="1295400"/>
          <a:ext cx="7620000" cy="4038600"/>
        </p:xfrm>
        <a:graphic>
          <a:graphicData uri="http://schemas.openxmlformats.org/drawingml/2006/table">
            <a:tbl>
              <a:tblPr firstRow="1" bandRow="1">
                <a:tableStyleId>{5C22544A-7EE6-4342-B048-85BDC9FD1C3A}</a:tableStyleId>
              </a:tblPr>
              <a:tblGrid>
                <a:gridCol w="2540000"/>
                <a:gridCol w="2540000"/>
                <a:gridCol w="2540000"/>
              </a:tblGrid>
              <a:tr h="673100">
                <a:tc>
                  <a:txBody>
                    <a:bodyPr/>
                    <a:lstStyle/>
                    <a:p>
                      <a:endParaRPr lang="en-US" dirty="0"/>
                    </a:p>
                  </a:txBody>
                  <a:tcPr/>
                </a:tc>
                <a:tc>
                  <a:txBody>
                    <a:bodyPr/>
                    <a:lstStyle/>
                    <a:p>
                      <a:pPr rtl="0" fontAlgn="t">
                        <a:spcBef>
                          <a:spcPts val="0"/>
                        </a:spcBef>
                        <a:spcAft>
                          <a:spcPts val="0"/>
                        </a:spcAft>
                      </a:pPr>
                      <a:r>
                        <a:rPr lang="en-US" b="1" i="0" u="none" strike="noStrike" dirty="0">
                          <a:solidFill>
                            <a:schemeClr val="bg1"/>
                          </a:solidFill>
                          <a:latin typeface="Arial"/>
                        </a:rPr>
                        <a:t>Part number</a:t>
                      </a:r>
                      <a:endParaRPr lang="en-US" b="1" dirty="0">
                        <a:solidFill>
                          <a:schemeClr val="bg1"/>
                        </a:solidFill>
                      </a:endParaRPr>
                    </a:p>
                  </a:txBody>
                  <a:tcPr marL="66675" marR="66675" marT="66675" marB="66675"/>
                </a:tc>
                <a:tc>
                  <a:txBody>
                    <a:bodyPr/>
                    <a:lstStyle/>
                    <a:p>
                      <a:pPr rtl="0" fontAlgn="t">
                        <a:spcBef>
                          <a:spcPts val="0"/>
                        </a:spcBef>
                        <a:spcAft>
                          <a:spcPts val="0"/>
                        </a:spcAft>
                      </a:pPr>
                      <a:r>
                        <a:rPr lang="en-US" b="1" i="0" u="none" strike="noStrike" dirty="0">
                          <a:solidFill>
                            <a:schemeClr val="bg1"/>
                          </a:solidFill>
                          <a:latin typeface="Arial"/>
                        </a:rPr>
                        <a:t>Voltage range</a:t>
                      </a:r>
                      <a:endParaRPr lang="en-US" b="1" dirty="0">
                        <a:solidFill>
                          <a:schemeClr val="bg1"/>
                        </a:solidFill>
                      </a:endParaRPr>
                    </a:p>
                  </a:txBody>
                  <a:tcPr marL="66675" marR="66675" marT="66675" marB="66675"/>
                </a:tc>
              </a:tr>
              <a:tr h="673100">
                <a:tc>
                  <a:txBody>
                    <a:bodyPr/>
                    <a:lstStyle/>
                    <a:p>
                      <a:pPr rtl="0" fontAlgn="t">
                        <a:spcBef>
                          <a:spcPts val="0"/>
                        </a:spcBef>
                        <a:spcAft>
                          <a:spcPts val="0"/>
                        </a:spcAft>
                      </a:pPr>
                      <a:r>
                        <a:rPr lang="en-US" b="0" i="0" u="none" strike="noStrike" dirty="0">
                          <a:solidFill>
                            <a:srgbClr val="000000"/>
                          </a:solidFill>
                          <a:latin typeface="Arial"/>
                        </a:rPr>
                        <a:t>Microprocessor</a:t>
                      </a:r>
                      <a:endParaRPr lang="en-US" dirty="0"/>
                    </a:p>
                  </a:txBody>
                  <a:tcPr marL="66675" marR="66675" marT="66675" marB="66675"/>
                </a:tc>
                <a:tc>
                  <a:txBody>
                    <a:bodyPr/>
                    <a:lstStyle/>
                    <a:p>
                      <a:pPr rtl="0" fontAlgn="t">
                        <a:spcBef>
                          <a:spcPts val="0"/>
                        </a:spcBef>
                        <a:spcAft>
                          <a:spcPts val="0"/>
                        </a:spcAft>
                      </a:pPr>
                      <a:r>
                        <a:rPr lang="en-US" b="0" i="0" u="none" strike="noStrike" dirty="0" smtClean="0">
                          <a:solidFill>
                            <a:srgbClr val="000000"/>
                          </a:solidFill>
                          <a:latin typeface="Arial"/>
                        </a:rPr>
                        <a:t>ATxmega1284P</a:t>
                      </a:r>
                      <a:endParaRPr lang="en-US" dirty="0"/>
                    </a:p>
                  </a:txBody>
                  <a:tcPr marL="66675" marR="66675" marT="66675" marB="66675"/>
                </a:tc>
                <a:tc>
                  <a:txBody>
                    <a:bodyPr/>
                    <a:lstStyle/>
                    <a:p>
                      <a:pPr rtl="0" fontAlgn="t">
                        <a:spcBef>
                          <a:spcPts val="0"/>
                        </a:spcBef>
                        <a:spcAft>
                          <a:spcPts val="0"/>
                        </a:spcAft>
                      </a:pPr>
                      <a:r>
                        <a:rPr lang="en-US" b="0" i="0" u="none" strike="noStrike" dirty="0">
                          <a:solidFill>
                            <a:srgbClr val="000000"/>
                          </a:solidFill>
                          <a:latin typeface="Arial"/>
                        </a:rPr>
                        <a:t>1.6 to 3.6 V</a:t>
                      </a:r>
                      <a:endParaRPr lang="en-US" dirty="0"/>
                    </a:p>
                  </a:txBody>
                  <a:tcPr marL="66675" marR="66675" marT="66675" marB="66675"/>
                </a:tc>
              </a:tr>
              <a:tr h="673100">
                <a:tc>
                  <a:txBody>
                    <a:bodyPr/>
                    <a:lstStyle/>
                    <a:p>
                      <a:pPr rtl="0" fontAlgn="t">
                        <a:spcBef>
                          <a:spcPts val="0"/>
                        </a:spcBef>
                        <a:spcAft>
                          <a:spcPts val="0"/>
                        </a:spcAft>
                      </a:pPr>
                      <a:r>
                        <a:rPr lang="en-US" b="0" i="0" u="none" strike="noStrike" dirty="0">
                          <a:solidFill>
                            <a:srgbClr val="000000"/>
                          </a:solidFill>
                          <a:latin typeface="Arial"/>
                        </a:rPr>
                        <a:t>LED driver</a:t>
                      </a:r>
                      <a:endParaRPr lang="en-US" dirty="0"/>
                    </a:p>
                  </a:txBody>
                  <a:tcPr marL="66675" marR="66675" marT="66675" marB="66675"/>
                </a:tc>
                <a:tc>
                  <a:txBody>
                    <a:bodyPr/>
                    <a:lstStyle/>
                    <a:p>
                      <a:pPr rtl="0" fontAlgn="t">
                        <a:spcBef>
                          <a:spcPts val="0"/>
                        </a:spcBef>
                        <a:spcAft>
                          <a:spcPts val="0"/>
                        </a:spcAft>
                      </a:pPr>
                      <a:r>
                        <a:rPr lang="en-US" b="0" i="0" u="none" strike="noStrike" dirty="0">
                          <a:solidFill>
                            <a:srgbClr val="000000"/>
                          </a:solidFill>
                          <a:latin typeface="Arial"/>
                        </a:rPr>
                        <a:t>TLC5940NT</a:t>
                      </a:r>
                      <a:endParaRPr lang="en-US" dirty="0"/>
                    </a:p>
                  </a:txBody>
                  <a:tcPr marL="66675" marR="66675" marT="66675" marB="66675"/>
                </a:tc>
                <a:tc>
                  <a:txBody>
                    <a:bodyPr/>
                    <a:lstStyle/>
                    <a:p>
                      <a:pPr rtl="0" fontAlgn="t">
                        <a:spcBef>
                          <a:spcPts val="0"/>
                        </a:spcBef>
                        <a:spcAft>
                          <a:spcPts val="0"/>
                        </a:spcAft>
                      </a:pPr>
                      <a:r>
                        <a:rPr lang="en-US" b="0" i="0" u="none" strike="noStrike" dirty="0">
                          <a:solidFill>
                            <a:srgbClr val="000000"/>
                          </a:solidFill>
                          <a:latin typeface="Arial"/>
                        </a:rPr>
                        <a:t>3 to 5.5 V</a:t>
                      </a:r>
                      <a:endParaRPr lang="en-US" dirty="0"/>
                    </a:p>
                  </a:txBody>
                  <a:tcPr marL="66675" marR="66675" marT="66675" marB="66675"/>
                </a:tc>
              </a:tr>
              <a:tr h="673100">
                <a:tc>
                  <a:txBody>
                    <a:bodyPr/>
                    <a:lstStyle/>
                    <a:p>
                      <a:pPr rtl="0" fontAlgn="t">
                        <a:spcBef>
                          <a:spcPts val="0"/>
                        </a:spcBef>
                        <a:spcAft>
                          <a:spcPts val="0"/>
                        </a:spcAft>
                      </a:pPr>
                      <a:r>
                        <a:rPr lang="en-US" b="0" i="0" u="none" strike="noStrike" dirty="0">
                          <a:solidFill>
                            <a:srgbClr val="000000"/>
                          </a:solidFill>
                          <a:latin typeface="Arial"/>
                        </a:rPr>
                        <a:t>Accelerometer</a:t>
                      </a:r>
                      <a:endParaRPr lang="en-US" dirty="0"/>
                    </a:p>
                  </a:txBody>
                  <a:tcPr marL="66675" marR="66675" marT="66675" marB="66675"/>
                </a:tc>
                <a:tc>
                  <a:txBody>
                    <a:bodyPr/>
                    <a:lstStyle/>
                    <a:p>
                      <a:pPr rtl="0" fontAlgn="t">
                        <a:spcBef>
                          <a:spcPts val="0"/>
                        </a:spcBef>
                        <a:spcAft>
                          <a:spcPts val="0"/>
                        </a:spcAft>
                      </a:pPr>
                      <a:r>
                        <a:rPr lang="en-US" b="0" i="0" u="none" strike="noStrike" dirty="0">
                          <a:solidFill>
                            <a:srgbClr val="000000"/>
                          </a:solidFill>
                          <a:latin typeface="Arial"/>
                        </a:rPr>
                        <a:t>DE-ACCM5G</a:t>
                      </a:r>
                      <a:endParaRPr lang="en-US" dirty="0"/>
                    </a:p>
                  </a:txBody>
                  <a:tcPr marL="66675" marR="66675" marT="66675" marB="66675"/>
                </a:tc>
                <a:tc>
                  <a:txBody>
                    <a:bodyPr/>
                    <a:lstStyle/>
                    <a:p>
                      <a:pPr rtl="0" fontAlgn="t">
                        <a:spcBef>
                          <a:spcPts val="0"/>
                        </a:spcBef>
                        <a:spcAft>
                          <a:spcPts val="0"/>
                        </a:spcAft>
                      </a:pPr>
                      <a:r>
                        <a:rPr lang="en-US" b="0" i="0" u="none" strike="noStrike" dirty="0">
                          <a:solidFill>
                            <a:srgbClr val="000000"/>
                          </a:solidFill>
                          <a:latin typeface="Arial"/>
                        </a:rPr>
                        <a:t>3 to 5 V</a:t>
                      </a:r>
                      <a:endParaRPr lang="en-US" dirty="0"/>
                    </a:p>
                  </a:txBody>
                  <a:tcPr marL="66675" marR="66675" marT="66675" marB="66675"/>
                </a:tc>
              </a:tr>
              <a:tr h="673100">
                <a:tc>
                  <a:txBody>
                    <a:bodyPr/>
                    <a:lstStyle/>
                    <a:p>
                      <a:pPr rtl="0" fontAlgn="t">
                        <a:spcBef>
                          <a:spcPts val="0"/>
                        </a:spcBef>
                        <a:spcAft>
                          <a:spcPts val="0"/>
                        </a:spcAft>
                      </a:pPr>
                      <a:r>
                        <a:rPr lang="en-US" b="0" i="0" u="none" strike="noStrike" dirty="0">
                          <a:solidFill>
                            <a:schemeClr val="tx1"/>
                          </a:solidFill>
                          <a:latin typeface="Arial"/>
                        </a:rPr>
                        <a:t>Op-Amp</a:t>
                      </a:r>
                      <a:endParaRPr lang="en-US" dirty="0">
                        <a:solidFill>
                          <a:schemeClr val="tx1"/>
                        </a:solidFill>
                      </a:endParaRPr>
                    </a:p>
                  </a:txBody>
                  <a:tcPr marL="66675" marR="66675" marT="66675" marB="66675"/>
                </a:tc>
                <a:tc>
                  <a:txBody>
                    <a:bodyPr/>
                    <a:lstStyle/>
                    <a:p>
                      <a:pPr rtl="0" fontAlgn="t">
                        <a:spcBef>
                          <a:spcPts val="0"/>
                        </a:spcBef>
                        <a:spcAft>
                          <a:spcPts val="0"/>
                        </a:spcAft>
                      </a:pPr>
                      <a:r>
                        <a:rPr lang="en-US" b="0" i="0" u="none" strike="noStrike" dirty="0">
                          <a:solidFill>
                            <a:schemeClr val="tx1"/>
                          </a:solidFill>
                          <a:latin typeface="Arial"/>
                        </a:rPr>
                        <a:t>LM324N</a:t>
                      </a:r>
                      <a:endParaRPr lang="en-US" dirty="0">
                        <a:solidFill>
                          <a:schemeClr val="tx1"/>
                        </a:solidFill>
                      </a:endParaRPr>
                    </a:p>
                  </a:txBody>
                  <a:tcPr marL="66675" marR="66675" marT="66675" marB="66675"/>
                </a:tc>
                <a:tc>
                  <a:txBody>
                    <a:bodyPr/>
                    <a:lstStyle/>
                    <a:p>
                      <a:pPr rtl="0" fontAlgn="t">
                        <a:spcBef>
                          <a:spcPts val="0"/>
                        </a:spcBef>
                        <a:spcAft>
                          <a:spcPts val="0"/>
                        </a:spcAft>
                      </a:pPr>
                      <a:r>
                        <a:rPr lang="en-US" b="0" i="0" u="none" strike="noStrike" dirty="0">
                          <a:solidFill>
                            <a:schemeClr val="tx1"/>
                          </a:solidFill>
                          <a:latin typeface="Arial"/>
                        </a:rPr>
                        <a:t>3 to 30 V</a:t>
                      </a:r>
                      <a:endParaRPr lang="en-US" dirty="0">
                        <a:solidFill>
                          <a:schemeClr val="tx1"/>
                        </a:solidFill>
                      </a:endParaRPr>
                    </a:p>
                  </a:txBody>
                  <a:tcPr marL="66675" marR="66675" marT="66675" marB="66675"/>
                </a:tc>
              </a:tr>
              <a:tr h="673100">
                <a:tc>
                  <a:txBody>
                    <a:bodyPr/>
                    <a:lstStyle/>
                    <a:p>
                      <a:pPr rtl="0" fontAlgn="t">
                        <a:spcBef>
                          <a:spcPts val="0"/>
                        </a:spcBef>
                        <a:spcAft>
                          <a:spcPts val="0"/>
                        </a:spcAft>
                      </a:pPr>
                      <a:r>
                        <a:rPr lang="en-US" b="0" i="0" u="none" strike="noStrike" dirty="0">
                          <a:solidFill>
                            <a:srgbClr val="000000"/>
                          </a:solidFill>
                          <a:latin typeface="Arial"/>
                        </a:rPr>
                        <a:t>LED’s</a:t>
                      </a:r>
                      <a:endParaRPr lang="en-US" dirty="0"/>
                    </a:p>
                  </a:txBody>
                  <a:tcPr marL="66675" marR="66675" marT="66675" marB="66675"/>
                </a:tc>
                <a:tc>
                  <a:txBody>
                    <a:bodyPr/>
                    <a:lstStyle/>
                    <a:p>
                      <a:pPr rtl="0" fontAlgn="t">
                        <a:spcBef>
                          <a:spcPts val="0"/>
                        </a:spcBef>
                        <a:spcAft>
                          <a:spcPts val="0"/>
                        </a:spcAft>
                      </a:pPr>
                      <a:r>
                        <a:rPr lang="en-US" b="0" i="0" u="none" strike="noStrike" dirty="0" smtClean="0">
                          <a:solidFill>
                            <a:srgbClr val="000000"/>
                          </a:solidFill>
                          <a:latin typeface="Arial"/>
                        </a:rPr>
                        <a:t>5</a:t>
                      </a:r>
                      <a:r>
                        <a:rPr lang="en-US" b="0" i="0" u="none" strike="noStrike" baseline="0" dirty="0" smtClean="0">
                          <a:solidFill>
                            <a:srgbClr val="000000"/>
                          </a:solidFill>
                          <a:latin typeface="Arial"/>
                        </a:rPr>
                        <a:t> </a:t>
                      </a:r>
                      <a:r>
                        <a:rPr lang="en-US" b="0" i="0" u="none" strike="noStrike" dirty="0" smtClean="0">
                          <a:solidFill>
                            <a:srgbClr val="000000"/>
                          </a:solidFill>
                          <a:latin typeface="Arial"/>
                        </a:rPr>
                        <a:t>mm, RGB</a:t>
                      </a:r>
                      <a:endParaRPr lang="en-US" dirty="0"/>
                    </a:p>
                  </a:txBody>
                  <a:tcPr marL="66675" marR="66675" marT="66675" marB="66675"/>
                </a:tc>
                <a:tc>
                  <a:txBody>
                    <a:bodyPr/>
                    <a:lstStyle/>
                    <a:p>
                      <a:pPr rtl="0" fontAlgn="t">
                        <a:spcBef>
                          <a:spcPts val="0"/>
                        </a:spcBef>
                        <a:spcAft>
                          <a:spcPts val="0"/>
                        </a:spcAft>
                      </a:pPr>
                      <a:r>
                        <a:rPr lang="en-US" b="0" i="0" u="none" strike="noStrike" dirty="0" smtClean="0">
                          <a:solidFill>
                            <a:srgbClr val="000000"/>
                          </a:solidFill>
                          <a:latin typeface="Arial"/>
                        </a:rPr>
                        <a:t>3 </a:t>
                      </a:r>
                      <a:r>
                        <a:rPr lang="en-US" b="0" i="0" u="none" strike="noStrike" dirty="0">
                          <a:solidFill>
                            <a:srgbClr val="000000"/>
                          </a:solidFill>
                          <a:latin typeface="Arial"/>
                        </a:rPr>
                        <a:t>to 3.4</a:t>
                      </a:r>
                      <a:endParaRPr lang="en-US" dirty="0"/>
                    </a:p>
                  </a:txBody>
                  <a:tcPr marL="66675" marR="66675" marT="66675" marB="66675"/>
                </a:tc>
              </a:tr>
            </a:tbl>
          </a:graphicData>
        </a:graphic>
      </p:graphicFrame>
      <p:sp>
        <p:nvSpPr>
          <p:cNvPr id="7" name="TextBox 6"/>
          <p:cNvSpPr txBox="1"/>
          <p:nvPr/>
        </p:nvSpPr>
        <p:spPr>
          <a:xfrm>
            <a:off x="762000" y="5638800"/>
            <a:ext cx="6705600" cy="369332"/>
          </a:xfrm>
          <a:prstGeom prst="rect">
            <a:avLst/>
          </a:prstGeom>
          <a:noFill/>
        </p:spPr>
        <p:txBody>
          <a:bodyPr wrap="square" rtlCol="0">
            <a:spAutoFit/>
          </a:bodyPr>
          <a:lstStyle/>
          <a:p>
            <a:r>
              <a:rPr lang="en-US" dirty="0" smtClean="0"/>
              <a:t>Choose 3.3 Volts as the operating voltage </a:t>
            </a:r>
            <a:endParaRPr lang="en-US" dirty="0"/>
          </a:p>
        </p:txBody>
      </p:sp>
    </p:spTree>
    <p:extLst>
      <p:ext uri="{BB962C8B-B14F-4D97-AF65-F5344CB8AC3E}">
        <p14:creationId xmlns:p14="http://schemas.microsoft.com/office/powerpoint/2010/main" val="2033531143"/>
      </p:ext>
    </p:extLst>
  </p:cSld>
  <p:clrMapOvr>
    <a:masterClrMapping/>
  </p:clrMapOvr>
  <p:transition spd="slow">
    <p:cu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7620000" cy="715962"/>
          </a:xfrm>
        </p:spPr>
        <p:txBody>
          <a:bodyPr/>
          <a:lstStyle/>
          <a:p>
            <a:r>
              <a:rPr lang="en-US" b="1" dirty="0" smtClean="0"/>
              <a:t>Current </a:t>
            </a:r>
            <a:endParaRPr lang="en-US" b="1"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754260239"/>
              </p:ext>
            </p:extLst>
          </p:nvPr>
        </p:nvGraphicFramePr>
        <p:xfrm>
          <a:off x="685800" y="1295400"/>
          <a:ext cx="6705600" cy="4941419"/>
        </p:xfrm>
        <a:graphic>
          <a:graphicData uri="http://schemas.openxmlformats.org/drawingml/2006/table">
            <a:tbl>
              <a:tblPr firstRow="1" bandRow="1">
                <a:tableStyleId>{5C22544A-7EE6-4342-B048-85BDC9FD1C3A}</a:tableStyleId>
              </a:tblPr>
              <a:tblGrid>
                <a:gridCol w="1695450"/>
                <a:gridCol w="1695450"/>
                <a:gridCol w="1695450"/>
                <a:gridCol w="1619250"/>
              </a:tblGrid>
              <a:tr h="874110">
                <a:tc>
                  <a:txBody>
                    <a:bodyPr/>
                    <a:lstStyle/>
                    <a:p>
                      <a:pPr rtl="0" fontAlgn="base">
                        <a:spcBef>
                          <a:spcPts val="0"/>
                        </a:spcBef>
                        <a:spcAft>
                          <a:spcPts val="0"/>
                        </a:spcAft>
                      </a:pPr>
                      <a:endParaRPr lang="en-US" b="0" i="0" u="none" strike="noStrike" dirty="0">
                        <a:solidFill>
                          <a:srgbClr val="000000"/>
                        </a:solidFill>
                        <a:latin typeface="Arial"/>
                      </a:endParaRPr>
                    </a:p>
                  </a:txBody>
                  <a:tcPr marL="66675" marR="66675" marT="66675" marB="66675"/>
                </a:tc>
                <a:tc>
                  <a:txBody>
                    <a:bodyPr/>
                    <a:lstStyle/>
                    <a:p>
                      <a:pPr rtl="0" fontAlgn="t">
                        <a:spcBef>
                          <a:spcPts val="0"/>
                        </a:spcBef>
                        <a:spcAft>
                          <a:spcPts val="0"/>
                        </a:spcAft>
                      </a:pPr>
                      <a:r>
                        <a:rPr lang="en-US" b="1" i="0" u="none" strike="noStrike" dirty="0">
                          <a:solidFill>
                            <a:schemeClr val="bg1"/>
                          </a:solidFill>
                          <a:latin typeface="Arial"/>
                        </a:rPr>
                        <a:t>Part number</a:t>
                      </a:r>
                      <a:endParaRPr lang="en-US" b="1" dirty="0">
                        <a:solidFill>
                          <a:schemeClr val="bg1"/>
                        </a:solidFill>
                      </a:endParaRPr>
                    </a:p>
                  </a:txBody>
                  <a:tcPr marL="66675" marR="66675" marT="66675" marB="66675"/>
                </a:tc>
                <a:tc>
                  <a:txBody>
                    <a:bodyPr/>
                    <a:lstStyle/>
                    <a:p>
                      <a:pPr rtl="0" fontAlgn="t">
                        <a:spcBef>
                          <a:spcPts val="0"/>
                        </a:spcBef>
                        <a:spcAft>
                          <a:spcPts val="0"/>
                        </a:spcAft>
                      </a:pPr>
                      <a:r>
                        <a:rPr lang="en-US" b="1" i="0" u="none" strike="noStrike" dirty="0">
                          <a:solidFill>
                            <a:schemeClr val="bg1"/>
                          </a:solidFill>
                          <a:latin typeface="Arial"/>
                        </a:rPr>
                        <a:t>Max load </a:t>
                      </a:r>
                      <a:r>
                        <a:rPr lang="en-US" b="1" i="0" u="none" strike="noStrike" dirty="0" smtClean="0">
                          <a:solidFill>
                            <a:schemeClr val="bg1"/>
                          </a:solidFill>
                          <a:latin typeface="Arial"/>
                        </a:rPr>
                        <a:t>current</a:t>
                      </a:r>
                      <a:endParaRPr lang="en-US" b="1" dirty="0">
                        <a:solidFill>
                          <a:schemeClr val="bg1"/>
                        </a:solidFill>
                      </a:endParaRPr>
                    </a:p>
                  </a:txBody>
                  <a:tcPr marL="66675" marR="66675" marT="66675" marB="66675"/>
                </a:tc>
                <a:tc>
                  <a:txBody>
                    <a:bodyPr/>
                    <a:lstStyle/>
                    <a:p>
                      <a:pPr rtl="0" fontAlgn="t">
                        <a:spcBef>
                          <a:spcPts val="0"/>
                        </a:spcBef>
                        <a:spcAft>
                          <a:spcPts val="0"/>
                        </a:spcAft>
                      </a:pPr>
                      <a:r>
                        <a:rPr lang="en-US" b="1" i="0" u="none" strike="noStrike" dirty="0">
                          <a:solidFill>
                            <a:schemeClr val="bg1"/>
                          </a:solidFill>
                          <a:latin typeface="Arial"/>
                        </a:rPr>
                        <a:t>Max </a:t>
                      </a:r>
                      <a:r>
                        <a:rPr lang="en-US" b="1" i="0" u="none" strike="noStrike" dirty="0" smtClean="0">
                          <a:solidFill>
                            <a:schemeClr val="bg1"/>
                          </a:solidFill>
                          <a:latin typeface="Arial"/>
                        </a:rPr>
                        <a:t>load current using POV </a:t>
                      </a:r>
                      <a:endParaRPr lang="en-US" b="1" dirty="0">
                        <a:solidFill>
                          <a:schemeClr val="bg1"/>
                        </a:solidFill>
                      </a:endParaRPr>
                    </a:p>
                  </a:txBody>
                  <a:tcPr marL="66675" marR="66675" marT="66675" marB="66675"/>
                </a:tc>
              </a:tr>
              <a:tr h="623369">
                <a:tc>
                  <a:txBody>
                    <a:bodyPr/>
                    <a:lstStyle/>
                    <a:p>
                      <a:pPr rtl="0" fontAlgn="t">
                        <a:spcBef>
                          <a:spcPts val="0"/>
                        </a:spcBef>
                        <a:spcAft>
                          <a:spcPts val="0"/>
                        </a:spcAft>
                      </a:pPr>
                      <a:r>
                        <a:rPr lang="en-US" b="0" i="0" u="none" strike="noStrike" dirty="0">
                          <a:solidFill>
                            <a:srgbClr val="000000"/>
                          </a:solidFill>
                          <a:latin typeface="+mn-lt"/>
                        </a:rPr>
                        <a:t>Microprocessor</a:t>
                      </a:r>
                      <a:endParaRPr lang="en-US" dirty="0">
                        <a:latin typeface="+mn-lt"/>
                      </a:endParaRPr>
                    </a:p>
                  </a:txBody>
                  <a:tcPr marL="66675" marR="66675" marT="66675" marB="66675"/>
                </a:tc>
                <a:tc>
                  <a:txBody>
                    <a:bodyPr/>
                    <a:lstStyle/>
                    <a:p>
                      <a:pPr rtl="0" fontAlgn="t">
                        <a:spcBef>
                          <a:spcPts val="0"/>
                        </a:spcBef>
                        <a:spcAft>
                          <a:spcPts val="0"/>
                        </a:spcAft>
                      </a:pPr>
                      <a:r>
                        <a:rPr lang="en-US" b="0" i="0" u="none" strike="noStrike" dirty="0">
                          <a:solidFill>
                            <a:srgbClr val="000000"/>
                          </a:solidFill>
                          <a:latin typeface="+mn-lt"/>
                        </a:rPr>
                        <a:t>ATxmega128D4</a:t>
                      </a:r>
                      <a:endParaRPr lang="en-US" dirty="0">
                        <a:latin typeface="+mn-lt"/>
                      </a:endParaRPr>
                    </a:p>
                  </a:txBody>
                  <a:tcPr marL="66675" marR="66675" marT="66675" marB="66675"/>
                </a:tc>
                <a:tc>
                  <a:txBody>
                    <a:bodyPr/>
                    <a:lstStyle/>
                    <a:p>
                      <a:pPr rtl="0" fontAlgn="t">
                        <a:spcBef>
                          <a:spcPts val="0"/>
                        </a:spcBef>
                        <a:spcAft>
                          <a:spcPts val="0"/>
                        </a:spcAft>
                      </a:pPr>
                      <a:r>
                        <a:rPr lang="en-US" b="0" i="0" u="none" strike="noStrike" dirty="0">
                          <a:solidFill>
                            <a:srgbClr val="000000"/>
                          </a:solidFill>
                          <a:latin typeface="+mn-lt"/>
                        </a:rPr>
                        <a:t>200 mA</a:t>
                      </a:r>
                      <a:endParaRPr lang="en-US" dirty="0">
                        <a:latin typeface="+mn-lt"/>
                      </a:endParaRPr>
                    </a:p>
                  </a:txBody>
                  <a:tcPr marL="66675" marR="66675" marT="66675" marB="66675"/>
                </a:tc>
                <a:tc>
                  <a:txBody>
                    <a:bodyPr/>
                    <a:lstStyle/>
                    <a:p>
                      <a:pPr rtl="0" fontAlgn="t">
                        <a:spcBef>
                          <a:spcPts val="0"/>
                        </a:spcBef>
                        <a:spcAft>
                          <a:spcPts val="0"/>
                        </a:spcAft>
                      </a:pPr>
                      <a:r>
                        <a:rPr lang="en-US" b="0" i="0" u="none" strike="noStrike" dirty="0">
                          <a:solidFill>
                            <a:srgbClr val="000000"/>
                          </a:solidFill>
                          <a:latin typeface="+mn-lt"/>
                        </a:rPr>
                        <a:t>200 mA</a:t>
                      </a:r>
                      <a:endParaRPr lang="en-US" dirty="0">
                        <a:latin typeface="+mn-lt"/>
                      </a:endParaRPr>
                    </a:p>
                  </a:txBody>
                  <a:tcPr marL="66675" marR="66675" marT="66675" marB="66675"/>
                </a:tc>
              </a:tr>
              <a:tr h="535950">
                <a:tc>
                  <a:txBody>
                    <a:bodyPr/>
                    <a:lstStyle/>
                    <a:p>
                      <a:pPr rtl="0" fontAlgn="t">
                        <a:spcBef>
                          <a:spcPts val="0"/>
                        </a:spcBef>
                        <a:spcAft>
                          <a:spcPts val="0"/>
                        </a:spcAft>
                      </a:pPr>
                      <a:r>
                        <a:rPr lang="en-US" b="0" i="0" u="none" strike="noStrike">
                          <a:solidFill>
                            <a:srgbClr val="000000"/>
                          </a:solidFill>
                          <a:latin typeface="+mn-lt"/>
                        </a:rPr>
                        <a:t>LED driver</a:t>
                      </a:r>
                      <a:endParaRPr lang="en-US">
                        <a:latin typeface="+mn-lt"/>
                      </a:endParaRPr>
                    </a:p>
                  </a:txBody>
                  <a:tcPr marL="66675" marR="66675" marT="66675" marB="66675"/>
                </a:tc>
                <a:tc>
                  <a:txBody>
                    <a:bodyPr/>
                    <a:lstStyle/>
                    <a:p>
                      <a:pPr rtl="0" fontAlgn="t">
                        <a:spcBef>
                          <a:spcPts val="0"/>
                        </a:spcBef>
                        <a:spcAft>
                          <a:spcPts val="0"/>
                        </a:spcAft>
                      </a:pPr>
                      <a:r>
                        <a:rPr lang="en-US" b="0" i="0" u="none" strike="noStrike" dirty="0">
                          <a:solidFill>
                            <a:srgbClr val="000000"/>
                          </a:solidFill>
                          <a:latin typeface="+mn-lt"/>
                        </a:rPr>
                        <a:t>TLC5940NT</a:t>
                      </a:r>
                      <a:endParaRPr lang="en-US" dirty="0">
                        <a:latin typeface="+mn-lt"/>
                      </a:endParaRPr>
                    </a:p>
                  </a:txBody>
                  <a:tcPr marL="66675" marR="66675" marT="66675" marB="66675"/>
                </a:tc>
                <a:tc>
                  <a:txBody>
                    <a:bodyPr/>
                    <a:lstStyle/>
                    <a:p>
                      <a:pPr rtl="0" fontAlgn="t">
                        <a:spcBef>
                          <a:spcPts val="0"/>
                        </a:spcBef>
                        <a:spcAft>
                          <a:spcPts val="0"/>
                        </a:spcAft>
                      </a:pPr>
                      <a:r>
                        <a:rPr lang="en-US" b="0" i="0" u="none" strike="noStrike" dirty="0" smtClean="0">
                          <a:solidFill>
                            <a:srgbClr val="000000"/>
                          </a:solidFill>
                          <a:latin typeface="+mn-lt"/>
                        </a:rPr>
                        <a:t>1.56 A</a:t>
                      </a:r>
                      <a:endParaRPr lang="en-US" dirty="0">
                        <a:latin typeface="+mn-lt"/>
                      </a:endParaRPr>
                    </a:p>
                  </a:txBody>
                  <a:tcPr marL="66675" marR="66675" marT="66675" marB="66675"/>
                </a:tc>
                <a:tc>
                  <a:txBody>
                    <a:bodyPr/>
                    <a:lstStyle/>
                    <a:p>
                      <a:pPr rtl="0" fontAlgn="t">
                        <a:spcBef>
                          <a:spcPts val="0"/>
                        </a:spcBef>
                        <a:spcAft>
                          <a:spcPts val="0"/>
                        </a:spcAft>
                      </a:pPr>
                      <a:r>
                        <a:rPr lang="en-US" b="0" i="0" u="none" strike="noStrike" dirty="0">
                          <a:solidFill>
                            <a:srgbClr val="000000"/>
                          </a:solidFill>
                          <a:latin typeface="+mn-lt"/>
                        </a:rPr>
                        <a:t>120 mA</a:t>
                      </a:r>
                      <a:endParaRPr lang="en-US" dirty="0">
                        <a:latin typeface="+mn-lt"/>
                      </a:endParaRPr>
                    </a:p>
                  </a:txBody>
                  <a:tcPr marL="66675" marR="66675" marT="66675" marB="66675"/>
                </a:tc>
              </a:tr>
              <a:tr h="535950">
                <a:tc>
                  <a:txBody>
                    <a:bodyPr/>
                    <a:lstStyle/>
                    <a:p>
                      <a:pPr rtl="0" fontAlgn="t">
                        <a:spcBef>
                          <a:spcPts val="0"/>
                        </a:spcBef>
                        <a:spcAft>
                          <a:spcPts val="0"/>
                        </a:spcAft>
                      </a:pPr>
                      <a:r>
                        <a:rPr lang="en-US" b="0" i="0" u="none" strike="noStrike">
                          <a:solidFill>
                            <a:srgbClr val="000000"/>
                          </a:solidFill>
                          <a:latin typeface="+mn-lt"/>
                        </a:rPr>
                        <a:t>Accelerometer</a:t>
                      </a:r>
                      <a:endParaRPr lang="en-US">
                        <a:latin typeface="+mn-lt"/>
                      </a:endParaRPr>
                    </a:p>
                  </a:txBody>
                  <a:tcPr marL="66675" marR="66675" marT="66675" marB="66675"/>
                </a:tc>
                <a:tc>
                  <a:txBody>
                    <a:bodyPr/>
                    <a:lstStyle/>
                    <a:p>
                      <a:pPr rtl="0" fontAlgn="t">
                        <a:spcBef>
                          <a:spcPts val="0"/>
                        </a:spcBef>
                        <a:spcAft>
                          <a:spcPts val="0"/>
                        </a:spcAft>
                      </a:pPr>
                      <a:r>
                        <a:rPr lang="en-US" b="0" i="0" u="none" strike="noStrike" dirty="0">
                          <a:solidFill>
                            <a:srgbClr val="000000"/>
                          </a:solidFill>
                          <a:latin typeface="+mn-lt"/>
                        </a:rPr>
                        <a:t>DE-ACCM5G</a:t>
                      </a:r>
                      <a:endParaRPr lang="en-US" dirty="0">
                        <a:latin typeface="+mn-lt"/>
                      </a:endParaRPr>
                    </a:p>
                  </a:txBody>
                  <a:tcPr marL="66675" marR="66675" marT="66675" marB="66675"/>
                </a:tc>
                <a:tc>
                  <a:txBody>
                    <a:bodyPr/>
                    <a:lstStyle/>
                    <a:p>
                      <a:pPr rtl="0" fontAlgn="t">
                        <a:spcBef>
                          <a:spcPts val="0"/>
                        </a:spcBef>
                        <a:spcAft>
                          <a:spcPts val="0"/>
                        </a:spcAft>
                      </a:pPr>
                      <a:r>
                        <a:rPr lang="en-US" b="0" i="0" u="none" strike="noStrike" dirty="0">
                          <a:solidFill>
                            <a:srgbClr val="000000"/>
                          </a:solidFill>
                          <a:latin typeface="+mn-lt"/>
                        </a:rPr>
                        <a:t>2 mA</a:t>
                      </a:r>
                      <a:endParaRPr lang="en-US" dirty="0">
                        <a:latin typeface="+mn-lt"/>
                      </a:endParaRPr>
                    </a:p>
                  </a:txBody>
                  <a:tcPr marL="66675" marR="66675" marT="66675" marB="66675"/>
                </a:tc>
                <a:tc>
                  <a:txBody>
                    <a:bodyPr/>
                    <a:lstStyle/>
                    <a:p>
                      <a:pPr rtl="0" fontAlgn="t">
                        <a:spcBef>
                          <a:spcPts val="0"/>
                        </a:spcBef>
                        <a:spcAft>
                          <a:spcPts val="0"/>
                        </a:spcAft>
                      </a:pPr>
                      <a:r>
                        <a:rPr lang="en-US" b="0" i="0" u="none" strike="noStrike" dirty="0">
                          <a:solidFill>
                            <a:srgbClr val="000000"/>
                          </a:solidFill>
                          <a:latin typeface="+mn-lt"/>
                        </a:rPr>
                        <a:t>2 mA</a:t>
                      </a:r>
                      <a:endParaRPr lang="en-US" dirty="0">
                        <a:latin typeface="+mn-lt"/>
                      </a:endParaRPr>
                    </a:p>
                  </a:txBody>
                  <a:tcPr marL="66675" marR="66675" marT="66675" marB="66675"/>
                </a:tc>
              </a:tr>
              <a:tr h="535950">
                <a:tc>
                  <a:txBody>
                    <a:bodyPr/>
                    <a:lstStyle/>
                    <a:p>
                      <a:pPr rtl="0" fontAlgn="t">
                        <a:spcBef>
                          <a:spcPts val="0"/>
                        </a:spcBef>
                        <a:spcAft>
                          <a:spcPts val="0"/>
                        </a:spcAft>
                      </a:pPr>
                      <a:r>
                        <a:rPr lang="en-US" b="0" i="0" u="none" strike="noStrike" dirty="0">
                          <a:solidFill>
                            <a:schemeClr val="tx1"/>
                          </a:solidFill>
                          <a:latin typeface="+mn-lt"/>
                        </a:rPr>
                        <a:t>Op-Amp</a:t>
                      </a:r>
                      <a:endParaRPr lang="en-US" dirty="0">
                        <a:solidFill>
                          <a:schemeClr val="tx1"/>
                        </a:solidFill>
                        <a:latin typeface="+mn-lt"/>
                      </a:endParaRPr>
                    </a:p>
                  </a:txBody>
                  <a:tcPr marL="66675" marR="66675" marT="66675" marB="66675"/>
                </a:tc>
                <a:tc>
                  <a:txBody>
                    <a:bodyPr/>
                    <a:lstStyle/>
                    <a:p>
                      <a:pPr rtl="0" fontAlgn="t">
                        <a:spcBef>
                          <a:spcPts val="0"/>
                        </a:spcBef>
                        <a:spcAft>
                          <a:spcPts val="0"/>
                        </a:spcAft>
                      </a:pPr>
                      <a:r>
                        <a:rPr lang="en-US" b="0" i="0" u="none" strike="noStrike" dirty="0">
                          <a:solidFill>
                            <a:schemeClr val="tx1"/>
                          </a:solidFill>
                          <a:latin typeface="+mn-lt"/>
                        </a:rPr>
                        <a:t>LM324N</a:t>
                      </a:r>
                      <a:endParaRPr lang="en-US" dirty="0">
                        <a:solidFill>
                          <a:schemeClr val="tx1"/>
                        </a:solidFill>
                        <a:latin typeface="+mn-lt"/>
                      </a:endParaRPr>
                    </a:p>
                  </a:txBody>
                  <a:tcPr marL="66675" marR="66675" marT="66675" marB="66675"/>
                </a:tc>
                <a:tc>
                  <a:txBody>
                    <a:bodyPr/>
                    <a:lstStyle/>
                    <a:p>
                      <a:pPr rtl="0" fontAlgn="t">
                        <a:spcBef>
                          <a:spcPts val="0"/>
                        </a:spcBef>
                        <a:spcAft>
                          <a:spcPts val="0"/>
                        </a:spcAft>
                      </a:pPr>
                      <a:r>
                        <a:rPr lang="en-US" b="0" i="0" u="none" strike="noStrike" dirty="0">
                          <a:solidFill>
                            <a:schemeClr val="tx1"/>
                          </a:solidFill>
                          <a:latin typeface="+mn-lt"/>
                        </a:rPr>
                        <a:t>50 mA</a:t>
                      </a:r>
                      <a:endParaRPr lang="en-US" dirty="0">
                        <a:solidFill>
                          <a:schemeClr val="tx1"/>
                        </a:solidFill>
                        <a:latin typeface="+mn-lt"/>
                      </a:endParaRPr>
                    </a:p>
                  </a:txBody>
                  <a:tcPr marL="66675" marR="66675" marT="66675" marB="66675"/>
                </a:tc>
                <a:tc>
                  <a:txBody>
                    <a:bodyPr/>
                    <a:lstStyle/>
                    <a:p>
                      <a:pPr rtl="0" fontAlgn="t">
                        <a:spcBef>
                          <a:spcPts val="0"/>
                        </a:spcBef>
                        <a:spcAft>
                          <a:spcPts val="0"/>
                        </a:spcAft>
                      </a:pPr>
                      <a:r>
                        <a:rPr lang="en-US" b="0" i="0" u="none" strike="noStrike" dirty="0">
                          <a:solidFill>
                            <a:schemeClr val="tx1"/>
                          </a:solidFill>
                          <a:latin typeface="+mn-lt"/>
                        </a:rPr>
                        <a:t>50 mA</a:t>
                      </a:r>
                      <a:endParaRPr lang="en-US" dirty="0">
                        <a:solidFill>
                          <a:schemeClr val="tx1"/>
                        </a:solidFill>
                        <a:latin typeface="+mn-lt"/>
                      </a:endParaRPr>
                    </a:p>
                  </a:txBody>
                  <a:tcPr marL="66675" marR="66675" marT="66675" marB="66675"/>
                </a:tc>
              </a:tr>
              <a:tr h="535950">
                <a:tc>
                  <a:txBody>
                    <a:bodyPr/>
                    <a:lstStyle/>
                    <a:p>
                      <a:pPr rtl="0" fontAlgn="t">
                        <a:spcBef>
                          <a:spcPts val="0"/>
                        </a:spcBef>
                        <a:spcAft>
                          <a:spcPts val="0"/>
                        </a:spcAft>
                      </a:pPr>
                      <a:r>
                        <a:rPr lang="en-US" b="0" i="0" u="none" strike="noStrike" dirty="0">
                          <a:solidFill>
                            <a:srgbClr val="000000"/>
                          </a:solidFill>
                          <a:latin typeface="+mn-lt"/>
                        </a:rPr>
                        <a:t>LED’s</a:t>
                      </a:r>
                      <a:endParaRPr lang="en-US" dirty="0">
                        <a:latin typeface="+mn-lt"/>
                      </a:endParaRPr>
                    </a:p>
                  </a:txBody>
                  <a:tcPr marL="66675" marR="66675" marT="66675" marB="66675"/>
                </a:tc>
                <a:tc>
                  <a:txBody>
                    <a:bodyPr/>
                    <a:lstStyle/>
                    <a:p>
                      <a:pPr rtl="0" fontAlgn="t">
                        <a:spcBef>
                          <a:spcPts val="0"/>
                        </a:spcBef>
                        <a:spcAft>
                          <a:spcPts val="0"/>
                        </a:spcAft>
                      </a:pPr>
                      <a:r>
                        <a:rPr lang="en-US" b="0" i="0" u="none" strike="noStrike" dirty="0" smtClean="0">
                          <a:solidFill>
                            <a:srgbClr val="000000"/>
                          </a:solidFill>
                          <a:latin typeface="+mn-lt"/>
                        </a:rPr>
                        <a:t>5</a:t>
                      </a:r>
                      <a:r>
                        <a:rPr lang="en-US" b="0" i="0" u="none" strike="noStrike" baseline="0" dirty="0" smtClean="0">
                          <a:solidFill>
                            <a:srgbClr val="000000"/>
                          </a:solidFill>
                          <a:latin typeface="+mn-lt"/>
                        </a:rPr>
                        <a:t> </a:t>
                      </a:r>
                      <a:r>
                        <a:rPr lang="en-US" b="0" i="0" u="none" strike="noStrike" dirty="0" smtClean="0">
                          <a:solidFill>
                            <a:srgbClr val="000000"/>
                          </a:solidFill>
                          <a:latin typeface="+mn-lt"/>
                        </a:rPr>
                        <a:t>mm, RGB</a:t>
                      </a:r>
                      <a:endParaRPr lang="en-US" dirty="0">
                        <a:latin typeface="+mn-lt"/>
                      </a:endParaRPr>
                    </a:p>
                  </a:txBody>
                  <a:tcPr marL="66675" marR="66675" marT="66675" marB="66675"/>
                </a:tc>
                <a:tc>
                  <a:txBody>
                    <a:bodyPr/>
                    <a:lstStyle/>
                    <a:p>
                      <a:pPr rtl="0" fontAlgn="t">
                        <a:spcBef>
                          <a:spcPts val="0"/>
                        </a:spcBef>
                        <a:spcAft>
                          <a:spcPts val="0"/>
                        </a:spcAft>
                      </a:pPr>
                      <a:r>
                        <a:rPr lang="en-US" b="0" i="0" u="none" strike="noStrike" dirty="0" smtClean="0">
                          <a:solidFill>
                            <a:srgbClr val="000000"/>
                          </a:solidFill>
                          <a:latin typeface="+mn-lt"/>
                        </a:rPr>
                        <a:t>30.72</a:t>
                      </a:r>
                      <a:r>
                        <a:rPr lang="en-US" b="0" i="0" u="none" strike="noStrike" baseline="0" dirty="0" smtClean="0">
                          <a:solidFill>
                            <a:srgbClr val="000000"/>
                          </a:solidFill>
                          <a:latin typeface="+mn-lt"/>
                        </a:rPr>
                        <a:t> </a:t>
                      </a:r>
                      <a:r>
                        <a:rPr lang="en-US" b="0" i="0" u="none" strike="noStrike" dirty="0" smtClean="0">
                          <a:solidFill>
                            <a:srgbClr val="000000"/>
                          </a:solidFill>
                          <a:latin typeface="+mn-lt"/>
                        </a:rPr>
                        <a:t>A</a:t>
                      </a:r>
                      <a:endParaRPr lang="en-US" dirty="0">
                        <a:latin typeface="+mn-lt"/>
                      </a:endParaRPr>
                    </a:p>
                  </a:txBody>
                  <a:tcPr marL="66675" marR="66675" marT="66675" marB="66675"/>
                </a:tc>
                <a:tc>
                  <a:txBody>
                    <a:bodyPr/>
                    <a:lstStyle/>
                    <a:p>
                      <a:pPr rtl="0" fontAlgn="t">
                        <a:spcBef>
                          <a:spcPts val="0"/>
                        </a:spcBef>
                        <a:spcAft>
                          <a:spcPts val="0"/>
                        </a:spcAft>
                      </a:pPr>
                      <a:r>
                        <a:rPr lang="en-US" b="0" i="0" u="none" strike="noStrike" dirty="0" smtClean="0">
                          <a:solidFill>
                            <a:srgbClr val="000000"/>
                          </a:solidFill>
                          <a:latin typeface="+mn-lt"/>
                        </a:rPr>
                        <a:t>20</a:t>
                      </a:r>
                      <a:r>
                        <a:rPr lang="en-US" b="0" i="0" u="none" strike="noStrike" baseline="0" dirty="0" smtClean="0">
                          <a:solidFill>
                            <a:srgbClr val="000000"/>
                          </a:solidFill>
                          <a:latin typeface="+mn-lt"/>
                        </a:rPr>
                        <a:t> m</a:t>
                      </a:r>
                      <a:r>
                        <a:rPr lang="en-US" b="0" i="0" u="none" strike="noStrike" dirty="0" smtClean="0">
                          <a:solidFill>
                            <a:srgbClr val="000000"/>
                          </a:solidFill>
                          <a:latin typeface="+mn-lt"/>
                        </a:rPr>
                        <a:t>A</a:t>
                      </a:r>
                      <a:endParaRPr lang="en-US" dirty="0">
                        <a:latin typeface="+mn-lt"/>
                      </a:endParaRPr>
                    </a:p>
                  </a:txBody>
                  <a:tcPr marL="66675" marR="66675" marT="66675" marB="66675"/>
                </a:tc>
              </a:tr>
              <a:tr h="623369">
                <a:tc>
                  <a:txBody>
                    <a:bodyPr/>
                    <a:lstStyle/>
                    <a:p>
                      <a:pPr marL="0" marR="0" indent="0" algn="l" defTabSz="914400" rtl="0" eaLnBrk="1" fontAlgn="t" latinLnBrk="0" hangingPunct="1">
                        <a:lnSpc>
                          <a:spcPct val="100000"/>
                        </a:lnSpc>
                        <a:spcBef>
                          <a:spcPts val="0"/>
                        </a:spcBef>
                        <a:spcAft>
                          <a:spcPts val="0"/>
                        </a:spcAft>
                        <a:buClrTx/>
                        <a:buSzTx/>
                        <a:buFontTx/>
                        <a:buNone/>
                        <a:tabLst/>
                        <a:defRPr/>
                      </a:pPr>
                      <a:r>
                        <a:rPr lang="en-US" sz="1800" b="0" i="0" kern="1200" dirty="0" smtClean="0">
                          <a:solidFill>
                            <a:schemeClr val="tx1"/>
                          </a:solidFill>
                          <a:latin typeface="+mn-lt"/>
                          <a:ea typeface="+mn-ea"/>
                          <a:cs typeface="+mn-cs"/>
                        </a:rPr>
                        <a:t>SERIAL CONVERTOR</a:t>
                      </a:r>
                    </a:p>
                  </a:txBody>
                  <a:tcPr marL="66675" marR="66675" marT="66675" marB="66675"/>
                </a:tc>
                <a:tc>
                  <a:txBody>
                    <a:bodyPr/>
                    <a:lstStyle/>
                    <a:p>
                      <a:pPr marL="0" marR="0" indent="0" algn="l" defTabSz="914400" rtl="0" eaLnBrk="1" fontAlgn="t" latinLnBrk="0" hangingPunct="1">
                        <a:lnSpc>
                          <a:spcPct val="100000"/>
                        </a:lnSpc>
                        <a:spcBef>
                          <a:spcPts val="0"/>
                        </a:spcBef>
                        <a:spcAft>
                          <a:spcPts val="0"/>
                        </a:spcAft>
                        <a:buClrTx/>
                        <a:buSzTx/>
                        <a:buFontTx/>
                        <a:buNone/>
                        <a:tabLst/>
                        <a:defRPr/>
                      </a:pPr>
                      <a:r>
                        <a:rPr lang="en-US" sz="1800" b="0" i="0" kern="1200" dirty="0" smtClean="0">
                          <a:solidFill>
                            <a:schemeClr val="tx1"/>
                          </a:solidFill>
                          <a:latin typeface="+mn-lt"/>
                          <a:ea typeface="+mn-ea"/>
                          <a:cs typeface="+mn-cs"/>
                        </a:rPr>
                        <a:t>FT232RL </a:t>
                      </a:r>
                    </a:p>
                  </a:txBody>
                  <a:tcPr marL="66675" marR="66675" marT="66675" marB="66675"/>
                </a:tc>
                <a:tc>
                  <a:txBody>
                    <a:bodyPr/>
                    <a:lstStyle/>
                    <a:p>
                      <a:pPr rtl="0" fontAlgn="t">
                        <a:spcBef>
                          <a:spcPts val="0"/>
                        </a:spcBef>
                        <a:spcAft>
                          <a:spcPts val="0"/>
                        </a:spcAft>
                      </a:pPr>
                      <a:r>
                        <a:rPr lang="en-US" b="0" dirty="0" smtClean="0">
                          <a:latin typeface="+mn-lt"/>
                        </a:rPr>
                        <a:t>15 mA</a:t>
                      </a:r>
                      <a:endParaRPr lang="en-US" b="0" dirty="0">
                        <a:latin typeface="+mn-lt"/>
                      </a:endParaRPr>
                    </a:p>
                  </a:txBody>
                  <a:tcPr marL="66675" marR="66675" marT="66675" marB="66675"/>
                </a:tc>
                <a:tc>
                  <a:txBody>
                    <a:bodyPr/>
                    <a:lstStyle/>
                    <a:p>
                      <a:pPr rtl="0" fontAlgn="t">
                        <a:spcBef>
                          <a:spcPts val="0"/>
                        </a:spcBef>
                        <a:spcAft>
                          <a:spcPts val="0"/>
                        </a:spcAft>
                      </a:pPr>
                      <a:r>
                        <a:rPr lang="en-US" b="0" dirty="0" smtClean="0">
                          <a:latin typeface="+mn-lt"/>
                        </a:rPr>
                        <a:t>15 mA</a:t>
                      </a:r>
                      <a:endParaRPr lang="en-US" b="0" dirty="0">
                        <a:latin typeface="+mn-lt"/>
                      </a:endParaRPr>
                    </a:p>
                  </a:txBody>
                  <a:tcPr marL="66675" marR="66675" marT="66675" marB="66675"/>
                </a:tc>
              </a:tr>
              <a:tr h="535950">
                <a:tc>
                  <a:txBody>
                    <a:bodyPr/>
                    <a:lstStyle/>
                    <a:p>
                      <a:pPr rtl="0" fontAlgn="t">
                        <a:spcBef>
                          <a:spcPts val="0"/>
                        </a:spcBef>
                        <a:spcAft>
                          <a:spcPts val="0"/>
                        </a:spcAft>
                      </a:pPr>
                      <a:r>
                        <a:rPr lang="en-US" b="0" dirty="0" smtClean="0">
                          <a:latin typeface="+mn-lt"/>
                        </a:rPr>
                        <a:t>Total Current</a:t>
                      </a:r>
                      <a:endParaRPr lang="en-US" b="0" dirty="0">
                        <a:latin typeface="+mn-lt"/>
                      </a:endParaRPr>
                    </a:p>
                  </a:txBody>
                  <a:tcPr marL="66675" marR="66675" marT="66675" marB="66675"/>
                </a:tc>
                <a:tc>
                  <a:txBody>
                    <a:bodyPr/>
                    <a:lstStyle/>
                    <a:p>
                      <a:pPr rtl="0" fontAlgn="t">
                        <a:spcBef>
                          <a:spcPts val="0"/>
                        </a:spcBef>
                        <a:spcAft>
                          <a:spcPts val="0"/>
                        </a:spcAft>
                      </a:pPr>
                      <a:endParaRPr lang="en-US" b="0" dirty="0">
                        <a:latin typeface="+mn-lt"/>
                      </a:endParaRPr>
                    </a:p>
                  </a:txBody>
                  <a:tcPr marL="66675" marR="66675" marT="66675" marB="66675"/>
                </a:tc>
                <a:tc>
                  <a:txBody>
                    <a:bodyPr/>
                    <a:lstStyle/>
                    <a:p>
                      <a:pPr rtl="0" fontAlgn="t">
                        <a:spcBef>
                          <a:spcPts val="0"/>
                        </a:spcBef>
                        <a:spcAft>
                          <a:spcPts val="0"/>
                        </a:spcAft>
                      </a:pPr>
                      <a:r>
                        <a:rPr lang="en-US" b="0" dirty="0" smtClean="0">
                          <a:latin typeface="+mn-lt"/>
                        </a:rPr>
                        <a:t>32.55 A</a:t>
                      </a:r>
                      <a:endParaRPr lang="en-US" b="0" dirty="0">
                        <a:latin typeface="+mn-lt"/>
                      </a:endParaRPr>
                    </a:p>
                  </a:txBody>
                  <a:tcPr marL="66675" marR="66675" marT="66675" marB="66675"/>
                </a:tc>
                <a:tc>
                  <a:txBody>
                    <a:bodyPr/>
                    <a:lstStyle/>
                    <a:p>
                      <a:pPr rtl="0" fontAlgn="t">
                        <a:spcBef>
                          <a:spcPts val="0"/>
                        </a:spcBef>
                        <a:spcAft>
                          <a:spcPts val="0"/>
                        </a:spcAft>
                      </a:pPr>
                      <a:r>
                        <a:rPr lang="en-US" b="0" dirty="0" smtClean="0">
                          <a:latin typeface="+mn-lt"/>
                        </a:rPr>
                        <a:t>587</a:t>
                      </a:r>
                      <a:r>
                        <a:rPr lang="en-US" b="0" baseline="0" dirty="0" smtClean="0">
                          <a:latin typeface="+mn-lt"/>
                        </a:rPr>
                        <a:t> mA</a:t>
                      </a:r>
                      <a:endParaRPr lang="en-US" b="0" dirty="0">
                        <a:latin typeface="+mn-lt"/>
                      </a:endParaRPr>
                    </a:p>
                  </a:txBody>
                  <a:tcPr marL="66675" marR="66675" marT="66675" marB="66675"/>
                </a:tc>
              </a:tr>
            </a:tbl>
          </a:graphicData>
        </a:graphic>
      </p:graphicFrame>
      <p:sp>
        <p:nvSpPr>
          <p:cNvPr id="6" name="Rectangle 5"/>
          <p:cNvSpPr/>
          <p:nvPr/>
        </p:nvSpPr>
        <p:spPr>
          <a:xfrm>
            <a:off x="5791200" y="1295400"/>
            <a:ext cx="1676400" cy="49530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9785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304800"/>
            <a:ext cx="7620000" cy="1143000"/>
          </a:xfrm>
        </p:spPr>
        <p:txBody>
          <a:bodyPr/>
          <a:lstStyle/>
          <a:p>
            <a:r>
              <a:rPr lang="en-US" b="1" dirty="0" smtClean="0"/>
              <a:t>Power Dissipated</a:t>
            </a:r>
            <a:endParaRPr lang="en-US" b="1" dirty="0"/>
          </a:p>
        </p:txBody>
      </p:sp>
      <p:sp>
        <p:nvSpPr>
          <p:cNvPr id="5" name="Content Placeholder 2"/>
          <p:cNvSpPr>
            <a:spLocks noGrp="1"/>
          </p:cNvSpPr>
          <p:nvPr>
            <p:ph idx="1"/>
          </p:nvPr>
        </p:nvSpPr>
        <p:spPr>
          <a:xfrm>
            <a:off x="457200" y="1600200"/>
            <a:ext cx="7620000" cy="4800600"/>
          </a:xfrm>
        </p:spPr>
        <p:txBody>
          <a:bodyPr/>
          <a:lstStyle/>
          <a:p>
            <a:r>
              <a:rPr lang="en-US" sz="2000" dirty="0" smtClean="0"/>
              <a:t>Without POV</a:t>
            </a:r>
          </a:p>
          <a:p>
            <a:pPr>
              <a:buNone/>
            </a:pPr>
            <a:r>
              <a:rPr lang="en-US" sz="2000" dirty="0" smtClean="0"/>
              <a:t>V=3.3 Volts, I=32.5 Amp., Power = 107 Watts.</a:t>
            </a:r>
          </a:p>
          <a:p>
            <a:r>
              <a:rPr lang="en-US" sz="2000" dirty="0" smtClean="0"/>
              <a:t>With POV</a:t>
            </a:r>
          </a:p>
          <a:p>
            <a:pPr>
              <a:buNone/>
            </a:pPr>
            <a:r>
              <a:rPr lang="en-US" sz="2000" dirty="0" smtClean="0"/>
              <a:t>V=3.3 Volts, I=587 mA, Power = 1.94 Watts.</a:t>
            </a:r>
          </a:p>
          <a:p>
            <a:r>
              <a:rPr lang="en-US" sz="2000" dirty="0" smtClean="0"/>
              <a:t>Power dissipated by regulator</a:t>
            </a:r>
          </a:p>
          <a:p>
            <a:pPr>
              <a:buNone/>
            </a:pPr>
            <a:r>
              <a:rPr lang="en-US" sz="2000" dirty="0" smtClean="0"/>
              <a:t>P</a:t>
            </a:r>
            <a:r>
              <a:rPr lang="en-US" sz="2000" baseline="-25000" dirty="0" smtClean="0"/>
              <a:t>D</a:t>
            </a:r>
            <a:r>
              <a:rPr lang="en-US" sz="2000" dirty="0" smtClean="0"/>
              <a:t>= (V</a:t>
            </a:r>
            <a:r>
              <a:rPr lang="en-US" sz="2000" baseline="-25000" dirty="0" smtClean="0"/>
              <a:t>in</a:t>
            </a:r>
            <a:r>
              <a:rPr lang="en-US" sz="2000" dirty="0" smtClean="0"/>
              <a:t> –V </a:t>
            </a:r>
            <a:r>
              <a:rPr lang="en-US" sz="2000" baseline="-25000" dirty="0" smtClean="0"/>
              <a:t>out</a:t>
            </a:r>
            <a:r>
              <a:rPr lang="en-US" sz="2000" dirty="0" smtClean="0"/>
              <a:t> ) x I</a:t>
            </a:r>
            <a:r>
              <a:rPr lang="en-US" sz="2000" baseline="-25000" dirty="0" smtClean="0"/>
              <a:t>L </a:t>
            </a:r>
            <a:r>
              <a:rPr lang="en-US" sz="2000" dirty="0" smtClean="0"/>
              <a:t>= (5.5 V – 3.3 V) x 0.587mA  = 0.998 W</a:t>
            </a:r>
          </a:p>
          <a:p>
            <a:r>
              <a:rPr lang="en-US" sz="2000" dirty="0" smtClean="0"/>
              <a:t>Maximum allowable temperature rise.</a:t>
            </a:r>
          </a:p>
          <a:p>
            <a:pPr>
              <a:buNone/>
            </a:pPr>
            <a:r>
              <a:rPr lang="en-US" sz="2000" dirty="0" smtClean="0"/>
              <a:t>T</a:t>
            </a:r>
            <a:r>
              <a:rPr lang="en-US" sz="2000" baseline="-25000" dirty="0" smtClean="0"/>
              <a:t>R(MAX)</a:t>
            </a:r>
            <a:r>
              <a:rPr lang="en-US" sz="2000" dirty="0" smtClean="0"/>
              <a:t>= T</a:t>
            </a:r>
            <a:r>
              <a:rPr lang="en-US" sz="2000" baseline="-25000" dirty="0" smtClean="0"/>
              <a:t>J(MAX)</a:t>
            </a:r>
            <a:r>
              <a:rPr lang="en-US" sz="2000" dirty="0" smtClean="0"/>
              <a:t> – T</a:t>
            </a:r>
            <a:r>
              <a:rPr lang="en-US" sz="2000" baseline="-25000" dirty="0" smtClean="0"/>
              <a:t>A(MAX)</a:t>
            </a:r>
            <a:r>
              <a:rPr lang="en-US" sz="2000" dirty="0" smtClean="0"/>
              <a:t> =125 </a:t>
            </a:r>
            <a:r>
              <a:rPr lang="en-US" sz="2000" baseline="30000" dirty="0" err="1" smtClean="0"/>
              <a:t>o</a:t>
            </a:r>
            <a:r>
              <a:rPr lang="en-US" sz="2000" dirty="0" err="1" smtClean="0"/>
              <a:t>C</a:t>
            </a:r>
            <a:r>
              <a:rPr lang="en-US" sz="2000" dirty="0" smtClean="0"/>
              <a:t> – 25</a:t>
            </a:r>
            <a:r>
              <a:rPr lang="en-US" sz="2000" baseline="30000" dirty="0" smtClean="0"/>
              <a:t>o</a:t>
            </a:r>
            <a:r>
              <a:rPr lang="en-US" sz="2000" dirty="0" smtClean="0"/>
              <a:t>C = 100</a:t>
            </a:r>
            <a:r>
              <a:rPr lang="en-US" sz="2000" baseline="30000" dirty="0" smtClean="0"/>
              <a:t>o</a:t>
            </a:r>
            <a:r>
              <a:rPr lang="en-US" sz="2000" dirty="0" smtClean="0"/>
              <a:t>C</a:t>
            </a:r>
          </a:p>
          <a:p>
            <a:pPr lvl="0"/>
            <a:r>
              <a:rPr lang="en-US" sz="2000" dirty="0" smtClean="0"/>
              <a:t>Maximum allowable value for the junction-to-ambient thermal resistance </a:t>
            </a:r>
          </a:p>
          <a:p>
            <a:pPr>
              <a:buNone/>
            </a:pPr>
            <a:r>
              <a:rPr lang="en-US" sz="2000" dirty="0" err="1" smtClean="0"/>
              <a:t>θJA</a:t>
            </a:r>
            <a:r>
              <a:rPr lang="en-US" sz="2000" dirty="0" smtClean="0"/>
              <a:t> = T</a:t>
            </a:r>
            <a:r>
              <a:rPr lang="en-US" sz="2000" baseline="-25000" dirty="0" smtClean="0"/>
              <a:t>R(MAX) </a:t>
            </a:r>
            <a:r>
              <a:rPr lang="en-US" sz="2000" dirty="0" smtClean="0"/>
              <a:t>/ P</a:t>
            </a:r>
            <a:r>
              <a:rPr lang="en-US" sz="2000" baseline="-25000" dirty="0" smtClean="0"/>
              <a:t>D</a:t>
            </a:r>
            <a:r>
              <a:rPr lang="en-US" sz="2000" dirty="0" smtClean="0"/>
              <a:t> = 100.21 </a:t>
            </a:r>
            <a:r>
              <a:rPr lang="en-US" sz="2000" baseline="30000" dirty="0" err="1" smtClean="0"/>
              <a:t>o</a:t>
            </a:r>
            <a:r>
              <a:rPr lang="en-US" sz="2000" dirty="0" err="1" smtClean="0"/>
              <a:t>C</a:t>
            </a:r>
            <a:endParaRPr lang="en-US" sz="2000" dirty="0" smtClean="0"/>
          </a:p>
          <a:p>
            <a:r>
              <a:rPr lang="en-US" sz="2000" dirty="0" smtClean="0"/>
              <a:t>Not heat sink or fan are need</a:t>
            </a:r>
            <a:endParaRPr lang="en-US" sz="2000" dirty="0"/>
          </a:p>
        </p:txBody>
      </p:sp>
    </p:spTree>
    <p:extLst>
      <p:ext uri="{BB962C8B-B14F-4D97-AF65-F5344CB8AC3E}">
        <p14:creationId xmlns:p14="http://schemas.microsoft.com/office/powerpoint/2010/main" val="231475399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Schematic of Power Subst.</a:t>
            </a:r>
            <a:endParaRPr lang="en-US" b="1" dirty="0"/>
          </a:p>
        </p:txBody>
      </p:sp>
      <p:pic>
        <p:nvPicPr>
          <p:cNvPr id="4" name="Content Placeholder 4" descr="linear regulator.PNG"/>
          <p:cNvPicPr>
            <a:picLocks noGrp="1" noChangeAspect="1"/>
          </p:cNvPicPr>
          <p:nvPr>
            <p:ph idx="1"/>
          </p:nvPr>
        </p:nvPicPr>
        <p:blipFill>
          <a:blip r:embed="rId2"/>
          <a:stretch>
            <a:fillRect/>
          </a:stretch>
        </p:blipFill>
        <p:spPr>
          <a:xfrm>
            <a:off x="1295400" y="2209800"/>
            <a:ext cx="5649114" cy="3324689"/>
          </a:xfrm>
        </p:spPr>
      </p:pic>
    </p:spTree>
    <p:extLst>
      <p:ext uri="{BB962C8B-B14F-4D97-AF65-F5344CB8AC3E}">
        <p14:creationId xmlns:p14="http://schemas.microsoft.com/office/powerpoint/2010/main" val="242015571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t>Software Details</a:t>
            </a:r>
            <a:endParaRPr lang="en-US" b="1" dirty="0"/>
          </a:p>
        </p:txBody>
      </p:sp>
    </p:spTree>
    <p:extLst>
      <p:ext uri="{BB962C8B-B14F-4D97-AF65-F5344CB8AC3E}">
        <p14:creationId xmlns:p14="http://schemas.microsoft.com/office/powerpoint/2010/main" val="32555497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620000" cy="1143000"/>
          </a:xfrm>
        </p:spPr>
        <p:txBody>
          <a:bodyPr/>
          <a:lstStyle/>
          <a:p>
            <a:r>
              <a:rPr lang="en-US" b="1" dirty="0" smtClean="0"/>
              <a:t>Sound Mode</a:t>
            </a:r>
            <a:endParaRPr lang="en-US" b="1" dirty="0"/>
          </a:p>
        </p:txBody>
      </p:sp>
      <p:sp>
        <p:nvSpPr>
          <p:cNvPr id="6" name="Content Placeholder 2"/>
          <p:cNvSpPr>
            <a:spLocks noGrp="1"/>
          </p:cNvSpPr>
          <p:nvPr>
            <p:ph idx="1"/>
          </p:nvPr>
        </p:nvSpPr>
        <p:spPr>
          <a:xfrm>
            <a:off x="152400" y="1143000"/>
            <a:ext cx="8077200" cy="2895600"/>
          </a:xfrm>
        </p:spPr>
        <p:txBody>
          <a:bodyPr>
            <a:normAutofit lnSpcReduction="10000"/>
          </a:bodyPr>
          <a:lstStyle/>
          <a:p>
            <a:pPr fontAlgn="base"/>
            <a:r>
              <a:rPr lang="en-US" sz="2800" dirty="0"/>
              <a:t>This mode will </a:t>
            </a:r>
            <a:r>
              <a:rPr lang="en-US" sz="2800" dirty="0" smtClean="0"/>
              <a:t>allow the cube to react to ambient sound</a:t>
            </a:r>
          </a:p>
          <a:p>
            <a:pPr fontAlgn="base"/>
            <a:r>
              <a:rPr lang="en-US" sz="2800" dirty="0" smtClean="0"/>
              <a:t>VU meter provides frequency data</a:t>
            </a:r>
          </a:p>
          <a:p>
            <a:pPr fontAlgn="base"/>
            <a:r>
              <a:rPr lang="en-US" sz="2800" dirty="0" smtClean="0"/>
              <a:t>Data is divided by eight, to reflect 8 LED layers</a:t>
            </a:r>
          </a:p>
          <a:p>
            <a:pPr fontAlgn="base"/>
            <a:r>
              <a:rPr lang="en-US" sz="2800" dirty="0" smtClean="0"/>
              <a:t>Code will consist of lighting up layer after layer, depending on sound intensity</a:t>
            </a:r>
            <a:endParaRPr lang="en-US" sz="2800" dirty="0"/>
          </a:p>
          <a:p>
            <a:endParaRPr lang="en-US" sz="28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4371975"/>
            <a:ext cx="1790700" cy="183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4038600"/>
            <a:ext cx="2371725" cy="217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ight Arrow 6"/>
          <p:cNvSpPr/>
          <p:nvPr/>
        </p:nvSpPr>
        <p:spPr>
          <a:xfrm>
            <a:off x="3352800" y="4986337"/>
            <a:ext cx="2057400"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651741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Animation Mode</a:t>
            </a:r>
            <a:endParaRPr lang="en-US" b="1" dirty="0"/>
          </a:p>
        </p:txBody>
      </p:sp>
      <p:sp>
        <p:nvSpPr>
          <p:cNvPr id="3" name="Content Placeholder 2"/>
          <p:cNvSpPr>
            <a:spLocks noGrp="1"/>
          </p:cNvSpPr>
          <p:nvPr>
            <p:ph idx="1"/>
          </p:nvPr>
        </p:nvSpPr>
        <p:spPr>
          <a:xfrm>
            <a:off x="457200" y="1828800"/>
            <a:ext cx="4876800" cy="4800600"/>
          </a:xfrm>
        </p:spPr>
        <p:txBody>
          <a:bodyPr>
            <a:normAutofit/>
          </a:bodyPr>
          <a:lstStyle/>
          <a:p>
            <a:pPr fontAlgn="base"/>
            <a:r>
              <a:rPr lang="en-US" sz="2800" dirty="0"/>
              <a:t>This mode will </a:t>
            </a:r>
            <a:r>
              <a:rPr lang="en-US" sz="2800"/>
              <a:t>display </a:t>
            </a:r>
            <a:r>
              <a:rPr lang="en-US" sz="2800" smtClean="0"/>
              <a:t>three-dimensional </a:t>
            </a:r>
            <a:r>
              <a:rPr lang="en-US" sz="2800" dirty="0"/>
              <a:t>animations</a:t>
            </a:r>
          </a:p>
          <a:p>
            <a:pPr fontAlgn="base"/>
            <a:r>
              <a:rPr lang="en-US" sz="2800" dirty="0"/>
              <a:t>3D array </a:t>
            </a:r>
            <a:r>
              <a:rPr lang="en-US" sz="2800" dirty="0" smtClean="0"/>
              <a:t>will represent </a:t>
            </a:r>
            <a:r>
              <a:rPr lang="en-US" sz="2800" dirty="0"/>
              <a:t>individual LED coordinates</a:t>
            </a:r>
          </a:p>
          <a:p>
            <a:pPr fontAlgn="base"/>
            <a:r>
              <a:rPr lang="en-US" sz="2800" dirty="0"/>
              <a:t>Code to animate cube will be comprised mainly of nested </a:t>
            </a:r>
            <a:r>
              <a:rPr lang="en-US" sz="2800" dirty="0" smtClean="0"/>
              <a:t>loops</a:t>
            </a:r>
            <a:endParaRPr lang="en-US" sz="2800" dirty="0"/>
          </a:p>
          <a:p>
            <a:endParaRPr lang="en-US" sz="2800"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5000" y="2286000"/>
            <a:ext cx="2219198" cy="2379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84293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t>Project Description</a:t>
            </a:r>
            <a:endParaRPr lang="en-US" b="1" dirty="0"/>
          </a:p>
        </p:txBody>
      </p:sp>
    </p:spTree>
    <p:extLst>
      <p:ext uri="{BB962C8B-B14F-4D97-AF65-F5344CB8AC3E}">
        <p14:creationId xmlns:p14="http://schemas.microsoft.com/office/powerpoint/2010/main" val="151847988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Accelerometer Mode</a:t>
            </a:r>
            <a:endParaRPr lang="en-US" b="1" dirty="0"/>
          </a:p>
        </p:txBody>
      </p:sp>
      <p:sp>
        <p:nvSpPr>
          <p:cNvPr id="3" name="Content Placeholder 2"/>
          <p:cNvSpPr>
            <a:spLocks noGrp="1"/>
          </p:cNvSpPr>
          <p:nvPr>
            <p:ph idx="1"/>
          </p:nvPr>
        </p:nvSpPr>
        <p:spPr/>
        <p:txBody>
          <a:bodyPr/>
          <a:lstStyle/>
          <a:p>
            <a:pPr fontAlgn="base"/>
            <a:r>
              <a:rPr lang="en-US" dirty="0"/>
              <a:t>This mode will simulate the behavior of liquid in a container</a:t>
            </a:r>
          </a:p>
          <a:p>
            <a:pPr fontAlgn="base"/>
            <a:r>
              <a:rPr lang="en-US" dirty="0"/>
              <a:t>Accelerometer provides coordinate data</a:t>
            </a:r>
          </a:p>
          <a:p>
            <a:pPr fontAlgn="base"/>
            <a:r>
              <a:rPr lang="en-US" dirty="0"/>
              <a:t>Running average of coordinate data is calculated in order to account for noise </a:t>
            </a:r>
          </a:p>
          <a:p>
            <a:pPr fontAlgn="base"/>
            <a:r>
              <a:rPr lang="en-US" dirty="0"/>
              <a:t>Code will consist of a dot product of Accelerometer[X][Y][Z] and </a:t>
            </a:r>
            <a:r>
              <a:rPr lang="en-US" dirty="0" err="1"/>
              <a:t>LEDCube</a:t>
            </a:r>
            <a:r>
              <a:rPr lang="en-US" dirty="0"/>
              <a:t>[X][Y][Z] vectors to turn on respective LEDs</a:t>
            </a:r>
          </a:p>
          <a:p>
            <a:endParaRPr lang="en-US" dirty="0"/>
          </a:p>
        </p:txBody>
      </p:sp>
      <p:pic>
        <p:nvPicPr>
          <p:cNvPr id="3075" name="Picture 3" descr="https://lh6.googleusercontent.com/ozUXF5QtpIXshF4Om6O9xKrDm78ljcI_dqLADweger5qZMVUOxvJ17tm1IVRPw71bgAlTu7OHTftQAOH1LuJs3Nfi9ikDQbgZmxrAyX33rC08-P06wkVgmMTsB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4538663"/>
            <a:ext cx="1362075" cy="13430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4" name="Picture 2" descr="https://lh6.googleusercontent.com/jyXctkCIwlcFpZC4ZAgCpohi9-SlreBbDCYgG0D3h_4F8qfSouDLLpe_K9AnEF1n-tfA0scNwYxjdJYRYl7Qh_Cr7rcdAslAtY4aSyABFnG4ofvQTgQOa1WIJH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4319587"/>
            <a:ext cx="1352550" cy="17811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Right Arrow 3"/>
          <p:cNvSpPr/>
          <p:nvPr/>
        </p:nvSpPr>
        <p:spPr>
          <a:xfrm>
            <a:off x="3276600" y="4764881"/>
            <a:ext cx="1600200" cy="890588"/>
          </a:xfrm>
          <a:prstGeom prst="rightArrow">
            <a:avLst>
              <a:gd name="adj1" fmla="val 50001"/>
              <a:gd name="adj2" fmla="val 57130"/>
            </a:avLst>
          </a:prstGeom>
          <a:effectLst>
            <a:outerShdw blurRad="50800" dist="38100" algn="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194604360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Programming Techniques	</a:t>
            </a:r>
            <a:endParaRPr lang="en-US" b="1" dirty="0"/>
          </a:p>
        </p:txBody>
      </p:sp>
      <p:sp>
        <p:nvSpPr>
          <p:cNvPr id="3" name="Content Placeholder 2"/>
          <p:cNvSpPr>
            <a:spLocks noGrp="1"/>
          </p:cNvSpPr>
          <p:nvPr>
            <p:ph idx="1"/>
          </p:nvPr>
        </p:nvSpPr>
        <p:spPr/>
        <p:txBody>
          <a:bodyPr/>
          <a:lstStyle/>
          <a:p>
            <a:pPr lvl="0" indent="-342900">
              <a:spcBef>
                <a:spcPts val="0"/>
              </a:spcBef>
              <a:buClr>
                <a:schemeClr val="dk1"/>
              </a:buClr>
              <a:buSzPct val="98958"/>
              <a:buFont typeface="+mj-lt"/>
              <a:buAutoNum type="arabicPeriod"/>
            </a:pPr>
            <a:r>
              <a:rPr lang="en-US" sz="2000" dirty="0">
                <a:solidFill>
                  <a:schemeClr val="dk1"/>
                </a:solidFill>
                <a:ea typeface="Calibri"/>
                <a:cs typeface="Calibri"/>
                <a:sym typeface="Calibri"/>
              </a:rPr>
              <a:t>Direct calls to TLC Library.</a:t>
            </a:r>
          </a:p>
          <a:p>
            <a:pPr lvl="1" indent="-342900">
              <a:spcBef>
                <a:spcPts val="0"/>
              </a:spcBef>
              <a:buClr>
                <a:schemeClr val="dk1"/>
              </a:buClr>
              <a:buSzPct val="98958"/>
              <a:buFont typeface="Arial"/>
              <a:buChar char="•"/>
            </a:pPr>
            <a:r>
              <a:rPr lang="en-US" dirty="0">
                <a:solidFill>
                  <a:schemeClr val="dk1"/>
                </a:solidFill>
                <a:ea typeface="Calibri"/>
                <a:cs typeface="Calibri"/>
                <a:sym typeface="Calibri"/>
              </a:rPr>
              <a:t>This allowed for a more stable lighting mode for the LEDs</a:t>
            </a:r>
          </a:p>
          <a:p>
            <a:pPr lvl="1" indent="-342900">
              <a:spcBef>
                <a:spcPts val="0"/>
              </a:spcBef>
              <a:buClr>
                <a:schemeClr val="dk1"/>
              </a:buClr>
              <a:buSzPct val="98958"/>
              <a:buFont typeface="Arial"/>
              <a:buChar char="•"/>
            </a:pPr>
            <a:r>
              <a:rPr lang="en-US" dirty="0">
                <a:solidFill>
                  <a:schemeClr val="dk1"/>
                </a:solidFill>
                <a:ea typeface="Calibri"/>
                <a:cs typeface="Calibri"/>
                <a:sym typeface="Calibri"/>
              </a:rPr>
              <a:t>Redundant code for more complex animation</a:t>
            </a:r>
          </a:p>
          <a:p>
            <a:pPr lvl="1" indent="-342900">
              <a:spcBef>
                <a:spcPts val="0"/>
              </a:spcBef>
              <a:buClr>
                <a:schemeClr val="dk1"/>
              </a:buClr>
              <a:buSzPct val="98958"/>
              <a:buFont typeface="Arial"/>
              <a:buChar char="•"/>
            </a:pPr>
            <a:r>
              <a:rPr lang="en-US" dirty="0">
                <a:solidFill>
                  <a:schemeClr val="dk1"/>
                </a:solidFill>
                <a:ea typeface="Calibri"/>
                <a:cs typeface="Calibri"/>
                <a:sym typeface="Calibri"/>
              </a:rPr>
              <a:t>Not enough space on flash memory of ATMega1284</a:t>
            </a:r>
          </a:p>
          <a:p>
            <a:pPr marL="822960" lvl="2" indent="0">
              <a:spcBef>
                <a:spcPts val="0"/>
              </a:spcBef>
              <a:buClr>
                <a:schemeClr val="dk1"/>
              </a:buClr>
              <a:buSzPct val="101190"/>
              <a:buNone/>
            </a:pPr>
            <a:endParaRPr lang="en-US" sz="2000" dirty="0">
              <a:solidFill>
                <a:schemeClr val="dk1"/>
              </a:solidFill>
              <a:ea typeface="Calibri"/>
              <a:cs typeface="Calibri"/>
              <a:sym typeface="Calibri"/>
            </a:endParaRPr>
          </a:p>
          <a:p>
            <a:pPr lvl="0" indent="-342900">
              <a:spcBef>
                <a:spcPts val="0"/>
              </a:spcBef>
              <a:buClr>
                <a:schemeClr val="dk1"/>
              </a:buClr>
              <a:buSzPct val="98958"/>
              <a:buFont typeface="+mj-lt"/>
              <a:buAutoNum type="arabicPeriod"/>
            </a:pPr>
            <a:r>
              <a:rPr lang="en-US" sz="2000" dirty="0">
                <a:solidFill>
                  <a:schemeClr val="dk1"/>
                </a:solidFill>
                <a:ea typeface="Calibri"/>
                <a:cs typeface="Calibri"/>
                <a:sym typeface="Calibri"/>
              </a:rPr>
              <a:t>LED Function containing following parameters:</a:t>
            </a:r>
          </a:p>
          <a:p>
            <a:pPr lvl="1" indent="-342900">
              <a:spcBef>
                <a:spcPts val="0"/>
              </a:spcBef>
              <a:buClr>
                <a:schemeClr val="dk1"/>
              </a:buClr>
              <a:buSzPct val="98958"/>
              <a:buFont typeface="Arial"/>
              <a:buChar char="•"/>
            </a:pPr>
            <a:r>
              <a:rPr lang="en-US" dirty="0">
                <a:solidFill>
                  <a:schemeClr val="dk1"/>
                </a:solidFill>
                <a:ea typeface="Calibri"/>
                <a:cs typeface="Calibri"/>
                <a:sym typeface="Calibri"/>
              </a:rPr>
              <a:t>X coordinate, Y coordinate, Z coordinate, PWM value</a:t>
            </a:r>
          </a:p>
          <a:p>
            <a:pPr lvl="1" indent="-342900">
              <a:spcBef>
                <a:spcPts val="0"/>
              </a:spcBef>
              <a:buClr>
                <a:schemeClr val="dk1"/>
              </a:buClr>
              <a:buSzPct val="98958"/>
              <a:buFont typeface="Arial"/>
              <a:buChar char="•"/>
            </a:pPr>
            <a:r>
              <a:rPr lang="en-US" dirty="0">
                <a:solidFill>
                  <a:schemeClr val="dk1"/>
                </a:solidFill>
                <a:ea typeface="Calibri"/>
                <a:cs typeface="Calibri"/>
                <a:sym typeface="Calibri"/>
              </a:rPr>
              <a:t>This layout allows us to control all values of the function through sub loops in the main loop</a:t>
            </a:r>
          </a:p>
          <a:p>
            <a:pPr marL="297180" lvl="1" indent="0">
              <a:spcBef>
                <a:spcPts val="0"/>
              </a:spcBef>
              <a:buClr>
                <a:schemeClr val="dk1"/>
              </a:buClr>
              <a:buSzPct val="98958"/>
              <a:buNone/>
            </a:pPr>
            <a:endParaRPr lang="en-US" dirty="0">
              <a:solidFill>
                <a:schemeClr val="dk1"/>
              </a:solidFill>
              <a:ea typeface="Calibri"/>
              <a:cs typeface="Calibri"/>
              <a:sym typeface="Calibri"/>
            </a:endParaRPr>
          </a:p>
          <a:p>
            <a:pPr lvl="0" indent="-342900">
              <a:spcBef>
                <a:spcPts val="0"/>
              </a:spcBef>
              <a:buClr>
                <a:schemeClr val="dk1"/>
              </a:buClr>
              <a:buSzPct val="98958"/>
              <a:buFont typeface="+mj-lt"/>
              <a:buAutoNum type="arabicPeriod"/>
            </a:pPr>
            <a:r>
              <a:rPr lang="en-US" sz="2000" dirty="0">
                <a:solidFill>
                  <a:schemeClr val="dk1"/>
                </a:solidFill>
                <a:ea typeface="Calibri"/>
                <a:cs typeface="Calibri"/>
                <a:sym typeface="Calibri"/>
              </a:rPr>
              <a:t>Bit wise control of the LEDs</a:t>
            </a:r>
          </a:p>
          <a:p>
            <a:pPr lvl="1" indent="-342900">
              <a:spcBef>
                <a:spcPts val="0"/>
              </a:spcBef>
              <a:buClr>
                <a:schemeClr val="dk1"/>
              </a:buClr>
              <a:buSzPct val="98958"/>
              <a:buFont typeface="Arial"/>
              <a:buChar char="•"/>
            </a:pPr>
            <a:r>
              <a:rPr lang="en-US" dirty="0">
                <a:solidFill>
                  <a:schemeClr val="dk1"/>
                </a:solidFill>
                <a:ea typeface="Calibri"/>
                <a:cs typeface="Calibri"/>
                <a:sym typeface="Calibri"/>
              </a:rPr>
              <a:t>Each bit was used for each LED on every row, each row on every layer, and each layer on the cube</a:t>
            </a:r>
          </a:p>
          <a:p>
            <a:pPr lvl="1" indent="-342900">
              <a:spcBef>
                <a:spcPts val="0"/>
              </a:spcBef>
              <a:buClr>
                <a:schemeClr val="dk1"/>
              </a:buClr>
              <a:buSzPct val="98958"/>
              <a:buFont typeface="Arial"/>
              <a:buChar char="•"/>
            </a:pPr>
            <a:r>
              <a:rPr lang="en-US" dirty="0">
                <a:solidFill>
                  <a:schemeClr val="dk1"/>
                </a:solidFill>
                <a:ea typeface="Calibri"/>
                <a:cs typeface="Calibri"/>
                <a:sym typeface="Calibri"/>
              </a:rPr>
              <a:t>Allows for P.O.V </a:t>
            </a:r>
          </a:p>
        </p:txBody>
      </p:sp>
    </p:spTree>
    <p:extLst>
      <p:ext uri="{BB962C8B-B14F-4D97-AF65-F5344CB8AC3E}">
        <p14:creationId xmlns:p14="http://schemas.microsoft.com/office/powerpoint/2010/main" val="321598851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b="1" dirty="0" smtClean="0"/>
              <a:t>Administrative Content</a:t>
            </a:r>
            <a:endParaRPr lang="en-US" b="1" dirty="0"/>
          </a:p>
        </p:txBody>
      </p:sp>
    </p:spTree>
    <p:extLst>
      <p:ext uri="{BB962C8B-B14F-4D97-AF65-F5344CB8AC3E}">
        <p14:creationId xmlns:p14="http://schemas.microsoft.com/office/powerpoint/2010/main" val="314136450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Current Progress</a:t>
            </a:r>
            <a:endParaRPr lang="en-US" b="1" dirty="0"/>
          </a:p>
        </p:txBody>
      </p:sp>
      <p:sp>
        <p:nvSpPr>
          <p:cNvPr id="3" name="Content Placeholder 2"/>
          <p:cNvSpPr>
            <a:spLocks noGrp="1"/>
          </p:cNvSpPr>
          <p:nvPr>
            <p:ph idx="1"/>
          </p:nvPr>
        </p:nvSpPr>
        <p:spPr>
          <a:xfrm>
            <a:off x="457200" y="1600200"/>
            <a:ext cx="7620000" cy="4800600"/>
          </a:xfrm>
        </p:spPr>
        <p:txBody>
          <a:bodyPr>
            <a:normAutofit/>
          </a:bodyPr>
          <a:lstStyle/>
          <a:p>
            <a:pPr fontAlgn="base"/>
            <a:r>
              <a:rPr lang="en-US" sz="2800" dirty="0"/>
              <a:t>Single-color LED Cube Body completed</a:t>
            </a:r>
          </a:p>
          <a:p>
            <a:pPr fontAlgn="base"/>
            <a:r>
              <a:rPr lang="en-US" sz="2800" dirty="0"/>
              <a:t>Single-color circuitry </a:t>
            </a:r>
            <a:r>
              <a:rPr lang="en-US" sz="2800" dirty="0" smtClean="0"/>
              <a:t>completed</a:t>
            </a:r>
            <a:endParaRPr lang="en-US" sz="2800" dirty="0"/>
          </a:p>
          <a:p>
            <a:pPr fontAlgn="base"/>
            <a:r>
              <a:rPr lang="en-US" sz="2800" dirty="0" smtClean="0"/>
              <a:t>Atmega1284 </a:t>
            </a:r>
            <a:r>
              <a:rPr lang="en-US" sz="2800" dirty="0"/>
              <a:t>MCU </a:t>
            </a:r>
            <a:r>
              <a:rPr lang="en-US" sz="2800" dirty="0" smtClean="0"/>
              <a:t>boot loaded, </a:t>
            </a:r>
            <a:r>
              <a:rPr lang="en-US" sz="2800" dirty="0"/>
              <a:t>hooked up, and ready to be programmed with </a:t>
            </a:r>
            <a:r>
              <a:rPr lang="en-US" sz="2800" dirty="0" err="1"/>
              <a:t>Arduino</a:t>
            </a:r>
            <a:r>
              <a:rPr lang="en-US" sz="2800" dirty="0"/>
              <a:t> IDE</a:t>
            </a:r>
          </a:p>
          <a:p>
            <a:pPr fontAlgn="base"/>
            <a:r>
              <a:rPr lang="en-US" sz="2800" dirty="0"/>
              <a:t>Accelerometer fully tested</a:t>
            </a:r>
          </a:p>
          <a:p>
            <a:pPr fontAlgn="base"/>
            <a:r>
              <a:rPr lang="en-US" sz="2800" dirty="0"/>
              <a:t>VU meter fully tested</a:t>
            </a:r>
          </a:p>
          <a:p>
            <a:pPr fontAlgn="base"/>
            <a:r>
              <a:rPr lang="en-US" sz="2800" dirty="0"/>
              <a:t>Some animations have been </a:t>
            </a:r>
            <a:r>
              <a:rPr lang="en-US" sz="2800" dirty="0" smtClean="0"/>
              <a:t>implemented</a:t>
            </a:r>
            <a:endParaRPr lang="en-US" sz="2800" dirty="0"/>
          </a:p>
        </p:txBody>
      </p:sp>
    </p:spTree>
    <p:extLst>
      <p:ext uri="{BB962C8B-B14F-4D97-AF65-F5344CB8AC3E}">
        <p14:creationId xmlns:p14="http://schemas.microsoft.com/office/powerpoint/2010/main" val="380328752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Concerns/Issues</a:t>
            </a:r>
            <a:endParaRPr lang="en-US" b="1" dirty="0"/>
          </a:p>
        </p:txBody>
      </p:sp>
      <p:sp>
        <p:nvSpPr>
          <p:cNvPr id="3" name="Content Placeholder 2"/>
          <p:cNvSpPr>
            <a:spLocks noGrp="1"/>
          </p:cNvSpPr>
          <p:nvPr>
            <p:ph idx="1"/>
          </p:nvPr>
        </p:nvSpPr>
        <p:spPr/>
        <p:txBody>
          <a:bodyPr>
            <a:normAutofit/>
          </a:bodyPr>
          <a:lstStyle/>
          <a:p>
            <a:pPr fontAlgn="base"/>
            <a:r>
              <a:rPr lang="en-US" sz="2800" dirty="0"/>
              <a:t>FT232RL Breakout board seems unstable at times</a:t>
            </a:r>
          </a:p>
          <a:p>
            <a:pPr fontAlgn="base"/>
            <a:r>
              <a:rPr lang="en-US" sz="2800" dirty="0"/>
              <a:t>Implementation of persistence of vision concept more involved than expected.</a:t>
            </a:r>
          </a:p>
          <a:p>
            <a:pPr fontAlgn="base"/>
            <a:r>
              <a:rPr lang="en-US" sz="2800" dirty="0"/>
              <a:t>Construction of RGB LED Cube will be more complex, as it requires three times as much wiring.</a:t>
            </a:r>
          </a:p>
          <a:p>
            <a:pPr fontAlgn="base"/>
            <a:r>
              <a:rPr lang="en-US" sz="2800" dirty="0"/>
              <a:t>Time constraint</a:t>
            </a:r>
          </a:p>
          <a:p>
            <a:endParaRPr lang="en-US" sz="2800" dirty="0"/>
          </a:p>
        </p:txBody>
      </p:sp>
      <p:pic>
        <p:nvPicPr>
          <p:cNvPr id="3074" name="Picture 2" descr="C:\Users\Roberto E. Amaya\AppData\Local\Microsoft\Windows\Temporary Internet Files\Content.IE5\EOH2JNOM\MP90038558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14800" y="4343399"/>
            <a:ext cx="3276600" cy="234042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831641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274638"/>
            <a:ext cx="7620000" cy="715962"/>
          </a:xfrm>
        </p:spPr>
        <p:txBody>
          <a:bodyPr/>
          <a:lstStyle/>
          <a:p>
            <a:r>
              <a:rPr lang="en-US" b="1" dirty="0" smtClean="0"/>
              <a:t>Budget</a:t>
            </a:r>
            <a:endParaRPr lang="en-US" b="1" dirty="0"/>
          </a:p>
        </p:txBody>
      </p:sp>
      <p:graphicFrame>
        <p:nvGraphicFramePr>
          <p:cNvPr id="7" name="Content Placeholder 4"/>
          <p:cNvGraphicFramePr>
            <a:graphicFrameLocks noGrp="1"/>
          </p:cNvGraphicFramePr>
          <p:nvPr>
            <p:ph idx="1"/>
            <p:extLst>
              <p:ext uri="{D42A27DB-BD31-4B8C-83A1-F6EECF244321}">
                <p14:modId xmlns:p14="http://schemas.microsoft.com/office/powerpoint/2010/main" val="3442612498"/>
              </p:ext>
            </p:extLst>
          </p:nvPr>
        </p:nvGraphicFramePr>
        <p:xfrm>
          <a:off x="228600" y="990600"/>
          <a:ext cx="8077200" cy="5669280"/>
        </p:xfrm>
        <a:graphic>
          <a:graphicData uri="http://schemas.openxmlformats.org/drawingml/2006/table">
            <a:tbl>
              <a:tblPr firstRow="1" bandRow="1">
                <a:tableStyleId>{5C22544A-7EE6-4342-B048-85BDC9FD1C3A}</a:tableStyleId>
              </a:tblPr>
              <a:tblGrid>
                <a:gridCol w="2019300"/>
                <a:gridCol w="2019300"/>
                <a:gridCol w="2019300"/>
                <a:gridCol w="2019300"/>
              </a:tblGrid>
              <a:tr h="336263">
                <a:tc>
                  <a:txBody>
                    <a:bodyPr/>
                    <a:lstStyle/>
                    <a:p>
                      <a:r>
                        <a:rPr lang="en-US" dirty="0" smtClean="0"/>
                        <a:t>Part</a:t>
                      </a:r>
                      <a:endParaRPr lang="en-US" dirty="0"/>
                    </a:p>
                  </a:txBody>
                  <a:tcPr/>
                </a:tc>
                <a:tc>
                  <a:txBody>
                    <a:bodyPr/>
                    <a:lstStyle/>
                    <a:p>
                      <a:r>
                        <a:rPr lang="en-US" dirty="0" smtClean="0"/>
                        <a:t>Price</a:t>
                      </a:r>
                      <a:endParaRPr lang="en-US" dirty="0"/>
                    </a:p>
                  </a:txBody>
                  <a:tcPr/>
                </a:tc>
                <a:tc>
                  <a:txBody>
                    <a:bodyPr/>
                    <a:lstStyle/>
                    <a:p>
                      <a:r>
                        <a:rPr lang="en-US" dirty="0" smtClean="0"/>
                        <a:t>Quantity</a:t>
                      </a:r>
                      <a:endParaRPr lang="en-US" dirty="0"/>
                    </a:p>
                  </a:txBody>
                  <a:tcPr/>
                </a:tc>
                <a:tc>
                  <a:txBody>
                    <a:bodyPr/>
                    <a:lstStyle/>
                    <a:p>
                      <a:r>
                        <a:rPr lang="en-US" dirty="0" smtClean="0"/>
                        <a:t>Cost</a:t>
                      </a:r>
                      <a:endParaRPr lang="en-US" dirty="0"/>
                    </a:p>
                  </a:txBody>
                  <a:tcPr/>
                </a:tc>
              </a:tr>
              <a:tr h="336263">
                <a:tc>
                  <a:txBody>
                    <a:bodyPr/>
                    <a:lstStyle/>
                    <a:p>
                      <a:r>
                        <a:rPr lang="en-US" dirty="0" smtClean="0"/>
                        <a:t>5mm </a:t>
                      </a:r>
                      <a:r>
                        <a:rPr lang="en-US" baseline="0" dirty="0" smtClean="0"/>
                        <a:t>RGB LEDs</a:t>
                      </a:r>
                      <a:endParaRPr lang="en-US" dirty="0"/>
                    </a:p>
                  </a:txBody>
                  <a:tcPr/>
                </a:tc>
                <a:tc>
                  <a:txBody>
                    <a:bodyPr/>
                    <a:lstStyle/>
                    <a:p>
                      <a:r>
                        <a:rPr lang="en-US" dirty="0" smtClean="0"/>
                        <a:t>$0.12</a:t>
                      </a:r>
                      <a:endParaRPr lang="en-US" dirty="0"/>
                    </a:p>
                  </a:txBody>
                  <a:tcPr/>
                </a:tc>
                <a:tc>
                  <a:txBody>
                    <a:bodyPr/>
                    <a:lstStyle/>
                    <a:p>
                      <a:r>
                        <a:rPr lang="en-US" dirty="0" smtClean="0"/>
                        <a:t>512</a:t>
                      </a:r>
                      <a:endParaRPr lang="en-US" dirty="0"/>
                    </a:p>
                  </a:txBody>
                  <a:tcPr/>
                </a:tc>
                <a:tc>
                  <a:txBody>
                    <a:bodyPr/>
                    <a:lstStyle/>
                    <a:p>
                      <a:r>
                        <a:rPr lang="en-US" dirty="0" smtClean="0"/>
                        <a:t>$61.44</a:t>
                      </a:r>
                      <a:endParaRPr lang="en-US" dirty="0"/>
                    </a:p>
                  </a:txBody>
                  <a:tcPr/>
                </a:tc>
              </a:tr>
              <a:tr h="336263">
                <a:tc>
                  <a:txBody>
                    <a:bodyPr/>
                    <a:lstStyle/>
                    <a:p>
                      <a:r>
                        <a:rPr lang="en-US" dirty="0" smtClean="0"/>
                        <a:t>Capacitors</a:t>
                      </a:r>
                      <a:endParaRPr lang="en-US" dirty="0"/>
                    </a:p>
                  </a:txBody>
                  <a:tcPr/>
                </a:tc>
                <a:tc>
                  <a:txBody>
                    <a:bodyPr/>
                    <a:lstStyle/>
                    <a:p>
                      <a:r>
                        <a:rPr lang="en-US" dirty="0" smtClean="0"/>
                        <a:t>$0.25</a:t>
                      </a:r>
                      <a:endParaRPr lang="en-US" dirty="0"/>
                    </a:p>
                  </a:txBody>
                  <a:tcPr/>
                </a:tc>
                <a:tc>
                  <a:txBody>
                    <a:bodyPr/>
                    <a:lstStyle/>
                    <a:p>
                      <a:r>
                        <a:rPr lang="en-US" dirty="0" smtClean="0"/>
                        <a:t>8</a:t>
                      </a:r>
                      <a:endParaRPr lang="en-US" dirty="0"/>
                    </a:p>
                  </a:txBody>
                  <a:tcPr/>
                </a:tc>
                <a:tc>
                  <a:txBody>
                    <a:bodyPr/>
                    <a:lstStyle/>
                    <a:p>
                      <a:r>
                        <a:rPr lang="en-US" dirty="0" smtClean="0"/>
                        <a:t>$2.00</a:t>
                      </a:r>
                      <a:endParaRPr lang="en-US" dirty="0"/>
                    </a:p>
                  </a:txBody>
                  <a:tcPr/>
                </a:tc>
              </a:tr>
              <a:tr h="336263">
                <a:tc>
                  <a:txBody>
                    <a:bodyPr/>
                    <a:lstStyle/>
                    <a:p>
                      <a:r>
                        <a:rPr lang="en-US" baseline="0" dirty="0" smtClean="0"/>
                        <a:t>Transistor</a:t>
                      </a:r>
                      <a:endParaRPr lang="en-US" dirty="0"/>
                    </a:p>
                  </a:txBody>
                  <a:tcPr/>
                </a:tc>
                <a:tc>
                  <a:txBody>
                    <a:bodyPr/>
                    <a:lstStyle/>
                    <a:p>
                      <a:r>
                        <a:rPr lang="en-US" dirty="0" smtClean="0"/>
                        <a:t>$1.49</a:t>
                      </a:r>
                      <a:endParaRPr lang="en-US" dirty="0"/>
                    </a:p>
                  </a:txBody>
                  <a:tcPr/>
                </a:tc>
                <a:tc>
                  <a:txBody>
                    <a:bodyPr/>
                    <a:lstStyle/>
                    <a:p>
                      <a:r>
                        <a:rPr lang="en-US" dirty="0" smtClean="0"/>
                        <a:t>8</a:t>
                      </a:r>
                      <a:endParaRPr lang="en-US" dirty="0"/>
                    </a:p>
                  </a:txBody>
                  <a:tcPr/>
                </a:tc>
                <a:tc>
                  <a:txBody>
                    <a:bodyPr/>
                    <a:lstStyle/>
                    <a:p>
                      <a:r>
                        <a:rPr lang="en-US" dirty="0" smtClean="0"/>
                        <a:t>$11.92</a:t>
                      </a:r>
                      <a:endParaRPr lang="en-US" dirty="0"/>
                    </a:p>
                  </a:txBody>
                  <a:tcPr/>
                </a:tc>
              </a:tr>
              <a:tr h="336263">
                <a:tc>
                  <a:txBody>
                    <a:bodyPr/>
                    <a:lstStyle/>
                    <a:p>
                      <a:r>
                        <a:rPr lang="en-US" dirty="0" smtClean="0"/>
                        <a:t>Resistors</a:t>
                      </a:r>
                      <a:endParaRPr lang="en-US" dirty="0"/>
                    </a:p>
                  </a:txBody>
                  <a:tcPr/>
                </a:tc>
                <a:tc>
                  <a:txBody>
                    <a:bodyPr/>
                    <a:lstStyle/>
                    <a:p>
                      <a:r>
                        <a:rPr lang="en-US" dirty="0" smtClean="0"/>
                        <a:t>$0.30</a:t>
                      </a:r>
                      <a:endParaRPr lang="en-US" dirty="0"/>
                    </a:p>
                  </a:txBody>
                  <a:tcPr/>
                </a:tc>
                <a:tc>
                  <a:txBody>
                    <a:bodyPr/>
                    <a:lstStyle/>
                    <a:p>
                      <a:r>
                        <a:rPr lang="en-US" dirty="0" smtClean="0"/>
                        <a:t>20</a:t>
                      </a:r>
                      <a:endParaRPr lang="en-US" dirty="0"/>
                    </a:p>
                  </a:txBody>
                  <a:tcPr/>
                </a:tc>
                <a:tc>
                  <a:txBody>
                    <a:bodyPr/>
                    <a:lstStyle/>
                    <a:p>
                      <a:r>
                        <a:rPr lang="en-US" dirty="0" smtClean="0"/>
                        <a:t>Lab Supply</a:t>
                      </a:r>
                      <a:endParaRPr lang="en-US" dirty="0"/>
                    </a:p>
                  </a:txBody>
                  <a:tcPr/>
                </a:tc>
              </a:tr>
              <a:tr h="336263">
                <a:tc>
                  <a:txBody>
                    <a:bodyPr/>
                    <a:lstStyle/>
                    <a:p>
                      <a:r>
                        <a:rPr lang="en-US" dirty="0" smtClean="0"/>
                        <a:t>Wire</a:t>
                      </a:r>
                      <a:endParaRPr lang="en-US" dirty="0"/>
                    </a:p>
                  </a:txBody>
                  <a:tcPr/>
                </a:tc>
                <a:tc>
                  <a:txBody>
                    <a:bodyPr/>
                    <a:lstStyle/>
                    <a:p>
                      <a:r>
                        <a:rPr lang="en-US" dirty="0" smtClean="0"/>
                        <a:t>$30.00</a:t>
                      </a:r>
                      <a:endParaRPr lang="en-US" dirty="0"/>
                    </a:p>
                  </a:txBody>
                  <a:tcPr/>
                </a:tc>
                <a:tc>
                  <a:txBody>
                    <a:bodyPr/>
                    <a:lstStyle/>
                    <a:p>
                      <a:r>
                        <a:rPr lang="en-US" dirty="0" smtClean="0"/>
                        <a:t>1</a:t>
                      </a:r>
                      <a:endParaRPr lang="en-US" dirty="0"/>
                    </a:p>
                  </a:txBody>
                  <a:tcPr/>
                </a:tc>
                <a:tc>
                  <a:txBody>
                    <a:bodyPr/>
                    <a:lstStyle/>
                    <a:p>
                      <a:r>
                        <a:rPr lang="en-US" dirty="0" smtClean="0"/>
                        <a:t>$30.00</a:t>
                      </a:r>
                      <a:endParaRPr lang="en-US" dirty="0"/>
                    </a:p>
                  </a:txBody>
                  <a:tcPr/>
                </a:tc>
              </a:tr>
              <a:tr h="336263">
                <a:tc>
                  <a:txBody>
                    <a:bodyPr/>
                    <a:lstStyle/>
                    <a:p>
                      <a:r>
                        <a:rPr lang="en-US" dirty="0" smtClean="0"/>
                        <a:t>TLC5940</a:t>
                      </a:r>
                      <a:endParaRPr lang="en-US" dirty="0"/>
                    </a:p>
                  </a:txBody>
                  <a:tcPr/>
                </a:tc>
                <a:tc>
                  <a:txBody>
                    <a:bodyPr/>
                    <a:lstStyle/>
                    <a:p>
                      <a:r>
                        <a:rPr lang="en-US" dirty="0" smtClean="0"/>
                        <a:t>$5.52</a:t>
                      </a:r>
                      <a:endParaRPr lang="en-US" dirty="0"/>
                    </a:p>
                  </a:txBody>
                  <a:tcPr/>
                </a:tc>
                <a:tc>
                  <a:txBody>
                    <a:bodyPr/>
                    <a:lstStyle/>
                    <a:p>
                      <a:r>
                        <a:rPr lang="en-US" dirty="0" smtClean="0"/>
                        <a:t>13</a:t>
                      </a:r>
                      <a:endParaRPr lang="en-US" dirty="0"/>
                    </a:p>
                  </a:txBody>
                  <a:tcPr/>
                </a:tc>
                <a:tc>
                  <a:txBody>
                    <a:bodyPr/>
                    <a:lstStyle/>
                    <a:p>
                      <a:r>
                        <a:rPr lang="en-US" dirty="0" smtClean="0"/>
                        <a:t>Free Sample</a:t>
                      </a:r>
                      <a:endParaRPr lang="en-US" dirty="0"/>
                    </a:p>
                  </a:txBody>
                  <a:tcPr/>
                </a:tc>
              </a:tr>
              <a:tr h="588461">
                <a:tc>
                  <a:txBody>
                    <a:bodyPr/>
                    <a:lstStyle/>
                    <a:p>
                      <a:r>
                        <a:rPr lang="en-US" dirty="0" smtClean="0"/>
                        <a:t>LM324</a:t>
                      </a:r>
                      <a:r>
                        <a:rPr lang="en-US" baseline="0" dirty="0" smtClean="0"/>
                        <a:t> Operational Amplifier</a:t>
                      </a:r>
                      <a:endParaRPr lang="en-US" dirty="0"/>
                    </a:p>
                  </a:txBody>
                  <a:tcPr/>
                </a:tc>
                <a:tc>
                  <a:txBody>
                    <a:bodyPr/>
                    <a:lstStyle/>
                    <a:p>
                      <a:r>
                        <a:rPr lang="en-US" dirty="0" smtClean="0"/>
                        <a:t>$0.48</a:t>
                      </a:r>
                      <a:endParaRPr lang="en-US" dirty="0"/>
                    </a:p>
                  </a:txBody>
                  <a:tcPr/>
                </a:tc>
                <a:tc>
                  <a:txBody>
                    <a:bodyPr/>
                    <a:lstStyle/>
                    <a:p>
                      <a:r>
                        <a:rPr lang="en-US" dirty="0" smtClean="0"/>
                        <a:t>1</a:t>
                      </a:r>
                      <a:endParaRPr lang="en-US" dirty="0"/>
                    </a:p>
                  </a:txBody>
                  <a:tcPr/>
                </a:tc>
                <a:tc>
                  <a:txBody>
                    <a:bodyPr/>
                    <a:lstStyle/>
                    <a:p>
                      <a:r>
                        <a:rPr lang="en-US" dirty="0" smtClean="0"/>
                        <a:t>Free Sample</a:t>
                      </a:r>
                      <a:endParaRPr lang="en-US" dirty="0"/>
                    </a:p>
                  </a:txBody>
                  <a:tcPr/>
                </a:tc>
              </a:tr>
              <a:tr h="588461">
                <a:tc>
                  <a:txBody>
                    <a:bodyPr/>
                    <a:lstStyle/>
                    <a:p>
                      <a:r>
                        <a:rPr lang="en-US" dirty="0" smtClean="0"/>
                        <a:t>LM317</a:t>
                      </a:r>
                      <a:r>
                        <a:rPr lang="en-US" baseline="0" dirty="0" smtClean="0"/>
                        <a:t> Voltage Regulator</a:t>
                      </a:r>
                      <a:endParaRPr lang="en-US" dirty="0"/>
                    </a:p>
                  </a:txBody>
                  <a:tcPr/>
                </a:tc>
                <a:tc>
                  <a:txBody>
                    <a:bodyPr/>
                    <a:lstStyle/>
                    <a:p>
                      <a:r>
                        <a:rPr lang="en-US" dirty="0" smtClean="0"/>
                        <a:t>$0.71</a:t>
                      </a:r>
                      <a:endParaRPr lang="en-US" dirty="0"/>
                    </a:p>
                  </a:txBody>
                  <a:tcPr/>
                </a:tc>
                <a:tc>
                  <a:txBody>
                    <a:bodyPr/>
                    <a:lstStyle/>
                    <a:p>
                      <a:r>
                        <a:rPr lang="en-US" dirty="0" smtClean="0"/>
                        <a:t>1</a:t>
                      </a:r>
                      <a:endParaRPr lang="en-US" dirty="0"/>
                    </a:p>
                  </a:txBody>
                  <a:tcPr/>
                </a:tc>
                <a:tc>
                  <a:txBody>
                    <a:bodyPr/>
                    <a:lstStyle/>
                    <a:p>
                      <a:r>
                        <a:rPr lang="en-US" dirty="0" smtClean="0"/>
                        <a:t>Free Sample</a:t>
                      </a:r>
                      <a:endParaRPr lang="en-US" dirty="0"/>
                    </a:p>
                  </a:txBody>
                  <a:tcPr/>
                </a:tc>
              </a:tr>
              <a:tr h="336263">
                <a:tc>
                  <a:txBody>
                    <a:bodyPr/>
                    <a:lstStyle/>
                    <a:p>
                      <a:r>
                        <a:rPr lang="en-US" dirty="0" smtClean="0"/>
                        <a:t>Microphone</a:t>
                      </a:r>
                      <a:endParaRPr lang="en-US" dirty="0"/>
                    </a:p>
                  </a:txBody>
                  <a:tcPr/>
                </a:tc>
                <a:tc>
                  <a:txBody>
                    <a:bodyPr/>
                    <a:lstStyle/>
                    <a:p>
                      <a:r>
                        <a:rPr lang="en-US" dirty="0" smtClean="0"/>
                        <a:t>$2.99</a:t>
                      </a:r>
                      <a:endParaRPr lang="en-US" dirty="0"/>
                    </a:p>
                  </a:txBody>
                  <a:tcPr/>
                </a:tc>
                <a:tc>
                  <a:txBody>
                    <a:bodyPr/>
                    <a:lstStyle/>
                    <a:p>
                      <a:r>
                        <a:rPr lang="en-US" dirty="0" smtClean="0"/>
                        <a:t>1</a:t>
                      </a:r>
                      <a:endParaRPr lang="en-US" dirty="0"/>
                    </a:p>
                  </a:txBody>
                  <a:tcPr/>
                </a:tc>
                <a:tc>
                  <a:txBody>
                    <a:bodyPr/>
                    <a:lstStyle/>
                    <a:p>
                      <a:r>
                        <a:rPr lang="en-US" dirty="0" smtClean="0"/>
                        <a:t>$2.99</a:t>
                      </a:r>
                      <a:endParaRPr lang="en-US" dirty="0"/>
                    </a:p>
                  </a:txBody>
                  <a:tcPr/>
                </a:tc>
              </a:tr>
              <a:tr h="336263">
                <a:tc>
                  <a:txBody>
                    <a:bodyPr/>
                    <a:lstStyle/>
                    <a:p>
                      <a:r>
                        <a:rPr lang="en-US" dirty="0" smtClean="0"/>
                        <a:t>Plexiglas</a:t>
                      </a:r>
                      <a:endParaRPr lang="en-US" dirty="0"/>
                    </a:p>
                  </a:txBody>
                  <a:tcPr/>
                </a:tc>
                <a:tc>
                  <a:txBody>
                    <a:bodyPr/>
                    <a:lstStyle/>
                    <a:p>
                      <a:r>
                        <a:rPr lang="en-US" dirty="0" smtClean="0"/>
                        <a:t>$12.99</a:t>
                      </a:r>
                      <a:endParaRPr lang="en-US" dirty="0"/>
                    </a:p>
                  </a:txBody>
                  <a:tcPr/>
                </a:tc>
                <a:tc>
                  <a:txBody>
                    <a:bodyPr/>
                    <a:lstStyle/>
                    <a:p>
                      <a:r>
                        <a:rPr lang="en-US" dirty="0" smtClean="0"/>
                        <a:t>1</a:t>
                      </a:r>
                      <a:endParaRPr lang="en-US" dirty="0"/>
                    </a:p>
                  </a:txBody>
                  <a:tcPr/>
                </a:tc>
                <a:tc>
                  <a:txBody>
                    <a:bodyPr/>
                    <a:lstStyle/>
                    <a:p>
                      <a:r>
                        <a:rPr lang="en-US" dirty="0" smtClean="0"/>
                        <a:t>$12.99</a:t>
                      </a:r>
                      <a:endParaRPr lang="en-US" dirty="0"/>
                    </a:p>
                  </a:txBody>
                  <a:tcPr/>
                </a:tc>
              </a:tr>
              <a:tr h="336263">
                <a:tc>
                  <a:txBody>
                    <a:bodyPr/>
                    <a:lstStyle/>
                    <a:p>
                      <a:r>
                        <a:rPr lang="en-US" dirty="0" smtClean="0"/>
                        <a:t>Miscellaneous</a:t>
                      </a:r>
                      <a:endParaRPr lang="en-US" dirty="0"/>
                    </a:p>
                  </a:txBody>
                  <a:tcPr/>
                </a:tc>
                <a:tc>
                  <a:txBody>
                    <a:bodyPr/>
                    <a:lstStyle/>
                    <a:p>
                      <a:r>
                        <a:rPr lang="en-US" dirty="0" smtClean="0"/>
                        <a:t>$20</a:t>
                      </a:r>
                      <a:endParaRPr lang="en-US" dirty="0"/>
                    </a:p>
                  </a:txBody>
                  <a:tcPr/>
                </a:tc>
                <a:tc>
                  <a:txBody>
                    <a:bodyPr/>
                    <a:lstStyle/>
                    <a:p>
                      <a:r>
                        <a:rPr lang="en-US" dirty="0" smtClean="0"/>
                        <a:t>1</a:t>
                      </a:r>
                      <a:endParaRPr lang="en-US" dirty="0"/>
                    </a:p>
                  </a:txBody>
                  <a:tcPr/>
                </a:tc>
                <a:tc>
                  <a:txBody>
                    <a:bodyPr/>
                    <a:lstStyle/>
                    <a:p>
                      <a:r>
                        <a:rPr lang="en-US" dirty="0" smtClean="0"/>
                        <a:t>$20</a:t>
                      </a:r>
                      <a:endParaRPr lang="en-US" dirty="0"/>
                    </a:p>
                  </a:txBody>
                  <a:tcPr/>
                </a:tc>
              </a:tr>
              <a:tr h="336263">
                <a:tc>
                  <a:txBody>
                    <a:bodyPr/>
                    <a:lstStyle/>
                    <a:p>
                      <a:r>
                        <a:rPr lang="en-US" dirty="0" smtClean="0"/>
                        <a:t>PCB</a:t>
                      </a:r>
                      <a:endParaRPr lang="en-US" dirty="0"/>
                    </a:p>
                  </a:txBody>
                  <a:tcPr/>
                </a:tc>
                <a:tc>
                  <a:txBody>
                    <a:bodyPr/>
                    <a:lstStyle/>
                    <a:p>
                      <a:r>
                        <a:rPr lang="en-US" dirty="0" smtClean="0"/>
                        <a:t>$40</a:t>
                      </a:r>
                      <a:endParaRPr lang="en-US" dirty="0"/>
                    </a:p>
                  </a:txBody>
                  <a:tcPr/>
                </a:tc>
                <a:tc>
                  <a:txBody>
                    <a:bodyPr/>
                    <a:lstStyle/>
                    <a:p>
                      <a:r>
                        <a:rPr lang="en-US" dirty="0" smtClean="0"/>
                        <a:t>1</a:t>
                      </a:r>
                      <a:endParaRPr lang="en-US" dirty="0"/>
                    </a:p>
                  </a:txBody>
                  <a:tcPr/>
                </a:tc>
                <a:tc>
                  <a:txBody>
                    <a:bodyPr/>
                    <a:lstStyle/>
                    <a:p>
                      <a:r>
                        <a:rPr lang="en-US" dirty="0" smtClean="0"/>
                        <a:t>$40</a:t>
                      </a:r>
                      <a:endParaRPr lang="en-US" dirty="0"/>
                    </a:p>
                  </a:txBody>
                  <a:tcPr/>
                </a:tc>
              </a:tr>
              <a:tr h="336263">
                <a:tc>
                  <a:txBody>
                    <a:bodyPr/>
                    <a:lstStyle/>
                    <a:p>
                      <a:r>
                        <a:rPr lang="en-US" dirty="0" smtClean="0"/>
                        <a:t>Total</a:t>
                      </a:r>
                      <a:endParaRPr lang="en-US" dirty="0"/>
                    </a:p>
                  </a:txBody>
                  <a:tcPr/>
                </a:tc>
                <a:tc>
                  <a:txBody>
                    <a:bodyPr/>
                    <a:lstStyle/>
                    <a:p>
                      <a:endParaRPr lang="en-US" dirty="0"/>
                    </a:p>
                  </a:txBody>
                  <a:tcPr/>
                </a:tc>
                <a:tc>
                  <a:txBody>
                    <a:bodyPr/>
                    <a:lstStyle/>
                    <a:p>
                      <a:endParaRPr lang="en-US" dirty="0"/>
                    </a:p>
                  </a:txBody>
                  <a:tcPr/>
                </a:tc>
                <a:tc>
                  <a:txBody>
                    <a:bodyPr/>
                    <a:lstStyle/>
                    <a:p>
                      <a:r>
                        <a:rPr lang="en-US" dirty="0" smtClean="0"/>
                        <a:t>$181.34</a:t>
                      </a:r>
                      <a:endParaRPr lang="en-US" dirty="0"/>
                    </a:p>
                  </a:txBody>
                  <a:tcPr/>
                </a:tc>
              </a:tr>
            </a:tbl>
          </a:graphicData>
        </a:graphic>
      </p:graphicFrame>
    </p:spTree>
    <p:extLst>
      <p:ext uri="{BB962C8B-B14F-4D97-AF65-F5344CB8AC3E}">
        <p14:creationId xmlns:p14="http://schemas.microsoft.com/office/powerpoint/2010/main" val="91025928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Milestones</a:t>
            </a:r>
            <a:endParaRPr lang="en-US" b="1"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967489960"/>
              </p:ext>
            </p:extLst>
          </p:nvPr>
        </p:nvGraphicFramePr>
        <p:xfrm>
          <a:off x="0" y="1371600"/>
          <a:ext cx="8458200" cy="548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0383311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Questions/Comments? </a:t>
            </a:r>
            <a:endParaRPr lang="en-US" b="1" dirty="0"/>
          </a:p>
        </p:txBody>
      </p:sp>
      <p:pic>
        <p:nvPicPr>
          <p:cNvPr id="4" name="Picture 3" descr="C:\Documents and Settings\x9y\Local Settings\Temporary Internet Files\Content.IE5\M2RM6HLN\MC900433797[1].png"/>
          <p:cNvPicPr>
            <a:picLocks noChangeAspect="1" noChangeArrowheads="1"/>
          </p:cNvPicPr>
          <p:nvPr/>
        </p:nvPicPr>
        <p:blipFill>
          <a:blip r:embed="rId2" cstate="print"/>
          <a:srcRect/>
          <a:stretch>
            <a:fillRect/>
          </a:stretch>
        </p:blipFill>
        <p:spPr bwMode="auto">
          <a:xfrm>
            <a:off x="3581400" y="2819400"/>
            <a:ext cx="1676400" cy="1676400"/>
          </a:xfrm>
          <a:prstGeom prst="rect">
            <a:avLst/>
          </a:prstGeom>
          <a:noFill/>
        </p:spPr>
      </p:pic>
    </p:spTree>
    <p:extLst>
      <p:ext uri="{BB962C8B-B14F-4D97-AF65-F5344CB8AC3E}">
        <p14:creationId xmlns:p14="http://schemas.microsoft.com/office/powerpoint/2010/main" val="256211524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Prototype </a:t>
            </a:r>
            <a:endParaRPr lang="en-US" b="1" dirty="0"/>
          </a:p>
        </p:txBody>
      </p:sp>
      <p:pic>
        <p:nvPicPr>
          <p:cNvPr id="4" name="M4H02968.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7200" y="1857375"/>
            <a:ext cx="7620000" cy="4286250"/>
          </a:xfrm>
        </p:spPr>
      </p:pic>
    </p:spTree>
    <p:extLst>
      <p:ext uri="{BB962C8B-B14F-4D97-AF65-F5344CB8AC3E}">
        <p14:creationId xmlns:p14="http://schemas.microsoft.com/office/powerpoint/2010/main" val="594052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5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mute="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sdfasdf" title="asdfasdf"/>
          <p:cNvPicPr/>
          <p:nvPr/>
        </p:nvPicPr>
        <p:blipFill>
          <a:blip r:embed="rId3"/>
          <a:stretch>
            <a:fillRect/>
          </a:stretch>
        </p:blipFill>
        <p:spPr>
          <a:xfrm>
            <a:off x="2819400" y="2895600"/>
            <a:ext cx="2509935" cy="2156431"/>
          </a:xfrm>
          <a:prstGeom prst="rect">
            <a:avLst/>
          </a:prstGeom>
        </p:spPr>
      </p:pic>
      <p:sp>
        <p:nvSpPr>
          <p:cNvPr id="2" name="Title 1"/>
          <p:cNvSpPr>
            <a:spLocks noGrp="1"/>
          </p:cNvSpPr>
          <p:nvPr>
            <p:ph type="title"/>
          </p:nvPr>
        </p:nvSpPr>
        <p:spPr>
          <a:xfrm>
            <a:off x="381000" y="274638"/>
            <a:ext cx="7620000" cy="1143000"/>
          </a:xfrm>
        </p:spPr>
        <p:txBody>
          <a:bodyPr/>
          <a:lstStyle/>
          <a:p>
            <a:r>
              <a:rPr lang="en-US" b="1" dirty="0" smtClean="0"/>
              <a:t>Project Description</a:t>
            </a:r>
            <a:endParaRPr lang="en-US" b="1" dirty="0"/>
          </a:p>
        </p:txBody>
      </p:sp>
      <p:sp>
        <p:nvSpPr>
          <p:cNvPr id="3" name="Content Placeholder 2"/>
          <p:cNvSpPr>
            <a:spLocks noGrp="1"/>
          </p:cNvSpPr>
          <p:nvPr>
            <p:ph idx="1"/>
          </p:nvPr>
        </p:nvSpPr>
        <p:spPr/>
        <p:txBody>
          <a:bodyPr/>
          <a:lstStyle/>
          <a:p>
            <a:pPr algn="just"/>
            <a:r>
              <a:rPr lang="en-US" dirty="0" smtClean="0"/>
              <a:t>An LED cube is basically an LED screen but in three dimensions. Instead of packing the LEDs as close together, one wants to leave space in-between to create depth. </a:t>
            </a:r>
            <a:endParaRPr lang="en-US" dirty="0"/>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0097" y="4962808"/>
            <a:ext cx="2467103" cy="136179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4103" y="4767404"/>
            <a:ext cx="1589055" cy="171326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urved Down Arrow 4"/>
          <p:cNvSpPr/>
          <p:nvPr/>
        </p:nvSpPr>
        <p:spPr>
          <a:xfrm rot="20207160">
            <a:off x="859470" y="3623357"/>
            <a:ext cx="2006687" cy="1094494"/>
          </a:xfrm>
          <a:prstGeom prst="curvedDownArrow">
            <a:avLst>
              <a:gd name="adj1" fmla="val 17834"/>
              <a:gd name="adj2" fmla="val 50000"/>
              <a:gd name="adj3" fmla="val 35267"/>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solidFill>
                <a:schemeClr val="tx1"/>
              </a:solidFill>
            </a:endParaRPr>
          </a:p>
        </p:txBody>
      </p:sp>
      <p:sp>
        <p:nvSpPr>
          <p:cNvPr id="9" name="Curved Down Arrow 8"/>
          <p:cNvSpPr/>
          <p:nvPr/>
        </p:nvSpPr>
        <p:spPr>
          <a:xfrm rot="1392840" flipH="1">
            <a:off x="4827767" y="3324113"/>
            <a:ext cx="2430117" cy="1288425"/>
          </a:xfrm>
          <a:prstGeom prst="curvedDownArrow">
            <a:avLst>
              <a:gd name="adj1" fmla="val 19110"/>
              <a:gd name="adj2" fmla="val 50000"/>
              <a:gd name="adj3" fmla="val 35267"/>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solidFill>
                <a:schemeClr val="tx1"/>
              </a:solidFill>
            </a:endParaRPr>
          </a:p>
        </p:txBody>
      </p:sp>
      <p:pic>
        <p:nvPicPr>
          <p:cNvPr id="1028" name="Picture 4" descr="C:\Users\Student\Desktop\sound.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7352026" y="4247568"/>
            <a:ext cx="909606" cy="730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21334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Motivation</a:t>
            </a:r>
            <a:endParaRPr lang="en-US" b="1" dirty="0"/>
          </a:p>
        </p:txBody>
      </p:sp>
      <p:sp>
        <p:nvSpPr>
          <p:cNvPr id="3" name="Content Placeholder 2"/>
          <p:cNvSpPr>
            <a:spLocks noGrp="1"/>
          </p:cNvSpPr>
          <p:nvPr>
            <p:ph idx="1"/>
          </p:nvPr>
        </p:nvSpPr>
        <p:spPr/>
        <p:txBody>
          <a:bodyPr>
            <a:noAutofit/>
          </a:bodyPr>
          <a:lstStyle/>
          <a:p>
            <a:pPr fontAlgn="base"/>
            <a:r>
              <a:rPr lang="en-US" sz="2400" dirty="0" smtClean="0"/>
              <a:t>A project that would be more programing intensive than electrical due to our group’s skill set </a:t>
            </a:r>
          </a:p>
          <a:p>
            <a:pPr lvl="1" fontAlgn="base"/>
            <a:r>
              <a:rPr lang="en-US" sz="2400" dirty="0" smtClean="0"/>
              <a:t>3 </a:t>
            </a:r>
            <a:r>
              <a:rPr lang="en-US" sz="2400" dirty="0" err="1" smtClean="0"/>
              <a:t>CpE</a:t>
            </a:r>
            <a:r>
              <a:rPr lang="en-US" sz="2400" dirty="0" smtClean="0"/>
              <a:t> and 1 EE</a:t>
            </a:r>
          </a:p>
          <a:p>
            <a:pPr fontAlgn="base"/>
            <a:r>
              <a:rPr lang="en-US" sz="2400" dirty="0" smtClean="0"/>
              <a:t>Failed </a:t>
            </a:r>
            <a:r>
              <a:rPr lang="en-US" sz="2400" dirty="0"/>
              <a:t>attempt to create a 16x16x16 LED cube by a previous senior design group last summer.</a:t>
            </a:r>
          </a:p>
          <a:p>
            <a:pPr fontAlgn="base"/>
            <a:r>
              <a:rPr lang="en-US" sz="2400" dirty="0" smtClean="0"/>
              <a:t>Also </a:t>
            </a:r>
            <a:r>
              <a:rPr lang="en-US" sz="2400" dirty="0"/>
              <a:t>to top the non-impressive LED cube that was picked up and showcased this spring. </a:t>
            </a:r>
          </a:p>
          <a:p>
            <a:pPr fontAlgn="base"/>
            <a:r>
              <a:rPr lang="en-US" sz="2400" dirty="0" smtClean="0"/>
              <a:t>Monetarily </a:t>
            </a:r>
            <a:r>
              <a:rPr lang="en-US" sz="2400" dirty="0"/>
              <a:t>feasible project</a:t>
            </a:r>
            <a:r>
              <a:rPr lang="en-US" sz="2400" dirty="0" smtClean="0"/>
              <a:t>.</a:t>
            </a:r>
          </a:p>
          <a:p>
            <a:pPr lvl="1" fontAlgn="base"/>
            <a:r>
              <a:rPr lang="en-US" sz="2400" dirty="0" smtClean="0"/>
              <a:t>No funding</a:t>
            </a:r>
            <a:endParaRPr lang="en-US" sz="2400" dirty="0"/>
          </a:p>
          <a:p>
            <a:pPr fontAlgn="base"/>
            <a:r>
              <a:rPr lang="en-US" sz="2400" dirty="0" smtClean="0"/>
              <a:t>Fun </a:t>
            </a:r>
            <a:r>
              <a:rPr lang="en-US" sz="2400" dirty="0"/>
              <a:t>project to take on as we spend our final semesters.  </a:t>
            </a:r>
          </a:p>
          <a:p>
            <a:pPr marL="114300" indent="0">
              <a:buNone/>
            </a:pPr>
            <a:endParaRPr lang="en-US" sz="2400" dirty="0"/>
          </a:p>
        </p:txBody>
      </p:sp>
    </p:spTree>
    <p:extLst>
      <p:ext uri="{BB962C8B-B14F-4D97-AF65-F5344CB8AC3E}">
        <p14:creationId xmlns:p14="http://schemas.microsoft.com/office/powerpoint/2010/main" val="30145675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077200" cy="1143000"/>
          </a:xfrm>
        </p:spPr>
        <p:txBody>
          <a:bodyPr/>
          <a:lstStyle/>
          <a:p>
            <a:r>
              <a:rPr lang="en-US" b="1" dirty="0" smtClean="0"/>
              <a:t>Requirements &amp; Specifications</a:t>
            </a:r>
            <a:endParaRPr lang="en-US" b="1" dirty="0"/>
          </a:p>
        </p:txBody>
      </p:sp>
      <p:sp>
        <p:nvSpPr>
          <p:cNvPr id="3" name="Content Placeholder 2"/>
          <p:cNvSpPr>
            <a:spLocks noGrp="1"/>
          </p:cNvSpPr>
          <p:nvPr>
            <p:ph idx="1"/>
          </p:nvPr>
        </p:nvSpPr>
        <p:spPr/>
        <p:txBody>
          <a:bodyPr/>
          <a:lstStyle/>
          <a:p>
            <a:pPr fontAlgn="base"/>
            <a:r>
              <a:rPr lang="en-US" dirty="0"/>
              <a:t>The LED resolution will be 8x8x8 = 512 minimum. Having five visible </a:t>
            </a:r>
            <a:r>
              <a:rPr lang="en-US" dirty="0" smtClean="0"/>
              <a:t>faces</a:t>
            </a:r>
          </a:p>
          <a:p>
            <a:pPr fontAlgn="base"/>
            <a:r>
              <a:rPr lang="en-US" dirty="0"/>
              <a:t>The size will be approximately one cubic </a:t>
            </a:r>
            <a:r>
              <a:rPr lang="en-US" dirty="0" smtClean="0"/>
              <a:t>foot</a:t>
            </a:r>
            <a:endParaRPr lang="en-US" dirty="0"/>
          </a:p>
          <a:p>
            <a:pPr fontAlgn="base"/>
            <a:r>
              <a:rPr lang="en-US" dirty="0" smtClean="0"/>
              <a:t>RGB light </a:t>
            </a:r>
            <a:r>
              <a:rPr lang="en-US" dirty="0"/>
              <a:t>emitting diodes will be used</a:t>
            </a:r>
          </a:p>
          <a:p>
            <a:pPr fontAlgn="base"/>
            <a:r>
              <a:rPr lang="en-US" dirty="0"/>
              <a:t>Total mass should be approximately 10 lbs. or less</a:t>
            </a:r>
          </a:p>
          <a:p>
            <a:pPr fontAlgn="base"/>
            <a:r>
              <a:rPr lang="en-US" dirty="0" smtClean="0"/>
              <a:t>Electronics </a:t>
            </a:r>
            <a:r>
              <a:rPr lang="en-US" dirty="0"/>
              <a:t>will be housed underneath the LED cube structure</a:t>
            </a:r>
          </a:p>
          <a:p>
            <a:pPr fontAlgn="base"/>
            <a:r>
              <a:rPr lang="en-US" dirty="0"/>
              <a:t>Casing will be made from transparent </a:t>
            </a:r>
            <a:r>
              <a:rPr lang="en-US" dirty="0" smtClean="0"/>
              <a:t>acrylic/Plexiglas</a:t>
            </a:r>
          </a:p>
          <a:p>
            <a:pPr fontAlgn="base"/>
            <a:r>
              <a:rPr lang="en-US" dirty="0"/>
              <a:t>PCB encasing should be made out of a light weight </a:t>
            </a:r>
            <a:r>
              <a:rPr lang="en-US" dirty="0" smtClean="0"/>
              <a:t>material</a:t>
            </a:r>
            <a:endParaRPr lang="en-US" dirty="0"/>
          </a:p>
          <a:p>
            <a:pPr fontAlgn="base"/>
            <a:r>
              <a:rPr lang="en-US" dirty="0"/>
              <a:t>Mini-USB cable connection should be accessible from the outside</a:t>
            </a:r>
          </a:p>
          <a:p>
            <a:pPr fontAlgn="base"/>
            <a:r>
              <a:rPr lang="en-US" dirty="0"/>
              <a:t>Three position switch accessible to the user</a:t>
            </a:r>
          </a:p>
          <a:p>
            <a:endParaRPr lang="en-US" dirty="0"/>
          </a:p>
        </p:txBody>
      </p:sp>
    </p:spTree>
    <p:extLst>
      <p:ext uri="{BB962C8B-B14F-4D97-AF65-F5344CB8AC3E}">
        <p14:creationId xmlns:p14="http://schemas.microsoft.com/office/powerpoint/2010/main" val="10308257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t>Design Details</a:t>
            </a:r>
            <a:endParaRPr lang="en-US" b="1" dirty="0"/>
          </a:p>
        </p:txBody>
      </p:sp>
    </p:spTree>
    <p:extLst>
      <p:ext uri="{BB962C8B-B14F-4D97-AF65-F5344CB8AC3E}">
        <p14:creationId xmlns:p14="http://schemas.microsoft.com/office/powerpoint/2010/main" val="16409699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Block Diagram</a:t>
            </a:r>
            <a:endParaRPr lang="en-US" b="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295400"/>
            <a:ext cx="6324600"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3692" y="1212298"/>
            <a:ext cx="6353908" cy="5645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09172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Processing Subsystem</a:t>
            </a:r>
            <a:endParaRPr lang="en-US" b="1" dirty="0"/>
          </a:p>
        </p:txBody>
      </p:sp>
      <p:sp>
        <p:nvSpPr>
          <p:cNvPr id="7" name="Rectangle 6"/>
          <p:cNvSpPr/>
          <p:nvPr/>
        </p:nvSpPr>
        <p:spPr>
          <a:xfrm>
            <a:off x="2438400" y="6019800"/>
            <a:ext cx="3124200" cy="8382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219200"/>
            <a:ext cx="6260382" cy="556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4752216" y="1219200"/>
            <a:ext cx="2574966" cy="48006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33400" y="1207819"/>
            <a:ext cx="2286000" cy="4811981"/>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85800" y="6019800"/>
            <a:ext cx="6641382" cy="7620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79250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1095</TotalTime>
  <Words>1511</Words>
  <Application>Microsoft Office PowerPoint</Application>
  <PresentationFormat>On-screen Show (4:3)</PresentationFormat>
  <Paragraphs>356</Paragraphs>
  <Slides>38</Slides>
  <Notes>8</Notes>
  <HiddenSlides>0</HiddenSlides>
  <MMClips>1</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Adjacency</vt:lpstr>
      <vt:lpstr>Multi-Functional Hexahedron: An Interactive LED Cube</vt:lpstr>
      <vt:lpstr>Overview</vt:lpstr>
      <vt:lpstr>Project Description</vt:lpstr>
      <vt:lpstr>Project Description</vt:lpstr>
      <vt:lpstr>Motivation</vt:lpstr>
      <vt:lpstr>Requirements &amp; Specifications</vt:lpstr>
      <vt:lpstr>Design Details</vt:lpstr>
      <vt:lpstr>Block Diagram</vt:lpstr>
      <vt:lpstr>Processing Subsystem</vt:lpstr>
      <vt:lpstr>Microcontrollers</vt:lpstr>
      <vt:lpstr>USB to Serial Converter</vt:lpstr>
      <vt:lpstr>SPTT Switch </vt:lpstr>
      <vt:lpstr>Schematic of Processing Subst.</vt:lpstr>
      <vt:lpstr>Sensing Subsystem</vt:lpstr>
      <vt:lpstr>Accelerometer </vt:lpstr>
      <vt:lpstr>VU Meter</vt:lpstr>
      <vt:lpstr>Schematic of Sensing Subst.</vt:lpstr>
      <vt:lpstr>Display Subsystem</vt:lpstr>
      <vt:lpstr>LED Sink Drivers</vt:lpstr>
      <vt:lpstr>PowerPoint Presentation</vt:lpstr>
      <vt:lpstr>Cube Mechanics</vt:lpstr>
      <vt:lpstr>Power Subsystem</vt:lpstr>
      <vt:lpstr>Voltage</vt:lpstr>
      <vt:lpstr>Current </vt:lpstr>
      <vt:lpstr>Power Dissipated</vt:lpstr>
      <vt:lpstr>Schematic of Power Subst.</vt:lpstr>
      <vt:lpstr>Software Details</vt:lpstr>
      <vt:lpstr>Sound Mode</vt:lpstr>
      <vt:lpstr>Animation Mode</vt:lpstr>
      <vt:lpstr>Accelerometer Mode</vt:lpstr>
      <vt:lpstr>Programming Techniques </vt:lpstr>
      <vt:lpstr>Administrative Content</vt:lpstr>
      <vt:lpstr>Current Progress</vt:lpstr>
      <vt:lpstr>Concerns/Issues</vt:lpstr>
      <vt:lpstr>Budget</vt:lpstr>
      <vt:lpstr>Milestones</vt:lpstr>
      <vt:lpstr>Questions/Comments? </vt:lpstr>
      <vt:lpstr>Prototype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Multi-Functional Hexahedron: An Interactive LED Cube</dc:title>
  <dc:creator>Roberto E. Amaya</dc:creator>
  <cp:lastModifiedBy>UCF</cp:lastModifiedBy>
  <cp:revision>86</cp:revision>
  <dcterms:created xsi:type="dcterms:W3CDTF">2013-06-07T15:15:54Z</dcterms:created>
  <dcterms:modified xsi:type="dcterms:W3CDTF">2013-06-14T01:40:00Z</dcterms:modified>
</cp:coreProperties>
</file>