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3"/>
  </p:notesMasterIdLst>
  <p:sldIdLst>
    <p:sldId id="256" r:id="rId2"/>
    <p:sldId id="289" r:id="rId3"/>
    <p:sldId id="291" r:id="rId4"/>
    <p:sldId id="257" r:id="rId5"/>
    <p:sldId id="307" r:id="rId6"/>
    <p:sldId id="285" r:id="rId7"/>
    <p:sldId id="293" r:id="rId8"/>
    <p:sldId id="287" r:id="rId9"/>
    <p:sldId id="295" r:id="rId10"/>
    <p:sldId id="306" r:id="rId11"/>
    <p:sldId id="299" r:id="rId12"/>
    <p:sldId id="300" r:id="rId13"/>
    <p:sldId id="301" r:id="rId14"/>
    <p:sldId id="303" r:id="rId15"/>
    <p:sldId id="336" r:id="rId16"/>
    <p:sldId id="310" r:id="rId17"/>
    <p:sldId id="312" r:id="rId18"/>
    <p:sldId id="321" r:id="rId19"/>
    <p:sldId id="354" r:id="rId20"/>
    <p:sldId id="334" r:id="rId21"/>
    <p:sldId id="339" r:id="rId22"/>
    <p:sldId id="315" r:id="rId23"/>
    <p:sldId id="330" r:id="rId24"/>
    <p:sldId id="331" r:id="rId25"/>
    <p:sldId id="318" r:id="rId26"/>
    <p:sldId id="313" r:id="rId27"/>
    <p:sldId id="344" r:id="rId28"/>
    <p:sldId id="345" r:id="rId29"/>
    <p:sldId id="351" r:id="rId30"/>
    <p:sldId id="350" r:id="rId31"/>
    <p:sldId id="349" r:id="rId32"/>
    <p:sldId id="348" r:id="rId33"/>
    <p:sldId id="347" r:id="rId34"/>
    <p:sldId id="352" r:id="rId35"/>
    <p:sldId id="288" r:id="rId36"/>
    <p:sldId id="283" r:id="rId37"/>
    <p:sldId id="355" r:id="rId38"/>
    <p:sldId id="282" r:id="rId39"/>
    <p:sldId id="341" r:id="rId40"/>
    <p:sldId id="281" r:id="rId41"/>
    <p:sldId id="35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2" autoAdjust="0"/>
    <p:restoredTop sz="84034" autoAdjust="0"/>
  </p:normalViewPr>
  <p:slideViewPr>
    <p:cSldViewPr>
      <p:cViewPr>
        <p:scale>
          <a:sx n="75" d="100"/>
          <a:sy n="75" d="100"/>
        </p:scale>
        <p:origin x="-1092" y="-162"/>
      </p:cViewPr>
      <p:guideLst>
        <p:guide orient="horz" pos="2160"/>
        <p:guide pos="2880"/>
      </p:guideLst>
    </p:cSldViewPr>
  </p:slideViewPr>
  <p:outlineViewPr>
    <p:cViewPr>
      <p:scale>
        <a:sx n="33" d="100"/>
        <a:sy n="33" d="100"/>
      </p:scale>
      <p:origin x="0" y="12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7941583315599099"/>
          <c:y val="5.7971014492753603E-2"/>
          <c:w val="0.74608663781892104"/>
          <c:h val="0.84564817984708396"/>
        </c:manualLayout>
      </c:layout>
      <c:bar3DChart>
        <c:barDir val="bar"/>
        <c:grouping val="stacked"/>
        <c:varyColors val="0"/>
        <c:ser>
          <c:idx val="0"/>
          <c:order val="0"/>
          <c:tx>
            <c:strRef>
              <c:f>Sheet1!$B$1</c:f>
              <c:strCache>
                <c:ptCount val="1"/>
                <c:pt idx="0">
                  <c:v>Percent Completed</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Over All </c:v>
                </c:pt>
                <c:pt idx="1">
                  <c:v>Final Product</c:v>
                </c:pt>
                <c:pt idx="2">
                  <c:v>PCB</c:v>
                </c:pt>
                <c:pt idx="3">
                  <c:v>Testing</c:v>
                </c:pt>
                <c:pt idx="4">
                  <c:v>Software</c:v>
                </c:pt>
                <c:pt idx="5">
                  <c:v>Hardware</c:v>
                </c:pt>
                <c:pt idx="6">
                  <c:v>Administrative</c:v>
                </c:pt>
                <c:pt idx="7">
                  <c:v>Design</c:v>
                </c:pt>
                <c:pt idx="8">
                  <c:v>Research</c:v>
                </c:pt>
              </c:strCache>
            </c:strRef>
          </c:cat>
          <c:val>
            <c:numRef>
              <c:f>Sheet1!$B$2:$B$10</c:f>
              <c:numCache>
                <c:formatCode>General</c:formatCode>
                <c:ptCount val="9"/>
                <c:pt idx="0">
                  <c:v>95</c:v>
                </c:pt>
                <c:pt idx="1">
                  <c:v>90</c:v>
                </c:pt>
                <c:pt idx="2">
                  <c:v>100</c:v>
                </c:pt>
                <c:pt idx="3">
                  <c:v>90</c:v>
                </c:pt>
                <c:pt idx="4">
                  <c:v>100</c:v>
                </c:pt>
                <c:pt idx="5">
                  <c:v>100</c:v>
                </c:pt>
                <c:pt idx="6">
                  <c:v>100</c:v>
                </c:pt>
                <c:pt idx="7">
                  <c:v>100</c:v>
                </c:pt>
                <c:pt idx="8">
                  <c:v>100</c:v>
                </c:pt>
              </c:numCache>
            </c:numRef>
          </c:val>
        </c:ser>
        <c:dLbls>
          <c:showLegendKey val="0"/>
          <c:showVal val="1"/>
          <c:showCatName val="0"/>
          <c:showSerName val="0"/>
          <c:showPercent val="0"/>
          <c:showBubbleSize val="0"/>
        </c:dLbls>
        <c:gapWidth val="150"/>
        <c:shape val="cylinder"/>
        <c:axId val="66824448"/>
        <c:axId val="67998464"/>
        <c:axId val="0"/>
      </c:bar3DChart>
      <c:catAx>
        <c:axId val="66824448"/>
        <c:scaling>
          <c:orientation val="minMax"/>
        </c:scaling>
        <c:delete val="0"/>
        <c:axPos val="l"/>
        <c:numFmt formatCode="General" sourceLinked="0"/>
        <c:majorTickMark val="out"/>
        <c:minorTickMark val="none"/>
        <c:tickLblPos val="nextTo"/>
        <c:crossAx val="67998464"/>
        <c:crosses val="autoZero"/>
        <c:auto val="1"/>
        <c:lblAlgn val="ctr"/>
        <c:lblOffset val="100"/>
        <c:noMultiLvlLbl val="0"/>
      </c:catAx>
      <c:valAx>
        <c:axId val="67998464"/>
        <c:scaling>
          <c:orientation val="minMax"/>
          <c:min val="0"/>
        </c:scaling>
        <c:delete val="0"/>
        <c:axPos val="b"/>
        <c:majorGridlines/>
        <c:numFmt formatCode="General" sourceLinked="1"/>
        <c:majorTickMark val="out"/>
        <c:minorTickMark val="none"/>
        <c:tickLblPos val="nextTo"/>
        <c:crossAx val="66824448"/>
        <c:crosses val="autoZero"/>
        <c:crossBetween val="between"/>
      </c:valAx>
    </c:plotArea>
    <c:legend>
      <c:legendPos val="r"/>
      <c:layout>
        <c:manualLayout>
          <c:xMode val="edge"/>
          <c:yMode val="edge"/>
          <c:x val="0.36947766664302101"/>
          <c:y val="1.9441591540187899E-3"/>
          <c:w val="0.45082227897188526"/>
          <c:h val="6.717774861475650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7941583315599099"/>
          <c:y val="5.7971014492753603E-2"/>
          <c:w val="0.74608663781892104"/>
          <c:h val="0.84564817984708396"/>
        </c:manualLayout>
      </c:layout>
      <c:bar3DChart>
        <c:barDir val="bar"/>
        <c:grouping val="stacked"/>
        <c:varyColors val="0"/>
        <c:ser>
          <c:idx val="0"/>
          <c:order val="0"/>
          <c:tx>
            <c:strRef>
              <c:f>Sheet1!$B$1</c:f>
              <c:strCache>
                <c:ptCount val="1"/>
                <c:pt idx="0">
                  <c:v>Eury</c:v>
                </c:pt>
              </c:strCache>
            </c:strRef>
          </c:tx>
          <c:invertIfNegative val="0"/>
          <c:cat>
            <c:strRef>
              <c:f>Sheet1!$A$2:$A$10</c:f>
              <c:strCache>
                <c:ptCount val="9"/>
                <c:pt idx="0">
                  <c:v>Over All </c:v>
                </c:pt>
                <c:pt idx="1">
                  <c:v>Final Product</c:v>
                </c:pt>
                <c:pt idx="2">
                  <c:v>PCB</c:v>
                </c:pt>
                <c:pt idx="3">
                  <c:v>Testing</c:v>
                </c:pt>
                <c:pt idx="4">
                  <c:v>Software</c:v>
                </c:pt>
                <c:pt idx="5">
                  <c:v>Hardware</c:v>
                </c:pt>
                <c:pt idx="6">
                  <c:v>Administrative</c:v>
                </c:pt>
                <c:pt idx="7">
                  <c:v>Design</c:v>
                </c:pt>
                <c:pt idx="8">
                  <c:v>Research</c:v>
                </c:pt>
              </c:strCache>
            </c:strRef>
          </c:cat>
          <c:val>
            <c:numRef>
              <c:f>Sheet1!$B$2:$B$10</c:f>
              <c:numCache>
                <c:formatCode>General</c:formatCode>
                <c:ptCount val="9"/>
                <c:pt idx="0">
                  <c:v>25.374999999999996</c:v>
                </c:pt>
                <c:pt idx="1">
                  <c:v>28</c:v>
                </c:pt>
                <c:pt idx="2">
                  <c:v>28</c:v>
                </c:pt>
                <c:pt idx="3">
                  <c:v>25</c:v>
                </c:pt>
                <c:pt idx="4">
                  <c:v>15</c:v>
                </c:pt>
                <c:pt idx="5">
                  <c:v>46</c:v>
                </c:pt>
                <c:pt idx="6">
                  <c:v>15</c:v>
                </c:pt>
                <c:pt idx="7">
                  <c:v>21</c:v>
                </c:pt>
                <c:pt idx="8">
                  <c:v>25</c:v>
                </c:pt>
              </c:numCache>
            </c:numRef>
          </c:val>
        </c:ser>
        <c:ser>
          <c:idx val="1"/>
          <c:order val="1"/>
          <c:tx>
            <c:strRef>
              <c:f>Sheet1!$C$1</c:f>
              <c:strCache>
                <c:ptCount val="1"/>
                <c:pt idx="0">
                  <c:v>Julio</c:v>
                </c:pt>
              </c:strCache>
            </c:strRef>
          </c:tx>
          <c:invertIfNegative val="0"/>
          <c:cat>
            <c:strRef>
              <c:f>Sheet1!$A$2:$A$10</c:f>
              <c:strCache>
                <c:ptCount val="9"/>
                <c:pt idx="0">
                  <c:v>Over All </c:v>
                </c:pt>
                <c:pt idx="1">
                  <c:v>Final Product</c:v>
                </c:pt>
                <c:pt idx="2">
                  <c:v>PCB</c:v>
                </c:pt>
                <c:pt idx="3">
                  <c:v>Testing</c:v>
                </c:pt>
                <c:pt idx="4">
                  <c:v>Software</c:v>
                </c:pt>
                <c:pt idx="5">
                  <c:v>Hardware</c:v>
                </c:pt>
                <c:pt idx="6">
                  <c:v>Administrative</c:v>
                </c:pt>
                <c:pt idx="7">
                  <c:v>Design</c:v>
                </c:pt>
                <c:pt idx="8">
                  <c:v>Research</c:v>
                </c:pt>
              </c:strCache>
            </c:strRef>
          </c:cat>
          <c:val>
            <c:numRef>
              <c:f>Sheet1!$C$2:$C$10</c:f>
              <c:numCache>
                <c:formatCode>General</c:formatCode>
                <c:ptCount val="9"/>
                <c:pt idx="0">
                  <c:v>25.75</c:v>
                </c:pt>
                <c:pt idx="1">
                  <c:v>28</c:v>
                </c:pt>
                <c:pt idx="2">
                  <c:v>28</c:v>
                </c:pt>
                <c:pt idx="3">
                  <c:v>25</c:v>
                </c:pt>
                <c:pt idx="4">
                  <c:v>33</c:v>
                </c:pt>
                <c:pt idx="5">
                  <c:v>22</c:v>
                </c:pt>
                <c:pt idx="6">
                  <c:v>15</c:v>
                </c:pt>
                <c:pt idx="7">
                  <c:v>30</c:v>
                </c:pt>
                <c:pt idx="8">
                  <c:v>25</c:v>
                </c:pt>
              </c:numCache>
            </c:numRef>
          </c:val>
        </c:ser>
        <c:ser>
          <c:idx val="2"/>
          <c:order val="2"/>
          <c:tx>
            <c:strRef>
              <c:f>Sheet1!$D$1</c:f>
              <c:strCache>
                <c:ptCount val="1"/>
                <c:pt idx="0">
                  <c:v>Roberto</c:v>
                </c:pt>
              </c:strCache>
            </c:strRef>
          </c:tx>
          <c:invertIfNegative val="0"/>
          <c:cat>
            <c:strRef>
              <c:f>Sheet1!$A$2:$A$10</c:f>
              <c:strCache>
                <c:ptCount val="9"/>
                <c:pt idx="0">
                  <c:v>Over All </c:v>
                </c:pt>
                <c:pt idx="1">
                  <c:v>Final Product</c:v>
                </c:pt>
                <c:pt idx="2">
                  <c:v>PCB</c:v>
                </c:pt>
                <c:pt idx="3">
                  <c:v>Testing</c:v>
                </c:pt>
                <c:pt idx="4">
                  <c:v>Software</c:v>
                </c:pt>
                <c:pt idx="5">
                  <c:v>Hardware</c:v>
                </c:pt>
                <c:pt idx="6">
                  <c:v>Administrative</c:v>
                </c:pt>
                <c:pt idx="7">
                  <c:v>Design</c:v>
                </c:pt>
                <c:pt idx="8">
                  <c:v>Research</c:v>
                </c:pt>
              </c:strCache>
            </c:strRef>
          </c:cat>
          <c:val>
            <c:numRef>
              <c:f>Sheet1!$D$2:$D$10</c:f>
              <c:numCache>
                <c:formatCode>General</c:formatCode>
                <c:ptCount val="9"/>
                <c:pt idx="0">
                  <c:v>25.75</c:v>
                </c:pt>
                <c:pt idx="1">
                  <c:v>28</c:v>
                </c:pt>
                <c:pt idx="2">
                  <c:v>28</c:v>
                </c:pt>
                <c:pt idx="3">
                  <c:v>25</c:v>
                </c:pt>
                <c:pt idx="4">
                  <c:v>33</c:v>
                </c:pt>
                <c:pt idx="5">
                  <c:v>22</c:v>
                </c:pt>
                <c:pt idx="6">
                  <c:v>15</c:v>
                </c:pt>
                <c:pt idx="7">
                  <c:v>30</c:v>
                </c:pt>
                <c:pt idx="8">
                  <c:v>25</c:v>
                </c:pt>
              </c:numCache>
            </c:numRef>
          </c:val>
        </c:ser>
        <c:ser>
          <c:idx val="3"/>
          <c:order val="3"/>
          <c:tx>
            <c:strRef>
              <c:f>Sheet1!$E$1</c:f>
              <c:strCache>
                <c:ptCount val="1"/>
                <c:pt idx="0">
                  <c:v>Luis</c:v>
                </c:pt>
              </c:strCache>
            </c:strRef>
          </c:tx>
          <c:invertIfNegative val="0"/>
          <c:cat>
            <c:strRef>
              <c:f>Sheet1!$A$2:$A$10</c:f>
              <c:strCache>
                <c:ptCount val="9"/>
                <c:pt idx="0">
                  <c:v>Over All </c:v>
                </c:pt>
                <c:pt idx="1">
                  <c:v>Final Product</c:v>
                </c:pt>
                <c:pt idx="2">
                  <c:v>PCB</c:v>
                </c:pt>
                <c:pt idx="3">
                  <c:v>Testing</c:v>
                </c:pt>
                <c:pt idx="4">
                  <c:v>Software</c:v>
                </c:pt>
                <c:pt idx="5">
                  <c:v>Hardware</c:v>
                </c:pt>
                <c:pt idx="6">
                  <c:v>Administrative</c:v>
                </c:pt>
                <c:pt idx="7">
                  <c:v>Design</c:v>
                </c:pt>
                <c:pt idx="8">
                  <c:v>Research</c:v>
                </c:pt>
              </c:strCache>
            </c:strRef>
          </c:cat>
          <c:val>
            <c:numRef>
              <c:f>Sheet1!$E$2:$E$10</c:f>
              <c:numCache>
                <c:formatCode>General</c:formatCode>
                <c:ptCount val="9"/>
                <c:pt idx="0">
                  <c:v>23.125</c:v>
                </c:pt>
                <c:pt idx="1">
                  <c:v>16</c:v>
                </c:pt>
                <c:pt idx="2">
                  <c:v>16</c:v>
                </c:pt>
                <c:pt idx="3">
                  <c:v>25</c:v>
                </c:pt>
                <c:pt idx="4">
                  <c:v>19</c:v>
                </c:pt>
                <c:pt idx="5">
                  <c:v>10</c:v>
                </c:pt>
                <c:pt idx="6">
                  <c:v>55</c:v>
                </c:pt>
                <c:pt idx="7">
                  <c:v>19</c:v>
                </c:pt>
                <c:pt idx="8">
                  <c:v>25</c:v>
                </c:pt>
              </c:numCache>
            </c:numRef>
          </c:val>
        </c:ser>
        <c:dLbls>
          <c:showLegendKey val="0"/>
          <c:showVal val="1"/>
          <c:showCatName val="0"/>
          <c:showSerName val="0"/>
          <c:showPercent val="0"/>
          <c:showBubbleSize val="0"/>
        </c:dLbls>
        <c:gapWidth val="150"/>
        <c:shape val="cylinder"/>
        <c:axId val="67891584"/>
        <c:axId val="67894272"/>
        <c:axId val="0"/>
      </c:bar3DChart>
      <c:catAx>
        <c:axId val="67891584"/>
        <c:scaling>
          <c:orientation val="minMax"/>
        </c:scaling>
        <c:delete val="0"/>
        <c:axPos val="l"/>
        <c:numFmt formatCode="General" sourceLinked="0"/>
        <c:majorTickMark val="out"/>
        <c:minorTickMark val="none"/>
        <c:tickLblPos val="nextTo"/>
        <c:crossAx val="67894272"/>
        <c:crosses val="autoZero"/>
        <c:auto val="1"/>
        <c:lblAlgn val="ctr"/>
        <c:lblOffset val="100"/>
        <c:noMultiLvlLbl val="0"/>
      </c:catAx>
      <c:valAx>
        <c:axId val="67894272"/>
        <c:scaling>
          <c:orientation val="minMax"/>
        </c:scaling>
        <c:delete val="0"/>
        <c:axPos val="b"/>
        <c:majorGridlines/>
        <c:numFmt formatCode="General" sourceLinked="1"/>
        <c:majorTickMark val="out"/>
        <c:minorTickMark val="none"/>
        <c:tickLblPos val="nextTo"/>
        <c:crossAx val="67891584"/>
        <c:crosses val="autoZero"/>
        <c:crossBetween val="between"/>
      </c:valAx>
    </c:plotArea>
    <c:legend>
      <c:legendPos val="r"/>
      <c:layout>
        <c:manualLayout>
          <c:xMode val="edge"/>
          <c:yMode val="edge"/>
          <c:x val="0.36947766664302101"/>
          <c:y val="1.9441591540187899E-3"/>
          <c:w val="0.45082227897188526"/>
          <c:h val="6.717774861475650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48A34-6EAA-4F7E-B077-5A9F9A6DA9CA}"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A823C5C0-BEAA-49F5-8E60-C793C37EA9C0}">
      <dgm:prSet phldrT="[Text]"/>
      <dgm:spPr/>
      <dgm:t>
        <a:bodyPr/>
        <a:lstStyle/>
        <a:p>
          <a:r>
            <a:rPr lang="en-US" b="1" dirty="0" smtClean="0"/>
            <a:t>Project Description</a:t>
          </a:r>
          <a:endParaRPr lang="en-US" b="1" dirty="0"/>
        </a:p>
      </dgm:t>
    </dgm:pt>
    <dgm:pt modelId="{512ECCD0-E826-4819-B37B-9B0B6FEF1E94}" type="parTrans" cxnId="{FBEEDA5C-77BD-4CC3-94D6-2EAFE27E7A5C}">
      <dgm:prSet/>
      <dgm:spPr/>
      <dgm:t>
        <a:bodyPr/>
        <a:lstStyle/>
        <a:p>
          <a:endParaRPr lang="en-US" b="1"/>
        </a:p>
      </dgm:t>
    </dgm:pt>
    <dgm:pt modelId="{27A76F37-9856-4F02-B55A-FF2DD336518C}" type="sibTrans" cxnId="{FBEEDA5C-77BD-4CC3-94D6-2EAFE27E7A5C}">
      <dgm:prSet/>
      <dgm:spPr/>
      <dgm:t>
        <a:bodyPr/>
        <a:lstStyle/>
        <a:p>
          <a:endParaRPr lang="en-US" b="1"/>
        </a:p>
      </dgm:t>
    </dgm:pt>
    <dgm:pt modelId="{2DB37A5F-72B0-47B0-AA3E-009BB5DCA04C}">
      <dgm:prSet phldrT="[Text]"/>
      <dgm:spPr/>
      <dgm:t>
        <a:bodyPr/>
        <a:lstStyle/>
        <a:p>
          <a:r>
            <a:rPr lang="en-US" b="1" dirty="0" smtClean="0"/>
            <a:t>Design Details</a:t>
          </a:r>
          <a:endParaRPr lang="en-US" b="1" dirty="0"/>
        </a:p>
      </dgm:t>
    </dgm:pt>
    <dgm:pt modelId="{3E65B23B-6E08-45E5-B111-FB459CAA288B}" type="parTrans" cxnId="{7E11B66E-46C3-45ED-85CF-320A32033C27}">
      <dgm:prSet/>
      <dgm:spPr/>
      <dgm:t>
        <a:bodyPr/>
        <a:lstStyle/>
        <a:p>
          <a:endParaRPr lang="en-US" b="1"/>
        </a:p>
      </dgm:t>
    </dgm:pt>
    <dgm:pt modelId="{0EB269CA-FB68-44E4-BD20-F14B611CB07B}" type="sibTrans" cxnId="{7E11B66E-46C3-45ED-85CF-320A32033C27}">
      <dgm:prSet/>
      <dgm:spPr/>
      <dgm:t>
        <a:bodyPr/>
        <a:lstStyle/>
        <a:p>
          <a:endParaRPr lang="en-US" b="1"/>
        </a:p>
      </dgm:t>
    </dgm:pt>
    <dgm:pt modelId="{F26C4A19-3252-4494-8F31-E4664875B118}">
      <dgm:prSet phldrT="[Text]"/>
      <dgm:spPr/>
      <dgm:t>
        <a:bodyPr/>
        <a:lstStyle/>
        <a:p>
          <a:r>
            <a:rPr lang="en-US" b="1" dirty="0" smtClean="0"/>
            <a:t>Administrative Content</a:t>
          </a:r>
          <a:endParaRPr lang="en-US" b="1" dirty="0"/>
        </a:p>
      </dgm:t>
    </dgm:pt>
    <dgm:pt modelId="{D8736619-A8D3-4149-A9B8-F8C09C2539C8}" type="parTrans" cxnId="{21B6995A-1DA2-4880-A651-9C34EF8E102E}">
      <dgm:prSet/>
      <dgm:spPr/>
      <dgm:t>
        <a:bodyPr/>
        <a:lstStyle/>
        <a:p>
          <a:endParaRPr lang="en-US" b="1"/>
        </a:p>
      </dgm:t>
    </dgm:pt>
    <dgm:pt modelId="{EAD3DE31-1A83-48C5-87A9-501DA13829C9}" type="sibTrans" cxnId="{21B6995A-1DA2-4880-A651-9C34EF8E102E}">
      <dgm:prSet/>
      <dgm:spPr/>
      <dgm:t>
        <a:bodyPr/>
        <a:lstStyle/>
        <a:p>
          <a:endParaRPr lang="en-US" b="1"/>
        </a:p>
      </dgm:t>
    </dgm:pt>
    <dgm:pt modelId="{9CBDF628-506B-4BE1-8D9C-7AA69D09EB7E}">
      <dgm:prSet phldrT="[Text]"/>
      <dgm:spPr/>
      <dgm:t>
        <a:bodyPr/>
        <a:lstStyle/>
        <a:p>
          <a:r>
            <a:rPr lang="en-US" b="1" dirty="0" smtClean="0"/>
            <a:t>Firmware Details</a:t>
          </a:r>
          <a:endParaRPr lang="en-US" b="1" dirty="0"/>
        </a:p>
      </dgm:t>
    </dgm:pt>
    <dgm:pt modelId="{53A795C0-C674-4509-93D2-71810DF4640A}" type="parTrans" cxnId="{514D2E7A-7CAF-4C08-9B4D-40282841FC68}">
      <dgm:prSet/>
      <dgm:spPr/>
      <dgm:t>
        <a:bodyPr/>
        <a:lstStyle/>
        <a:p>
          <a:endParaRPr lang="en-US"/>
        </a:p>
      </dgm:t>
    </dgm:pt>
    <dgm:pt modelId="{CE247F56-A9C4-4E9A-931F-A089B12E0D25}" type="sibTrans" cxnId="{514D2E7A-7CAF-4C08-9B4D-40282841FC68}">
      <dgm:prSet/>
      <dgm:spPr/>
      <dgm:t>
        <a:bodyPr/>
        <a:lstStyle/>
        <a:p>
          <a:endParaRPr lang="en-US"/>
        </a:p>
      </dgm:t>
    </dgm:pt>
    <dgm:pt modelId="{31546D58-D2A9-43B3-A6FD-556EFC818043}">
      <dgm:prSet phldrT="[Text]"/>
      <dgm:spPr/>
      <dgm:t>
        <a:bodyPr/>
        <a:lstStyle/>
        <a:p>
          <a:r>
            <a:rPr lang="en-US" b="1" dirty="0" smtClean="0"/>
            <a:t>Questions / Demonstration </a:t>
          </a:r>
          <a:endParaRPr lang="en-US" b="1" dirty="0"/>
        </a:p>
      </dgm:t>
    </dgm:pt>
    <dgm:pt modelId="{6AE859CF-FE1A-4BA3-A12A-A9787B4190F8}" type="parTrans" cxnId="{362F535B-8D0F-468F-B5DD-E366F2B7F147}">
      <dgm:prSet/>
      <dgm:spPr/>
      <dgm:t>
        <a:bodyPr/>
        <a:lstStyle/>
        <a:p>
          <a:endParaRPr lang="en-US"/>
        </a:p>
      </dgm:t>
    </dgm:pt>
    <dgm:pt modelId="{EBDF7193-2B6B-4993-ACA3-52936C127EA3}" type="sibTrans" cxnId="{362F535B-8D0F-468F-B5DD-E366F2B7F147}">
      <dgm:prSet/>
      <dgm:spPr/>
      <dgm:t>
        <a:bodyPr/>
        <a:lstStyle/>
        <a:p>
          <a:endParaRPr lang="en-US"/>
        </a:p>
      </dgm:t>
    </dgm:pt>
    <dgm:pt modelId="{8BF0B455-4705-4062-A548-13F10B35EED0}" type="pres">
      <dgm:prSet presAssocID="{62248A34-6EAA-4F7E-B077-5A9F9A6DA9CA}" presName="linear" presStyleCnt="0">
        <dgm:presLayoutVars>
          <dgm:animLvl val="lvl"/>
          <dgm:resizeHandles val="exact"/>
        </dgm:presLayoutVars>
      </dgm:prSet>
      <dgm:spPr/>
      <dgm:t>
        <a:bodyPr/>
        <a:lstStyle/>
        <a:p>
          <a:endParaRPr lang="en-US"/>
        </a:p>
      </dgm:t>
    </dgm:pt>
    <dgm:pt modelId="{52DB2FA9-50EB-4F6B-B124-82D3149E07A6}" type="pres">
      <dgm:prSet presAssocID="{A823C5C0-BEAA-49F5-8E60-C793C37EA9C0}" presName="parentText" presStyleLbl="node1" presStyleIdx="0" presStyleCnt="5">
        <dgm:presLayoutVars>
          <dgm:chMax val="0"/>
          <dgm:bulletEnabled val="1"/>
        </dgm:presLayoutVars>
      </dgm:prSet>
      <dgm:spPr/>
      <dgm:t>
        <a:bodyPr/>
        <a:lstStyle/>
        <a:p>
          <a:endParaRPr lang="en-US"/>
        </a:p>
      </dgm:t>
    </dgm:pt>
    <dgm:pt modelId="{18F632D7-FBFF-4306-9B43-F5D2350FC895}" type="pres">
      <dgm:prSet presAssocID="{27A76F37-9856-4F02-B55A-FF2DD336518C}" presName="spacer" presStyleCnt="0"/>
      <dgm:spPr/>
    </dgm:pt>
    <dgm:pt modelId="{C5F6E04C-3624-4EAA-B376-0019E03A87D9}" type="pres">
      <dgm:prSet presAssocID="{2DB37A5F-72B0-47B0-AA3E-009BB5DCA04C}" presName="parentText" presStyleLbl="node1" presStyleIdx="1" presStyleCnt="5">
        <dgm:presLayoutVars>
          <dgm:chMax val="0"/>
          <dgm:bulletEnabled val="1"/>
        </dgm:presLayoutVars>
      </dgm:prSet>
      <dgm:spPr/>
      <dgm:t>
        <a:bodyPr/>
        <a:lstStyle/>
        <a:p>
          <a:endParaRPr lang="en-US"/>
        </a:p>
      </dgm:t>
    </dgm:pt>
    <dgm:pt modelId="{6D0D1B63-016B-47E3-83D5-A1646A336993}" type="pres">
      <dgm:prSet presAssocID="{0EB269CA-FB68-44E4-BD20-F14B611CB07B}" presName="spacer" presStyleCnt="0"/>
      <dgm:spPr/>
    </dgm:pt>
    <dgm:pt modelId="{889CC887-2F1A-4D98-8AD7-7C723C41A4B7}" type="pres">
      <dgm:prSet presAssocID="{9CBDF628-506B-4BE1-8D9C-7AA69D09EB7E}" presName="parentText" presStyleLbl="node1" presStyleIdx="2" presStyleCnt="5">
        <dgm:presLayoutVars>
          <dgm:chMax val="0"/>
          <dgm:bulletEnabled val="1"/>
        </dgm:presLayoutVars>
      </dgm:prSet>
      <dgm:spPr/>
      <dgm:t>
        <a:bodyPr/>
        <a:lstStyle/>
        <a:p>
          <a:endParaRPr lang="en-US"/>
        </a:p>
      </dgm:t>
    </dgm:pt>
    <dgm:pt modelId="{304B1122-D6BE-49F0-B13A-7A5930807D63}" type="pres">
      <dgm:prSet presAssocID="{CE247F56-A9C4-4E9A-931F-A089B12E0D25}" presName="spacer" presStyleCnt="0"/>
      <dgm:spPr/>
    </dgm:pt>
    <dgm:pt modelId="{A79C527C-88A3-435B-9922-33BF63F8026A}" type="pres">
      <dgm:prSet presAssocID="{F26C4A19-3252-4494-8F31-E4664875B118}" presName="parentText" presStyleLbl="node1" presStyleIdx="3" presStyleCnt="5">
        <dgm:presLayoutVars>
          <dgm:chMax val="0"/>
          <dgm:bulletEnabled val="1"/>
        </dgm:presLayoutVars>
      </dgm:prSet>
      <dgm:spPr/>
      <dgm:t>
        <a:bodyPr/>
        <a:lstStyle/>
        <a:p>
          <a:endParaRPr lang="en-US"/>
        </a:p>
      </dgm:t>
    </dgm:pt>
    <dgm:pt modelId="{69DD1FD7-906D-43AF-9F9E-C0941179705C}" type="pres">
      <dgm:prSet presAssocID="{EAD3DE31-1A83-48C5-87A9-501DA13829C9}" presName="spacer" presStyleCnt="0"/>
      <dgm:spPr/>
    </dgm:pt>
    <dgm:pt modelId="{008D243F-97DC-4FCB-BB42-ECBEA0CCB32C}" type="pres">
      <dgm:prSet presAssocID="{31546D58-D2A9-43B3-A6FD-556EFC818043}" presName="parentText" presStyleLbl="node1" presStyleIdx="4" presStyleCnt="5">
        <dgm:presLayoutVars>
          <dgm:chMax val="0"/>
          <dgm:bulletEnabled val="1"/>
        </dgm:presLayoutVars>
      </dgm:prSet>
      <dgm:spPr/>
      <dgm:t>
        <a:bodyPr/>
        <a:lstStyle/>
        <a:p>
          <a:endParaRPr lang="en-US"/>
        </a:p>
      </dgm:t>
    </dgm:pt>
  </dgm:ptLst>
  <dgm:cxnLst>
    <dgm:cxn modelId="{CDC22CB8-D9D3-4D10-B02E-B8BEE2451CB7}" type="presOf" srcId="{F26C4A19-3252-4494-8F31-E4664875B118}" destId="{A79C527C-88A3-435B-9922-33BF63F8026A}" srcOrd="0" destOrd="0" presId="urn:microsoft.com/office/officeart/2005/8/layout/vList2"/>
    <dgm:cxn modelId="{3B22A03C-34D7-42CA-8B88-4C3DAFF917E2}" type="presOf" srcId="{62248A34-6EAA-4F7E-B077-5A9F9A6DA9CA}" destId="{8BF0B455-4705-4062-A548-13F10B35EED0}" srcOrd="0" destOrd="0" presId="urn:microsoft.com/office/officeart/2005/8/layout/vList2"/>
    <dgm:cxn modelId="{F8A5389A-507C-4510-BB53-161D5B41C41A}" type="presOf" srcId="{9CBDF628-506B-4BE1-8D9C-7AA69D09EB7E}" destId="{889CC887-2F1A-4D98-8AD7-7C723C41A4B7}" srcOrd="0" destOrd="0" presId="urn:microsoft.com/office/officeart/2005/8/layout/vList2"/>
    <dgm:cxn modelId="{7E11B66E-46C3-45ED-85CF-320A32033C27}" srcId="{62248A34-6EAA-4F7E-B077-5A9F9A6DA9CA}" destId="{2DB37A5F-72B0-47B0-AA3E-009BB5DCA04C}" srcOrd="1" destOrd="0" parTransId="{3E65B23B-6E08-45E5-B111-FB459CAA288B}" sibTransId="{0EB269CA-FB68-44E4-BD20-F14B611CB07B}"/>
    <dgm:cxn modelId="{AC3302F8-1824-478F-95A8-BFB5A22D2998}" type="presOf" srcId="{2DB37A5F-72B0-47B0-AA3E-009BB5DCA04C}" destId="{C5F6E04C-3624-4EAA-B376-0019E03A87D9}" srcOrd="0" destOrd="0" presId="urn:microsoft.com/office/officeart/2005/8/layout/vList2"/>
    <dgm:cxn modelId="{FBEEDA5C-77BD-4CC3-94D6-2EAFE27E7A5C}" srcId="{62248A34-6EAA-4F7E-B077-5A9F9A6DA9CA}" destId="{A823C5C0-BEAA-49F5-8E60-C793C37EA9C0}" srcOrd="0" destOrd="0" parTransId="{512ECCD0-E826-4819-B37B-9B0B6FEF1E94}" sibTransId="{27A76F37-9856-4F02-B55A-FF2DD336518C}"/>
    <dgm:cxn modelId="{362F535B-8D0F-468F-B5DD-E366F2B7F147}" srcId="{62248A34-6EAA-4F7E-B077-5A9F9A6DA9CA}" destId="{31546D58-D2A9-43B3-A6FD-556EFC818043}" srcOrd="4" destOrd="0" parTransId="{6AE859CF-FE1A-4BA3-A12A-A9787B4190F8}" sibTransId="{EBDF7193-2B6B-4993-ACA3-52936C127EA3}"/>
    <dgm:cxn modelId="{21B6995A-1DA2-4880-A651-9C34EF8E102E}" srcId="{62248A34-6EAA-4F7E-B077-5A9F9A6DA9CA}" destId="{F26C4A19-3252-4494-8F31-E4664875B118}" srcOrd="3" destOrd="0" parTransId="{D8736619-A8D3-4149-A9B8-F8C09C2539C8}" sibTransId="{EAD3DE31-1A83-48C5-87A9-501DA13829C9}"/>
    <dgm:cxn modelId="{514D2E7A-7CAF-4C08-9B4D-40282841FC68}" srcId="{62248A34-6EAA-4F7E-B077-5A9F9A6DA9CA}" destId="{9CBDF628-506B-4BE1-8D9C-7AA69D09EB7E}" srcOrd="2" destOrd="0" parTransId="{53A795C0-C674-4509-93D2-71810DF4640A}" sibTransId="{CE247F56-A9C4-4E9A-931F-A089B12E0D25}"/>
    <dgm:cxn modelId="{AA23DD17-E367-4344-8E37-277D8D14C3CB}" type="presOf" srcId="{31546D58-D2A9-43B3-A6FD-556EFC818043}" destId="{008D243F-97DC-4FCB-BB42-ECBEA0CCB32C}" srcOrd="0" destOrd="0" presId="urn:microsoft.com/office/officeart/2005/8/layout/vList2"/>
    <dgm:cxn modelId="{E870E003-4A01-4814-949D-0229DECE0C22}" type="presOf" srcId="{A823C5C0-BEAA-49F5-8E60-C793C37EA9C0}" destId="{52DB2FA9-50EB-4F6B-B124-82D3149E07A6}" srcOrd="0" destOrd="0" presId="urn:microsoft.com/office/officeart/2005/8/layout/vList2"/>
    <dgm:cxn modelId="{D8728AD1-1E0B-4545-8CA4-8E86A6D4F5AC}" type="presParOf" srcId="{8BF0B455-4705-4062-A548-13F10B35EED0}" destId="{52DB2FA9-50EB-4F6B-B124-82D3149E07A6}" srcOrd="0" destOrd="0" presId="urn:microsoft.com/office/officeart/2005/8/layout/vList2"/>
    <dgm:cxn modelId="{5F1D2405-2775-4375-91C8-766171C65FED}" type="presParOf" srcId="{8BF0B455-4705-4062-A548-13F10B35EED0}" destId="{18F632D7-FBFF-4306-9B43-F5D2350FC895}" srcOrd="1" destOrd="0" presId="urn:microsoft.com/office/officeart/2005/8/layout/vList2"/>
    <dgm:cxn modelId="{CCF06929-5553-4D9C-8237-90D14BA50540}" type="presParOf" srcId="{8BF0B455-4705-4062-A548-13F10B35EED0}" destId="{C5F6E04C-3624-4EAA-B376-0019E03A87D9}" srcOrd="2" destOrd="0" presId="urn:microsoft.com/office/officeart/2005/8/layout/vList2"/>
    <dgm:cxn modelId="{E0036716-D121-48DB-B091-76389D0A992A}" type="presParOf" srcId="{8BF0B455-4705-4062-A548-13F10B35EED0}" destId="{6D0D1B63-016B-47E3-83D5-A1646A336993}" srcOrd="3" destOrd="0" presId="urn:microsoft.com/office/officeart/2005/8/layout/vList2"/>
    <dgm:cxn modelId="{8B53893A-7D27-4F9A-B01D-4569EAB55971}" type="presParOf" srcId="{8BF0B455-4705-4062-A548-13F10B35EED0}" destId="{889CC887-2F1A-4D98-8AD7-7C723C41A4B7}" srcOrd="4" destOrd="0" presId="urn:microsoft.com/office/officeart/2005/8/layout/vList2"/>
    <dgm:cxn modelId="{DC0FCC4A-3645-439A-BE9C-62880E71B79D}" type="presParOf" srcId="{8BF0B455-4705-4062-A548-13F10B35EED0}" destId="{304B1122-D6BE-49F0-B13A-7A5930807D63}" srcOrd="5" destOrd="0" presId="urn:microsoft.com/office/officeart/2005/8/layout/vList2"/>
    <dgm:cxn modelId="{DE0D6670-9F48-4A26-97B5-77D94AF3501C}" type="presParOf" srcId="{8BF0B455-4705-4062-A548-13F10B35EED0}" destId="{A79C527C-88A3-435B-9922-33BF63F8026A}" srcOrd="6" destOrd="0" presId="urn:microsoft.com/office/officeart/2005/8/layout/vList2"/>
    <dgm:cxn modelId="{5FD3C245-59D6-4D3F-8F16-DD3C056435F3}" type="presParOf" srcId="{8BF0B455-4705-4062-A548-13F10B35EED0}" destId="{69DD1FD7-906D-43AF-9F9E-C0941179705C}" srcOrd="7" destOrd="0" presId="urn:microsoft.com/office/officeart/2005/8/layout/vList2"/>
    <dgm:cxn modelId="{325DBDAA-ABEA-4543-B234-8E1C5C74A65D}" type="presParOf" srcId="{8BF0B455-4705-4062-A548-13F10B35EED0}" destId="{008D243F-97DC-4FCB-BB42-ECBEA0CCB32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C0948-4FB5-4BB6-96A3-4D1E25FE4253}"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435F58CE-6B10-493B-B36A-DDB4D325C28C}">
      <dgm:prSet phldrT="[Text]" custT="1"/>
      <dgm:spPr>
        <a:solidFill>
          <a:schemeClr val="accent1"/>
        </a:solidFill>
      </dgm:spPr>
      <dgm:t>
        <a:bodyPr/>
        <a:lstStyle/>
        <a:p>
          <a:r>
            <a:rPr lang="en-US" sz="1600" b="1" dirty="0" smtClean="0"/>
            <a:t>Cube is exposed to ambient sound</a:t>
          </a:r>
          <a:endParaRPr lang="en-US" sz="1600" b="1" dirty="0"/>
        </a:p>
      </dgm:t>
    </dgm:pt>
    <dgm:pt modelId="{4BAB4CEE-3C18-4A7A-8BDA-FF286789BDBC}" type="parTrans" cxnId="{5E150065-6E0A-4264-90BD-343C529CC6F5}">
      <dgm:prSet/>
      <dgm:spPr/>
      <dgm:t>
        <a:bodyPr/>
        <a:lstStyle/>
        <a:p>
          <a:endParaRPr lang="en-US"/>
        </a:p>
      </dgm:t>
    </dgm:pt>
    <dgm:pt modelId="{EA431954-4231-43B8-84E3-228B7007BE94}" type="sibTrans" cxnId="{5E150065-6E0A-4264-90BD-343C529CC6F5}">
      <dgm:prSet/>
      <dgm:spPr/>
      <dgm:t>
        <a:bodyPr/>
        <a:lstStyle/>
        <a:p>
          <a:endParaRPr lang="en-US"/>
        </a:p>
      </dgm:t>
    </dgm:pt>
    <dgm:pt modelId="{EFD5F473-A764-4305-8805-C8D2816402BB}">
      <dgm:prSet phldrT="[Text]" custT="1"/>
      <dgm:spPr>
        <a:solidFill>
          <a:schemeClr val="accent1"/>
        </a:solidFill>
      </dgm:spPr>
      <dgm:t>
        <a:bodyPr/>
        <a:lstStyle/>
        <a:p>
          <a:r>
            <a:rPr lang="en-US" sz="1600" b="1" dirty="0" smtClean="0"/>
            <a:t>Vu meter sends frequency data to analog pin on atmega1284p</a:t>
          </a:r>
          <a:endParaRPr lang="en-US" sz="1600" b="1" dirty="0"/>
        </a:p>
      </dgm:t>
    </dgm:pt>
    <dgm:pt modelId="{A6F6A772-6E64-4EE1-AEB4-326208BB9916}" type="parTrans" cxnId="{62089258-5B9C-4A0A-8200-94D93B48DC30}">
      <dgm:prSet/>
      <dgm:spPr/>
      <dgm:t>
        <a:bodyPr/>
        <a:lstStyle/>
        <a:p>
          <a:endParaRPr lang="en-US"/>
        </a:p>
      </dgm:t>
    </dgm:pt>
    <dgm:pt modelId="{540E2A2C-0127-4612-A127-CD5D69D8C9E1}" type="sibTrans" cxnId="{62089258-5B9C-4A0A-8200-94D93B48DC30}">
      <dgm:prSet/>
      <dgm:spPr/>
      <dgm:t>
        <a:bodyPr/>
        <a:lstStyle/>
        <a:p>
          <a:endParaRPr lang="en-US"/>
        </a:p>
      </dgm:t>
    </dgm:pt>
    <dgm:pt modelId="{780DF521-9DD6-4D8D-94A3-02B711F808D7}">
      <dgm:prSet phldrT="[Text]" custT="1"/>
      <dgm:spPr>
        <a:solidFill>
          <a:schemeClr val="accent1"/>
        </a:solidFill>
      </dgm:spPr>
      <dgm:t>
        <a:bodyPr/>
        <a:lstStyle/>
        <a:p>
          <a:r>
            <a:rPr lang="en-US" sz="1600" b="1" dirty="0" err="1" smtClean="0"/>
            <a:t>pollVuMeter</a:t>
          </a:r>
          <a:r>
            <a:rPr lang="en-US" sz="1600" b="1" dirty="0" smtClean="0"/>
            <a:t>(): will take an average of 30 samples and store result in a variable</a:t>
          </a:r>
          <a:endParaRPr lang="en-US" sz="1600" b="1" dirty="0"/>
        </a:p>
      </dgm:t>
    </dgm:pt>
    <dgm:pt modelId="{BECD0779-4A81-48C6-8121-2998156A7B9F}" type="parTrans" cxnId="{3C6EAA54-BD09-4BD1-96F8-7324DC0B9BDA}">
      <dgm:prSet/>
      <dgm:spPr/>
      <dgm:t>
        <a:bodyPr/>
        <a:lstStyle/>
        <a:p>
          <a:endParaRPr lang="en-US"/>
        </a:p>
      </dgm:t>
    </dgm:pt>
    <dgm:pt modelId="{267161B8-66BE-46CA-BEE1-2EBADF57C935}" type="sibTrans" cxnId="{3C6EAA54-BD09-4BD1-96F8-7324DC0B9BDA}">
      <dgm:prSet/>
      <dgm:spPr/>
      <dgm:t>
        <a:bodyPr/>
        <a:lstStyle/>
        <a:p>
          <a:endParaRPr lang="en-US"/>
        </a:p>
      </dgm:t>
    </dgm:pt>
    <dgm:pt modelId="{6C1589F5-947C-4D91-A1E4-63D39DDB1301}">
      <dgm:prSet phldrT="[Text]" custT="1"/>
      <dgm:spPr>
        <a:solidFill>
          <a:schemeClr val="accent1"/>
        </a:solidFill>
      </dgm:spPr>
      <dgm:t>
        <a:bodyPr/>
        <a:lstStyle/>
        <a:p>
          <a:r>
            <a:rPr lang="en-US" sz="1600" b="1" dirty="0" err="1" smtClean="0"/>
            <a:t>computeSound</a:t>
          </a:r>
          <a:r>
            <a:rPr lang="en-US" sz="1600" b="1" dirty="0" smtClean="0"/>
            <a:t>(): will divide average data by eight and use remainder (1 - 8) as number of layers to be turned on.</a:t>
          </a:r>
          <a:endParaRPr lang="en-US" sz="1600" b="1" dirty="0"/>
        </a:p>
      </dgm:t>
    </dgm:pt>
    <dgm:pt modelId="{39D81DE5-B023-4CA1-A8AD-5AD7E10974FA}" type="parTrans" cxnId="{B9C9A959-59B4-4F7E-8DE6-F989F4AFC469}">
      <dgm:prSet/>
      <dgm:spPr/>
      <dgm:t>
        <a:bodyPr/>
        <a:lstStyle/>
        <a:p>
          <a:endParaRPr lang="en-US"/>
        </a:p>
      </dgm:t>
    </dgm:pt>
    <dgm:pt modelId="{948986E7-4EED-497C-8661-164AC26BD61D}" type="sibTrans" cxnId="{B9C9A959-59B4-4F7E-8DE6-F989F4AFC469}">
      <dgm:prSet/>
      <dgm:spPr/>
      <dgm:t>
        <a:bodyPr/>
        <a:lstStyle/>
        <a:p>
          <a:endParaRPr lang="en-US"/>
        </a:p>
      </dgm:t>
    </dgm:pt>
    <dgm:pt modelId="{B696D29D-40C4-4694-B9DA-FBA066039CE7}">
      <dgm:prSet phldrT="[Text]" custT="1"/>
      <dgm:spPr>
        <a:solidFill>
          <a:schemeClr val="accent1"/>
        </a:solidFill>
      </dgm:spPr>
      <dgm:t>
        <a:bodyPr/>
        <a:lstStyle/>
        <a:p>
          <a:r>
            <a:rPr lang="en-US" sz="1600" b="1" dirty="0" err="1" smtClean="0"/>
            <a:t>setLED</a:t>
          </a:r>
          <a:r>
            <a:rPr lang="en-US" sz="1600" b="1" dirty="0" smtClean="0"/>
            <a:t>(</a:t>
          </a:r>
          <a:r>
            <a:rPr lang="en-US" sz="1600" b="1" dirty="0" err="1" smtClean="0"/>
            <a:t>x,y,z,color</a:t>
          </a:r>
          <a:r>
            <a:rPr lang="en-US" sz="1600" b="1" dirty="0" smtClean="0"/>
            <a:t>): will turn on respective LEDs</a:t>
          </a:r>
          <a:endParaRPr lang="en-US" sz="1600" b="1" dirty="0"/>
        </a:p>
      </dgm:t>
    </dgm:pt>
    <dgm:pt modelId="{1C2DD29A-70E2-4213-8B50-A4DA752686E4}" type="parTrans" cxnId="{8B916B6B-02FF-45EF-898E-FBDD7EC42BC2}">
      <dgm:prSet/>
      <dgm:spPr/>
      <dgm:t>
        <a:bodyPr/>
        <a:lstStyle/>
        <a:p>
          <a:endParaRPr lang="en-US"/>
        </a:p>
      </dgm:t>
    </dgm:pt>
    <dgm:pt modelId="{7104F523-55F4-4122-8BEA-851C0663C0E2}" type="sibTrans" cxnId="{8B916B6B-02FF-45EF-898E-FBDD7EC42BC2}">
      <dgm:prSet/>
      <dgm:spPr/>
      <dgm:t>
        <a:bodyPr/>
        <a:lstStyle/>
        <a:p>
          <a:endParaRPr lang="en-US"/>
        </a:p>
      </dgm:t>
    </dgm:pt>
    <dgm:pt modelId="{C478C81C-3332-4B21-88AC-239D340B366C}" type="pres">
      <dgm:prSet presAssocID="{F7DC0948-4FB5-4BB6-96A3-4D1E25FE4253}" presName="rootnode" presStyleCnt="0">
        <dgm:presLayoutVars>
          <dgm:chMax/>
          <dgm:chPref/>
          <dgm:dir/>
          <dgm:animLvl val="lvl"/>
        </dgm:presLayoutVars>
      </dgm:prSet>
      <dgm:spPr/>
      <dgm:t>
        <a:bodyPr/>
        <a:lstStyle/>
        <a:p>
          <a:endParaRPr lang="en-US"/>
        </a:p>
      </dgm:t>
    </dgm:pt>
    <dgm:pt modelId="{62FB5B48-8794-4674-AD54-70387959FB03}" type="pres">
      <dgm:prSet presAssocID="{435F58CE-6B10-493B-B36A-DDB4D325C28C}" presName="composite" presStyleCnt="0"/>
      <dgm:spPr/>
    </dgm:pt>
    <dgm:pt modelId="{A2D62A8F-62F6-4BE3-A57F-2884B587A685}" type="pres">
      <dgm:prSet presAssocID="{435F58CE-6B10-493B-B36A-DDB4D325C28C}" presName="bentUpArrow1" presStyleLbl="alignImgPlace1" presStyleIdx="0" presStyleCnt="4" custScaleX="61852" custScaleY="80860" custLinFactNeighborX="-71066" custLinFactNeighborY="-8992">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1C3BCEE2-669D-4805-AAE6-B702515983FD}" type="pres">
      <dgm:prSet presAssocID="{435F58CE-6B10-493B-B36A-DDB4D325C28C}" presName="ParentText" presStyleLbl="node1" presStyleIdx="0" presStyleCnt="5" custScaleX="169956" custScaleY="97993" custLinFactNeighborX="5019" custLinFactNeighborY="-8109">
        <dgm:presLayoutVars>
          <dgm:chMax val="1"/>
          <dgm:chPref val="1"/>
          <dgm:bulletEnabled val="1"/>
        </dgm:presLayoutVars>
      </dgm:prSet>
      <dgm:spPr/>
      <dgm:t>
        <a:bodyPr/>
        <a:lstStyle/>
        <a:p>
          <a:endParaRPr lang="en-US"/>
        </a:p>
      </dgm:t>
    </dgm:pt>
    <dgm:pt modelId="{83FA736B-8EBE-4E5A-886D-B348B563F37D}" type="pres">
      <dgm:prSet presAssocID="{435F58CE-6B10-493B-B36A-DDB4D325C28C}" presName="ChildText" presStyleLbl="revTx" presStyleIdx="0" presStyleCnt="4">
        <dgm:presLayoutVars>
          <dgm:chMax val="0"/>
          <dgm:chPref val="0"/>
          <dgm:bulletEnabled val="1"/>
        </dgm:presLayoutVars>
      </dgm:prSet>
      <dgm:spPr/>
      <dgm:t>
        <a:bodyPr/>
        <a:lstStyle/>
        <a:p>
          <a:endParaRPr lang="en-US"/>
        </a:p>
      </dgm:t>
    </dgm:pt>
    <dgm:pt modelId="{52627D01-2A3B-445C-88EB-B3344B91E35B}" type="pres">
      <dgm:prSet presAssocID="{EA431954-4231-43B8-84E3-228B7007BE94}" presName="sibTrans" presStyleCnt="0"/>
      <dgm:spPr/>
    </dgm:pt>
    <dgm:pt modelId="{B2D46BE1-1EB1-490C-9125-F7A8140DD9CC}" type="pres">
      <dgm:prSet presAssocID="{EFD5F473-A764-4305-8805-C8D2816402BB}" presName="composite" presStyleCnt="0"/>
      <dgm:spPr/>
    </dgm:pt>
    <dgm:pt modelId="{1907C37F-DE3D-4B8A-906C-65A30AA82492}" type="pres">
      <dgm:prSet presAssocID="{EFD5F473-A764-4305-8805-C8D2816402BB}" presName="bentUpArrow1" presStyleLbl="alignImgPlace1" presStyleIdx="1" presStyleCnt="4" custScaleX="59115" custScaleY="78125" custLinFactX="-31709" custLinFactNeighborX="-100000" custLinFactNeighborY="314">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9F96AB23-A7C6-4057-B828-003FF997F997}" type="pres">
      <dgm:prSet presAssocID="{EFD5F473-A764-4305-8805-C8D2816402BB}" presName="ParentText" presStyleLbl="node1" presStyleIdx="1" presStyleCnt="5" custScaleX="209448" custScaleY="102620" custLinFactNeighborX="-41067" custLinFactNeighborY="-4084">
        <dgm:presLayoutVars>
          <dgm:chMax val="1"/>
          <dgm:chPref val="1"/>
          <dgm:bulletEnabled val="1"/>
        </dgm:presLayoutVars>
      </dgm:prSet>
      <dgm:spPr/>
      <dgm:t>
        <a:bodyPr/>
        <a:lstStyle/>
        <a:p>
          <a:endParaRPr lang="en-US"/>
        </a:p>
      </dgm:t>
    </dgm:pt>
    <dgm:pt modelId="{D5F2E1D1-92D4-4152-A458-E8F763BC033A}" type="pres">
      <dgm:prSet presAssocID="{EFD5F473-A764-4305-8805-C8D2816402BB}" presName="ChildText" presStyleLbl="revTx" presStyleIdx="1" presStyleCnt="4">
        <dgm:presLayoutVars>
          <dgm:chMax val="0"/>
          <dgm:chPref val="0"/>
          <dgm:bulletEnabled val="1"/>
        </dgm:presLayoutVars>
      </dgm:prSet>
      <dgm:spPr/>
    </dgm:pt>
    <dgm:pt modelId="{B9D9A217-5F71-42AC-826E-A53D9408D560}" type="pres">
      <dgm:prSet presAssocID="{540E2A2C-0127-4612-A127-CD5D69D8C9E1}" presName="sibTrans" presStyleCnt="0"/>
      <dgm:spPr/>
    </dgm:pt>
    <dgm:pt modelId="{8F173E70-4111-4642-AA57-D8C90C253D37}" type="pres">
      <dgm:prSet presAssocID="{780DF521-9DD6-4D8D-94A3-02B711F808D7}" presName="composite" presStyleCnt="0"/>
      <dgm:spPr/>
    </dgm:pt>
    <dgm:pt modelId="{9C00E9C8-589A-45E6-A66B-DB1C81660C5F}" type="pres">
      <dgm:prSet presAssocID="{780DF521-9DD6-4D8D-94A3-02B711F808D7}" presName="bentUpArrow1" presStyleLbl="alignImgPlace1" presStyleIdx="2" presStyleCnt="4" custScaleX="60691" custScaleY="80799" custLinFactX="-19685" custLinFactNeighborX="-100000" custLinFactNeighborY="-2446">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FBE11CFE-6EC3-44F6-A1B0-32765B44C863}" type="pres">
      <dgm:prSet presAssocID="{780DF521-9DD6-4D8D-94A3-02B711F808D7}" presName="ParentText" presStyleLbl="node1" presStyleIdx="2" presStyleCnt="5" custScaleX="220030" custLinFactNeighborX="-65707" custLinFactNeighborY="-1211">
        <dgm:presLayoutVars>
          <dgm:chMax val="1"/>
          <dgm:chPref val="1"/>
          <dgm:bulletEnabled val="1"/>
        </dgm:presLayoutVars>
      </dgm:prSet>
      <dgm:spPr/>
      <dgm:t>
        <a:bodyPr/>
        <a:lstStyle/>
        <a:p>
          <a:endParaRPr lang="en-US"/>
        </a:p>
      </dgm:t>
    </dgm:pt>
    <dgm:pt modelId="{32A4B248-58C1-4882-9672-F0084DC6FF22}" type="pres">
      <dgm:prSet presAssocID="{780DF521-9DD6-4D8D-94A3-02B711F808D7}" presName="ChildText" presStyleLbl="revTx" presStyleIdx="2" presStyleCnt="4">
        <dgm:presLayoutVars>
          <dgm:chMax val="0"/>
          <dgm:chPref val="0"/>
          <dgm:bulletEnabled val="1"/>
        </dgm:presLayoutVars>
      </dgm:prSet>
      <dgm:spPr/>
      <dgm:t>
        <a:bodyPr/>
        <a:lstStyle/>
        <a:p>
          <a:endParaRPr lang="en-US"/>
        </a:p>
      </dgm:t>
    </dgm:pt>
    <dgm:pt modelId="{08434EBB-BD8F-48F4-9AB6-26E5AF9BB42A}" type="pres">
      <dgm:prSet presAssocID="{267161B8-66BE-46CA-BEE1-2EBADF57C935}" presName="sibTrans" presStyleCnt="0"/>
      <dgm:spPr/>
    </dgm:pt>
    <dgm:pt modelId="{33F6B4E7-AA68-4003-9CFE-6EBC85E012CD}" type="pres">
      <dgm:prSet presAssocID="{6C1589F5-947C-4D91-A1E4-63D39DDB1301}" presName="composite" presStyleCnt="0"/>
      <dgm:spPr/>
    </dgm:pt>
    <dgm:pt modelId="{6BECE741-46BD-4EAA-8DC7-475AFB77FAB3}" type="pres">
      <dgm:prSet presAssocID="{6C1589F5-947C-4D91-A1E4-63D39DDB1301}" presName="bentUpArrow1" presStyleLbl="alignImgPlace1" presStyleIdx="3" presStyleCnt="4" custScaleX="66669" custScaleY="72195" custLinFactNeighborX="-74033" custLinFactNeighborY="-3157">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t>
        <a:bodyPr/>
        <a:lstStyle/>
        <a:p>
          <a:endParaRPr lang="en-US"/>
        </a:p>
      </dgm:t>
    </dgm:pt>
    <dgm:pt modelId="{6316AD63-5230-4BA3-89A7-5B3139616312}" type="pres">
      <dgm:prSet presAssocID="{6C1589F5-947C-4D91-A1E4-63D39DDB1301}" presName="ParentText" presStyleLbl="node1" presStyleIdx="3" presStyleCnt="5" custScaleX="284610" custLinFactNeighborX="-52817" custLinFactNeighborY="1837">
        <dgm:presLayoutVars>
          <dgm:chMax val="1"/>
          <dgm:chPref val="1"/>
          <dgm:bulletEnabled val="1"/>
        </dgm:presLayoutVars>
      </dgm:prSet>
      <dgm:spPr/>
      <dgm:t>
        <a:bodyPr/>
        <a:lstStyle/>
        <a:p>
          <a:endParaRPr lang="en-US"/>
        </a:p>
      </dgm:t>
    </dgm:pt>
    <dgm:pt modelId="{8366ECC0-607F-4719-9CEE-27593A58BBD7}" type="pres">
      <dgm:prSet presAssocID="{6C1589F5-947C-4D91-A1E4-63D39DDB1301}" presName="ChildText" presStyleLbl="revTx" presStyleIdx="3" presStyleCnt="4">
        <dgm:presLayoutVars>
          <dgm:chMax val="0"/>
          <dgm:chPref val="0"/>
          <dgm:bulletEnabled val="1"/>
        </dgm:presLayoutVars>
      </dgm:prSet>
      <dgm:spPr/>
    </dgm:pt>
    <dgm:pt modelId="{D97EE0C9-D674-4E7A-AC6E-DF15D00A75F1}" type="pres">
      <dgm:prSet presAssocID="{948986E7-4EED-497C-8661-164AC26BD61D}" presName="sibTrans" presStyleCnt="0"/>
      <dgm:spPr/>
    </dgm:pt>
    <dgm:pt modelId="{6643AB85-F5D4-4069-AE95-CAF07CA046C9}" type="pres">
      <dgm:prSet presAssocID="{B696D29D-40C4-4694-B9DA-FBA066039CE7}" presName="composite" presStyleCnt="0"/>
      <dgm:spPr/>
    </dgm:pt>
    <dgm:pt modelId="{C9A2E740-EB15-40E8-B5E0-EAD23FFE2B95}" type="pres">
      <dgm:prSet presAssocID="{B696D29D-40C4-4694-B9DA-FBA066039CE7}" presName="ParentText" presStyleLbl="node1" presStyleIdx="4" presStyleCnt="5" custScaleX="168964" custLinFactNeighborX="13687" custLinFactNeighborY="8535">
        <dgm:presLayoutVars>
          <dgm:chMax val="1"/>
          <dgm:chPref val="1"/>
          <dgm:bulletEnabled val="1"/>
        </dgm:presLayoutVars>
      </dgm:prSet>
      <dgm:spPr/>
      <dgm:t>
        <a:bodyPr/>
        <a:lstStyle/>
        <a:p>
          <a:endParaRPr lang="en-US"/>
        </a:p>
      </dgm:t>
    </dgm:pt>
  </dgm:ptLst>
  <dgm:cxnLst>
    <dgm:cxn modelId="{3C6EAA54-BD09-4BD1-96F8-7324DC0B9BDA}" srcId="{F7DC0948-4FB5-4BB6-96A3-4D1E25FE4253}" destId="{780DF521-9DD6-4D8D-94A3-02B711F808D7}" srcOrd="2" destOrd="0" parTransId="{BECD0779-4A81-48C6-8121-2998156A7B9F}" sibTransId="{267161B8-66BE-46CA-BEE1-2EBADF57C935}"/>
    <dgm:cxn modelId="{8B916B6B-02FF-45EF-898E-FBDD7EC42BC2}" srcId="{F7DC0948-4FB5-4BB6-96A3-4D1E25FE4253}" destId="{B696D29D-40C4-4694-B9DA-FBA066039CE7}" srcOrd="4" destOrd="0" parTransId="{1C2DD29A-70E2-4213-8B50-A4DA752686E4}" sibTransId="{7104F523-55F4-4122-8BEA-851C0663C0E2}"/>
    <dgm:cxn modelId="{D8FE2139-AE9D-4348-9208-90C370FACF85}" type="presOf" srcId="{6C1589F5-947C-4D91-A1E4-63D39DDB1301}" destId="{6316AD63-5230-4BA3-89A7-5B3139616312}" srcOrd="0" destOrd="0" presId="urn:microsoft.com/office/officeart/2005/8/layout/StepDownProcess"/>
    <dgm:cxn modelId="{78CB81FF-87A4-4364-8C62-2EC9B7E5B5B5}" type="presOf" srcId="{435F58CE-6B10-493B-B36A-DDB4D325C28C}" destId="{1C3BCEE2-669D-4805-AAE6-B702515983FD}" srcOrd="0" destOrd="0" presId="urn:microsoft.com/office/officeart/2005/8/layout/StepDownProcess"/>
    <dgm:cxn modelId="{B9C9A959-59B4-4F7E-8DE6-F989F4AFC469}" srcId="{F7DC0948-4FB5-4BB6-96A3-4D1E25FE4253}" destId="{6C1589F5-947C-4D91-A1E4-63D39DDB1301}" srcOrd="3" destOrd="0" parTransId="{39D81DE5-B023-4CA1-A8AD-5AD7E10974FA}" sibTransId="{948986E7-4EED-497C-8661-164AC26BD61D}"/>
    <dgm:cxn modelId="{55CF07C0-7A88-4E7F-8244-B2AA28255747}" type="presOf" srcId="{B696D29D-40C4-4694-B9DA-FBA066039CE7}" destId="{C9A2E740-EB15-40E8-B5E0-EAD23FFE2B95}" srcOrd="0" destOrd="0" presId="urn:microsoft.com/office/officeart/2005/8/layout/StepDownProcess"/>
    <dgm:cxn modelId="{6CF261F5-2F76-486B-85B1-C9DF1AC3F3E8}" type="presOf" srcId="{780DF521-9DD6-4D8D-94A3-02B711F808D7}" destId="{FBE11CFE-6EC3-44F6-A1B0-32765B44C863}" srcOrd="0" destOrd="0" presId="urn:microsoft.com/office/officeart/2005/8/layout/StepDownProcess"/>
    <dgm:cxn modelId="{62089258-5B9C-4A0A-8200-94D93B48DC30}" srcId="{F7DC0948-4FB5-4BB6-96A3-4D1E25FE4253}" destId="{EFD5F473-A764-4305-8805-C8D2816402BB}" srcOrd="1" destOrd="0" parTransId="{A6F6A772-6E64-4EE1-AEB4-326208BB9916}" sibTransId="{540E2A2C-0127-4612-A127-CD5D69D8C9E1}"/>
    <dgm:cxn modelId="{5E150065-6E0A-4264-90BD-343C529CC6F5}" srcId="{F7DC0948-4FB5-4BB6-96A3-4D1E25FE4253}" destId="{435F58CE-6B10-493B-B36A-DDB4D325C28C}" srcOrd="0" destOrd="0" parTransId="{4BAB4CEE-3C18-4A7A-8BDA-FF286789BDBC}" sibTransId="{EA431954-4231-43B8-84E3-228B7007BE94}"/>
    <dgm:cxn modelId="{4C1108A2-2117-4D08-A8FE-D4C520053292}" type="presOf" srcId="{F7DC0948-4FB5-4BB6-96A3-4D1E25FE4253}" destId="{C478C81C-3332-4B21-88AC-239D340B366C}" srcOrd="0" destOrd="0" presId="urn:microsoft.com/office/officeart/2005/8/layout/StepDownProcess"/>
    <dgm:cxn modelId="{93B95A8B-C202-49C2-8BB7-437C5506F5D2}" type="presOf" srcId="{EFD5F473-A764-4305-8805-C8D2816402BB}" destId="{9F96AB23-A7C6-4057-B828-003FF997F997}" srcOrd="0" destOrd="0" presId="urn:microsoft.com/office/officeart/2005/8/layout/StepDownProcess"/>
    <dgm:cxn modelId="{8B34A6F7-3770-4ED8-9769-73691E11F059}" type="presParOf" srcId="{C478C81C-3332-4B21-88AC-239D340B366C}" destId="{62FB5B48-8794-4674-AD54-70387959FB03}" srcOrd="0" destOrd="0" presId="urn:microsoft.com/office/officeart/2005/8/layout/StepDownProcess"/>
    <dgm:cxn modelId="{EBA06C87-BF16-4055-AE20-D6BB839F148F}" type="presParOf" srcId="{62FB5B48-8794-4674-AD54-70387959FB03}" destId="{A2D62A8F-62F6-4BE3-A57F-2884B587A685}" srcOrd="0" destOrd="0" presId="urn:microsoft.com/office/officeart/2005/8/layout/StepDownProcess"/>
    <dgm:cxn modelId="{59CD9A65-6D03-4E05-A17D-5645AF37A92B}" type="presParOf" srcId="{62FB5B48-8794-4674-AD54-70387959FB03}" destId="{1C3BCEE2-669D-4805-AAE6-B702515983FD}" srcOrd="1" destOrd="0" presId="urn:microsoft.com/office/officeart/2005/8/layout/StepDownProcess"/>
    <dgm:cxn modelId="{EF914E0D-AC00-4256-9412-B1D53815E1DA}" type="presParOf" srcId="{62FB5B48-8794-4674-AD54-70387959FB03}" destId="{83FA736B-8EBE-4E5A-886D-B348B563F37D}" srcOrd="2" destOrd="0" presId="urn:microsoft.com/office/officeart/2005/8/layout/StepDownProcess"/>
    <dgm:cxn modelId="{7BD290E7-7004-4430-A561-90E9E2A699BC}" type="presParOf" srcId="{C478C81C-3332-4B21-88AC-239D340B366C}" destId="{52627D01-2A3B-445C-88EB-B3344B91E35B}" srcOrd="1" destOrd="0" presId="urn:microsoft.com/office/officeart/2005/8/layout/StepDownProcess"/>
    <dgm:cxn modelId="{2B46ADDF-C7AD-45E9-8B54-C8FEF3E4F58D}" type="presParOf" srcId="{C478C81C-3332-4B21-88AC-239D340B366C}" destId="{B2D46BE1-1EB1-490C-9125-F7A8140DD9CC}" srcOrd="2" destOrd="0" presId="urn:microsoft.com/office/officeart/2005/8/layout/StepDownProcess"/>
    <dgm:cxn modelId="{7714E722-3460-4793-8BFF-7422433B745B}" type="presParOf" srcId="{B2D46BE1-1EB1-490C-9125-F7A8140DD9CC}" destId="{1907C37F-DE3D-4B8A-906C-65A30AA82492}" srcOrd="0" destOrd="0" presId="urn:microsoft.com/office/officeart/2005/8/layout/StepDownProcess"/>
    <dgm:cxn modelId="{F84D4981-7CCC-471C-AD78-24648089E6D2}" type="presParOf" srcId="{B2D46BE1-1EB1-490C-9125-F7A8140DD9CC}" destId="{9F96AB23-A7C6-4057-B828-003FF997F997}" srcOrd="1" destOrd="0" presId="urn:microsoft.com/office/officeart/2005/8/layout/StepDownProcess"/>
    <dgm:cxn modelId="{48CDA845-A4C5-4CB4-AD04-C10C4D3125A0}" type="presParOf" srcId="{B2D46BE1-1EB1-490C-9125-F7A8140DD9CC}" destId="{D5F2E1D1-92D4-4152-A458-E8F763BC033A}" srcOrd="2" destOrd="0" presId="urn:microsoft.com/office/officeart/2005/8/layout/StepDownProcess"/>
    <dgm:cxn modelId="{51DD6761-4E40-4A69-864C-C351E74426B4}" type="presParOf" srcId="{C478C81C-3332-4B21-88AC-239D340B366C}" destId="{B9D9A217-5F71-42AC-826E-A53D9408D560}" srcOrd="3" destOrd="0" presId="urn:microsoft.com/office/officeart/2005/8/layout/StepDownProcess"/>
    <dgm:cxn modelId="{E13A5335-B3FD-47C2-90C1-B153B0A33D5B}" type="presParOf" srcId="{C478C81C-3332-4B21-88AC-239D340B366C}" destId="{8F173E70-4111-4642-AA57-D8C90C253D37}" srcOrd="4" destOrd="0" presId="urn:microsoft.com/office/officeart/2005/8/layout/StepDownProcess"/>
    <dgm:cxn modelId="{383FC10C-54D9-422D-A7F9-3B8CCD3C26E1}" type="presParOf" srcId="{8F173E70-4111-4642-AA57-D8C90C253D37}" destId="{9C00E9C8-589A-45E6-A66B-DB1C81660C5F}" srcOrd="0" destOrd="0" presId="urn:microsoft.com/office/officeart/2005/8/layout/StepDownProcess"/>
    <dgm:cxn modelId="{034A3668-DF94-44D4-9D09-8B4BDB98F7D3}" type="presParOf" srcId="{8F173E70-4111-4642-AA57-D8C90C253D37}" destId="{FBE11CFE-6EC3-44F6-A1B0-32765B44C863}" srcOrd="1" destOrd="0" presId="urn:microsoft.com/office/officeart/2005/8/layout/StepDownProcess"/>
    <dgm:cxn modelId="{10B97759-D651-4033-92D9-5A6D58E88BB9}" type="presParOf" srcId="{8F173E70-4111-4642-AA57-D8C90C253D37}" destId="{32A4B248-58C1-4882-9672-F0084DC6FF22}" srcOrd="2" destOrd="0" presId="urn:microsoft.com/office/officeart/2005/8/layout/StepDownProcess"/>
    <dgm:cxn modelId="{DE811AE4-15DA-4408-8323-64FFC837CFC5}" type="presParOf" srcId="{C478C81C-3332-4B21-88AC-239D340B366C}" destId="{08434EBB-BD8F-48F4-9AB6-26E5AF9BB42A}" srcOrd="5" destOrd="0" presId="urn:microsoft.com/office/officeart/2005/8/layout/StepDownProcess"/>
    <dgm:cxn modelId="{907FDE75-650B-4DD1-8577-163076F2A8F7}" type="presParOf" srcId="{C478C81C-3332-4B21-88AC-239D340B366C}" destId="{33F6B4E7-AA68-4003-9CFE-6EBC85E012CD}" srcOrd="6" destOrd="0" presId="urn:microsoft.com/office/officeart/2005/8/layout/StepDownProcess"/>
    <dgm:cxn modelId="{1D01E6E1-5401-434C-BB09-CA0EA2B27ABE}" type="presParOf" srcId="{33F6B4E7-AA68-4003-9CFE-6EBC85E012CD}" destId="{6BECE741-46BD-4EAA-8DC7-475AFB77FAB3}" srcOrd="0" destOrd="0" presId="urn:microsoft.com/office/officeart/2005/8/layout/StepDownProcess"/>
    <dgm:cxn modelId="{3D1B4EFA-7ECA-4E3A-AE8D-5707C24452F3}" type="presParOf" srcId="{33F6B4E7-AA68-4003-9CFE-6EBC85E012CD}" destId="{6316AD63-5230-4BA3-89A7-5B3139616312}" srcOrd="1" destOrd="0" presId="urn:microsoft.com/office/officeart/2005/8/layout/StepDownProcess"/>
    <dgm:cxn modelId="{DF1018C8-7A0E-49A3-9A58-94526049F648}" type="presParOf" srcId="{33F6B4E7-AA68-4003-9CFE-6EBC85E012CD}" destId="{8366ECC0-607F-4719-9CEE-27593A58BBD7}" srcOrd="2" destOrd="0" presId="urn:microsoft.com/office/officeart/2005/8/layout/StepDownProcess"/>
    <dgm:cxn modelId="{1162EE55-0605-4DCD-B63B-B4D2C62C1DC8}" type="presParOf" srcId="{C478C81C-3332-4B21-88AC-239D340B366C}" destId="{D97EE0C9-D674-4E7A-AC6E-DF15D00A75F1}" srcOrd="7" destOrd="0" presId="urn:microsoft.com/office/officeart/2005/8/layout/StepDownProcess"/>
    <dgm:cxn modelId="{752057B3-460E-4144-92E4-99EA435BE199}" type="presParOf" srcId="{C478C81C-3332-4B21-88AC-239D340B366C}" destId="{6643AB85-F5D4-4069-AE95-CAF07CA046C9}" srcOrd="8" destOrd="0" presId="urn:microsoft.com/office/officeart/2005/8/layout/StepDownProcess"/>
    <dgm:cxn modelId="{974E5AD0-86C8-44A9-8876-CC538C625E72}" type="presParOf" srcId="{6643AB85-F5D4-4069-AE95-CAF07CA046C9}" destId="{C9A2E740-EB15-40E8-B5E0-EAD23FFE2B9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C0948-4FB5-4BB6-96A3-4D1E25FE42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35F58CE-6B10-493B-B36A-DDB4D325C28C}">
      <dgm:prSet phldrT="[Text]" custT="1"/>
      <dgm:spPr/>
      <dgm:t>
        <a:bodyPr/>
        <a:lstStyle/>
        <a:p>
          <a:r>
            <a:rPr lang="en-US" sz="1600" b="1" dirty="0" smtClean="0"/>
            <a:t>Cube is exposed to movement</a:t>
          </a:r>
          <a:endParaRPr lang="en-US" sz="1600" b="1" dirty="0"/>
        </a:p>
      </dgm:t>
    </dgm:pt>
    <dgm:pt modelId="{4BAB4CEE-3C18-4A7A-8BDA-FF286789BDBC}" type="parTrans" cxnId="{5E150065-6E0A-4264-90BD-343C529CC6F5}">
      <dgm:prSet/>
      <dgm:spPr/>
      <dgm:t>
        <a:bodyPr/>
        <a:lstStyle/>
        <a:p>
          <a:endParaRPr lang="en-US"/>
        </a:p>
      </dgm:t>
    </dgm:pt>
    <dgm:pt modelId="{EA431954-4231-43B8-84E3-228B7007BE94}" type="sibTrans" cxnId="{5E150065-6E0A-4264-90BD-343C529CC6F5}">
      <dgm:prSet/>
      <dgm:spPr/>
      <dgm:t>
        <a:bodyPr/>
        <a:lstStyle/>
        <a:p>
          <a:endParaRPr lang="en-US"/>
        </a:p>
      </dgm:t>
    </dgm:pt>
    <dgm:pt modelId="{EFD5F473-A764-4305-8805-C8D2816402BB}">
      <dgm:prSet phldrT="[Text]" custT="1"/>
      <dgm:spPr/>
      <dgm:t>
        <a:bodyPr/>
        <a:lstStyle/>
        <a:p>
          <a:r>
            <a:rPr lang="en-US" sz="1600" b="1" dirty="0" smtClean="0"/>
            <a:t>Accelerometer sends (X,Y,Z) coordinate data to analog pins on atmega1284p</a:t>
          </a:r>
          <a:endParaRPr lang="en-US" sz="1600" b="1" dirty="0"/>
        </a:p>
      </dgm:t>
    </dgm:pt>
    <dgm:pt modelId="{A6F6A772-6E64-4EE1-AEB4-326208BB9916}" type="parTrans" cxnId="{62089258-5B9C-4A0A-8200-94D93B48DC30}">
      <dgm:prSet/>
      <dgm:spPr/>
      <dgm:t>
        <a:bodyPr/>
        <a:lstStyle/>
        <a:p>
          <a:endParaRPr lang="en-US"/>
        </a:p>
      </dgm:t>
    </dgm:pt>
    <dgm:pt modelId="{540E2A2C-0127-4612-A127-CD5D69D8C9E1}" type="sibTrans" cxnId="{62089258-5B9C-4A0A-8200-94D93B48DC30}">
      <dgm:prSet/>
      <dgm:spPr/>
      <dgm:t>
        <a:bodyPr/>
        <a:lstStyle/>
        <a:p>
          <a:endParaRPr lang="en-US"/>
        </a:p>
      </dgm:t>
    </dgm:pt>
    <dgm:pt modelId="{B696D29D-40C4-4694-B9DA-FBA066039CE7}">
      <dgm:prSet phldrT="[Text]" custT="1"/>
      <dgm:spPr/>
      <dgm:t>
        <a:bodyPr/>
        <a:lstStyle/>
        <a:p>
          <a:r>
            <a:rPr lang="en-US" sz="1600" b="1" dirty="0" err="1" smtClean="0"/>
            <a:t>setLED</a:t>
          </a:r>
          <a:r>
            <a:rPr lang="en-US" sz="1600" b="1" dirty="0" smtClean="0"/>
            <a:t>(</a:t>
          </a:r>
          <a:r>
            <a:rPr lang="en-US" sz="1600" b="1" dirty="0" err="1" smtClean="0"/>
            <a:t>x,y,z,color</a:t>
          </a:r>
          <a:r>
            <a:rPr lang="en-US" sz="1600" b="1" dirty="0" smtClean="0"/>
            <a:t>): will turn on respective LEDs</a:t>
          </a:r>
          <a:endParaRPr lang="en-US" sz="1600" b="1" dirty="0"/>
        </a:p>
      </dgm:t>
    </dgm:pt>
    <dgm:pt modelId="{1C2DD29A-70E2-4213-8B50-A4DA752686E4}" type="parTrans" cxnId="{8B916B6B-02FF-45EF-898E-FBDD7EC42BC2}">
      <dgm:prSet/>
      <dgm:spPr/>
      <dgm:t>
        <a:bodyPr/>
        <a:lstStyle/>
        <a:p>
          <a:endParaRPr lang="en-US"/>
        </a:p>
      </dgm:t>
    </dgm:pt>
    <dgm:pt modelId="{7104F523-55F4-4122-8BEA-851C0663C0E2}" type="sibTrans" cxnId="{8B916B6B-02FF-45EF-898E-FBDD7EC42BC2}">
      <dgm:prSet/>
      <dgm:spPr/>
      <dgm:t>
        <a:bodyPr/>
        <a:lstStyle/>
        <a:p>
          <a:endParaRPr lang="en-US"/>
        </a:p>
      </dgm:t>
    </dgm:pt>
    <dgm:pt modelId="{6C1589F5-947C-4D91-A1E4-63D39DDB1301}">
      <dgm:prSet phldrT="[Text]" custT="1"/>
      <dgm:spPr/>
      <dgm:t>
        <a:bodyPr/>
        <a:lstStyle/>
        <a:p>
          <a:r>
            <a:rPr lang="en-US" sz="1600" b="1" dirty="0" err="1" smtClean="0"/>
            <a:t>computeAccel</a:t>
          </a:r>
          <a:r>
            <a:rPr lang="en-US" sz="1600" b="1" dirty="0" smtClean="0"/>
            <a:t>(): will perform a dot product of accelerometer[3] and </a:t>
          </a:r>
          <a:r>
            <a:rPr lang="en-US" sz="1600" b="1" dirty="0" err="1" smtClean="0"/>
            <a:t>LEDCube</a:t>
          </a:r>
          <a:r>
            <a:rPr lang="en-US" sz="1600" b="1" dirty="0" smtClean="0"/>
            <a:t>[3] arrays. Result will determine which LEDs to light up.</a:t>
          </a:r>
          <a:endParaRPr lang="en-US" sz="1600" b="1" dirty="0"/>
        </a:p>
      </dgm:t>
    </dgm:pt>
    <dgm:pt modelId="{948986E7-4EED-497C-8661-164AC26BD61D}" type="sibTrans" cxnId="{B9C9A959-59B4-4F7E-8DE6-F989F4AFC469}">
      <dgm:prSet/>
      <dgm:spPr/>
      <dgm:t>
        <a:bodyPr/>
        <a:lstStyle/>
        <a:p>
          <a:endParaRPr lang="en-US"/>
        </a:p>
      </dgm:t>
    </dgm:pt>
    <dgm:pt modelId="{39D81DE5-B023-4CA1-A8AD-5AD7E10974FA}" type="parTrans" cxnId="{B9C9A959-59B4-4F7E-8DE6-F989F4AFC469}">
      <dgm:prSet/>
      <dgm:spPr/>
      <dgm:t>
        <a:bodyPr/>
        <a:lstStyle/>
        <a:p>
          <a:endParaRPr lang="en-US"/>
        </a:p>
      </dgm:t>
    </dgm:pt>
    <dgm:pt modelId="{780DF521-9DD6-4D8D-94A3-02B711F808D7}">
      <dgm:prSet phldrT="[Text]" custT="1"/>
      <dgm:spPr/>
      <dgm:t>
        <a:bodyPr/>
        <a:lstStyle/>
        <a:p>
          <a:r>
            <a:rPr lang="en-US" sz="1600" b="1" dirty="0" err="1" smtClean="0"/>
            <a:t>pollAccelerometer</a:t>
          </a:r>
          <a:r>
            <a:rPr lang="en-US" sz="1600" b="1" dirty="0" smtClean="0"/>
            <a:t>(): will take an average of 30 samples per axis and store results in an array </a:t>
          </a:r>
          <a:endParaRPr lang="en-US" sz="1600" b="1" dirty="0"/>
        </a:p>
      </dgm:t>
    </dgm:pt>
    <dgm:pt modelId="{267161B8-66BE-46CA-BEE1-2EBADF57C935}" type="sibTrans" cxnId="{3C6EAA54-BD09-4BD1-96F8-7324DC0B9BDA}">
      <dgm:prSet/>
      <dgm:spPr/>
      <dgm:t>
        <a:bodyPr/>
        <a:lstStyle/>
        <a:p>
          <a:endParaRPr lang="en-US"/>
        </a:p>
      </dgm:t>
    </dgm:pt>
    <dgm:pt modelId="{BECD0779-4A81-48C6-8121-2998156A7B9F}" type="parTrans" cxnId="{3C6EAA54-BD09-4BD1-96F8-7324DC0B9BDA}">
      <dgm:prSet/>
      <dgm:spPr/>
      <dgm:t>
        <a:bodyPr/>
        <a:lstStyle/>
        <a:p>
          <a:endParaRPr lang="en-US"/>
        </a:p>
      </dgm:t>
    </dgm:pt>
    <dgm:pt modelId="{C478C81C-3332-4B21-88AC-239D340B366C}" type="pres">
      <dgm:prSet presAssocID="{F7DC0948-4FB5-4BB6-96A3-4D1E25FE4253}" presName="rootnode" presStyleCnt="0">
        <dgm:presLayoutVars>
          <dgm:chMax/>
          <dgm:chPref/>
          <dgm:dir/>
          <dgm:animLvl val="lvl"/>
        </dgm:presLayoutVars>
      </dgm:prSet>
      <dgm:spPr/>
      <dgm:t>
        <a:bodyPr/>
        <a:lstStyle/>
        <a:p>
          <a:endParaRPr lang="en-US"/>
        </a:p>
      </dgm:t>
    </dgm:pt>
    <dgm:pt modelId="{62FB5B48-8794-4674-AD54-70387959FB03}" type="pres">
      <dgm:prSet presAssocID="{435F58CE-6B10-493B-B36A-DDB4D325C28C}" presName="composite" presStyleCnt="0"/>
      <dgm:spPr/>
    </dgm:pt>
    <dgm:pt modelId="{A2D62A8F-62F6-4BE3-A57F-2884B587A685}" type="pres">
      <dgm:prSet presAssocID="{435F58CE-6B10-493B-B36A-DDB4D325C28C}" presName="bentUpArrow1" presStyleLbl="alignImgPlace1" presStyleIdx="0" presStyleCnt="4" custScaleX="61852" custScaleY="80860" custLinFactNeighborX="-71066" custLinFactNeighborY="-8992">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1C3BCEE2-669D-4805-AAE6-B702515983FD}" type="pres">
      <dgm:prSet presAssocID="{435F58CE-6B10-493B-B36A-DDB4D325C28C}" presName="ParentText" presStyleLbl="node1" presStyleIdx="0" presStyleCnt="5" custScaleX="169956" custScaleY="97993" custLinFactNeighborX="5019" custLinFactNeighborY="-8109">
        <dgm:presLayoutVars>
          <dgm:chMax val="1"/>
          <dgm:chPref val="1"/>
          <dgm:bulletEnabled val="1"/>
        </dgm:presLayoutVars>
      </dgm:prSet>
      <dgm:spPr/>
      <dgm:t>
        <a:bodyPr/>
        <a:lstStyle/>
        <a:p>
          <a:endParaRPr lang="en-US"/>
        </a:p>
      </dgm:t>
    </dgm:pt>
    <dgm:pt modelId="{83FA736B-8EBE-4E5A-886D-B348B563F37D}" type="pres">
      <dgm:prSet presAssocID="{435F58CE-6B10-493B-B36A-DDB4D325C28C}" presName="ChildText" presStyleLbl="revTx" presStyleIdx="0" presStyleCnt="4">
        <dgm:presLayoutVars>
          <dgm:chMax val="0"/>
          <dgm:chPref val="0"/>
          <dgm:bulletEnabled val="1"/>
        </dgm:presLayoutVars>
      </dgm:prSet>
      <dgm:spPr/>
      <dgm:t>
        <a:bodyPr/>
        <a:lstStyle/>
        <a:p>
          <a:endParaRPr lang="en-US"/>
        </a:p>
      </dgm:t>
    </dgm:pt>
    <dgm:pt modelId="{52627D01-2A3B-445C-88EB-B3344B91E35B}" type="pres">
      <dgm:prSet presAssocID="{EA431954-4231-43B8-84E3-228B7007BE94}" presName="sibTrans" presStyleCnt="0"/>
      <dgm:spPr/>
    </dgm:pt>
    <dgm:pt modelId="{B2D46BE1-1EB1-490C-9125-F7A8140DD9CC}" type="pres">
      <dgm:prSet presAssocID="{EFD5F473-A764-4305-8805-C8D2816402BB}" presName="composite" presStyleCnt="0"/>
      <dgm:spPr/>
    </dgm:pt>
    <dgm:pt modelId="{1907C37F-DE3D-4B8A-906C-65A30AA82492}" type="pres">
      <dgm:prSet presAssocID="{EFD5F473-A764-4305-8805-C8D2816402BB}" presName="bentUpArrow1" presStyleLbl="alignImgPlace1" presStyleIdx="1" presStyleCnt="4" custScaleX="59115" custScaleY="78125" custLinFactX="-31709" custLinFactNeighborX="-100000" custLinFactNeighborY="314">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9F96AB23-A7C6-4057-B828-003FF997F997}" type="pres">
      <dgm:prSet presAssocID="{EFD5F473-A764-4305-8805-C8D2816402BB}" presName="ParentText" presStyleLbl="node1" presStyleIdx="1" presStyleCnt="5" custScaleX="209448" custScaleY="102620" custLinFactNeighborX="-41067" custLinFactNeighborY="-4084">
        <dgm:presLayoutVars>
          <dgm:chMax val="1"/>
          <dgm:chPref val="1"/>
          <dgm:bulletEnabled val="1"/>
        </dgm:presLayoutVars>
      </dgm:prSet>
      <dgm:spPr/>
      <dgm:t>
        <a:bodyPr/>
        <a:lstStyle/>
        <a:p>
          <a:endParaRPr lang="en-US"/>
        </a:p>
      </dgm:t>
    </dgm:pt>
    <dgm:pt modelId="{D5F2E1D1-92D4-4152-A458-E8F763BC033A}" type="pres">
      <dgm:prSet presAssocID="{EFD5F473-A764-4305-8805-C8D2816402BB}" presName="ChildText" presStyleLbl="revTx" presStyleIdx="1" presStyleCnt="4">
        <dgm:presLayoutVars>
          <dgm:chMax val="0"/>
          <dgm:chPref val="0"/>
          <dgm:bulletEnabled val="1"/>
        </dgm:presLayoutVars>
      </dgm:prSet>
      <dgm:spPr/>
    </dgm:pt>
    <dgm:pt modelId="{B9D9A217-5F71-42AC-826E-A53D9408D560}" type="pres">
      <dgm:prSet presAssocID="{540E2A2C-0127-4612-A127-CD5D69D8C9E1}" presName="sibTrans" presStyleCnt="0"/>
      <dgm:spPr/>
    </dgm:pt>
    <dgm:pt modelId="{8F173E70-4111-4642-AA57-D8C90C253D37}" type="pres">
      <dgm:prSet presAssocID="{780DF521-9DD6-4D8D-94A3-02B711F808D7}" presName="composite" presStyleCnt="0"/>
      <dgm:spPr/>
    </dgm:pt>
    <dgm:pt modelId="{9C00E9C8-589A-45E6-A66B-DB1C81660C5F}" type="pres">
      <dgm:prSet presAssocID="{780DF521-9DD6-4D8D-94A3-02B711F808D7}" presName="bentUpArrow1" presStyleLbl="alignImgPlace1" presStyleIdx="2" presStyleCnt="4" custScaleX="60691" custScaleY="80799" custLinFactX="-19685" custLinFactNeighborX="-100000" custLinFactNeighborY="-2446">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pt>
    <dgm:pt modelId="{FBE11CFE-6EC3-44F6-A1B0-32765B44C863}" type="pres">
      <dgm:prSet presAssocID="{780DF521-9DD6-4D8D-94A3-02B711F808D7}" presName="ParentText" presStyleLbl="node1" presStyleIdx="2" presStyleCnt="5" custScaleX="220030" custLinFactNeighborX="-65707" custLinFactNeighborY="-1211">
        <dgm:presLayoutVars>
          <dgm:chMax val="1"/>
          <dgm:chPref val="1"/>
          <dgm:bulletEnabled val="1"/>
        </dgm:presLayoutVars>
      </dgm:prSet>
      <dgm:spPr/>
      <dgm:t>
        <a:bodyPr/>
        <a:lstStyle/>
        <a:p>
          <a:endParaRPr lang="en-US"/>
        </a:p>
      </dgm:t>
    </dgm:pt>
    <dgm:pt modelId="{32A4B248-58C1-4882-9672-F0084DC6FF22}" type="pres">
      <dgm:prSet presAssocID="{780DF521-9DD6-4D8D-94A3-02B711F808D7}" presName="ChildText" presStyleLbl="revTx" presStyleIdx="2" presStyleCnt="4">
        <dgm:presLayoutVars>
          <dgm:chMax val="0"/>
          <dgm:chPref val="0"/>
          <dgm:bulletEnabled val="1"/>
        </dgm:presLayoutVars>
      </dgm:prSet>
      <dgm:spPr/>
      <dgm:t>
        <a:bodyPr/>
        <a:lstStyle/>
        <a:p>
          <a:endParaRPr lang="en-US"/>
        </a:p>
      </dgm:t>
    </dgm:pt>
    <dgm:pt modelId="{08434EBB-BD8F-48F4-9AB6-26E5AF9BB42A}" type="pres">
      <dgm:prSet presAssocID="{267161B8-66BE-46CA-BEE1-2EBADF57C935}" presName="sibTrans" presStyleCnt="0"/>
      <dgm:spPr/>
    </dgm:pt>
    <dgm:pt modelId="{33F6B4E7-AA68-4003-9CFE-6EBC85E012CD}" type="pres">
      <dgm:prSet presAssocID="{6C1589F5-947C-4D91-A1E4-63D39DDB1301}" presName="composite" presStyleCnt="0"/>
      <dgm:spPr/>
    </dgm:pt>
    <dgm:pt modelId="{6BECE741-46BD-4EAA-8DC7-475AFB77FAB3}" type="pres">
      <dgm:prSet presAssocID="{6C1589F5-947C-4D91-A1E4-63D39DDB1301}" presName="bentUpArrow1" presStyleLbl="alignImgPlace1" presStyleIdx="3" presStyleCnt="4" custScaleX="66669" custScaleY="72195" custLinFactNeighborX="-74033" custLinFactNeighborY="-3157">
        <dgm:style>
          <a:lnRef idx="2">
            <a:schemeClr val="accent4">
              <a:shade val="50000"/>
            </a:schemeClr>
          </a:lnRef>
          <a:fillRef idx="1">
            <a:schemeClr val="accent4"/>
          </a:fillRef>
          <a:effectRef idx="0">
            <a:schemeClr val="accent4"/>
          </a:effectRef>
          <a:fontRef idx="minor">
            <a:schemeClr val="lt1"/>
          </a:fontRef>
        </dgm:style>
      </dgm:prSet>
      <dgm:spPr>
        <a:solidFill>
          <a:schemeClr val="accent6"/>
        </a:solidFill>
      </dgm:spPr>
      <dgm:t>
        <a:bodyPr/>
        <a:lstStyle/>
        <a:p>
          <a:endParaRPr lang="en-US"/>
        </a:p>
      </dgm:t>
    </dgm:pt>
    <dgm:pt modelId="{6316AD63-5230-4BA3-89A7-5B3139616312}" type="pres">
      <dgm:prSet presAssocID="{6C1589F5-947C-4D91-A1E4-63D39DDB1301}" presName="ParentText" presStyleLbl="node1" presStyleIdx="3" presStyleCnt="5" custScaleX="284610" custLinFactNeighborX="-52817" custLinFactNeighborY="1837">
        <dgm:presLayoutVars>
          <dgm:chMax val="1"/>
          <dgm:chPref val="1"/>
          <dgm:bulletEnabled val="1"/>
        </dgm:presLayoutVars>
      </dgm:prSet>
      <dgm:spPr/>
      <dgm:t>
        <a:bodyPr/>
        <a:lstStyle/>
        <a:p>
          <a:endParaRPr lang="en-US"/>
        </a:p>
      </dgm:t>
    </dgm:pt>
    <dgm:pt modelId="{8366ECC0-607F-4719-9CEE-27593A58BBD7}" type="pres">
      <dgm:prSet presAssocID="{6C1589F5-947C-4D91-A1E4-63D39DDB1301}" presName="ChildText" presStyleLbl="revTx" presStyleIdx="3" presStyleCnt="4">
        <dgm:presLayoutVars>
          <dgm:chMax val="0"/>
          <dgm:chPref val="0"/>
          <dgm:bulletEnabled val="1"/>
        </dgm:presLayoutVars>
      </dgm:prSet>
      <dgm:spPr/>
    </dgm:pt>
    <dgm:pt modelId="{D97EE0C9-D674-4E7A-AC6E-DF15D00A75F1}" type="pres">
      <dgm:prSet presAssocID="{948986E7-4EED-497C-8661-164AC26BD61D}" presName="sibTrans" presStyleCnt="0"/>
      <dgm:spPr/>
    </dgm:pt>
    <dgm:pt modelId="{6643AB85-F5D4-4069-AE95-CAF07CA046C9}" type="pres">
      <dgm:prSet presAssocID="{B696D29D-40C4-4694-B9DA-FBA066039CE7}" presName="composite" presStyleCnt="0"/>
      <dgm:spPr/>
    </dgm:pt>
    <dgm:pt modelId="{C9A2E740-EB15-40E8-B5E0-EAD23FFE2B95}" type="pres">
      <dgm:prSet presAssocID="{B696D29D-40C4-4694-B9DA-FBA066039CE7}" presName="ParentText" presStyleLbl="node1" presStyleIdx="4" presStyleCnt="5" custScaleX="168964" custLinFactNeighborX="13687" custLinFactNeighborY="8535">
        <dgm:presLayoutVars>
          <dgm:chMax val="1"/>
          <dgm:chPref val="1"/>
          <dgm:bulletEnabled val="1"/>
        </dgm:presLayoutVars>
      </dgm:prSet>
      <dgm:spPr/>
      <dgm:t>
        <a:bodyPr/>
        <a:lstStyle/>
        <a:p>
          <a:endParaRPr lang="en-US"/>
        </a:p>
      </dgm:t>
    </dgm:pt>
  </dgm:ptLst>
  <dgm:cxnLst>
    <dgm:cxn modelId="{3C6EAA54-BD09-4BD1-96F8-7324DC0B9BDA}" srcId="{F7DC0948-4FB5-4BB6-96A3-4D1E25FE4253}" destId="{780DF521-9DD6-4D8D-94A3-02B711F808D7}" srcOrd="2" destOrd="0" parTransId="{BECD0779-4A81-48C6-8121-2998156A7B9F}" sibTransId="{267161B8-66BE-46CA-BEE1-2EBADF57C935}"/>
    <dgm:cxn modelId="{01883DC2-BACE-4D9E-95DF-02C90C1E788D}" type="presOf" srcId="{F7DC0948-4FB5-4BB6-96A3-4D1E25FE4253}" destId="{C478C81C-3332-4B21-88AC-239D340B366C}" srcOrd="0" destOrd="0" presId="urn:microsoft.com/office/officeart/2005/8/layout/StepDownProcess"/>
    <dgm:cxn modelId="{8B916B6B-02FF-45EF-898E-FBDD7EC42BC2}" srcId="{F7DC0948-4FB5-4BB6-96A3-4D1E25FE4253}" destId="{B696D29D-40C4-4694-B9DA-FBA066039CE7}" srcOrd="4" destOrd="0" parTransId="{1C2DD29A-70E2-4213-8B50-A4DA752686E4}" sibTransId="{7104F523-55F4-4122-8BEA-851C0663C0E2}"/>
    <dgm:cxn modelId="{B9C9A959-59B4-4F7E-8DE6-F989F4AFC469}" srcId="{F7DC0948-4FB5-4BB6-96A3-4D1E25FE4253}" destId="{6C1589F5-947C-4D91-A1E4-63D39DDB1301}" srcOrd="3" destOrd="0" parTransId="{39D81DE5-B023-4CA1-A8AD-5AD7E10974FA}" sibTransId="{948986E7-4EED-497C-8661-164AC26BD61D}"/>
    <dgm:cxn modelId="{3B9B97B1-D326-4CFE-BA40-69BF43ECA5CE}" type="presOf" srcId="{EFD5F473-A764-4305-8805-C8D2816402BB}" destId="{9F96AB23-A7C6-4057-B828-003FF997F997}" srcOrd="0" destOrd="0" presId="urn:microsoft.com/office/officeart/2005/8/layout/StepDownProcess"/>
    <dgm:cxn modelId="{E433C6C0-4D76-4282-8D42-08E4D2C2E84E}" type="presOf" srcId="{435F58CE-6B10-493B-B36A-DDB4D325C28C}" destId="{1C3BCEE2-669D-4805-AAE6-B702515983FD}" srcOrd="0" destOrd="0" presId="urn:microsoft.com/office/officeart/2005/8/layout/StepDownProcess"/>
    <dgm:cxn modelId="{284544F8-B515-4DD4-BA5B-E048564D40DC}" type="presOf" srcId="{6C1589F5-947C-4D91-A1E4-63D39DDB1301}" destId="{6316AD63-5230-4BA3-89A7-5B3139616312}" srcOrd="0" destOrd="0" presId="urn:microsoft.com/office/officeart/2005/8/layout/StepDownProcess"/>
    <dgm:cxn modelId="{A0F88771-413A-44BC-BAE4-4721311853D0}" type="presOf" srcId="{780DF521-9DD6-4D8D-94A3-02B711F808D7}" destId="{FBE11CFE-6EC3-44F6-A1B0-32765B44C863}" srcOrd="0" destOrd="0" presId="urn:microsoft.com/office/officeart/2005/8/layout/StepDownProcess"/>
    <dgm:cxn modelId="{62089258-5B9C-4A0A-8200-94D93B48DC30}" srcId="{F7DC0948-4FB5-4BB6-96A3-4D1E25FE4253}" destId="{EFD5F473-A764-4305-8805-C8D2816402BB}" srcOrd="1" destOrd="0" parTransId="{A6F6A772-6E64-4EE1-AEB4-326208BB9916}" sibTransId="{540E2A2C-0127-4612-A127-CD5D69D8C9E1}"/>
    <dgm:cxn modelId="{5E150065-6E0A-4264-90BD-343C529CC6F5}" srcId="{F7DC0948-4FB5-4BB6-96A3-4D1E25FE4253}" destId="{435F58CE-6B10-493B-B36A-DDB4D325C28C}" srcOrd="0" destOrd="0" parTransId="{4BAB4CEE-3C18-4A7A-8BDA-FF286789BDBC}" sibTransId="{EA431954-4231-43B8-84E3-228B7007BE94}"/>
    <dgm:cxn modelId="{2619B154-41EF-4892-8495-5894A5F5B848}" type="presOf" srcId="{B696D29D-40C4-4694-B9DA-FBA066039CE7}" destId="{C9A2E740-EB15-40E8-B5E0-EAD23FFE2B95}" srcOrd="0" destOrd="0" presId="urn:microsoft.com/office/officeart/2005/8/layout/StepDownProcess"/>
    <dgm:cxn modelId="{513BA8E7-5B1B-4B80-981F-F40E0705D842}" type="presParOf" srcId="{C478C81C-3332-4B21-88AC-239D340B366C}" destId="{62FB5B48-8794-4674-AD54-70387959FB03}" srcOrd="0" destOrd="0" presId="urn:microsoft.com/office/officeart/2005/8/layout/StepDownProcess"/>
    <dgm:cxn modelId="{E5CADF17-8865-4E2A-9D7C-34FE9ABD85B3}" type="presParOf" srcId="{62FB5B48-8794-4674-AD54-70387959FB03}" destId="{A2D62A8F-62F6-4BE3-A57F-2884B587A685}" srcOrd="0" destOrd="0" presId="urn:microsoft.com/office/officeart/2005/8/layout/StepDownProcess"/>
    <dgm:cxn modelId="{3B936CF3-E6B4-4DEE-95DA-0A585911A4E1}" type="presParOf" srcId="{62FB5B48-8794-4674-AD54-70387959FB03}" destId="{1C3BCEE2-669D-4805-AAE6-B702515983FD}" srcOrd="1" destOrd="0" presId="urn:microsoft.com/office/officeart/2005/8/layout/StepDownProcess"/>
    <dgm:cxn modelId="{4E64E751-4CB7-4BB4-BC4A-2CEF2465C37B}" type="presParOf" srcId="{62FB5B48-8794-4674-AD54-70387959FB03}" destId="{83FA736B-8EBE-4E5A-886D-B348B563F37D}" srcOrd="2" destOrd="0" presId="urn:microsoft.com/office/officeart/2005/8/layout/StepDownProcess"/>
    <dgm:cxn modelId="{A96445C9-96FD-41CC-ABD4-86CCA885B5E9}" type="presParOf" srcId="{C478C81C-3332-4B21-88AC-239D340B366C}" destId="{52627D01-2A3B-445C-88EB-B3344B91E35B}" srcOrd="1" destOrd="0" presId="urn:microsoft.com/office/officeart/2005/8/layout/StepDownProcess"/>
    <dgm:cxn modelId="{0F037C39-7981-4449-929F-2BB61AB5E83E}" type="presParOf" srcId="{C478C81C-3332-4B21-88AC-239D340B366C}" destId="{B2D46BE1-1EB1-490C-9125-F7A8140DD9CC}" srcOrd="2" destOrd="0" presId="urn:microsoft.com/office/officeart/2005/8/layout/StepDownProcess"/>
    <dgm:cxn modelId="{E03FF2BD-0965-4E1C-8B07-8B6FFF8CE304}" type="presParOf" srcId="{B2D46BE1-1EB1-490C-9125-F7A8140DD9CC}" destId="{1907C37F-DE3D-4B8A-906C-65A30AA82492}" srcOrd="0" destOrd="0" presId="urn:microsoft.com/office/officeart/2005/8/layout/StepDownProcess"/>
    <dgm:cxn modelId="{B740658F-BF91-41E9-A193-FB6053E66A34}" type="presParOf" srcId="{B2D46BE1-1EB1-490C-9125-F7A8140DD9CC}" destId="{9F96AB23-A7C6-4057-B828-003FF997F997}" srcOrd="1" destOrd="0" presId="urn:microsoft.com/office/officeart/2005/8/layout/StepDownProcess"/>
    <dgm:cxn modelId="{F7C56867-75BB-463C-B079-AA4CC36B266A}" type="presParOf" srcId="{B2D46BE1-1EB1-490C-9125-F7A8140DD9CC}" destId="{D5F2E1D1-92D4-4152-A458-E8F763BC033A}" srcOrd="2" destOrd="0" presId="urn:microsoft.com/office/officeart/2005/8/layout/StepDownProcess"/>
    <dgm:cxn modelId="{9F5F8D87-1C72-4823-BB5D-EEC6B812D525}" type="presParOf" srcId="{C478C81C-3332-4B21-88AC-239D340B366C}" destId="{B9D9A217-5F71-42AC-826E-A53D9408D560}" srcOrd="3" destOrd="0" presId="urn:microsoft.com/office/officeart/2005/8/layout/StepDownProcess"/>
    <dgm:cxn modelId="{D5706EE7-C8D6-4663-903A-CDBDFB903FA0}" type="presParOf" srcId="{C478C81C-3332-4B21-88AC-239D340B366C}" destId="{8F173E70-4111-4642-AA57-D8C90C253D37}" srcOrd="4" destOrd="0" presId="urn:microsoft.com/office/officeart/2005/8/layout/StepDownProcess"/>
    <dgm:cxn modelId="{C02E49A4-441A-494F-980D-CB11E4F1AA82}" type="presParOf" srcId="{8F173E70-4111-4642-AA57-D8C90C253D37}" destId="{9C00E9C8-589A-45E6-A66B-DB1C81660C5F}" srcOrd="0" destOrd="0" presId="urn:microsoft.com/office/officeart/2005/8/layout/StepDownProcess"/>
    <dgm:cxn modelId="{8A5B86B1-F048-490E-8F69-0A435003C267}" type="presParOf" srcId="{8F173E70-4111-4642-AA57-D8C90C253D37}" destId="{FBE11CFE-6EC3-44F6-A1B0-32765B44C863}" srcOrd="1" destOrd="0" presId="urn:microsoft.com/office/officeart/2005/8/layout/StepDownProcess"/>
    <dgm:cxn modelId="{1721083B-1125-4359-8740-B1C4C76AFE15}" type="presParOf" srcId="{8F173E70-4111-4642-AA57-D8C90C253D37}" destId="{32A4B248-58C1-4882-9672-F0084DC6FF22}" srcOrd="2" destOrd="0" presId="urn:microsoft.com/office/officeart/2005/8/layout/StepDownProcess"/>
    <dgm:cxn modelId="{30DB8326-E170-43CF-9D6E-C06ADF771B3F}" type="presParOf" srcId="{C478C81C-3332-4B21-88AC-239D340B366C}" destId="{08434EBB-BD8F-48F4-9AB6-26E5AF9BB42A}" srcOrd="5" destOrd="0" presId="urn:microsoft.com/office/officeart/2005/8/layout/StepDownProcess"/>
    <dgm:cxn modelId="{E3D80A4A-1DC8-4085-81CC-A7FE5B0B8A73}" type="presParOf" srcId="{C478C81C-3332-4B21-88AC-239D340B366C}" destId="{33F6B4E7-AA68-4003-9CFE-6EBC85E012CD}" srcOrd="6" destOrd="0" presId="urn:microsoft.com/office/officeart/2005/8/layout/StepDownProcess"/>
    <dgm:cxn modelId="{664256A9-87DB-4421-9D39-94A1EBFBE2B2}" type="presParOf" srcId="{33F6B4E7-AA68-4003-9CFE-6EBC85E012CD}" destId="{6BECE741-46BD-4EAA-8DC7-475AFB77FAB3}" srcOrd="0" destOrd="0" presId="urn:microsoft.com/office/officeart/2005/8/layout/StepDownProcess"/>
    <dgm:cxn modelId="{82EBA175-31E6-44A0-AA46-A238EB704595}" type="presParOf" srcId="{33F6B4E7-AA68-4003-9CFE-6EBC85E012CD}" destId="{6316AD63-5230-4BA3-89A7-5B3139616312}" srcOrd="1" destOrd="0" presId="urn:microsoft.com/office/officeart/2005/8/layout/StepDownProcess"/>
    <dgm:cxn modelId="{DD942D15-6FAA-4674-8CE6-B6B583DE874A}" type="presParOf" srcId="{33F6B4E7-AA68-4003-9CFE-6EBC85E012CD}" destId="{8366ECC0-607F-4719-9CEE-27593A58BBD7}" srcOrd="2" destOrd="0" presId="urn:microsoft.com/office/officeart/2005/8/layout/StepDownProcess"/>
    <dgm:cxn modelId="{FDCC3088-C0F0-41AC-A376-5D083C95C62C}" type="presParOf" srcId="{C478C81C-3332-4B21-88AC-239D340B366C}" destId="{D97EE0C9-D674-4E7A-AC6E-DF15D00A75F1}" srcOrd="7" destOrd="0" presId="urn:microsoft.com/office/officeart/2005/8/layout/StepDownProcess"/>
    <dgm:cxn modelId="{110CD587-58E8-4770-99BD-56D0A5A98791}" type="presParOf" srcId="{C478C81C-3332-4B21-88AC-239D340B366C}" destId="{6643AB85-F5D4-4069-AE95-CAF07CA046C9}" srcOrd="8" destOrd="0" presId="urn:microsoft.com/office/officeart/2005/8/layout/StepDownProcess"/>
    <dgm:cxn modelId="{E8397C62-A4CC-4C3B-B356-CE048C22041E}" type="presParOf" srcId="{6643AB85-F5D4-4069-AE95-CAF07CA046C9}" destId="{C9A2E740-EB15-40E8-B5E0-EAD23FFE2B9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B2FA9-50EB-4F6B-B124-82D3149E07A6}">
      <dsp:nvSpPr>
        <dsp:cNvPr id="0" name=""/>
        <dsp:cNvSpPr/>
      </dsp:nvSpPr>
      <dsp:spPr>
        <a:xfrm>
          <a:off x="0" y="22860"/>
          <a:ext cx="7696200" cy="57563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Project Description</a:t>
          </a:r>
          <a:endParaRPr lang="en-US" sz="2400" b="1" kern="1200" dirty="0"/>
        </a:p>
      </dsp:txBody>
      <dsp:txXfrm>
        <a:off x="28100" y="50960"/>
        <a:ext cx="7640000" cy="519439"/>
      </dsp:txXfrm>
    </dsp:sp>
    <dsp:sp modelId="{C5F6E04C-3624-4EAA-B376-0019E03A87D9}">
      <dsp:nvSpPr>
        <dsp:cNvPr id="0" name=""/>
        <dsp:cNvSpPr/>
      </dsp:nvSpPr>
      <dsp:spPr>
        <a:xfrm>
          <a:off x="0" y="667620"/>
          <a:ext cx="7696200" cy="57563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Design Details</a:t>
          </a:r>
          <a:endParaRPr lang="en-US" sz="2400" b="1" kern="1200" dirty="0"/>
        </a:p>
      </dsp:txBody>
      <dsp:txXfrm>
        <a:off x="28100" y="695720"/>
        <a:ext cx="7640000" cy="519439"/>
      </dsp:txXfrm>
    </dsp:sp>
    <dsp:sp modelId="{889CC887-2F1A-4D98-8AD7-7C723C41A4B7}">
      <dsp:nvSpPr>
        <dsp:cNvPr id="0" name=""/>
        <dsp:cNvSpPr/>
      </dsp:nvSpPr>
      <dsp:spPr>
        <a:xfrm>
          <a:off x="0" y="1312380"/>
          <a:ext cx="7696200" cy="57563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Firmware Details</a:t>
          </a:r>
          <a:endParaRPr lang="en-US" sz="2400" b="1" kern="1200" dirty="0"/>
        </a:p>
      </dsp:txBody>
      <dsp:txXfrm>
        <a:off x="28100" y="1340480"/>
        <a:ext cx="7640000" cy="519439"/>
      </dsp:txXfrm>
    </dsp:sp>
    <dsp:sp modelId="{A79C527C-88A3-435B-9922-33BF63F8026A}">
      <dsp:nvSpPr>
        <dsp:cNvPr id="0" name=""/>
        <dsp:cNvSpPr/>
      </dsp:nvSpPr>
      <dsp:spPr>
        <a:xfrm>
          <a:off x="0" y="1957140"/>
          <a:ext cx="7696200" cy="57563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Administrative Content</a:t>
          </a:r>
          <a:endParaRPr lang="en-US" sz="2400" b="1" kern="1200" dirty="0"/>
        </a:p>
      </dsp:txBody>
      <dsp:txXfrm>
        <a:off x="28100" y="1985240"/>
        <a:ext cx="7640000" cy="519439"/>
      </dsp:txXfrm>
    </dsp:sp>
    <dsp:sp modelId="{008D243F-97DC-4FCB-BB42-ECBEA0CCB32C}">
      <dsp:nvSpPr>
        <dsp:cNvPr id="0" name=""/>
        <dsp:cNvSpPr/>
      </dsp:nvSpPr>
      <dsp:spPr>
        <a:xfrm>
          <a:off x="0" y="2601900"/>
          <a:ext cx="7696200" cy="57563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Questions / Demonstration </a:t>
          </a:r>
          <a:endParaRPr lang="en-US" sz="2400" b="1" kern="1200" dirty="0"/>
        </a:p>
      </dsp:txBody>
      <dsp:txXfrm>
        <a:off x="28100" y="2630000"/>
        <a:ext cx="764000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2A8F-62F6-4BE3-A57F-2884B587A685}">
      <dsp:nvSpPr>
        <dsp:cNvPr id="0" name=""/>
        <dsp:cNvSpPr/>
      </dsp:nvSpPr>
      <dsp:spPr>
        <a:xfrm rot="5400000">
          <a:off x="123400" y="1114006"/>
          <a:ext cx="682682" cy="59450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C3BCEE2-669D-4805-AAE6-B702515983FD}">
      <dsp:nvSpPr>
        <dsp:cNvPr id="0" name=""/>
        <dsp:cNvSpPr/>
      </dsp:nvSpPr>
      <dsp:spPr>
        <a:xfrm>
          <a:off x="76195" y="1"/>
          <a:ext cx="2415527" cy="974873"/>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Cube is exposed to ambient sound</a:t>
          </a:r>
          <a:endParaRPr lang="en-US" sz="1600" b="1" kern="1200" dirty="0"/>
        </a:p>
      </dsp:txBody>
      <dsp:txXfrm>
        <a:off x="123793" y="47599"/>
        <a:ext cx="2320331" cy="879677"/>
      </dsp:txXfrm>
    </dsp:sp>
    <dsp:sp modelId="{83FA736B-8EBE-4E5A-886D-B348B563F37D}">
      <dsp:nvSpPr>
        <dsp:cNvPr id="0" name=""/>
        <dsp:cNvSpPr/>
      </dsp:nvSpPr>
      <dsp:spPr>
        <a:xfrm>
          <a:off x="1923258" y="165570"/>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1907C37F-DE3D-4B8A-906C-65A30AA82492}">
      <dsp:nvSpPr>
        <dsp:cNvPr id="0" name=""/>
        <dsp:cNvSpPr/>
      </dsp:nvSpPr>
      <dsp:spPr>
        <a:xfrm rot="5400000">
          <a:off x="1249703" y="2255497"/>
          <a:ext cx="659591" cy="568201"/>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9F96AB23-A7C6-4057-B828-003FF997F997}">
      <dsp:nvSpPr>
        <dsp:cNvPr id="0" name=""/>
        <dsp:cNvSpPr/>
      </dsp:nvSpPr>
      <dsp:spPr>
        <a:xfrm>
          <a:off x="838194" y="1066797"/>
          <a:ext cx="2976813" cy="1020905"/>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Vu meter sends frequency data to analog pin on atmega1284p</a:t>
          </a:r>
          <a:endParaRPr lang="en-US" sz="1600" b="1" kern="1200" dirty="0"/>
        </a:p>
      </dsp:txBody>
      <dsp:txXfrm>
        <a:off x="888039" y="1116642"/>
        <a:ext cx="2877123" cy="921215"/>
      </dsp:txXfrm>
    </dsp:sp>
    <dsp:sp modelId="{D5F2E1D1-92D4-4152-A458-E8F763BC033A}">
      <dsp:nvSpPr>
        <dsp:cNvPr id="0" name=""/>
        <dsp:cNvSpPr/>
      </dsp:nvSpPr>
      <dsp:spPr>
        <a:xfrm>
          <a:off x="3620905" y="1215339"/>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9C00E9C8-589A-45E6-A66B-DB1C81660C5F}">
      <dsp:nvSpPr>
        <dsp:cNvPr id="0" name=""/>
        <dsp:cNvSpPr/>
      </dsp:nvSpPr>
      <dsp:spPr>
        <a:xfrm rot="5400000">
          <a:off x="2846190" y="3249812"/>
          <a:ext cx="682167" cy="58334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FBE11CFE-6EC3-44F6-A1B0-32765B44C863}">
      <dsp:nvSpPr>
        <dsp:cNvPr id="0" name=""/>
        <dsp:cNvSpPr/>
      </dsp:nvSpPr>
      <dsp:spPr>
        <a:xfrm>
          <a:off x="1904997" y="2133602"/>
          <a:ext cx="3127211" cy="994840"/>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pollVuMeter</a:t>
          </a:r>
          <a:r>
            <a:rPr lang="en-US" sz="1600" b="1" kern="1200" dirty="0" smtClean="0"/>
            <a:t>(): will take an average of 30 samples and store result in a variable</a:t>
          </a:r>
          <a:endParaRPr lang="en-US" sz="1600" b="1" kern="1200" dirty="0"/>
        </a:p>
      </dsp:txBody>
      <dsp:txXfrm>
        <a:off x="1953570" y="2182175"/>
        <a:ext cx="3030065" cy="897694"/>
      </dsp:txXfrm>
    </dsp:sp>
    <dsp:sp modelId="{32A4B248-58C1-4882-9672-F0084DC6FF22}">
      <dsp:nvSpPr>
        <dsp:cNvPr id="0" name=""/>
        <dsp:cNvSpPr/>
      </dsp:nvSpPr>
      <dsp:spPr>
        <a:xfrm>
          <a:off x="5113107" y="2240530"/>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6BECE741-46BD-4EAA-8DC7-475AFB77FAB3}">
      <dsp:nvSpPr>
        <dsp:cNvPr id="0" name=""/>
        <dsp:cNvSpPr/>
      </dsp:nvSpPr>
      <dsp:spPr>
        <a:xfrm rot="5400000">
          <a:off x="5197239" y="4251558"/>
          <a:ext cx="609526" cy="64080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6316AD63-5230-4BA3-89A7-5B3139616312}">
      <dsp:nvSpPr>
        <dsp:cNvPr id="0" name=""/>
        <dsp:cNvSpPr/>
      </dsp:nvSpPr>
      <dsp:spPr>
        <a:xfrm>
          <a:off x="3505202" y="3200403"/>
          <a:ext cx="4045065" cy="994840"/>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computeSound</a:t>
          </a:r>
          <a:r>
            <a:rPr lang="en-US" sz="1600" b="1" kern="1200" dirty="0" smtClean="0"/>
            <a:t>(): will divide average data by eight and use remainder (1 - 8) as number of layers to be turned on.</a:t>
          </a:r>
          <a:endParaRPr lang="en-US" sz="1600" b="1" kern="1200" dirty="0"/>
        </a:p>
      </dsp:txBody>
      <dsp:txXfrm>
        <a:off x="3553775" y="3248976"/>
        <a:ext cx="3947919" cy="897694"/>
      </dsp:txXfrm>
    </dsp:sp>
    <dsp:sp modelId="{8366ECC0-607F-4719-9CEE-27593A58BBD7}">
      <dsp:nvSpPr>
        <dsp:cNvPr id="0" name=""/>
        <dsp:cNvSpPr/>
      </dsp:nvSpPr>
      <dsp:spPr>
        <a:xfrm>
          <a:off x="6989037" y="3277009"/>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C9A2E740-EB15-40E8-B5E0-EAD23FFE2B95}">
      <dsp:nvSpPr>
        <dsp:cNvPr id="0" name=""/>
        <dsp:cNvSpPr/>
      </dsp:nvSpPr>
      <dsp:spPr>
        <a:xfrm>
          <a:off x="5867404" y="4262959"/>
          <a:ext cx="2401428" cy="994840"/>
        </a:xfrm>
        <a:prstGeom prst="roundRect">
          <a:avLst>
            <a:gd name="adj" fmla="val 166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setLED</a:t>
          </a:r>
          <a:r>
            <a:rPr lang="en-US" sz="1600" b="1" kern="1200" dirty="0" smtClean="0"/>
            <a:t>(</a:t>
          </a:r>
          <a:r>
            <a:rPr lang="en-US" sz="1600" b="1" kern="1200" dirty="0" err="1" smtClean="0"/>
            <a:t>x,y,z,color</a:t>
          </a:r>
          <a:r>
            <a:rPr lang="en-US" sz="1600" b="1" kern="1200" dirty="0" smtClean="0"/>
            <a:t>): will turn on respective LEDs</a:t>
          </a:r>
          <a:endParaRPr lang="en-US" sz="1600" b="1" kern="1200" dirty="0"/>
        </a:p>
      </dsp:txBody>
      <dsp:txXfrm>
        <a:off x="5915977" y="4311532"/>
        <a:ext cx="2304282" cy="897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2A8F-62F6-4BE3-A57F-2884B587A685}">
      <dsp:nvSpPr>
        <dsp:cNvPr id="0" name=""/>
        <dsp:cNvSpPr/>
      </dsp:nvSpPr>
      <dsp:spPr>
        <a:xfrm rot="5400000">
          <a:off x="123400" y="1114006"/>
          <a:ext cx="682682" cy="59450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1C3BCEE2-669D-4805-AAE6-B702515983FD}">
      <dsp:nvSpPr>
        <dsp:cNvPr id="0" name=""/>
        <dsp:cNvSpPr/>
      </dsp:nvSpPr>
      <dsp:spPr>
        <a:xfrm>
          <a:off x="76195" y="1"/>
          <a:ext cx="2415527" cy="97487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Cube is exposed to movement</a:t>
          </a:r>
          <a:endParaRPr lang="en-US" sz="1600" b="1" kern="1200" dirty="0"/>
        </a:p>
      </dsp:txBody>
      <dsp:txXfrm>
        <a:off x="123793" y="47599"/>
        <a:ext cx="2320331" cy="879677"/>
      </dsp:txXfrm>
    </dsp:sp>
    <dsp:sp modelId="{83FA736B-8EBE-4E5A-886D-B348B563F37D}">
      <dsp:nvSpPr>
        <dsp:cNvPr id="0" name=""/>
        <dsp:cNvSpPr/>
      </dsp:nvSpPr>
      <dsp:spPr>
        <a:xfrm>
          <a:off x="1923258" y="165570"/>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1907C37F-DE3D-4B8A-906C-65A30AA82492}">
      <dsp:nvSpPr>
        <dsp:cNvPr id="0" name=""/>
        <dsp:cNvSpPr/>
      </dsp:nvSpPr>
      <dsp:spPr>
        <a:xfrm rot="5400000">
          <a:off x="1249703" y="2255497"/>
          <a:ext cx="659591" cy="568201"/>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9F96AB23-A7C6-4057-B828-003FF997F997}">
      <dsp:nvSpPr>
        <dsp:cNvPr id="0" name=""/>
        <dsp:cNvSpPr/>
      </dsp:nvSpPr>
      <dsp:spPr>
        <a:xfrm>
          <a:off x="838194" y="1066797"/>
          <a:ext cx="2976813" cy="102090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Accelerometer sends (X,Y,Z) coordinate data to analog pins on atmega1284p</a:t>
          </a:r>
          <a:endParaRPr lang="en-US" sz="1600" b="1" kern="1200" dirty="0"/>
        </a:p>
      </dsp:txBody>
      <dsp:txXfrm>
        <a:off x="888039" y="1116642"/>
        <a:ext cx="2877123" cy="921215"/>
      </dsp:txXfrm>
    </dsp:sp>
    <dsp:sp modelId="{D5F2E1D1-92D4-4152-A458-E8F763BC033A}">
      <dsp:nvSpPr>
        <dsp:cNvPr id="0" name=""/>
        <dsp:cNvSpPr/>
      </dsp:nvSpPr>
      <dsp:spPr>
        <a:xfrm>
          <a:off x="3620905" y="1215339"/>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9C00E9C8-589A-45E6-A66B-DB1C81660C5F}">
      <dsp:nvSpPr>
        <dsp:cNvPr id="0" name=""/>
        <dsp:cNvSpPr/>
      </dsp:nvSpPr>
      <dsp:spPr>
        <a:xfrm rot="5400000">
          <a:off x="2846190" y="3249812"/>
          <a:ext cx="682167" cy="58334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FBE11CFE-6EC3-44F6-A1B0-32765B44C863}">
      <dsp:nvSpPr>
        <dsp:cNvPr id="0" name=""/>
        <dsp:cNvSpPr/>
      </dsp:nvSpPr>
      <dsp:spPr>
        <a:xfrm>
          <a:off x="1904997" y="2133602"/>
          <a:ext cx="3127211" cy="9948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pollAccelerometer</a:t>
          </a:r>
          <a:r>
            <a:rPr lang="en-US" sz="1600" b="1" kern="1200" dirty="0" smtClean="0"/>
            <a:t>(): will take an average of 30 samples per axis and store results in an array </a:t>
          </a:r>
          <a:endParaRPr lang="en-US" sz="1600" b="1" kern="1200" dirty="0"/>
        </a:p>
      </dsp:txBody>
      <dsp:txXfrm>
        <a:off x="1953570" y="2182175"/>
        <a:ext cx="3030065" cy="897694"/>
      </dsp:txXfrm>
    </dsp:sp>
    <dsp:sp modelId="{32A4B248-58C1-4882-9672-F0084DC6FF22}">
      <dsp:nvSpPr>
        <dsp:cNvPr id="0" name=""/>
        <dsp:cNvSpPr/>
      </dsp:nvSpPr>
      <dsp:spPr>
        <a:xfrm>
          <a:off x="5113107" y="2240530"/>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6BECE741-46BD-4EAA-8DC7-475AFB77FAB3}">
      <dsp:nvSpPr>
        <dsp:cNvPr id="0" name=""/>
        <dsp:cNvSpPr/>
      </dsp:nvSpPr>
      <dsp:spPr>
        <a:xfrm rot="5400000">
          <a:off x="5197239" y="4251558"/>
          <a:ext cx="609526" cy="640809"/>
        </a:xfrm>
        <a:prstGeom prst="bentUpArrow">
          <a:avLst>
            <a:gd name="adj1" fmla="val 32840"/>
            <a:gd name="adj2" fmla="val 25000"/>
            <a:gd name="adj3" fmla="val 35780"/>
          </a:avLst>
        </a:prstGeom>
        <a:solidFill>
          <a:schemeClr val="accent6"/>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 modelId="{6316AD63-5230-4BA3-89A7-5B3139616312}">
      <dsp:nvSpPr>
        <dsp:cNvPr id="0" name=""/>
        <dsp:cNvSpPr/>
      </dsp:nvSpPr>
      <dsp:spPr>
        <a:xfrm>
          <a:off x="3505202" y="3200403"/>
          <a:ext cx="4045065" cy="9948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computeAccel</a:t>
          </a:r>
          <a:r>
            <a:rPr lang="en-US" sz="1600" b="1" kern="1200" dirty="0" smtClean="0"/>
            <a:t>(): will perform a dot product of accelerometer[3] and </a:t>
          </a:r>
          <a:r>
            <a:rPr lang="en-US" sz="1600" b="1" kern="1200" dirty="0" err="1" smtClean="0"/>
            <a:t>LEDCube</a:t>
          </a:r>
          <a:r>
            <a:rPr lang="en-US" sz="1600" b="1" kern="1200" dirty="0" smtClean="0"/>
            <a:t>[3] arrays. Result will determine which LEDs to light up.</a:t>
          </a:r>
          <a:endParaRPr lang="en-US" sz="1600" b="1" kern="1200" dirty="0"/>
        </a:p>
      </dsp:txBody>
      <dsp:txXfrm>
        <a:off x="3553775" y="3248976"/>
        <a:ext cx="3947919" cy="897694"/>
      </dsp:txXfrm>
    </dsp:sp>
    <dsp:sp modelId="{8366ECC0-607F-4719-9CEE-27593A58BBD7}">
      <dsp:nvSpPr>
        <dsp:cNvPr id="0" name=""/>
        <dsp:cNvSpPr/>
      </dsp:nvSpPr>
      <dsp:spPr>
        <a:xfrm>
          <a:off x="6989037" y="3277009"/>
          <a:ext cx="1033693" cy="804073"/>
        </a:xfrm>
        <a:prstGeom prst="rect">
          <a:avLst/>
        </a:prstGeom>
        <a:noFill/>
        <a:ln>
          <a:noFill/>
        </a:ln>
        <a:effectLst/>
      </dsp:spPr>
      <dsp:style>
        <a:lnRef idx="0">
          <a:scrgbClr r="0" g="0" b="0"/>
        </a:lnRef>
        <a:fillRef idx="0">
          <a:scrgbClr r="0" g="0" b="0"/>
        </a:fillRef>
        <a:effectRef idx="0">
          <a:scrgbClr r="0" g="0" b="0"/>
        </a:effectRef>
        <a:fontRef idx="minor"/>
      </dsp:style>
    </dsp:sp>
    <dsp:sp modelId="{C9A2E740-EB15-40E8-B5E0-EAD23FFE2B95}">
      <dsp:nvSpPr>
        <dsp:cNvPr id="0" name=""/>
        <dsp:cNvSpPr/>
      </dsp:nvSpPr>
      <dsp:spPr>
        <a:xfrm>
          <a:off x="5867404" y="4262959"/>
          <a:ext cx="2401428" cy="99484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err="1" smtClean="0"/>
            <a:t>setLED</a:t>
          </a:r>
          <a:r>
            <a:rPr lang="en-US" sz="1600" b="1" kern="1200" dirty="0" smtClean="0"/>
            <a:t>(</a:t>
          </a:r>
          <a:r>
            <a:rPr lang="en-US" sz="1600" b="1" kern="1200" dirty="0" err="1" smtClean="0"/>
            <a:t>x,y,z,color</a:t>
          </a:r>
          <a:r>
            <a:rPr lang="en-US" sz="1600" b="1" kern="1200" dirty="0" smtClean="0"/>
            <a:t>): will turn on respective LEDs</a:t>
          </a:r>
          <a:endParaRPr lang="en-US" sz="1600" b="1" kern="1200" dirty="0"/>
        </a:p>
      </dsp:txBody>
      <dsp:txXfrm>
        <a:off x="5915977" y="4311532"/>
        <a:ext cx="2304282" cy="897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FED0D-0DAB-4946-8EE3-CBCDA7A7BC90}" type="datetimeFigureOut">
              <a:rPr lang="en-US" smtClean="0"/>
              <a:t>7/24/2013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200C85-DD73-453D-BCFF-8E46EA4884FA}" type="slidenum">
              <a:rPr lang="en-US" smtClean="0"/>
              <a:t>‹#›</a:t>
            </a:fld>
            <a:endParaRPr lang="en-US"/>
          </a:p>
        </p:txBody>
      </p:sp>
    </p:spTree>
    <p:extLst>
      <p:ext uri="{BB962C8B-B14F-4D97-AF65-F5344CB8AC3E}">
        <p14:creationId xmlns:p14="http://schemas.microsoft.com/office/powerpoint/2010/main" val="397665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 of actual LED CUBE!</a:t>
            </a:r>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4</a:t>
            </a:fld>
            <a:endParaRPr lang="en-US"/>
          </a:p>
        </p:txBody>
      </p:sp>
    </p:spTree>
    <p:extLst>
      <p:ext uri="{BB962C8B-B14F-4D97-AF65-F5344CB8AC3E}">
        <p14:creationId xmlns:p14="http://schemas.microsoft.com/office/powerpoint/2010/main" val="433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7090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5</a:t>
            </a:fld>
            <a:endParaRPr lang="en-US"/>
          </a:p>
        </p:txBody>
      </p:sp>
    </p:spTree>
    <p:extLst>
      <p:ext uri="{BB962C8B-B14F-4D97-AF65-F5344CB8AC3E}">
        <p14:creationId xmlns:p14="http://schemas.microsoft.com/office/powerpoint/2010/main" val="196190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terms of selecting a microcontroller for our project we decided to chose the ATmega1284P for obvious reasons. When we initially started testing the animations of the single-color LED cube, we used the </a:t>
            </a:r>
            <a:r>
              <a:rPr lang="en-US" sz="1200" b="0" i="0" u="none" strike="noStrike" kern="1200" dirty="0" err="1" smtClean="0">
                <a:solidFill>
                  <a:schemeClr val="tx1"/>
                </a:solidFill>
                <a:effectLst/>
                <a:latin typeface="+mn-lt"/>
                <a:ea typeface="+mn-ea"/>
                <a:cs typeface="+mn-cs"/>
              </a:rPr>
              <a:t>Arduino</a:t>
            </a:r>
            <a:r>
              <a:rPr lang="en-US" sz="1200" b="0" i="0" u="none" strike="noStrike" kern="1200" dirty="0" smtClean="0">
                <a:solidFill>
                  <a:schemeClr val="tx1"/>
                </a:solidFill>
                <a:effectLst/>
                <a:latin typeface="+mn-lt"/>
                <a:ea typeface="+mn-ea"/>
                <a:cs typeface="+mn-cs"/>
              </a:rPr>
              <a:t> Uno with the ATmega328p microcontroller. We realized that by the fourth type of animation in just the main animations mode, we had coded about 10KBs of code. The total amount of flash memory on the ATmega328P as you can see here on the specs comparison table, is only 32KBs. We clearly needed to find a microcontroller with more flash memory. Fortunately, Roberto had previously acquired the ATmega1284P which has four times the amount of flash memory that the ATmega328P has and at no cost so we decided to change our microcontroller to the ATmega1284P. (~43 to 47 seconds)</a:t>
            </a:r>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10</a:t>
            </a:fld>
            <a:endParaRPr lang="en-US"/>
          </a:p>
        </p:txBody>
      </p:sp>
    </p:spTree>
    <p:extLst>
      <p:ext uri="{BB962C8B-B14F-4D97-AF65-F5344CB8AC3E}">
        <p14:creationId xmlns:p14="http://schemas.microsoft.com/office/powerpoint/2010/main" val="309403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http://www.avrfreaks.net/index.php?name=PNphpBB2&amp;file=viewtopic&amp;t=115190&amp;postdays=0&amp;postorder=asc&amp;start=20&amp;sid=4c10c3c2ca9f5ee7e3638645e8835b13</a:t>
            </a:r>
          </a:p>
          <a:p>
            <a:endParaRPr lang="en-US" dirty="0" smtClean="0"/>
          </a:p>
          <a:p>
            <a:r>
              <a:rPr lang="en-US" dirty="0" smtClean="0"/>
              <a:t>The FT232</a:t>
            </a:r>
            <a:r>
              <a:rPr lang="en-US" baseline="0" dirty="0" smtClean="0"/>
              <a:t> Breakout board was already available to the group so for the sake of cost, we decided to progress using it. </a:t>
            </a:r>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11</a:t>
            </a:fld>
            <a:endParaRPr lang="en-US"/>
          </a:p>
        </p:txBody>
      </p:sp>
    </p:spTree>
    <p:extLst>
      <p:ext uri="{BB962C8B-B14F-4D97-AF65-F5344CB8AC3E}">
        <p14:creationId xmlns:p14="http://schemas.microsoft.com/office/powerpoint/2010/main" val="276621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17</a:t>
            </a:fld>
            <a:endParaRPr lang="en-US"/>
          </a:p>
        </p:txBody>
      </p:sp>
    </p:spTree>
    <p:extLst>
      <p:ext uri="{BB962C8B-B14F-4D97-AF65-F5344CB8AC3E}">
        <p14:creationId xmlns:p14="http://schemas.microsoft.com/office/powerpoint/2010/main" val="344658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Now for the LED drivers, it was a similar scenario. When we researched past projects, we came across two widely used LED drivers for this type of project, the STP16C and the TLC5940. The main difference between the two of these in terms of performance is that the TLC5940 contains a 4096-step grayscale PWM brightness control and the STP16CPS05MTR does not. The grayscale brightness control allows us to do smoother lighting transitions on the LEDs which is necessary in some of the animations for this project. As we continued to research the TLC5940, we realized that we could acquire the TLC5940's at no cost, which ultimately helped us solidify our decision in selecting it as our LED driver. (~38 seconds)</a:t>
            </a:r>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18</a:t>
            </a:fld>
            <a:endParaRPr lang="en-US"/>
          </a:p>
        </p:txBody>
      </p:sp>
    </p:spTree>
    <p:extLst>
      <p:ext uri="{BB962C8B-B14F-4D97-AF65-F5344CB8AC3E}">
        <p14:creationId xmlns:p14="http://schemas.microsoft.com/office/powerpoint/2010/main" val="344658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22</a:t>
            </a:fld>
            <a:endParaRPr lang="en-US"/>
          </a:p>
        </p:txBody>
      </p:sp>
    </p:spTree>
    <p:extLst>
      <p:ext uri="{BB962C8B-B14F-4D97-AF65-F5344CB8AC3E}">
        <p14:creationId xmlns:p14="http://schemas.microsoft.com/office/powerpoint/2010/main" val="344658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VPRG is set to GND, the TLC5940 enters the grayscale data input mode. The device switches the input</a:t>
            </a:r>
          </a:p>
          <a:p>
            <a:r>
              <a:rPr lang="en-US" sz="1200" b="0" i="0" u="none" strike="noStrike" kern="1200" baseline="0" dirty="0" smtClean="0">
                <a:solidFill>
                  <a:schemeClr val="tx1"/>
                </a:solidFill>
                <a:latin typeface="+mn-lt"/>
                <a:ea typeface="+mn-ea"/>
                <a:cs typeface="+mn-cs"/>
              </a:rPr>
              <a:t>shift register to 192-bit width. After all data is clocked in, a rising edge of the XLAT signal latches the data into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grayscale register New grayscale data immediately becomes valid at the rising edge of the</a:t>
            </a:r>
          </a:p>
          <a:p>
            <a:r>
              <a:rPr lang="en-US" sz="1200" b="0" i="0" u="none" strike="noStrike" kern="1200" baseline="0" dirty="0" smtClean="0">
                <a:solidFill>
                  <a:schemeClr val="tx1"/>
                </a:solidFill>
                <a:latin typeface="+mn-lt"/>
                <a:ea typeface="+mn-ea"/>
                <a:cs typeface="+mn-cs"/>
              </a:rPr>
              <a:t>XLAT signal; therefore, new grayscale data should be latched at the end of a grayscale cycle when BLANK is</a:t>
            </a:r>
          </a:p>
          <a:p>
            <a:r>
              <a:rPr lang="en-US" sz="1200" b="0" i="0" u="none" strike="noStrike" kern="1200" baseline="0" dirty="0" err="1" smtClean="0">
                <a:solidFill>
                  <a:schemeClr val="tx1"/>
                </a:solidFill>
                <a:latin typeface="+mn-lt"/>
                <a:ea typeface="+mn-ea"/>
                <a:cs typeface="+mn-cs"/>
              </a:rPr>
              <a:t>high.The</a:t>
            </a:r>
            <a:r>
              <a:rPr lang="en-US" sz="1200" b="0" i="0" u="none" strike="noStrike" kern="1200" baseline="0" dirty="0" smtClean="0">
                <a:solidFill>
                  <a:schemeClr val="tx1"/>
                </a:solidFill>
                <a:latin typeface="+mn-lt"/>
                <a:ea typeface="+mn-ea"/>
                <a:cs typeface="+mn-cs"/>
              </a:rPr>
              <a:t> first GS data input cycle after dot correction requires an additional SCLK pulse after the XLAT signal to</a:t>
            </a:r>
          </a:p>
          <a:p>
            <a:r>
              <a:rPr lang="en-US" sz="1200" b="0" i="0" u="none" strike="noStrike" kern="1200" baseline="0" dirty="0" smtClean="0">
                <a:solidFill>
                  <a:schemeClr val="tx1"/>
                </a:solidFill>
                <a:latin typeface="+mn-lt"/>
                <a:ea typeface="+mn-ea"/>
                <a:cs typeface="+mn-cs"/>
              </a:rPr>
              <a:t>complete the grayscale update cycle. All GS data in the input shift register is replaced with status information</a:t>
            </a:r>
          </a:p>
          <a:p>
            <a:r>
              <a:rPr lang="en-US" sz="1200" b="0" i="0" u="none" strike="noStrike" kern="1200" baseline="0" dirty="0" smtClean="0">
                <a:solidFill>
                  <a:schemeClr val="tx1"/>
                </a:solidFill>
                <a:latin typeface="+mn-lt"/>
                <a:ea typeface="+mn-ea"/>
                <a:cs typeface="+mn-cs"/>
              </a:rPr>
              <a:t>data (SID) after updated the grayscale register.</a:t>
            </a:r>
          </a:p>
          <a:p>
            <a:endParaRPr lang="en-US" sz="1200" b="0" i="0" u="none" strike="noStrike" kern="1200" baseline="0" dirty="0" smtClean="0">
              <a:solidFill>
                <a:schemeClr val="tx1"/>
              </a:solidFill>
              <a:latin typeface="+mn-lt"/>
              <a:ea typeface="+mn-ea"/>
              <a:cs typeface="+mn-cs"/>
            </a:endParaRPr>
          </a:p>
          <a:p>
            <a:r>
              <a:rPr lang="en-US" dirty="0" smtClean="0"/>
              <a:t>Feed in </a:t>
            </a:r>
            <a:r>
              <a:rPr lang="en-US" dirty="0" err="1" smtClean="0"/>
              <a:t>Gslck</a:t>
            </a:r>
            <a:r>
              <a:rPr lang="en-US" dirty="0" smtClean="0"/>
              <a:t> info at 8Mhz (0-4095)</a:t>
            </a:r>
          </a:p>
          <a:p>
            <a:pPr lvl="1"/>
            <a:r>
              <a:rPr lang="en-US" dirty="0" smtClean="0"/>
              <a:t>125 ns every pulse  x  4096 -&gt; 512 </a:t>
            </a:r>
            <a:r>
              <a:rPr lang="en-US" dirty="0" err="1" smtClean="0"/>
              <a:t>ms</a:t>
            </a:r>
            <a:r>
              <a:rPr lang="en-US" dirty="0" smtClean="0"/>
              <a:t> (PWM cycle)</a:t>
            </a:r>
          </a:p>
          <a:p>
            <a:pPr lvl="2"/>
            <a:r>
              <a:rPr lang="en-US" dirty="0" smtClean="0"/>
              <a:t>1.95 kHz switching frequency</a:t>
            </a:r>
          </a:p>
          <a:p>
            <a:r>
              <a:rPr lang="en-US" dirty="0" smtClean="0"/>
              <a:t>Blank</a:t>
            </a:r>
          </a:p>
          <a:p>
            <a:pPr lvl="1"/>
            <a:r>
              <a:rPr lang="en-US" dirty="0" smtClean="0"/>
              <a:t>Pulse it to restart </a:t>
            </a:r>
            <a:r>
              <a:rPr lang="en-US" dirty="0" err="1" smtClean="0"/>
              <a:t>GSclk</a:t>
            </a:r>
            <a:r>
              <a:rPr lang="en-US" dirty="0" smtClean="0"/>
              <a:t> counter</a:t>
            </a:r>
          </a:p>
          <a:p>
            <a:pPr lvl="1"/>
            <a:r>
              <a:rPr lang="en-US" dirty="0" smtClean="0"/>
              <a:t>Set High, pull channels low</a:t>
            </a:r>
          </a:p>
          <a:p>
            <a:r>
              <a:rPr lang="en-US" dirty="0" smtClean="0"/>
              <a:t>The rising edge of SCLK </a:t>
            </a:r>
            <a:r>
              <a:rPr lang="en-US" dirty="0" err="1" smtClean="0"/>
              <a:t>signalshifts</a:t>
            </a:r>
            <a:r>
              <a:rPr lang="en-US" dirty="0" smtClean="0"/>
              <a:t> the data from the SIN pin to the internal register. After all data is clocked in, a high-level pulse of XLAT signal latches the serial data to the internal registers.</a:t>
            </a:r>
          </a:p>
          <a:p>
            <a:r>
              <a:rPr lang="en-US" dirty="0" smtClean="0"/>
              <a:t>Clock data at 4MHz</a:t>
            </a:r>
          </a:p>
          <a:p>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27</a:t>
            </a:fld>
            <a:endParaRPr lang="en-US"/>
          </a:p>
        </p:txBody>
      </p:sp>
    </p:spTree>
    <p:extLst>
      <p:ext uri="{BB962C8B-B14F-4D97-AF65-F5344CB8AC3E}">
        <p14:creationId xmlns:p14="http://schemas.microsoft.com/office/powerpoint/2010/main" val="71880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The Cube is actually treated</a:t>
            </a:r>
            <a:r>
              <a:rPr lang="en-US" baseline="0" dirty="0" smtClean="0"/>
              <a:t> as a 2D 8 x 64 matrix within the code. </a:t>
            </a:r>
            <a:r>
              <a:rPr lang="en-US" baseline="0" dirty="0" err="1" smtClean="0"/>
              <a:t>Cordinate</a:t>
            </a:r>
            <a:r>
              <a:rPr lang="en-US" baseline="0" dirty="0" smtClean="0"/>
              <a:t> (0,0,7) is translated as (64,0)</a:t>
            </a:r>
            <a:endParaRPr lang="en-US" dirty="0" smtClean="0"/>
          </a:p>
          <a:p>
            <a:pPr marL="228600" indent="-228600">
              <a:buFont typeface="+mj-lt"/>
              <a:buAutoNum type="arabicPeriod"/>
            </a:pPr>
            <a:endParaRPr lang="en-US" dirty="0" smtClean="0"/>
          </a:p>
          <a:p>
            <a:pPr marL="228600" indent="-228600">
              <a:buFont typeface="+mj-lt"/>
              <a:buAutoNum type="arabicPeriod"/>
            </a:pPr>
            <a:r>
              <a:rPr lang="en-US" dirty="0" smtClean="0"/>
              <a:t>An</a:t>
            </a:r>
            <a:r>
              <a:rPr lang="en-US" baseline="0" dirty="0" smtClean="0"/>
              <a:t> array of pointers is created to keep track of the starting positions within the 1920 byte array. The Single long array is treated like a 2D array in the Multiplexing code. </a:t>
            </a:r>
          </a:p>
          <a:p>
            <a:pPr marL="228600" indent="-228600">
              <a:buFont typeface="+mj-lt"/>
              <a:buAutoNum type="arabicPeriod"/>
            </a:pPr>
            <a:r>
              <a:rPr lang="en-US" baseline="0" dirty="0" smtClean="0"/>
              <a:t>Call the “Set” function to set the PWM value to the desired spot </a:t>
            </a:r>
          </a:p>
          <a:p>
            <a:pPr marL="228600" indent="-228600">
              <a:buFont typeface="+mj-lt"/>
              <a:buAutoNum type="arabicPeriod"/>
            </a:pPr>
            <a:r>
              <a:rPr lang="en-US" baseline="0" dirty="0" smtClean="0"/>
              <a:t>Then we load the buffer, one layer at a time passing it to the TLCs</a:t>
            </a:r>
            <a:endParaRPr lang="en-US" dirty="0"/>
          </a:p>
        </p:txBody>
      </p:sp>
      <p:sp>
        <p:nvSpPr>
          <p:cNvPr id="4" name="Slide Number Placeholder 3"/>
          <p:cNvSpPr>
            <a:spLocks noGrp="1"/>
          </p:cNvSpPr>
          <p:nvPr>
            <p:ph type="sldNum" sz="quarter" idx="10"/>
          </p:nvPr>
        </p:nvSpPr>
        <p:spPr/>
        <p:txBody>
          <a:bodyPr/>
          <a:lstStyle/>
          <a:p>
            <a:fld id="{DC200C85-DD73-453D-BCFF-8E46EA4884FA}" type="slidenum">
              <a:rPr lang="en-US" smtClean="0"/>
              <a:t>28</a:t>
            </a:fld>
            <a:endParaRPr lang="en-US"/>
          </a:p>
        </p:txBody>
      </p:sp>
    </p:spTree>
    <p:extLst>
      <p:ext uri="{BB962C8B-B14F-4D97-AF65-F5344CB8AC3E}">
        <p14:creationId xmlns:p14="http://schemas.microsoft.com/office/powerpoint/2010/main" val="79322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81A8F6-0DED-4369-9004-FC4F854CC0E7}"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1A8F6-0DED-4369-9004-FC4F854CC0E7}"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1A8F6-0DED-4369-9004-FC4F854CC0E7}"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81A8F6-0DED-4369-9004-FC4F854CC0E7}"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1A8F6-0DED-4369-9004-FC4F854CC0E7}" type="datetimeFigureOut">
              <a:rPr lang="en-US" smtClean="0"/>
              <a:t>7/24/2013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81A8F6-0DED-4369-9004-FC4F854CC0E7}" type="datetimeFigureOut">
              <a:rPr lang="en-US" smtClean="0"/>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81A8F6-0DED-4369-9004-FC4F854CC0E7}" type="datetimeFigureOut">
              <a:rPr lang="en-US" smtClean="0"/>
              <a:t>7/24/2013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1A8F6-0DED-4369-9004-FC4F854CC0E7}" type="datetimeFigureOut">
              <a:rPr lang="en-US" smtClean="0"/>
              <a:t>7/24/2013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1A8F6-0DED-4369-9004-FC4F854CC0E7}" type="datetimeFigureOut">
              <a:rPr lang="en-US" smtClean="0"/>
              <a:t>7/24/2013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E9BEE-2EDB-4CCE-8264-B6E62AEEBA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1A8F6-0DED-4369-9004-FC4F854CC0E7}" type="datetimeFigureOut">
              <a:rPr lang="en-US" smtClean="0"/>
              <a:t>7/24/2013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E9BEE-2EDB-4CCE-8264-B6E62AEEBA0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D81A8F6-0DED-4369-9004-FC4F854CC0E7}" type="datetimeFigureOut">
              <a:rPr lang="en-US" smtClean="0"/>
              <a:t>7/24/2013</a:t>
            </a:fld>
            <a:endParaRPr lang="en-US"/>
          </a:p>
        </p:txBody>
      </p:sp>
      <p:sp>
        <p:nvSpPr>
          <p:cNvPr id="9" name="Slide Number Placeholder 8"/>
          <p:cNvSpPr>
            <a:spLocks noGrp="1"/>
          </p:cNvSpPr>
          <p:nvPr>
            <p:ph type="sldNum" sz="quarter" idx="11"/>
          </p:nvPr>
        </p:nvSpPr>
        <p:spPr/>
        <p:txBody>
          <a:bodyPr/>
          <a:lstStyle/>
          <a:p>
            <a:fld id="{619E9BEE-2EDB-4CCE-8264-B6E62AEEBA0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9E9BEE-2EDB-4CCE-8264-B6E62AEEBA0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D81A8F6-0DED-4369-9004-FC4F854CC0E7}" type="datetimeFigureOut">
              <a:rPr lang="en-US" smtClean="0"/>
              <a:t>7/24/2013</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56291"/>
            <a:ext cx="8229600" cy="1069975"/>
          </a:xfrm>
        </p:spPr>
        <p:txBody>
          <a:bodyPr>
            <a:normAutofit fontScale="90000"/>
          </a:bodyPr>
          <a:lstStyle/>
          <a:p>
            <a:r>
              <a:rPr lang="en-US" sz="6000" b="1" dirty="0">
                <a:solidFill>
                  <a:schemeClr val="tx2">
                    <a:lumMod val="50000"/>
                  </a:schemeClr>
                </a:solidFill>
              </a:rPr>
              <a:t>Multi-Functional Hexahedron</a:t>
            </a:r>
            <a:r>
              <a:rPr lang="en-US" sz="5300" b="1" dirty="0" smtClean="0">
                <a:solidFill>
                  <a:schemeClr val="tx2">
                    <a:lumMod val="50000"/>
                  </a:schemeClr>
                </a:solidFill>
              </a:rPr>
              <a:t>:</a:t>
            </a:r>
            <a:r>
              <a:rPr lang="en-US" sz="4400" b="1" dirty="0" smtClean="0">
                <a:solidFill>
                  <a:schemeClr val="tx2">
                    <a:lumMod val="50000"/>
                  </a:schemeClr>
                </a:solidFill>
              </a:rPr>
              <a:t/>
            </a:r>
            <a:br>
              <a:rPr lang="en-US" sz="4400" b="1" dirty="0" smtClean="0">
                <a:solidFill>
                  <a:schemeClr val="tx2">
                    <a:lumMod val="50000"/>
                  </a:schemeClr>
                </a:solidFill>
              </a:rPr>
            </a:br>
            <a:r>
              <a:rPr lang="en-US" sz="4000" b="1" dirty="0">
                <a:solidFill>
                  <a:schemeClr val="tx2">
                    <a:lumMod val="50000"/>
                  </a:schemeClr>
                </a:solidFill>
              </a:rPr>
              <a:t>An Interactive LED </a:t>
            </a:r>
            <a:r>
              <a:rPr lang="en-US" sz="4000" b="1" dirty="0" smtClean="0">
                <a:solidFill>
                  <a:schemeClr val="tx2">
                    <a:lumMod val="50000"/>
                  </a:schemeClr>
                </a:solidFill>
              </a:rPr>
              <a:t>Cube</a:t>
            </a:r>
            <a:endParaRPr lang="en-US" dirty="0"/>
          </a:p>
        </p:txBody>
      </p:sp>
      <p:sp>
        <p:nvSpPr>
          <p:cNvPr id="3" name="Subtitle 2"/>
          <p:cNvSpPr>
            <a:spLocks noGrp="1"/>
          </p:cNvSpPr>
          <p:nvPr>
            <p:ph type="subTitle" idx="1"/>
          </p:nvPr>
        </p:nvSpPr>
        <p:spPr>
          <a:xfrm>
            <a:off x="685800" y="3908891"/>
            <a:ext cx="6172200" cy="1348909"/>
          </a:xfrm>
        </p:spPr>
        <p:txBody>
          <a:bodyPr>
            <a:noAutofit/>
          </a:bodyPr>
          <a:lstStyle/>
          <a:p>
            <a:r>
              <a:rPr lang="en-US" sz="2400" b="1" dirty="0" smtClean="0">
                <a:solidFill>
                  <a:schemeClr val="tx2">
                    <a:lumMod val="50000"/>
                  </a:schemeClr>
                </a:solidFill>
              </a:rPr>
              <a:t>Group 5 Team Members:</a:t>
            </a:r>
          </a:p>
          <a:p>
            <a:r>
              <a:rPr lang="en-US" sz="1800" b="1" dirty="0" smtClean="0">
                <a:solidFill>
                  <a:schemeClr val="tx2">
                    <a:lumMod val="50000"/>
                  </a:schemeClr>
                </a:solidFill>
              </a:rPr>
              <a:t>Roberto Amaya</a:t>
            </a:r>
          </a:p>
          <a:p>
            <a:r>
              <a:rPr lang="en-US" sz="1800" b="1" dirty="0" smtClean="0">
                <a:solidFill>
                  <a:schemeClr val="tx2">
                    <a:lumMod val="50000"/>
                  </a:schemeClr>
                </a:solidFill>
              </a:rPr>
              <a:t>Luis </a:t>
            </a:r>
            <a:r>
              <a:rPr lang="en-US" sz="1800" b="1" dirty="0" err="1" smtClean="0">
                <a:solidFill>
                  <a:schemeClr val="tx2">
                    <a:lumMod val="50000"/>
                  </a:schemeClr>
                </a:solidFill>
              </a:rPr>
              <a:t>Ferrer</a:t>
            </a:r>
            <a:endParaRPr lang="en-US" sz="1800" b="1" dirty="0" smtClean="0">
              <a:solidFill>
                <a:schemeClr val="tx2">
                  <a:lumMod val="50000"/>
                </a:schemeClr>
              </a:solidFill>
            </a:endParaRPr>
          </a:p>
          <a:p>
            <a:r>
              <a:rPr lang="en-US" sz="1800" b="1" dirty="0" err="1" smtClean="0">
                <a:solidFill>
                  <a:schemeClr val="tx2">
                    <a:lumMod val="50000"/>
                  </a:schemeClr>
                </a:solidFill>
              </a:rPr>
              <a:t>Eury</a:t>
            </a:r>
            <a:r>
              <a:rPr lang="en-US" sz="1800" b="1" dirty="0" smtClean="0">
                <a:solidFill>
                  <a:schemeClr val="tx2">
                    <a:lumMod val="50000"/>
                  </a:schemeClr>
                </a:solidFill>
              </a:rPr>
              <a:t> </a:t>
            </a:r>
            <a:r>
              <a:rPr lang="en-US" sz="1800" b="1" dirty="0" err="1" smtClean="0">
                <a:solidFill>
                  <a:schemeClr val="tx2">
                    <a:lumMod val="50000"/>
                  </a:schemeClr>
                </a:solidFill>
              </a:rPr>
              <a:t>Reynoso</a:t>
            </a:r>
            <a:endParaRPr lang="en-US" sz="1800" b="1" dirty="0" smtClean="0">
              <a:solidFill>
                <a:schemeClr val="tx2">
                  <a:lumMod val="50000"/>
                </a:schemeClr>
              </a:solidFill>
            </a:endParaRPr>
          </a:p>
          <a:p>
            <a:r>
              <a:rPr lang="en-US" sz="1800" b="1" dirty="0" smtClean="0">
                <a:solidFill>
                  <a:schemeClr val="tx2">
                    <a:lumMod val="50000"/>
                  </a:schemeClr>
                </a:solidFill>
              </a:rPr>
              <a:t>Julio Romero</a:t>
            </a:r>
            <a:endParaRPr lang="en-US" sz="1800" b="1" dirty="0">
              <a:solidFill>
                <a:schemeClr val="tx2">
                  <a:lumMod val="50000"/>
                </a:schemeClr>
              </a:solidFill>
            </a:endParaRPr>
          </a:p>
        </p:txBody>
      </p:sp>
    </p:spTree>
    <p:extLst>
      <p:ext uri="{BB962C8B-B14F-4D97-AF65-F5344CB8AC3E}">
        <p14:creationId xmlns:p14="http://schemas.microsoft.com/office/powerpoint/2010/main" val="345036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Microcontrollers</a:t>
            </a:r>
            <a:endParaRPr lang="en-US" dirty="0"/>
          </a:p>
        </p:txBody>
      </p:sp>
      <p:sp>
        <p:nvSpPr>
          <p:cNvPr id="5" name="Rectangle 4"/>
          <p:cNvSpPr/>
          <p:nvPr/>
        </p:nvSpPr>
        <p:spPr>
          <a:xfrm>
            <a:off x="4038600" y="1752600"/>
            <a:ext cx="4419600" cy="464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2590800" y="1752600"/>
            <a:ext cx="1447800" cy="4648200"/>
          </a:xfrm>
          <a:prstGeom prst="frame">
            <a:avLst>
              <a:gd name="adj1" fmla="val 35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410200" y="1752600"/>
            <a:ext cx="3048000" cy="464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r>
              <a:rPr lang="en-US" b="1" dirty="0" smtClean="0">
                <a:solidFill>
                  <a:schemeClr val="tx1"/>
                </a:solidFill>
              </a:rPr>
              <a:t>TQFP Pin Package</a:t>
            </a:r>
            <a:r>
              <a:rPr lang="en-US" b="1" dirty="0" smtClean="0"/>
              <a:t>d</a:t>
            </a:r>
            <a:endParaRPr lang="en-US" b="1" dirty="0"/>
          </a:p>
        </p:txBody>
      </p:sp>
      <p:sp>
        <p:nvSpPr>
          <p:cNvPr id="8" name="Rectangle 7"/>
          <p:cNvSpPr/>
          <p:nvPr/>
        </p:nvSpPr>
        <p:spPr>
          <a:xfrm>
            <a:off x="2667000" y="1752600"/>
            <a:ext cx="1295400" cy="464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udent\Desktop\CAM0060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44975" y="2608425"/>
            <a:ext cx="2778449" cy="2133599"/>
          </a:xfrm>
          <a:prstGeom prst="rect">
            <a:avLst/>
          </a:prstGeom>
          <a:noFill/>
          <a:extLst>
            <a:ext uri="{909E8E84-426E-40DD-AFC4-6F175D3DCCD1}">
              <a14:hiddenFill xmlns:a14="http://schemas.microsoft.com/office/drawing/2010/main">
                <a:solidFill>
                  <a:srgbClr val="FFFFFF"/>
                </a:solidFill>
              </a14:hiddenFill>
            </a:ext>
          </a:extLst>
        </p:spPr>
      </p:pic>
      <p:sp>
        <p:nvSpPr>
          <p:cNvPr id="7" name="Frame 6"/>
          <p:cNvSpPr/>
          <p:nvPr/>
        </p:nvSpPr>
        <p:spPr>
          <a:xfrm>
            <a:off x="3926305" y="1752600"/>
            <a:ext cx="1483895" cy="4648200"/>
          </a:xfrm>
          <a:prstGeom prst="frame">
            <a:avLst>
              <a:gd name="adj1" fmla="val 359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2667000" y="1752600"/>
            <a:ext cx="2743200" cy="464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hape 164"/>
          <p:cNvGraphicFramePr/>
          <p:nvPr>
            <p:extLst>
              <p:ext uri="{D42A27DB-BD31-4B8C-83A1-F6EECF244321}">
                <p14:modId xmlns:p14="http://schemas.microsoft.com/office/powerpoint/2010/main" val="44598290"/>
              </p:ext>
            </p:extLst>
          </p:nvPr>
        </p:nvGraphicFramePr>
        <p:xfrm>
          <a:off x="76200" y="1752600"/>
          <a:ext cx="8382000" cy="4613843"/>
        </p:xfrm>
        <a:graphic>
          <a:graphicData uri="http://schemas.openxmlformats.org/drawingml/2006/table">
            <a:tbl>
              <a:tblPr firstRow="1" bandRow="1">
                <a:tableStyleId>{5C22544A-7EE6-4342-B048-85BDC9FD1C3A}</a:tableStyleId>
              </a:tblPr>
              <a:tblGrid>
                <a:gridCol w="2567459"/>
                <a:gridCol w="1359243"/>
                <a:gridCol w="1434757"/>
                <a:gridCol w="1434757"/>
                <a:gridCol w="1585784"/>
              </a:tblGrid>
              <a:tr h="639326">
                <a:tc>
                  <a:txBody>
                    <a:bodyPr/>
                    <a:lstStyle/>
                    <a:p>
                      <a:endParaRPr dirty="0"/>
                    </a:p>
                  </a:txBody>
                  <a:tcPr marL="91425" marR="91425" marT="91425" marB="914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MSP430</a:t>
                      </a:r>
                    </a:p>
                    <a:p>
                      <a:endParaRPr lang="en-US" dirty="0" smtClean="0"/>
                    </a:p>
                  </a:txBody>
                  <a:tcPr marL="91450" marR="91450" marT="45725" marB="45725"/>
                </a:tc>
                <a:tc>
                  <a:txBody>
                    <a:bodyPr/>
                    <a:lstStyle/>
                    <a:p>
                      <a:r>
                        <a:rPr lang="en-US" dirty="0" smtClean="0"/>
                        <a:t>ATXmega64</a:t>
                      </a:r>
                    </a:p>
                  </a:txBody>
                  <a:tcPr marL="91450" marR="91450" marT="45725" marB="45725"/>
                </a:tc>
                <a:tc>
                  <a:txBody>
                    <a:bodyPr/>
                    <a:lstStyle/>
                    <a:p>
                      <a:pPr marL="0" lvl="0" algn="l" rtl="0">
                        <a:buSzPct val="25000"/>
                        <a:buNone/>
                      </a:pPr>
                      <a:r>
                        <a:rPr lang="en-US" dirty="0"/>
                        <a:t>ATmega328P</a:t>
                      </a:r>
                    </a:p>
                  </a:txBody>
                  <a:tcPr marL="91450" marR="91450" marT="45725" marB="45725"/>
                </a:tc>
                <a:tc>
                  <a:txBody>
                    <a:bodyPr/>
                    <a:lstStyle/>
                    <a:p>
                      <a:pPr marL="0" lvl="0" algn="l" rtl="0">
                        <a:buSzPct val="25000"/>
                        <a:buNone/>
                      </a:pPr>
                      <a:r>
                        <a:rPr lang="en-US" dirty="0" smtClean="0"/>
                        <a:t>ATmega1284P</a:t>
                      </a:r>
                    </a:p>
                  </a:txBody>
                  <a:tcPr marL="91450" marR="91450" marT="45725" marB="45725"/>
                </a:tc>
              </a:tr>
              <a:tr h="370407">
                <a:tc>
                  <a:txBody>
                    <a:bodyPr/>
                    <a:lstStyle/>
                    <a:p>
                      <a:pPr marL="0" lvl="0" algn="l" rtl="0">
                        <a:buSzPct val="25000"/>
                        <a:buNone/>
                      </a:pPr>
                      <a:r>
                        <a:rPr lang="en-US" dirty="0"/>
                        <a:t>Flash</a:t>
                      </a:r>
                      <a:r>
                        <a:rPr lang="en-US" baseline="0" dirty="0"/>
                        <a:t> (Kbytes):</a:t>
                      </a:r>
                      <a:endParaRPr lang="en-US" b="1" baseline="0" dirty="0"/>
                    </a:p>
                  </a:txBody>
                  <a:tcPr marL="91450" marR="91450" marT="45725" marB="45725"/>
                </a:tc>
                <a:tc>
                  <a:txBody>
                    <a:bodyPr/>
                    <a:lstStyle/>
                    <a:p>
                      <a:r>
                        <a:rPr lang="en-US" dirty="0" smtClean="0"/>
                        <a:t> 2 – 235</a:t>
                      </a:r>
                      <a:endParaRPr lang="en-US" dirty="0"/>
                    </a:p>
                  </a:txBody>
                  <a:tcPr marL="91450" marR="91450" marT="45725" marB="45725"/>
                </a:tc>
                <a:tc>
                  <a:txBody>
                    <a:bodyPr/>
                    <a:lstStyle/>
                    <a:p>
                      <a:r>
                        <a:rPr lang="en-US" dirty="0" smtClean="0"/>
                        <a:t>64</a:t>
                      </a:r>
                      <a:endParaRPr lang="en-US" dirty="0"/>
                    </a:p>
                  </a:txBody>
                  <a:tcPr marL="91450" marR="91450" marT="45725" marB="45725"/>
                </a:tc>
                <a:tc>
                  <a:txBody>
                    <a:bodyPr/>
                    <a:lstStyle/>
                    <a:p>
                      <a:pPr marL="0" lvl="0" algn="l" rtl="0">
                        <a:buSzPct val="25000"/>
                        <a:buNone/>
                      </a:pPr>
                      <a:r>
                        <a:rPr lang="en-US" dirty="0"/>
                        <a:t>32</a:t>
                      </a:r>
                    </a:p>
                  </a:txBody>
                  <a:tcPr marL="91450" marR="91450" marT="45725" marB="45725"/>
                </a:tc>
                <a:tc>
                  <a:txBody>
                    <a:bodyPr/>
                    <a:lstStyle/>
                    <a:p>
                      <a:pPr marL="0" lvl="0" algn="l" rtl="0">
                        <a:buSzPct val="25000"/>
                        <a:buNone/>
                      </a:pPr>
                      <a:r>
                        <a:rPr lang="en-US" dirty="0"/>
                        <a:t>128</a:t>
                      </a:r>
                      <a:endParaRPr lang="en-US" b="1" dirty="0"/>
                    </a:p>
                  </a:txBody>
                  <a:tcPr marL="91450" marR="91450" marT="45725" marB="45725"/>
                </a:tc>
              </a:tr>
              <a:tr h="370407">
                <a:tc>
                  <a:txBody>
                    <a:bodyPr/>
                    <a:lstStyle/>
                    <a:p>
                      <a:pPr marL="0" lvl="0" algn="l" rtl="0">
                        <a:buSzPct val="25000"/>
                        <a:buNone/>
                      </a:pPr>
                      <a:r>
                        <a:rPr lang="en-US"/>
                        <a:t>Pin Count</a:t>
                      </a:r>
                    </a:p>
                  </a:txBody>
                  <a:tcPr marL="91450" marR="91450" marT="45725" marB="45725"/>
                </a:tc>
                <a:tc>
                  <a:txBody>
                    <a:bodyPr/>
                    <a:lstStyle/>
                    <a:p>
                      <a:r>
                        <a:rPr lang="en-US" dirty="0" smtClean="0"/>
                        <a:t>4</a:t>
                      </a:r>
                      <a:r>
                        <a:rPr lang="en-US" baseline="0" dirty="0" smtClean="0"/>
                        <a:t> – 90</a:t>
                      </a:r>
                      <a:endParaRPr lang="en-US" dirty="0"/>
                    </a:p>
                  </a:txBody>
                  <a:tcPr marL="91450" marR="91450" marT="45725" marB="45725"/>
                </a:tc>
                <a:tc>
                  <a:txBody>
                    <a:bodyPr/>
                    <a:lstStyle/>
                    <a:p>
                      <a:r>
                        <a:rPr lang="en-US" dirty="0" smtClean="0"/>
                        <a:t>44</a:t>
                      </a:r>
                      <a:endParaRPr lang="en-US" dirty="0"/>
                    </a:p>
                  </a:txBody>
                  <a:tcPr marL="91450" marR="91450" marT="45725" marB="45725"/>
                </a:tc>
                <a:tc>
                  <a:txBody>
                    <a:bodyPr/>
                    <a:lstStyle/>
                    <a:p>
                      <a:pPr marL="0" lvl="0" algn="l" rtl="0">
                        <a:buSzPct val="25000"/>
                        <a:buNone/>
                      </a:pPr>
                      <a:r>
                        <a:rPr lang="en-US" dirty="0"/>
                        <a:t>32</a:t>
                      </a:r>
                    </a:p>
                  </a:txBody>
                  <a:tcPr marL="91450" marR="91450" marT="45725" marB="45725"/>
                </a:tc>
                <a:tc>
                  <a:txBody>
                    <a:bodyPr/>
                    <a:lstStyle/>
                    <a:p>
                      <a:pPr marL="0" lvl="0" algn="l" rtl="0">
                        <a:buSzPct val="25000"/>
                        <a:buNone/>
                      </a:pPr>
                      <a:r>
                        <a:rPr lang="en-US" dirty="0"/>
                        <a:t>44</a:t>
                      </a:r>
                    </a:p>
                  </a:txBody>
                  <a:tcPr marL="91450" marR="91450" marT="45725" marB="45725"/>
                </a:tc>
              </a:tr>
              <a:tr h="370407">
                <a:tc>
                  <a:txBody>
                    <a:bodyPr/>
                    <a:lstStyle/>
                    <a:p>
                      <a:pPr marL="0" lvl="0" algn="l" rtl="0">
                        <a:buSzPct val="25000"/>
                        <a:buNone/>
                      </a:pPr>
                      <a:r>
                        <a:rPr lang="en-US" dirty="0"/>
                        <a:t>Max</a:t>
                      </a:r>
                      <a:r>
                        <a:rPr lang="en-US" baseline="0" dirty="0"/>
                        <a:t> I/O Pins</a:t>
                      </a:r>
                    </a:p>
                  </a:txBody>
                  <a:tcPr marL="91450" marR="91450" marT="45725" marB="45725"/>
                </a:tc>
                <a:tc>
                  <a:txBody>
                    <a:bodyPr/>
                    <a:lstStyle/>
                    <a:p>
                      <a:r>
                        <a:rPr lang="en-US" dirty="0" smtClean="0"/>
                        <a:t>10</a:t>
                      </a:r>
                      <a:endParaRPr lang="en-US" dirty="0"/>
                    </a:p>
                  </a:txBody>
                  <a:tcPr marL="91450" marR="91450" marT="45725" marB="45725"/>
                </a:tc>
                <a:tc>
                  <a:txBody>
                    <a:bodyPr/>
                    <a:lstStyle/>
                    <a:p>
                      <a:r>
                        <a:rPr lang="en-US" dirty="0" smtClean="0"/>
                        <a:t>34</a:t>
                      </a:r>
                      <a:endParaRPr lang="en-US" dirty="0"/>
                    </a:p>
                  </a:txBody>
                  <a:tcPr marL="91450" marR="91450" marT="45725" marB="45725"/>
                </a:tc>
                <a:tc>
                  <a:txBody>
                    <a:bodyPr/>
                    <a:lstStyle/>
                    <a:p>
                      <a:pPr marL="0" lvl="0" algn="l" rtl="0">
                        <a:buSzPct val="25000"/>
                        <a:buNone/>
                      </a:pPr>
                      <a:r>
                        <a:rPr lang="en-US" dirty="0"/>
                        <a:t>23</a:t>
                      </a:r>
                    </a:p>
                  </a:txBody>
                  <a:tcPr marL="91450" marR="91450" marT="45725" marB="45725"/>
                </a:tc>
                <a:tc>
                  <a:txBody>
                    <a:bodyPr/>
                    <a:lstStyle/>
                    <a:p>
                      <a:pPr marL="0" lvl="0" algn="l" rtl="0">
                        <a:buSzPct val="25000"/>
                        <a:buNone/>
                      </a:pPr>
                      <a:r>
                        <a:rPr lang="en-US" dirty="0"/>
                        <a:t>32</a:t>
                      </a:r>
                    </a:p>
                  </a:txBody>
                  <a:tcPr marL="91450" marR="91450" marT="45725" marB="45725"/>
                </a:tc>
              </a:tr>
              <a:tr h="370407">
                <a:tc>
                  <a:txBody>
                    <a:bodyPr/>
                    <a:lstStyle/>
                    <a:p>
                      <a:r>
                        <a:rPr lang="en-US" dirty="0" smtClean="0"/>
                        <a:t>ADC</a:t>
                      </a:r>
                      <a:r>
                        <a:rPr lang="en-US" baseline="0" dirty="0" smtClean="0"/>
                        <a:t> Channels</a:t>
                      </a:r>
                      <a:endParaRPr lang="en-US" dirty="0"/>
                    </a:p>
                  </a:txBody>
                  <a:tcPr marL="91450" marR="91450" marT="45725" marB="45725"/>
                </a:tc>
                <a:tc>
                  <a:txBody>
                    <a:bodyPr/>
                    <a:lstStyle/>
                    <a:p>
                      <a:r>
                        <a:rPr lang="en-US" dirty="0" smtClean="0"/>
                        <a:t>0-16</a:t>
                      </a:r>
                      <a:endParaRPr lang="en-US" dirty="0"/>
                    </a:p>
                  </a:txBody>
                  <a:tcPr marL="91450" marR="91450" marT="45725" marB="45725"/>
                </a:tc>
                <a:tc>
                  <a:txBody>
                    <a:bodyPr/>
                    <a:lstStyle/>
                    <a:p>
                      <a:r>
                        <a:rPr lang="en-US" dirty="0" smtClean="0"/>
                        <a:t>12</a:t>
                      </a:r>
                      <a:endParaRPr lang="en-US" dirty="0"/>
                    </a:p>
                  </a:txBody>
                  <a:tcPr marL="91450" marR="91450" marT="45725" marB="45725"/>
                </a:tc>
                <a:tc>
                  <a:txBody>
                    <a:bodyPr/>
                    <a:lstStyle/>
                    <a:p>
                      <a:r>
                        <a:rPr lang="en-US" dirty="0" smtClean="0"/>
                        <a:t>8</a:t>
                      </a:r>
                      <a:endParaRPr lang="en-US" dirty="0"/>
                    </a:p>
                  </a:txBody>
                  <a:tcPr marL="91450" marR="91450" marT="45725" marB="45725"/>
                </a:tc>
                <a:tc>
                  <a:txBody>
                    <a:bodyPr/>
                    <a:lstStyle/>
                    <a:p>
                      <a:r>
                        <a:rPr lang="en-US" dirty="0" smtClean="0"/>
                        <a:t>8</a:t>
                      </a:r>
                      <a:endParaRPr lang="en-US" dirty="0"/>
                    </a:p>
                  </a:txBody>
                  <a:tcPr marL="91450" marR="91450" marT="45725" marB="45725"/>
                </a:tc>
              </a:tr>
              <a:tr h="370407">
                <a:tc>
                  <a:txBody>
                    <a:bodyPr/>
                    <a:lstStyle/>
                    <a:p>
                      <a:pPr marL="0" lvl="0" algn="l" rtl="0">
                        <a:buSzPct val="25000"/>
                        <a:buNone/>
                      </a:pPr>
                      <a:r>
                        <a:rPr lang="en-US" dirty="0"/>
                        <a:t>CPU</a:t>
                      </a:r>
                    </a:p>
                  </a:txBody>
                  <a:tcPr marL="91450" marR="91450" marT="45725" marB="45725"/>
                </a:tc>
                <a:tc>
                  <a:txBody>
                    <a:bodyPr/>
                    <a:lstStyle/>
                    <a:p>
                      <a:r>
                        <a:rPr lang="en-US" dirty="0" smtClean="0"/>
                        <a:t>16-Bit RISC </a:t>
                      </a:r>
                      <a:endParaRPr lang="en-US" dirty="0"/>
                    </a:p>
                  </a:txBody>
                  <a:tcPr marL="91450" marR="91450" marT="45725" marB="45725"/>
                </a:tc>
                <a:tc>
                  <a:txBody>
                    <a:bodyPr/>
                    <a:lstStyle/>
                    <a:p>
                      <a:r>
                        <a:rPr lang="en-US" dirty="0" smtClean="0"/>
                        <a:t>8-bit</a:t>
                      </a:r>
                      <a:r>
                        <a:rPr lang="en-US" baseline="0" dirty="0" smtClean="0"/>
                        <a:t> AVR</a:t>
                      </a:r>
                      <a:endParaRPr lang="en-US" dirty="0"/>
                    </a:p>
                  </a:txBody>
                  <a:tcPr marL="91450" marR="91450" marT="45725" marB="45725"/>
                </a:tc>
                <a:tc>
                  <a:txBody>
                    <a:bodyPr/>
                    <a:lstStyle/>
                    <a:p>
                      <a:pPr marL="0" lvl="0" algn="l" rtl="0">
                        <a:buSzPct val="25000"/>
                        <a:buNone/>
                      </a:pPr>
                      <a:r>
                        <a:rPr lang="en-US" dirty="0"/>
                        <a:t>8-bit AVR</a:t>
                      </a:r>
                    </a:p>
                  </a:txBody>
                  <a:tcPr marL="91450" marR="91450" marT="45725" marB="45725"/>
                </a:tc>
                <a:tc>
                  <a:txBody>
                    <a:bodyPr/>
                    <a:lstStyle/>
                    <a:p>
                      <a:pPr marL="0" lvl="0" algn="l" rtl="0">
                        <a:buSzPct val="25000"/>
                        <a:buNone/>
                      </a:pPr>
                      <a:r>
                        <a:rPr lang="en-US" dirty="0"/>
                        <a:t>8-bit AVR</a:t>
                      </a:r>
                    </a:p>
                  </a:txBody>
                  <a:tcPr marL="91450" marR="91450" marT="45725" marB="45725"/>
                </a:tc>
              </a:tr>
              <a:tr h="370407">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mtClean="0"/>
                        <a:t>SRAM </a:t>
                      </a:r>
                      <a:r>
                        <a:rPr lang="en-US" baseline="0" smtClean="0"/>
                        <a:t>(Kbytes):</a:t>
                      </a:r>
                      <a:endParaRPr lang="en-US" b="1" baseline="0" smtClean="0"/>
                    </a:p>
                  </a:txBody>
                  <a:tcPr marL="91450" marR="91450" marT="45725" marB="45725"/>
                </a:tc>
                <a:tc>
                  <a:txBody>
                    <a:bodyPr/>
                    <a:lstStyle/>
                    <a:p>
                      <a:r>
                        <a:rPr lang="en-US" dirty="0" smtClean="0"/>
                        <a:t>.125</a:t>
                      </a:r>
                      <a:r>
                        <a:rPr lang="en-US" baseline="0" dirty="0" smtClean="0"/>
                        <a:t> – 16</a:t>
                      </a:r>
                      <a:endParaRPr lang="en-US" dirty="0"/>
                    </a:p>
                  </a:txBody>
                  <a:tcPr marL="91450" marR="91450" marT="45725" marB="45725"/>
                </a:tc>
                <a:tc>
                  <a:txBody>
                    <a:bodyPr/>
                    <a:lstStyle/>
                    <a:p>
                      <a:r>
                        <a:rPr lang="en-US" dirty="0" smtClean="0"/>
                        <a:t>4</a:t>
                      </a:r>
                      <a:endParaRPr lang="en-US" dirty="0"/>
                    </a:p>
                  </a:txBody>
                  <a:tcPr marL="91450" marR="91450" marT="45725" marB="45725"/>
                </a:tc>
                <a:tc>
                  <a:txBody>
                    <a:bodyPr/>
                    <a:lstStyle/>
                    <a:p>
                      <a:pPr marL="0" lvl="0" algn="l" rtl="0">
                        <a:buSzPct val="25000"/>
                        <a:buNone/>
                      </a:pPr>
                      <a:r>
                        <a:rPr lang="en-US" dirty="0" smtClean="0"/>
                        <a:t>2</a:t>
                      </a:r>
                      <a:endParaRPr lang="en-US" dirty="0"/>
                    </a:p>
                  </a:txBody>
                  <a:tcPr marL="91450" marR="91450" marT="45725" marB="45725"/>
                </a:tc>
                <a:tc>
                  <a:txBody>
                    <a:bodyPr/>
                    <a:lstStyle/>
                    <a:p>
                      <a:pPr marL="0" lvl="0" algn="l" rtl="0">
                        <a:buSzPct val="25000"/>
                        <a:buNone/>
                      </a:pPr>
                      <a:r>
                        <a:rPr lang="en-US" dirty="0" smtClean="0"/>
                        <a:t>16</a:t>
                      </a:r>
                      <a:endParaRPr lang="en-US" dirty="0"/>
                    </a:p>
                  </a:txBody>
                  <a:tcPr marL="91450" marR="91450" marT="45725" marB="45725"/>
                </a:tc>
              </a:tr>
              <a:tr h="370407">
                <a:tc>
                  <a:txBody>
                    <a:bodyPr/>
                    <a:lstStyle/>
                    <a:p>
                      <a:pPr marL="0" lvl="0" algn="l" rtl="0">
                        <a:buSzPct val="25000"/>
                        <a:buNone/>
                      </a:pPr>
                      <a:r>
                        <a:rPr lang="en-US" dirty="0"/>
                        <a:t>Max Op. Frequency </a:t>
                      </a:r>
                      <a:r>
                        <a:rPr lang="en-US" dirty="0" smtClean="0"/>
                        <a:t>(MHz)</a:t>
                      </a:r>
                      <a:endParaRPr lang="en-US" dirty="0"/>
                    </a:p>
                  </a:txBody>
                  <a:tcPr marL="91450" marR="91450" marT="45725" marB="45725"/>
                </a:tc>
                <a:tc>
                  <a:txBody>
                    <a:bodyPr/>
                    <a:lstStyle/>
                    <a:p>
                      <a:r>
                        <a:rPr lang="en-US" dirty="0" smtClean="0"/>
                        <a:t>4</a:t>
                      </a:r>
                      <a:r>
                        <a:rPr lang="en-US" baseline="0" dirty="0" smtClean="0"/>
                        <a:t> – 25 </a:t>
                      </a:r>
                      <a:endParaRPr lang="en-US" dirty="0"/>
                    </a:p>
                  </a:txBody>
                  <a:tcPr marL="91450" marR="91450" marT="45725" marB="45725"/>
                </a:tc>
                <a:tc>
                  <a:txBody>
                    <a:bodyPr/>
                    <a:lstStyle/>
                    <a:p>
                      <a:r>
                        <a:rPr lang="en-US" dirty="0" smtClean="0"/>
                        <a:t>32</a:t>
                      </a:r>
                      <a:endParaRPr lang="en-US" dirty="0"/>
                    </a:p>
                  </a:txBody>
                  <a:tcPr marL="91450" marR="91450" marT="45725" marB="45725"/>
                </a:tc>
                <a:tc>
                  <a:txBody>
                    <a:bodyPr/>
                    <a:lstStyle/>
                    <a:p>
                      <a:pPr marL="0" lvl="0" algn="l" rtl="0">
                        <a:buSzPct val="25000"/>
                        <a:buNone/>
                      </a:pPr>
                      <a:r>
                        <a:rPr lang="en-US" dirty="0"/>
                        <a:t>20</a:t>
                      </a:r>
                    </a:p>
                  </a:txBody>
                  <a:tcPr marL="91450" marR="91450" marT="45725" marB="45725"/>
                </a:tc>
                <a:tc>
                  <a:txBody>
                    <a:bodyPr/>
                    <a:lstStyle/>
                    <a:p>
                      <a:pPr marL="0" lvl="0" algn="l" rtl="0">
                        <a:buSzPct val="25000"/>
                        <a:buNone/>
                      </a:pPr>
                      <a:r>
                        <a:rPr lang="en-US" dirty="0"/>
                        <a:t>20</a:t>
                      </a:r>
                    </a:p>
                  </a:txBody>
                  <a:tcPr marL="91450" marR="91450" marT="45725" marB="45725"/>
                </a:tc>
              </a:tr>
              <a:tr h="370407">
                <a:tc>
                  <a:txBody>
                    <a:bodyPr/>
                    <a:lstStyle/>
                    <a:p>
                      <a:pPr marL="0" lvl="0" algn="l" rtl="0">
                        <a:buSzPct val="25000"/>
                        <a:buNone/>
                      </a:pPr>
                      <a:r>
                        <a:rPr lang="en-US" dirty="0" smtClean="0"/>
                        <a:t>SPI</a:t>
                      </a:r>
                      <a:endParaRPr lang="en-US" dirty="0"/>
                    </a:p>
                  </a:txBody>
                  <a:tcPr marL="91450" marR="91450" marT="45725" marB="45725"/>
                </a:tc>
                <a:tc>
                  <a:txBody>
                    <a:bodyPr/>
                    <a:lstStyle/>
                    <a:p>
                      <a:r>
                        <a:rPr lang="en-US" dirty="0" smtClean="0"/>
                        <a:t>1 – 4 </a:t>
                      </a:r>
                      <a:endParaRPr lang="en-US" dirty="0"/>
                    </a:p>
                  </a:txBody>
                  <a:tcPr marL="91450" marR="91450" marT="45725" marB="45725"/>
                </a:tc>
                <a:tc>
                  <a:txBody>
                    <a:bodyPr/>
                    <a:lstStyle/>
                    <a:p>
                      <a:r>
                        <a:rPr lang="en-US" dirty="0" smtClean="0"/>
                        <a:t>2</a:t>
                      </a:r>
                      <a:endParaRPr lang="en-US" dirty="0"/>
                    </a:p>
                  </a:txBody>
                  <a:tcPr marL="91450" marR="91450" marT="45725" marB="45725"/>
                </a:tc>
                <a:tc>
                  <a:txBody>
                    <a:bodyPr/>
                    <a:lstStyle/>
                    <a:p>
                      <a:pPr marL="0" lvl="0" algn="l" rtl="0">
                        <a:buSzPct val="25000"/>
                        <a:buNone/>
                      </a:pPr>
                      <a:r>
                        <a:rPr lang="en-US" b="0" dirty="0" smtClean="0"/>
                        <a:t>2</a:t>
                      </a:r>
                      <a:endParaRPr lang="en-US" b="0" dirty="0"/>
                    </a:p>
                  </a:txBody>
                  <a:tcPr marL="91450" marR="91450" marT="45725" marB="45725"/>
                </a:tc>
                <a:tc>
                  <a:txBody>
                    <a:bodyPr/>
                    <a:lstStyle/>
                    <a:p>
                      <a:pPr marL="0" lvl="0" algn="l" rtl="0">
                        <a:buSzPct val="25000"/>
                        <a:buNone/>
                      </a:pPr>
                      <a:r>
                        <a:rPr lang="en-US" b="0" dirty="0" smtClean="0"/>
                        <a:t>3</a:t>
                      </a:r>
                    </a:p>
                  </a:txBody>
                  <a:tcPr marL="91450" marR="91450" marT="45725" marB="45725"/>
                </a:tc>
              </a:tr>
              <a:tr h="370407">
                <a:tc>
                  <a:txBody>
                    <a:bodyPr/>
                    <a:lstStyle/>
                    <a:p>
                      <a:r>
                        <a:rPr lang="en-US" dirty="0" smtClean="0"/>
                        <a:t>Power Supply</a:t>
                      </a:r>
                      <a:endParaRPr lang="en-US" dirty="0"/>
                    </a:p>
                  </a:txBody>
                  <a:tcPr marL="91450" marR="91450" marT="45725" marB="45725"/>
                </a:tc>
                <a:tc>
                  <a:txBody>
                    <a:bodyPr/>
                    <a:lstStyle/>
                    <a:p>
                      <a:r>
                        <a:rPr lang="en-US" dirty="0" smtClean="0"/>
                        <a:t>1.8</a:t>
                      </a:r>
                      <a:r>
                        <a:rPr lang="en-US" baseline="0" dirty="0" smtClean="0"/>
                        <a:t> – 3.6 </a:t>
                      </a:r>
                      <a:endParaRPr lang="en-US" dirty="0"/>
                    </a:p>
                  </a:txBody>
                  <a:tcPr marL="91450" marR="91450" marT="45725" marB="45725"/>
                </a:tc>
                <a:tc>
                  <a:txBody>
                    <a:bodyPr/>
                    <a:lstStyle/>
                    <a:p>
                      <a:r>
                        <a:rPr lang="en-US" dirty="0" smtClean="0"/>
                        <a:t>1.6 – 3.6</a:t>
                      </a:r>
                      <a:endParaRPr lang="en-US" dirty="0"/>
                    </a:p>
                  </a:txBody>
                  <a:tcPr marL="91450" marR="91450" marT="45725" marB="45725"/>
                </a:tc>
                <a:tc>
                  <a:txBody>
                    <a:bodyPr/>
                    <a:lstStyle/>
                    <a:p>
                      <a:r>
                        <a:rPr lang="en-US" dirty="0" smtClean="0"/>
                        <a:t>1.8 – 5.5</a:t>
                      </a:r>
                      <a:endParaRPr lang="en-US" dirty="0"/>
                    </a:p>
                  </a:txBody>
                  <a:tcPr marL="91450" marR="91450" marT="45725" marB="45725"/>
                </a:tc>
                <a:tc>
                  <a:txBody>
                    <a:bodyPr/>
                    <a:lstStyle/>
                    <a:p>
                      <a:r>
                        <a:rPr lang="en-US" dirty="0" smtClean="0"/>
                        <a:t>1.8</a:t>
                      </a:r>
                      <a:r>
                        <a:rPr lang="en-US" baseline="0" dirty="0" smtClean="0"/>
                        <a:t> – 5.5 </a:t>
                      </a:r>
                      <a:endParaRPr lang="en-US" dirty="0"/>
                    </a:p>
                  </a:txBody>
                  <a:tcPr marL="91450" marR="91450" marT="45725" marB="45725"/>
                </a:tc>
              </a:tr>
              <a:tr h="370407">
                <a:tc>
                  <a:txBody>
                    <a:bodyPr/>
                    <a:lstStyle/>
                    <a:p>
                      <a:pPr marL="0" lvl="0" algn="l" rtl="0">
                        <a:buSzPct val="25000"/>
                        <a:buNone/>
                      </a:pPr>
                      <a:r>
                        <a:rPr lang="en-US" dirty="0" smtClean="0"/>
                        <a:t>Cost</a:t>
                      </a:r>
                      <a:endParaRPr lang="en-US" dirty="0"/>
                    </a:p>
                  </a:txBody>
                  <a:tcPr marL="91450" marR="91450" marT="45725" marB="45725"/>
                </a:tc>
                <a:tc>
                  <a:txBody>
                    <a:bodyPr/>
                    <a:lstStyle/>
                    <a:p>
                      <a:r>
                        <a:rPr lang="en-US" dirty="0" smtClean="0"/>
                        <a:t>0</a:t>
                      </a:r>
                      <a:endParaRPr lang="en-US" dirty="0"/>
                    </a:p>
                  </a:txBody>
                  <a:tcPr marL="91450" marR="91450" marT="45725" marB="45725"/>
                </a:tc>
                <a:tc>
                  <a:txBody>
                    <a:bodyPr/>
                    <a:lstStyle/>
                    <a:p>
                      <a:r>
                        <a:rPr lang="en-US" dirty="0" smtClean="0"/>
                        <a:t>0</a:t>
                      </a:r>
                      <a:endParaRPr lang="en-US" dirty="0"/>
                    </a:p>
                  </a:txBody>
                  <a:tcPr marL="91450" marR="91450" marT="45725" marB="45725"/>
                </a:tc>
                <a:tc>
                  <a:txBody>
                    <a:bodyPr/>
                    <a:lstStyle/>
                    <a:p>
                      <a:pPr marL="0" lvl="0" algn="l" rtl="0">
                        <a:buSzPct val="25000"/>
                        <a:buNone/>
                      </a:pPr>
                      <a:r>
                        <a:rPr lang="en-US" dirty="0" smtClean="0"/>
                        <a:t>0</a:t>
                      </a:r>
                      <a:endParaRPr lang="en-US" dirty="0"/>
                    </a:p>
                  </a:txBody>
                  <a:tcPr marL="91450" marR="91450" marT="45725" marB="45725"/>
                </a:tc>
                <a:tc>
                  <a:txBody>
                    <a:bodyPr/>
                    <a:lstStyle/>
                    <a:p>
                      <a:pPr marL="0" lvl="0" algn="l" rtl="0">
                        <a:buSzPct val="25000"/>
                        <a:buNone/>
                      </a:pPr>
                      <a:r>
                        <a:rPr lang="en-US" b="0" dirty="0" smtClean="0"/>
                        <a:t>0</a:t>
                      </a:r>
                      <a:endParaRPr lang="en-US" b="1" dirty="0" smtClean="0"/>
                    </a:p>
                  </a:txBody>
                  <a:tcPr marL="91450" marR="91450" marT="45725" marB="45725"/>
                </a:tc>
              </a:tr>
            </a:tbl>
          </a:graphicData>
        </a:graphic>
      </p:graphicFrame>
    </p:spTree>
    <p:extLst>
      <p:ext uri="{BB962C8B-B14F-4D97-AF65-F5344CB8AC3E}">
        <p14:creationId xmlns:p14="http://schemas.microsoft.com/office/powerpoint/2010/main" val="2055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P spid="6" grpId="0" animBg="1"/>
      <p:bldP spid="6" grpId="1" animBg="1"/>
      <p:bldP spid="8" grpId="0" animBg="1"/>
      <p:bldP spid="8" grpId="1" animBg="1"/>
      <p:bldP spid="7" grpId="0" animBg="1"/>
      <p:bldP spid="7"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81399"/>
            <a:ext cx="3851669" cy="2886075"/>
          </a:xfrm>
          <a:prstGeom prst="rect">
            <a:avLst/>
          </a:prstGeom>
          <a:noFill/>
          <a:ln>
            <a:noFill/>
          </a:ln>
        </p:spPr>
      </p:pic>
      <p:sp>
        <p:nvSpPr>
          <p:cNvPr id="2" name="Title 1"/>
          <p:cNvSpPr>
            <a:spLocks noGrp="1"/>
          </p:cNvSpPr>
          <p:nvPr>
            <p:ph type="title"/>
          </p:nvPr>
        </p:nvSpPr>
        <p:spPr/>
        <p:txBody>
          <a:bodyPr/>
          <a:lstStyle/>
          <a:p>
            <a:r>
              <a:rPr lang="en-US" dirty="0" smtClean="0"/>
              <a:t>USB to Serial Converter</a:t>
            </a:r>
            <a:endParaRPr lang="en-US" dirty="0"/>
          </a:p>
        </p:txBody>
      </p:sp>
      <p:sp>
        <p:nvSpPr>
          <p:cNvPr id="3" name="Content Placeholder 2"/>
          <p:cNvSpPr>
            <a:spLocks noGrp="1"/>
          </p:cNvSpPr>
          <p:nvPr>
            <p:ph idx="1"/>
          </p:nvPr>
        </p:nvSpPr>
        <p:spPr/>
        <p:txBody>
          <a:bodyPr/>
          <a:lstStyle/>
          <a:p>
            <a:r>
              <a:rPr lang="en-US" dirty="0" smtClean="0"/>
              <a:t>Originally going to use the USB to SPI converter using MAX3232 IC</a:t>
            </a:r>
            <a:r>
              <a:rPr lang="en-US" dirty="0"/>
              <a:t> </a:t>
            </a:r>
            <a:r>
              <a:rPr lang="en-US" dirty="0" smtClean="0"/>
              <a:t>(USB to DB9) </a:t>
            </a:r>
          </a:p>
          <a:p>
            <a:pPr lvl="1"/>
            <a:r>
              <a:rPr lang="en-US" dirty="0" smtClean="0"/>
              <a:t>Works the same as MAX232 but at a lower voltage</a:t>
            </a:r>
          </a:p>
          <a:p>
            <a:r>
              <a:rPr lang="en-US" dirty="0" smtClean="0"/>
              <a:t>Switched to the FT232R Breakout board (USB to </a:t>
            </a:r>
            <a:r>
              <a:rPr lang="en-US" dirty="0" err="1" smtClean="0"/>
              <a:t>miniUSB</a:t>
            </a:r>
            <a:r>
              <a:rPr lang="en-US" dirty="0" smtClean="0"/>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81400"/>
            <a:ext cx="4705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0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SPTT Switch </a:t>
            </a:r>
            <a:endParaRPr lang="en-US" dirty="0"/>
          </a:p>
        </p:txBody>
      </p:sp>
      <p:sp>
        <p:nvSpPr>
          <p:cNvPr id="3" name="Content Placeholder 2"/>
          <p:cNvSpPr>
            <a:spLocks noGrp="1"/>
          </p:cNvSpPr>
          <p:nvPr>
            <p:ph idx="1"/>
          </p:nvPr>
        </p:nvSpPr>
        <p:spPr/>
        <p:txBody>
          <a:bodyPr/>
          <a:lstStyle/>
          <a:p>
            <a:r>
              <a:rPr lang="en-US" dirty="0" smtClean="0"/>
              <a:t>Single Pole Triple Throw</a:t>
            </a:r>
          </a:p>
          <a:p>
            <a:pPr lvl="1"/>
            <a:r>
              <a:rPr lang="en-US" dirty="0" smtClean="0"/>
              <a:t>Simple method for switching between the three different modes</a:t>
            </a:r>
            <a:endParaRPr lang="en-US" dirty="0"/>
          </a:p>
        </p:txBody>
      </p:sp>
      <p:pic>
        <p:nvPicPr>
          <p:cNvPr id="4" name="Picture 3" descr="https://lh6.googleusercontent.com/v9Z1y4QjQMMSwosXLwzOBltTAWzMzF056kpPH59PBI2q42Sxv_qViSDU4rq3q8JO0tzYuEH6WJ6dJGU6LU8FgGxwEkhfNvbi0G3wsT4_rHoKrUWUG4mxIk8AW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82" y="2667000"/>
            <a:ext cx="4701540" cy="1781175"/>
          </a:xfrm>
          <a:prstGeom prst="rect">
            <a:avLst/>
          </a:prstGeom>
          <a:noFill/>
          <a:ln>
            <a:noFill/>
          </a:ln>
        </p:spPr>
      </p:pic>
      <p:sp>
        <p:nvSpPr>
          <p:cNvPr id="5" name="Rectangle 4"/>
          <p:cNvSpPr/>
          <p:nvPr/>
        </p:nvSpPr>
        <p:spPr>
          <a:xfrm>
            <a:off x="4953000" y="4481126"/>
            <a:ext cx="2743200" cy="1676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Picture of switch with coin for size comparison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707" y="4464650"/>
            <a:ext cx="2894986" cy="170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92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26038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Sensing</a:t>
            </a:r>
            <a:r>
              <a:rPr lang="en-US" dirty="0" smtClean="0"/>
              <a:t> </a:t>
            </a:r>
            <a:r>
              <a:rPr lang="en-US" b="1" dirty="0" smtClean="0"/>
              <a:t>Subsystem</a:t>
            </a:r>
            <a:endParaRPr lang="en-US" b="1" dirty="0"/>
          </a:p>
        </p:txBody>
      </p:sp>
      <p:sp>
        <p:nvSpPr>
          <p:cNvPr id="6" name="Rectangle 5"/>
          <p:cNvSpPr/>
          <p:nvPr/>
        </p:nvSpPr>
        <p:spPr>
          <a:xfrm>
            <a:off x="2819400" y="1143000"/>
            <a:ext cx="4648200" cy="4876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6019800"/>
            <a:ext cx="6324600" cy="83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06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Accelerometer </a:t>
            </a:r>
            <a:endParaRPr lang="en-US"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444837446"/>
              </p:ext>
            </p:extLst>
          </p:nvPr>
        </p:nvGraphicFramePr>
        <p:xfrm>
          <a:off x="457200" y="1670270"/>
          <a:ext cx="3886200" cy="2450660"/>
        </p:xfrm>
        <a:graphic>
          <a:graphicData uri="http://schemas.openxmlformats.org/drawingml/2006/table">
            <a:tbl>
              <a:tblPr firstRow="1" bandRow="1">
                <a:tableStyleId>{5C22544A-7EE6-4342-B048-85BDC9FD1C3A}</a:tableStyleId>
              </a:tblPr>
              <a:tblGrid>
                <a:gridCol w="1943100"/>
                <a:gridCol w="1943100"/>
              </a:tblGrid>
              <a:tr h="405960">
                <a:tc gridSpan="2">
                  <a:txBody>
                    <a:bodyPr/>
                    <a:lstStyle/>
                    <a:p>
                      <a:pPr algn="ctr"/>
                      <a:r>
                        <a:rPr lang="en-US" dirty="0" smtClean="0"/>
                        <a:t>DE-ACCM5G</a:t>
                      </a:r>
                      <a:endParaRPr lang="en-US" dirty="0"/>
                    </a:p>
                  </a:txBody>
                  <a:tcPr/>
                </a:tc>
                <a:tc hMerge="1">
                  <a:txBody>
                    <a:bodyPr/>
                    <a:lstStyle/>
                    <a:p>
                      <a:endParaRPr lang="en-US" dirty="0"/>
                    </a:p>
                  </a:txBody>
                  <a:tcPr/>
                </a:tc>
              </a:tr>
              <a:tr h="405960">
                <a:tc>
                  <a:txBody>
                    <a:bodyPr/>
                    <a:lstStyle/>
                    <a:p>
                      <a:r>
                        <a:rPr lang="en-US" dirty="0" smtClean="0"/>
                        <a:t>Axes</a:t>
                      </a:r>
                      <a:endParaRPr lang="en-US" dirty="0"/>
                    </a:p>
                  </a:txBody>
                  <a:tcPr/>
                </a:tc>
                <a:tc>
                  <a:txBody>
                    <a:bodyPr/>
                    <a:lstStyle/>
                    <a:p>
                      <a:r>
                        <a:rPr lang="en-US" dirty="0" smtClean="0"/>
                        <a:t>2</a:t>
                      </a:r>
                    </a:p>
                  </a:txBody>
                  <a:tcPr/>
                </a:tc>
              </a:tr>
              <a:tr h="405960">
                <a:tc>
                  <a:txBody>
                    <a:bodyPr/>
                    <a:lstStyle/>
                    <a:p>
                      <a:r>
                        <a:rPr lang="en-US" dirty="0" smtClean="0"/>
                        <a:t>Range</a:t>
                      </a:r>
                      <a:endParaRPr lang="en-US" dirty="0"/>
                    </a:p>
                  </a:txBody>
                  <a:tcPr/>
                </a:tc>
                <a:tc>
                  <a:txBody>
                    <a:bodyPr/>
                    <a:lstStyle/>
                    <a:p>
                      <a:r>
                        <a:rPr lang="en-US" sz="1800" b="0" i="0" u="none" strike="noStrike" kern="1200" dirty="0" smtClean="0">
                          <a:solidFill>
                            <a:schemeClr val="dk1"/>
                          </a:solidFill>
                          <a:effectLst/>
                          <a:latin typeface="+mn-lt"/>
                          <a:ea typeface="+mn-ea"/>
                          <a:cs typeface="+mn-cs"/>
                        </a:rPr>
                        <a:t>± 5g</a:t>
                      </a:r>
                    </a:p>
                  </a:txBody>
                  <a:tcPr/>
                </a:tc>
              </a:tr>
              <a:tr h="405960">
                <a:tc>
                  <a:txBody>
                    <a:bodyPr/>
                    <a:lstStyle/>
                    <a:p>
                      <a:r>
                        <a:rPr lang="en-US" dirty="0" smtClean="0"/>
                        <a:t>Sensitivity</a:t>
                      </a:r>
                      <a:endParaRPr lang="en-US" dirty="0"/>
                    </a:p>
                  </a:txBody>
                  <a:tcPr/>
                </a:tc>
                <a:tc>
                  <a:txBody>
                    <a:bodyPr/>
                    <a:lstStyle/>
                    <a:p>
                      <a:r>
                        <a:rPr lang="en-US" dirty="0" smtClean="0"/>
                        <a:t>Up</a:t>
                      </a:r>
                      <a:r>
                        <a:rPr lang="en-US" baseline="0" dirty="0" smtClean="0"/>
                        <a:t> to 312 mV/g</a:t>
                      </a:r>
                      <a:endParaRPr lang="en-US" dirty="0"/>
                    </a:p>
                  </a:txBody>
                  <a:tcPr/>
                </a:tc>
              </a:tr>
              <a:tr h="420860">
                <a:tc>
                  <a:txBody>
                    <a:bodyPr/>
                    <a:lstStyle/>
                    <a:p>
                      <a:r>
                        <a:rPr lang="en-US" dirty="0" smtClean="0"/>
                        <a:t>Operating Voltage</a:t>
                      </a:r>
                      <a:endParaRPr lang="en-US" dirty="0"/>
                    </a:p>
                  </a:txBody>
                  <a:tcPr/>
                </a:tc>
                <a:tc>
                  <a:txBody>
                    <a:bodyPr/>
                    <a:lstStyle/>
                    <a:p>
                      <a:r>
                        <a:rPr lang="en-US" dirty="0" smtClean="0"/>
                        <a:t>3 to 5 volts</a:t>
                      </a:r>
                      <a:endParaRPr lang="en-US" dirty="0"/>
                    </a:p>
                  </a:txBody>
                  <a:tcPr/>
                </a:tc>
              </a:tr>
              <a:tr h="405960">
                <a:tc>
                  <a:txBody>
                    <a:bodyPr/>
                    <a:lstStyle/>
                    <a:p>
                      <a:r>
                        <a:rPr lang="en-US" dirty="0" smtClean="0"/>
                        <a:t>Current Draw</a:t>
                      </a:r>
                      <a:endParaRPr lang="en-US" dirty="0"/>
                    </a:p>
                  </a:txBody>
                  <a:tcPr/>
                </a:tc>
                <a:tc>
                  <a:txBody>
                    <a:bodyPr/>
                    <a:lstStyle/>
                    <a:p>
                      <a:r>
                        <a:rPr lang="en-US" dirty="0" smtClean="0"/>
                        <a:t>Under 2mA</a:t>
                      </a:r>
                      <a:endParaRPr lang="en-US" dirty="0"/>
                    </a:p>
                  </a:txBody>
                  <a:tcPr/>
                </a:tc>
              </a:tr>
            </a:tbl>
          </a:graphicData>
        </a:graphic>
      </p:graphicFrame>
      <p:pic>
        <p:nvPicPr>
          <p:cNvPr id="1026" name="Picture 2" descr="https://lh3.googleusercontent.com/Iud_F_c3gcTp-0RBqThiIuDQSMHF3DnMGh9g7LBhgc6Ct57xw2BO4V6ORPdJK60EYtcAlSzimt6rcexXIJQqgcMGlnBA3Dij-NrQuMsb8cdFT2IgouafoFcMf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3467098"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4343400"/>
            <a:ext cx="7073151" cy="2554545"/>
          </a:xfrm>
          <a:prstGeom prst="rect">
            <a:avLst/>
          </a:prstGeom>
        </p:spPr>
        <p:txBody>
          <a:bodyPr wrap="square">
            <a:spAutoFit/>
          </a:bodyPr>
          <a:lstStyle/>
          <a:p>
            <a:r>
              <a:rPr lang="en-US" sz="2000" b="1" dirty="0"/>
              <a:t>Advantages:</a:t>
            </a:r>
            <a:endParaRPr lang="en-US" sz="2000" dirty="0"/>
          </a:p>
          <a:p>
            <a:r>
              <a:rPr lang="en-US" sz="2000" b="1" dirty="0"/>
              <a:t>- </a:t>
            </a:r>
            <a:r>
              <a:rPr lang="en-US" sz="2000" dirty="0"/>
              <a:t>2 axes accelerometers are sufficient for tilting applications</a:t>
            </a:r>
          </a:p>
          <a:p>
            <a:r>
              <a:rPr lang="en-US" sz="2000" dirty="0"/>
              <a:t>- Sensitivity and range are desirable for our goals</a:t>
            </a:r>
          </a:p>
          <a:p>
            <a:r>
              <a:rPr lang="en-US" sz="2000" dirty="0"/>
              <a:t>- Component already available to group</a:t>
            </a:r>
          </a:p>
          <a:p>
            <a:r>
              <a:rPr lang="en-US" sz="2000" dirty="0"/>
              <a:t/>
            </a:r>
            <a:br>
              <a:rPr lang="en-US" sz="2000" dirty="0"/>
            </a:br>
            <a:r>
              <a:rPr lang="en-US" sz="2000" b="1" dirty="0"/>
              <a:t>Also in consideration: </a:t>
            </a:r>
            <a:r>
              <a:rPr lang="en-US" sz="2000" dirty="0"/>
              <a:t>DE-ACCM3D</a:t>
            </a:r>
          </a:p>
          <a:p>
            <a:r>
              <a:rPr lang="en-US" sz="2000" dirty="0"/>
              <a:t/>
            </a:r>
            <a:br>
              <a:rPr lang="en-US" sz="2000" dirty="0"/>
            </a:br>
            <a:endParaRPr lang="en-US" sz="2000" dirty="0"/>
          </a:p>
        </p:txBody>
      </p:sp>
    </p:spTree>
    <p:extLst>
      <p:ext uri="{BB962C8B-B14F-4D97-AF65-F5344CB8AC3E}">
        <p14:creationId xmlns:p14="http://schemas.microsoft.com/office/powerpoint/2010/main" val="295448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VU Meter</a:t>
            </a:r>
            <a:endParaRPr lang="en-US" b="1" dirty="0"/>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402448746"/>
              </p:ext>
            </p:extLst>
          </p:nvPr>
        </p:nvGraphicFramePr>
        <p:xfrm>
          <a:off x="381000" y="1219200"/>
          <a:ext cx="3886200" cy="2104949"/>
        </p:xfrm>
        <a:graphic>
          <a:graphicData uri="http://schemas.openxmlformats.org/drawingml/2006/table">
            <a:tbl>
              <a:tblPr firstRow="1" bandRow="1">
                <a:tableStyleId>{5C22544A-7EE6-4342-B048-85BDC9FD1C3A}</a:tableStyleId>
              </a:tblPr>
              <a:tblGrid>
                <a:gridCol w="2133600"/>
                <a:gridCol w="1752600"/>
              </a:tblGrid>
              <a:tr h="441960">
                <a:tc gridSpan="2">
                  <a:txBody>
                    <a:bodyPr/>
                    <a:lstStyle/>
                    <a:p>
                      <a:pPr algn="ctr"/>
                      <a:r>
                        <a:rPr lang="en-US" b="1" dirty="0" smtClean="0"/>
                        <a:t>LM324NE3</a:t>
                      </a:r>
                      <a:endParaRPr lang="en-US" dirty="0"/>
                    </a:p>
                  </a:txBody>
                  <a:tcPr/>
                </a:tc>
                <a:tc hMerge="1">
                  <a:txBody>
                    <a:bodyPr/>
                    <a:lstStyle/>
                    <a:p>
                      <a:endParaRPr lang="en-US" dirty="0"/>
                    </a:p>
                  </a:txBody>
                  <a:tcPr/>
                </a:tc>
              </a:tr>
              <a:tr h="277978">
                <a:tc>
                  <a:txBody>
                    <a:bodyPr/>
                    <a:lstStyle/>
                    <a:p>
                      <a:r>
                        <a:rPr lang="en-US" dirty="0" smtClean="0"/>
                        <a:t>Single Supply</a:t>
                      </a:r>
                      <a:endParaRPr lang="en-US" dirty="0"/>
                    </a:p>
                  </a:txBody>
                  <a:tcPr/>
                </a:tc>
                <a:tc>
                  <a:txBody>
                    <a:bodyPr/>
                    <a:lstStyle/>
                    <a:p>
                      <a:r>
                        <a:rPr lang="en-US" dirty="0" smtClean="0"/>
                        <a:t>3V</a:t>
                      </a:r>
                      <a:r>
                        <a:rPr lang="en-US" baseline="0" dirty="0" smtClean="0"/>
                        <a:t> to 32V</a:t>
                      </a:r>
                      <a:endParaRPr lang="en-US" dirty="0" smtClean="0"/>
                    </a:p>
                  </a:txBody>
                  <a:tcPr/>
                </a:tc>
              </a:tr>
              <a:tr h="486461">
                <a:tc>
                  <a:txBody>
                    <a:bodyPr/>
                    <a:lstStyle/>
                    <a:p>
                      <a:r>
                        <a:rPr lang="en-US" dirty="0" smtClean="0"/>
                        <a:t>Number of Op-amp</a:t>
                      </a:r>
                      <a:endParaRPr lang="en-US" dirty="0"/>
                    </a:p>
                  </a:txBody>
                  <a:tcPr/>
                </a:tc>
                <a:tc>
                  <a:txBody>
                    <a:bodyPr/>
                    <a:lstStyle/>
                    <a:p>
                      <a:r>
                        <a:rPr lang="en-US" sz="1800" b="0" i="0" u="none" strike="noStrike" kern="1200" dirty="0" smtClean="0">
                          <a:solidFill>
                            <a:schemeClr val="dk1"/>
                          </a:solidFill>
                          <a:effectLst/>
                          <a:latin typeface="+mn-lt"/>
                          <a:ea typeface="+mn-ea"/>
                          <a:cs typeface="+mn-cs"/>
                        </a:rPr>
                        <a:t>4</a:t>
                      </a:r>
                    </a:p>
                  </a:txBody>
                  <a:tcPr/>
                </a:tc>
              </a:tr>
              <a:tr h="40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 Draw</a:t>
                      </a:r>
                    </a:p>
                  </a:txBody>
                  <a:tcPr/>
                </a:tc>
                <a:tc>
                  <a:txBody>
                    <a:bodyPr/>
                    <a:lstStyle/>
                    <a:p>
                      <a:r>
                        <a:rPr lang="en-US" dirty="0" smtClean="0"/>
                        <a:t>50 mA</a:t>
                      </a:r>
                      <a:endParaRPr lang="en-US" dirty="0"/>
                    </a:p>
                  </a:txBody>
                  <a:tcPr/>
                </a:tc>
              </a:tr>
              <a:tr h="40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Power</a:t>
                      </a:r>
                      <a:r>
                        <a:rPr lang="en-US" baseline="0" dirty="0" smtClean="0"/>
                        <a:t> Dissipation</a:t>
                      </a:r>
                      <a:endParaRPr lang="en-US" dirty="0" smtClean="0"/>
                    </a:p>
                  </a:txBody>
                  <a:tcPr/>
                </a:tc>
                <a:tc>
                  <a:txBody>
                    <a:bodyPr/>
                    <a:lstStyle/>
                    <a:p>
                      <a:r>
                        <a:rPr lang="en-US" dirty="0" smtClean="0"/>
                        <a:t>570</a:t>
                      </a:r>
                      <a:r>
                        <a:rPr lang="en-US" baseline="0" dirty="0" smtClean="0"/>
                        <a:t> </a:t>
                      </a:r>
                      <a:r>
                        <a:rPr lang="en-US" baseline="0" dirty="0" err="1" smtClean="0"/>
                        <a:t>mW</a:t>
                      </a:r>
                      <a:endParaRPr lang="en-US" dirty="0"/>
                    </a:p>
                  </a:txBody>
                  <a:tcPr/>
                </a:tc>
              </a:tr>
            </a:tbl>
          </a:graphicData>
        </a:graphic>
      </p:graphicFrame>
      <p:sp>
        <p:nvSpPr>
          <p:cNvPr id="7" name="Rectangle 6"/>
          <p:cNvSpPr/>
          <p:nvPr/>
        </p:nvSpPr>
        <p:spPr>
          <a:xfrm>
            <a:off x="304800" y="5181600"/>
            <a:ext cx="7073151" cy="1323439"/>
          </a:xfrm>
          <a:prstGeom prst="rect">
            <a:avLst/>
          </a:prstGeom>
        </p:spPr>
        <p:txBody>
          <a:bodyPr wrap="square">
            <a:spAutoFit/>
          </a:bodyPr>
          <a:lstStyle/>
          <a:p>
            <a:r>
              <a:rPr lang="en-US" sz="2000" b="1" dirty="0"/>
              <a:t>Advantages:</a:t>
            </a:r>
            <a:endParaRPr lang="en-US" sz="2000" dirty="0"/>
          </a:p>
          <a:p>
            <a:r>
              <a:rPr lang="en-US" sz="2000" b="1" dirty="0"/>
              <a:t>- </a:t>
            </a:r>
            <a:r>
              <a:rPr lang="en-US" sz="2000" dirty="0" smtClean="0"/>
              <a:t>Minimal parts are needed to be implemented in the design</a:t>
            </a:r>
            <a:endParaRPr lang="en-US" sz="2000" dirty="0"/>
          </a:p>
          <a:p>
            <a:r>
              <a:rPr lang="en-US" sz="2000" dirty="0" smtClean="0"/>
              <a:t>-High-gain  frequency-compensated</a:t>
            </a:r>
            <a:endParaRPr lang="en-US" sz="2000" dirty="0"/>
          </a:p>
          <a:p>
            <a:pPr>
              <a:buFontTx/>
              <a:buChar char="-"/>
            </a:pPr>
            <a:r>
              <a:rPr lang="en-US" sz="2000" dirty="0" smtClean="0"/>
              <a:t>Component is available as free sample and also  at RadioShack</a:t>
            </a:r>
          </a:p>
        </p:txBody>
      </p:sp>
      <p:graphicFrame>
        <p:nvGraphicFramePr>
          <p:cNvPr id="6" name="Content Placeholder 5"/>
          <p:cNvGraphicFramePr>
            <a:graphicFrameLocks/>
          </p:cNvGraphicFramePr>
          <p:nvPr>
            <p:extLst>
              <p:ext uri="{D42A27DB-BD31-4B8C-83A1-F6EECF244321}">
                <p14:modId xmlns:p14="http://schemas.microsoft.com/office/powerpoint/2010/main" val="1276773606"/>
              </p:ext>
            </p:extLst>
          </p:nvPr>
        </p:nvGraphicFramePr>
        <p:xfrm>
          <a:off x="4495800" y="1219198"/>
          <a:ext cx="3886200" cy="3200402"/>
        </p:xfrm>
        <a:graphic>
          <a:graphicData uri="http://schemas.openxmlformats.org/drawingml/2006/table">
            <a:tbl>
              <a:tblPr firstRow="1" bandRow="1">
                <a:tableStyleId>{5C22544A-7EE6-4342-B048-85BDC9FD1C3A}</a:tableStyleId>
              </a:tblPr>
              <a:tblGrid>
                <a:gridCol w="2209800"/>
                <a:gridCol w="1676400"/>
              </a:tblGrid>
              <a:tr h="408561">
                <a:tc gridSpan="2">
                  <a:txBody>
                    <a:bodyPr/>
                    <a:lstStyle/>
                    <a:p>
                      <a:pPr algn="ctr"/>
                      <a:r>
                        <a:rPr lang="en-US" dirty="0" smtClean="0"/>
                        <a:t>Condenser Microphone</a:t>
                      </a:r>
                      <a:endParaRPr lang="en-US" dirty="0"/>
                    </a:p>
                  </a:txBody>
                  <a:tcPr/>
                </a:tc>
                <a:tc hMerge="1">
                  <a:txBody>
                    <a:bodyPr/>
                    <a:lstStyle/>
                    <a:p>
                      <a:endParaRPr lang="en-US" dirty="0"/>
                    </a:p>
                  </a:txBody>
                  <a:tcPr/>
                </a:tc>
              </a:tr>
              <a:tr h="408561">
                <a:tc>
                  <a:txBody>
                    <a:bodyPr/>
                    <a:lstStyle/>
                    <a:p>
                      <a:r>
                        <a:rPr lang="en-US" dirty="0" smtClean="0"/>
                        <a:t>Supply</a:t>
                      </a:r>
                      <a:r>
                        <a:rPr lang="en-US" baseline="0" dirty="0" smtClean="0"/>
                        <a:t> voltage</a:t>
                      </a:r>
                      <a:endParaRPr lang="en-US" dirty="0"/>
                    </a:p>
                  </a:txBody>
                  <a:tcPr/>
                </a:tc>
                <a:tc>
                  <a:txBody>
                    <a:bodyPr/>
                    <a:lstStyle/>
                    <a:p>
                      <a:r>
                        <a:rPr lang="en-US" dirty="0" smtClean="0"/>
                        <a:t>1V</a:t>
                      </a:r>
                      <a:r>
                        <a:rPr lang="en-US" baseline="0" dirty="0" smtClean="0"/>
                        <a:t> to 10V</a:t>
                      </a:r>
                      <a:endParaRPr lang="en-US" dirty="0" smtClean="0"/>
                    </a:p>
                  </a:txBody>
                  <a:tcPr/>
                </a:tc>
              </a:tr>
              <a:tr h="595820">
                <a:tc>
                  <a:txBody>
                    <a:bodyPr/>
                    <a:lstStyle/>
                    <a:p>
                      <a:r>
                        <a:rPr lang="en-US" dirty="0" smtClean="0"/>
                        <a:t>Sensitivity</a:t>
                      </a:r>
                      <a:r>
                        <a:rPr lang="en-US" baseline="0" dirty="0" smtClean="0"/>
                        <a:t> </a:t>
                      </a:r>
                      <a:endParaRPr lang="en-US" dirty="0"/>
                    </a:p>
                  </a:txBody>
                  <a:tcPr/>
                </a:tc>
                <a:tc>
                  <a:txBody>
                    <a:bodyPr/>
                    <a:lstStyle/>
                    <a:p>
                      <a:r>
                        <a:rPr lang="en-US" sz="1800" b="0" i="0" u="none" strike="noStrike" kern="1200" dirty="0" smtClean="0">
                          <a:solidFill>
                            <a:schemeClr val="dk1"/>
                          </a:solidFill>
                          <a:effectLst/>
                          <a:latin typeface="+mn-lt"/>
                          <a:ea typeface="+mn-ea"/>
                          <a:cs typeface="+mn-cs"/>
                        </a:rPr>
                        <a:t>-64</a:t>
                      </a:r>
                      <a:r>
                        <a:rPr lang="en-US" sz="1800" b="0" i="0" u="none" strike="noStrike" kern="1200" baseline="0" dirty="0" smtClean="0">
                          <a:solidFill>
                            <a:schemeClr val="dk1"/>
                          </a:solidFill>
                          <a:effectLst/>
                          <a:latin typeface="+mn-lt"/>
                          <a:ea typeface="+mn-ea"/>
                          <a:cs typeface="+mn-cs"/>
                        </a:rPr>
                        <a:t> </a:t>
                      </a:r>
                      <a:r>
                        <a:rPr lang="en-US" sz="1800" kern="1200" dirty="0" smtClean="0">
                          <a:solidFill>
                            <a:schemeClr val="dk1"/>
                          </a:solidFill>
                          <a:latin typeface="+mn-lt"/>
                          <a:ea typeface="+mn-ea"/>
                          <a:cs typeface="+mn-cs"/>
                        </a:rPr>
                        <a:t>± 2 dB</a:t>
                      </a:r>
                      <a:endParaRPr lang="en-US" sz="1800" b="0" i="0" u="none" strike="noStrike" kern="1200" dirty="0" smtClean="0">
                        <a:solidFill>
                          <a:schemeClr val="dk1"/>
                        </a:solidFill>
                        <a:effectLst/>
                        <a:latin typeface="+mn-lt"/>
                        <a:ea typeface="+mn-ea"/>
                        <a:cs typeface="+mn-cs"/>
                      </a:endParaRPr>
                    </a:p>
                  </a:txBody>
                  <a:tcPr/>
                </a:tc>
              </a:tr>
              <a:tr h="595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 drain</a:t>
                      </a:r>
                    </a:p>
                  </a:txBody>
                  <a:tcPr/>
                </a:tc>
                <a:tc>
                  <a:txBody>
                    <a:bodyPr/>
                    <a:lstStyle/>
                    <a:p>
                      <a:r>
                        <a:rPr lang="en-US" dirty="0" smtClean="0"/>
                        <a:t>0.3</a:t>
                      </a:r>
                      <a:r>
                        <a:rPr lang="en-US" baseline="0" dirty="0" smtClean="0"/>
                        <a:t> mA (max)</a:t>
                      </a:r>
                      <a:endParaRPr lang="en-US" dirty="0"/>
                    </a:p>
                  </a:txBody>
                  <a:tcPr/>
                </a:tc>
              </a:tr>
              <a:tr h="595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Signal /noise</a:t>
                      </a:r>
                    </a:p>
                  </a:txBody>
                  <a:tcPr/>
                </a:tc>
                <a:tc>
                  <a:txBody>
                    <a:bodyPr/>
                    <a:lstStyle/>
                    <a:p>
                      <a:r>
                        <a:rPr lang="en-US" dirty="0" smtClean="0"/>
                        <a:t>60 dB (min)</a:t>
                      </a:r>
                      <a:endParaRPr lang="en-US" dirty="0"/>
                    </a:p>
                  </a:txBody>
                  <a:tcPr/>
                </a:tc>
              </a:tr>
              <a:tr h="595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Frequency response</a:t>
                      </a:r>
                    </a:p>
                  </a:txBody>
                  <a:tcPr/>
                </a:tc>
                <a:tc>
                  <a:txBody>
                    <a:bodyPr/>
                    <a:lstStyle/>
                    <a:p>
                      <a:r>
                        <a:rPr lang="en-US" dirty="0" smtClean="0"/>
                        <a:t>50 to 10 KHz</a:t>
                      </a:r>
                      <a:endParaRPr lang="en-US" dirty="0"/>
                    </a:p>
                  </a:txBody>
                  <a:tcPr/>
                </a:tc>
              </a:tr>
            </a:tbl>
          </a:graphicData>
        </a:graphic>
      </p:graphicFrame>
      <p:pic>
        <p:nvPicPr>
          <p:cNvPr id="10" name="Picture 9" descr="vu-picture.png"/>
          <p:cNvPicPr>
            <a:picLocks noChangeAspect="1"/>
          </p:cNvPicPr>
          <p:nvPr/>
        </p:nvPicPr>
        <p:blipFill>
          <a:blip r:embed="rId2" cstate="print"/>
          <a:stretch>
            <a:fillRect/>
          </a:stretch>
        </p:blipFill>
        <p:spPr>
          <a:xfrm>
            <a:off x="449180" y="3505200"/>
            <a:ext cx="3818020" cy="1676400"/>
          </a:xfrm>
          <a:prstGeom prst="rect">
            <a:avLst/>
          </a:prstGeom>
        </p:spPr>
      </p:pic>
    </p:spTree>
    <p:extLst>
      <p:ext uri="{BB962C8B-B14F-4D97-AF65-F5344CB8AC3E}">
        <p14:creationId xmlns:p14="http://schemas.microsoft.com/office/powerpoint/2010/main" val="120999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Schematic of Sensing Subst.</a:t>
            </a:r>
            <a:endParaRPr lang="en-US"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0" y="1447800"/>
            <a:ext cx="8256920" cy="421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94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218" y="1219200"/>
            <a:ext cx="626038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Display Subsystem</a:t>
            </a:r>
            <a:endParaRPr lang="en-US" b="1" dirty="0"/>
          </a:p>
        </p:txBody>
      </p:sp>
      <p:sp>
        <p:nvSpPr>
          <p:cNvPr id="5" name="Rectangle 4"/>
          <p:cNvSpPr/>
          <p:nvPr/>
        </p:nvSpPr>
        <p:spPr>
          <a:xfrm>
            <a:off x="1143000" y="1219200"/>
            <a:ext cx="3733800" cy="48006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0" y="6019800"/>
            <a:ext cx="6324600" cy="83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76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o E. Amaya\Downloads\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828801" y="3470030"/>
            <a:ext cx="4740244" cy="3540369"/>
          </a:xfrm>
          <a:prstGeom prst="rect">
            <a:avLst/>
          </a:prstGeom>
          <a:noFill/>
          <a:effectLst>
            <a:softEdge rad="2921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LED Sink Drivers</a:t>
            </a:r>
            <a:endParaRPr lang="en-US" b="1" dirty="0"/>
          </a:p>
        </p:txBody>
      </p:sp>
      <p:graphicFrame>
        <p:nvGraphicFramePr>
          <p:cNvPr id="8" name="Shape 164"/>
          <p:cNvGraphicFramePr/>
          <p:nvPr>
            <p:extLst>
              <p:ext uri="{D42A27DB-BD31-4B8C-83A1-F6EECF244321}">
                <p14:modId xmlns:p14="http://schemas.microsoft.com/office/powerpoint/2010/main" val="3580569260"/>
              </p:ext>
            </p:extLst>
          </p:nvPr>
        </p:nvGraphicFramePr>
        <p:xfrm>
          <a:off x="304800" y="1371600"/>
          <a:ext cx="7696200" cy="2862532"/>
        </p:xfrm>
        <a:graphic>
          <a:graphicData uri="http://schemas.openxmlformats.org/drawingml/2006/table">
            <a:tbl>
              <a:tblPr firstRow="1" bandRow="1">
                <a:tableStyleId>{5C22544A-7EE6-4342-B048-85BDC9FD1C3A}</a:tableStyleId>
              </a:tblPr>
              <a:tblGrid>
                <a:gridCol w="3685504"/>
                <a:gridCol w="1951149"/>
                <a:gridCol w="2059547"/>
              </a:tblGrid>
              <a:tr h="639326">
                <a:tc>
                  <a:txBody>
                    <a:bodyPr/>
                    <a:lstStyle/>
                    <a:p>
                      <a:endParaRPr dirty="0"/>
                    </a:p>
                  </a:txBody>
                  <a:tcPr marL="91425" marR="91425" marT="91425" marB="914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STP16CPS05MTR</a:t>
                      </a:r>
                    </a:p>
                    <a:p>
                      <a:endParaRPr lang="en-US" dirty="0" smtClean="0"/>
                    </a:p>
                  </a:txBody>
                  <a:tcPr marL="91450" marR="91450" marT="45725" marB="45725"/>
                </a:tc>
                <a:tc>
                  <a:txBody>
                    <a:bodyPr/>
                    <a:lstStyle/>
                    <a:p>
                      <a:r>
                        <a:rPr lang="en-US" dirty="0" smtClean="0"/>
                        <a:t>TLC5940</a:t>
                      </a:r>
                    </a:p>
                  </a:txBody>
                  <a:tcPr marL="91450" marR="91450" marT="45725" marB="45725"/>
                </a:tc>
              </a:tr>
              <a:tr h="370407">
                <a:tc>
                  <a:txBody>
                    <a:bodyPr/>
                    <a:lstStyle/>
                    <a:p>
                      <a:pPr marL="0" lvl="0" algn="l" rtl="0">
                        <a:buSzPct val="25000"/>
                        <a:buNone/>
                      </a:pPr>
                      <a:r>
                        <a:rPr lang="en-US" dirty="0" smtClean="0"/>
                        <a:t>Channels</a:t>
                      </a:r>
                      <a:endParaRPr lang="en-US" b="1" baseline="0" dirty="0"/>
                    </a:p>
                  </a:txBody>
                  <a:tcPr marL="91450" marR="91450" marT="45725" marB="45725"/>
                </a:tc>
                <a:tc>
                  <a:txBody>
                    <a:bodyPr/>
                    <a:lstStyle/>
                    <a:p>
                      <a:r>
                        <a:rPr lang="en-US" dirty="0" smtClean="0"/>
                        <a:t>16</a:t>
                      </a:r>
                      <a:endParaRPr lang="en-US" dirty="0"/>
                    </a:p>
                  </a:txBody>
                  <a:tcPr marL="91450" marR="91450" marT="45725" marB="45725"/>
                </a:tc>
                <a:tc>
                  <a:txBody>
                    <a:bodyPr/>
                    <a:lstStyle/>
                    <a:p>
                      <a:r>
                        <a:rPr lang="en-US" dirty="0" smtClean="0"/>
                        <a:t>16</a:t>
                      </a:r>
                    </a:p>
                  </a:txBody>
                  <a:tcPr marL="91450" marR="91450" marT="45725" marB="45725"/>
                </a:tc>
              </a:tr>
              <a:tr h="370407">
                <a:tc>
                  <a:txBody>
                    <a:bodyPr/>
                    <a:lstStyle/>
                    <a:p>
                      <a:pPr marL="0" lvl="0" algn="l" rtl="0">
                        <a:buSzPct val="25000"/>
                        <a:buNone/>
                      </a:pPr>
                      <a:r>
                        <a:rPr lang="en-US" dirty="0" smtClean="0"/>
                        <a:t>12-bit PWM Control</a:t>
                      </a:r>
                      <a:endParaRPr lang="en-US" dirty="0"/>
                    </a:p>
                  </a:txBody>
                  <a:tcPr marL="91450" marR="91450" marT="45725" marB="45725"/>
                </a:tc>
                <a:tc>
                  <a:txBody>
                    <a:bodyPr/>
                    <a:lstStyle/>
                    <a:p>
                      <a:r>
                        <a:rPr lang="en-US" dirty="0" smtClean="0"/>
                        <a:t>No</a:t>
                      </a:r>
                      <a:endParaRPr lang="en-US" dirty="0"/>
                    </a:p>
                  </a:txBody>
                  <a:tcPr marL="91450" marR="91450" marT="45725" marB="45725"/>
                </a:tc>
                <a:tc>
                  <a:txBody>
                    <a:bodyPr/>
                    <a:lstStyle/>
                    <a:p>
                      <a:r>
                        <a:rPr lang="en-US" dirty="0" smtClean="0"/>
                        <a:t>Yes</a:t>
                      </a:r>
                      <a:endParaRPr lang="en-US" dirty="0"/>
                    </a:p>
                  </a:txBody>
                  <a:tcPr marL="91450" marR="91450" marT="45725" marB="45725"/>
                </a:tc>
              </a:tr>
              <a:tr h="370407">
                <a:tc>
                  <a:txBody>
                    <a:bodyPr/>
                    <a:lstStyle/>
                    <a:p>
                      <a:pPr marL="0" lvl="0" algn="l" rtl="0">
                        <a:buSzPct val="25000"/>
                        <a:buNone/>
                      </a:pPr>
                      <a:r>
                        <a:rPr lang="en-US" dirty="0" smtClean="0"/>
                        <a:t>Data Transfer Rate </a:t>
                      </a:r>
                      <a:endParaRPr lang="en-US" baseline="0" dirty="0"/>
                    </a:p>
                  </a:txBody>
                  <a:tcPr marL="91450" marR="91450" marT="45725" marB="45725"/>
                </a:tc>
                <a:tc>
                  <a:txBody>
                    <a:bodyPr/>
                    <a:lstStyle/>
                    <a:p>
                      <a:r>
                        <a:rPr lang="en-US" dirty="0" smtClean="0"/>
                        <a:t>30 MHz</a:t>
                      </a:r>
                      <a:endParaRPr lang="en-US" dirty="0"/>
                    </a:p>
                  </a:txBody>
                  <a:tcPr marL="91450" marR="91450" marT="45725" marB="45725"/>
                </a:tc>
                <a:tc>
                  <a:txBody>
                    <a:bodyPr/>
                    <a:lstStyle/>
                    <a:p>
                      <a:r>
                        <a:rPr lang="en-US" dirty="0" smtClean="0"/>
                        <a:t>30 MHz</a:t>
                      </a:r>
                      <a:endParaRPr lang="en-US" dirty="0"/>
                    </a:p>
                  </a:txBody>
                  <a:tcPr marL="91450" marR="91450" marT="45725" marB="45725"/>
                </a:tc>
              </a:tr>
              <a:tr h="370407">
                <a:tc>
                  <a:txBody>
                    <a:bodyPr/>
                    <a:lstStyle/>
                    <a:p>
                      <a:r>
                        <a:rPr lang="en-US" dirty="0" smtClean="0"/>
                        <a:t>Operating Voltage</a:t>
                      </a:r>
                      <a:endParaRPr lang="en-US" dirty="0"/>
                    </a:p>
                  </a:txBody>
                  <a:tcPr marL="91450" marR="91450" marT="45725" marB="45725"/>
                </a:tc>
                <a:tc>
                  <a:txBody>
                    <a:bodyPr/>
                    <a:lstStyle/>
                    <a:p>
                      <a:r>
                        <a:rPr lang="en-US" dirty="0" smtClean="0"/>
                        <a:t>3V</a:t>
                      </a:r>
                      <a:endParaRPr lang="en-US" dirty="0"/>
                    </a:p>
                  </a:txBody>
                  <a:tcPr marL="91450" marR="91450" marT="45725" marB="45725"/>
                </a:tc>
                <a:tc>
                  <a:txBody>
                    <a:bodyPr/>
                    <a:lstStyle/>
                    <a:p>
                      <a:r>
                        <a:rPr lang="en-US" dirty="0" smtClean="0"/>
                        <a:t>3 to 5.5V</a:t>
                      </a:r>
                      <a:endParaRPr lang="en-US" dirty="0"/>
                    </a:p>
                  </a:txBody>
                  <a:tcPr marL="91450" marR="91450" marT="45725" marB="45725"/>
                </a:tc>
              </a:tr>
              <a:tr h="370407">
                <a:tc>
                  <a:txBody>
                    <a:bodyPr/>
                    <a:lstStyle/>
                    <a:p>
                      <a:pPr marL="0" lvl="0" algn="l" rtl="0">
                        <a:buSzPct val="25000"/>
                        <a:buNone/>
                      </a:pPr>
                      <a:r>
                        <a:rPr lang="en-US" dirty="0" smtClean="0"/>
                        <a:t>Package Type</a:t>
                      </a:r>
                      <a:endParaRPr lang="en-US" dirty="0"/>
                    </a:p>
                  </a:txBody>
                  <a:tcPr marL="91450" marR="91450" marT="45725" marB="45725"/>
                </a:tc>
                <a:tc>
                  <a:txBody>
                    <a:bodyPr/>
                    <a:lstStyle/>
                    <a:p>
                      <a:r>
                        <a:rPr lang="en-US" dirty="0" smtClean="0"/>
                        <a:t>SOIC</a:t>
                      </a:r>
                      <a:endParaRPr lang="en-US" dirty="0"/>
                    </a:p>
                  </a:txBody>
                  <a:tcPr marL="91450" marR="91450" marT="45725" marB="45725"/>
                </a:tc>
                <a:tc>
                  <a:txBody>
                    <a:bodyPr/>
                    <a:lstStyle/>
                    <a:p>
                      <a:r>
                        <a:rPr lang="en-US" dirty="0" smtClean="0"/>
                        <a:t>DIP</a:t>
                      </a:r>
                      <a:endParaRPr lang="en-US" dirty="0"/>
                    </a:p>
                  </a:txBody>
                  <a:tcPr marL="91450" marR="91450" marT="45725" marB="45725"/>
                </a:tc>
              </a:tr>
              <a:tr h="370407">
                <a:tc>
                  <a:txBody>
                    <a:bodyPr/>
                    <a:lstStyle/>
                    <a:p>
                      <a:pPr marL="0" lvl="0" algn="l" rtl="0">
                        <a:buSzPct val="25000"/>
                        <a:buNone/>
                      </a:pPr>
                      <a:r>
                        <a:rPr lang="en-US" dirty="0" smtClean="0"/>
                        <a:t>Cost</a:t>
                      </a:r>
                      <a:endParaRPr lang="en-US" dirty="0"/>
                    </a:p>
                  </a:txBody>
                  <a:tcPr marL="91450" marR="91450" marT="45725" marB="45725"/>
                </a:tc>
                <a:tc>
                  <a:txBody>
                    <a:bodyPr/>
                    <a:lstStyle/>
                    <a:p>
                      <a:r>
                        <a:rPr lang="en-US" dirty="0" smtClean="0"/>
                        <a:t>$1 - $2 </a:t>
                      </a:r>
                      <a:endParaRPr lang="en-US" dirty="0"/>
                    </a:p>
                  </a:txBody>
                  <a:tcPr marL="91450" marR="91450" marT="45725" marB="45725"/>
                </a:tc>
                <a:tc>
                  <a:txBody>
                    <a:bodyPr/>
                    <a:lstStyle/>
                    <a:p>
                      <a:r>
                        <a:rPr lang="en-US" dirty="0" smtClean="0"/>
                        <a:t>$0</a:t>
                      </a:r>
                      <a:endParaRPr lang="en-US" dirty="0"/>
                    </a:p>
                  </a:txBody>
                  <a:tcPr marL="91450" marR="91450" marT="45725" marB="45725"/>
                </a:tc>
              </a:tr>
            </a:tbl>
          </a:graphicData>
        </a:graphic>
      </p:graphicFrame>
    </p:spTree>
    <p:extLst>
      <p:ext uri="{BB962C8B-B14F-4D97-AF65-F5344CB8AC3E}">
        <p14:creationId xmlns:p14="http://schemas.microsoft.com/office/powerpoint/2010/main" val="660498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of LED drivers (Pending)</a:t>
            </a:r>
            <a:endParaRPr lang="en-US" dirty="0"/>
          </a:p>
        </p:txBody>
      </p:sp>
      <p:sp>
        <p:nvSpPr>
          <p:cNvPr id="3" name="Content Placeholder 2"/>
          <p:cNvSpPr>
            <a:spLocks noGrp="1"/>
          </p:cNvSpPr>
          <p:nvPr>
            <p:ph idx="1"/>
          </p:nvPr>
        </p:nvSpPr>
        <p:spPr/>
        <p:txBody>
          <a:bodyPr/>
          <a:lstStyle/>
          <a:p>
            <a:r>
              <a:rPr lang="en-US" dirty="0" smtClean="0"/>
              <a:t>Has to be changed from next slide</a:t>
            </a:r>
            <a:endParaRPr lang="en-US" dirty="0"/>
          </a:p>
        </p:txBody>
      </p:sp>
    </p:spTree>
    <p:extLst>
      <p:ext uri="{BB962C8B-B14F-4D97-AF65-F5344CB8AC3E}">
        <p14:creationId xmlns:p14="http://schemas.microsoft.com/office/powerpoint/2010/main" val="3217904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6398189"/>
              </p:ext>
            </p:extLst>
          </p:nvPr>
        </p:nvGraphicFramePr>
        <p:xfrm>
          <a:off x="457200" y="1752600"/>
          <a:ext cx="7696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791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700"/>
            <a:ext cx="7848601" cy="687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57200" y="762000"/>
            <a:ext cx="4419600" cy="1676400"/>
          </a:xfrm>
          <a:prstGeom prst="rect">
            <a:avLst/>
          </a:prstGeom>
          <a:noFill/>
          <a:ln w="952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127000">
                <a:solidFill>
                  <a:schemeClr val="tx1"/>
                </a:solidFill>
              </a:ln>
            </a:endParaRPr>
          </a:p>
        </p:txBody>
      </p:sp>
      <p:sp>
        <p:nvSpPr>
          <p:cNvPr id="10" name="Rectangle 9"/>
          <p:cNvSpPr/>
          <p:nvPr/>
        </p:nvSpPr>
        <p:spPr>
          <a:xfrm>
            <a:off x="457200" y="2971800"/>
            <a:ext cx="4419600" cy="1676400"/>
          </a:xfrm>
          <a:prstGeom prst="rect">
            <a:avLst/>
          </a:prstGeom>
          <a:noFill/>
          <a:ln w="9525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127000">
                <a:solidFill>
                  <a:schemeClr val="tx1"/>
                </a:solidFill>
              </a:ln>
            </a:endParaRPr>
          </a:p>
        </p:txBody>
      </p:sp>
      <p:sp>
        <p:nvSpPr>
          <p:cNvPr id="11" name="Rectangle 10"/>
          <p:cNvSpPr/>
          <p:nvPr/>
        </p:nvSpPr>
        <p:spPr>
          <a:xfrm>
            <a:off x="457200" y="5181600"/>
            <a:ext cx="4419600" cy="1676400"/>
          </a:xfrm>
          <a:prstGeom prst="rect">
            <a:avLst/>
          </a:prstGeom>
          <a:noFill/>
          <a:ln w="9525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127000">
                <a:solidFill>
                  <a:schemeClr val="tx1"/>
                </a:solidFill>
              </a:ln>
            </a:endParaRPr>
          </a:p>
        </p:txBody>
      </p:sp>
      <p:sp>
        <p:nvSpPr>
          <p:cNvPr id="7" name="Rectangle 6"/>
          <p:cNvSpPr/>
          <p:nvPr/>
        </p:nvSpPr>
        <p:spPr>
          <a:xfrm>
            <a:off x="6019800" y="5181600"/>
            <a:ext cx="1219200" cy="1676400"/>
          </a:xfrm>
          <a:prstGeom prst="rect">
            <a:avLst/>
          </a:prstGeom>
          <a:noFill/>
          <a:ln w="95250">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127000">
                <a:solidFill>
                  <a:schemeClr val="tx1"/>
                </a:solidFill>
              </a:ln>
            </a:endParaRPr>
          </a:p>
        </p:txBody>
      </p:sp>
      <p:sp>
        <p:nvSpPr>
          <p:cNvPr id="12" name="Rectangle 11"/>
          <p:cNvSpPr/>
          <p:nvPr/>
        </p:nvSpPr>
        <p:spPr>
          <a:xfrm>
            <a:off x="457200" y="762000"/>
            <a:ext cx="4419600" cy="1676400"/>
          </a:xfrm>
          <a:prstGeom prst="rect">
            <a:avLst/>
          </a:prstGeom>
          <a:noFill/>
          <a:ln w="952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n w="127000">
                <a:solidFill>
                  <a:schemeClr val="tx1"/>
                </a:solidFill>
              </a:ln>
            </a:endParaRPr>
          </a:p>
        </p:txBody>
      </p:sp>
    </p:spTree>
    <p:extLst>
      <p:ext uri="{BB962C8B-B14F-4D97-AF65-F5344CB8AC3E}">
        <p14:creationId xmlns:p14="http://schemas.microsoft.com/office/powerpoint/2010/main" val="29360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Cube Mechanics</a:t>
            </a:r>
            <a:endParaRPr lang="en-US" dirty="0"/>
          </a:p>
        </p:txBody>
      </p:sp>
      <p:sp>
        <p:nvSpPr>
          <p:cNvPr id="3" name="Content Placeholder 2"/>
          <p:cNvSpPr>
            <a:spLocks noGrp="1"/>
          </p:cNvSpPr>
          <p:nvPr>
            <p:ph idx="1"/>
          </p:nvPr>
        </p:nvSpPr>
        <p:spPr>
          <a:xfrm>
            <a:off x="238125" y="1417638"/>
            <a:ext cx="5114925" cy="1828800"/>
          </a:xfrm>
        </p:spPr>
        <p:txBody>
          <a:bodyPr>
            <a:noAutofit/>
          </a:bodyPr>
          <a:lstStyle/>
          <a:p>
            <a:pPr marL="114300" indent="0">
              <a:buNone/>
            </a:pPr>
            <a:r>
              <a:rPr lang="en-US" sz="2400" dirty="0" smtClean="0"/>
              <a:t>Persistence of vision:</a:t>
            </a:r>
          </a:p>
          <a:p>
            <a:r>
              <a:rPr lang="en-US" sz="2400" dirty="0" smtClean="0"/>
              <a:t>Phenomenon of the eye where afterimage persists for a fraction of a second</a:t>
            </a:r>
          </a:p>
        </p:txBody>
      </p:sp>
      <p:pic>
        <p:nvPicPr>
          <p:cNvPr id="5" name="Picture 4"/>
          <p:cNvPicPr>
            <a:picLocks noChangeAspect="1"/>
          </p:cNvPicPr>
          <p:nvPr/>
        </p:nvPicPr>
        <p:blipFill>
          <a:blip r:embed="rId2"/>
          <a:stretch>
            <a:fillRect/>
          </a:stretch>
        </p:blipFill>
        <p:spPr>
          <a:xfrm>
            <a:off x="5562600" y="1519237"/>
            <a:ext cx="2305050" cy="1838325"/>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a:xfrm>
            <a:off x="3048000" y="4038600"/>
            <a:ext cx="5400675" cy="25908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400" dirty="0" smtClean="0"/>
              <a:t>Multiplexing:</a:t>
            </a:r>
          </a:p>
          <a:p>
            <a:r>
              <a:rPr lang="en-US" sz="2400" dirty="0" smtClean="0"/>
              <a:t>Control the cube one layer at a time, creating the illusion of a 3D image</a:t>
            </a:r>
          </a:p>
          <a:p>
            <a:r>
              <a:rPr lang="en-US" sz="2400" dirty="0" smtClean="0"/>
              <a:t>Greatly reduce the number of LEDs controlled from 512 to 72 (64 columns + 8 layers)</a:t>
            </a:r>
          </a:p>
        </p:txBody>
      </p:sp>
      <p:pic>
        <p:nvPicPr>
          <p:cNvPr id="6" name="Picture 2" descr="Multiplex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38624"/>
            <a:ext cx="2463238" cy="21621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0" y="6019800"/>
            <a:ext cx="2081613" cy="525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72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Power Subsystem</a:t>
            </a:r>
            <a:endParaRPr lang="en-US"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3246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1295400"/>
            <a:ext cx="6324600" cy="4724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3060364">
            <a:off x="348954" y="3733302"/>
            <a:ext cx="3733800" cy="13724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737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620000" cy="715962"/>
          </a:xfrm>
        </p:spPr>
        <p:txBody>
          <a:bodyPr/>
          <a:lstStyle/>
          <a:p>
            <a:r>
              <a:rPr lang="en-US" b="1" dirty="0" smtClean="0"/>
              <a:t>Voltage &amp; Current </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04308"/>
              </p:ext>
            </p:extLst>
          </p:nvPr>
        </p:nvGraphicFramePr>
        <p:xfrm>
          <a:off x="152401" y="1026120"/>
          <a:ext cx="8077199" cy="5028838"/>
        </p:xfrm>
        <a:graphic>
          <a:graphicData uri="http://schemas.openxmlformats.org/drawingml/2006/table">
            <a:tbl>
              <a:tblPr firstRow="1" bandRow="1">
                <a:tableStyleId>{5C22544A-7EE6-4342-B048-85BDC9FD1C3A}</a:tableStyleId>
              </a:tblPr>
              <a:tblGrid>
                <a:gridCol w="1676399"/>
                <a:gridCol w="1613627"/>
                <a:gridCol w="1645013"/>
                <a:gridCol w="1571080"/>
                <a:gridCol w="1571080"/>
              </a:tblGrid>
              <a:tr h="874110">
                <a:tc>
                  <a:txBody>
                    <a:bodyPr/>
                    <a:lstStyle/>
                    <a:p>
                      <a:pPr rtl="0" fontAlgn="base">
                        <a:spcBef>
                          <a:spcPts val="0"/>
                        </a:spcBef>
                        <a:spcAft>
                          <a:spcPts val="0"/>
                        </a:spcAft>
                      </a:pPr>
                      <a:endParaRPr lang="en-US" b="0" i="0" u="none" strike="noStrike" dirty="0">
                        <a:solidFill>
                          <a:srgbClr val="000000"/>
                        </a:solidFill>
                        <a:latin typeface="Arial"/>
                      </a:endParaRPr>
                    </a:p>
                  </a:txBody>
                  <a:tcPr marL="66675" marR="66675" marT="66675" marB="66675"/>
                </a:tc>
                <a:tc>
                  <a:txBody>
                    <a:bodyPr/>
                    <a:lstStyle/>
                    <a:p>
                      <a:pPr rtl="0" fontAlgn="t">
                        <a:spcBef>
                          <a:spcPts val="0"/>
                        </a:spcBef>
                        <a:spcAft>
                          <a:spcPts val="0"/>
                        </a:spcAft>
                      </a:pPr>
                      <a:r>
                        <a:rPr lang="en-US" b="1" i="0" u="none" strike="noStrike" dirty="0">
                          <a:solidFill>
                            <a:schemeClr val="bg1"/>
                          </a:solidFill>
                          <a:latin typeface="Arial"/>
                        </a:rPr>
                        <a:t>Part number</a:t>
                      </a:r>
                      <a:endParaRPr lang="en-US" b="1" dirty="0">
                        <a:solidFill>
                          <a:schemeClr val="bg1"/>
                        </a:solidFill>
                      </a:endParaRPr>
                    </a:p>
                  </a:txBody>
                  <a:tcPr marL="66675" marR="66675" marT="66675" marB="66675"/>
                </a:tc>
                <a:tc>
                  <a:txBody>
                    <a:bodyPr/>
                    <a:lstStyle/>
                    <a:p>
                      <a:pPr rtl="0" fontAlgn="t">
                        <a:spcBef>
                          <a:spcPts val="0"/>
                        </a:spcBef>
                        <a:spcAft>
                          <a:spcPts val="0"/>
                        </a:spcAft>
                      </a:pPr>
                      <a:r>
                        <a:rPr lang="en-US" b="1" i="0" u="none" strike="noStrike" dirty="0">
                          <a:solidFill>
                            <a:schemeClr val="bg1"/>
                          </a:solidFill>
                          <a:latin typeface="Arial"/>
                        </a:rPr>
                        <a:t>Voltage range</a:t>
                      </a:r>
                      <a:endParaRPr lang="en-US" b="1" dirty="0">
                        <a:solidFill>
                          <a:schemeClr val="bg1"/>
                        </a:solidFill>
                      </a:endParaRPr>
                    </a:p>
                  </a:txBody>
                  <a:tcPr marL="66675" marR="66675" marT="66675" marB="66675"/>
                </a:tc>
                <a:tc>
                  <a:txBody>
                    <a:bodyPr/>
                    <a:lstStyle/>
                    <a:p>
                      <a:pPr rtl="0" fontAlgn="t">
                        <a:spcBef>
                          <a:spcPts val="0"/>
                        </a:spcBef>
                        <a:spcAft>
                          <a:spcPts val="0"/>
                        </a:spcAft>
                      </a:pPr>
                      <a:r>
                        <a:rPr lang="en-US" b="1" i="0" u="none" strike="noStrike" dirty="0">
                          <a:solidFill>
                            <a:schemeClr val="bg1"/>
                          </a:solidFill>
                          <a:latin typeface="Arial"/>
                        </a:rPr>
                        <a:t>Max load </a:t>
                      </a:r>
                      <a:r>
                        <a:rPr lang="en-US" b="1" i="0" u="none" strike="noStrike" dirty="0" smtClean="0">
                          <a:solidFill>
                            <a:schemeClr val="bg1"/>
                          </a:solidFill>
                          <a:latin typeface="Arial"/>
                        </a:rPr>
                        <a:t>current</a:t>
                      </a:r>
                      <a:endParaRPr lang="en-US" b="1" dirty="0">
                        <a:solidFill>
                          <a:schemeClr val="bg1"/>
                        </a:solidFill>
                      </a:endParaRPr>
                    </a:p>
                  </a:txBody>
                  <a:tcPr marL="66675" marR="66675" marT="66675" marB="66675"/>
                </a:tc>
                <a:tc>
                  <a:txBody>
                    <a:bodyPr/>
                    <a:lstStyle/>
                    <a:p>
                      <a:pPr rtl="0" fontAlgn="t">
                        <a:spcBef>
                          <a:spcPts val="0"/>
                        </a:spcBef>
                        <a:spcAft>
                          <a:spcPts val="0"/>
                        </a:spcAft>
                      </a:pPr>
                      <a:r>
                        <a:rPr lang="en-US" b="1" i="0" u="none" strike="noStrike" dirty="0">
                          <a:solidFill>
                            <a:schemeClr val="bg1"/>
                          </a:solidFill>
                          <a:latin typeface="Arial"/>
                        </a:rPr>
                        <a:t>Max </a:t>
                      </a:r>
                      <a:r>
                        <a:rPr lang="en-US" b="1" i="0" u="none" strike="noStrike" dirty="0" smtClean="0">
                          <a:solidFill>
                            <a:schemeClr val="bg1"/>
                          </a:solidFill>
                          <a:latin typeface="Arial"/>
                        </a:rPr>
                        <a:t>load current using POV </a:t>
                      </a:r>
                    </a:p>
                  </a:txBody>
                  <a:tcPr marL="66675" marR="66675" marT="66675" marB="66675"/>
                </a:tc>
              </a:tr>
              <a:tr h="623369">
                <a:tc>
                  <a:txBody>
                    <a:bodyPr/>
                    <a:lstStyle/>
                    <a:p>
                      <a:pPr rtl="0" fontAlgn="t">
                        <a:spcBef>
                          <a:spcPts val="0"/>
                        </a:spcBef>
                        <a:spcAft>
                          <a:spcPts val="0"/>
                        </a:spcAft>
                      </a:pPr>
                      <a:r>
                        <a:rPr lang="en-US" b="0" i="0" u="none" strike="noStrike" dirty="0">
                          <a:solidFill>
                            <a:srgbClr val="000000"/>
                          </a:solidFill>
                          <a:latin typeface="+mn-lt"/>
                        </a:rPr>
                        <a:t>Microprocessor</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ATxmega128D4</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1.8 to 5.5 V</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200 mA</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200 mA</a:t>
                      </a:r>
                      <a:endParaRPr lang="en-US" dirty="0">
                        <a:latin typeface="+mn-lt"/>
                      </a:endParaRPr>
                    </a:p>
                  </a:txBody>
                  <a:tcPr marL="66675" marR="66675" marT="66675" marB="66675"/>
                </a:tc>
              </a:tr>
              <a:tr h="535950">
                <a:tc>
                  <a:txBody>
                    <a:bodyPr/>
                    <a:lstStyle/>
                    <a:p>
                      <a:pPr rtl="0" fontAlgn="t">
                        <a:spcBef>
                          <a:spcPts val="0"/>
                        </a:spcBef>
                        <a:spcAft>
                          <a:spcPts val="0"/>
                        </a:spcAft>
                      </a:pPr>
                      <a:r>
                        <a:rPr lang="en-US" b="0" i="0" u="none" strike="noStrike">
                          <a:solidFill>
                            <a:srgbClr val="000000"/>
                          </a:solidFill>
                          <a:latin typeface="+mn-lt"/>
                        </a:rPr>
                        <a:t>LED driver</a:t>
                      </a:r>
                      <a:endParaRPr lang="en-US">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TLC5940NT</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3 to 5.5 V</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1.56 A</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120 mA</a:t>
                      </a:r>
                      <a:endParaRPr lang="en-US" dirty="0">
                        <a:latin typeface="+mn-lt"/>
                      </a:endParaRPr>
                    </a:p>
                  </a:txBody>
                  <a:tcPr marL="66675" marR="66675" marT="66675" marB="66675"/>
                </a:tc>
              </a:tr>
              <a:tr h="535950">
                <a:tc>
                  <a:txBody>
                    <a:bodyPr/>
                    <a:lstStyle/>
                    <a:p>
                      <a:pPr rtl="0" fontAlgn="t">
                        <a:spcBef>
                          <a:spcPts val="0"/>
                        </a:spcBef>
                        <a:spcAft>
                          <a:spcPts val="0"/>
                        </a:spcAft>
                      </a:pPr>
                      <a:r>
                        <a:rPr lang="en-US" b="0" i="0" u="none" strike="noStrike">
                          <a:solidFill>
                            <a:srgbClr val="000000"/>
                          </a:solidFill>
                          <a:latin typeface="+mn-lt"/>
                        </a:rPr>
                        <a:t>Accelerometer</a:t>
                      </a:r>
                      <a:endParaRPr lang="en-US">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DE-ACCM5G</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2.2 </a:t>
                      </a:r>
                      <a:r>
                        <a:rPr lang="en-US" b="0" i="0" u="none" strike="noStrike" dirty="0">
                          <a:solidFill>
                            <a:srgbClr val="000000"/>
                          </a:solidFill>
                          <a:latin typeface="+mn-lt"/>
                        </a:rPr>
                        <a:t>to </a:t>
                      </a:r>
                      <a:r>
                        <a:rPr lang="en-US" b="0" i="0" u="none" strike="noStrike" dirty="0" smtClean="0">
                          <a:solidFill>
                            <a:srgbClr val="000000"/>
                          </a:solidFill>
                          <a:latin typeface="+mn-lt"/>
                        </a:rPr>
                        <a:t>3.6 </a:t>
                      </a:r>
                      <a:r>
                        <a:rPr lang="en-US" b="0" i="0" u="none" strike="noStrike" dirty="0">
                          <a:solidFill>
                            <a:srgbClr val="000000"/>
                          </a:solidFill>
                          <a:latin typeface="+mn-lt"/>
                        </a:rPr>
                        <a:t>V</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2 mA</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a:solidFill>
                            <a:srgbClr val="000000"/>
                          </a:solidFill>
                          <a:latin typeface="+mn-lt"/>
                        </a:rPr>
                        <a:t>2 mA</a:t>
                      </a:r>
                      <a:endParaRPr lang="en-US" dirty="0">
                        <a:latin typeface="+mn-lt"/>
                      </a:endParaRPr>
                    </a:p>
                  </a:txBody>
                  <a:tcPr marL="66675" marR="66675" marT="66675" marB="66675"/>
                </a:tc>
              </a:tr>
              <a:tr h="535950">
                <a:tc>
                  <a:txBody>
                    <a:bodyPr/>
                    <a:lstStyle/>
                    <a:p>
                      <a:pPr rtl="0" fontAlgn="t">
                        <a:spcBef>
                          <a:spcPts val="0"/>
                        </a:spcBef>
                        <a:spcAft>
                          <a:spcPts val="0"/>
                        </a:spcAft>
                      </a:pPr>
                      <a:r>
                        <a:rPr lang="en-US" b="0" i="0" u="none" strike="noStrike" dirty="0">
                          <a:solidFill>
                            <a:schemeClr val="tx1"/>
                          </a:solidFill>
                          <a:latin typeface="+mn-lt"/>
                        </a:rPr>
                        <a:t>Op-Amp</a:t>
                      </a:r>
                      <a:endParaRPr lang="en-US" dirty="0">
                        <a:solidFill>
                          <a:schemeClr val="tx1"/>
                        </a:solidFill>
                        <a:latin typeface="+mn-lt"/>
                      </a:endParaRPr>
                    </a:p>
                  </a:txBody>
                  <a:tcPr marL="66675" marR="66675" marT="66675" marB="66675"/>
                </a:tc>
                <a:tc>
                  <a:txBody>
                    <a:bodyPr/>
                    <a:lstStyle/>
                    <a:p>
                      <a:pPr rtl="0" fontAlgn="t">
                        <a:spcBef>
                          <a:spcPts val="0"/>
                        </a:spcBef>
                        <a:spcAft>
                          <a:spcPts val="0"/>
                        </a:spcAft>
                      </a:pPr>
                      <a:r>
                        <a:rPr lang="en-US" b="0" i="0" u="none" strike="noStrike" dirty="0">
                          <a:solidFill>
                            <a:schemeClr val="tx1"/>
                          </a:solidFill>
                          <a:latin typeface="+mn-lt"/>
                        </a:rPr>
                        <a:t>LM324N</a:t>
                      </a:r>
                      <a:endParaRPr lang="en-US" b="0" dirty="0">
                        <a:solidFill>
                          <a:schemeClr val="tx1"/>
                        </a:solidFill>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chemeClr val="tx1"/>
                          </a:solidFill>
                          <a:latin typeface="+mn-lt"/>
                        </a:rPr>
                        <a:t>2.7</a:t>
                      </a:r>
                      <a:r>
                        <a:rPr lang="en-US" b="0" i="0" u="none" strike="noStrike" baseline="0" dirty="0" smtClean="0">
                          <a:solidFill>
                            <a:schemeClr val="tx1"/>
                          </a:solidFill>
                          <a:latin typeface="+mn-lt"/>
                        </a:rPr>
                        <a:t> to 5.5</a:t>
                      </a:r>
                      <a:r>
                        <a:rPr lang="en-US" b="0" i="0" u="none" strike="noStrike" dirty="0" smtClean="0">
                          <a:solidFill>
                            <a:schemeClr val="tx1"/>
                          </a:solidFill>
                          <a:latin typeface="+mn-lt"/>
                        </a:rPr>
                        <a:t> </a:t>
                      </a:r>
                      <a:r>
                        <a:rPr lang="en-US" b="0" i="0" u="none" strike="noStrike" dirty="0">
                          <a:solidFill>
                            <a:schemeClr val="tx1"/>
                          </a:solidFill>
                          <a:latin typeface="+mn-lt"/>
                        </a:rPr>
                        <a:t>V</a:t>
                      </a:r>
                      <a:endParaRPr lang="en-US" b="0" dirty="0">
                        <a:solidFill>
                          <a:schemeClr val="tx1"/>
                        </a:solidFill>
                        <a:latin typeface="+mn-lt"/>
                      </a:endParaRPr>
                    </a:p>
                  </a:txBody>
                  <a:tcPr marL="66675" marR="66675" marT="66675" marB="66675"/>
                </a:tc>
                <a:tc>
                  <a:txBody>
                    <a:bodyPr/>
                    <a:lstStyle/>
                    <a:p>
                      <a:pPr rtl="0" fontAlgn="t">
                        <a:spcBef>
                          <a:spcPts val="0"/>
                        </a:spcBef>
                        <a:spcAft>
                          <a:spcPts val="0"/>
                        </a:spcAft>
                      </a:pPr>
                      <a:r>
                        <a:rPr lang="en-US" b="0" i="0" u="none" strike="noStrike" dirty="0">
                          <a:solidFill>
                            <a:schemeClr val="tx1"/>
                          </a:solidFill>
                          <a:latin typeface="+mn-lt"/>
                        </a:rPr>
                        <a:t>50 mA</a:t>
                      </a:r>
                      <a:endParaRPr lang="en-US" dirty="0">
                        <a:solidFill>
                          <a:schemeClr val="tx1"/>
                        </a:solidFill>
                        <a:latin typeface="+mn-lt"/>
                      </a:endParaRPr>
                    </a:p>
                  </a:txBody>
                  <a:tcPr marL="66675" marR="66675" marT="66675" marB="66675"/>
                </a:tc>
                <a:tc>
                  <a:txBody>
                    <a:bodyPr/>
                    <a:lstStyle/>
                    <a:p>
                      <a:pPr rtl="0" fontAlgn="t">
                        <a:spcBef>
                          <a:spcPts val="0"/>
                        </a:spcBef>
                        <a:spcAft>
                          <a:spcPts val="0"/>
                        </a:spcAft>
                      </a:pPr>
                      <a:r>
                        <a:rPr lang="en-US" b="0" i="0" u="none" strike="noStrike" dirty="0">
                          <a:solidFill>
                            <a:schemeClr val="tx1"/>
                          </a:solidFill>
                          <a:latin typeface="+mn-lt"/>
                        </a:rPr>
                        <a:t>50 mA</a:t>
                      </a:r>
                      <a:endParaRPr lang="en-US" dirty="0">
                        <a:solidFill>
                          <a:schemeClr val="tx1"/>
                        </a:solidFill>
                        <a:latin typeface="+mn-lt"/>
                      </a:endParaRPr>
                    </a:p>
                  </a:txBody>
                  <a:tcPr marL="66675" marR="66675" marT="66675" marB="66675"/>
                </a:tc>
              </a:tr>
              <a:tr h="535950">
                <a:tc>
                  <a:txBody>
                    <a:bodyPr/>
                    <a:lstStyle/>
                    <a:p>
                      <a:pPr rtl="0" fontAlgn="t">
                        <a:spcBef>
                          <a:spcPts val="0"/>
                        </a:spcBef>
                        <a:spcAft>
                          <a:spcPts val="0"/>
                        </a:spcAft>
                      </a:pPr>
                      <a:r>
                        <a:rPr lang="en-US" b="0" i="0" u="none" strike="noStrike" dirty="0">
                          <a:solidFill>
                            <a:srgbClr val="000000"/>
                          </a:solidFill>
                          <a:latin typeface="+mn-lt"/>
                        </a:rPr>
                        <a:t>LED’s</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5</a:t>
                      </a:r>
                      <a:r>
                        <a:rPr lang="en-US" b="0" i="0" u="none" strike="noStrike" baseline="0" dirty="0" smtClean="0">
                          <a:solidFill>
                            <a:srgbClr val="000000"/>
                          </a:solidFill>
                          <a:latin typeface="+mn-lt"/>
                        </a:rPr>
                        <a:t> </a:t>
                      </a:r>
                      <a:r>
                        <a:rPr lang="en-US" b="0" i="0" u="none" strike="noStrike" dirty="0" smtClean="0">
                          <a:solidFill>
                            <a:srgbClr val="000000"/>
                          </a:solidFill>
                          <a:latin typeface="+mn-lt"/>
                        </a:rPr>
                        <a:t>mm, RGB</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3 </a:t>
                      </a:r>
                      <a:r>
                        <a:rPr lang="en-US" b="0" i="0" u="none" strike="noStrike" dirty="0">
                          <a:solidFill>
                            <a:srgbClr val="000000"/>
                          </a:solidFill>
                          <a:latin typeface="+mn-lt"/>
                        </a:rPr>
                        <a:t>to </a:t>
                      </a:r>
                      <a:r>
                        <a:rPr lang="en-US" b="0" i="0" u="none" strike="noStrike" dirty="0" smtClean="0">
                          <a:solidFill>
                            <a:srgbClr val="000000"/>
                          </a:solidFill>
                          <a:latin typeface="+mn-lt"/>
                        </a:rPr>
                        <a:t>3.4V</a:t>
                      </a:r>
                      <a:endParaRPr lang="en-US" b="0"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30.72</a:t>
                      </a:r>
                      <a:r>
                        <a:rPr lang="en-US" b="0" i="0" u="none" strike="noStrike" baseline="0" dirty="0" smtClean="0">
                          <a:solidFill>
                            <a:srgbClr val="000000"/>
                          </a:solidFill>
                          <a:latin typeface="+mn-lt"/>
                        </a:rPr>
                        <a:t> </a:t>
                      </a:r>
                      <a:r>
                        <a:rPr lang="en-US" b="0" i="0" u="none" strike="noStrike" dirty="0" smtClean="0">
                          <a:solidFill>
                            <a:srgbClr val="000000"/>
                          </a:solidFill>
                          <a:latin typeface="+mn-lt"/>
                        </a:rPr>
                        <a:t>A</a:t>
                      </a:r>
                      <a:endParaRPr lang="en-US" dirty="0">
                        <a:latin typeface="+mn-lt"/>
                      </a:endParaRPr>
                    </a:p>
                  </a:txBody>
                  <a:tcPr marL="66675" marR="66675" marT="66675" marB="66675"/>
                </a:tc>
                <a:tc>
                  <a:txBody>
                    <a:bodyPr/>
                    <a:lstStyle/>
                    <a:p>
                      <a:pPr rtl="0" fontAlgn="t">
                        <a:spcBef>
                          <a:spcPts val="0"/>
                        </a:spcBef>
                        <a:spcAft>
                          <a:spcPts val="0"/>
                        </a:spcAft>
                      </a:pPr>
                      <a:r>
                        <a:rPr lang="en-US" b="0" i="0" u="none" strike="noStrike" dirty="0" smtClean="0">
                          <a:solidFill>
                            <a:srgbClr val="000000"/>
                          </a:solidFill>
                          <a:latin typeface="+mn-lt"/>
                        </a:rPr>
                        <a:t>20</a:t>
                      </a:r>
                      <a:r>
                        <a:rPr lang="en-US" b="0" i="0" u="none" strike="noStrike" baseline="0" dirty="0" smtClean="0">
                          <a:solidFill>
                            <a:srgbClr val="000000"/>
                          </a:solidFill>
                          <a:latin typeface="+mn-lt"/>
                        </a:rPr>
                        <a:t> m</a:t>
                      </a:r>
                      <a:r>
                        <a:rPr lang="en-US" b="0" i="0" u="none" strike="noStrike" dirty="0" smtClean="0">
                          <a:solidFill>
                            <a:srgbClr val="000000"/>
                          </a:solidFill>
                          <a:latin typeface="+mn-lt"/>
                        </a:rPr>
                        <a:t>A</a:t>
                      </a:r>
                      <a:endParaRPr lang="en-US" dirty="0">
                        <a:latin typeface="+mn-lt"/>
                      </a:endParaRPr>
                    </a:p>
                  </a:txBody>
                  <a:tcPr marL="66675" marR="66675" marT="66675" marB="66675"/>
                </a:tc>
              </a:tr>
              <a:tr h="62336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Serial</a:t>
                      </a:r>
                      <a:r>
                        <a:rPr lang="en-US" sz="1800" b="0" i="0" kern="1200" baseline="0" dirty="0" smtClean="0">
                          <a:solidFill>
                            <a:schemeClr val="tx1"/>
                          </a:solidFill>
                          <a:latin typeface="+mn-lt"/>
                          <a:ea typeface="+mn-ea"/>
                          <a:cs typeface="+mn-cs"/>
                        </a:rPr>
                        <a:t> Converter</a:t>
                      </a:r>
                      <a:endParaRPr lang="en-US" sz="1800" b="0" i="0" kern="1200" dirty="0" smtClean="0">
                        <a:solidFill>
                          <a:schemeClr val="tx1"/>
                        </a:solidFill>
                        <a:latin typeface="+mn-lt"/>
                        <a:ea typeface="+mn-ea"/>
                        <a:cs typeface="+mn-cs"/>
                      </a:endParaRPr>
                    </a:p>
                  </a:txBody>
                  <a:tcPr marL="66675" marR="66675" marT="66675" marB="66675"/>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FT232RL </a:t>
                      </a:r>
                    </a:p>
                  </a:txBody>
                  <a:tcPr marL="66675" marR="66675" marT="66675" marB="66675"/>
                </a:tc>
                <a:tc>
                  <a:txBody>
                    <a:bodyPr/>
                    <a:lstStyle/>
                    <a:p>
                      <a:r>
                        <a:rPr lang="en-US" dirty="0" smtClean="0"/>
                        <a:t>3.3 to 5.25</a:t>
                      </a:r>
                      <a:endParaRPr lang="en-US" dirty="0"/>
                    </a:p>
                  </a:txBody>
                  <a:tcPr marL="66675" marR="66675" marT="66675" marB="66675"/>
                </a:tc>
                <a:tc>
                  <a:txBody>
                    <a:bodyPr/>
                    <a:lstStyle/>
                    <a:p>
                      <a:pPr rtl="0" fontAlgn="t">
                        <a:spcBef>
                          <a:spcPts val="0"/>
                        </a:spcBef>
                        <a:spcAft>
                          <a:spcPts val="0"/>
                        </a:spcAft>
                      </a:pPr>
                      <a:r>
                        <a:rPr lang="en-US" b="0" dirty="0" smtClean="0">
                          <a:latin typeface="+mn-lt"/>
                        </a:rPr>
                        <a:t>15 mA</a:t>
                      </a:r>
                      <a:endParaRPr lang="en-US" b="0" dirty="0">
                        <a:latin typeface="+mn-lt"/>
                      </a:endParaRPr>
                    </a:p>
                  </a:txBody>
                  <a:tcPr marL="66675" marR="66675" marT="66675" marB="66675"/>
                </a:tc>
                <a:tc>
                  <a:txBody>
                    <a:bodyPr/>
                    <a:lstStyle/>
                    <a:p>
                      <a:pPr rtl="0" fontAlgn="t">
                        <a:spcBef>
                          <a:spcPts val="0"/>
                        </a:spcBef>
                        <a:spcAft>
                          <a:spcPts val="0"/>
                        </a:spcAft>
                      </a:pPr>
                      <a:r>
                        <a:rPr lang="en-US" b="0" dirty="0" smtClean="0">
                          <a:latin typeface="+mn-lt"/>
                        </a:rPr>
                        <a:t>15 mA</a:t>
                      </a:r>
                      <a:endParaRPr lang="en-US" b="0" dirty="0">
                        <a:latin typeface="+mn-lt"/>
                      </a:endParaRPr>
                    </a:p>
                  </a:txBody>
                  <a:tcPr marL="66675" marR="66675" marT="66675" marB="66675"/>
                </a:tc>
              </a:tr>
              <a:tr h="53595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b="0" dirty="0" smtClean="0">
                          <a:latin typeface="+mn-lt"/>
                        </a:rPr>
                        <a:t>Total Current</a:t>
                      </a:r>
                      <a:endParaRPr lang="en-US" dirty="0" smtClean="0"/>
                    </a:p>
                    <a:p>
                      <a:pPr rtl="0" fontAlgn="t">
                        <a:spcBef>
                          <a:spcPts val="0"/>
                        </a:spcBef>
                        <a:spcAft>
                          <a:spcPts val="0"/>
                        </a:spcAft>
                      </a:pPr>
                      <a:endParaRPr lang="en-US" b="0" dirty="0">
                        <a:latin typeface="+mn-lt"/>
                      </a:endParaRPr>
                    </a:p>
                  </a:txBody>
                  <a:tcPr marL="66675" marR="66675" marT="66675" marB="66675"/>
                </a:tc>
                <a:tc>
                  <a:txBody>
                    <a:bodyPr/>
                    <a:lstStyle/>
                    <a:p>
                      <a:pPr rtl="0" fontAlgn="t">
                        <a:spcBef>
                          <a:spcPts val="0"/>
                        </a:spcBef>
                        <a:spcAft>
                          <a:spcPts val="0"/>
                        </a:spcAft>
                      </a:pPr>
                      <a:endParaRPr lang="en-US" b="0" dirty="0">
                        <a:latin typeface="+mn-lt"/>
                      </a:endParaRPr>
                    </a:p>
                  </a:txBody>
                  <a:tcPr marL="66675" marR="66675" marT="66675" marB="66675"/>
                </a:tc>
                <a:tc>
                  <a:txBody>
                    <a:bodyPr/>
                    <a:lstStyle/>
                    <a:p>
                      <a:endParaRPr lang="en-US" dirty="0"/>
                    </a:p>
                  </a:txBody>
                  <a:tcPr marL="66675" marR="66675" marT="66675" marB="66675"/>
                </a:tc>
                <a:tc>
                  <a:txBody>
                    <a:bodyPr/>
                    <a:lstStyle/>
                    <a:p>
                      <a:pPr rtl="0" fontAlgn="t">
                        <a:spcBef>
                          <a:spcPts val="0"/>
                        </a:spcBef>
                        <a:spcAft>
                          <a:spcPts val="0"/>
                        </a:spcAft>
                      </a:pPr>
                      <a:r>
                        <a:rPr lang="en-US" b="0" dirty="0" smtClean="0">
                          <a:latin typeface="+mn-lt"/>
                        </a:rPr>
                        <a:t>32.55 A</a:t>
                      </a:r>
                      <a:endParaRPr lang="en-US" b="0" dirty="0">
                        <a:latin typeface="+mn-lt"/>
                      </a:endParaRPr>
                    </a:p>
                  </a:txBody>
                  <a:tcPr marL="66675" marR="66675" marT="66675" marB="66675"/>
                </a:tc>
                <a:tc>
                  <a:txBody>
                    <a:bodyPr/>
                    <a:lstStyle/>
                    <a:p>
                      <a:pPr rtl="0" fontAlgn="t">
                        <a:spcBef>
                          <a:spcPts val="0"/>
                        </a:spcBef>
                        <a:spcAft>
                          <a:spcPts val="0"/>
                        </a:spcAft>
                      </a:pPr>
                      <a:r>
                        <a:rPr lang="en-US" b="0" dirty="0" smtClean="0">
                          <a:latin typeface="+mn-lt"/>
                        </a:rPr>
                        <a:t>587</a:t>
                      </a:r>
                      <a:r>
                        <a:rPr lang="en-US" b="0" baseline="0" dirty="0" smtClean="0">
                          <a:latin typeface="+mn-lt"/>
                        </a:rPr>
                        <a:t> mA</a:t>
                      </a:r>
                      <a:endParaRPr lang="en-US" b="0" dirty="0">
                        <a:latin typeface="+mn-lt"/>
                      </a:endParaRPr>
                    </a:p>
                  </a:txBody>
                  <a:tcPr marL="66675" marR="66675" marT="66675" marB="66675"/>
                </a:tc>
              </a:tr>
            </a:tbl>
          </a:graphicData>
        </a:graphic>
      </p:graphicFrame>
      <p:sp>
        <p:nvSpPr>
          <p:cNvPr id="6" name="Rectangle 5"/>
          <p:cNvSpPr/>
          <p:nvPr/>
        </p:nvSpPr>
        <p:spPr>
          <a:xfrm>
            <a:off x="6629400" y="990600"/>
            <a:ext cx="1600200" cy="5105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943600"/>
            <a:ext cx="6705600" cy="369332"/>
          </a:xfrm>
          <a:prstGeom prst="rect">
            <a:avLst/>
          </a:prstGeom>
          <a:noFill/>
        </p:spPr>
        <p:txBody>
          <a:bodyPr wrap="square" rtlCol="0">
            <a:spAutoFit/>
          </a:bodyPr>
          <a:lstStyle/>
          <a:p>
            <a:r>
              <a:rPr lang="en-US" dirty="0" smtClean="0"/>
              <a:t>*Choose 5 Volts as the operating voltage </a:t>
            </a:r>
            <a:endParaRPr lang="en-US" dirty="0"/>
          </a:p>
        </p:txBody>
      </p:sp>
    </p:spTree>
    <p:extLst>
      <p:ext uri="{BB962C8B-B14F-4D97-AF65-F5344CB8AC3E}">
        <p14:creationId xmlns:p14="http://schemas.microsoft.com/office/powerpoint/2010/main" val="14697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7620000" cy="1143000"/>
          </a:xfrm>
        </p:spPr>
        <p:txBody>
          <a:bodyPr/>
          <a:lstStyle/>
          <a:p>
            <a:r>
              <a:rPr lang="en-US" b="1" dirty="0" smtClean="0"/>
              <a:t>Power Dissipated</a:t>
            </a:r>
            <a:endParaRPr lang="en-US" b="1" dirty="0"/>
          </a:p>
        </p:txBody>
      </p:sp>
      <p:sp>
        <p:nvSpPr>
          <p:cNvPr id="5" name="Content Placeholder 2"/>
          <p:cNvSpPr>
            <a:spLocks noGrp="1"/>
          </p:cNvSpPr>
          <p:nvPr>
            <p:ph idx="1"/>
          </p:nvPr>
        </p:nvSpPr>
        <p:spPr>
          <a:xfrm>
            <a:off x="457200" y="1600200"/>
            <a:ext cx="7620000" cy="4800600"/>
          </a:xfrm>
        </p:spPr>
        <p:txBody>
          <a:bodyPr/>
          <a:lstStyle/>
          <a:p>
            <a:r>
              <a:rPr lang="en-US" sz="2000" dirty="0" smtClean="0"/>
              <a:t>Without POV</a:t>
            </a:r>
          </a:p>
          <a:p>
            <a:pPr>
              <a:buNone/>
            </a:pPr>
            <a:r>
              <a:rPr lang="en-US" sz="2000" dirty="0" smtClean="0"/>
              <a:t>V=3.3 Volts, I=32.5 Amp., Power = 107 Watts.</a:t>
            </a:r>
          </a:p>
          <a:p>
            <a:r>
              <a:rPr lang="en-US" sz="2000" dirty="0" smtClean="0"/>
              <a:t>With POV</a:t>
            </a:r>
          </a:p>
          <a:p>
            <a:pPr>
              <a:buNone/>
            </a:pPr>
            <a:r>
              <a:rPr lang="en-US" sz="2000" dirty="0" smtClean="0"/>
              <a:t>V=3.3 Volts, I=587 mA, Power = 1.94 Watts.</a:t>
            </a:r>
          </a:p>
          <a:p>
            <a:r>
              <a:rPr lang="en-US" sz="2000" dirty="0" smtClean="0"/>
              <a:t>Power dissipated by regulator</a:t>
            </a:r>
          </a:p>
          <a:p>
            <a:pPr>
              <a:buNone/>
            </a:pPr>
            <a:r>
              <a:rPr lang="en-US" sz="2000" dirty="0" smtClean="0"/>
              <a:t>P</a:t>
            </a:r>
            <a:r>
              <a:rPr lang="en-US" sz="2000" baseline="-25000" dirty="0" smtClean="0"/>
              <a:t>D</a:t>
            </a:r>
            <a:r>
              <a:rPr lang="en-US" sz="2000" dirty="0" smtClean="0"/>
              <a:t>= (V</a:t>
            </a:r>
            <a:r>
              <a:rPr lang="en-US" sz="2000" baseline="-25000" dirty="0" smtClean="0"/>
              <a:t>in</a:t>
            </a:r>
            <a:r>
              <a:rPr lang="en-US" sz="2000" dirty="0" smtClean="0"/>
              <a:t> –V </a:t>
            </a:r>
            <a:r>
              <a:rPr lang="en-US" sz="2000" baseline="-25000" dirty="0" smtClean="0"/>
              <a:t>out</a:t>
            </a:r>
            <a:r>
              <a:rPr lang="en-US" sz="2000" dirty="0" smtClean="0"/>
              <a:t> ) x I</a:t>
            </a:r>
            <a:r>
              <a:rPr lang="en-US" sz="2000" baseline="-25000" dirty="0" smtClean="0"/>
              <a:t>L </a:t>
            </a:r>
            <a:r>
              <a:rPr lang="en-US" sz="2000" dirty="0" smtClean="0"/>
              <a:t>= (5.5 V – 3.3 V) x 0.587mA  = 0.998 W</a:t>
            </a:r>
          </a:p>
          <a:p>
            <a:r>
              <a:rPr lang="en-US" sz="2000" dirty="0" smtClean="0"/>
              <a:t>Maximum allowable temperature rise.</a:t>
            </a:r>
          </a:p>
          <a:p>
            <a:pPr>
              <a:buNone/>
            </a:pPr>
            <a:r>
              <a:rPr lang="en-US" sz="2000" dirty="0" smtClean="0"/>
              <a:t>T</a:t>
            </a:r>
            <a:r>
              <a:rPr lang="en-US" sz="2000" baseline="-25000" dirty="0" smtClean="0"/>
              <a:t>R(MAX)</a:t>
            </a:r>
            <a:r>
              <a:rPr lang="en-US" sz="2000" dirty="0" smtClean="0"/>
              <a:t>= T</a:t>
            </a:r>
            <a:r>
              <a:rPr lang="en-US" sz="2000" baseline="-25000" dirty="0" smtClean="0"/>
              <a:t>J(MAX)</a:t>
            </a:r>
            <a:r>
              <a:rPr lang="en-US" sz="2000" dirty="0" smtClean="0"/>
              <a:t> – T</a:t>
            </a:r>
            <a:r>
              <a:rPr lang="en-US" sz="2000" baseline="-25000" dirty="0" smtClean="0"/>
              <a:t>A(MAX)</a:t>
            </a:r>
            <a:r>
              <a:rPr lang="en-US" sz="2000" dirty="0" smtClean="0"/>
              <a:t> =125 </a:t>
            </a:r>
            <a:r>
              <a:rPr lang="en-US" sz="2000" baseline="30000" dirty="0" err="1" smtClean="0"/>
              <a:t>o</a:t>
            </a:r>
            <a:r>
              <a:rPr lang="en-US" sz="2000" dirty="0" err="1" smtClean="0"/>
              <a:t>C</a:t>
            </a:r>
            <a:r>
              <a:rPr lang="en-US" sz="2000" dirty="0" smtClean="0"/>
              <a:t> – 25</a:t>
            </a:r>
            <a:r>
              <a:rPr lang="en-US" sz="2000" baseline="30000" dirty="0" smtClean="0"/>
              <a:t>o</a:t>
            </a:r>
            <a:r>
              <a:rPr lang="en-US" sz="2000" dirty="0" smtClean="0"/>
              <a:t>C = 100</a:t>
            </a:r>
            <a:r>
              <a:rPr lang="en-US" sz="2000" baseline="30000" dirty="0" smtClean="0"/>
              <a:t>o</a:t>
            </a:r>
            <a:r>
              <a:rPr lang="en-US" sz="2000" dirty="0" smtClean="0"/>
              <a:t>C</a:t>
            </a:r>
          </a:p>
          <a:p>
            <a:pPr lvl="0"/>
            <a:r>
              <a:rPr lang="en-US" sz="2000" dirty="0" smtClean="0"/>
              <a:t>Maximum allowable value for the junction-to-ambient thermal resistance </a:t>
            </a:r>
          </a:p>
          <a:p>
            <a:pPr>
              <a:buNone/>
            </a:pPr>
            <a:r>
              <a:rPr lang="en-US" sz="2000" dirty="0" err="1" smtClean="0"/>
              <a:t>θJA</a:t>
            </a:r>
            <a:r>
              <a:rPr lang="en-US" sz="2000" dirty="0" smtClean="0"/>
              <a:t> = T</a:t>
            </a:r>
            <a:r>
              <a:rPr lang="en-US" sz="2000" baseline="-25000" dirty="0" smtClean="0"/>
              <a:t>R(MAX) </a:t>
            </a:r>
            <a:r>
              <a:rPr lang="en-US" sz="2000" dirty="0" smtClean="0"/>
              <a:t>/ P</a:t>
            </a:r>
            <a:r>
              <a:rPr lang="en-US" sz="2000" baseline="-25000" dirty="0" smtClean="0"/>
              <a:t>D</a:t>
            </a:r>
            <a:r>
              <a:rPr lang="en-US" sz="2000" dirty="0" smtClean="0"/>
              <a:t> = 100.21 </a:t>
            </a:r>
            <a:r>
              <a:rPr lang="en-US" sz="2000" baseline="30000" dirty="0" err="1" smtClean="0"/>
              <a:t>o</a:t>
            </a:r>
            <a:r>
              <a:rPr lang="en-US" sz="2000" dirty="0" err="1" smtClean="0"/>
              <a:t>C</a:t>
            </a:r>
            <a:endParaRPr lang="en-US" sz="2000" dirty="0" smtClean="0"/>
          </a:p>
          <a:p>
            <a:r>
              <a:rPr lang="en-US" sz="2000" dirty="0" smtClean="0"/>
              <a:t>Not heat sink or fan are need</a:t>
            </a:r>
            <a:endParaRPr lang="en-US" sz="2000" dirty="0"/>
          </a:p>
        </p:txBody>
      </p:sp>
    </p:spTree>
    <p:extLst>
      <p:ext uri="{BB962C8B-B14F-4D97-AF65-F5344CB8AC3E}">
        <p14:creationId xmlns:p14="http://schemas.microsoft.com/office/powerpoint/2010/main" val="2314753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Schematic of Power Subst.</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8830"/>
            <a:ext cx="7924800" cy="4705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15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mtClean="0"/>
              <a:t>Firmware </a:t>
            </a:r>
            <a:r>
              <a:rPr lang="en-US" b="1" dirty="0" smtClean="0"/>
              <a:t>Details</a:t>
            </a:r>
            <a:endParaRPr lang="en-US" b="1" dirty="0"/>
          </a:p>
        </p:txBody>
      </p:sp>
    </p:spTree>
    <p:extLst>
      <p:ext uri="{BB962C8B-B14F-4D97-AF65-F5344CB8AC3E}">
        <p14:creationId xmlns:p14="http://schemas.microsoft.com/office/powerpoint/2010/main" val="3255549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Manipulation</a:t>
            </a:r>
            <a:endParaRPr lang="en-US" dirty="0"/>
          </a:p>
        </p:txBody>
      </p:sp>
      <p:grpSp>
        <p:nvGrpSpPr>
          <p:cNvPr id="15" name="Group 14"/>
          <p:cNvGrpSpPr/>
          <p:nvPr/>
        </p:nvGrpSpPr>
        <p:grpSpPr>
          <a:xfrm>
            <a:off x="141108" y="1753511"/>
            <a:ext cx="8161512" cy="2437489"/>
            <a:chOff x="3180" y="1829255"/>
            <a:chExt cx="8161512" cy="2437489"/>
          </a:xfrm>
        </p:grpSpPr>
        <p:sp>
          <p:nvSpPr>
            <p:cNvPr id="16" name="Freeform 15"/>
            <p:cNvSpPr/>
            <p:nvPr/>
          </p:nvSpPr>
          <p:spPr>
            <a:xfrm>
              <a:off x="3180" y="3155891"/>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16</a:t>
              </a:r>
              <a:endParaRPr lang="en-US" sz="2900" kern="1200" dirty="0"/>
            </a:p>
          </p:txBody>
        </p:sp>
        <p:sp>
          <p:nvSpPr>
            <p:cNvPr id="17" name="Freeform 16"/>
            <p:cNvSpPr/>
            <p:nvPr/>
          </p:nvSpPr>
          <p:spPr>
            <a:xfrm>
              <a:off x="3180" y="1829255"/>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kern="1200" dirty="0" smtClean="0"/>
                <a:t>1</a:t>
              </a:r>
              <a:r>
                <a:rPr lang="en-US" sz="2900" kern="1200" baseline="30000" dirty="0" smtClean="0"/>
                <a:t>st</a:t>
              </a:r>
              <a:r>
                <a:rPr lang="en-US" sz="2900" kern="1200" dirty="0" smtClean="0"/>
                <a:t> Byte</a:t>
              </a:r>
              <a:endParaRPr lang="en-US" sz="2900" kern="1200" dirty="0"/>
            </a:p>
          </p:txBody>
        </p:sp>
        <p:sp>
          <p:nvSpPr>
            <p:cNvPr id="19" name="Freeform 18"/>
            <p:cNvSpPr/>
            <p:nvPr/>
          </p:nvSpPr>
          <p:spPr>
            <a:xfrm>
              <a:off x="2057400" y="3155891"/>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15</a:t>
              </a:r>
              <a:endParaRPr lang="en-US" sz="2900" kern="1200" dirty="0"/>
            </a:p>
          </p:txBody>
        </p:sp>
        <p:sp>
          <p:nvSpPr>
            <p:cNvPr id="22" name="Freeform 21"/>
            <p:cNvSpPr/>
            <p:nvPr/>
          </p:nvSpPr>
          <p:spPr>
            <a:xfrm>
              <a:off x="4114800" y="3155891"/>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14</a:t>
              </a:r>
              <a:endParaRPr lang="en-US" sz="2900" kern="1200" dirty="0"/>
            </a:p>
          </p:txBody>
        </p:sp>
        <p:sp>
          <p:nvSpPr>
            <p:cNvPr id="25" name="Freeform 24"/>
            <p:cNvSpPr/>
            <p:nvPr/>
          </p:nvSpPr>
          <p:spPr>
            <a:xfrm>
              <a:off x="6172200" y="3155891"/>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13</a:t>
              </a:r>
              <a:endParaRPr lang="en-US" sz="2900" kern="1200" dirty="0"/>
            </a:p>
          </p:txBody>
        </p:sp>
      </p:grpSp>
      <p:sp>
        <p:nvSpPr>
          <p:cNvPr id="31" name="Freeform 30"/>
          <p:cNvSpPr/>
          <p:nvPr/>
        </p:nvSpPr>
        <p:spPr>
          <a:xfrm>
            <a:off x="1512708" y="1753965"/>
            <a:ext cx="129540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dirty="0" smtClean="0"/>
              <a:t>2</a:t>
            </a:r>
            <a:r>
              <a:rPr lang="en-US" sz="2900" baseline="30000" dirty="0" smtClean="0"/>
              <a:t>nd</a:t>
            </a:r>
            <a:r>
              <a:rPr lang="en-US" sz="2900" kern="1200" dirty="0" smtClean="0"/>
              <a:t> Byte</a:t>
            </a:r>
            <a:endParaRPr lang="en-US" sz="2900" kern="1200" dirty="0"/>
          </a:p>
        </p:txBody>
      </p:sp>
      <p:sp>
        <p:nvSpPr>
          <p:cNvPr id="33" name="Freeform 32"/>
          <p:cNvSpPr/>
          <p:nvPr/>
        </p:nvSpPr>
        <p:spPr>
          <a:xfrm>
            <a:off x="2884308" y="1753964"/>
            <a:ext cx="1306692"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dirty="0" smtClean="0"/>
              <a:t>3</a:t>
            </a:r>
            <a:r>
              <a:rPr lang="en-US" sz="2900" baseline="30000" dirty="0" smtClean="0"/>
              <a:t>rd</a:t>
            </a:r>
            <a:r>
              <a:rPr lang="en-US" sz="2900" dirty="0" smtClean="0"/>
              <a:t> </a:t>
            </a:r>
            <a:r>
              <a:rPr lang="en-US" sz="2900" kern="1200" dirty="0" smtClean="0"/>
              <a:t>Byte</a:t>
            </a:r>
            <a:endParaRPr lang="en-US" sz="2900" kern="1200" dirty="0"/>
          </a:p>
        </p:txBody>
      </p:sp>
      <p:sp>
        <p:nvSpPr>
          <p:cNvPr id="34" name="Freeform 33"/>
          <p:cNvSpPr/>
          <p:nvPr/>
        </p:nvSpPr>
        <p:spPr>
          <a:xfrm>
            <a:off x="4255908" y="1753965"/>
            <a:ext cx="129540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dirty="0" smtClean="0"/>
              <a:t>4</a:t>
            </a:r>
            <a:r>
              <a:rPr lang="en-US" sz="2900" baseline="30000" dirty="0" smtClean="0"/>
              <a:t>th</a:t>
            </a:r>
            <a:r>
              <a:rPr lang="en-US" sz="2900" kern="1200" dirty="0" smtClean="0"/>
              <a:t> Byte</a:t>
            </a:r>
            <a:endParaRPr lang="en-US" sz="2900" kern="1200" dirty="0"/>
          </a:p>
        </p:txBody>
      </p:sp>
      <p:sp>
        <p:nvSpPr>
          <p:cNvPr id="35" name="Freeform 34"/>
          <p:cNvSpPr/>
          <p:nvPr/>
        </p:nvSpPr>
        <p:spPr>
          <a:xfrm>
            <a:off x="5627508" y="1753964"/>
            <a:ext cx="1306692"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dirty="0" smtClean="0"/>
              <a:t>5</a:t>
            </a:r>
            <a:r>
              <a:rPr lang="en-US" sz="2900" baseline="30000" dirty="0" smtClean="0"/>
              <a:t>th</a:t>
            </a:r>
            <a:r>
              <a:rPr lang="en-US" sz="2900" dirty="0" smtClean="0"/>
              <a:t> </a:t>
            </a:r>
            <a:r>
              <a:rPr lang="en-US" sz="2900" kern="1200" dirty="0" smtClean="0"/>
              <a:t>Byte</a:t>
            </a:r>
            <a:endParaRPr lang="en-US" sz="2900" kern="1200" dirty="0"/>
          </a:p>
        </p:txBody>
      </p:sp>
      <p:sp>
        <p:nvSpPr>
          <p:cNvPr id="36" name="Freeform 35"/>
          <p:cNvSpPr/>
          <p:nvPr/>
        </p:nvSpPr>
        <p:spPr>
          <a:xfrm>
            <a:off x="6999108" y="1753963"/>
            <a:ext cx="1306692"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dirty="0"/>
              <a:t>6</a:t>
            </a:r>
            <a:r>
              <a:rPr lang="en-US" sz="2900" baseline="30000" dirty="0" smtClean="0"/>
              <a:t>th</a:t>
            </a:r>
            <a:r>
              <a:rPr lang="en-US" sz="2900" dirty="0" smtClean="0"/>
              <a:t> </a:t>
            </a:r>
            <a:r>
              <a:rPr lang="en-US" sz="2900" kern="1200" dirty="0" smtClean="0"/>
              <a:t>Byte</a:t>
            </a:r>
            <a:endParaRPr lang="en-US" sz="2900" kern="1200" dirty="0"/>
          </a:p>
        </p:txBody>
      </p:sp>
      <p:sp>
        <p:nvSpPr>
          <p:cNvPr id="38" name="Content Placeholder 2"/>
          <p:cNvSpPr>
            <a:spLocks noGrp="1"/>
          </p:cNvSpPr>
          <p:nvPr>
            <p:ph idx="1"/>
          </p:nvPr>
        </p:nvSpPr>
        <p:spPr>
          <a:xfrm>
            <a:off x="445908" y="4419600"/>
            <a:ext cx="7620000" cy="2133600"/>
          </a:xfrm>
        </p:spPr>
        <p:txBody>
          <a:bodyPr>
            <a:normAutofit/>
          </a:bodyPr>
          <a:lstStyle/>
          <a:p>
            <a:r>
              <a:rPr lang="en-US" dirty="0" smtClean="0"/>
              <a:t>Grayscale </a:t>
            </a:r>
            <a:r>
              <a:rPr lang="en-US" dirty="0"/>
              <a:t>data packet format </a:t>
            </a:r>
            <a:r>
              <a:rPr lang="en-US" dirty="0" smtClean="0"/>
              <a:t>consist </a:t>
            </a:r>
            <a:r>
              <a:rPr lang="en-US" dirty="0"/>
              <a:t>of 12 bits x 16 channels, totaling 192 </a:t>
            </a:r>
            <a:r>
              <a:rPr lang="en-US" dirty="0" smtClean="0"/>
              <a:t>bits (24 Bytes) for one TLC</a:t>
            </a:r>
            <a:endParaRPr lang="en-US" dirty="0"/>
          </a:p>
          <a:p>
            <a:pPr lvl="1"/>
            <a:r>
              <a:rPr lang="en-US" dirty="0" smtClean="0"/>
              <a:t>format </a:t>
            </a:r>
            <a:r>
              <a:rPr lang="en-US" dirty="0"/>
              <a:t>is Big-Endian format. This means that the MSB is transmitted first, followed by the MSB-1, etc</a:t>
            </a:r>
            <a:r>
              <a:rPr lang="en-US" dirty="0" smtClean="0"/>
              <a:t>.</a:t>
            </a:r>
          </a:p>
          <a:p>
            <a:r>
              <a:rPr lang="en-US" dirty="0" smtClean="0"/>
              <a:t>RGB </a:t>
            </a:r>
            <a:r>
              <a:rPr lang="en-US" dirty="0" smtClean="0">
                <a:sym typeface="Wingdings" pitchFamily="2" charset="2"/>
              </a:rPr>
              <a:t> </a:t>
            </a:r>
            <a:r>
              <a:rPr lang="en-US" dirty="0" smtClean="0"/>
              <a:t>10 TLCs = 240 bytes 	         Single </a:t>
            </a:r>
            <a:r>
              <a:rPr lang="en-US" dirty="0" smtClean="0">
                <a:sym typeface="Wingdings" pitchFamily="2" charset="2"/>
              </a:rPr>
              <a:t>  4TLCs =96 bytes</a:t>
            </a:r>
            <a:endParaRPr lang="en-US" dirty="0" smtClean="0"/>
          </a:p>
        </p:txBody>
      </p:sp>
      <p:sp>
        <p:nvSpPr>
          <p:cNvPr id="40" name="Freeform 39"/>
          <p:cNvSpPr/>
          <p:nvPr/>
        </p:nvSpPr>
        <p:spPr>
          <a:xfrm>
            <a:off x="141108" y="1753965"/>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0XFF</a:t>
            </a:r>
            <a:endParaRPr lang="en-US" sz="2900" b="1" kern="1200" dirty="0"/>
          </a:p>
        </p:txBody>
      </p:sp>
      <p:sp>
        <p:nvSpPr>
          <p:cNvPr id="41" name="Freeform 40"/>
          <p:cNvSpPr/>
          <p:nvPr/>
        </p:nvSpPr>
        <p:spPr>
          <a:xfrm>
            <a:off x="1524000" y="1753510"/>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0XF0</a:t>
            </a:r>
            <a:endParaRPr lang="en-US" sz="2900" b="1" kern="1200" dirty="0"/>
          </a:p>
        </p:txBody>
      </p:sp>
      <p:sp>
        <p:nvSpPr>
          <p:cNvPr id="42" name="Freeform 41"/>
          <p:cNvSpPr/>
          <p:nvPr/>
        </p:nvSpPr>
        <p:spPr>
          <a:xfrm>
            <a:off x="2895600" y="1752600"/>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0X00</a:t>
            </a:r>
            <a:endParaRPr lang="en-US" sz="2900" b="1" kern="1200" dirty="0"/>
          </a:p>
        </p:txBody>
      </p:sp>
      <p:sp>
        <p:nvSpPr>
          <p:cNvPr id="43" name="Freeform 42"/>
          <p:cNvSpPr/>
          <p:nvPr/>
        </p:nvSpPr>
        <p:spPr>
          <a:xfrm>
            <a:off x="4259088" y="1753965"/>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0X00</a:t>
            </a:r>
            <a:endParaRPr lang="en-US" sz="2900" b="1" kern="1200" dirty="0"/>
          </a:p>
        </p:txBody>
      </p:sp>
      <p:sp>
        <p:nvSpPr>
          <p:cNvPr id="44" name="Freeform 43"/>
          <p:cNvSpPr/>
          <p:nvPr/>
        </p:nvSpPr>
        <p:spPr>
          <a:xfrm>
            <a:off x="5641980" y="1752599"/>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0X0F</a:t>
            </a:r>
            <a:endParaRPr lang="en-US" sz="2900" b="1" kern="1200" dirty="0"/>
          </a:p>
        </p:txBody>
      </p:sp>
      <p:sp>
        <p:nvSpPr>
          <p:cNvPr id="45" name="Freeform 44"/>
          <p:cNvSpPr/>
          <p:nvPr/>
        </p:nvSpPr>
        <p:spPr>
          <a:xfrm>
            <a:off x="7013580" y="1752600"/>
            <a:ext cx="1292220" cy="1110853"/>
          </a:xfrm>
          <a:custGeom>
            <a:avLst/>
            <a:gdLst>
              <a:gd name="connsiteX0" fmla="*/ 0 w 956090"/>
              <a:gd name="connsiteY0" fmla="*/ 95609 h 1110853"/>
              <a:gd name="connsiteX1" fmla="*/ 95609 w 956090"/>
              <a:gd name="connsiteY1" fmla="*/ 0 h 1110853"/>
              <a:gd name="connsiteX2" fmla="*/ 860481 w 956090"/>
              <a:gd name="connsiteY2" fmla="*/ 0 h 1110853"/>
              <a:gd name="connsiteX3" fmla="*/ 956090 w 956090"/>
              <a:gd name="connsiteY3" fmla="*/ 95609 h 1110853"/>
              <a:gd name="connsiteX4" fmla="*/ 956090 w 956090"/>
              <a:gd name="connsiteY4" fmla="*/ 1015244 h 1110853"/>
              <a:gd name="connsiteX5" fmla="*/ 860481 w 956090"/>
              <a:gd name="connsiteY5" fmla="*/ 1110853 h 1110853"/>
              <a:gd name="connsiteX6" fmla="*/ 95609 w 956090"/>
              <a:gd name="connsiteY6" fmla="*/ 1110853 h 1110853"/>
              <a:gd name="connsiteX7" fmla="*/ 0 w 956090"/>
              <a:gd name="connsiteY7" fmla="*/ 1015244 h 1110853"/>
              <a:gd name="connsiteX8" fmla="*/ 0 w 956090"/>
              <a:gd name="connsiteY8" fmla="*/ 95609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090" h="1110853">
                <a:moveTo>
                  <a:pt x="0" y="95609"/>
                </a:moveTo>
                <a:cubicBezTo>
                  <a:pt x="0" y="42806"/>
                  <a:pt x="42806" y="0"/>
                  <a:pt x="95609" y="0"/>
                </a:cubicBezTo>
                <a:lnTo>
                  <a:pt x="860481" y="0"/>
                </a:lnTo>
                <a:cubicBezTo>
                  <a:pt x="913284" y="0"/>
                  <a:pt x="956090" y="42806"/>
                  <a:pt x="956090" y="95609"/>
                </a:cubicBezTo>
                <a:lnTo>
                  <a:pt x="956090" y="1015244"/>
                </a:lnTo>
                <a:cubicBezTo>
                  <a:pt x="956090" y="1068047"/>
                  <a:pt x="913284" y="1110853"/>
                  <a:pt x="860481" y="1110853"/>
                </a:cubicBezTo>
                <a:lnTo>
                  <a:pt x="95609" y="1110853"/>
                </a:lnTo>
                <a:cubicBezTo>
                  <a:pt x="42806" y="1110853"/>
                  <a:pt x="0" y="1068047"/>
                  <a:pt x="0" y="1015244"/>
                </a:cubicBezTo>
                <a:lnTo>
                  <a:pt x="0" y="95609"/>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38493" tIns="138493" rIns="138493" bIns="138493" numCol="1" spcCol="1270" anchor="ctr" anchorCtr="0">
            <a:noAutofit/>
          </a:bodyPr>
          <a:lstStyle/>
          <a:p>
            <a:pPr lvl="0" algn="ctr" defTabSz="1289050">
              <a:lnSpc>
                <a:spcPct val="90000"/>
              </a:lnSpc>
              <a:spcBef>
                <a:spcPct val="0"/>
              </a:spcBef>
              <a:spcAft>
                <a:spcPct val="35000"/>
              </a:spcAft>
            </a:pPr>
            <a:r>
              <a:rPr lang="en-US" sz="2900" b="1" kern="1200" dirty="0" smtClean="0"/>
              <a:t>0XFF</a:t>
            </a:r>
            <a:endParaRPr lang="en-US" sz="2900" b="1" kern="1200" dirty="0"/>
          </a:p>
        </p:txBody>
      </p:sp>
      <p:sp>
        <p:nvSpPr>
          <p:cNvPr id="46" name="Freeform 45"/>
          <p:cNvSpPr/>
          <p:nvPr/>
        </p:nvSpPr>
        <p:spPr>
          <a:xfrm>
            <a:off x="152400" y="3080147"/>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16</a:t>
            </a:r>
            <a:endParaRPr lang="en-US" sz="2900" kern="1200" dirty="0"/>
          </a:p>
        </p:txBody>
      </p:sp>
      <p:sp>
        <p:nvSpPr>
          <p:cNvPr id="47" name="Freeform 46"/>
          <p:cNvSpPr/>
          <p:nvPr/>
        </p:nvSpPr>
        <p:spPr>
          <a:xfrm>
            <a:off x="6321420" y="3080147"/>
            <a:ext cx="1992492" cy="1110853"/>
          </a:xfrm>
          <a:custGeom>
            <a:avLst/>
            <a:gdLst>
              <a:gd name="connsiteX0" fmla="*/ 0 w 1992492"/>
              <a:gd name="connsiteY0" fmla="*/ 111085 h 1110853"/>
              <a:gd name="connsiteX1" fmla="*/ 111085 w 1992492"/>
              <a:gd name="connsiteY1" fmla="*/ 0 h 1110853"/>
              <a:gd name="connsiteX2" fmla="*/ 1881407 w 1992492"/>
              <a:gd name="connsiteY2" fmla="*/ 0 h 1110853"/>
              <a:gd name="connsiteX3" fmla="*/ 1992492 w 1992492"/>
              <a:gd name="connsiteY3" fmla="*/ 111085 h 1110853"/>
              <a:gd name="connsiteX4" fmla="*/ 1992492 w 1992492"/>
              <a:gd name="connsiteY4" fmla="*/ 999768 h 1110853"/>
              <a:gd name="connsiteX5" fmla="*/ 1881407 w 1992492"/>
              <a:gd name="connsiteY5" fmla="*/ 1110853 h 1110853"/>
              <a:gd name="connsiteX6" fmla="*/ 111085 w 1992492"/>
              <a:gd name="connsiteY6" fmla="*/ 1110853 h 1110853"/>
              <a:gd name="connsiteX7" fmla="*/ 0 w 1992492"/>
              <a:gd name="connsiteY7" fmla="*/ 999768 h 1110853"/>
              <a:gd name="connsiteX8" fmla="*/ 0 w 1992492"/>
              <a:gd name="connsiteY8" fmla="*/ 111085 h 11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492" h="1110853">
                <a:moveTo>
                  <a:pt x="0" y="111085"/>
                </a:moveTo>
                <a:cubicBezTo>
                  <a:pt x="0" y="49734"/>
                  <a:pt x="49734" y="0"/>
                  <a:pt x="111085" y="0"/>
                </a:cubicBezTo>
                <a:lnTo>
                  <a:pt x="1881407" y="0"/>
                </a:lnTo>
                <a:cubicBezTo>
                  <a:pt x="1942758" y="0"/>
                  <a:pt x="1992492" y="49734"/>
                  <a:pt x="1992492" y="111085"/>
                </a:cubicBezTo>
                <a:lnTo>
                  <a:pt x="1992492" y="999768"/>
                </a:lnTo>
                <a:cubicBezTo>
                  <a:pt x="1992492" y="1061119"/>
                  <a:pt x="1942758" y="1110853"/>
                  <a:pt x="1881407" y="1110853"/>
                </a:cubicBezTo>
                <a:lnTo>
                  <a:pt x="111085" y="1110853"/>
                </a:lnTo>
                <a:cubicBezTo>
                  <a:pt x="49734" y="1110853"/>
                  <a:pt x="0" y="1061119"/>
                  <a:pt x="0" y="999768"/>
                </a:cubicBezTo>
                <a:lnTo>
                  <a:pt x="0" y="11108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43026" tIns="143026" rIns="143026" bIns="143026" numCol="1" spcCol="1270" anchor="ctr" anchorCtr="0">
            <a:noAutofit/>
          </a:bodyPr>
          <a:lstStyle/>
          <a:p>
            <a:pPr lvl="0" algn="ctr" defTabSz="1289050">
              <a:lnSpc>
                <a:spcPct val="90000"/>
              </a:lnSpc>
              <a:spcBef>
                <a:spcPct val="0"/>
              </a:spcBef>
              <a:spcAft>
                <a:spcPct val="35000"/>
              </a:spcAft>
            </a:pPr>
            <a:r>
              <a:rPr lang="en-US" sz="2900" kern="1200" dirty="0" smtClean="0"/>
              <a:t>Channel 13</a:t>
            </a:r>
            <a:endParaRPr lang="en-US" sz="2900" kern="1200" dirty="0"/>
          </a:p>
        </p:txBody>
      </p:sp>
    </p:spTree>
    <p:extLst>
      <p:ext uri="{BB962C8B-B14F-4D97-AF65-F5344CB8AC3E}">
        <p14:creationId xmlns:p14="http://schemas.microsoft.com/office/powerpoint/2010/main" val="40585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a:t>
            </a:r>
            <a:r>
              <a:rPr lang="en-US" dirty="0" smtClean="0"/>
              <a:t>Manipulation Continued</a:t>
            </a:r>
            <a:endParaRPr lang="en-US" dirty="0"/>
          </a:p>
        </p:txBody>
      </p:sp>
      <p:sp>
        <p:nvSpPr>
          <p:cNvPr id="3" name="Content Placeholder 2"/>
          <p:cNvSpPr>
            <a:spLocks noGrp="1"/>
          </p:cNvSpPr>
          <p:nvPr>
            <p:ph idx="1"/>
          </p:nvPr>
        </p:nvSpPr>
        <p:spPr>
          <a:xfrm>
            <a:off x="317500" y="3886200"/>
            <a:ext cx="7759700" cy="2819400"/>
          </a:xfrm>
        </p:spPr>
        <p:txBody>
          <a:bodyPr>
            <a:normAutofit/>
          </a:bodyPr>
          <a:lstStyle/>
          <a:p>
            <a:r>
              <a:rPr lang="en-US" dirty="0" smtClean="0"/>
              <a:t>The </a:t>
            </a:r>
            <a:r>
              <a:rPr lang="en-US" dirty="0"/>
              <a:t>Cube is actually treated as a 2D 8 x 64 matrix within the code. </a:t>
            </a:r>
            <a:r>
              <a:rPr lang="en-US" dirty="0" smtClean="0"/>
              <a:t>Coordinate </a:t>
            </a:r>
            <a:r>
              <a:rPr lang="en-US" dirty="0"/>
              <a:t>(0,0,7) is translated as (64,0</a:t>
            </a:r>
            <a:r>
              <a:rPr lang="en-US" dirty="0" smtClean="0"/>
              <a:t>)</a:t>
            </a:r>
          </a:p>
          <a:p>
            <a:pPr marL="114300" indent="0">
              <a:buNone/>
            </a:pPr>
            <a:endParaRPr lang="en-US" sz="1200" dirty="0" smtClean="0"/>
          </a:p>
          <a:p>
            <a:pPr marL="891540" lvl="2">
              <a:buFont typeface="+mj-lt"/>
              <a:buAutoNum type="arabicPeriod"/>
            </a:pPr>
            <a:r>
              <a:rPr lang="en-US" dirty="0"/>
              <a:t>An array of pointers is created to keep track of the starting positions within the 1920 byte array. The Single long array is treated like a 2D array in the Multiplexing code. </a:t>
            </a:r>
            <a:endParaRPr lang="en-US" dirty="0" smtClean="0"/>
          </a:p>
          <a:p>
            <a:pPr marL="891540" lvl="2">
              <a:buFont typeface="+mj-lt"/>
              <a:buAutoNum type="arabicPeriod"/>
            </a:pPr>
            <a:r>
              <a:rPr lang="en-US" dirty="0" smtClean="0"/>
              <a:t>Call </a:t>
            </a:r>
            <a:r>
              <a:rPr lang="en-US" dirty="0"/>
              <a:t>the “Set” function to set the PWM value to the desired spot </a:t>
            </a:r>
            <a:endParaRPr lang="en-US" dirty="0" smtClean="0"/>
          </a:p>
          <a:p>
            <a:pPr marL="891540" lvl="2">
              <a:buFont typeface="+mj-lt"/>
              <a:buAutoNum type="arabicPeriod"/>
            </a:pPr>
            <a:r>
              <a:rPr lang="en-US" dirty="0" smtClean="0"/>
              <a:t>Then </a:t>
            </a:r>
            <a:r>
              <a:rPr lang="en-US" dirty="0"/>
              <a:t>we load the buffer, one layer at a time passing it to the </a:t>
            </a:r>
            <a:r>
              <a:rPr lang="en-US" dirty="0" smtClean="0"/>
              <a:t>TLCs</a:t>
            </a:r>
            <a:endParaRPr lang="en-US" dirty="0"/>
          </a:p>
        </p:txBody>
      </p:sp>
      <p:sp>
        <p:nvSpPr>
          <p:cNvPr id="4" name="Cube 3"/>
          <p:cNvSpPr/>
          <p:nvPr/>
        </p:nvSpPr>
        <p:spPr>
          <a:xfrm>
            <a:off x="609600" y="1638300"/>
            <a:ext cx="1524000" cy="1524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p:cNvSpPr/>
          <p:nvPr/>
        </p:nvSpPr>
        <p:spPr>
          <a:xfrm>
            <a:off x="4019550" y="2743200"/>
            <a:ext cx="1543050" cy="381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ata 7"/>
          <p:cNvSpPr/>
          <p:nvPr/>
        </p:nvSpPr>
        <p:spPr>
          <a:xfrm>
            <a:off x="4019550" y="2590800"/>
            <a:ext cx="1543050" cy="381000"/>
          </a:xfrm>
          <a:prstGeom prst="flowChartInputOutp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ata 8"/>
          <p:cNvSpPr/>
          <p:nvPr/>
        </p:nvSpPr>
        <p:spPr>
          <a:xfrm>
            <a:off x="4000500" y="2438400"/>
            <a:ext cx="1543050" cy="381000"/>
          </a:xfrm>
          <a:prstGeom prst="flowChartInputOutp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a:off x="4000500" y="2286000"/>
            <a:ext cx="1543050" cy="381000"/>
          </a:xfrm>
          <a:prstGeom prst="flowChartInputOutp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ata 10"/>
          <p:cNvSpPr/>
          <p:nvPr/>
        </p:nvSpPr>
        <p:spPr>
          <a:xfrm>
            <a:off x="4000500" y="2133600"/>
            <a:ext cx="1543050" cy="381000"/>
          </a:xfrm>
          <a:prstGeom prst="flowChartInputOutp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ata 11"/>
          <p:cNvSpPr/>
          <p:nvPr/>
        </p:nvSpPr>
        <p:spPr>
          <a:xfrm>
            <a:off x="4019550" y="1981200"/>
            <a:ext cx="1543050" cy="381000"/>
          </a:xfrm>
          <a:prstGeom prst="flowChartInputOutp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ata 12"/>
          <p:cNvSpPr/>
          <p:nvPr/>
        </p:nvSpPr>
        <p:spPr>
          <a:xfrm>
            <a:off x="4000500" y="1828800"/>
            <a:ext cx="1543050" cy="381000"/>
          </a:xfrm>
          <a:prstGeom prst="flowChartInputOutp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ata 13"/>
          <p:cNvSpPr/>
          <p:nvPr/>
        </p:nvSpPr>
        <p:spPr>
          <a:xfrm>
            <a:off x="4000500" y="1676400"/>
            <a:ext cx="1543050" cy="381000"/>
          </a:xfrm>
          <a:prstGeom prst="flowChartInputOutp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514600" y="2133600"/>
            <a:ext cx="1143000" cy="5334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Rectangle 15"/>
          <p:cNvSpPr/>
          <p:nvPr/>
        </p:nvSpPr>
        <p:spPr>
          <a:xfrm>
            <a:off x="59563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849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135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421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8707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993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993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707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6421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135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849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563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563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849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135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421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707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993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436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4008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6294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580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866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436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1722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4008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6294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8580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0866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9563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849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135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421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8707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0993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3279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27900" y="2667000"/>
            <a:ext cx="152400" cy="152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327900" y="2438400"/>
            <a:ext cx="152400" cy="152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3152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315200" y="1981200"/>
            <a:ext cx="152400" cy="152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3279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5565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785100" y="2895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556500" y="2209800"/>
            <a:ext cx="152400" cy="152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543800" y="1752600"/>
            <a:ext cx="152400" cy="152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2"/>
          <p:cNvSpPr txBox="1">
            <a:spLocks/>
          </p:cNvSpPr>
          <p:nvPr/>
        </p:nvSpPr>
        <p:spPr>
          <a:xfrm>
            <a:off x="1600200" y="3276600"/>
            <a:ext cx="5334000" cy="457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smtClean="0"/>
              <a:t>1920 byte array </a:t>
            </a:r>
            <a:r>
              <a:rPr lang="en-US" dirty="0" smtClean="0">
                <a:sym typeface="Wingdings" pitchFamily="2" charset="2"/>
              </a:rPr>
              <a:t> 240 bytes per layer ( x 8 )</a:t>
            </a:r>
          </a:p>
        </p:txBody>
      </p:sp>
    </p:spTree>
    <p:extLst>
      <p:ext uri="{BB962C8B-B14F-4D97-AF65-F5344CB8AC3E}">
        <p14:creationId xmlns:p14="http://schemas.microsoft.com/office/powerpoint/2010/main" val="150822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152400"/>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1" i="0" u="none" strike="noStrike" cap="none" baseline="0" dirty="0">
                <a:solidFill>
                  <a:schemeClr val="dk2"/>
                </a:solidFill>
                <a:latin typeface="Cambria"/>
                <a:ea typeface="Cambria"/>
                <a:cs typeface="Cambria"/>
                <a:sym typeface="Cambria"/>
              </a:rPr>
              <a:t>Sound Mode</a:t>
            </a:r>
          </a:p>
        </p:txBody>
      </p:sp>
      <p:sp>
        <p:nvSpPr>
          <p:cNvPr id="381" name="Shape 381"/>
          <p:cNvSpPr txBox="1">
            <a:spLocks noGrp="1"/>
          </p:cNvSpPr>
          <p:nvPr>
            <p:ph type="body" idx="1"/>
          </p:nvPr>
        </p:nvSpPr>
        <p:spPr>
          <a:xfrm>
            <a:off x="82296" y="1295400"/>
            <a:ext cx="8077199" cy="2895600"/>
          </a:xfrm>
          <a:prstGeom prst="rect">
            <a:avLst/>
          </a:prstGeom>
          <a:noFill/>
          <a:ln>
            <a:noFill/>
          </a:ln>
        </p:spPr>
        <p:txBody>
          <a:bodyPr lIns="91425" tIns="45700" rIns="91425" bIns="45700" anchor="t" anchorCtr="0">
            <a:noAutofit/>
          </a:bodyPr>
          <a:lstStyle/>
          <a:p>
            <a:pPr marL="342900" marR="0" lvl="0" indent="-228600" algn="l" rtl="0">
              <a:spcBef>
                <a:spcPts val="560"/>
              </a:spcBef>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This mode will allow the cube to react </a:t>
            </a:r>
            <a:r>
              <a:rPr lang="en-US" sz="2800" b="0" i="0" u="none" strike="noStrike" cap="none" baseline="0" dirty="0" smtClean="0">
                <a:solidFill>
                  <a:schemeClr val="dk1"/>
                </a:solidFill>
                <a:latin typeface="Calibri"/>
                <a:ea typeface="Calibri"/>
                <a:cs typeface="Calibri"/>
                <a:sym typeface="Calibri"/>
              </a:rPr>
              <a:t>to</a:t>
            </a:r>
            <a:r>
              <a:rPr lang="en-US" sz="2800" b="0" i="0" u="none" strike="noStrike" cap="none" dirty="0" smtClean="0">
                <a:solidFill>
                  <a:schemeClr val="dk1"/>
                </a:solidFill>
                <a:latin typeface="Calibri"/>
                <a:ea typeface="Calibri"/>
                <a:cs typeface="Calibri"/>
                <a:sym typeface="Calibri"/>
              </a:rPr>
              <a:t> </a:t>
            </a:r>
            <a:r>
              <a:rPr lang="en-US" sz="2800" b="0" i="0" u="none" strike="noStrike" cap="none" baseline="0" dirty="0" smtClean="0">
                <a:solidFill>
                  <a:schemeClr val="dk1"/>
                </a:solidFill>
                <a:latin typeface="Calibri"/>
                <a:ea typeface="Calibri"/>
                <a:cs typeface="Calibri"/>
                <a:sym typeface="Calibri"/>
              </a:rPr>
              <a:t>sound</a:t>
            </a:r>
            <a:endParaRPr lang="en-US" sz="2800" b="0" i="0" u="none" strike="noStrike" cap="none" baseline="0" dirty="0">
              <a:solidFill>
                <a:schemeClr val="dk1"/>
              </a:solidFill>
              <a:latin typeface="Calibri"/>
              <a:ea typeface="Calibri"/>
              <a:cs typeface="Calibri"/>
              <a:sym typeface="Calibri"/>
            </a:endParaRPr>
          </a:p>
          <a:p>
            <a:pPr marL="342900" marR="0" lvl="0" indent="-228600" algn="l" rtl="0">
              <a:spcBef>
                <a:spcPts val="560"/>
              </a:spcBef>
              <a:buClr>
                <a:schemeClr val="accent1"/>
              </a:buClr>
              <a:buSzPct val="101190"/>
              <a:buFont typeface="Arial"/>
              <a:buChar char="•"/>
            </a:pPr>
            <a:r>
              <a:rPr lang="en-US" sz="2800" b="0" i="0" u="none" strike="noStrike" cap="none" baseline="0" dirty="0" smtClean="0">
                <a:solidFill>
                  <a:schemeClr val="dk1"/>
                </a:solidFill>
                <a:latin typeface="Calibri"/>
                <a:ea typeface="Calibri"/>
                <a:cs typeface="Calibri"/>
                <a:sym typeface="Calibri"/>
              </a:rPr>
              <a:t>VU </a:t>
            </a:r>
            <a:r>
              <a:rPr lang="en-US" sz="2800" b="0" i="0" u="none" strike="noStrike" cap="none" baseline="0" dirty="0">
                <a:solidFill>
                  <a:schemeClr val="dk1"/>
                </a:solidFill>
                <a:latin typeface="Calibri"/>
                <a:ea typeface="Calibri"/>
                <a:cs typeface="Calibri"/>
                <a:sym typeface="Calibri"/>
              </a:rPr>
              <a:t>meter provides frequency </a:t>
            </a:r>
            <a:r>
              <a:rPr lang="en-US" sz="2800" b="0" i="0" u="none" strike="noStrike" cap="none" baseline="0" dirty="0" smtClean="0">
                <a:solidFill>
                  <a:schemeClr val="dk1"/>
                </a:solidFill>
                <a:latin typeface="Calibri"/>
                <a:ea typeface="Calibri"/>
                <a:cs typeface="Calibri"/>
                <a:sym typeface="Calibri"/>
              </a:rPr>
              <a:t>data</a:t>
            </a:r>
            <a:endParaRPr lang="en-US" sz="2800" b="0" i="0" u="none" strike="noStrike" cap="none" baseline="0" dirty="0">
              <a:solidFill>
                <a:schemeClr val="dk1"/>
              </a:solidFill>
              <a:latin typeface="Calibri"/>
              <a:ea typeface="Calibri"/>
              <a:cs typeface="Calibri"/>
              <a:sym typeface="Calibri"/>
            </a:endParaRPr>
          </a:p>
          <a:p>
            <a:pPr marL="342900" marR="0" lvl="0" indent="-228600" algn="l" rtl="0">
              <a:spcBef>
                <a:spcPts val="560"/>
              </a:spcBef>
              <a:buClr>
                <a:schemeClr val="accent1"/>
              </a:buClr>
              <a:buSzPct val="101190"/>
              <a:buFont typeface="Arial"/>
              <a:buChar char="•"/>
            </a:pPr>
            <a:r>
              <a:rPr lang="en-US" sz="2800" b="0" i="0" u="none" strike="noStrike" cap="none" baseline="0" dirty="0" smtClean="0">
                <a:solidFill>
                  <a:schemeClr val="dk1"/>
                </a:solidFill>
                <a:latin typeface="Calibri"/>
                <a:ea typeface="Calibri"/>
                <a:cs typeface="Calibri"/>
                <a:sym typeface="Calibri"/>
              </a:rPr>
              <a:t>Code </a:t>
            </a:r>
            <a:r>
              <a:rPr lang="en-US" sz="2800" b="0" i="0" u="none" strike="noStrike" cap="none" baseline="0" dirty="0">
                <a:solidFill>
                  <a:schemeClr val="dk1"/>
                </a:solidFill>
                <a:latin typeface="Calibri"/>
                <a:ea typeface="Calibri"/>
                <a:cs typeface="Calibri"/>
                <a:sym typeface="Calibri"/>
              </a:rPr>
              <a:t>will consist of lighting up layer after layer, depending on sound intensity</a:t>
            </a:r>
          </a:p>
          <a:p>
            <a:endParaRPr lang="en-US" sz="2800" b="0" i="0" u="none" strike="noStrike" cap="none" baseline="0" dirty="0">
              <a:solidFill>
                <a:schemeClr val="dk1"/>
              </a:solidFill>
              <a:latin typeface="Calibri"/>
              <a:ea typeface="Calibri"/>
              <a:cs typeface="Calibri"/>
              <a:sym typeface="Calibri"/>
            </a:endParaRPr>
          </a:p>
        </p:txBody>
      </p:sp>
      <p:sp>
        <p:nvSpPr>
          <p:cNvPr id="382" name="Shape 382"/>
          <p:cNvSpPr/>
          <p:nvPr/>
        </p:nvSpPr>
        <p:spPr>
          <a:xfrm>
            <a:off x="5562600" y="4067175"/>
            <a:ext cx="1790700" cy="1838325"/>
          </a:xfrm>
          <a:prstGeom prst="rect">
            <a:avLst/>
          </a:prstGeom>
          <a:blipFill>
            <a:blip r:embed="rId3"/>
            <a:stretch>
              <a:fillRect/>
            </a:stretch>
          </a:blipFill>
        </p:spPr>
      </p:sp>
      <p:sp>
        <p:nvSpPr>
          <p:cNvPr id="383" name="Shape 383"/>
          <p:cNvSpPr/>
          <p:nvPr/>
        </p:nvSpPr>
        <p:spPr>
          <a:xfrm>
            <a:off x="685800" y="3733800"/>
            <a:ext cx="2371725" cy="2171700"/>
          </a:xfrm>
          <a:prstGeom prst="rect">
            <a:avLst/>
          </a:prstGeom>
          <a:blipFill>
            <a:blip r:embed="rId4"/>
            <a:stretch>
              <a:fillRect/>
            </a:stretch>
          </a:blipFill>
        </p:spPr>
      </p:sp>
      <p:sp>
        <p:nvSpPr>
          <p:cNvPr id="384" name="Shape 384"/>
          <p:cNvSpPr/>
          <p:nvPr/>
        </p:nvSpPr>
        <p:spPr>
          <a:xfrm>
            <a:off x="3352800" y="4681537"/>
            <a:ext cx="2057400" cy="609599"/>
          </a:xfrm>
          <a:prstGeom prst="rightArrow">
            <a:avLst>
              <a:gd name="adj1" fmla="val 50000"/>
              <a:gd name="adj2" fmla="val 50000"/>
            </a:avLst>
          </a:prstGeom>
          <a:solidFill>
            <a:schemeClr val="accent1"/>
          </a:solidFill>
          <a:ln w="25400" cap="flat">
            <a:solidFill>
              <a:srgbClr val="21768C"/>
            </a:solidFill>
            <a:prstDash val="solid"/>
            <a:round/>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18445504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Project Description</a:t>
            </a:r>
            <a:endParaRPr lang="en-US" b="1" dirty="0"/>
          </a:p>
        </p:txBody>
      </p:sp>
    </p:spTree>
    <p:extLst>
      <p:ext uri="{BB962C8B-B14F-4D97-AF65-F5344CB8AC3E}">
        <p14:creationId xmlns:p14="http://schemas.microsoft.com/office/powerpoint/2010/main" val="1518479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19999" cy="1143000"/>
          </a:xfrm>
        </p:spPr>
        <p:txBody>
          <a:bodyPr/>
          <a:lstStyle/>
          <a:p>
            <a:r>
              <a:rPr lang="en-US" b="1" dirty="0"/>
              <a:t>Sound Mode</a:t>
            </a:r>
            <a:endParaRPr lang="en-US" dirty="0"/>
          </a:p>
        </p:txBody>
      </p:sp>
      <p:graphicFrame>
        <p:nvGraphicFramePr>
          <p:cNvPr id="8" name="Diagram 7"/>
          <p:cNvGraphicFramePr/>
          <p:nvPr>
            <p:extLst>
              <p:ext uri="{D42A27DB-BD31-4B8C-83A1-F6EECF244321}">
                <p14:modId xmlns:p14="http://schemas.microsoft.com/office/powerpoint/2010/main" val="918574260"/>
              </p:ext>
            </p:extLst>
          </p:nvPr>
        </p:nvGraphicFramePr>
        <p:xfrm>
          <a:off x="76200" y="11430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086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1" i="0" u="none" strike="noStrike" cap="none" baseline="0" dirty="0">
                <a:solidFill>
                  <a:schemeClr val="dk2"/>
                </a:solidFill>
                <a:latin typeface="Cambria"/>
                <a:ea typeface="Cambria"/>
                <a:cs typeface="Cambria"/>
                <a:sym typeface="Cambria"/>
              </a:rPr>
              <a:t>Animation Mode</a:t>
            </a:r>
          </a:p>
        </p:txBody>
      </p:sp>
      <p:sp>
        <p:nvSpPr>
          <p:cNvPr id="390" name="Shape 390"/>
          <p:cNvSpPr txBox="1">
            <a:spLocks noGrp="1"/>
          </p:cNvSpPr>
          <p:nvPr>
            <p:ph type="body" idx="1"/>
          </p:nvPr>
        </p:nvSpPr>
        <p:spPr>
          <a:xfrm>
            <a:off x="457200" y="1828800"/>
            <a:ext cx="4876799" cy="3200400"/>
          </a:xfrm>
          <a:prstGeom prst="rect">
            <a:avLst/>
          </a:prstGeom>
          <a:noFill/>
          <a:ln>
            <a:noFill/>
          </a:ln>
        </p:spPr>
        <p:txBody>
          <a:bodyPr lIns="91425" tIns="45700" rIns="91425" bIns="45700" anchor="t" anchorCtr="0">
            <a:noAutofit/>
          </a:bodyPr>
          <a:lstStyle/>
          <a:p>
            <a:pPr marL="342900" marR="0" lvl="0" indent="-228600" algn="l" rtl="0">
              <a:spcBef>
                <a:spcPts val="560"/>
              </a:spcBef>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This mode will display </a:t>
            </a:r>
            <a:r>
              <a:rPr lang="en-US" sz="2800" b="0" i="0" u="none" strike="noStrike" cap="none" baseline="0" dirty="0" smtClean="0">
                <a:solidFill>
                  <a:schemeClr val="dk1"/>
                </a:solidFill>
                <a:latin typeface="Calibri"/>
                <a:ea typeface="Calibri"/>
                <a:cs typeface="Calibri"/>
                <a:sym typeface="Calibri"/>
              </a:rPr>
              <a:t>three-dimensional </a:t>
            </a:r>
            <a:r>
              <a:rPr lang="en-US" sz="2800" b="0" i="0" u="none" strike="noStrike" cap="none" baseline="0" dirty="0">
                <a:solidFill>
                  <a:schemeClr val="dk1"/>
                </a:solidFill>
                <a:latin typeface="Calibri"/>
                <a:ea typeface="Calibri"/>
                <a:cs typeface="Calibri"/>
                <a:sym typeface="Calibri"/>
              </a:rPr>
              <a:t>animations</a:t>
            </a:r>
          </a:p>
          <a:p>
            <a:pPr marL="342900" marR="0" lvl="0" indent="-228600" algn="l" rtl="0">
              <a:spcBef>
                <a:spcPts val="560"/>
              </a:spcBef>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3D array will represent individual LED coordinates</a:t>
            </a:r>
          </a:p>
          <a:p>
            <a:pPr marL="342900" marR="0" lvl="0" indent="-228600" algn="l" rtl="0">
              <a:spcBef>
                <a:spcPts val="560"/>
              </a:spcBef>
              <a:buClr>
                <a:schemeClr val="accent1"/>
              </a:buClr>
              <a:buSzPct val="101190"/>
              <a:buFont typeface="Arial"/>
              <a:buChar char="•"/>
            </a:pPr>
            <a:r>
              <a:rPr lang="en-US" sz="2800" b="0" i="0" u="none" strike="noStrike" cap="none" baseline="0" dirty="0">
                <a:solidFill>
                  <a:schemeClr val="dk1"/>
                </a:solidFill>
                <a:latin typeface="Calibri"/>
                <a:ea typeface="Calibri"/>
                <a:cs typeface="Calibri"/>
                <a:sym typeface="Calibri"/>
              </a:rPr>
              <a:t>Code to animate cube will be comprised mainly of nested </a:t>
            </a:r>
            <a:r>
              <a:rPr lang="en-US" sz="2800" b="0" i="0" u="none" strike="noStrike" cap="none" baseline="0" dirty="0" smtClean="0">
                <a:solidFill>
                  <a:schemeClr val="dk1"/>
                </a:solidFill>
                <a:latin typeface="Calibri"/>
                <a:ea typeface="Calibri"/>
                <a:cs typeface="Calibri"/>
                <a:sym typeface="Calibri"/>
              </a:rPr>
              <a:t>loops</a:t>
            </a:r>
          </a:p>
          <a:p>
            <a:endParaRPr lang="en-US" sz="2800" b="0" i="0" u="none" strike="noStrike" cap="none" baseline="0" dirty="0">
              <a:solidFill>
                <a:schemeClr val="dk1"/>
              </a:solidFill>
              <a:latin typeface="Calibri"/>
              <a:ea typeface="Calibri"/>
              <a:cs typeface="Calibri"/>
              <a:sym typeface="Calibri"/>
            </a:endParaRPr>
          </a:p>
        </p:txBody>
      </p:sp>
      <p:sp>
        <p:nvSpPr>
          <p:cNvPr id="391" name="Shape 391"/>
          <p:cNvSpPr/>
          <p:nvPr/>
        </p:nvSpPr>
        <p:spPr>
          <a:xfrm>
            <a:off x="5715000" y="2286000"/>
            <a:ext cx="2219197" cy="2379663"/>
          </a:xfrm>
          <a:prstGeom prst="rect">
            <a:avLst/>
          </a:prstGeom>
          <a:blipFill>
            <a:blip r:embed="rId3"/>
            <a:stretch>
              <a:fillRect/>
            </a:stretch>
          </a:blipFill>
        </p:spPr>
      </p:sp>
      <p:sp>
        <p:nvSpPr>
          <p:cNvPr id="4" name="Rectangle 3"/>
          <p:cNvSpPr/>
          <p:nvPr/>
        </p:nvSpPr>
        <p:spPr>
          <a:xfrm>
            <a:off x="457200" y="5029200"/>
            <a:ext cx="7848600" cy="1461939"/>
          </a:xfrm>
          <a:prstGeom prst="rect">
            <a:avLst/>
          </a:prstGeom>
        </p:spPr>
        <p:txBody>
          <a:bodyPr wrap="square">
            <a:spAutoFit/>
          </a:bodyPr>
          <a:lstStyle/>
          <a:p>
            <a:pPr marL="342900" lvl="0" indent="-228600">
              <a:spcBef>
                <a:spcPts val="560"/>
              </a:spcBef>
              <a:buClr>
                <a:schemeClr val="accent1"/>
              </a:buClr>
              <a:buSzPct val="101190"/>
              <a:buFont typeface="Arial"/>
              <a:buChar char="•"/>
            </a:pPr>
            <a:r>
              <a:rPr lang="en-US" sz="2800" dirty="0" err="1">
                <a:solidFill>
                  <a:schemeClr val="dk1"/>
                </a:solidFill>
                <a:latin typeface="Calibri"/>
                <a:ea typeface="Calibri"/>
                <a:cs typeface="Calibri"/>
                <a:sym typeface="Calibri"/>
              </a:rPr>
              <a:t>setLED</a:t>
            </a:r>
            <a:r>
              <a:rPr lang="en-US" sz="2800" dirty="0">
                <a:solidFill>
                  <a:schemeClr val="dk1"/>
                </a:solidFill>
                <a:latin typeface="Calibri"/>
                <a:ea typeface="Calibri"/>
                <a:cs typeface="Calibri"/>
                <a:sym typeface="Calibri"/>
              </a:rPr>
              <a:t>(</a:t>
            </a:r>
            <a:r>
              <a:rPr lang="en-US" sz="2800" dirty="0" err="1">
                <a:solidFill>
                  <a:schemeClr val="dk1"/>
                </a:solidFill>
                <a:latin typeface="Calibri"/>
                <a:ea typeface="Calibri"/>
                <a:cs typeface="Calibri"/>
                <a:sym typeface="Calibri"/>
              </a:rPr>
              <a:t>x,y,z,color</a:t>
            </a:r>
            <a:r>
              <a:rPr lang="en-US" sz="2800" dirty="0">
                <a:solidFill>
                  <a:schemeClr val="dk1"/>
                </a:solidFill>
                <a:latin typeface="Calibri"/>
                <a:ea typeface="Calibri"/>
                <a:cs typeface="Calibri"/>
                <a:sym typeface="Calibri"/>
              </a:rPr>
              <a:t>): This function will be the main method to light up </a:t>
            </a:r>
            <a:r>
              <a:rPr lang="en-US" sz="2800" dirty="0" smtClean="0">
                <a:solidFill>
                  <a:schemeClr val="dk1"/>
                </a:solidFill>
                <a:latin typeface="Calibri"/>
                <a:ea typeface="Calibri"/>
                <a:cs typeface="Calibri"/>
                <a:sym typeface="Calibri"/>
              </a:rPr>
              <a:t>LEDs</a:t>
            </a:r>
          </a:p>
          <a:p>
            <a:pPr marL="342900" lvl="0" indent="-228600">
              <a:spcBef>
                <a:spcPts val="560"/>
              </a:spcBef>
              <a:buClr>
                <a:schemeClr val="accent1"/>
              </a:buClr>
              <a:buSzPct val="101190"/>
              <a:buFont typeface="Arial"/>
              <a:buChar char="•"/>
            </a:pPr>
            <a:endParaRPr lang="en-US"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67873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1" i="0" u="none" strike="noStrike" cap="none" baseline="0" dirty="0">
                <a:solidFill>
                  <a:schemeClr val="dk2"/>
                </a:solidFill>
                <a:latin typeface="Cambria"/>
                <a:ea typeface="Cambria"/>
                <a:cs typeface="Cambria"/>
                <a:sym typeface="Cambria"/>
              </a:rPr>
              <a:t>Accelerometer Mode</a:t>
            </a:r>
          </a:p>
        </p:txBody>
      </p:sp>
      <p:sp>
        <p:nvSpPr>
          <p:cNvPr id="397" name="Shape 397"/>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440"/>
              </a:spcBef>
              <a:buClr>
                <a:schemeClr val="accent1"/>
              </a:buClr>
              <a:buSzPct val="98484"/>
              <a:buFont typeface="Arial"/>
              <a:buChar char="•"/>
            </a:pPr>
            <a:r>
              <a:rPr lang="en-US" sz="2200" b="0" i="0" u="none" strike="noStrike" cap="none" baseline="0" dirty="0">
                <a:solidFill>
                  <a:schemeClr val="dk1"/>
                </a:solidFill>
                <a:latin typeface="Calibri"/>
                <a:ea typeface="Calibri"/>
                <a:cs typeface="Calibri"/>
                <a:sym typeface="Calibri"/>
              </a:rPr>
              <a:t>This mode will simulate the behavior of liquid in a container</a:t>
            </a:r>
          </a:p>
          <a:p>
            <a:pPr marL="342900" marR="0" lvl="0" indent="-228600" algn="l" rtl="0">
              <a:spcBef>
                <a:spcPts val="440"/>
              </a:spcBef>
              <a:buClr>
                <a:schemeClr val="accent1"/>
              </a:buClr>
              <a:buSzPct val="98484"/>
              <a:buFont typeface="Arial"/>
              <a:buChar char="•"/>
            </a:pPr>
            <a:r>
              <a:rPr lang="en-US" sz="2200" b="0" i="0" u="none" strike="noStrike" cap="none" baseline="0" dirty="0">
                <a:solidFill>
                  <a:schemeClr val="dk1"/>
                </a:solidFill>
                <a:latin typeface="Calibri"/>
                <a:ea typeface="Calibri"/>
                <a:cs typeface="Calibri"/>
                <a:sym typeface="Calibri"/>
              </a:rPr>
              <a:t>Accelerometer provides coordinate data</a:t>
            </a:r>
          </a:p>
          <a:p>
            <a:pPr marL="342900" marR="0" lvl="0" indent="-228600" algn="l" rtl="0">
              <a:spcBef>
                <a:spcPts val="440"/>
              </a:spcBef>
              <a:buClr>
                <a:schemeClr val="accent1"/>
              </a:buClr>
              <a:buSzPct val="98484"/>
              <a:buFont typeface="Arial"/>
              <a:buChar char="•"/>
            </a:pPr>
            <a:r>
              <a:rPr lang="en-US" sz="2200" b="0" i="0" u="none" strike="noStrike" cap="none" baseline="0" dirty="0">
                <a:solidFill>
                  <a:schemeClr val="dk1"/>
                </a:solidFill>
                <a:latin typeface="Calibri"/>
                <a:ea typeface="Calibri"/>
                <a:cs typeface="Calibri"/>
                <a:sym typeface="Calibri"/>
              </a:rPr>
              <a:t>Running average of coordinate data is calculated in order to account for noise </a:t>
            </a:r>
          </a:p>
        </p:txBody>
      </p:sp>
      <p:sp>
        <p:nvSpPr>
          <p:cNvPr id="398" name="Shape 398"/>
          <p:cNvSpPr/>
          <p:nvPr/>
        </p:nvSpPr>
        <p:spPr>
          <a:xfrm>
            <a:off x="5029200" y="4105275"/>
            <a:ext cx="1362075" cy="1343025"/>
          </a:xfrm>
          <a:prstGeom prst="rect">
            <a:avLst/>
          </a:prstGeom>
          <a:blipFill>
            <a:blip r:embed="rId3"/>
            <a:stretch>
              <a:fillRect/>
            </a:stretch>
          </a:blipFill>
        </p:spPr>
      </p:sp>
      <p:sp>
        <p:nvSpPr>
          <p:cNvPr id="399" name="Shape 399"/>
          <p:cNvSpPr/>
          <p:nvPr/>
        </p:nvSpPr>
        <p:spPr>
          <a:xfrm>
            <a:off x="1524000" y="3886200"/>
            <a:ext cx="1352550" cy="1781175"/>
          </a:xfrm>
          <a:prstGeom prst="rect">
            <a:avLst/>
          </a:prstGeom>
          <a:blipFill>
            <a:blip r:embed="rId4"/>
            <a:stretch>
              <a:fillRect/>
            </a:stretch>
          </a:blipFill>
        </p:spPr>
      </p:sp>
      <p:sp>
        <p:nvSpPr>
          <p:cNvPr id="400" name="Shape 400"/>
          <p:cNvSpPr/>
          <p:nvPr/>
        </p:nvSpPr>
        <p:spPr>
          <a:xfrm>
            <a:off x="3276600" y="4331493"/>
            <a:ext cx="1600199" cy="890587"/>
          </a:xfrm>
          <a:prstGeom prst="rightArrow">
            <a:avLst>
              <a:gd name="adj1" fmla="val 50001"/>
              <a:gd name="adj2" fmla="val 57130"/>
            </a:avLst>
          </a:prstGeom>
          <a:solidFill>
            <a:schemeClr val="accent1"/>
          </a:solidFill>
          <a:ln w="12700" cap="flat">
            <a:solidFill>
              <a:srgbClr val="28A1BE"/>
            </a:solidFill>
            <a:prstDash val="solid"/>
            <a:round/>
            <a:headEnd type="none" w="med" len="med"/>
            <a:tailEnd type="none" w="med" len="med"/>
          </a:ln>
        </p:spPr>
        <p:txBody>
          <a:bodyPr lIns="91425" tIns="45700" rIns="91425" bIns="45700" anchor="ctr" anchorCtr="0">
            <a:noAutofit/>
          </a:bodyPr>
          <a:lstStyle/>
          <a:p>
            <a:endParaRPr/>
          </a:p>
        </p:txBody>
      </p:sp>
    </p:spTree>
    <p:extLst>
      <p:ext uri="{BB962C8B-B14F-4D97-AF65-F5344CB8AC3E}">
        <p14:creationId xmlns:p14="http://schemas.microsoft.com/office/powerpoint/2010/main" val="365827572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19999" cy="1143000"/>
          </a:xfrm>
        </p:spPr>
        <p:txBody>
          <a:bodyPr/>
          <a:lstStyle/>
          <a:p>
            <a:r>
              <a:rPr lang="en-US" b="1" dirty="0"/>
              <a:t>Accelerometer Mode</a:t>
            </a:r>
            <a:endParaRPr lang="en-US" dirty="0"/>
          </a:p>
        </p:txBody>
      </p:sp>
      <p:graphicFrame>
        <p:nvGraphicFramePr>
          <p:cNvPr id="4" name="Diagram 3"/>
          <p:cNvGraphicFramePr/>
          <p:nvPr>
            <p:extLst>
              <p:ext uri="{D42A27DB-BD31-4B8C-83A1-F6EECF244321}">
                <p14:modId xmlns:p14="http://schemas.microsoft.com/office/powerpoint/2010/main" val="1801102510"/>
              </p:ext>
            </p:extLst>
          </p:nvPr>
        </p:nvGraphicFramePr>
        <p:xfrm>
          <a:off x="76200" y="11430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412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0861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Administrative Content</a:t>
            </a:r>
            <a:endParaRPr lang="en-US" b="1" dirty="0"/>
          </a:p>
        </p:txBody>
      </p:sp>
    </p:spTree>
    <p:extLst>
      <p:ext uri="{BB962C8B-B14F-4D97-AF65-F5344CB8AC3E}">
        <p14:creationId xmlns:p14="http://schemas.microsoft.com/office/powerpoint/2010/main" val="3141364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a:t>
            </a:r>
            <a:r>
              <a:rPr lang="en-US" b="1" dirty="0" smtClean="0"/>
              <a:t>State of Completion</a:t>
            </a:r>
            <a:endParaRPr lang="en-US" b="1" dirty="0"/>
          </a:p>
        </p:txBody>
      </p:sp>
      <p:sp>
        <p:nvSpPr>
          <p:cNvPr id="3" name="Content Placeholder 2"/>
          <p:cNvSpPr>
            <a:spLocks noGrp="1"/>
          </p:cNvSpPr>
          <p:nvPr>
            <p:ph idx="1"/>
          </p:nvPr>
        </p:nvSpPr>
        <p:spPr>
          <a:xfrm>
            <a:off x="457200" y="1600200"/>
            <a:ext cx="7620000" cy="4800600"/>
          </a:xfrm>
        </p:spPr>
        <p:txBody>
          <a:bodyPr>
            <a:normAutofit/>
          </a:bodyPr>
          <a:lstStyle/>
          <a:p>
            <a:pPr fontAlgn="base"/>
            <a:r>
              <a:rPr lang="en-US" sz="2800" dirty="0"/>
              <a:t>Single-color LED Cube </a:t>
            </a:r>
            <a:r>
              <a:rPr lang="en-US" sz="2800" dirty="0" smtClean="0"/>
              <a:t>Complete (Animations, circuitry and body)</a:t>
            </a:r>
            <a:endParaRPr lang="en-US" sz="2800" dirty="0"/>
          </a:p>
          <a:p>
            <a:pPr fontAlgn="base"/>
            <a:r>
              <a:rPr lang="en-US" sz="2800" dirty="0" smtClean="0"/>
              <a:t>RGB LED Cube animations and circuitry complete</a:t>
            </a:r>
            <a:endParaRPr lang="en-US" sz="2800" dirty="0"/>
          </a:p>
          <a:p>
            <a:pPr fontAlgn="base"/>
            <a:r>
              <a:rPr lang="en-US" sz="2800" dirty="0" smtClean="0"/>
              <a:t>Accelerometer </a:t>
            </a:r>
            <a:r>
              <a:rPr lang="en-US" sz="2800" dirty="0"/>
              <a:t>fully </a:t>
            </a:r>
            <a:r>
              <a:rPr lang="en-US" sz="2800" dirty="0" smtClean="0"/>
              <a:t>working with both RGB and Single color LED cube</a:t>
            </a:r>
            <a:endParaRPr lang="en-US" sz="2800" dirty="0"/>
          </a:p>
          <a:p>
            <a:pPr fontAlgn="base"/>
            <a:r>
              <a:rPr lang="en-US" sz="2800" dirty="0"/>
              <a:t>VU meter fully </a:t>
            </a:r>
            <a:r>
              <a:rPr lang="en-US" sz="2800" dirty="0" smtClean="0"/>
              <a:t>working with both RGB and Single color LED cube</a:t>
            </a:r>
            <a:endParaRPr lang="en-US" sz="2800" dirty="0"/>
          </a:p>
        </p:txBody>
      </p:sp>
    </p:spTree>
    <p:extLst>
      <p:ext uri="{BB962C8B-B14F-4D97-AF65-F5344CB8AC3E}">
        <p14:creationId xmlns:p14="http://schemas.microsoft.com/office/powerpoint/2010/main" val="3803287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Completion</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7"/>
          <p:cNvGraphicFramePr>
            <a:graphicFrameLocks/>
          </p:cNvGraphicFramePr>
          <p:nvPr>
            <p:extLst>
              <p:ext uri="{D42A27DB-BD31-4B8C-83A1-F6EECF244321}">
                <p14:modId xmlns:p14="http://schemas.microsoft.com/office/powerpoint/2010/main" val="2608303572"/>
              </p:ext>
            </p:extLst>
          </p:nvPr>
        </p:nvGraphicFramePr>
        <p:xfrm>
          <a:off x="0" y="1371600"/>
          <a:ext cx="84582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1316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620000" cy="715962"/>
          </a:xfrm>
        </p:spPr>
        <p:txBody>
          <a:bodyPr/>
          <a:lstStyle/>
          <a:p>
            <a:r>
              <a:rPr lang="en-US" b="1" dirty="0" smtClean="0"/>
              <a:t>Budget</a:t>
            </a:r>
            <a:endParaRPr lang="en-US" b="1"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442612498"/>
              </p:ext>
            </p:extLst>
          </p:nvPr>
        </p:nvGraphicFramePr>
        <p:xfrm>
          <a:off x="228600" y="990600"/>
          <a:ext cx="8077200" cy="5669280"/>
        </p:xfrm>
        <a:graphic>
          <a:graphicData uri="http://schemas.openxmlformats.org/drawingml/2006/table">
            <a:tbl>
              <a:tblPr firstRow="1" bandRow="1">
                <a:tableStyleId>{5C22544A-7EE6-4342-B048-85BDC9FD1C3A}</a:tableStyleId>
              </a:tblPr>
              <a:tblGrid>
                <a:gridCol w="2019300"/>
                <a:gridCol w="2019300"/>
                <a:gridCol w="2019300"/>
                <a:gridCol w="2019300"/>
              </a:tblGrid>
              <a:tr h="336263">
                <a:tc>
                  <a:txBody>
                    <a:bodyPr/>
                    <a:lstStyle/>
                    <a:p>
                      <a:r>
                        <a:rPr lang="en-US" dirty="0" smtClean="0"/>
                        <a:t>Part</a:t>
                      </a:r>
                      <a:endParaRPr lang="en-US" dirty="0"/>
                    </a:p>
                  </a:txBody>
                  <a:tcPr/>
                </a:tc>
                <a:tc>
                  <a:txBody>
                    <a:bodyPr/>
                    <a:lstStyle/>
                    <a:p>
                      <a:r>
                        <a:rPr lang="en-US" dirty="0" smtClean="0"/>
                        <a:t>Price</a:t>
                      </a:r>
                      <a:endParaRPr lang="en-US" dirty="0"/>
                    </a:p>
                  </a:txBody>
                  <a:tcPr/>
                </a:tc>
                <a:tc>
                  <a:txBody>
                    <a:bodyPr/>
                    <a:lstStyle/>
                    <a:p>
                      <a:r>
                        <a:rPr lang="en-US" dirty="0" smtClean="0"/>
                        <a:t>Quantity</a:t>
                      </a:r>
                      <a:endParaRPr lang="en-US" dirty="0"/>
                    </a:p>
                  </a:txBody>
                  <a:tcPr/>
                </a:tc>
                <a:tc>
                  <a:txBody>
                    <a:bodyPr/>
                    <a:lstStyle/>
                    <a:p>
                      <a:r>
                        <a:rPr lang="en-US" dirty="0" smtClean="0"/>
                        <a:t>Cost</a:t>
                      </a:r>
                      <a:endParaRPr lang="en-US" dirty="0"/>
                    </a:p>
                  </a:txBody>
                  <a:tcPr/>
                </a:tc>
              </a:tr>
              <a:tr h="336263">
                <a:tc>
                  <a:txBody>
                    <a:bodyPr/>
                    <a:lstStyle/>
                    <a:p>
                      <a:r>
                        <a:rPr lang="en-US" dirty="0" smtClean="0"/>
                        <a:t>5mm </a:t>
                      </a:r>
                      <a:r>
                        <a:rPr lang="en-US" baseline="0" dirty="0" smtClean="0"/>
                        <a:t>RGB LEDs</a:t>
                      </a:r>
                      <a:endParaRPr lang="en-US" dirty="0"/>
                    </a:p>
                  </a:txBody>
                  <a:tcPr/>
                </a:tc>
                <a:tc>
                  <a:txBody>
                    <a:bodyPr/>
                    <a:lstStyle/>
                    <a:p>
                      <a:r>
                        <a:rPr lang="en-US" dirty="0" smtClean="0"/>
                        <a:t>$0.12</a:t>
                      </a:r>
                      <a:endParaRPr lang="en-US" dirty="0"/>
                    </a:p>
                  </a:txBody>
                  <a:tcPr/>
                </a:tc>
                <a:tc>
                  <a:txBody>
                    <a:bodyPr/>
                    <a:lstStyle/>
                    <a:p>
                      <a:r>
                        <a:rPr lang="en-US" dirty="0" smtClean="0"/>
                        <a:t>512</a:t>
                      </a:r>
                      <a:endParaRPr lang="en-US" dirty="0"/>
                    </a:p>
                  </a:txBody>
                  <a:tcPr/>
                </a:tc>
                <a:tc>
                  <a:txBody>
                    <a:bodyPr/>
                    <a:lstStyle/>
                    <a:p>
                      <a:r>
                        <a:rPr lang="en-US" dirty="0" smtClean="0"/>
                        <a:t>$61.44</a:t>
                      </a:r>
                      <a:endParaRPr lang="en-US" dirty="0"/>
                    </a:p>
                  </a:txBody>
                  <a:tcPr/>
                </a:tc>
              </a:tr>
              <a:tr h="336263">
                <a:tc>
                  <a:txBody>
                    <a:bodyPr/>
                    <a:lstStyle/>
                    <a:p>
                      <a:r>
                        <a:rPr lang="en-US" dirty="0" smtClean="0"/>
                        <a:t>Capacitors</a:t>
                      </a:r>
                      <a:endParaRPr lang="en-US" dirty="0"/>
                    </a:p>
                  </a:txBody>
                  <a:tcPr/>
                </a:tc>
                <a:tc>
                  <a:txBody>
                    <a:bodyPr/>
                    <a:lstStyle/>
                    <a:p>
                      <a:r>
                        <a:rPr lang="en-US" dirty="0" smtClean="0"/>
                        <a:t>$0.25</a:t>
                      </a:r>
                      <a:endParaRPr lang="en-US" dirty="0"/>
                    </a:p>
                  </a:txBody>
                  <a:tcPr/>
                </a:tc>
                <a:tc>
                  <a:txBody>
                    <a:bodyPr/>
                    <a:lstStyle/>
                    <a:p>
                      <a:r>
                        <a:rPr lang="en-US" dirty="0" smtClean="0"/>
                        <a:t>8</a:t>
                      </a:r>
                      <a:endParaRPr lang="en-US" dirty="0"/>
                    </a:p>
                  </a:txBody>
                  <a:tcPr/>
                </a:tc>
                <a:tc>
                  <a:txBody>
                    <a:bodyPr/>
                    <a:lstStyle/>
                    <a:p>
                      <a:r>
                        <a:rPr lang="en-US" dirty="0" smtClean="0"/>
                        <a:t>$2.00</a:t>
                      </a:r>
                      <a:endParaRPr lang="en-US" dirty="0"/>
                    </a:p>
                  </a:txBody>
                  <a:tcPr/>
                </a:tc>
              </a:tr>
              <a:tr h="336263">
                <a:tc>
                  <a:txBody>
                    <a:bodyPr/>
                    <a:lstStyle/>
                    <a:p>
                      <a:r>
                        <a:rPr lang="en-US" baseline="0" dirty="0" smtClean="0"/>
                        <a:t>Transistor</a:t>
                      </a:r>
                      <a:endParaRPr lang="en-US" dirty="0"/>
                    </a:p>
                  </a:txBody>
                  <a:tcPr/>
                </a:tc>
                <a:tc>
                  <a:txBody>
                    <a:bodyPr/>
                    <a:lstStyle/>
                    <a:p>
                      <a:r>
                        <a:rPr lang="en-US" dirty="0" smtClean="0"/>
                        <a:t>$1.49</a:t>
                      </a:r>
                      <a:endParaRPr lang="en-US" dirty="0"/>
                    </a:p>
                  </a:txBody>
                  <a:tcPr/>
                </a:tc>
                <a:tc>
                  <a:txBody>
                    <a:bodyPr/>
                    <a:lstStyle/>
                    <a:p>
                      <a:r>
                        <a:rPr lang="en-US" dirty="0" smtClean="0"/>
                        <a:t>8</a:t>
                      </a:r>
                      <a:endParaRPr lang="en-US" dirty="0"/>
                    </a:p>
                  </a:txBody>
                  <a:tcPr/>
                </a:tc>
                <a:tc>
                  <a:txBody>
                    <a:bodyPr/>
                    <a:lstStyle/>
                    <a:p>
                      <a:r>
                        <a:rPr lang="en-US" dirty="0" smtClean="0"/>
                        <a:t>$11.92</a:t>
                      </a:r>
                      <a:endParaRPr lang="en-US" dirty="0"/>
                    </a:p>
                  </a:txBody>
                  <a:tcPr/>
                </a:tc>
              </a:tr>
              <a:tr h="336263">
                <a:tc>
                  <a:txBody>
                    <a:bodyPr/>
                    <a:lstStyle/>
                    <a:p>
                      <a:r>
                        <a:rPr lang="en-US" dirty="0" smtClean="0"/>
                        <a:t>Resistors</a:t>
                      </a:r>
                      <a:endParaRPr lang="en-US" dirty="0"/>
                    </a:p>
                  </a:txBody>
                  <a:tcPr/>
                </a:tc>
                <a:tc>
                  <a:txBody>
                    <a:bodyPr/>
                    <a:lstStyle/>
                    <a:p>
                      <a:r>
                        <a:rPr lang="en-US" dirty="0" smtClean="0"/>
                        <a:t>$0.30</a:t>
                      </a:r>
                      <a:endParaRPr lang="en-US" dirty="0"/>
                    </a:p>
                  </a:txBody>
                  <a:tcPr/>
                </a:tc>
                <a:tc>
                  <a:txBody>
                    <a:bodyPr/>
                    <a:lstStyle/>
                    <a:p>
                      <a:r>
                        <a:rPr lang="en-US" dirty="0" smtClean="0"/>
                        <a:t>20</a:t>
                      </a:r>
                      <a:endParaRPr lang="en-US" dirty="0"/>
                    </a:p>
                  </a:txBody>
                  <a:tcPr/>
                </a:tc>
                <a:tc>
                  <a:txBody>
                    <a:bodyPr/>
                    <a:lstStyle/>
                    <a:p>
                      <a:r>
                        <a:rPr lang="en-US" dirty="0" smtClean="0"/>
                        <a:t>Lab Supply</a:t>
                      </a:r>
                      <a:endParaRPr lang="en-US" dirty="0"/>
                    </a:p>
                  </a:txBody>
                  <a:tcPr/>
                </a:tc>
              </a:tr>
              <a:tr h="336263">
                <a:tc>
                  <a:txBody>
                    <a:bodyPr/>
                    <a:lstStyle/>
                    <a:p>
                      <a:r>
                        <a:rPr lang="en-US" dirty="0" smtClean="0"/>
                        <a:t>Wire</a:t>
                      </a:r>
                      <a:endParaRPr lang="en-US" dirty="0"/>
                    </a:p>
                  </a:txBody>
                  <a:tcPr/>
                </a:tc>
                <a:tc>
                  <a:txBody>
                    <a:bodyPr/>
                    <a:lstStyle/>
                    <a:p>
                      <a:r>
                        <a:rPr lang="en-US" dirty="0" smtClean="0"/>
                        <a:t>$30.00</a:t>
                      </a:r>
                      <a:endParaRPr lang="en-US" dirty="0"/>
                    </a:p>
                  </a:txBody>
                  <a:tcPr/>
                </a:tc>
                <a:tc>
                  <a:txBody>
                    <a:bodyPr/>
                    <a:lstStyle/>
                    <a:p>
                      <a:r>
                        <a:rPr lang="en-US" dirty="0" smtClean="0"/>
                        <a:t>1</a:t>
                      </a:r>
                      <a:endParaRPr lang="en-US" dirty="0"/>
                    </a:p>
                  </a:txBody>
                  <a:tcPr/>
                </a:tc>
                <a:tc>
                  <a:txBody>
                    <a:bodyPr/>
                    <a:lstStyle/>
                    <a:p>
                      <a:r>
                        <a:rPr lang="en-US" dirty="0" smtClean="0"/>
                        <a:t>$30.00</a:t>
                      </a:r>
                      <a:endParaRPr lang="en-US" dirty="0"/>
                    </a:p>
                  </a:txBody>
                  <a:tcPr/>
                </a:tc>
              </a:tr>
              <a:tr h="336263">
                <a:tc>
                  <a:txBody>
                    <a:bodyPr/>
                    <a:lstStyle/>
                    <a:p>
                      <a:r>
                        <a:rPr lang="en-US" dirty="0" smtClean="0"/>
                        <a:t>TLC5940</a:t>
                      </a:r>
                      <a:endParaRPr lang="en-US" dirty="0"/>
                    </a:p>
                  </a:txBody>
                  <a:tcPr/>
                </a:tc>
                <a:tc>
                  <a:txBody>
                    <a:bodyPr/>
                    <a:lstStyle/>
                    <a:p>
                      <a:r>
                        <a:rPr lang="en-US" dirty="0" smtClean="0"/>
                        <a:t>$5.52</a:t>
                      </a:r>
                      <a:endParaRPr lang="en-US" dirty="0"/>
                    </a:p>
                  </a:txBody>
                  <a:tcPr/>
                </a:tc>
                <a:tc>
                  <a:txBody>
                    <a:bodyPr/>
                    <a:lstStyle/>
                    <a:p>
                      <a:r>
                        <a:rPr lang="en-US" dirty="0" smtClean="0"/>
                        <a:t>13</a:t>
                      </a:r>
                      <a:endParaRPr lang="en-US" dirty="0"/>
                    </a:p>
                  </a:txBody>
                  <a:tcPr/>
                </a:tc>
                <a:tc>
                  <a:txBody>
                    <a:bodyPr/>
                    <a:lstStyle/>
                    <a:p>
                      <a:r>
                        <a:rPr lang="en-US" dirty="0" smtClean="0"/>
                        <a:t>Free Sample</a:t>
                      </a:r>
                      <a:endParaRPr lang="en-US" dirty="0"/>
                    </a:p>
                  </a:txBody>
                  <a:tcPr/>
                </a:tc>
              </a:tr>
              <a:tr h="588461">
                <a:tc>
                  <a:txBody>
                    <a:bodyPr/>
                    <a:lstStyle/>
                    <a:p>
                      <a:r>
                        <a:rPr lang="en-US" dirty="0" smtClean="0"/>
                        <a:t>LM324</a:t>
                      </a:r>
                      <a:r>
                        <a:rPr lang="en-US" baseline="0" dirty="0" smtClean="0"/>
                        <a:t> Operational Amplifier</a:t>
                      </a:r>
                      <a:endParaRPr lang="en-US" dirty="0"/>
                    </a:p>
                  </a:txBody>
                  <a:tcPr/>
                </a:tc>
                <a:tc>
                  <a:txBody>
                    <a:bodyPr/>
                    <a:lstStyle/>
                    <a:p>
                      <a:r>
                        <a:rPr lang="en-US" dirty="0" smtClean="0"/>
                        <a:t>$0.48</a:t>
                      </a:r>
                      <a:endParaRPr lang="en-US" dirty="0"/>
                    </a:p>
                  </a:txBody>
                  <a:tcPr/>
                </a:tc>
                <a:tc>
                  <a:txBody>
                    <a:bodyPr/>
                    <a:lstStyle/>
                    <a:p>
                      <a:r>
                        <a:rPr lang="en-US" dirty="0" smtClean="0"/>
                        <a:t>1</a:t>
                      </a:r>
                      <a:endParaRPr lang="en-US" dirty="0"/>
                    </a:p>
                  </a:txBody>
                  <a:tcPr/>
                </a:tc>
                <a:tc>
                  <a:txBody>
                    <a:bodyPr/>
                    <a:lstStyle/>
                    <a:p>
                      <a:r>
                        <a:rPr lang="en-US" dirty="0" smtClean="0"/>
                        <a:t>Free Sample</a:t>
                      </a:r>
                      <a:endParaRPr lang="en-US" dirty="0"/>
                    </a:p>
                  </a:txBody>
                  <a:tcPr/>
                </a:tc>
              </a:tr>
              <a:tr h="588461">
                <a:tc>
                  <a:txBody>
                    <a:bodyPr/>
                    <a:lstStyle/>
                    <a:p>
                      <a:r>
                        <a:rPr lang="en-US" dirty="0" smtClean="0"/>
                        <a:t>LM317</a:t>
                      </a:r>
                      <a:r>
                        <a:rPr lang="en-US" baseline="0" dirty="0" smtClean="0"/>
                        <a:t> Voltage Regulator</a:t>
                      </a:r>
                      <a:endParaRPr lang="en-US" dirty="0"/>
                    </a:p>
                  </a:txBody>
                  <a:tcPr/>
                </a:tc>
                <a:tc>
                  <a:txBody>
                    <a:bodyPr/>
                    <a:lstStyle/>
                    <a:p>
                      <a:r>
                        <a:rPr lang="en-US" dirty="0" smtClean="0"/>
                        <a:t>$0.71</a:t>
                      </a:r>
                      <a:endParaRPr lang="en-US" dirty="0"/>
                    </a:p>
                  </a:txBody>
                  <a:tcPr/>
                </a:tc>
                <a:tc>
                  <a:txBody>
                    <a:bodyPr/>
                    <a:lstStyle/>
                    <a:p>
                      <a:r>
                        <a:rPr lang="en-US" dirty="0" smtClean="0"/>
                        <a:t>1</a:t>
                      </a:r>
                      <a:endParaRPr lang="en-US" dirty="0"/>
                    </a:p>
                  </a:txBody>
                  <a:tcPr/>
                </a:tc>
                <a:tc>
                  <a:txBody>
                    <a:bodyPr/>
                    <a:lstStyle/>
                    <a:p>
                      <a:r>
                        <a:rPr lang="en-US" dirty="0" smtClean="0"/>
                        <a:t>Free Sample</a:t>
                      </a:r>
                      <a:endParaRPr lang="en-US" dirty="0"/>
                    </a:p>
                  </a:txBody>
                  <a:tcPr/>
                </a:tc>
              </a:tr>
              <a:tr h="336263">
                <a:tc>
                  <a:txBody>
                    <a:bodyPr/>
                    <a:lstStyle/>
                    <a:p>
                      <a:r>
                        <a:rPr lang="en-US" dirty="0" smtClean="0"/>
                        <a:t>Microphone</a:t>
                      </a:r>
                      <a:endParaRPr lang="en-US" dirty="0"/>
                    </a:p>
                  </a:txBody>
                  <a:tcPr/>
                </a:tc>
                <a:tc>
                  <a:txBody>
                    <a:bodyPr/>
                    <a:lstStyle/>
                    <a:p>
                      <a:r>
                        <a:rPr lang="en-US" dirty="0" smtClean="0"/>
                        <a:t>$2.99</a:t>
                      </a:r>
                      <a:endParaRPr lang="en-US" dirty="0"/>
                    </a:p>
                  </a:txBody>
                  <a:tcPr/>
                </a:tc>
                <a:tc>
                  <a:txBody>
                    <a:bodyPr/>
                    <a:lstStyle/>
                    <a:p>
                      <a:r>
                        <a:rPr lang="en-US" dirty="0" smtClean="0"/>
                        <a:t>1</a:t>
                      </a:r>
                      <a:endParaRPr lang="en-US" dirty="0"/>
                    </a:p>
                  </a:txBody>
                  <a:tcPr/>
                </a:tc>
                <a:tc>
                  <a:txBody>
                    <a:bodyPr/>
                    <a:lstStyle/>
                    <a:p>
                      <a:r>
                        <a:rPr lang="en-US" dirty="0" smtClean="0"/>
                        <a:t>$2.99</a:t>
                      </a:r>
                      <a:endParaRPr lang="en-US" dirty="0"/>
                    </a:p>
                  </a:txBody>
                  <a:tcPr/>
                </a:tc>
              </a:tr>
              <a:tr h="336263">
                <a:tc>
                  <a:txBody>
                    <a:bodyPr/>
                    <a:lstStyle/>
                    <a:p>
                      <a:r>
                        <a:rPr lang="en-US" dirty="0" smtClean="0"/>
                        <a:t>Plexiglas</a:t>
                      </a:r>
                      <a:endParaRPr lang="en-US" dirty="0"/>
                    </a:p>
                  </a:txBody>
                  <a:tcPr/>
                </a:tc>
                <a:tc>
                  <a:txBody>
                    <a:bodyPr/>
                    <a:lstStyle/>
                    <a:p>
                      <a:r>
                        <a:rPr lang="en-US" dirty="0" smtClean="0"/>
                        <a:t>$12.99</a:t>
                      </a:r>
                      <a:endParaRPr lang="en-US" dirty="0"/>
                    </a:p>
                  </a:txBody>
                  <a:tcPr/>
                </a:tc>
                <a:tc>
                  <a:txBody>
                    <a:bodyPr/>
                    <a:lstStyle/>
                    <a:p>
                      <a:r>
                        <a:rPr lang="en-US" dirty="0" smtClean="0"/>
                        <a:t>1</a:t>
                      </a:r>
                      <a:endParaRPr lang="en-US" dirty="0"/>
                    </a:p>
                  </a:txBody>
                  <a:tcPr/>
                </a:tc>
                <a:tc>
                  <a:txBody>
                    <a:bodyPr/>
                    <a:lstStyle/>
                    <a:p>
                      <a:r>
                        <a:rPr lang="en-US" dirty="0" smtClean="0"/>
                        <a:t>$12.99</a:t>
                      </a:r>
                      <a:endParaRPr lang="en-US" dirty="0"/>
                    </a:p>
                  </a:txBody>
                  <a:tcPr/>
                </a:tc>
              </a:tr>
              <a:tr h="336263">
                <a:tc>
                  <a:txBody>
                    <a:bodyPr/>
                    <a:lstStyle/>
                    <a:p>
                      <a:r>
                        <a:rPr lang="en-US" dirty="0" smtClean="0"/>
                        <a:t>Miscellaneous</a:t>
                      </a:r>
                      <a:endParaRPr lang="en-US" dirty="0"/>
                    </a:p>
                  </a:txBody>
                  <a:tcPr/>
                </a:tc>
                <a:tc>
                  <a:txBody>
                    <a:bodyPr/>
                    <a:lstStyle/>
                    <a:p>
                      <a:r>
                        <a:rPr lang="en-US" dirty="0" smtClean="0"/>
                        <a:t>$20</a:t>
                      </a:r>
                      <a:endParaRPr lang="en-US" dirty="0"/>
                    </a:p>
                  </a:txBody>
                  <a:tcPr/>
                </a:tc>
                <a:tc>
                  <a:txBody>
                    <a:bodyPr/>
                    <a:lstStyle/>
                    <a:p>
                      <a:r>
                        <a:rPr lang="en-US" dirty="0" smtClean="0"/>
                        <a:t>1</a:t>
                      </a:r>
                      <a:endParaRPr lang="en-US" dirty="0"/>
                    </a:p>
                  </a:txBody>
                  <a:tcPr/>
                </a:tc>
                <a:tc>
                  <a:txBody>
                    <a:bodyPr/>
                    <a:lstStyle/>
                    <a:p>
                      <a:r>
                        <a:rPr lang="en-US" dirty="0" smtClean="0"/>
                        <a:t>$20</a:t>
                      </a:r>
                      <a:endParaRPr lang="en-US" dirty="0"/>
                    </a:p>
                  </a:txBody>
                  <a:tcPr/>
                </a:tc>
              </a:tr>
              <a:tr h="336263">
                <a:tc>
                  <a:txBody>
                    <a:bodyPr/>
                    <a:lstStyle/>
                    <a:p>
                      <a:r>
                        <a:rPr lang="en-US" dirty="0" smtClean="0"/>
                        <a:t>PCB</a:t>
                      </a:r>
                      <a:endParaRPr lang="en-US" dirty="0"/>
                    </a:p>
                  </a:txBody>
                  <a:tcPr/>
                </a:tc>
                <a:tc>
                  <a:txBody>
                    <a:bodyPr/>
                    <a:lstStyle/>
                    <a:p>
                      <a:r>
                        <a:rPr lang="en-US" dirty="0" smtClean="0"/>
                        <a:t>$40</a:t>
                      </a:r>
                      <a:endParaRPr lang="en-US" dirty="0"/>
                    </a:p>
                  </a:txBody>
                  <a:tcPr/>
                </a:tc>
                <a:tc>
                  <a:txBody>
                    <a:bodyPr/>
                    <a:lstStyle/>
                    <a:p>
                      <a:r>
                        <a:rPr lang="en-US" dirty="0" smtClean="0"/>
                        <a:t>1</a:t>
                      </a:r>
                      <a:endParaRPr lang="en-US" dirty="0"/>
                    </a:p>
                  </a:txBody>
                  <a:tcPr/>
                </a:tc>
                <a:tc>
                  <a:txBody>
                    <a:bodyPr/>
                    <a:lstStyle/>
                    <a:p>
                      <a:r>
                        <a:rPr lang="en-US" dirty="0" smtClean="0"/>
                        <a:t>$40</a:t>
                      </a:r>
                      <a:endParaRPr lang="en-US" dirty="0"/>
                    </a:p>
                  </a:txBody>
                  <a:tcPr/>
                </a:tc>
              </a:tr>
              <a:tr h="336263">
                <a:tc>
                  <a:txBody>
                    <a:bodyPr/>
                    <a:lstStyle/>
                    <a:p>
                      <a:r>
                        <a:rPr lang="en-US" dirty="0" smtClean="0"/>
                        <a:t>Total</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$181.34</a:t>
                      </a:r>
                      <a:endParaRPr lang="en-US" dirty="0"/>
                    </a:p>
                  </a:txBody>
                  <a:tcPr/>
                </a:tc>
              </a:tr>
            </a:tbl>
          </a:graphicData>
        </a:graphic>
      </p:graphicFrame>
    </p:spTree>
    <p:extLst>
      <p:ext uri="{BB962C8B-B14F-4D97-AF65-F5344CB8AC3E}">
        <p14:creationId xmlns:p14="http://schemas.microsoft.com/office/powerpoint/2010/main" val="910259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Distribution</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9343669"/>
              </p:ext>
            </p:extLst>
          </p:nvPr>
        </p:nvGraphicFramePr>
        <p:xfrm>
          <a:off x="0" y="1371600"/>
          <a:ext cx="84582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383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dfasdf" title="asdfasdf"/>
          <p:cNvPicPr/>
          <p:nvPr/>
        </p:nvPicPr>
        <p:blipFill>
          <a:blip r:embed="rId3"/>
          <a:stretch>
            <a:fillRect/>
          </a:stretch>
        </p:blipFill>
        <p:spPr>
          <a:xfrm>
            <a:off x="2819400" y="2895600"/>
            <a:ext cx="2509935" cy="2156431"/>
          </a:xfrm>
          <a:prstGeom prst="rect">
            <a:avLst/>
          </a:prstGeom>
        </p:spPr>
      </p:pic>
      <p:sp>
        <p:nvSpPr>
          <p:cNvPr id="2" name="Title 1"/>
          <p:cNvSpPr>
            <a:spLocks noGrp="1"/>
          </p:cNvSpPr>
          <p:nvPr>
            <p:ph type="title"/>
          </p:nvPr>
        </p:nvSpPr>
        <p:spPr>
          <a:xfrm>
            <a:off x="381000" y="274638"/>
            <a:ext cx="7620000" cy="1143000"/>
          </a:xfrm>
        </p:spPr>
        <p:txBody>
          <a:bodyPr/>
          <a:lstStyle/>
          <a:p>
            <a:r>
              <a:rPr lang="en-US" b="1" dirty="0" smtClean="0"/>
              <a:t>Project Description</a:t>
            </a:r>
            <a:endParaRPr lang="en-US" b="1" dirty="0"/>
          </a:p>
        </p:txBody>
      </p:sp>
      <p:sp>
        <p:nvSpPr>
          <p:cNvPr id="3" name="Content Placeholder 2"/>
          <p:cNvSpPr>
            <a:spLocks noGrp="1"/>
          </p:cNvSpPr>
          <p:nvPr>
            <p:ph idx="1"/>
          </p:nvPr>
        </p:nvSpPr>
        <p:spPr/>
        <p:txBody>
          <a:bodyPr/>
          <a:lstStyle/>
          <a:p>
            <a:r>
              <a:rPr lang="en-US" dirty="0" smtClean="0"/>
              <a:t>An LED cube is basically an LED screen but in three dimensions. Instead of packing the LEDs as close together, one wants to leave space in-between to create depth. </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097" y="4962808"/>
            <a:ext cx="2467103" cy="13617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03" y="4767404"/>
            <a:ext cx="1589055" cy="17132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Down Arrow 4"/>
          <p:cNvSpPr/>
          <p:nvPr/>
        </p:nvSpPr>
        <p:spPr>
          <a:xfrm rot="20207160">
            <a:off x="859470" y="3623357"/>
            <a:ext cx="2006687" cy="1094494"/>
          </a:xfrm>
          <a:prstGeom prst="curvedDownArrow">
            <a:avLst>
              <a:gd name="adj1" fmla="val 17834"/>
              <a:gd name="adj2" fmla="val 50000"/>
              <a:gd name="adj3" fmla="val 352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392840" flipH="1">
            <a:off x="4827767" y="3324113"/>
            <a:ext cx="2430117" cy="1288425"/>
          </a:xfrm>
          <a:prstGeom prst="curvedDownArrow">
            <a:avLst>
              <a:gd name="adj1" fmla="val 19110"/>
              <a:gd name="adj2" fmla="val 50000"/>
              <a:gd name="adj3" fmla="val 352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pic>
        <p:nvPicPr>
          <p:cNvPr id="1028" name="Picture 4" descr="C:\Users\Student\Desktop\s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52026" y="4247568"/>
            <a:ext cx="909606" cy="73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33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Questions/Comments? </a:t>
            </a:r>
            <a:endParaRPr lang="en-US" b="1" dirty="0"/>
          </a:p>
        </p:txBody>
      </p:sp>
      <p:pic>
        <p:nvPicPr>
          <p:cNvPr id="4" name="Picture 3" descr="C:\Documents and Settings\x9y\Local Settings\Temporary Internet Files\Content.IE5\M2RM6HLN\MC900433797[1].png"/>
          <p:cNvPicPr>
            <a:picLocks noChangeAspect="1" noChangeArrowheads="1"/>
          </p:cNvPicPr>
          <p:nvPr/>
        </p:nvPicPr>
        <p:blipFill>
          <a:blip r:embed="rId2" cstate="print"/>
          <a:srcRect/>
          <a:stretch>
            <a:fillRect/>
          </a:stretch>
        </p:blipFill>
        <p:spPr bwMode="auto">
          <a:xfrm>
            <a:off x="3581400" y="2819400"/>
            <a:ext cx="1676400" cy="1676400"/>
          </a:xfrm>
          <a:prstGeom prst="rect">
            <a:avLst/>
          </a:prstGeom>
          <a:noFill/>
        </p:spPr>
      </p:pic>
    </p:spTree>
    <p:extLst>
      <p:ext uri="{BB962C8B-B14F-4D97-AF65-F5344CB8AC3E}">
        <p14:creationId xmlns:p14="http://schemas.microsoft.com/office/powerpoint/2010/main" val="2562115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819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b="1" dirty="0" smtClean="0"/>
              <a:t>Demonstration Time</a:t>
            </a:r>
            <a:endParaRPr lang="en-US" b="1" dirty="0"/>
          </a:p>
        </p:txBody>
      </p:sp>
    </p:spTree>
    <p:extLst>
      <p:ext uri="{BB962C8B-B14F-4D97-AF65-F5344CB8AC3E}">
        <p14:creationId xmlns:p14="http://schemas.microsoft.com/office/powerpoint/2010/main" val="25378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Motivation</a:t>
            </a:r>
            <a:endParaRPr lang="en-US" b="1" dirty="0"/>
          </a:p>
        </p:txBody>
      </p:sp>
      <p:sp>
        <p:nvSpPr>
          <p:cNvPr id="3" name="Content Placeholder 2"/>
          <p:cNvSpPr>
            <a:spLocks noGrp="1"/>
          </p:cNvSpPr>
          <p:nvPr>
            <p:ph idx="1"/>
          </p:nvPr>
        </p:nvSpPr>
        <p:spPr/>
        <p:txBody>
          <a:bodyPr>
            <a:noAutofit/>
          </a:bodyPr>
          <a:lstStyle/>
          <a:p>
            <a:pPr fontAlgn="base"/>
            <a:r>
              <a:rPr lang="en-US" sz="2400" dirty="0" smtClean="0"/>
              <a:t>A project that would be more programing intensive than electrical due to our group’s skill set </a:t>
            </a:r>
          </a:p>
          <a:p>
            <a:pPr lvl="1" fontAlgn="base"/>
            <a:r>
              <a:rPr lang="en-US" sz="2400" dirty="0" smtClean="0"/>
              <a:t>3 </a:t>
            </a:r>
            <a:r>
              <a:rPr lang="en-US" sz="2400" dirty="0" err="1" smtClean="0"/>
              <a:t>CpE</a:t>
            </a:r>
            <a:r>
              <a:rPr lang="en-US" sz="2400" dirty="0" smtClean="0"/>
              <a:t> and 1 EE</a:t>
            </a:r>
          </a:p>
          <a:p>
            <a:pPr fontAlgn="base"/>
            <a:r>
              <a:rPr lang="en-US" sz="2400" dirty="0" smtClean="0"/>
              <a:t>Low cost project.</a:t>
            </a:r>
          </a:p>
          <a:p>
            <a:pPr lvl="1" fontAlgn="base"/>
            <a:r>
              <a:rPr lang="en-US" sz="2400" dirty="0" smtClean="0"/>
              <a:t>No funding available</a:t>
            </a:r>
            <a:endParaRPr lang="en-US" sz="2400" dirty="0"/>
          </a:p>
          <a:p>
            <a:pPr fontAlgn="base"/>
            <a:r>
              <a:rPr lang="en-US" sz="2400" dirty="0" smtClean="0"/>
              <a:t>Fun </a:t>
            </a:r>
            <a:r>
              <a:rPr lang="en-US" sz="2400" dirty="0"/>
              <a:t>project to take on as we spend our final semesters.  </a:t>
            </a:r>
          </a:p>
          <a:p>
            <a:pPr marL="114300" indent="0">
              <a:buNone/>
            </a:pPr>
            <a:endParaRPr lang="en-US" sz="2400" dirty="0"/>
          </a:p>
        </p:txBody>
      </p:sp>
    </p:spTree>
    <p:extLst>
      <p:ext uri="{BB962C8B-B14F-4D97-AF65-F5344CB8AC3E}">
        <p14:creationId xmlns:p14="http://schemas.microsoft.com/office/powerpoint/2010/main" val="301456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077200" cy="1143000"/>
          </a:xfrm>
        </p:spPr>
        <p:txBody>
          <a:bodyPr/>
          <a:lstStyle/>
          <a:p>
            <a:r>
              <a:rPr lang="en-US" b="1" dirty="0" smtClean="0"/>
              <a:t>Requirements &amp; Specifications</a:t>
            </a:r>
            <a:endParaRPr lang="en-US" b="1" dirty="0"/>
          </a:p>
        </p:txBody>
      </p:sp>
      <p:sp>
        <p:nvSpPr>
          <p:cNvPr id="3" name="Content Placeholder 2"/>
          <p:cNvSpPr>
            <a:spLocks noGrp="1"/>
          </p:cNvSpPr>
          <p:nvPr>
            <p:ph idx="1"/>
          </p:nvPr>
        </p:nvSpPr>
        <p:spPr/>
        <p:txBody>
          <a:bodyPr/>
          <a:lstStyle/>
          <a:p>
            <a:pPr fontAlgn="base"/>
            <a:r>
              <a:rPr lang="en-US" dirty="0"/>
              <a:t>The LED resolution will be 8x8x8 = 512 minimum. Having five visible </a:t>
            </a:r>
            <a:r>
              <a:rPr lang="en-US" dirty="0" smtClean="0"/>
              <a:t>faces</a:t>
            </a:r>
          </a:p>
          <a:p>
            <a:pPr fontAlgn="base"/>
            <a:r>
              <a:rPr lang="en-US" dirty="0"/>
              <a:t>The size will be approximately one cubic </a:t>
            </a:r>
            <a:r>
              <a:rPr lang="en-US" dirty="0" smtClean="0"/>
              <a:t>foot</a:t>
            </a:r>
            <a:endParaRPr lang="en-US" dirty="0"/>
          </a:p>
          <a:p>
            <a:pPr fontAlgn="base"/>
            <a:r>
              <a:rPr lang="en-US" dirty="0" smtClean="0"/>
              <a:t>RGB light </a:t>
            </a:r>
            <a:r>
              <a:rPr lang="en-US" dirty="0"/>
              <a:t>emitting diodes will be used</a:t>
            </a:r>
          </a:p>
          <a:p>
            <a:pPr fontAlgn="base"/>
            <a:r>
              <a:rPr lang="en-US" dirty="0"/>
              <a:t>Total mass should be approximately 10 lbs. or less</a:t>
            </a:r>
          </a:p>
          <a:p>
            <a:pPr fontAlgn="base"/>
            <a:r>
              <a:rPr lang="en-US" dirty="0" smtClean="0"/>
              <a:t>Electronics </a:t>
            </a:r>
            <a:r>
              <a:rPr lang="en-US" dirty="0"/>
              <a:t>will be housed underneath the LED cube structure</a:t>
            </a:r>
          </a:p>
          <a:p>
            <a:pPr fontAlgn="base"/>
            <a:r>
              <a:rPr lang="en-US" dirty="0"/>
              <a:t>Casing will be made from transparent </a:t>
            </a:r>
            <a:r>
              <a:rPr lang="en-US" dirty="0" smtClean="0"/>
              <a:t>acrylic/Plexiglas</a:t>
            </a:r>
          </a:p>
          <a:p>
            <a:pPr fontAlgn="base"/>
            <a:r>
              <a:rPr lang="en-US" dirty="0" smtClean="0"/>
              <a:t>Mini-USB </a:t>
            </a:r>
            <a:r>
              <a:rPr lang="en-US" dirty="0"/>
              <a:t>cable connection should be accessible from the outside</a:t>
            </a:r>
          </a:p>
          <a:p>
            <a:pPr fontAlgn="base"/>
            <a:r>
              <a:rPr lang="en-US" dirty="0"/>
              <a:t>Three position switch accessible to the </a:t>
            </a:r>
            <a:r>
              <a:rPr lang="en-US" dirty="0" smtClean="0"/>
              <a:t>user</a:t>
            </a:r>
          </a:p>
          <a:p>
            <a:pPr fontAlgn="base"/>
            <a:r>
              <a:rPr lang="en-US" dirty="0" smtClean="0"/>
              <a:t>Connect to wall socket for power</a:t>
            </a:r>
            <a:endParaRPr lang="en-US" dirty="0"/>
          </a:p>
          <a:p>
            <a:endParaRPr lang="en-US" dirty="0"/>
          </a:p>
        </p:txBody>
      </p:sp>
    </p:spTree>
    <p:extLst>
      <p:ext uri="{BB962C8B-B14F-4D97-AF65-F5344CB8AC3E}">
        <p14:creationId xmlns:p14="http://schemas.microsoft.com/office/powerpoint/2010/main" val="1030825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Design Details</a:t>
            </a:r>
            <a:endParaRPr lang="en-US" b="1" dirty="0"/>
          </a:p>
        </p:txBody>
      </p:sp>
    </p:spTree>
    <p:extLst>
      <p:ext uri="{BB962C8B-B14F-4D97-AF65-F5344CB8AC3E}">
        <p14:creationId xmlns:p14="http://schemas.microsoft.com/office/powerpoint/2010/main" val="1640969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3246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92" y="1212298"/>
            <a:ext cx="6353908" cy="564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917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92" y="1212298"/>
            <a:ext cx="6353908" cy="5645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b="1" dirty="0" smtClean="0"/>
              <a:t>Processing Subsystem</a:t>
            </a:r>
            <a:endParaRPr lang="en-US" b="1" dirty="0"/>
          </a:p>
        </p:txBody>
      </p:sp>
      <p:sp>
        <p:nvSpPr>
          <p:cNvPr id="6" name="Rectangle 5"/>
          <p:cNvSpPr/>
          <p:nvPr/>
        </p:nvSpPr>
        <p:spPr>
          <a:xfrm>
            <a:off x="4892634" y="1219200"/>
            <a:ext cx="2574966" cy="48006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7618" y="1207819"/>
            <a:ext cx="2286000" cy="481198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3692" y="6019800"/>
            <a:ext cx="6641382" cy="8382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92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3175</TotalTime>
  <Words>1982</Words>
  <Application>Microsoft Office PowerPoint</Application>
  <PresentationFormat>On-screen Show (4:3)</PresentationFormat>
  <Paragraphs>393</Paragraphs>
  <Slides>41</Slides>
  <Notes>13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Multi-Functional Hexahedron: An Interactive LED Cube</vt:lpstr>
      <vt:lpstr>Overview</vt:lpstr>
      <vt:lpstr>Project Description</vt:lpstr>
      <vt:lpstr>Project Description</vt:lpstr>
      <vt:lpstr>Motivation</vt:lpstr>
      <vt:lpstr>Requirements &amp; Specifications</vt:lpstr>
      <vt:lpstr>Design Details</vt:lpstr>
      <vt:lpstr>Block Diagram</vt:lpstr>
      <vt:lpstr>Processing Subsystem</vt:lpstr>
      <vt:lpstr>Microcontrollers</vt:lpstr>
      <vt:lpstr>USB to Serial Converter</vt:lpstr>
      <vt:lpstr>SPTT Switch </vt:lpstr>
      <vt:lpstr>Sensing Subsystem</vt:lpstr>
      <vt:lpstr>Accelerometer </vt:lpstr>
      <vt:lpstr>VU Meter</vt:lpstr>
      <vt:lpstr>Schematic of Sensing Subst.</vt:lpstr>
      <vt:lpstr>Display Subsystem</vt:lpstr>
      <vt:lpstr>LED Sink Drivers</vt:lpstr>
      <vt:lpstr>Schematic of LED drivers (Pending)</vt:lpstr>
      <vt:lpstr>PowerPoint Presentation</vt:lpstr>
      <vt:lpstr>Cube Mechanics</vt:lpstr>
      <vt:lpstr>Power Subsystem</vt:lpstr>
      <vt:lpstr>Voltage &amp; Current </vt:lpstr>
      <vt:lpstr>Power Dissipated</vt:lpstr>
      <vt:lpstr>Schematic of Power Subst.</vt:lpstr>
      <vt:lpstr>Firmware Details</vt:lpstr>
      <vt:lpstr>Bit Manipulation</vt:lpstr>
      <vt:lpstr>Bit Manipulation Continued</vt:lpstr>
      <vt:lpstr>Sound Mode</vt:lpstr>
      <vt:lpstr>Sound Mode</vt:lpstr>
      <vt:lpstr>Animation Mode</vt:lpstr>
      <vt:lpstr>Accelerometer Mode</vt:lpstr>
      <vt:lpstr>Accelerometer Mode</vt:lpstr>
      <vt:lpstr>Software Metrics</vt:lpstr>
      <vt:lpstr>Administrative Content</vt:lpstr>
      <vt:lpstr>Current State of Completion</vt:lpstr>
      <vt:lpstr>Percent Completion</vt:lpstr>
      <vt:lpstr>Budget</vt:lpstr>
      <vt:lpstr>Work Distribution</vt:lpstr>
      <vt:lpstr>Questions/Comments?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Multi-Functional Hexahedron: An Interactive LED Cube</dc:title>
  <dc:creator>Roberto E. Amaya</dc:creator>
  <cp:lastModifiedBy>LuisFerrer</cp:lastModifiedBy>
  <cp:revision>142</cp:revision>
  <dcterms:created xsi:type="dcterms:W3CDTF">2013-06-07T15:15:54Z</dcterms:created>
  <dcterms:modified xsi:type="dcterms:W3CDTF">2013-07-25T16:36:38Z</dcterms:modified>
</cp:coreProperties>
</file>