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80" r:id="rId2"/>
    <p:sldMasterId id="2147483792" r:id="rId3"/>
    <p:sldMasterId id="2147483804" r:id="rId4"/>
    <p:sldMasterId id="2147483816" r:id="rId5"/>
    <p:sldMasterId id="2147483828" r:id="rId6"/>
    <p:sldMasterId id="2147483840" r:id="rId7"/>
  </p:sldMasterIdLst>
  <p:notesMasterIdLst>
    <p:notesMasterId r:id="rId49"/>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3" r:id="rId33"/>
    <p:sldId id="284" r:id="rId34"/>
    <p:sldId id="285" r:id="rId35"/>
    <p:sldId id="295" r:id="rId36"/>
    <p:sldId id="297" r:id="rId37"/>
    <p:sldId id="286" r:id="rId38"/>
    <p:sldId id="287" r:id="rId39"/>
    <p:sldId id="288" r:id="rId40"/>
    <p:sldId id="289" r:id="rId41"/>
    <p:sldId id="290" r:id="rId42"/>
    <p:sldId id="291" r:id="rId43"/>
    <p:sldId id="293" r:id="rId44"/>
    <p:sldId id="294" r:id="rId45"/>
    <p:sldId id="292" r:id="rId46"/>
    <p:sldId id="296" r:id="rId47"/>
    <p:sldId id="26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2" autoAdjust="0"/>
    <p:restoredTop sz="79221" autoAdjust="0"/>
  </p:normalViewPr>
  <p:slideViewPr>
    <p:cSldViewPr>
      <p:cViewPr>
        <p:scale>
          <a:sx n="61" d="100"/>
          <a:sy n="61" d="100"/>
        </p:scale>
        <p:origin x="-16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2A8D0-1AE2-4426-92CE-9A58FE2061BB}" type="doc">
      <dgm:prSet loTypeId="urn:microsoft.com/office/officeart/2005/8/layout/hierarchy6" loCatId="hierarchy" qsTypeId="urn:microsoft.com/office/officeart/2005/8/quickstyle/simple1" qsCatId="simple" csTypeId="urn:microsoft.com/office/officeart/2005/8/colors/colorful5" csCatId="colorful" phldr="1"/>
      <dgm:spPr/>
      <dgm:t>
        <a:bodyPr/>
        <a:lstStyle/>
        <a:p>
          <a:pPr latinLnBrk="1"/>
          <a:endParaRPr lang="ko-KR" altLang="en-US"/>
        </a:p>
      </dgm:t>
    </dgm:pt>
    <dgm:pt modelId="{5229F158-0ECE-434E-B8BB-43D0FA9254C4}">
      <dgm:prSet phldrT="[텍스트]"/>
      <dgm:spPr/>
      <dgm:t>
        <a:bodyPr/>
        <a:lstStyle/>
        <a:p>
          <a:pPr latinLnBrk="1"/>
          <a:r>
            <a:rPr lang="en-US" altLang="ko-KR" dirty="0" smtClean="0">
              <a:solidFill>
                <a:schemeClr val="tx1"/>
              </a:solidFill>
              <a:latin typeface="Times New Roman" pitchFamily="18" charset="0"/>
              <a:cs typeface="Times New Roman" pitchFamily="18" charset="0"/>
            </a:rPr>
            <a:t>6V 2000mAh NiMH battery pack</a:t>
          </a:r>
          <a:endParaRPr lang="ko-KR" altLang="en-US" dirty="0">
            <a:solidFill>
              <a:schemeClr val="tx1"/>
            </a:solidFill>
            <a:latin typeface="Times New Roman" pitchFamily="18" charset="0"/>
            <a:cs typeface="Times New Roman" pitchFamily="18" charset="0"/>
          </a:endParaRPr>
        </a:p>
      </dgm:t>
    </dgm:pt>
    <dgm:pt modelId="{A960DCFD-F7C8-4148-A1BE-9EBD91B515A4}" type="parTrans" cxnId="{D8BC408E-F279-40D2-A511-9381671E6F7C}">
      <dgm:prSet/>
      <dgm:spPr/>
      <dgm:t>
        <a:bodyPr/>
        <a:lstStyle/>
        <a:p>
          <a:pPr latinLnBrk="1"/>
          <a:endParaRPr lang="ko-KR" altLang="en-US">
            <a:solidFill>
              <a:schemeClr val="tx1"/>
            </a:solidFill>
          </a:endParaRPr>
        </a:p>
      </dgm:t>
    </dgm:pt>
    <dgm:pt modelId="{A65313C3-9B82-498D-86FA-7C89DFDF9E38}" type="sibTrans" cxnId="{D8BC408E-F279-40D2-A511-9381671E6F7C}">
      <dgm:prSet/>
      <dgm:spPr/>
      <dgm:t>
        <a:bodyPr/>
        <a:lstStyle/>
        <a:p>
          <a:pPr latinLnBrk="1"/>
          <a:endParaRPr lang="ko-KR" altLang="en-US">
            <a:solidFill>
              <a:schemeClr val="tx1"/>
            </a:solidFill>
          </a:endParaRPr>
        </a:p>
      </dgm:t>
    </dgm:pt>
    <dgm:pt modelId="{40CD04DA-5F84-4194-8663-412119A77B39}">
      <dgm:prSet phldrT="[텍스트]"/>
      <dgm:spPr/>
      <dgm:t>
        <a:bodyPr/>
        <a:lstStyle/>
        <a:p>
          <a:pPr latinLnBrk="1"/>
          <a:r>
            <a:rPr lang="en-US" altLang="ko-KR" dirty="0" smtClean="0">
              <a:solidFill>
                <a:schemeClr val="tx1"/>
              </a:solidFill>
              <a:latin typeface="Times New Roman" pitchFamily="18" charset="0"/>
              <a:cs typeface="Times New Roman" pitchFamily="18" charset="0"/>
            </a:rPr>
            <a:t>6V DC geared Motors</a:t>
          </a:r>
          <a:endParaRPr lang="ko-KR" altLang="en-US" dirty="0">
            <a:solidFill>
              <a:schemeClr val="tx1"/>
            </a:solidFill>
            <a:latin typeface="Times New Roman" pitchFamily="18" charset="0"/>
            <a:cs typeface="Times New Roman" pitchFamily="18" charset="0"/>
          </a:endParaRPr>
        </a:p>
      </dgm:t>
    </dgm:pt>
    <dgm:pt modelId="{5343C67C-C49F-40DD-803B-8AE305F4EC93}" type="parTrans" cxnId="{ED5231D9-BC7D-4E17-B185-1942A3697E34}">
      <dgm:prSet/>
      <dgm:spPr/>
      <dgm:t>
        <a:bodyPr/>
        <a:lstStyle/>
        <a:p>
          <a:pPr latinLnBrk="1"/>
          <a:endParaRPr lang="ko-KR" altLang="en-US">
            <a:solidFill>
              <a:schemeClr val="tx1"/>
            </a:solidFill>
          </a:endParaRPr>
        </a:p>
      </dgm:t>
    </dgm:pt>
    <dgm:pt modelId="{398A0109-641F-4F4F-BC76-AB949596C150}" type="sibTrans" cxnId="{ED5231D9-BC7D-4E17-B185-1942A3697E34}">
      <dgm:prSet/>
      <dgm:spPr/>
      <dgm:t>
        <a:bodyPr/>
        <a:lstStyle/>
        <a:p>
          <a:pPr latinLnBrk="1"/>
          <a:endParaRPr lang="ko-KR" altLang="en-US">
            <a:solidFill>
              <a:schemeClr val="tx1"/>
            </a:solidFill>
          </a:endParaRPr>
        </a:p>
      </dgm:t>
    </dgm:pt>
    <dgm:pt modelId="{5979A133-02F9-484D-8CFE-FADA8EB6C70F}" type="pres">
      <dgm:prSet presAssocID="{1EB2A8D0-1AE2-4426-92CE-9A58FE2061BB}" presName="mainComposite" presStyleCnt="0">
        <dgm:presLayoutVars>
          <dgm:chPref val="1"/>
          <dgm:dir/>
          <dgm:animOne val="branch"/>
          <dgm:animLvl val="lvl"/>
          <dgm:resizeHandles val="exact"/>
        </dgm:presLayoutVars>
      </dgm:prSet>
      <dgm:spPr/>
      <dgm:t>
        <a:bodyPr/>
        <a:lstStyle/>
        <a:p>
          <a:pPr latinLnBrk="1"/>
          <a:endParaRPr lang="ko-KR" altLang="en-US"/>
        </a:p>
      </dgm:t>
    </dgm:pt>
    <dgm:pt modelId="{B4F2EE41-CB42-4F8D-ACB1-51A101769192}" type="pres">
      <dgm:prSet presAssocID="{1EB2A8D0-1AE2-4426-92CE-9A58FE2061BB}" presName="hierFlow" presStyleCnt="0"/>
      <dgm:spPr/>
    </dgm:pt>
    <dgm:pt modelId="{99E9A8FD-3518-4215-ABDF-9C58B5C7651B}" type="pres">
      <dgm:prSet presAssocID="{1EB2A8D0-1AE2-4426-92CE-9A58FE2061BB}" presName="hierChild1" presStyleCnt="0">
        <dgm:presLayoutVars>
          <dgm:chPref val="1"/>
          <dgm:animOne val="branch"/>
          <dgm:animLvl val="lvl"/>
        </dgm:presLayoutVars>
      </dgm:prSet>
      <dgm:spPr/>
    </dgm:pt>
    <dgm:pt modelId="{379B365C-DE96-4F53-A61D-C11C1DC91D94}" type="pres">
      <dgm:prSet presAssocID="{5229F158-0ECE-434E-B8BB-43D0FA9254C4}" presName="Name14" presStyleCnt="0"/>
      <dgm:spPr/>
    </dgm:pt>
    <dgm:pt modelId="{4EAF2065-C197-4669-90F0-7D187D505188}" type="pres">
      <dgm:prSet presAssocID="{5229F158-0ECE-434E-B8BB-43D0FA9254C4}" presName="level1Shape" presStyleLbl="node0" presStyleIdx="0" presStyleCnt="1" custScaleX="16351" custScaleY="16351" custLinFactNeighborX="21661" custLinFactNeighborY="-1359">
        <dgm:presLayoutVars>
          <dgm:chPref val="3"/>
        </dgm:presLayoutVars>
      </dgm:prSet>
      <dgm:spPr/>
      <dgm:t>
        <a:bodyPr/>
        <a:lstStyle/>
        <a:p>
          <a:pPr latinLnBrk="1"/>
          <a:endParaRPr lang="ko-KR" altLang="en-US"/>
        </a:p>
      </dgm:t>
    </dgm:pt>
    <dgm:pt modelId="{16244290-35BD-4E64-8DCA-BB54C7AF57EC}" type="pres">
      <dgm:prSet presAssocID="{5229F158-0ECE-434E-B8BB-43D0FA9254C4}" presName="hierChild2" presStyleCnt="0"/>
      <dgm:spPr/>
    </dgm:pt>
    <dgm:pt modelId="{5820A8CC-82AE-4BD5-946F-CFF2A0646930}" type="pres">
      <dgm:prSet presAssocID="{5343C67C-C49F-40DD-803B-8AE305F4EC93}" presName="Name19" presStyleLbl="parChTrans1D2" presStyleIdx="0" presStyleCnt="1"/>
      <dgm:spPr/>
      <dgm:t>
        <a:bodyPr/>
        <a:lstStyle/>
        <a:p>
          <a:pPr latinLnBrk="1"/>
          <a:endParaRPr lang="ko-KR" altLang="en-US"/>
        </a:p>
      </dgm:t>
    </dgm:pt>
    <dgm:pt modelId="{03A8AA3D-A7C1-4A83-AFA1-2EF70F38BDAD}" type="pres">
      <dgm:prSet presAssocID="{40CD04DA-5F84-4194-8663-412119A77B39}" presName="Name21" presStyleCnt="0"/>
      <dgm:spPr/>
    </dgm:pt>
    <dgm:pt modelId="{B80F16DE-55E7-4D13-8A24-E473F7738700}" type="pres">
      <dgm:prSet presAssocID="{40CD04DA-5F84-4194-8663-412119A77B39}" presName="level2Shape" presStyleLbl="node2" presStyleIdx="0" presStyleCnt="1" custScaleX="14193" custScaleY="19639" custLinFactNeighborX="37359" custLinFactNeighborY="8329"/>
      <dgm:spPr/>
      <dgm:t>
        <a:bodyPr/>
        <a:lstStyle/>
        <a:p>
          <a:pPr latinLnBrk="1"/>
          <a:endParaRPr lang="ko-KR" altLang="en-US"/>
        </a:p>
      </dgm:t>
    </dgm:pt>
    <dgm:pt modelId="{3BE93CEF-05B1-4AAE-94AB-05264778E801}" type="pres">
      <dgm:prSet presAssocID="{40CD04DA-5F84-4194-8663-412119A77B39}" presName="hierChild3" presStyleCnt="0"/>
      <dgm:spPr/>
    </dgm:pt>
    <dgm:pt modelId="{02AF1EDE-FA75-4811-9124-C9C16CF3E49A}" type="pres">
      <dgm:prSet presAssocID="{1EB2A8D0-1AE2-4426-92CE-9A58FE2061BB}" presName="bgShapesFlow" presStyleCnt="0"/>
      <dgm:spPr/>
    </dgm:pt>
  </dgm:ptLst>
  <dgm:cxnLst>
    <dgm:cxn modelId="{1D7273F9-74F5-4815-8DDC-18383A5ED52C}" type="presOf" srcId="{5229F158-0ECE-434E-B8BB-43D0FA9254C4}" destId="{4EAF2065-C197-4669-90F0-7D187D505188}" srcOrd="0" destOrd="0" presId="urn:microsoft.com/office/officeart/2005/8/layout/hierarchy6"/>
    <dgm:cxn modelId="{ED5231D9-BC7D-4E17-B185-1942A3697E34}" srcId="{5229F158-0ECE-434E-B8BB-43D0FA9254C4}" destId="{40CD04DA-5F84-4194-8663-412119A77B39}" srcOrd="0" destOrd="0" parTransId="{5343C67C-C49F-40DD-803B-8AE305F4EC93}" sibTransId="{398A0109-641F-4F4F-BC76-AB949596C150}"/>
    <dgm:cxn modelId="{6C16C2B9-EBFE-46D1-9C07-C49A77578935}" type="presOf" srcId="{5343C67C-C49F-40DD-803B-8AE305F4EC93}" destId="{5820A8CC-82AE-4BD5-946F-CFF2A0646930}" srcOrd="0" destOrd="0" presId="urn:microsoft.com/office/officeart/2005/8/layout/hierarchy6"/>
    <dgm:cxn modelId="{AE1B2753-CCF8-4988-8AF4-66F6E9CE7B52}" type="presOf" srcId="{1EB2A8D0-1AE2-4426-92CE-9A58FE2061BB}" destId="{5979A133-02F9-484D-8CFE-FADA8EB6C70F}" srcOrd="0" destOrd="0" presId="urn:microsoft.com/office/officeart/2005/8/layout/hierarchy6"/>
    <dgm:cxn modelId="{1B3F35AD-532C-4A63-9CB6-FA80D733F8CE}" type="presOf" srcId="{40CD04DA-5F84-4194-8663-412119A77B39}" destId="{B80F16DE-55E7-4D13-8A24-E473F7738700}" srcOrd="0" destOrd="0" presId="urn:microsoft.com/office/officeart/2005/8/layout/hierarchy6"/>
    <dgm:cxn modelId="{D8BC408E-F279-40D2-A511-9381671E6F7C}" srcId="{1EB2A8D0-1AE2-4426-92CE-9A58FE2061BB}" destId="{5229F158-0ECE-434E-B8BB-43D0FA9254C4}" srcOrd="0" destOrd="0" parTransId="{A960DCFD-F7C8-4148-A1BE-9EBD91B515A4}" sibTransId="{A65313C3-9B82-498D-86FA-7C89DFDF9E38}"/>
    <dgm:cxn modelId="{40E9EB0E-A6B4-4202-9A96-E234822E8BE8}" type="presParOf" srcId="{5979A133-02F9-484D-8CFE-FADA8EB6C70F}" destId="{B4F2EE41-CB42-4F8D-ACB1-51A101769192}" srcOrd="0" destOrd="0" presId="urn:microsoft.com/office/officeart/2005/8/layout/hierarchy6"/>
    <dgm:cxn modelId="{1EA615E1-2E70-4374-BB98-571E40B29DC1}" type="presParOf" srcId="{B4F2EE41-CB42-4F8D-ACB1-51A101769192}" destId="{99E9A8FD-3518-4215-ABDF-9C58B5C7651B}" srcOrd="0" destOrd="0" presId="urn:microsoft.com/office/officeart/2005/8/layout/hierarchy6"/>
    <dgm:cxn modelId="{D6E3CCB0-6193-4BB3-9D40-AF52AF510088}" type="presParOf" srcId="{99E9A8FD-3518-4215-ABDF-9C58B5C7651B}" destId="{379B365C-DE96-4F53-A61D-C11C1DC91D94}" srcOrd="0" destOrd="0" presId="urn:microsoft.com/office/officeart/2005/8/layout/hierarchy6"/>
    <dgm:cxn modelId="{6605C421-3CBD-4FD8-BFDC-17CA693183FB}" type="presParOf" srcId="{379B365C-DE96-4F53-A61D-C11C1DC91D94}" destId="{4EAF2065-C197-4669-90F0-7D187D505188}" srcOrd="0" destOrd="0" presId="urn:microsoft.com/office/officeart/2005/8/layout/hierarchy6"/>
    <dgm:cxn modelId="{5C8F1DE2-C268-4949-9F70-EB60D153526B}" type="presParOf" srcId="{379B365C-DE96-4F53-A61D-C11C1DC91D94}" destId="{16244290-35BD-4E64-8DCA-BB54C7AF57EC}" srcOrd="1" destOrd="0" presId="urn:microsoft.com/office/officeart/2005/8/layout/hierarchy6"/>
    <dgm:cxn modelId="{9CB62419-83C8-4221-BD57-838F9FC0B8D4}" type="presParOf" srcId="{16244290-35BD-4E64-8DCA-BB54C7AF57EC}" destId="{5820A8CC-82AE-4BD5-946F-CFF2A0646930}" srcOrd="0" destOrd="0" presId="urn:microsoft.com/office/officeart/2005/8/layout/hierarchy6"/>
    <dgm:cxn modelId="{181F1A7C-7924-42E7-8063-3B31623383A5}" type="presParOf" srcId="{16244290-35BD-4E64-8DCA-BB54C7AF57EC}" destId="{03A8AA3D-A7C1-4A83-AFA1-2EF70F38BDAD}" srcOrd="1" destOrd="0" presId="urn:microsoft.com/office/officeart/2005/8/layout/hierarchy6"/>
    <dgm:cxn modelId="{7808B9FB-3B47-4C75-95D3-DEFF2CA0D31A}" type="presParOf" srcId="{03A8AA3D-A7C1-4A83-AFA1-2EF70F38BDAD}" destId="{B80F16DE-55E7-4D13-8A24-E473F7738700}" srcOrd="0" destOrd="0" presId="urn:microsoft.com/office/officeart/2005/8/layout/hierarchy6"/>
    <dgm:cxn modelId="{82777969-625C-4AD6-8CEF-E66D5A4F4A0F}" type="presParOf" srcId="{03A8AA3D-A7C1-4A83-AFA1-2EF70F38BDAD}" destId="{3BE93CEF-05B1-4AAE-94AB-05264778E801}" srcOrd="1" destOrd="0" presId="urn:microsoft.com/office/officeart/2005/8/layout/hierarchy6"/>
    <dgm:cxn modelId="{38CB8310-C756-4AA1-9989-5C666839502B}" type="presParOf" srcId="{5979A133-02F9-484D-8CFE-FADA8EB6C70F}" destId="{02AF1EDE-FA75-4811-9124-C9C16CF3E49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F2065-C197-4669-90F0-7D187D505188}">
      <dsp:nvSpPr>
        <dsp:cNvPr id="0" name=""/>
        <dsp:cNvSpPr/>
      </dsp:nvSpPr>
      <dsp:spPr>
        <a:xfrm>
          <a:off x="4632201" y="775764"/>
          <a:ext cx="1193046" cy="795364"/>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kern="1200" dirty="0" smtClean="0">
              <a:solidFill>
                <a:schemeClr val="tx1"/>
              </a:solidFill>
              <a:latin typeface="Times New Roman" pitchFamily="18" charset="0"/>
              <a:cs typeface="Times New Roman" pitchFamily="18" charset="0"/>
            </a:rPr>
            <a:t>6V 2000mAh NiMH battery pack</a:t>
          </a:r>
          <a:endParaRPr lang="ko-KR" altLang="en-US" sz="1400" kern="1200" dirty="0">
            <a:solidFill>
              <a:schemeClr val="tx1"/>
            </a:solidFill>
            <a:latin typeface="Times New Roman" pitchFamily="18" charset="0"/>
            <a:cs typeface="Times New Roman" pitchFamily="18" charset="0"/>
          </a:endParaRPr>
        </a:p>
      </dsp:txBody>
      <dsp:txXfrm>
        <a:off x="4655496" y="799059"/>
        <a:ext cx="1146456" cy="748774"/>
      </dsp:txXfrm>
    </dsp:sp>
    <dsp:sp modelId="{5820A8CC-82AE-4BD5-946F-CFF2A0646930}">
      <dsp:nvSpPr>
        <dsp:cNvPr id="0" name=""/>
        <dsp:cNvSpPr/>
      </dsp:nvSpPr>
      <dsp:spPr>
        <a:xfrm>
          <a:off x="5228724" y="1571128"/>
          <a:ext cx="1145400" cy="2416980"/>
        </a:xfrm>
        <a:custGeom>
          <a:avLst/>
          <a:gdLst/>
          <a:ahLst/>
          <a:cxnLst/>
          <a:rect l="0" t="0" r="0" b="0"/>
          <a:pathLst>
            <a:path>
              <a:moveTo>
                <a:pt x="0" y="0"/>
              </a:moveTo>
              <a:lnTo>
                <a:pt x="0" y="1208490"/>
              </a:lnTo>
              <a:lnTo>
                <a:pt x="1145400" y="1208490"/>
              </a:lnTo>
              <a:lnTo>
                <a:pt x="1145400" y="2416980"/>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F16DE-55E7-4D13-8A24-E473F7738700}">
      <dsp:nvSpPr>
        <dsp:cNvPr id="0" name=""/>
        <dsp:cNvSpPr/>
      </dsp:nvSpPr>
      <dsp:spPr>
        <a:xfrm>
          <a:off x="5856330" y="3988108"/>
          <a:ext cx="1035588" cy="955302"/>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latinLnBrk="1">
            <a:lnSpc>
              <a:spcPct val="90000"/>
            </a:lnSpc>
            <a:spcBef>
              <a:spcPct val="0"/>
            </a:spcBef>
            <a:spcAft>
              <a:spcPct val="35000"/>
            </a:spcAft>
          </a:pPr>
          <a:r>
            <a:rPr lang="en-US" altLang="ko-KR" sz="1400" kern="1200" dirty="0" smtClean="0">
              <a:solidFill>
                <a:schemeClr val="tx1"/>
              </a:solidFill>
              <a:latin typeface="Times New Roman" pitchFamily="18" charset="0"/>
              <a:cs typeface="Times New Roman" pitchFamily="18" charset="0"/>
            </a:rPr>
            <a:t>6V DC geared Motors</a:t>
          </a:r>
          <a:endParaRPr lang="ko-KR" altLang="en-US" sz="1400" kern="1200" dirty="0">
            <a:solidFill>
              <a:schemeClr val="tx1"/>
            </a:solidFill>
            <a:latin typeface="Times New Roman" pitchFamily="18" charset="0"/>
            <a:cs typeface="Times New Roman" pitchFamily="18" charset="0"/>
          </a:endParaRPr>
        </a:p>
      </dsp:txBody>
      <dsp:txXfrm>
        <a:off x="5884310" y="4016088"/>
        <a:ext cx="979628" cy="8993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52B0A-A23C-41E8-8003-D19ED61470EE}" type="datetimeFigureOut">
              <a:rPr lang="en-US" smtClean="0"/>
              <a:t>6/27/2013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D385B-EBFD-43DA-9FE4-47469260F315}" type="slidenum">
              <a:rPr lang="en-US" smtClean="0"/>
              <a:t>‹#›</a:t>
            </a:fld>
            <a:endParaRPr lang="en-US"/>
          </a:p>
        </p:txBody>
      </p:sp>
    </p:spTree>
    <p:extLst>
      <p:ext uri="{BB962C8B-B14F-4D97-AF65-F5344CB8AC3E}">
        <p14:creationId xmlns:p14="http://schemas.microsoft.com/office/powerpoint/2010/main" val="412245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text and make font larger</a:t>
            </a:r>
            <a:endParaRPr lang="en-US" dirty="0"/>
          </a:p>
        </p:txBody>
      </p:sp>
      <p:sp>
        <p:nvSpPr>
          <p:cNvPr id="4" name="Slide Number Placeholder 3"/>
          <p:cNvSpPr>
            <a:spLocks noGrp="1"/>
          </p:cNvSpPr>
          <p:nvPr>
            <p:ph type="sldNum" sz="quarter" idx="10"/>
          </p:nvPr>
        </p:nvSpPr>
        <p:spPr/>
        <p:txBody>
          <a:bodyPr/>
          <a:lstStyle/>
          <a:p>
            <a:fld id="{872D385B-EBFD-43DA-9FE4-47469260F315}" type="slidenum">
              <a:rPr lang="en-US" smtClean="0"/>
              <a:t>5</a:t>
            </a:fld>
            <a:endParaRPr lang="en-US"/>
          </a:p>
        </p:txBody>
      </p:sp>
    </p:spTree>
    <p:extLst>
      <p:ext uri="{BB962C8B-B14F-4D97-AF65-F5344CB8AC3E}">
        <p14:creationId xmlns:p14="http://schemas.microsoft.com/office/powerpoint/2010/main" val="3389356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Determining where Knight Gear is, at a random point of time in extremely necessary because while navigating, </a:t>
            </a:r>
            <a:endParaRPr lang="en-US" dirty="0"/>
          </a:p>
        </p:txBody>
      </p:sp>
      <p:sp>
        <p:nvSpPr>
          <p:cNvPr id="4" name="Slide Number Placeholder 3"/>
          <p:cNvSpPr>
            <a:spLocks noGrp="1"/>
          </p:cNvSpPr>
          <p:nvPr>
            <p:ph type="sldNum" sz="quarter" idx="10"/>
          </p:nvPr>
        </p:nvSpPr>
        <p:spPr/>
        <p:txBody>
          <a:bodyPr/>
          <a:lstStyle/>
          <a:p>
            <a:fld id="{7B8C81C8-EF82-43F8-95C6-268B76AE8D2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78501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this technique incorporates a lot of minute errors that add up. These errors are wheel slippage, uneven floors, and lot of incremental errors that accumulate to give localization with accumulated errors.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C81C8-EF82-43F8-95C6-268B76AE8D2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05820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all the comparisons between all controllers</a:t>
            </a:r>
            <a:endParaRPr lang="en-US" dirty="0"/>
          </a:p>
        </p:txBody>
      </p:sp>
      <p:sp>
        <p:nvSpPr>
          <p:cNvPr id="4" name="Slide Number Placeholder 3"/>
          <p:cNvSpPr>
            <a:spLocks noGrp="1"/>
          </p:cNvSpPr>
          <p:nvPr>
            <p:ph type="sldNum" sz="quarter" idx="10"/>
          </p:nvPr>
        </p:nvSpPr>
        <p:spPr/>
        <p:txBody>
          <a:bodyPr/>
          <a:lstStyle/>
          <a:p>
            <a:fld id="{872D385B-EBFD-43DA-9FE4-47469260F315}" type="slidenum">
              <a:rPr lang="en-US" smtClean="0"/>
              <a:t>29</a:t>
            </a:fld>
            <a:endParaRPr lang="en-US"/>
          </a:p>
        </p:txBody>
      </p:sp>
    </p:spTree>
    <p:extLst>
      <p:ext uri="{BB962C8B-B14F-4D97-AF65-F5344CB8AC3E}">
        <p14:creationId xmlns:p14="http://schemas.microsoft.com/office/powerpoint/2010/main" val="817169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 diagram of</a:t>
            </a:r>
            <a:r>
              <a:rPr lang="en-US" baseline="0" dirty="0" smtClean="0"/>
              <a:t> the final design drawings or more</a:t>
            </a:r>
            <a:endParaRPr lang="en-US" dirty="0"/>
          </a:p>
        </p:txBody>
      </p:sp>
      <p:sp>
        <p:nvSpPr>
          <p:cNvPr id="4" name="Slide Number Placeholder 3"/>
          <p:cNvSpPr>
            <a:spLocks noGrp="1"/>
          </p:cNvSpPr>
          <p:nvPr>
            <p:ph type="sldNum" sz="quarter" idx="10"/>
          </p:nvPr>
        </p:nvSpPr>
        <p:spPr/>
        <p:txBody>
          <a:bodyPr/>
          <a:lstStyle/>
          <a:p>
            <a:fld id="{872D385B-EBFD-43DA-9FE4-47469260F315}" type="slidenum">
              <a:rPr lang="en-US" smtClean="0"/>
              <a:t>30</a:t>
            </a:fld>
            <a:endParaRPr lang="en-US"/>
          </a:p>
        </p:txBody>
      </p:sp>
    </p:spTree>
    <p:extLst>
      <p:ext uri="{BB962C8B-B14F-4D97-AF65-F5344CB8AC3E}">
        <p14:creationId xmlns:p14="http://schemas.microsoft.com/office/powerpoint/2010/main" val="723234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More</a:t>
            </a:r>
            <a:r>
              <a:rPr lang="en-US" baseline="0" smtClean="0"/>
              <a:t> flow charts </a:t>
            </a:r>
            <a:endParaRPr lang="en-US"/>
          </a:p>
        </p:txBody>
      </p:sp>
      <p:sp>
        <p:nvSpPr>
          <p:cNvPr id="4" name="Slide Number Placeholder 3"/>
          <p:cNvSpPr>
            <a:spLocks noGrp="1"/>
          </p:cNvSpPr>
          <p:nvPr>
            <p:ph type="sldNum" sz="quarter" idx="10"/>
          </p:nvPr>
        </p:nvSpPr>
        <p:spPr/>
        <p:txBody>
          <a:bodyPr/>
          <a:lstStyle/>
          <a:p>
            <a:fld id="{872D385B-EBFD-43DA-9FE4-47469260F315}" type="slidenum">
              <a:rPr lang="en-US" smtClean="0"/>
              <a:t>32</a:t>
            </a:fld>
            <a:endParaRPr lang="en-US"/>
          </a:p>
        </p:txBody>
      </p:sp>
    </p:spTree>
    <p:extLst>
      <p:ext uri="{BB962C8B-B14F-4D97-AF65-F5344CB8AC3E}">
        <p14:creationId xmlns:p14="http://schemas.microsoft.com/office/powerpoint/2010/main" val="165522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6A23A08-E7D5-42C8-B9CD-49F905C527B8}" type="slidenum">
              <a:rPr lang="ko-KR" altLang="en-US" smtClean="0">
                <a:solidFill>
                  <a:prstClr val="black"/>
                </a:solidFill>
              </a:rPr>
              <a:pPr/>
              <a:t>6</a:t>
            </a:fld>
            <a:endParaRPr lang="ko-KR" altLang="en-US">
              <a:solidFill>
                <a:prstClr val="black"/>
              </a:solidFill>
            </a:endParaRPr>
          </a:p>
        </p:txBody>
      </p:sp>
    </p:spTree>
    <p:extLst>
      <p:ext uri="{BB962C8B-B14F-4D97-AF65-F5344CB8AC3E}">
        <p14:creationId xmlns:p14="http://schemas.microsoft.com/office/powerpoint/2010/main" val="91643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specs and have a column</a:t>
            </a:r>
            <a:r>
              <a:rPr lang="en-US" baseline="0" dirty="0" smtClean="0"/>
              <a:t> of measurements</a:t>
            </a:r>
            <a:endParaRPr lang="en-US" dirty="0"/>
          </a:p>
        </p:txBody>
      </p:sp>
      <p:sp>
        <p:nvSpPr>
          <p:cNvPr id="4" name="Slide Number Placeholder 3"/>
          <p:cNvSpPr>
            <a:spLocks noGrp="1"/>
          </p:cNvSpPr>
          <p:nvPr>
            <p:ph type="sldNum" sz="quarter" idx="10"/>
          </p:nvPr>
        </p:nvSpPr>
        <p:spPr/>
        <p:txBody>
          <a:bodyPr/>
          <a:lstStyle/>
          <a:p>
            <a:fld id="{872D385B-EBFD-43DA-9FE4-47469260F315}" type="slidenum">
              <a:rPr lang="en-US" smtClean="0"/>
              <a:t>9</a:t>
            </a:fld>
            <a:endParaRPr lang="en-US"/>
          </a:p>
        </p:txBody>
      </p:sp>
    </p:spTree>
    <p:extLst>
      <p:ext uri="{BB962C8B-B14F-4D97-AF65-F5344CB8AC3E}">
        <p14:creationId xmlns:p14="http://schemas.microsoft.com/office/powerpoint/2010/main" val="222039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6A23A08-E7D5-42C8-B9CD-49F905C527B8}" type="slidenum">
              <a:rPr lang="ko-KR" altLang="en-US" smtClean="0"/>
              <a:t>10</a:t>
            </a:fld>
            <a:endParaRPr lang="ko-KR" altLang="en-US"/>
          </a:p>
        </p:txBody>
      </p:sp>
    </p:spTree>
    <p:extLst>
      <p:ext uri="{BB962C8B-B14F-4D97-AF65-F5344CB8AC3E}">
        <p14:creationId xmlns:p14="http://schemas.microsoft.com/office/powerpoint/2010/main" val="344763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time</a:t>
            </a:r>
            <a:endParaRPr lang="en-US" dirty="0"/>
          </a:p>
        </p:txBody>
      </p:sp>
      <p:sp>
        <p:nvSpPr>
          <p:cNvPr id="4" name="Slide Number Placeholder 3"/>
          <p:cNvSpPr>
            <a:spLocks noGrp="1"/>
          </p:cNvSpPr>
          <p:nvPr>
            <p:ph type="sldNum" sz="quarter" idx="10"/>
          </p:nvPr>
        </p:nvSpPr>
        <p:spPr/>
        <p:txBody>
          <a:bodyPr/>
          <a:lstStyle/>
          <a:p>
            <a:fld id="{872D385B-EBFD-43DA-9FE4-47469260F315}" type="slidenum">
              <a:rPr lang="en-US" smtClean="0"/>
              <a:t>11</a:t>
            </a:fld>
            <a:endParaRPr lang="en-US"/>
          </a:p>
        </p:txBody>
      </p:sp>
    </p:spTree>
    <p:extLst>
      <p:ext uri="{BB962C8B-B14F-4D97-AF65-F5344CB8AC3E}">
        <p14:creationId xmlns:p14="http://schemas.microsoft.com/office/powerpoint/2010/main" val="79335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GP2Y0A02YK0F is the best choice</a:t>
            </a:r>
            <a:r>
              <a:rPr lang="en-US" baseline="0" dirty="0" smtClean="0"/>
              <a:t> among all the Infrared Proximity Sensors we have looked into. </a:t>
            </a:r>
            <a:endParaRPr lang="en-US" sz="1600" dirty="0" smtClean="0">
              <a:ea typeface="MS Mincho"/>
              <a:cs typeface="Times New Roman"/>
            </a:endParaRPr>
          </a:p>
          <a:p>
            <a:endParaRPr lang="en-US" dirty="0"/>
          </a:p>
        </p:txBody>
      </p:sp>
      <p:sp>
        <p:nvSpPr>
          <p:cNvPr id="4" name="Slide Number Placeholder 3"/>
          <p:cNvSpPr>
            <a:spLocks noGrp="1"/>
          </p:cNvSpPr>
          <p:nvPr>
            <p:ph type="sldNum" sz="quarter" idx="10"/>
          </p:nvPr>
        </p:nvSpPr>
        <p:spPr/>
        <p:txBody>
          <a:bodyPr/>
          <a:lstStyle/>
          <a:p>
            <a:fld id="{7B8C81C8-EF82-43F8-95C6-268B76AE8D2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24665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ADXL335, fits the best need of Knight </a:t>
            </a:r>
            <a:r>
              <a:rPr lang="en-US" dirty="0" err="1" smtClean="0"/>
              <a:t>Gear.It</a:t>
            </a:r>
            <a:r>
              <a:rPr lang="en-US" dirty="0" smtClean="0"/>
              <a:t> costs $24.95 from </a:t>
            </a:r>
            <a:r>
              <a:rPr lang="en-US" dirty="0" err="1" smtClean="0"/>
              <a:t>sparkfun</a:t>
            </a:r>
            <a:r>
              <a:rPr lang="en-US" dirty="0" smtClean="0"/>
              <a:t> when compared to double axis accelerometer. ADXL-335 provides very low noise and uses very low power to offer sensing range of ± 3g.</a:t>
            </a:r>
          </a:p>
          <a:p>
            <a:r>
              <a:rPr lang="en-US" dirty="0" smtClean="0"/>
              <a:t> This sensing range of ± 3g should be very accurate in a limited range and should maximize sensitivity without losing any of Knight Gear’s functionalities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B8C81C8-EF82-43F8-95C6-268B76AE8D2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8991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output sensitivity varies proportionally to the supply voltage</a:t>
            </a:r>
            <a:endParaRPr lang="en-US" dirty="0"/>
          </a:p>
        </p:txBody>
      </p:sp>
      <p:sp>
        <p:nvSpPr>
          <p:cNvPr id="4" name="Slide Number Placeholder 3"/>
          <p:cNvSpPr>
            <a:spLocks noGrp="1"/>
          </p:cNvSpPr>
          <p:nvPr>
            <p:ph type="sldNum" sz="quarter" idx="10"/>
          </p:nvPr>
        </p:nvSpPr>
        <p:spPr/>
        <p:txBody>
          <a:bodyPr/>
          <a:lstStyle/>
          <a:p>
            <a:fld id="{7B8C81C8-EF82-43F8-95C6-268B76AE8D2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21704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is the most common control mechanism for robot builders, especially for beginners.  The concept is simple; Velocity difference between two motors drive the robot in any required path and direction. Hence the name “</a:t>
            </a:r>
            <a:r>
              <a:rPr lang="en-US" sz="1200" b="1" i="0" kern="1200" dirty="0" smtClean="0">
                <a:solidFill>
                  <a:schemeClr val="tx1"/>
                </a:solidFill>
                <a:effectLst/>
                <a:latin typeface="+mn-lt"/>
                <a:ea typeface="+mn-ea"/>
                <a:cs typeface="+mn-cs"/>
              </a:rPr>
              <a:t>Differential</a:t>
            </a:r>
            <a:r>
              <a:rPr lang="en-US" sz="1200" b="0" i="0" kern="1200" dirty="0" smtClean="0">
                <a:solidFill>
                  <a:schemeClr val="tx1"/>
                </a:solidFill>
                <a:effectLst/>
                <a:latin typeface="+mn-lt"/>
                <a:ea typeface="+mn-ea"/>
                <a:cs typeface="+mn-cs"/>
              </a:rPr>
              <a:t>” drive.  Differential wheeled robot can have two independently driven wheels fixed on a common horizontal axis or three wheels where two independently driven wheels and a roller ball or a castor attached to maintain equilibrium.</a:t>
            </a:r>
            <a:endParaRPr lang="en-US" dirty="0"/>
          </a:p>
        </p:txBody>
      </p:sp>
      <p:sp>
        <p:nvSpPr>
          <p:cNvPr id="4" name="Slide Number Placeholder 3"/>
          <p:cNvSpPr>
            <a:spLocks noGrp="1"/>
          </p:cNvSpPr>
          <p:nvPr>
            <p:ph type="sldNum" sz="quarter" idx="10"/>
          </p:nvPr>
        </p:nvSpPr>
        <p:spPr/>
        <p:txBody>
          <a:bodyPr/>
          <a:lstStyle/>
          <a:p>
            <a:fld id="{7B8C81C8-EF82-43F8-95C6-268B76AE8D2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5089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8BEAE09-637A-4B66-9257-7F904C6D4A1F}" type="datetimeFigureOut">
              <a:rPr lang="en-US" smtClean="0"/>
              <a:t>6/27/2013</a:t>
            </a:fld>
            <a:endParaRPr lang="en-US"/>
          </a:p>
        </p:txBody>
      </p:sp>
      <p:sp>
        <p:nvSpPr>
          <p:cNvPr id="8" name="Slide Number Placeholder 7"/>
          <p:cNvSpPr>
            <a:spLocks noGrp="1"/>
          </p:cNvSpPr>
          <p:nvPr>
            <p:ph type="sldNum" sz="quarter" idx="11"/>
          </p:nvPr>
        </p:nvSpPr>
        <p:spPr/>
        <p:txBody>
          <a:bodyPr/>
          <a:lstStyle/>
          <a:p>
            <a:fld id="{697124DA-33E6-4C82-9F78-B4F626D8137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AE09-637A-4B66-9257-7F904C6D4A1F}"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124DA-33E6-4C82-9F78-B4F626D813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AE09-637A-4B66-9257-7F904C6D4A1F}"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124DA-33E6-4C82-9F78-B4F626D8137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8BEAE09-637A-4B66-9257-7F904C6D4A1F}"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124DA-33E6-4C82-9F78-B4F626D8137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EAE09-637A-4B66-9257-7F904C6D4A1F}"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124DA-33E6-4C82-9F78-B4F626D8137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8BEAE09-637A-4B66-9257-7F904C6D4A1F}"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124DA-33E6-4C82-9F78-B4F626D81375}"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8BEAE09-637A-4B66-9257-7F904C6D4A1F}" type="datetimeFigureOut">
              <a:rPr lang="en-US" smtClean="0"/>
              <a:t>6/27/2013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124DA-33E6-4C82-9F78-B4F626D8137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AE09-637A-4B66-9257-7F904C6D4A1F}" type="datetimeFigureOut">
              <a:rPr lang="en-US" smtClean="0"/>
              <a:t>6/27/2013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124DA-33E6-4C82-9F78-B4F626D81375}"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8" name="Slide Number Placeholder 7"/>
          <p:cNvSpPr>
            <a:spLocks noGrp="1"/>
          </p:cNvSpPr>
          <p:nvPr>
            <p:ph type="sldNum" sz="quarter" idx="11"/>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
        <p:nvSpPr>
          <p:cNvPr id="9" name="Footer Placeholder 8"/>
          <p:cNvSpPr>
            <a:spLocks noGrp="1"/>
          </p:cNvSpPr>
          <p:nvPr>
            <p:ph type="ftr" sz="quarter" idx="12"/>
          </p:nvPr>
        </p:nvSpPr>
        <p:spPr/>
        <p:txBody>
          <a:bodyPr/>
          <a:lstStyle/>
          <a:p>
            <a:pPr latinLnBrk="1"/>
            <a:endParaRPr lang="ko-KR" alt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5" name="Footer Placeholder 4"/>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5" name="Footer Placeholder 4"/>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EAE09-637A-4B66-9257-7F904C6D4A1F}" type="datetimeFigureOut">
              <a:rPr lang="en-US" smtClean="0"/>
              <a:t>6/27/2013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124DA-33E6-4C82-9F78-B4F626D81375}"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6" name="Footer Placeholder 5"/>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8" name="Footer Placeholder 7"/>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4" name="Footer Placeholder 3"/>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3" name="Footer Placeholder 2"/>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6" name="Footer Placeholder 5"/>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6" name="Footer Placeholder 5"/>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5" name="Footer Placeholder 4"/>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5" name="Footer Placeholder 4"/>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EAE09-637A-4B66-9257-7F904C6D4A1F}"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124DA-33E6-4C82-9F78-B4F626D813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EAE09-637A-4B66-9257-7F904C6D4A1F}"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124DA-33E6-4C82-9F78-B4F626D813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latinLnBrk="1"/>
            <a:endParaRPr lang="ko-KR" altLang="en-U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E5F96FF-299C-4405-8FC2-D3D2800A4B72}"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C10519A-6580-47E7-87ED-63858A5BC1F5}"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AA7AA73-3E74-4C77-82E3-D69A45ABEA0E}"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D98E277-3551-4DBA-88BF-63F1C2459936}"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8BEAE09-637A-4B66-9257-7F904C6D4A1F}" type="datetimeFigureOut">
              <a:rPr lang="en-US" smtClean="0">
                <a:solidFill>
                  <a:prstClr val="black">
                    <a:tint val="75000"/>
                  </a:prstClr>
                </a:solidFill>
              </a:rPr>
              <a:pPr/>
              <a:t>6/27/2013</a:t>
            </a:fld>
            <a:endParaRPr lang="en-U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97124DA-33E6-4C82-9F78-B4F626D81375}"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latinLnBrk="1"/>
            <a:fld id="{9B729425-69ED-4880-9BB8-C423E8F4D095}" type="datetimeFigureOut">
              <a:rPr lang="ko-KR" altLang="en-US" smtClean="0">
                <a:solidFill>
                  <a:prstClr val="black">
                    <a:tint val="75000"/>
                  </a:prstClr>
                </a:solidFill>
              </a:rPr>
              <a:pPr latinLnBrk="1"/>
              <a:t>2013-06-27</a:t>
            </a:fld>
            <a:endParaRPr lang="ko-KR" altLang="en-U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latinLnBrk="1"/>
            <a:endParaRPr lang="ko-KR" altLang="en-U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latinLnBrk="1"/>
            <a:fld id="{6830AE5B-3C9D-4155-807F-611113140B4E}" type="slidenum">
              <a:rPr lang="ko-KR" altLang="en-US" smtClean="0">
                <a:solidFill>
                  <a:prstClr val="black">
                    <a:tint val="75000"/>
                  </a:prstClr>
                </a:solidFill>
              </a:rPr>
              <a:pPr latinLnBrk="1"/>
              <a:t>‹#›</a:t>
            </a:fld>
            <a:endParaRPr lang="ko-KR" altLang="en-U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7.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smtClean="0"/>
              <a:t>Knight Gear</a:t>
            </a:r>
            <a:endParaRPr lang="en-US" dirty="0"/>
          </a:p>
        </p:txBody>
      </p:sp>
      <p:sp>
        <p:nvSpPr>
          <p:cNvPr id="3" name="Subtitle 2"/>
          <p:cNvSpPr>
            <a:spLocks noGrp="1"/>
          </p:cNvSpPr>
          <p:nvPr>
            <p:ph type="subTitle" idx="1"/>
          </p:nvPr>
        </p:nvSpPr>
        <p:spPr>
          <a:xfrm>
            <a:off x="838200" y="4419600"/>
            <a:ext cx="3429000" cy="1752600"/>
          </a:xfrm>
        </p:spPr>
        <p:txBody>
          <a:bodyPr>
            <a:normAutofit fontScale="92500" lnSpcReduction="20000"/>
          </a:bodyPr>
          <a:lstStyle/>
          <a:p>
            <a:pPr algn="just"/>
            <a:r>
              <a:rPr lang="en-US" sz="2400" dirty="0" smtClean="0">
                <a:solidFill>
                  <a:schemeClr val="tx1"/>
                </a:solidFill>
              </a:rPr>
              <a:t>Group 6</a:t>
            </a:r>
          </a:p>
          <a:p>
            <a:pPr algn="just"/>
            <a:r>
              <a:rPr lang="en-US" sz="2400" dirty="0" smtClean="0">
                <a:solidFill>
                  <a:schemeClr val="tx1"/>
                </a:solidFill>
              </a:rPr>
              <a:t>Rene A. </a:t>
            </a:r>
            <a:r>
              <a:rPr lang="en-US" sz="2400" dirty="0" err="1" smtClean="0">
                <a:solidFill>
                  <a:schemeClr val="tx1"/>
                </a:solidFill>
              </a:rPr>
              <a:t>Gajardo</a:t>
            </a:r>
            <a:endParaRPr lang="en-US" sz="2400" dirty="0" smtClean="0">
              <a:solidFill>
                <a:schemeClr val="tx1"/>
              </a:solidFill>
            </a:endParaRPr>
          </a:p>
          <a:p>
            <a:pPr algn="just"/>
            <a:r>
              <a:rPr lang="en-US" sz="2400" dirty="0" smtClean="0">
                <a:solidFill>
                  <a:schemeClr val="tx1"/>
                </a:solidFill>
              </a:rPr>
              <a:t>Do Kim</a:t>
            </a:r>
          </a:p>
          <a:p>
            <a:pPr algn="just"/>
            <a:r>
              <a:rPr lang="en-US" sz="2400" dirty="0" smtClean="0">
                <a:solidFill>
                  <a:schemeClr val="tx1"/>
                </a:solidFill>
              </a:rPr>
              <a:t>Jorge L. Morales</a:t>
            </a:r>
          </a:p>
          <a:p>
            <a:pPr algn="just"/>
            <a:r>
              <a:rPr lang="en-US" sz="2400" dirty="0" err="1" smtClean="0">
                <a:solidFill>
                  <a:schemeClr val="tx1"/>
                </a:solidFill>
              </a:rPr>
              <a:t>Siddharth</a:t>
            </a:r>
            <a:r>
              <a:rPr lang="en-US" sz="2400" dirty="0" smtClean="0">
                <a:solidFill>
                  <a:schemeClr val="tx1"/>
                </a:solidFill>
              </a:rPr>
              <a:t> </a:t>
            </a:r>
            <a:r>
              <a:rPr lang="en-US" sz="2400" dirty="0" err="1" smtClean="0">
                <a:solidFill>
                  <a:schemeClr val="tx1"/>
                </a:solidFill>
              </a:rPr>
              <a:t>Padhi</a:t>
            </a:r>
            <a:endParaRPr lang="en-US" sz="2400" dirty="0">
              <a:solidFill>
                <a:schemeClr val="tx1"/>
              </a:solidFill>
            </a:endParaRPr>
          </a:p>
        </p:txBody>
      </p:sp>
    </p:spTree>
    <p:extLst>
      <p:ext uri="{BB962C8B-B14F-4D97-AF65-F5344CB8AC3E}">
        <p14:creationId xmlns:p14="http://schemas.microsoft.com/office/powerpoint/2010/main" val="2332035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 </a:t>
            </a:r>
            <a:br>
              <a:rPr lang="en-US" altLang="ko-KR" dirty="0" smtClean="0"/>
            </a:br>
            <a:endParaRPr lang="ko-KR" altLang="en-US" dirty="0"/>
          </a:p>
        </p:txBody>
      </p:sp>
      <p:sp>
        <p:nvSpPr>
          <p:cNvPr id="5" name="TextBox 4"/>
          <p:cNvSpPr txBox="1"/>
          <p:nvPr/>
        </p:nvSpPr>
        <p:spPr>
          <a:xfrm>
            <a:off x="791580" y="260648"/>
            <a:ext cx="7560840" cy="954107"/>
          </a:xfrm>
          <a:prstGeom prst="rect">
            <a:avLst/>
          </a:prstGeom>
          <a:noFill/>
        </p:spPr>
        <p:txBody>
          <a:bodyPr wrap="square" rtlCol="0">
            <a:spAutoFit/>
          </a:bodyPr>
          <a:lstStyle/>
          <a:p>
            <a:pPr algn="ctr"/>
            <a:r>
              <a:rPr lang="en-US" altLang="ko-KR" sz="2800" dirty="0" smtClean="0">
                <a:solidFill>
                  <a:schemeClr val="tx2"/>
                </a:solidFill>
                <a:latin typeface="Times New Roman" pitchFamily="18" charset="0"/>
                <a:cs typeface="Times New Roman" pitchFamily="18" charset="0"/>
              </a:rPr>
              <a:t>Motor controller cont.</a:t>
            </a:r>
          </a:p>
          <a:p>
            <a:pPr algn="ctr"/>
            <a:r>
              <a:rPr lang="en-US" altLang="ko-KR" sz="2800" dirty="0" smtClean="0">
                <a:solidFill>
                  <a:schemeClr val="tx2"/>
                </a:solidFill>
                <a:latin typeface="Times New Roman" pitchFamily="18" charset="0"/>
                <a:cs typeface="Times New Roman" pitchFamily="18" charset="0"/>
              </a:rPr>
              <a:t>H-bridge</a:t>
            </a:r>
          </a:p>
        </p:txBody>
      </p:sp>
      <p:sp>
        <p:nvSpPr>
          <p:cNvPr id="4" name="TextBox 3"/>
          <p:cNvSpPr txBox="1"/>
          <p:nvPr/>
        </p:nvSpPr>
        <p:spPr>
          <a:xfrm>
            <a:off x="853750" y="1367740"/>
            <a:ext cx="6984776" cy="923330"/>
          </a:xfrm>
          <a:prstGeom prst="rect">
            <a:avLst/>
          </a:prstGeom>
          <a:noFill/>
        </p:spPr>
        <p:txBody>
          <a:bodyPr wrap="square" rtlCol="0">
            <a:spAutoFit/>
          </a:bodyPr>
          <a:lstStyle/>
          <a:p>
            <a:pPr marL="285750" indent="-285750">
              <a:buFont typeface="Arial" pitchFamily="34" charset="0"/>
              <a:buChar char="•"/>
            </a:pPr>
            <a:r>
              <a:rPr lang="en-US" altLang="ko-KR" dirty="0" smtClean="0"/>
              <a:t>H-bridge circuit is commonly used </a:t>
            </a:r>
            <a:r>
              <a:rPr lang="en-US" altLang="ko-KR" dirty="0"/>
              <a:t>in </a:t>
            </a:r>
            <a:r>
              <a:rPr lang="en-US" altLang="ko-KR" dirty="0" smtClean="0"/>
              <a:t>robotics </a:t>
            </a:r>
            <a:r>
              <a:rPr lang="en-US" altLang="ko-KR" dirty="0"/>
              <a:t>and other applications to allow DC motors to run forwards and backwards</a:t>
            </a:r>
            <a:endParaRPr lang="ko-KR"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2260036"/>
            <a:ext cx="52197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216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 </a:t>
            </a:r>
            <a:br>
              <a:rPr lang="en-US" altLang="ko-KR" dirty="0" smtClean="0"/>
            </a:br>
            <a:endParaRPr lang="ko-KR" altLang="en-US" dirty="0"/>
          </a:p>
        </p:txBody>
      </p:sp>
      <p:sp>
        <p:nvSpPr>
          <p:cNvPr id="5" name="TextBox 4"/>
          <p:cNvSpPr txBox="1"/>
          <p:nvPr/>
        </p:nvSpPr>
        <p:spPr>
          <a:xfrm>
            <a:off x="827584" y="318599"/>
            <a:ext cx="7560840" cy="954107"/>
          </a:xfrm>
          <a:prstGeom prst="rect">
            <a:avLst/>
          </a:prstGeom>
          <a:noFill/>
        </p:spPr>
        <p:txBody>
          <a:bodyPr wrap="square" rtlCol="0">
            <a:spAutoFit/>
          </a:bodyPr>
          <a:lstStyle/>
          <a:p>
            <a:pPr algn="ctr"/>
            <a:r>
              <a:rPr lang="en-US" altLang="ko-KR" sz="2800" dirty="0" smtClean="0">
                <a:solidFill>
                  <a:schemeClr val="tx2"/>
                </a:solidFill>
                <a:latin typeface="Times New Roman" pitchFamily="18" charset="0"/>
                <a:cs typeface="Times New Roman" pitchFamily="18" charset="0"/>
              </a:rPr>
              <a:t>Motor controller cont.</a:t>
            </a:r>
          </a:p>
          <a:p>
            <a:pPr algn="ctr"/>
            <a:r>
              <a:rPr lang="en-US" altLang="ko-KR" sz="2800" dirty="0" smtClean="0">
                <a:solidFill>
                  <a:schemeClr val="tx2"/>
                </a:solidFill>
                <a:latin typeface="Times New Roman" pitchFamily="18" charset="0"/>
                <a:cs typeface="Times New Roman" pitchFamily="18" charset="0"/>
              </a:rPr>
              <a:t>H-bridge</a:t>
            </a:r>
          </a:p>
        </p:txBody>
      </p:sp>
      <p:sp>
        <p:nvSpPr>
          <p:cNvPr id="4" name="TextBox 3"/>
          <p:cNvSpPr txBox="1"/>
          <p:nvPr/>
        </p:nvSpPr>
        <p:spPr>
          <a:xfrm>
            <a:off x="853750" y="1367740"/>
            <a:ext cx="6984776" cy="923330"/>
          </a:xfrm>
          <a:prstGeom prst="rect">
            <a:avLst/>
          </a:prstGeom>
          <a:noFill/>
        </p:spPr>
        <p:txBody>
          <a:bodyPr wrap="square" rtlCol="0">
            <a:spAutoFit/>
          </a:bodyPr>
          <a:lstStyle/>
          <a:p>
            <a:pPr marL="285750" indent="-285750">
              <a:buFont typeface="Arial" pitchFamily="34" charset="0"/>
              <a:buChar char="•"/>
            </a:pPr>
            <a:r>
              <a:rPr lang="en-US" altLang="ko-KR" dirty="0" smtClean="0"/>
              <a:t>H-bridge circuit is commonly used </a:t>
            </a:r>
            <a:r>
              <a:rPr lang="en-US" altLang="ko-KR" dirty="0"/>
              <a:t>in </a:t>
            </a:r>
            <a:r>
              <a:rPr lang="en-US" altLang="ko-KR" dirty="0" smtClean="0"/>
              <a:t>robotics </a:t>
            </a:r>
            <a:r>
              <a:rPr lang="en-US" altLang="ko-KR" dirty="0"/>
              <a:t>and other applications to allow DC motors to run forwards and backwards</a:t>
            </a:r>
            <a:endParaRPr lang="ko-KR"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459" y="2260036"/>
            <a:ext cx="52197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타원 2"/>
          <p:cNvSpPr/>
          <p:nvPr/>
        </p:nvSpPr>
        <p:spPr>
          <a:xfrm>
            <a:off x="2267744" y="3356199"/>
            <a:ext cx="360040" cy="288032"/>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2240124" y="4708606"/>
            <a:ext cx="360040" cy="288032"/>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664060" y="3459565"/>
            <a:ext cx="188404" cy="369332"/>
          </a:xfrm>
          <a:prstGeom prst="rect">
            <a:avLst/>
          </a:prstGeom>
          <a:noFill/>
        </p:spPr>
        <p:txBody>
          <a:bodyPr wrap="square" rtlCol="0">
            <a:spAutoFit/>
          </a:bodyPr>
          <a:lstStyle/>
          <a:p>
            <a:r>
              <a:rPr lang="en-US" altLang="ko-KR" dirty="0" smtClean="0"/>
              <a:t>0</a:t>
            </a:r>
            <a:endParaRPr lang="ko-KR" altLang="en-US" dirty="0"/>
          </a:p>
        </p:txBody>
      </p:sp>
      <p:sp>
        <p:nvSpPr>
          <p:cNvPr id="9" name="TextBox 8"/>
          <p:cNvSpPr txBox="1"/>
          <p:nvPr/>
        </p:nvSpPr>
        <p:spPr>
          <a:xfrm>
            <a:off x="1644062" y="4660217"/>
            <a:ext cx="188404" cy="369332"/>
          </a:xfrm>
          <a:prstGeom prst="rect">
            <a:avLst/>
          </a:prstGeom>
          <a:noFill/>
        </p:spPr>
        <p:txBody>
          <a:bodyPr wrap="square" rtlCol="0">
            <a:spAutoFit/>
          </a:bodyPr>
          <a:lstStyle/>
          <a:p>
            <a:r>
              <a:rPr lang="en-US" altLang="ko-KR" dirty="0"/>
              <a:t>1</a:t>
            </a:r>
            <a:endParaRPr lang="ko-KR" altLang="en-US" dirty="0"/>
          </a:p>
        </p:txBody>
      </p:sp>
      <p:sp>
        <p:nvSpPr>
          <p:cNvPr id="13" name="자유형 12"/>
          <p:cNvSpPr/>
          <p:nvPr/>
        </p:nvSpPr>
        <p:spPr>
          <a:xfrm>
            <a:off x="3893270" y="2535810"/>
            <a:ext cx="1564960" cy="3393650"/>
          </a:xfrm>
          <a:custGeom>
            <a:avLst/>
            <a:gdLst>
              <a:gd name="connsiteX0" fmla="*/ 763571 w 1564960"/>
              <a:gd name="connsiteY0" fmla="*/ 0 h 3393650"/>
              <a:gd name="connsiteX1" fmla="*/ 754144 w 1564960"/>
              <a:gd name="connsiteY1" fmla="*/ 65988 h 3393650"/>
              <a:gd name="connsiteX2" fmla="*/ 1357460 w 1564960"/>
              <a:gd name="connsiteY2" fmla="*/ 301658 h 3393650"/>
              <a:gd name="connsiteX3" fmla="*/ 1404594 w 1564960"/>
              <a:gd name="connsiteY3" fmla="*/ 311085 h 3393650"/>
              <a:gd name="connsiteX4" fmla="*/ 1414021 w 1564960"/>
              <a:gd name="connsiteY4" fmla="*/ 339365 h 3393650"/>
              <a:gd name="connsiteX5" fmla="*/ 1432874 w 1564960"/>
              <a:gd name="connsiteY5" fmla="*/ 518475 h 3393650"/>
              <a:gd name="connsiteX6" fmla="*/ 1480008 w 1564960"/>
              <a:gd name="connsiteY6" fmla="*/ 820132 h 3393650"/>
              <a:gd name="connsiteX7" fmla="*/ 1508289 w 1564960"/>
              <a:gd name="connsiteY7" fmla="*/ 838986 h 3393650"/>
              <a:gd name="connsiteX8" fmla="*/ 1536569 w 1564960"/>
              <a:gd name="connsiteY8" fmla="*/ 895547 h 3393650"/>
              <a:gd name="connsiteX9" fmla="*/ 1555423 w 1564960"/>
              <a:gd name="connsiteY9" fmla="*/ 923827 h 3393650"/>
              <a:gd name="connsiteX10" fmla="*/ 1564850 w 1564960"/>
              <a:gd name="connsiteY10" fmla="*/ 952108 h 3393650"/>
              <a:gd name="connsiteX11" fmla="*/ 1508289 w 1564960"/>
              <a:gd name="connsiteY11" fmla="*/ 1065229 h 3393650"/>
              <a:gd name="connsiteX12" fmla="*/ 1480008 w 1564960"/>
              <a:gd name="connsiteY12" fmla="*/ 1121790 h 3393650"/>
              <a:gd name="connsiteX13" fmla="*/ 1451728 w 1564960"/>
              <a:gd name="connsiteY13" fmla="*/ 1178351 h 3393650"/>
              <a:gd name="connsiteX14" fmla="*/ 1442301 w 1564960"/>
              <a:gd name="connsiteY14" fmla="*/ 1206631 h 3393650"/>
              <a:gd name="connsiteX15" fmla="*/ 1423448 w 1564960"/>
              <a:gd name="connsiteY15" fmla="*/ 1234912 h 3393650"/>
              <a:gd name="connsiteX16" fmla="*/ 1395167 w 1564960"/>
              <a:gd name="connsiteY16" fmla="*/ 1291472 h 3393650"/>
              <a:gd name="connsiteX17" fmla="*/ 1376314 w 1564960"/>
              <a:gd name="connsiteY17" fmla="*/ 1348033 h 3393650"/>
              <a:gd name="connsiteX18" fmla="*/ 1357460 w 1564960"/>
              <a:gd name="connsiteY18" fmla="*/ 1536569 h 3393650"/>
              <a:gd name="connsiteX19" fmla="*/ 1348033 w 1564960"/>
              <a:gd name="connsiteY19" fmla="*/ 1621411 h 3393650"/>
              <a:gd name="connsiteX20" fmla="*/ 1319753 w 1564960"/>
              <a:gd name="connsiteY20" fmla="*/ 1640264 h 3393650"/>
              <a:gd name="connsiteX21" fmla="*/ 1168924 w 1564960"/>
              <a:gd name="connsiteY21" fmla="*/ 1659118 h 3393650"/>
              <a:gd name="connsiteX22" fmla="*/ 1112363 w 1564960"/>
              <a:gd name="connsiteY22" fmla="*/ 1668545 h 3393650"/>
              <a:gd name="connsiteX23" fmla="*/ 490194 w 1564960"/>
              <a:gd name="connsiteY23" fmla="*/ 1687398 h 3393650"/>
              <a:gd name="connsiteX24" fmla="*/ 160256 w 1564960"/>
              <a:gd name="connsiteY24" fmla="*/ 1696825 h 3393650"/>
              <a:gd name="connsiteX25" fmla="*/ 150829 w 1564960"/>
              <a:gd name="connsiteY25" fmla="*/ 1828800 h 3393650"/>
              <a:gd name="connsiteX26" fmla="*/ 141402 w 1564960"/>
              <a:gd name="connsiteY26" fmla="*/ 1894788 h 3393650"/>
              <a:gd name="connsiteX27" fmla="*/ 122549 w 1564960"/>
              <a:gd name="connsiteY27" fmla="*/ 2149312 h 3393650"/>
              <a:gd name="connsiteX28" fmla="*/ 75415 w 1564960"/>
              <a:gd name="connsiteY28" fmla="*/ 2205872 h 3393650"/>
              <a:gd name="connsiteX29" fmla="*/ 0 w 1564960"/>
              <a:gd name="connsiteY29" fmla="*/ 2290714 h 3393650"/>
              <a:gd name="connsiteX30" fmla="*/ 9427 w 1564960"/>
              <a:gd name="connsiteY30" fmla="*/ 2441543 h 3393650"/>
              <a:gd name="connsiteX31" fmla="*/ 94268 w 1564960"/>
              <a:gd name="connsiteY31" fmla="*/ 2516957 h 3393650"/>
              <a:gd name="connsiteX32" fmla="*/ 113122 w 1564960"/>
              <a:gd name="connsiteY32" fmla="*/ 2545237 h 3393650"/>
              <a:gd name="connsiteX33" fmla="*/ 141402 w 1564960"/>
              <a:gd name="connsiteY33" fmla="*/ 2564091 h 3393650"/>
              <a:gd name="connsiteX34" fmla="*/ 160256 w 1564960"/>
              <a:gd name="connsiteY34" fmla="*/ 2620652 h 3393650"/>
              <a:gd name="connsiteX35" fmla="*/ 150829 w 1564960"/>
              <a:gd name="connsiteY35" fmla="*/ 2894029 h 3393650"/>
              <a:gd name="connsiteX36" fmla="*/ 216817 w 1564960"/>
              <a:gd name="connsiteY36" fmla="*/ 2903456 h 3393650"/>
              <a:gd name="connsiteX37" fmla="*/ 320511 w 1564960"/>
              <a:gd name="connsiteY37" fmla="*/ 2894029 h 3393650"/>
              <a:gd name="connsiteX38" fmla="*/ 565608 w 1564960"/>
              <a:gd name="connsiteY38" fmla="*/ 2884602 h 3393650"/>
              <a:gd name="connsiteX39" fmla="*/ 697584 w 1564960"/>
              <a:gd name="connsiteY39" fmla="*/ 2894029 h 3393650"/>
              <a:gd name="connsiteX40" fmla="*/ 725864 w 1564960"/>
              <a:gd name="connsiteY40" fmla="*/ 2903456 h 3393650"/>
              <a:gd name="connsiteX41" fmla="*/ 744718 w 1564960"/>
              <a:gd name="connsiteY41" fmla="*/ 2931736 h 3393650"/>
              <a:gd name="connsiteX42" fmla="*/ 735291 w 1564960"/>
              <a:gd name="connsiteY42" fmla="*/ 3148553 h 3393650"/>
              <a:gd name="connsiteX43" fmla="*/ 725864 w 1564960"/>
              <a:gd name="connsiteY43" fmla="*/ 3242821 h 3393650"/>
              <a:gd name="connsiteX44" fmla="*/ 716437 w 1564960"/>
              <a:gd name="connsiteY44" fmla="*/ 3393650 h 33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64960" h="3393650">
                <a:moveTo>
                  <a:pt x="763571" y="0"/>
                </a:moveTo>
                <a:cubicBezTo>
                  <a:pt x="760429" y="21996"/>
                  <a:pt x="754144" y="43769"/>
                  <a:pt x="754144" y="65988"/>
                </a:cubicBezTo>
                <a:cubicBezTo>
                  <a:pt x="754144" y="489767"/>
                  <a:pt x="734449" y="291769"/>
                  <a:pt x="1357460" y="301658"/>
                </a:cubicBezTo>
                <a:cubicBezTo>
                  <a:pt x="1373171" y="304800"/>
                  <a:pt x="1391262" y="302197"/>
                  <a:pt x="1404594" y="311085"/>
                </a:cubicBezTo>
                <a:cubicBezTo>
                  <a:pt x="1412862" y="316597"/>
                  <a:pt x="1412981" y="329483"/>
                  <a:pt x="1414021" y="339365"/>
                </a:cubicBezTo>
                <a:cubicBezTo>
                  <a:pt x="1434115" y="530257"/>
                  <a:pt x="1405538" y="436458"/>
                  <a:pt x="1432874" y="518475"/>
                </a:cubicBezTo>
                <a:cubicBezTo>
                  <a:pt x="1433313" y="529894"/>
                  <a:pt x="1399682" y="766581"/>
                  <a:pt x="1480008" y="820132"/>
                </a:cubicBezTo>
                <a:lnTo>
                  <a:pt x="1508289" y="838986"/>
                </a:lnTo>
                <a:cubicBezTo>
                  <a:pt x="1562324" y="920040"/>
                  <a:pt x="1497536" y="817482"/>
                  <a:pt x="1536569" y="895547"/>
                </a:cubicBezTo>
                <a:cubicBezTo>
                  <a:pt x="1541636" y="905680"/>
                  <a:pt x="1549138" y="914400"/>
                  <a:pt x="1555423" y="923827"/>
                </a:cubicBezTo>
                <a:cubicBezTo>
                  <a:pt x="1558565" y="933254"/>
                  <a:pt x="1565947" y="942232"/>
                  <a:pt x="1564850" y="952108"/>
                </a:cubicBezTo>
                <a:cubicBezTo>
                  <a:pt x="1554165" y="1048267"/>
                  <a:pt x="1539535" y="971492"/>
                  <a:pt x="1508289" y="1065229"/>
                </a:cubicBezTo>
                <a:cubicBezTo>
                  <a:pt x="1495279" y="1104258"/>
                  <a:pt x="1504374" y="1085242"/>
                  <a:pt x="1480008" y="1121790"/>
                </a:cubicBezTo>
                <a:cubicBezTo>
                  <a:pt x="1456318" y="1192865"/>
                  <a:pt x="1488273" y="1105263"/>
                  <a:pt x="1451728" y="1178351"/>
                </a:cubicBezTo>
                <a:cubicBezTo>
                  <a:pt x="1447284" y="1187239"/>
                  <a:pt x="1446745" y="1197743"/>
                  <a:pt x="1442301" y="1206631"/>
                </a:cubicBezTo>
                <a:cubicBezTo>
                  <a:pt x="1437234" y="1216765"/>
                  <a:pt x="1428515" y="1224778"/>
                  <a:pt x="1423448" y="1234912"/>
                </a:cubicBezTo>
                <a:cubicBezTo>
                  <a:pt x="1384427" y="1312956"/>
                  <a:pt x="1449191" y="1210439"/>
                  <a:pt x="1395167" y="1291472"/>
                </a:cubicBezTo>
                <a:cubicBezTo>
                  <a:pt x="1388883" y="1310326"/>
                  <a:pt x="1377554" y="1328198"/>
                  <a:pt x="1376314" y="1348033"/>
                </a:cubicBezTo>
                <a:cubicBezTo>
                  <a:pt x="1366079" y="1511793"/>
                  <a:pt x="1379105" y="1449992"/>
                  <a:pt x="1357460" y="1536569"/>
                </a:cubicBezTo>
                <a:cubicBezTo>
                  <a:pt x="1354318" y="1564850"/>
                  <a:pt x="1357757" y="1594669"/>
                  <a:pt x="1348033" y="1621411"/>
                </a:cubicBezTo>
                <a:cubicBezTo>
                  <a:pt x="1344161" y="1632058"/>
                  <a:pt x="1330839" y="1637930"/>
                  <a:pt x="1319753" y="1640264"/>
                </a:cubicBezTo>
                <a:cubicBezTo>
                  <a:pt x="1270172" y="1650702"/>
                  <a:pt x="1218902" y="1650788"/>
                  <a:pt x="1168924" y="1659118"/>
                </a:cubicBezTo>
                <a:cubicBezTo>
                  <a:pt x="1150070" y="1662260"/>
                  <a:pt x="1131405" y="1666889"/>
                  <a:pt x="1112363" y="1668545"/>
                </a:cubicBezTo>
                <a:cubicBezTo>
                  <a:pt x="928630" y="1684521"/>
                  <a:pt x="630722" y="1684052"/>
                  <a:pt x="490194" y="1687398"/>
                </a:cubicBezTo>
                <a:lnTo>
                  <a:pt x="160256" y="1696825"/>
                </a:lnTo>
                <a:cubicBezTo>
                  <a:pt x="157114" y="1740817"/>
                  <a:pt x="155011" y="1784895"/>
                  <a:pt x="150829" y="1828800"/>
                </a:cubicBezTo>
                <a:cubicBezTo>
                  <a:pt x="148722" y="1850919"/>
                  <a:pt x="143355" y="1872655"/>
                  <a:pt x="141402" y="1894788"/>
                </a:cubicBezTo>
                <a:cubicBezTo>
                  <a:pt x="133925" y="1979533"/>
                  <a:pt x="182706" y="2089157"/>
                  <a:pt x="122549" y="2149312"/>
                </a:cubicBezTo>
                <a:cubicBezTo>
                  <a:pt x="-6380" y="2278236"/>
                  <a:pt x="180387" y="2087778"/>
                  <a:pt x="75415" y="2205872"/>
                </a:cubicBezTo>
                <a:cubicBezTo>
                  <a:pt x="-10682" y="2302732"/>
                  <a:pt x="42791" y="2226528"/>
                  <a:pt x="0" y="2290714"/>
                </a:cubicBezTo>
                <a:cubicBezTo>
                  <a:pt x="3142" y="2340990"/>
                  <a:pt x="-5847" y="2393540"/>
                  <a:pt x="9427" y="2441543"/>
                </a:cubicBezTo>
                <a:cubicBezTo>
                  <a:pt x="18119" y="2468859"/>
                  <a:pt x="67548" y="2499143"/>
                  <a:pt x="94268" y="2516957"/>
                </a:cubicBezTo>
                <a:cubicBezTo>
                  <a:pt x="100553" y="2526384"/>
                  <a:pt x="105111" y="2537226"/>
                  <a:pt x="113122" y="2545237"/>
                </a:cubicBezTo>
                <a:cubicBezTo>
                  <a:pt x="121133" y="2553248"/>
                  <a:pt x="135397" y="2554484"/>
                  <a:pt x="141402" y="2564091"/>
                </a:cubicBezTo>
                <a:cubicBezTo>
                  <a:pt x="151935" y="2580944"/>
                  <a:pt x="160256" y="2620652"/>
                  <a:pt x="160256" y="2620652"/>
                </a:cubicBezTo>
                <a:cubicBezTo>
                  <a:pt x="157114" y="2711778"/>
                  <a:pt x="132947" y="2804620"/>
                  <a:pt x="150829" y="2894029"/>
                </a:cubicBezTo>
                <a:cubicBezTo>
                  <a:pt x="155187" y="2915817"/>
                  <a:pt x="194598" y="2903456"/>
                  <a:pt x="216817" y="2903456"/>
                </a:cubicBezTo>
                <a:cubicBezTo>
                  <a:pt x="251524" y="2903456"/>
                  <a:pt x="285854" y="2895902"/>
                  <a:pt x="320511" y="2894029"/>
                </a:cubicBezTo>
                <a:cubicBezTo>
                  <a:pt x="402151" y="2889616"/>
                  <a:pt x="483909" y="2887744"/>
                  <a:pt x="565608" y="2884602"/>
                </a:cubicBezTo>
                <a:cubicBezTo>
                  <a:pt x="609600" y="2887744"/>
                  <a:pt x="653782" y="2888876"/>
                  <a:pt x="697584" y="2894029"/>
                </a:cubicBezTo>
                <a:cubicBezTo>
                  <a:pt x="707453" y="2895190"/>
                  <a:pt x="718105" y="2897249"/>
                  <a:pt x="725864" y="2903456"/>
                </a:cubicBezTo>
                <a:cubicBezTo>
                  <a:pt x="734711" y="2910534"/>
                  <a:pt x="738433" y="2922309"/>
                  <a:pt x="744718" y="2931736"/>
                </a:cubicBezTo>
                <a:cubicBezTo>
                  <a:pt x="741576" y="3004008"/>
                  <a:pt x="739667" y="3076345"/>
                  <a:pt x="735291" y="3148553"/>
                </a:cubicBezTo>
                <a:cubicBezTo>
                  <a:pt x="733381" y="3180075"/>
                  <a:pt x="728723" y="3211371"/>
                  <a:pt x="725864" y="3242821"/>
                </a:cubicBezTo>
                <a:cubicBezTo>
                  <a:pt x="715393" y="3357998"/>
                  <a:pt x="716437" y="3321583"/>
                  <a:pt x="716437" y="339365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ko-KR" altLang="en-US"/>
          </a:p>
        </p:txBody>
      </p:sp>
      <p:sp>
        <p:nvSpPr>
          <p:cNvPr id="14" name="덧셈 기호 13"/>
          <p:cNvSpPr/>
          <p:nvPr/>
        </p:nvSpPr>
        <p:spPr>
          <a:xfrm>
            <a:off x="4932040" y="3717032"/>
            <a:ext cx="216000" cy="216024"/>
          </a:xfrm>
          <a:prstGeom prst="mathPl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15" name="뺄셈 기호 14"/>
          <p:cNvSpPr/>
          <p:nvPr/>
        </p:nvSpPr>
        <p:spPr>
          <a:xfrm>
            <a:off x="4130114" y="3720885"/>
            <a:ext cx="216024" cy="216024"/>
          </a:xfrm>
          <a:prstGeom prst="mathMin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16" name="모서리가 둥근 직사각형 15"/>
          <p:cNvSpPr/>
          <p:nvPr/>
        </p:nvSpPr>
        <p:spPr>
          <a:xfrm>
            <a:off x="6228184" y="2811843"/>
            <a:ext cx="864096" cy="180000"/>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46537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 </a:t>
            </a:r>
            <a:br>
              <a:rPr lang="en-US" altLang="ko-KR" dirty="0" smtClean="0"/>
            </a:br>
            <a:endParaRPr lang="ko-KR" altLang="en-US" dirty="0"/>
          </a:p>
        </p:txBody>
      </p:sp>
      <p:sp>
        <p:nvSpPr>
          <p:cNvPr id="5" name="TextBox 4"/>
          <p:cNvSpPr txBox="1"/>
          <p:nvPr/>
        </p:nvSpPr>
        <p:spPr>
          <a:xfrm>
            <a:off x="827584" y="318599"/>
            <a:ext cx="7560840" cy="954107"/>
          </a:xfrm>
          <a:prstGeom prst="rect">
            <a:avLst/>
          </a:prstGeom>
          <a:noFill/>
        </p:spPr>
        <p:txBody>
          <a:bodyPr wrap="square" rtlCol="0">
            <a:spAutoFit/>
          </a:bodyPr>
          <a:lstStyle/>
          <a:p>
            <a:pPr algn="ctr"/>
            <a:r>
              <a:rPr lang="en-US" altLang="ko-KR" sz="2800" dirty="0" smtClean="0">
                <a:solidFill>
                  <a:schemeClr val="tx2"/>
                </a:solidFill>
                <a:latin typeface="Times New Roman" pitchFamily="18" charset="0"/>
                <a:cs typeface="Times New Roman" pitchFamily="18" charset="0"/>
              </a:rPr>
              <a:t>Motor controller cont.</a:t>
            </a:r>
          </a:p>
          <a:p>
            <a:pPr algn="ctr"/>
            <a:r>
              <a:rPr lang="en-US" altLang="ko-KR" sz="2800" dirty="0" smtClean="0">
                <a:solidFill>
                  <a:schemeClr val="tx2"/>
                </a:solidFill>
                <a:latin typeface="Times New Roman" pitchFamily="18" charset="0"/>
                <a:cs typeface="Times New Roman" pitchFamily="18" charset="0"/>
              </a:rPr>
              <a:t>H-bridge</a:t>
            </a:r>
          </a:p>
        </p:txBody>
      </p:sp>
      <p:sp>
        <p:nvSpPr>
          <p:cNvPr id="4" name="TextBox 3"/>
          <p:cNvSpPr txBox="1"/>
          <p:nvPr/>
        </p:nvSpPr>
        <p:spPr>
          <a:xfrm>
            <a:off x="853750" y="1367740"/>
            <a:ext cx="6984776" cy="923330"/>
          </a:xfrm>
          <a:prstGeom prst="rect">
            <a:avLst/>
          </a:prstGeom>
          <a:noFill/>
        </p:spPr>
        <p:txBody>
          <a:bodyPr wrap="square" rtlCol="0">
            <a:spAutoFit/>
          </a:bodyPr>
          <a:lstStyle/>
          <a:p>
            <a:pPr marL="285750" indent="-285750">
              <a:buFont typeface="Arial" pitchFamily="34" charset="0"/>
              <a:buChar char="•"/>
            </a:pPr>
            <a:r>
              <a:rPr lang="en-US" altLang="ko-KR" dirty="0" smtClean="0"/>
              <a:t>H-bridge circuit is commonly used </a:t>
            </a:r>
            <a:r>
              <a:rPr lang="en-US" altLang="ko-KR" dirty="0"/>
              <a:t>in </a:t>
            </a:r>
            <a:r>
              <a:rPr lang="en-US" altLang="ko-KR" dirty="0" smtClean="0"/>
              <a:t>robotics </a:t>
            </a:r>
            <a:r>
              <a:rPr lang="en-US" altLang="ko-KR" dirty="0"/>
              <a:t>and other applications to allow DC motors to run forwards and backwards</a:t>
            </a:r>
            <a:endParaRPr lang="ko-KR"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2260036"/>
            <a:ext cx="52197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타원 5"/>
          <p:cNvSpPr/>
          <p:nvPr/>
        </p:nvSpPr>
        <p:spPr>
          <a:xfrm>
            <a:off x="2267744" y="3356199"/>
            <a:ext cx="360040" cy="288032"/>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2237830" y="4653136"/>
            <a:ext cx="360040" cy="288032"/>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664060" y="3459565"/>
            <a:ext cx="188404" cy="369332"/>
          </a:xfrm>
          <a:prstGeom prst="rect">
            <a:avLst/>
          </a:prstGeom>
          <a:noFill/>
        </p:spPr>
        <p:txBody>
          <a:bodyPr wrap="square" rtlCol="0">
            <a:spAutoFit/>
          </a:bodyPr>
          <a:lstStyle/>
          <a:p>
            <a:r>
              <a:rPr lang="en-US" altLang="ko-KR" dirty="0"/>
              <a:t>1</a:t>
            </a:r>
            <a:endParaRPr lang="ko-KR" altLang="en-US" dirty="0"/>
          </a:p>
        </p:txBody>
      </p:sp>
      <p:sp>
        <p:nvSpPr>
          <p:cNvPr id="9" name="TextBox 8"/>
          <p:cNvSpPr txBox="1"/>
          <p:nvPr/>
        </p:nvSpPr>
        <p:spPr>
          <a:xfrm>
            <a:off x="1644062" y="4660217"/>
            <a:ext cx="188404" cy="369332"/>
          </a:xfrm>
          <a:prstGeom prst="rect">
            <a:avLst/>
          </a:prstGeom>
          <a:noFill/>
        </p:spPr>
        <p:txBody>
          <a:bodyPr wrap="square" rtlCol="0">
            <a:spAutoFit/>
          </a:bodyPr>
          <a:lstStyle/>
          <a:p>
            <a:r>
              <a:rPr lang="en-US" altLang="ko-KR" dirty="0" smtClean="0"/>
              <a:t>0</a:t>
            </a:r>
            <a:endParaRPr lang="ko-KR" altLang="en-US" dirty="0"/>
          </a:p>
        </p:txBody>
      </p:sp>
      <p:sp>
        <p:nvSpPr>
          <p:cNvPr id="10" name="모서리가 둥근 직사각형 9"/>
          <p:cNvSpPr/>
          <p:nvPr/>
        </p:nvSpPr>
        <p:spPr>
          <a:xfrm>
            <a:off x="6202198" y="2956791"/>
            <a:ext cx="864096" cy="180000"/>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자유형 2"/>
          <p:cNvSpPr/>
          <p:nvPr/>
        </p:nvSpPr>
        <p:spPr>
          <a:xfrm>
            <a:off x="3827282" y="2573518"/>
            <a:ext cx="1621411" cy="3346515"/>
          </a:xfrm>
          <a:custGeom>
            <a:avLst/>
            <a:gdLst>
              <a:gd name="connsiteX0" fmla="*/ 782425 w 1621411"/>
              <a:gd name="connsiteY0" fmla="*/ 0 h 3346515"/>
              <a:gd name="connsiteX1" fmla="*/ 772998 w 1621411"/>
              <a:gd name="connsiteY1" fmla="*/ 197962 h 3346515"/>
              <a:gd name="connsiteX2" fmla="*/ 763572 w 1621411"/>
              <a:gd name="connsiteY2" fmla="*/ 226243 h 3346515"/>
              <a:gd name="connsiteX3" fmla="*/ 527902 w 1621411"/>
              <a:gd name="connsiteY3" fmla="*/ 254523 h 3346515"/>
              <a:gd name="connsiteX4" fmla="*/ 471341 w 1621411"/>
              <a:gd name="connsiteY4" fmla="*/ 263950 h 3346515"/>
              <a:gd name="connsiteX5" fmla="*/ 348792 w 1621411"/>
              <a:gd name="connsiteY5" fmla="*/ 282804 h 3346515"/>
              <a:gd name="connsiteX6" fmla="*/ 207390 w 1621411"/>
              <a:gd name="connsiteY6" fmla="*/ 273377 h 3346515"/>
              <a:gd name="connsiteX7" fmla="*/ 169683 w 1621411"/>
              <a:gd name="connsiteY7" fmla="*/ 263950 h 3346515"/>
              <a:gd name="connsiteX8" fmla="*/ 150829 w 1621411"/>
              <a:gd name="connsiteY8" fmla="*/ 292230 h 3346515"/>
              <a:gd name="connsiteX9" fmla="*/ 169683 w 1621411"/>
              <a:gd name="connsiteY9" fmla="*/ 537327 h 3346515"/>
              <a:gd name="connsiteX10" fmla="*/ 188537 w 1621411"/>
              <a:gd name="connsiteY10" fmla="*/ 603315 h 3346515"/>
              <a:gd name="connsiteX11" fmla="*/ 179110 w 1621411"/>
              <a:gd name="connsiteY11" fmla="*/ 678729 h 3346515"/>
              <a:gd name="connsiteX12" fmla="*/ 169683 w 1621411"/>
              <a:gd name="connsiteY12" fmla="*/ 707010 h 3346515"/>
              <a:gd name="connsiteX13" fmla="*/ 141403 w 1621411"/>
              <a:gd name="connsiteY13" fmla="*/ 716437 h 3346515"/>
              <a:gd name="connsiteX14" fmla="*/ 113122 w 1621411"/>
              <a:gd name="connsiteY14" fmla="*/ 744717 h 3346515"/>
              <a:gd name="connsiteX15" fmla="*/ 84842 w 1621411"/>
              <a:gd name="connsiteY15" fmla="*/ 754144 h 3346515"/>
              <a:gd name="connsiteX16" fmla="*/ 56561 w 1621411"/>
              <a:gd name="connsiteY16" fmla="*/ 772997 h 3346515"/>
              <a:gd name="connsiteX17" fmla="*/ 18854 w 1621411"/>
              <a:gd name="connsiteY17" fmla="*/ 829558 h 3346515"/>
              <a:gd name="connsiteX18" fmla="*/ 0 w 1621411"/>
              <a:gd name="connsiteY18" fmla="*/ 857839 h 3346515"/>
              <a:gd name="connsiteX19" fmla="*/ 9427 w 1621411"/>
              <a:gd name="connsiteY19" fmla="*/ 1121789 h 3346515"/>
              <a:gd name="connsiteX20" fmla="*/ 75415 w 1621411"/>
              <a:gd name="connsiteY20" fmla="*/ 1159496 h 3346515"/>
              <a:gd name="connsiteX21" fmla="*/ 113122 w 1621411"/>
              <a:gd name="connsiteY21" fmla="*/ 1168923 h 3346515"/>
              <a:gd name="connsiteX22" fmla="*/ 197963 w 1621411"/>
              <a:gd name="connsiteY22" fmla="*/ 1187777 h 3346515"/>
              <a:gd name="connsiteX23" fmla="*/ 188537 w 1621411"/>
              <a:gd name="connsiteY23" fmla="*/ 1583703 h 3346515"/>
              <a:gd name="connsiteX24" fmla="*/ 603316 w 1621411"/>
              <a:gd name="connsiteY24" fmla="*/ 1564849 h 3346515"/>
              <a:gd name="connsiteX25" fmla="*/ 631596 w 1621411"/>
              <a:gd name="connsiteY25" fmla="*/ 1555422 h 3346515"/>
              <a:gd name="connsiteX26" fmla="*/ 707011 w 1621411"/>
              <a:gd name="connsiteY26" fmla="*/ 1545995 h 3346515"/>
              <a:gd name="connsiteX27" fmla="*/ 782425 w 1621411"/>
              <a:gd name="connsiteY27" fmla="*/ 1527142 h 3346515"/>
              <a:gd name="connsiteX28" fmla="*/ 1338607 w 1621411"/>
              <a:gd name="connsiteY28" fmla="*/ 1536569 h 3346515"/>
              <a:gd name="connsiteX29" fmla="*/ 1366887 w 1621411"/>
              <a:gd name="connsiteY29" fmla="*/ 1555422 h 3346515"/>
              <a:gd name="connsiteX30" fmla="*/ 1395167 w 1621411"/>
              <a:gd name="connsiteY30" fmla="*/ 1904214 h 3346515"/>
              <a:gd name="connsiteX31" fmla="*/ 1442302 w 1621411"/>
              <a:gd name="connsiteY31" fmla="*/ 1989055 h 3346515"/>
              <a:gd name="connsiteX32" fmla="*/ 1480009 w 1621411"/>
              <a:gd name="connsiteY32" fmla="*/ 2017336 h 3346515"/>
              <a:gd name="connsiteX33" fmla="*/ 1536570 w 1621411"/>
              <a:gd name="connsiteY33" fmla="*/ 2055043 h 3346515"/>
              <a:gd name="connsiteX34" fmla="*/ 1555423 w 1621411"/>
              <a:gd name="connsiteY34" fmla="*/ 2083323 h 3346515"/>
              <a:gd name="connsiteX35" fmla="*/ 1602557 w 1621411"/>
              <a:gd name="connsiteY35" fmla="*/ 2139884 h 3346515"/>
              <a:gd name="connsiteX36" fmla="*/ 1621411 w 1621411"/>
              <a:gd name="connsiteY36" fmla="*/ 2196445 h 3346515"/>
              <a:gd name="connsiteX37" fmla="*/ 1593130 w 1621411"/>
              <a:gd name="connsiteY37" fmla="*/ 2262433 h 3346515"/>
              <a:gd name="connsiteX38" fmla="*/ 1508289 w 1621411"/>
              <a:gd name="connsiteY38" fmla="*/ 2337847 h 3346515"/>
              <a:gd name="connsiteX39" fmla="*/ 1451728 w 1621411"/>
              <a:gd name="connsiteY39" fmla="*/ 2384981 h 3346515"/>
              <a:gd name="connsiteX40" fmla="*/ 1404594 w 1621411"/>
              <a:gd name="connsiteY40" fmla="*/ 2441542 h 3346515"/>
              <a:gd name="connsiteX41" fmla="*/ 1376314 w 1621411"/>
              <a:gd name="connsiteY41" fmla="*/ 2460395 h 3346515"/>
              <a:gd name="connsiteX42" fmla="*/ 1338607 w 1621411"/>
              <a:gd name="connsiteY42" fmla="*/ 2535810 h 3346515"/>
              <a:gd name="connsiteX43" fmla="*/ 1348033 w 1621411"/>
              <a:gd name="connsiteY43" fmla="*/ 2592371 h 3346515"/>
              <a:gd name="connsiteX44" fmla="*/ 1366887 w 1621411"/>
              <a:gd name="connsiteY44" fmla="*/ 2677212 h 3346515"/>
              <a:gd name="connsiteX45" fmla="*/ 1348033 w 1621411"/>
              <a:gd name="connsiteY45" fmla="*/ 2884602 h 3346515"/>
              <a:gd name="connsiteX46" fmla="*/ 1282046 w 1621411"/>
              <a:gd name="connsiteY46" fmla="*/ 2894028 h 3346515"/>
              <a:gd name="connsiteX47" fmla="*/ 1187778 w 1621411"/>
              <a:gd name="connsiteY47" fmla="*/ 2903455 h 3346515"/>
              <a:gd name="connsiteX48" fmla="*/ 989815 w 1621411"/>
              <a:gd name="connsiteY48" fmla="*/ 2931736 h 3346515"/>
              <a:gd name="connsiteX49" fmla="*/ 772998 w 1621411"/>
              <a:gd name="connsiteY49" fmla="*/ 2950589 h 3346515"/>
              <a:gd name="connsiteX50" fmla="*/ 782425 w 1621411"/>
              <a:gd name="connsiteY50" fmla="*/ 3026004 h 3346515"/>
              <a:gd name="connsiteX51" fmla="*/ 801279 w 1621411"/>
              <a:gd name="connsiteY51" fmla="*/ 3082564 h 3346515"/>
              <a:gd name="connsiteX52" fmla="*/ 810706 w 1621411"/>
              <a:gd name="connsiteY52" fmla="*/ 3129698 h 3346515"/>
              <a:gd name="connsiteX53" fmla="*/ 801279 w 1621411"/>
              <a:gd name="connsiteY53" fmla="*/ 3346515 h 334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1411" h="3346515">
                <a:moveTo>
                  <a:pt x="782425" y="0"/>
                </a:moveTo>
                <a:cubicBezTo>
                  <a:pt x="779283" y="65987"/>
                  <a:pt x="778484" y="132128"/>
                  <a:pt x="772998" y="197962"/>
                </a:cubicBezTo>
                <a:cubicBezTo>
                  <a:pt x="772173" y="207865"/>
                  <a:pt x="771658" y="220467"/>
                  <a:pt x="763572" y="226243"/>
                </a:cubicBezTo>
                <a:cubicBezTo>
                  <a:pt x="715517" y="260568"/>
                  <a:pt x="530643" y="254379"/>
                  <a:pt x="527902" y="254523"/>
                </a:cubicBezTo>
                <a:cubicBezTo>
                  <a:pt x="509048" y="257665"/>
                  <a:pt x="490307" y="261579"/>
                  <a:pt x="471341" y="263950"/>
                </a:cubicBezTo>
                <a:cubicBezTo>
                  <a:pt x="354686" y="278532"/>
                  <a:pt x="410965" y="262080"/>
                  <a:pt x="348792" y="282804"/>
                </a:cubicBezTo>
                <a:cubicBezTo>
                  <a:pt x="301658" y="279662"/>
                  <a:pt x="254369" y="278322"/>
                  <a:pt x="207390" y="273377"/>
                </a:cubicBezTo>
                <a:cubicBezTo>
                  <a:pt x="194505" y="272021"/>
                  <a:pt x="181974" y="259853"/>
                  <a:pt x="169683" y="263950"/>
                </a:cubicBezTo>
                <a:cubicBezTo>
                  <a:pt x="158935" y="267533"/>
                  <a:pt x="157114" y="282803"/>
                  <a:pt x="150829" y="292230"/>
                </a:cubicBezTo>
                <a:cubicBezTo>
                  <a:pt x="153861" y="337706"/>
                  <a:pt x="162374" y="482511"/>
                  <a:pt x="169683" y="537327"/>
                </a:cubicBezTo>
                <a:cubicBezTo>
                  <a:pt x="172314" y="557057"/>
                  <a:pt x="182073" y="583925"/>
                  <a:pt x="188537" y="603315"/>
                </a:cubicBezTo>
                <a:cubicBezTo>
                  <a:pt x="185395" y="628453"/>
                  <a:pt x="183642" y="653804"/>
                  <a:pt x="179110" y="678729"/>
                </a:cubicBezTo>
                <a:cubicBezTo>
                  <a:pt x="177332" y="688506"/>
                  <a:pt x="176709" y="699983"/>
                  <a:pt x="169683" y="707010"/>
                </a:cubicBezTo>
                <a:cubicBezTo>
                  <a:pt x="162657" y="714036"/>
                  <a:pt x="150830" y="713295"/>
                  <a:pt x="141403" y="716437"/>
                </a:cubicBezTo>
                <a:cubicBezTo>
                  <a:pt x="131976" y="725864"/>
                  <a:pt x="124215" y="737322"/>
                  <a:pt x="113122" y="744717"/>
                </a:cubicBezTo>
                <a:cubicBezTo>
                  <a:pt x="104854" y="750229"/>
                  <a:pt x="93730" y="749700"/>
                  <a:pt x="84842" y="754144"/>
                </a:cubicBezTo>
                <a:cubicBezTo>
                  <a:pt x="74708" y="759211"/>
                  <a:pt x="65988" y="766713"/>
                  <a:pt x="56561" y="772997"/>
                </a:cubicBezTo>
                <a:lnTo>
                  <a:pt x="18854" y="829558"/>
                </a:lnTo>
                <a:lnTo>
                  <a:pt x="0" y="857839"/>
                </a:lnTo>
                <a:cubicBezTo>
                  <a:pt x="3142" y="945822"/>
                  <a:pt x="947" y="1034159"/>
                  <a:pt x="9427" y="1121789"/>
                </a:cubicBezTo>
                <a:cubicBezTo>
                  <a:pt x="13023" y="1158952"/>
                  <a:pt x="51317" y="1154141"/>
                  <a:pt x="75415" y="1159496"/>
                </a:cubicBezTo>
                <a:cubicBezTo>
                  <a:pt x="88062" y="1162306"/>
                  <a:pt x="100475" y="1166112"/>
                  <a:pt x="113122" y="1168923"/>
                </a:cubicBezTo>
                <a:cubicBezTo>
                  <a:pt x="220831" y="1192859"/>
                  <a:pt x="106004" y="1164787"/>
                  <a:pt x="197963" y="1187777"/>
                </a:cubicBezTo>
                <a:cubicBezTo>
                  <a:pt x="194821" y="1319752"/>
                  <a:pt x="97552" y="1488052"/>
                  <a:pt x="188537" y="1583703"/>
                </a:cubicBezTo>
                <a:cubicBezTo>
                  <a:pt x="223197" y="1620140"/>
                  <a:pt x="480252" y="1600011"/>
                  <a:pt x="603316" y="1564849"/>
                </a:cubicBezTo>
                <a:cubicBezTo>
                  <a:pt x="612870" y="1562119"/>
                  <a:pt x="621820" y="1557200"/>
                  <a:pt x="631596" y="1555422"/>
                </a:cubicBezTo>
                <a:cubicBezTo>
                  <a:pt x="656521" y="1550890"/>
                  <a:pt x="681972" y="1549847"/>
                  <a:pt x="707011" y="1545995"/>
                </a:cubicBezTo>
                <a:cubicBezTo>
                  <a:pt x="749268" y="1539494"/>
                  <a:pt x="748012" y="1538613"/>
                  <a:pt x="782425" y="1527142"/>
                </a:cubicBezTo>
                <a:cubicBezTo>
                  <a:pt x="967819" y="1530284"/>
                  <a:pt x="1153403" y="1527608"/>
                  <a:pt x="1338607" y="1536569"/>
                </a:cubicBezTo>
                <a:cubicBezTo>
                  <a:pt x="1349923" y="1537117"/>
                  <a:pt x="1364429" y="1544362"/>
                  <a:pt x="1366887" y="1555422"/>
                </a:cubicBezTo>
                <a:cubicBezTo>
                  <a:pt x="1394631" y="1680271"/>
                  <a:pt x="1352876" y="1777344"/>
                  <a:pt x="1395167" y="1904214"/>
                </a:cubicBezTo>
                <a:cubicBezTo>
                  <a:pt x="1414031" y="1960804"/>
                  <a:pt x="1402790" y="1955187"/>
                  <a:pt x="1442302" y="1989055"/>
                </a:cubicBezTo>
                <a:cubicBezTo>
                  <a:pt x="1454231" y="1999280"/>
                  <a:pt x="1467138" y="2008326"/>
                  <a:pt x="1480009" y="2017336"/>
                </a:cubicBezTo>
                <a:cubicBezTo>
                  <a:pt x="1498572" y="2030330"/>
                  <a:pt x="1536570" y="2055043"/>
                  <a:pt x="1536570" y="2055043"/>
                </a:cubicBezTo>
                <a:cubicBezTo>
                  <a:pt x="1542854" y="2064470"/>
                  <a:pt x="1548170" y="2074620"/>
                  <a:pt x="1555423" y="2083323"/>
                </a:cubicBezTo>
                <a:cubicBezTo>
                  <a:pt x="1576566" y="2108695"/>
                  <a:pt x="1589182" y="2109791"/>
                  <a:pt x="1602557" y="2139884"/>
                </a:cubicBezTo>
                <a:cubicBezTo>
                  <a:pt x="1610628" y="2158045"/>
                  <a:pt x="1621411" y="2196445"/>
                  <a:pt x="1621411" y="2196445"/>
                </a:cubicBezTo>
                <a:cubicBezTo>
                  <a:pt x="1614600" y="2216876"/>
                  <a:pt x="1606442" y="2245792"/>
                  <a:pt x="1593130" y="2262433"/>
                </a:cubicBezTo>
                <a:cubicBezTo>
                  <a:pt x="1519799" y="2354097"/>
                  <a:pt x="1562477" y="2292691"/>
                  <a:pt x="1508289" y="2337847"/>
                </a:cubicBezTo>
                <a:cubicBezTo>
                  <a:pt x="1435705" y="2398334"/>
                  <a:pt x="1521945" y="2338169"/>
                  <a:pt x="1451728" y="2384981"/>
                </a:cubicBezTo>
                <a:cubicBezTo>
                  <a:pt x="1433190" y="2412788"/>
                  <a:pt x="1431813" y="2418859"/>
                  <a:pt x="1404594" y="2441542"/>
                </a:cubicBezTo>
                <a:cubicBezTo>
                  <a:pt x="1395891" y="2448795"/>
                  <a:pt x="1385741" y="2454111"/>
                  <a:pt x="1376314" y="2460395"/>
                </a:cubicBezTo>
                <a:cubicBezTo>
                  <a:pt x="1361888" y="2482033"/>
                  <a:pt x="1341035" y="2509106"/>
                  <a:pt x="1338607" y="2535810"/>
                </a:cubicBezTo>
                <a:cubicBezTo>
                  <a:pt x="1336876" y="2554845"/>
                  <a:pt x="1344614" y="2573566"/>
                  <a:pt x="1348033" y="2592371"/>
                </a:cubicBezTo>
                <a:cubicBezTo>
                  <a:pt x="1356010" y="2636246"/>
                  <a:pt x="1356801" y="2636869"/>
                  <a:pt x="1366887" y="2677212"/>
                </a:cubicBezTo>
                <a:cubicBezTo>
                  <a:pt x="1360602" y="2746342"/>
                  <a:pt x="1373328" y="2819960"/>
                  <a:pt x="1348033" y="2884602"/>
                </a:cubicBezTo>
                <a:cubicBezTo>
                  <a:pt x="1339936" y="2905293"/>
                  <a:pt x="1304113" y="2891432"/>
                  <a:pt x="1282046" y="2894028"/>
                </a:cubicBezTo>
                <a:cubicBezTo>
                  <a:pt x="1250683" y="2897718"/>
                  <a:pt x="1219201" y="2900313"/>
                  <a:pt x="1187778" y="2903455"/>
                </a:cubicBezTo>
                <a:cubicBezTo>
                  <a:pt x="1084614" y="2937843"/>
                  <a:pt x="1289037" y="2871897"/>
                  <a:pt x="989815" y="2931736"/>
                </a:cubicBezTo>
                <a:cubicBezTo>
                  <a:pt x="887133" y="2952271"/>
                  <a:pt x="958679" y="2940273"/>
                  <a:pt x="772998" y="2950589"/>
                </a:cubicBezTo>
                <a:cubicBezTo>
                  <a:pt x="776140" y="2975727"/>
                  <a:pt x="777117" y="3001232"/>
                  <a:pt x="782425" y="3026004"/>
                </a:cubicBezTo>
                <a:cubicBezTo>
                  <a:pt x="786589" y="3045436"/>
                  <a:pt x="797381" y="3063077"/>
                  <a:pt x="801279" y="3082564"/>
                </a:cubicBezTo>
                <a:lnTo>
                  <a:pt x="810706" y="3129698"/>
                </a:lnTo>
                <a:cubicBezTo>
                  <a:pt x="799264" y="3289882"/>
                  <a:pt x="801279" y="3217570"/>
                  <a:pt x="801279" y="3346515"/>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ko-KR" altLang="en-US"/>
          </a:p>
        </p:txBody>
      </p:sp>
      <p:sp>
        <p:nvSpPr>
          <p:cNvPr id="12" name="뺄셈 기호 11"/>
          <p:cNvSpPr/>
          <p:nvPr/>
        </p:nvSpPr>
        <p:spPr>
          <a:xfrm>
            <a:off x="4932040" y="3749620"/>
            <a:ext cx="216024" cy="216024"/>
          </a:xfrm>
          <a:prstGeom prst="mathMin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13" name="덧셈 기호 12"/>
          <p:cNvSpPr/>
          <p:nvPr/>
        </p:nvSpPr>
        <p:spPr>
          <a:xfrm>
            <a:off x="4136265" y="3775207"/>
            <a:ext cx="216000" cy="216024"/>
          </a:xfrm>
          <a:prstGeom prst="mathPl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Tree>
    <p:extLst>
      <p:ext uri="{BB962C8B-B14F-4D97-AF65-F5344CB8AC3E}">
        <p14:creationId xmlns:p14="http://schemas.microsoft.com/office/powerpoint/2010/main" val="239332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800" dirty="0" smtClean="0">
                <a:latin typeface="Times New Roman" pitchFamily="18" charset="0"/>
                <a:cs typeface="Times New Roman" pitchFamily="18" charset="0"/>
              </a:rPr>
              <a:t>Motor controller cont</a:t>
            </a:r>
            <a:r>
              <a:rPr lang="en-US" altLang="ko-KR" sz="2800" dirty="0">
                <a:latin typeface="Times New Roman" pitchFamily="18" charset="0"/>
                <a:cs typeface="Times New Roman" pitchFamily="18" charset="0"/>
              </a:rPr>
              <a:t>.</a:t>
            </a:r>
            <a:r>
              <a:rPr lang="en-US" altLang="ko-KR" sz="2800" dirty="0" smtClean="0">
                <a:latin typeface="Times New Roman" pitchFamily="18" charset="0"/>
                <a:cs typeface="Times New Roman" pitchFamily="18" charset="0"/>
              </a:rPr>
              <a:t/>
            </a:r>
            <a:br>
              <a:rPr lang="en-US" altLang="ko-KR" sz="2800" dirty="0" smtClean="0">
                <a:latin typeface="Times New Roman" pitchFamily="18" charset="0"/>
                <a:cs typeface="Times New Roman" pitchFamily="18" charset="0"/>
              </a:rPr>
            </a:br>
            <a:r>
              <a:rPr lang="en-US" altLang="ko-KR" sz="2800" dirty="0" smtClean="0">
                <a:latin typeface="Times New Roman" pitchFamily="18" charset="0"/>
                <a:cs typeface="Times New Roman" pitchFamily="18" charset="0"/>
              </a:rPr>
              <a:t>motor driver ICs</a:t>
            </a:r>
            <a:endParaRPr lang="ko-KR" altLang="en-US" sz="28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708920"/>
            <a:ext cx="2231329" cy="167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060848"/>
            <a:ext cx="5256584" cy="923330"/>
          </a:xfrm>
          <a:prstGeom prst="rect">
            <a:avLst/>
          </a:prstGeom>
          <a:noFill/>
        </p:spPr>
        <p:txBody>
          <a:bodyPr wrap="square" rtlCol="0">
            <a:spAutoFit/>
          </a:bodyPr>
          <a:lstStyle/>
          <a:p>
            <a:r>
              <a:rPr lang="en-US" altLang="ko-KR" dirty="0" smtClean="0"/>
              <a:t>Texas instrument’s model SN754410 (x2)</a:t>
            </a:r>
          </a:p>
          <a:p>
            <a:endParaRPr lang="en-US" altLang="ko-KR" dirty="0"/>
          </a:p>
          <a:p>
            <a:endParaRPr lang="ko-KR"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643" y="2708920"/>
            <a:ext cx="3519041" cy="187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표 4"/>
          <p:cNvGraphicFramePr>
            <a:graphicFrameLocks noGrp="1"/>
          </p:cNvGraphicFramePr>
          <p:nvPr>
            <p:extLst>
              <p:ext uri="{D42A27DB-BD31-4B8C-83A1-F6EECF244321}">
                <p14:modId xmlns:p14="http://schemas.microsoft.com/office/powerpoint/2010/main" val="1726077963"/>
              </p:ext>
            </p:extLst>
          </p:nvPr>
        </p:nvGraphicFramePr>
        <p:xfrm>
          <a:off x="827584" y="4725144"/>
          <a:ext cx="4032448" cy="1318260"/>
        </p:xfrm>
        <a:graphic>
          <a:graphicData uri="http://schemas.openxmlformats.org/drawingml/2006/table">
            <a:tbl>
              <a:tblPr>
                <a:tableStyleId>{3C2FFA5D-87B4-456A-9821-1D502468CF0F}</a:tableStyleId>
              </a:tblPr>
              <a:tblGrid>
                <a:gridCol w="2448272"/>
                <a:gridCol w="1584176"/>
              </a:tblGrid>
              <a:tr h="209550">
                <a:tc gridSpan="2">
                  <a:txBody>
                    <a:bodyPr/>
                    <a:lstStyle/>
                    <a:p>
                      <a:pPr algn="l" fontAlgn="ctr"/>
                      <a:r>
                        <a:rPr lang="en-US" sz="1100" u="none" strike="noStrike" dirty="0">
                          <a:effectLst/>
                        </a:rPr>
                        <a:t>Quad Half H-bridge</a:t>
                      </a:r>
                      <a:endParaRPr lang="en-US" sz="1100" b="0" i="0" u="none" strike="noStrike" dirty="0">
                        <a:solidFill>
                          <a:srgbClr val="000000"/>
                        </a:solidFill>
                        <a:effectLst/>
                        <a:latin typeface="맑은 고딕"/>
                      </a:endParaRPr>
                    </a:p>
                  </a:txBody>
                  <a:tcPr marL="9525" marR="9525" marT="9525" marB="0" anchor="ctr"/>
                </a:tc>
                <a:tc hMerge="1">
                  <a:txBody>
                    <a:bodyPr/>
                    <a:lstStyle/>
                    <a:p>
                      <a:pPr latinLnBrk="1"/>
                      <a:endParaRPr lang="ko-KR" altLang="en-US"/>
                    </a:p>
                  </a:txBody>
                  <a:tcPr/>
                </a:tc>
              </a:tr>
              <a:tr h="209550">
                <a:tc gridSpan="2">
                  <a:txBody>
                    <a:bodyPr/>
                    <a:lstStyle/>
                    <a:p>
                      <a:pPr algn="l" fontAlgn="ctr"/>
                      <a:r>
                        <a:rPr lang="en-US" sz="1100" u="none" strike="noStrike">
                          <a:effectLst/>
                        </a:rPr>
                        <a:t>built-in protection diodes</a:t>
                      </a:r>
                      <a:endParaRPr lang="en-US" sz="1100" b="0" i="0" u="none" strike="noStrike">
                        <a:solidFill>
                          <a:srgbClr val="000000"/>
                        </a:solidFill>
                        <a:effectLst/>
                        <a:latin typeface="맑은 고딕"/>
                      </a:endParaRPr>
                    </a:p>
                  </a:txBody>
                  <a:tcPr marL="9525" marR="9525" marT="9525" marB="0" anchor="ctr"/>
                </a:tc>
                <a:tc hMerge="1">
                  <a:txBody>
                    <a:bodyPr/>
                    <a:lstStyle/>
                    <a:p>
                      <a:pPr latinLnBrk="1"/>
                      <a:endParaRPr lang="ko-KR" altLang="en-US"/>
                    </a:p>
                  </a:txBody>
                  <a:tcPr/>
                </a:tc>
              </a:tr>
              <a:tr h="209550">
                <a:tc>
                  <a:txBody>
                    <a:bodyPr/>
                    <a:lstStyle/>
                    <a:p>
                      <a:pPr algn="l" fontAlgn="ctr"/>
                      <a:r>
                        <a:rPr lang="en-US" sz="1100" u="none" strike="noStrike" dirty="0">
                          <a:effectLst/>
                        </a:rPr>
                        <a:t>supply voltage</a:t>
                      </a:r>
                      <a:endParaRPr lang="en-US" sz="1100" b="0" i="0" u="none" strike="noStrike" dirty="0">
                        <a:solidFill>
                          <a:srgbClr val="000000"/>
                        </a:solidFill>
                        <a:effectLst/>
                        <a:latin typeface="맑은 고딕"/>
                      </a:endParaRPr>
                    </a:p>
                  </a:txBody>
                  <a:tcPr marL="9525" marR="9525" marT="9525" marB="0" anchor="ctr"/>
                </a:tc>
                <a:tc>
                  <a:txBody>
                    <a:bodyPr/>
                    <a:lstStyle/>
                    <a:p>
                      <a:pPr algn="l" fontAlgn="ctr"/>
                      <a:r>
                        <a:rPr lang="en-US" sz="1100" u="none" strike="noStrike">
                          <a:effectLst/>
                        </a:rPr>
                        <a:t>4.5V to 36V</a:t>
                      </a:r>
                      <a:endParaRPr lang="en-US" sz="1100" b="0" i="0" u="none" strike="noStrike">
                        <a:solidFill>
                          <a:srgbClr val="000000"/>
                        </a:solidFill>
                        <a:effectLst/>
                        <a:latin typeface="맑은 고딕"/>
                      </a:endParaRPr>
                    </a:p>
                  </a:txBody>
                  <a:tcPr marL="9525" marR="9525" marT="9525" marB="0" anchor="ctr"/>
                </a:tc>
              </a:tr>
              <a:tr h="209550">
                <a:tc>
                  <a:txBody>
                    <a:bodyPr/>
                    <a:lstStyle/>
                    <a:p>
                      <a:pPr algn="l" fontAlgn="ctr"/>
                      <a:r>
                        <a:rPr lang="en-US" sz="1100" u="none" strike="noStrike" dirty="0" smtClean="0">
                          <a:effectLst/>
                        </a:rPr>
                        <a:t>Continuous output </a:t>
                      </a:r>
                      <a:r>
                        <a:rPr lang="en-US" sz="1100" u="none" strike="noStrike" dirty="0">
                          <a:effectLst/>
                        </a:rPr>
                        <a:t>current </a:t>
                      </a:r>
                      <a:endParaRPr lang="en-US" sz="1100" u="none" strike="noStrike" dirty="0" smtClean="0">
                        <a:effectLst/>
                      </a:endParaRPr>
                    </a:p>
                    <a:p>
                      <a:pPr algn="l" fontAlgn="ctr"/>
                      <a:r>
                        <a:rPr lang="en-US" sz="1100" u="none" strike="noStrike" dirty="0" smtClean="0">
                          <a:effectLst/>
                        </a:rPr>
                        <a:t>per </a:t>
                      </a:r>
                      <a:r>
                        <a:rPr lang="en-US" sz="1100" u="none" strike="noStrike" dirty="0">
                          <a:effectLst/>
                        </a:rPr>
                        <a:t>each channel</a:t>
                      </a:r>
                      <a:endParaRPr lang="en-US" sz="1100" b="0" i="0" u="none" strike="noStrike" dirty="0">
                        <a:solidFill>
                          <a:srgbClr val="000000"/>
                        </a:solidFill>
                        <a:effectLst/>
                        <a:latin typeface="맑은 고딕"/>
                      </a:endParaRPr>
                    </a:p>
                  </a:txBody>
                  <a:tcPr marL="9525" marR="9525" marT="9525" marB="0" anchor="ctr"/>
                </a:tc>
                <a:tc>
                  <a:txBody>
                    <a:bodyPr/>
                    <a:lstStyle/>
                    <a:p>
                      <a:pPr algn="l" fontAlgn="ctr"/>
                      <a:r>
                        <a:rPr lang="en-US" sz="1100" u="none" strike="noStrike">
                          <a:effectLst/>
                        </a:rPr>
                        <a:t>1A</a:t>
                      </a:r>
                      <a:endParaRPr lang="en-US" sz="1100" b="0" i="0" u="none" strike="noStrike">
                        <a:solidFill>
                          <a:srgbClr val="000000"/>
                        </a:solidFill>
                        <a:effectLst/>
                        <a:latin typeface="맑은 고딕"/>
                      </a:endParaRPr>
                    </a:p>
                  </a:txBody>
                  <a:tcPr marL="9525" marR="9525" marT="9525" marB="0" anchor="ctr"/>
                </a:tc>
              </a:tr>
              <a:tr h="209550">
                <a:tc>
                  <a:txBody>
                    <a:bodyPr/>
                    <a:lstStyle/>
                    <a:p>
                      <a:pPr algn="l" fontAlgn="ctr"/>
                      <a:r>
                        <a:rPr lang="en-US" sz="1100" u="none" strike="noStrike" dirty="0">
                          <a:effectLst/>
                        </a:rPr>
                        <a:t>Peak output </a:t>
                      </a:r>
                      <a:r>
                        <a:rPr lang="en-US" sz="1100" u="none" strike="noStrike" dirty="0" smtClean="0">
                          <a:effectLst/>
                        </a:rPr>
                        <a:t>current</a:t>
                      </a:r>
                    </a:p>
                    <a:p>
                      <a:pPr algn="l" fontAlgn="ctr"/>
                      <a:r>
                        <a:rPr lang="en-US" sz="1100" u="none" strike="noStrike" dirty="0" smtClean="0">
                          <a:effectLst/>
                        </a:rPr>
                        <a:t> </a:t>
                      </a:r>
                      <a:r>
                        <a:rPr lang="en-US" sz="1100" u="none" strike="noStrike" dirty="0">
                          <a:effectLst/>
                        </a:rPr>
                        <a:t>per each channel</a:t>
                      </a:r>
                      <a:endParaRPr lang="en-US" sz="1100" b="0" i="0" u="none" strike="noStrike" dirty="0">
                        <a:solidFill>
                          <a:srgbClr val="000000"/>
                        </a:solidFill>
                        <a:effectLst/>
                        <a:latin typeface="맑은 고딕"/>
                      </a:endParaRPr>
                    </a:p>
                  </a:txBody>
                  <a:tcPr marL="9525" marR="9525" marT="9525" marB="0" anchor="ctr"/>
                </a:tc>
                <a:tc>
                  <a:txBody>
                    <a:bodyPr/>
                    <a:lstStyle/>
                    <a:p>
                      <a:pPr algn="l" fontAlgn="ctr"/>
                      <a:r>
                        <a:rPr lang="en-US" sz="1100" u="none" strike="noStrike" dirty="0">
                          <a:effectLst/>
                        </a:rPr>
                        <a:t>2A</a:t>
                      </a:r>
                      <a:endParaRPr lang="en-US" sz="1100" b="0" i="0" u="none" strike="noStrike" dirty="0">
                        <a:solidFill>
                          <a:srgbClr val="000000"/>
                        </a:solidFill>
                        <a:effectLst/>
                        <a:latin typeface="맑은 고딕"/>
                      </a:endParaRPr>
                    </a:p>
                  </a:txBody>
                  <a:tcPr marL="9525" marR="9525" marT="9525" marB="0" anchor="ctr"/>
                </a:tc>
              </a:tr>
            </a:tbl>
          </a:graphicData>
        </a:graphic>
      </p:graphicFrame>
    </p:spTree>
    <p:extLst>
      <p:ext uri="{BB962C8B-B14F-4D97-AF65-F5344CB8AC3E}">
        <p14:creationId xmlns:p14="http://schemas.microsoft.com/office/powerpoint/2010/main" val="1147801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Ultrasonic Proximity Sensor</a:t>
            </a:r>
            <a:endParaRPr lang="en-US" dirty="0"/>
          </a:p>
        </p:txBody>
      </p:sp>
      <p:sp>
        <p:nvSpPr>
          <p:cNvPr id="3" name="Content Placeholder 2"/>
          <p:cNvSpPr>
            <a:spLocks noGrp="1"/>
          </p:cNvSpPr>
          <p:nvPr>
            <p:ph idx="1"/>
          </p:nvPr>
        </p:nvSpPr>
        <p:spPr/>
        <p:txBody>
          <a:bodyPr>
            <a:normAutofit/>
          </a:bodyPr>
          <a:lstStyle/>
          <a:p>
            <a:r>
              <a:rPr lang="en-US" dirty="0" smtClean="0"/>
              <a:t>Ultrasonic </a:t>
            </a:r>
            <a:r>
              <a:rPr lang="en-US" dirty="0"/>
              <a:t>sensor plays an indispensable role in Knight Gear. </a:t>
            </a:r>
            <a:endParaRPr lang="en-US" dirty="0" smtClean="0"/>
          </a:p>
          <a:p>
            <a:r>
              <a:rPr lang="en-US" dirty="0"/>
              <a:t>It engenders high frequency sound waves (above 20,000 Hz), which is incorporated in these sensors, to measure the echo encountered by the detector, and is then received after reflecting back from the </a:t>
            </a:r>
            <a:r>
              <a:rPr lang="en-US" dirty="0" smtClean="0"/>
              <a:t>target.</a:t>
            </a:r>
          </a:p>
          <a:p>
            <a:pPr lvl="1"/>
            <a:r>
              <a:rPr lang="en-US" dirty="0" smtClean="0">
                <a:solidFill>
                  <a:srgbClr val="00B050"/>
                </a:solidFill>
              </a:rPr>
              <a:t>This is the basic concept</a:t>
            </a:r>
            <a:br>
              <a:rPr lang="en-US" dirty="0" smtClean="0">
                <a:solidFill>
                  <a:srgbClr val="00B050"/>
                </a:solidFill>
              </a:rPr>
            </a:br>
            <a:r>
              <a:rPr lang="en-US" dirty="0" smtClean="0">
                <a:solidFill>
                  <a:srgbClr val="00B050"/>
                </a:solidFill>
              </a:rPr>
              <a:t>of how Knight Gear will </a:t>
            </a:r>
            <a:br>
              <a:rPr lang="en-US" dirty="0" smtClean="0">
                <a:solidFill>
                  <a:srgbClr val="00B050"/>
                </a:solidFill>
              </a:rPr>
            </a:br>
            <a:r>
              <a:rPr lang="en-US" dirty="0" smtClean="0">
                <a:solidFill>
                  <a:srgbClr val="00B050"/>
                </a:solidFill>
              </a:rPr>
              <a:t>detect and follow its user.</a:t>
            </a:r>
          </a:p>
          <a:p>
            <a:endParaRPr lang="en-US" dirty="0" smtClean="0"/>
          </a:p>
        </p:txBody>
      </p:sp>
      <p:pic>
        <p:nvPicPr>
          <p:cNvPr id="5122" name="Picture 2" descr="http://3.bp.blogspot.com/_TX0-4lmwk7I/SprhnycbxkI/AAAAAAAAAA0/ZDAp1tOzEdA/s400/P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382" y="4343400"/>
            <a:ext cx="38100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369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1294352"/>
              </p:ext>
            </p:extLst>
          </p:nvPr>
        </p:nvGraphicFramePr>
        <p:xfrm>
          <a:off x="685800" y="1524000"/>
          <a:ext cx="7848599" cy="5029198"/>
        </p:xfrm>
        <a:graphic>
          <a:graphicData uri="http://schemas.openxmlformats.org/drawingml/2006/table">
            <a:tbl>
              <a:tblPr firstRow="1" firstCol="1" bandRow="1">
                <a:tableStyleId>{5C22544A-7EE6-4342-B048-85BDC9FD1C3A}</a:tableStyleId>
              </a:tblPr>
              <a:tblGrid>
                <a:gridCol w="962563"/>
                <a:gridCol w="1036607"/>
                <a:gridCol w="859725"/>
                <a:gridCol w="1065403"/>
                <a:gridCol w="960096"/>
                <a:gridCol w="965032"/>
                <a:gridCol w="1258739"/>
                <a:gridCol w="740434"/>
              </a:tblGrid>
              <a:tr h="822856">
                <a:tc>
                  <a:txBody>
                    <a:bodyPr/>
                    <a:lstStyle/>
                    <a:p>
                      <a:pPr marL="0" marR="0" algn="ctr">
                        <a:lnSpc>
                          <a:spcPct val="115000"/>
                        </a:lnSpc>
                        <a:spcBef>
                          <a:spcPts val="0"/>
                        </a:spcBef>
                        <a:spcAft>
                          <a:spcPts val="0"/>
                        </a:spcAft>
                      </a:pPr>
                      <a:r>
                        <a:rPr lang="en-US" sz="1400" dirty="0">
                          <a:effectLst/>
                        </a:rPr>
                        <a:t>Products</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Resolution</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Reading Rate</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Maximum Range</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Required Voltage</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Required Current</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Operational Temperature</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Price</a:t>
                      </a:r>
                      <a:endParaRPr lang="en-US" sz="1400">
                        <a:effectLst/>
                        <a:latin typeface="Calibri"/>
                        <a:ea typeface="MS Mincho"/>
                        <a:cs typeface="Times New Roman"/>
                      </a:endParaRPr>
                    </a:p>
                  </a:txBody>
                  <a:tcPr marL="42608" marR="42608" marT="0" marB="0" anchor="ctr"/>
                </a:tc>
              </a:tr>
              <a:tr h="822856">
                <a:tc>
                  <a:txBody>
                    <a:bodyPr/>
                    <a:lstStyle/>
                    <a:p>
                      <a:pPr marL="0" marR="0" algn="ctr">
                        <a:lnSpc>
                          <a:spcPct val="115000"/>
                        </a:lnSpc>
                        <a:spcBef>
                          <a:spcPts val="0"/>
                        </a:spcBef>
                        <a:spcAft>
                          <a:spcPts val="0"/>
                        </a:spcAft>
                      </a:pPr>
                      <a:r>
                        <a:rPr lang="en-US" sz="1400">
                          <a:effectLst/>
                        </a:rPr>
                        <a:t>XL-MaxSonar-EZ</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1cm</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10Hz</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300in-420in</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3.5V-5.5V</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3.4mA</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0C – 65C </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$27.95</a:t>
                      </a:r>
                      <a:endParaRPr lang="en-US" sz="1400">
                        <a:effectLst/>
                        <a:latin typeface="Calibri"/>
                        <a:ea typeface="MS Mincho"/>
                        <a:cs typeface="Times New Roman"/>
                      </a:endParaRPr>
                    </a:p>
                  </a:txBody>
                  <a:tcPr marL="42608" marR="42608" marT="0" marB="0" anchor="ctr"/>
                </a:tc>
              </a:tr>
              <a:tr h="822856">
                <a:tc>
                  <a:txBody>
                    <a:bodyPr/>
                    <a:lstStyle/>
                    <a:p>
                      <a:pPr marL="0" marR="0" algn="ctr">
                        <a:lnSpc>
                          <a:spcPct val="115000"/>
                        </a:lnSpc>
                        <a:spcBef>
                          <a:spcPts val="0"/>
                        </a:spcBef>
                        <a:spcAft>
                          <a:spcPts val="0"/>
                        </a:spcAft>
                      </a:pPr>
                      <a:r>
                        <a:rPr lang="en-US" sz="1400">
                          <a:effectLst/>
                        </a:rPr>
                        <a:t>XL-MaxSonar-AE</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1 cm</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10Hz</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300in-420in</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3.5V-5.5V</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3.4mA</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- 40C – 70C</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$29.95</a:t>
                      </a:r>
                      <a:endParaRPr lang="en-US" sz="1400">
                        <a:effectLst/>
                        <a:latin typeface="Calibri"/>
                        <a:ea typeface="MS Mincho"/>
                        <a:cs typeface="Times New Roman"/>
                      </a:endParaRPr>
                    </a:p>
                  </a:txBody>
                  <a:tcPr marL="42608" marR="42608" marT="0" marB="0" anchor="ctr"/>
                </a:tc>
              </a:tr>
              <a:tr h="822856">
                <a:tc>
                  <a:txBody>
                    <a:bodyPr/>
                    <a:lstStyle/>
                    <a:p>
                      <a:pPr marL="0" marR="0" algn="ctr">
                        <a:lnSpc>
                          <a:spcPct val="115000"/>
                        </a:lnSpc>
                        <a:spcBef>
                          <a:spcPts val="0"/>
                        </a:spcBef>
                        <a:spcAft>
                          <a:spcPts val="0"/>
                        </a:spcAft>
                      </a:pPr>
                      <a:r>
                        <a:rPr lang="en-US" sz="1400">
                          <a:effectLst/>
                        </a:rPr>
                        <a:t>LV-MaxSonar-EZ</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1 cm</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20Hz</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254in</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2.5V-5.5V</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2.0mA</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a:t>
                      </a:r>
                      <a:r>
                        <a:rPr lang="en-US" sz="1400" dirty="0" smtClean="0">
                          <a:effectLst/>
                        </a:rPr>
                        <a:t>21.95</a:t>
                      </a:r>
                      <a:endParaRPr lang="en-US" sz="1400" dirty="0">
                        <a:effectLst/>
                        <a:latin typeface="Calibri"/>
                        <a:ea typeface="MS Mincho"/>
                        <a:cs typeface="Times New Roman"/>
                      </a:endParaRPr>
                    </a:p>
                  </a:txBody>
                  <a:tcPr marL="42608" marR="42608" marT="0" marB="0" anchor="ctr"/>
                </a:tc>
              </a:tr>
              <a:tr h="868887">
                <a:tc>
                  <a:txBody>
                    <a:bodyPr/>
                    <a:lstStyle/>
                    <a:p>
                      <a:pPr marL="0" marR="0" algn="ctr">
                        <a:lnSpc>
                          <a:spcPct val="115000"/>
                        </a:lnSpc>
                        <a:spcBef>
                          <a:spcPts val="0"/>
                        </a:spcBef>
                        <a:spcAft>
                          <a:spcPts val="0"/>
                        </a:spcAft>
                      </a:pPr>
                      <a:r>
                        <a:rPr lang="en-US" sz="1400">
                          <a:effectLst/>
                        </a:rPr>
                        <a:t>HRLV MaxSonar-EZ</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1 mm</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10Hz</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195in </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2.5V-5.5V</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3.1mA</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0C – 65C</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$28.95</a:t>
                      </a:r>
                      <a:endParaRPr lang="en-US" sz="1400">
                        <a:effectLst/>
                        <a:latin typeface="Calibri"/>
                        <a:ea typeface="MS Mincho"/>
                        <a:cs typeface="Times New Roman"/>
                      </a:endParaRPr>
                    </a:p>
                  </a:txBody>
                  <a:tcPr marL="42608" marR="42608" marT="0" marB="0" anchor="ctr"/>
                </a:tc>
              </a:tr>
              <a:tr h="868887">
                <a:tc>
                  <a:txBody>
                    <a:bodyPr/>
                    <a:lstStyle/>
                    <a:p>
                      <a:pPr marL="0" marR="0" algn="ctr">
                        <a:lnSpc>
                          <a:spcPct val="115000"/>
                        </a:lnSpc>
                        <a:spcBef>
                          <a:spcPts val="0"/>
                        </a:spcBef>
                        <a:spcAft>
                          <a:spcPts val="0"/>
                        </a:spcAft>
                      </a:pPr>
                      <a:r>
                        <a:rPr lang="en-US" sz="1400">
                          <a:effectLst/>
                        </a:rPr>
                        <a:t>HRXL MaxSonar-WR</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1 mm</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6Hz-7.5Hz</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196in-393in</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2.7V-5.5V</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a:effectLst/>
                        </a:rPr>
                        <a:t>3.1mA</a:t>
                      </a:r>
                      <a:endParaRPr lang="en-US" sz="140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-40C – 65C</a:t>
                      </a:r>
                      <a:endParaRPr lang="en-US" sz="1400" dirty="0">
                        <a:effectLst/>
                        <a:latin typeface="Calibri"/>
                        <a:ea typeface="MS Mincho"/>
                        <a:cs typeface="Times New Roman"/>
                      </a:endParaRPr>
                    </a:p>
                  </a:txBody>
                  <a:tcPr marL="42608" marR="42608" marT="0" marB="0" anchor="ctr"/>
                </a:tc>
                <a:tc>
                  <a:txBody>
                    <a:bodyPr/>
                    <a:lstStyle/>
                    <a:p>
                      <a:pPr marL="0" marR="0" algn="ctr">
                        <a:lnSpc>
                          <a:spcPct val="115000"/>
                        </a:lnSpc>
                        <a:spcBef>
                          <a:spcPts val="0"/>
                        </a:spcBef>
                        <a:spcAft>
                          <a:spcPts val="0"/>
                        </a:spcAft>
                      </a:pPr>
                      <a:r>
                        <a:rPr lang="en-US" sz="1400" dirty="0">
                          <a:effectLst/>
                        </a:rPr>
                        <a:t>$97.95</a:t>
                      </a:r>
                      <a:endParaRPr lang="en-US" sz="1400" dirty="0">
                        <a:effectLst/>
                        <a:latin typeface="Calibri"/>
                        <a:ea typeface="MS Mincho"/>
                        <a:cs typeface="Times New Roman"/>
                      </a:endParaRPr>
                    </a:p>
                  </a:txBody>
                  <a:tcPr marL="42608" marR="42608" marT="0" marB="0" anchor="ctr"/>
                </a:tc>
              </a:tr>
            </a:tbl>
          </a:graphicData>
        </a:graphic>
      </p:graphicFrame>
    </p:spTree>
    <p:extLst>
      <p:ext uri="{BB962C8B-B14F-4D97-AF65-F5344CB8AC3E}">
        <p14:creationId xmlns:p14="http://schemas.microsoft.com/office/powerpoint/2010/main" val="3491059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LV Max Sonar EZ2 ?</a:t>
            </a:r>
            <a:endParaRPr lang="en-US" dirty="0"/>
          </a:p>
        </p:txBody>
      </p:sp>
      <p:sp>
        <p:nvSpPr>
          <p:cNvPr id="5" name="Text Placeholder 4"/>
          <p:cNvSpPr>
            <a:spLocks noGrp="1"/>
          </p:cNvSpPr>
          <p:nvPr>
            <p:ph type="body" idx="1"/>
          </p:nvPr>
        </p:nvSpPr>
        <p:spPr/>
        <p:txBody>
          <a:bodyPr/>
          <a:lstStyle/>
          <a:p>
            <a:endParaRPr lang="en-US"/>
          </a:p>
        </p:txBody>
      </p:sp>
      <p:sp>
        <p:nvSpPr>
          <p:cNvPr id="4" name="Content Placeholder 3"/>
          <p:cNvSpPr>
            <a:spLocks noGrp="1"/>
          </p:cNvSpPr>
          <p:nvPr>
            <p:ph sz="quarter" idx="13"/>
          </p:nvPr>
        </p:nvSpPr>
        <p:spPr>
          <a:xfrm>
            <a:off x="457200" y="1600200"/>
            <a:ext cx="3429000" cy="4648200"/>
          </a:xfrm>
        </p:spPr>
        <p:txBody>
          <a:bodyPr>
            <a:normAutofit fontScale="92500" lnSpcReduction="20000"/>
          </a:bodyPr>
          <a:lstStyle/>
          <a:p>
            <a:r>
              <a:rPr lang="en-US" dirty="0" smtClean="0">
                <a:solidFill>
                  <a:schemeClr val="bg1">
                    <a:lumMod val="50000"/>
                  </a:schemeClr>
                </a:solidFill>
              </a:rPr>
              <a:t>Beam gets narrower and </a:t>
            </a:r>
            <a:br>
              <a:rPr lang="en-US" dirty="0" smtClean="0">
                <a:solidFill>
                  <a:schemeClr val="bg1">
                    <a:lumMod val="50000"/>
                  </a:schemeClr>
                </a:solidFill>
              </a:rPr>
            </a:br>
            <a:r>
              <a:rPr lang="en-US" dirty="0" smtClean="0">
                <a:solidFill>
                  <a:schemeClr val="bg1">
                    <a:lumMod val="50000"/>
                  </a:schemeClr>
                </a:solidFill>
              </a:rPr>
              <a:t>sensitivity gets lower</a:t>
            </a:r>
            <a:br>
              <a:rPr lang="en-US" dirty="0" smtClean="0">
                <a:solidFill>
                  <a:schemeClr val="bg1">
                    <a:lumMod val="50000"/>
                  </a:schemeClr>
                </a:solidFill>
              </a:rPr>
            </a:br>
            <a:r>
              <a:rPr lang="en-US" dirty="0" smtClean="0">
                <a:solidFill>
                  <a:schemeClr val="bg1">
                    <a:lumMod val="50000"/>
                  </a:schemeClr>
                </a:solidFill>
              </a:rPr>
              <a:t>from EZ0 to EZ4</a:t>
            </a:r>
          </a:p>
          <a:p>
            <a:r>
              <a:rPr lang="en-US" dirty="0" smtClean="0">
                <a:solidFill>
                  <a:schemeClr val="bg1">
                    <a:lumMod val="50000"/>
                  </a:schemeClr>
                </a:solidFill>
              </a:rPr>
              <a:t>Wider beam width is</a:t>
            </a:r>
            <a:br>
              <a:rPr lang="en-US" dirty="0" smtClean="0">
                <a:solidFill>
                  <a:schemeClr val="bg1">
                    <a:lumMod val="50000"/>
                  </a:schemeClr>
                </a:solidFill>
              </a:rPr>
            </a:br>
            <a:r>
              <a:rPr lang="en-US" dirty="0" smtClean="0">
                <a:solidFill>
                  <a:schemeClr val="bg1">
                    <a:lumMod val="50000"/>
                  </a:schemeClr>
                </a:solidFill>
              </a:rPr>
              <a:t>better for detection</a:t>
            </a:r>
            <a:br>
              <a:rPr lang="en-US" dirty="0" smtClean="0">
                <a:solidFill>
                  <a:schemeClr val="bg1">
                    <a:lumMod val="50000"/>
                  </a:schemeClr>
                </a:solidFill>
              </a:rPr>
            </a:br>
            <a:r>
              <a:rPr lang="en-US" dirty="0" smtClean="0">
                <a:solidFill>
                  <a:schemeClr val="bg1">
                    <a:lumMod val="50000"/>
                  </a:schemeClr>
                </a:solidFill>
              </a:rPr>
              <a:t>but provides more </a:t>
            </a:r>
            <a:br>
              <a:rPr lang="en-US" dirty="0" smtClean="0">
                <a:solidFill>
                  <a:schemeClr val="bg1">
                    <a:lumMod val="50000"/>
                  </a:schemeClr>
                </a:solidFill>
              </a:rPr>
            </a:br>
            <a:r>
              <a:rPr lang="en-US" dirty="0" smtClean="0">
                <a:solidFill>
                  <a:schemeClr val="bg1">
                    <a:lumMod val="50000"/>
                  </a:schemeClr>
                </a:solidFill>
              </a:rPr>
              <a:t>noise and ghost echoes</a:t>
            </a:r>
          </a:p>
          <a:p>
            <a:r>
              <a:rPr lang="en-US" dirty="0" smtClean="0">
                <a:solidFill>
                  <a:schemeClr val="bg1">
                    <a:lumMod val="50000"/>
                  </a:schemeClr>
                </a:solidFill>
              </a:rPr>
              <a:t>EZ2 is a sensible pick to </a:t>
            </a:r>
            <a:br>
              <a:rPr lang="en-US" dirty="0" smtClean="0">
                <a:solidFill>
                  <a:schemeClr val="bg1">
                    <a:lumMod val="50000"/>
                  </a:schemeClr>
                </a:solidFill>
              </a:rPr>
            </a:br>
            <a:r>
              <a:rPr lang="en-US" dirty="0" smtClean="0">
                <a:solidFill>
                  <a:schemeClr val="bg1">
                    <a:lumMod val="50000"/>
                  </a:schemeClr>
                </a:solidFill>
              </a:rPr>
              <a:t>get good beam width </a:t>
            </a:r>
            <a:br>
              <a:rPr lang="en-US" dirty="0" smtClean="0">
                <a:solidFill>
                  <a:schemeClr val="bg1">
                    <a:lumMod val="50000"/>
                  </a:schemeClr>
                </a:solidFill>
              </a:rPr>
            </a:br>
            <a:r>
              <a:rPr lang="en-US" dirty="0" smtClean="0">
                <a:solidFill>
                  <a:schemeClr val="bg1">
                    <a:lumMod val="50000"/>
                  </a:schemeClr>
                </a:solidFill>
              </a:rPr>
              <a:t>while also avoiding </a:t>
            </a:r>
            <a:br>
              <a:rPr lang="en-US" dirty="0" smtClean="0">
                <a:solidFill>
                  <a:schemeClr val="bg1">
                    <a:lumMod val="50000"/>
                  </a:schemeClr>
                </a:solidFill>
              </a:rPr>
            </a:br>
            <a:r>
              <a:rPr lang="en-US" dirty="0" smtClean="0">
                <a:solidFill>
                  <a:schemeClr val="bg1">
                    <a:lumMod val="50000"/>
                  </a:schemeClr>
                </a:solidFill>
              </a:rPr>
              <a:t>noise and ghost echoes.</a:t>
            </a:r>
          </a:p>
          <a:p>
            <a:endParaRPr lang="en-US" dirty="0" smtClean="0"/>
          </a:p>
          <a:p>
            <a:endParaRPr lang="en-US" dirty="0"/>
          </a:p>
        </p:txBody>
      </p:sp>
      <p:pic>
        <p:nvPicPr>
          <p:cNvPr id="7" name="Content Placeholder 6" descr="http://australianrobotics.com.au/sites/default/files/imagecache/product_full/0J442.600.jpg"/>
          <p:cNvPicPr>
            <a:picLocks noGrp="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962401" y="1447800"/>
            <a:ext cx="4724400" cy="5257799"/>
          </a:xfrm>
          <a:prstGeom prst="rect">
            <a:avLst/>
          </a:prstGeom>
          <a:noFill/>
          <a:ln>
            <a:noFill/>
          </a:ln>
        </p:spPr>
      </p:pic>
      <p:sp>
        <p:nvSpPr>
          <p:cNvPr id="8" name="Oval 7"/>
          <p:cNvSpPr/>
          <p:nvPr/>
        </p:nvSpPr>
        <p:spPr>
          <a:xfrm>
            <a:off x="7010400" y="1447800"/>
            <a:ext cx="734291" cy="518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32687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 Proximity Sensor </a:t>
            </a:r>
            <a:endParaRPr lang="en-US" dirty="0"/>
          </a:p>
        </p:txBody>
      </p:sp>
      <p:sp>
        <p:nvSpPr>
          <p:cNvPr id="3" name="Content Placeholder 2"/>
          <p:cNvSpPr>
            <a:spLocks noGrp="1"/>
          </p:cNvSpPr>
          <p:nvPr>
            <p:ph idx="1"/>
          </p:nvPr>
        </p:nvSpPr>
        <p:spPr/>
        <p:txBody>
          <a:bodyPr>
            <a:normAutofit/>
          </a:bodyPr>
          <a:lstStyle/>
          <a:p>
            <a:r>
              <a:rPr lang="en-US" dirty="0">
                <a:solidFill>
                  <a:schemeClr val="bg1">
                    <a:lumMod val="50000"/>
                  </a:schemeClr>
                </a:solidFill>
              </a:rPr>
              <a:t>Infrared proximity sensors send out beams of infrared light and then analyze the returning light</a:t>
            </a:r>
            <a:r>
              <a:rPr lang="en-US" dirty="0" smtClean="0">
                <a:solidFill>
                  <a:schemeClr val="bg1">
                    <a:lumMod val="50000"/>
                  </a:schemeClr>
                </a:solidFill>
              </a:rPr>
              <a:t>.</a:t>
            </a:r>
          </a:p>
          <a:p>
            <a:r>
              <a:rPr lang="en-US" dirty="0" smtClean="0">
                <a:solidFill>
                  <a:schemeClr val="bg1">
                    <a:lumMod val="50000"/>
                  </a:schemeClr>
                </a:solidFill>
              </a:rPr>
              <a:t> </a:t>
            </a:r>
            <a:r>
              <a:rPr lang="en-US" dirty="0">
                <a:solidFill>
                  <a:schemeClr val="bg1">
                    <a:lumMod val="50000"/>
                  </a:schemeClr>
                </a:solidFill>
              </a:rPr>
              <a:t>The photo-detector inside the sensor detects any incoming reflection of this light</a:t>
            </a:r>
            <a:r>
              <a:rPr lang="en-US" dirty="0" smtClean="0">
                <a:solidFill>
                  <a:schemeClr val="bg1">
                    <a:lumMod val="50000"/>
                  </a:schemeClr>
                </a:solidFill>
              </a:rPr>
              <a:t>.</a:t>
            </a:r>
          </a:p>
          <a:p>
            <a:r>
              <a:rPr lang="en-US" dirty="0" smtClean="0">
                <a:solidFill>
                  <a:schemeClr val="bg1">
                    <a:lumMod val="50000"/>
                  </a:schemeClr>
                </a:solidFill>
              </a:rPr>
              <a:t> </a:t>
            </a:r>
            <a:r>
              <a:rPr lang="en-US" dirty="0">
                <a:solidFill>
                  <a:schemeClr val="bg1">
                    <a:lumMod val="50000"/>
                  </a:schemeClr>
                </a:solidFill>
              </a:rPr>
              <a:t>These reflections allow the sensor to determine the location of the object. </a:t>
            </a:r>
            <a:endParaRPr lang="en-US" dirty="0" smtClean="0">
              <a:solidFill>
                <a:schemeClr val="bg1">
                  <a:lumMod val="50000"/>
                </a:schemeClr>
              </a:solidFill>
            </a:endParaRPr>
          </a:p>
          <a:p>
            <a:r>
              <a:rPr lang="en-US" dirty="0" smtClean="0">
                <a:solidFill>
                  <a:schemeClr val="bg1">
                    <a:lumMod val="50000"/>
                  </a:schemeClr>
                </a:solidFill>
              </a:rPr>
              <a:t>In </a:t>
            </a:r>
            <a:r>
              <a:rPr lang="en-US" dirty="0">
                <a:solidFill>
                  <a:schemeClr val="bg1">
                    <a:lumMod val="50000"/>
                  </a:schemeClr>
                </a:solidFill>
              </a:rPr>
              <a:t>Knight Gear, infrared light will be emitted from this sensor which will be reflected back by the person/object to the proximity sensor. </a:t>
            </a:r>
            <a:endParaRPr lang="en-US" dirty="0" smtClean="0">
              <a:solidFill>
                <a:schemeClr val="bg1">
                  <a:lumMod val="50000"/>
                </a:schemeClr>
              </a:solidFill>
            </a:endParaRPr>
          </a:p>
          <a:p>
            <a:endParaRPr lang="en-US" dirty="0">
              <a:solidFill>
                <a:schemeClr val="bg1">
                  <a:lumMod val="50000"/>
                </a:schemeClr>
              </a:solidFill>
            </a:endParaRPr>
          </a:p>
        </p:txBody>
      </p:sp>
    </p:spTree>
    <p:extLst>
      <p:ext uri="{BB962C8B-B14F-4D97-AF65-F5344CB8AC3E}">
        <p14:creationId xmlns:p14="http://schemas.microsoft.com/office/powerpoint/2010/main" val="3839609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r>
              <a:rPr lang="en-US" dirty="0"/>
              <a:t>Infrared proximity sensor works as a </a:t>
            </a:r>
            <a:r>
              <a:rPr lang="en-US" dirty="0" smtClean="0"/>
              <a:t>triangulation.</a:t>
            </a:r>
          </a:p>
          <a:p>
            <a:r>
              <a:rPr lang="en-US" dirty="0"/>
              <a:t>The sensor will evaluate the time taken and returning angle with modulation to assay the distance. </a:t>
            </a:r>
          </a:p>
          <a:p>
            <a:endParaRPr lang="en-US" dirty="0"/>
          </a:p>
        </p:txBody>
      </p:sp>
      <p:pic>
        <p:nvPicPr>
          <p:cNvPr id="5" name="Content Placeholder 3" descr="http://i.cmpnet.com/planetanalog/2009/08/C0431-Figure2.gif"/>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800"/>
            <a:ext cx="4038600" cy="3657600"/>
          </a:xfrm>
          <a:prstGeom prst="rect">
            <a:avLst/>
          </a:prstGeom>
          <a:noFill/>
          <a:ln>
            <a:noFill/>
          </a:ln>
        </p:spPr>
      </p:pic>
    </p:spTree>
    <p:extLst>
      <p:ext uri="{BB962C8B-B14F-4D97-AF65-F5344CB8AC3E}">
        <p14:creationId xmlns:p14="http://schemas.microsoft.com/office/powerpoint/2010/main" val="1687376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2"/>
          </p:nvPr>
        </p:nvSpPr>
        <p:spPr>
          <a:xfrm>
            <a:off x="5142854" y="1447800"/>
            <a:ext cx="4038600" cy="4525963"/>
          </a:xfrm>
        </p:spPr>
        <p:txBody>
          <a:bodyPr/>
          <a:lstStyle/>
          <a:p>
            <a:r>
              <a:rPr lang="en-US" dirty="0" smtClean="0"/>
              <a:t>GP2Y0A02YK0F is </a:t>
            </a:r>
            <a:br>
              <a:rPr lang="en-US" dirty="0" smtClean="0"/>
            </a:br>
            <a:r>
              <a:rPr lang="en-US" dirty="0" smtClean="0"/>
              <a:t>the best choice</a:t>
            </a:r>
          </a:p>
          <a:p>
            <a:r>
              <a:rPr lang="en-US" dirty="0" smtClean="0">
                <a:ea typeface="MS Mincho"/>
                <a:cs typeface="Times New Roman"/>
              </a:rPr>
              <a:t>Range of 150 cm is</a:t>
            </a:r>
            <a:br>
              <a:rPr lang="en-US" dirty="0" smtClean="0">
                <a:ea typeface="MS Mincho"/>
                <a:cs typeface="Times New Roman"/>
              </a:rPr>
            </a:br>
            <a:r>
              <a:rPr lang="en-US" dirty="0" smtClean="0">
                <a:ea typeface="MS Mincho"/>
                <a:cs typeface="Times New Roman"/>
              </a:rPr>
              <a:t>ideal for Knight </a:t>
            </a:r>
            <a:br>
              <a:rPr lang="en-US" dirty="0" smtClean="0">
                <a:ea typeface="MS Mincho"/>
                <a:cs typeface="Times New Roman"/>
              </a:rPr>
            </a:br>
            <a:r>
              <a:rPr lang="en-US" dirty="0" smtClean="0">
                <a:ea typeface="MS Mincho"/>
                <a:cs typeface="Times New Roman"/>
              </a:rPr>
              <a:t>Gear</a:t>
            </a:r>
            <a:endParaRPr lang="en-US" dirty="0">
              <a:ea typeface="MS Mincho"/>
              <a:cs typeface="Times New Roman"/>
            </a:endParaRPr>
          </a:p>
          <a:p>
            <a:endParaRPr lang="en-US" dirty="0"/>
          </a:p>
        </p:txBody>
      </p:sp>
      <p:sp>
        <p:nvSpPr>
          <p:cNvPr id="4" name="Content Placeholder 3"/>
          <p:cNvSpPr>
            <a:spLocks noGrp="1"/>
          </p:cNvSpPr>
          <p:nvPr>
            <p:ph sz="quarter" idx="13"/>
          </p:nvPr>
        </p:nvSpPr>
        <p:spPr/>
        <p:txBody>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609372879"/>
              </p:ext>
            </p:extLst>
          </p:nvPr>
        </p:nvGraphicFramePr>
        <p:xfrm>
          <a:off x="228600" y="1524000"/>
          <a:ext cx="4869520" cy="4724399"/>
        </p:xfrm>
        <a:graphic>
          <a:graphicData uri="http://schemas.openxmlformats.org/drawingml/2006/table">
            <a:tbl>
              <a:tblPr firstRow="1" firstCol="1" bandRow="1">
                <a:tableStyleId>{5C22544A-7EE6-4342-B048-85BDC9FD1C3A}</a:tableStyleId>
              </a:tblPr>
              <a:tblGrid>
                <a:gridCol w="1195530"/>
                <a:gridCol w="1251716"/>
                <a:gridCol w="1251716"/>
                <a:gridCol w="1170558"/>
              </a:tblGrid>
              <a:tr h="944879">
                <a:tc>
                  <a:txBody>
                    <a:bodyPr/>
                    <a:lstStyle/>
                    <a:p>
                      <a:pPr marL="0" marR="0" algn="ctr">
                        <a:lnSpc>
                          <a:spcPct val="115000"/>
                        </a:lnSpc>
                        <a:spcBef>
                          <a:spcPts val="0"/>
                        </a:spcBef>
                        <a:spcAft>
                          <a:spcPts val="0"/>
                        </a:spcAft>
                      </a:pPr>
                      <a:r>
                        <a:rPr lang="en-US" sz="1200" dirty="0">
                          <a:effectLst/>
                        </a:rPr>
                        <a:t>Products</a:t>
                      </a:r>
                      <a:endParaRPr lang="en-US" sz="1100" dirty="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dirty="0">
                          <a:effectLst/>
                        </a:rPr>
                        <a:t>Voltage Operational Range</a:t>
                      </a:r>
                      <a:endParaRPr lang="en-US" sz="1100" dirty="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a:effectLst/>
                        </a:rPr>
                        <a:t>Distance</a:t>
                      </a:r>
                      <a:endParaRPr lang="en-US" sz="110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dirty="0">
                          <a:effectLst/>
                        </a:rPr>
                        <a:t>Price</a:t>
                      </a:r>
                      <a:endParaRPr lang="en-US" sz="1100" dirty="0">
                        <a:effectLst/>
                        <a:latin typeface="Calibri"/>
                        <a:ea typeface="MS Mincho"/>
                        <a:cs typeface="Times New Roman"/>
                      </a:endParaRPr>
                    </a:p>
                  </a:txBody>
                  <a:tcPr marL="68412" marR="68412" marT="0" marB="0" anchor="ctr"/>
                </a:tc>
              </a:tr>
              <a:tr h="944880">
                <a:tc>
                  <a:txBody>
                    <a:bodyPr/>
                    <a:lstStyle/>
                    <a:p>
                      <a:pPr marL="0" marR="0" algn="ctr">
                        <a:lnSpc>
                          <a:spcPct val="115000"/>
                        </a:lnSpc>
                        <a:spcBef>
                          <a:spcPts val="0"/>
                        </a:spcBef>
                        <a:spcAft>
                          <a:spcPts val="0"/>
                        </a:spcAft>
                      </a:pPr>
                      <a:r>
                        <a:rPr lang="en-US" sz="1000" dirty="0">
                          <a:effectLst/>
                        </a:rPr>
                        <a:t>GP2Y0A02YK0F</a:t>
                      </a:r>
                      <a:endParaRPr lang="en-US" sz="1100" dirty="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a:effectLst/>
                        </a:rPr>
                        <a:t>2.7V - 6.2V</a:t>
                      </a:r>
                      <a:endParaRPr lang="en-US" sz="110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a:effectLst/>
                        </a:rPr>
                        <a:t>150cm</a:t>
                      </a:r>
                      <a:endParaRPr lang="en-US" sz="110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a:effectLst/>
                        </a:rPr>
                        <a:t>$14.95</a:t>
                      </a:r>
                      <a:endParaRPr lang="en-US" sz="1100">
                        <a:effectLst/>
                        <a:latin typeface="Calibri"/>
                        <a:ea typeface="MS Mincho"/>
                        <a:cs typeface="Times New Roman"/>
                      </a:endParaRPr>
                    </a:p>
                  </a:txBody>
                  <a:tcPr marL="68412" marR="68412" marT="0" marB="0" anchor="ctr"/>
                </a:tc>
              </a:tr>
              <a:tr h="944880">
                <a:tc>
                  <a:txBody>
                    <a:bodyPr/>
                    <a:lstStyle/>
                    <a:p>
                      <a:pPr marL="0" marR="0" algn="ctr">
                        <a:lnSpc>
                          <a:spcPct val="115000"/>
                        </a:lnSpc>
                        <a:spcBef>
                          <a:spcPts val="0"/>
                        </a:spcBef>
                        <a:spcAft>
                          <a:spcPts val="0"/>
                        </a:spcAft>
                      </a:pPr>
                      <a:r>
                        <a:rPr lang="en-US" sz="1200" dirty="0">
                          <a:effectLst/>
                        </a:rPr>
                        <a:t>GP3Y0A21YK</a:t>
                      </a:r>
                      <a:endParaRPr lang="en-US" sz="1100" dirty="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dirty="0">
                          <a:effectLst/>
                        </a:rPr>
                        <a:t>2.7V - 5.5V</a:t>
                      </a:r>
                      <a:endParaRPr lang="en-US" sz="1100" dirty="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a:effectLst/>
                        </a:rPr>
                        <a:t>10cm-80cm</a:t>
                      </a:r>
                      <a:endParaRPr lang="en-US" sz="110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a:effectLst/>
                        </a:rPr>
                        <a:t>$13.95</a:t>
                      </a:r>
                      <a:endParaRPr lang="en-US" sz="1100">
                        <a:effectLst/>
                        <a:latin typeface="Calibri"/>
                        <a:ea typeface="MS Mincho"/>
                        <a:cs typeface="Times New Roman"/>
                      </a:endParaRPr>
                    </a:p>
                  </a:txBody>
                  <a:tcPr marL="68412" marR="68412" marT="0" marB="0" anchor="ctr"/>
                </a:tc>
              </a:tr>
              <a:tr h="944880">
                <a:tc>
                  <a:txBody>
                    <a:bodyPr/>
                    <a:lstStyle/>
                    <a:p>
                      <a:pPr marL="0" marR="0" algn="ctr">
                        <a:lnSpc>
                          <a:spcPct val="115000"/>
                        </a:lnSpc>
                        <a:spcBef>
                          <a:spcPts val="0"/>
                        </a:spcBef>
                        <a:spcAft>
                          <a:spcPts val="0"/>
                        </a:spcAft>
                      </a:pPr>
                      <a:r>
                        <a:rPr lang="en-US" sz="1200">
                          <a:effectLst/>
                        </a:rPr>
                        <a:t>GP2D12</a:t>
                      </a:r>
                      <a:endParaRPr lang="en-US" sz="110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a:effectLst/>
                        </a:rPr>
                        <a:t>4.5V - 5.5V</a:t>
                      </a:r>
                      <a:endParaRPr lang="en-US" sz="110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a:effectLst/>
                        </a:rPr>
                        <a:t>10cm-80cm</a:t>
                      </a:r>
                      <a:endParaRPr lang="en-US" sz="110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a:effectLst/>
                        </a:rPr>
                        <a:t>$9.95</a:t>
                      </a:r>
                      <a:endParaRPr lang="en-US" sz="1100">
                        <a:effectLst/>
                        <a:latin typeface="Calibri"/>
                        <a:ea typeface="MS Mincho"/>
                        <a:cs typeface="Times New Roman"/>
                      </a:endParaRPr>
                    </a:p>
                  </a:txBody>
                  <a:tcPr marL="68412" marR="68412" marT="0" marB="0" anchor="ctr"/>
                </a:tc>
              </a:tr>
              <a:tr h="944880">
                <a:tc>
                  <a:txBody>
                    <a:bodyPr/>
                    <a:lstStyle/>
                    <a:p>
                      <a:pPr marL="0" marR="0" algn="ctr">
                        <a:lnSpc>
                          <a:spcPct val="115000"/>
                        </a:lnSpc>
                        <a:spcBef>
                          <a:spcPts val="0"/>
                        </a:spcBef>
                        <a:spcAft>
                          <a:spcPts val="0"/>
                        </a:spcAft>
                      </a:pPr>
                      <a:r>
                        <a:rPr lang="en-US" sz="1200">
                          <a:effectLst/>
                        </a:rPr>
                        <a:t>Pololu</a:t>
                      </a:r>
                      <a:endParaRPr lang="en-US" sz="110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a:effectLst/>
                        </a:rPr>
                        <a:t>2.7V – 5.5V</a:t>
                      </a:r>
                      <a:endParaRPr lang="en-US" sz="110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dirty="0">
                          <a:effectLst/>
                        </a:rPr>
                        <a:t>60cm</a:t>
                      </a:r>
                      <a:endParaRPr lang="en-US" sz="1100" dirty="0">
                        <a:effectLst/>
                        <a:latin typeface="Calibri"/>
                        <a:ea typeface="MS Mincho"/>
                        <a:cs typeface="Times New Roman"/>
                      </a:endParaRPr>
                    </a:p>
                  </a:txBody>
                  <a:tcPr marL="68412" marR="68412" marT="0" marB="0" anchor="ctr"/>
                </a:tc>
                <a:tc>
                  <a:txBody>
                    <a:bodyPr/>
                    <a:lstStyle/>
                    <a:p>
                      <a:pPr marL="0" marR="0" algn="ctr">
                        <a:lnSpc>
                          <a:spcPct val="115000"/>
                        </a:lnSpc>
                        <a:spcBef>
                          <a:spcPts val="0"/>
                        </a:spcBef>
                        <a:spcAft>
                          <a:spcPts val="0"/>
                        </a:spcAft>
                      </a:pPr>
                      <a:r>
                        <a:rPr lang="en-US" sz="1200" dirty="0">
                          <a:effectLst/>
                        </a:rPr>
                        <a:t>$5.95</a:t>
                      </a:r>
                      <a:endParaRPr lang="en-US" sz="1100" dirty="0">
                        <a:effectLst/>
                        <a:latin typeface="Calibri"/>
                        <a:ea typeface="MS Mincho"/>
                        <a:cs typeface="Times New Roman"/>
                      </a:endParaRPr>
                    </a:p>
                  </a:txBody>
                  <a:tcPr marL="68412" marR="68412" marT="0" marB="0" anchor="ctr"/>
                </a:tc>
              </a:tr>
            </a:tbl>
          </a:graphicData>
        </a:graphic>
      </p:graphicFrame>
    </p:spTree>
    <p:extLst>
      <p:ext uri="{BB962C8B-B14F-4D97-AF65-F5344CB8AC3E}">
        <p14:creationId xmlns:p14="http://schemas.microsoft.com/office/powerpoint/2010/main" val="4135569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Heavy course work would require more materials.</a:t>
            </a:r>
          </a:p>
          <a:p>
            <a:r>
              <a:rPr lang="en-US" dirty="0" smtClean="0"/>
              <a:t>Posture is affected by the larger amount of things that a student carries. </a:t>
            </a:r>
          </a:p>
          <a:p>
            <a:r>
              <a:rPr lang="en-US" dirty="0" smtClean="0"/>
              <a:t>Knight Gear would allow for easier moving of school materials and more.</a:t>
            </a:r>
          </a:p>
        </p:txBody>
      </p:sp>
    </p:spTree>
    <p:extLst>
      <p:ext uri="{BB962C8B-B14F-4D97-AF65-F5344CB8AC3E}">
        <p14:creationId xmlns:p14="http://schemas.microsoft.com/office/powerpoint/2010/main" val="1145040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Accelerometer</a:t>
            </a:r>
            <a:endParaRPr lang="en-US" dirty="0"/>
          </a:p>
        </p:txBody>
      </p:sp>
      <p:sp>
        <p:nvSpPr>
          <p:cNvPr id="3" name="Content Placeholder 2"/>
          <p:cNvSpPr>
            <a:spLocks noGrp="1"/>
          </p:cNvSpPr>
          <p:nvPr>
            <p:ph idx="1"/>
          </p:nvPr>
        </p:nvSpPr>
        <p:spPr/>
        <p:txBody>
          <a:bodyPr>
            <a:normAutofit fontScale="62500" lnSpcReduction="20000"/>
          </a:bodyPr>
          <a:lstStyle/>
          <a:p>
            <a:r>
              <a:rPr lang="en-US" sz="3800" dirty="0"/>
              <a:t>An accelerometer is used in </a:t>
            </a:r>
            <a:r>
              <a:rPr lang="en-US" sz="3800" dirty="0" smtClean="0"/>
              <a:t>Knight Gear to detect</a:t>
            </a:r>
          </a:p>
          <a:p>
            <a:pPr lvl="1"/>
            <a:r>
              <a:rPr lang="en-US" sz="3200" dirty="0" smtClean="0"/>
              <a:t>Velocity</a:t>
            </a:r>
          </a:p>
          <a:p>
            <a:pPr lvl="1"/>
            <a:r>
              <a:rPr lang="en-US" sz="3200" dirty="0" smtClean="0"/>
              <a:t>Position</a:t>
            </a:r>
          </a:p>
          <a:p>
            <a:pPr lvl="1"/>
            <a:r>
              <a:rPr lang="en-US" sz="3200" dirty="0" smtClean="0"/>
              <a:t>Shock</a:t>
            </a:r>
            <a:endParaRPr lang="en-US" sz="3200" dirty="0"/>
          </a:p>
          <a:p>
            <a:pPr lvl="1"/>
            <a:r>
              <a:rPr lang="en-US" sz="3200" dirty="0"/>
              <a:t>V</a:t>
            </a:r>
            <a:r>
              <a:rPr lang="en-US" sz="3200" dirty="0" smtClean="0"/>
              <a:t>ibration </a:t>
            </a:r>
            <a:r>
              <a:rPr lang="en-US" sz="3200" dirty="0"/>
              <a:t>or acceleration of </a:t>
            </a:r>
            <a:r>
              <a:rPr lang="en-US" sz="3200" dirty="0" smtClean="0"/>
              <a:t>gravity</a:t>
            </a:r>
          </a:p>
          <a:p>
            <a:r>
              <a:rPr lang="en-US" sz="3800" dirty="0" smtClean="0"/>
              <a:t>It will determine the localization and positioning of Knight Gear by evaluating the inertial measurement of velocity and position</a:t>
            </a:r>
            <a:r>
              <a:rPr lang="en-US" sz="3500" dirty="0" smtClean="0"/>
              <a:t>. </a:t>
            </a:r>
          </a:p>
          <a:p>
            <a:r>
              <a:rPr lang="en-US" sz="3800" dirty="0" smtClean="0"/>
              <a:t>Accelerometer </a:t>
            </a:r>
            <a:r>
              <a:rPr lang="en-US" sz="3800" dirty="0"/>
              <a:t>can measure acceleration in one, two or three orthogonal </a:t>
            </a:r>
            <a:r>
              <a:rPr lang="en-US" sz="3800" dirty="0" smtClean="0"/>
              <a:t>axis</a:t>
            </a:r>
          </a:p>
          <a:p>
            <a:pPr lvl="1"/>
            <a:r>
              <a:rPr lang="en-US" sz="3200" dirty="0" smtClean="0"/>
              <a:t>2-axis </a:t>
            </a:r>
            <a:r>
              <a:rPr lang="en-US" sz="3200" dirty="0"/>
              <a:t>accelerometer is sufficient enough for the purpose of Knight Gear and costs more than 3-axis accelerometer which provides more accurate data of x, y and z axis of Knight Gear without supplementing extra </a:t>
            </a:r>
            <a:r>
              <a:rPr lang="en-US" sz="3200" dirty="0" smtClean="0"/>
              <a:t>weight.</a:t>
            </a:r>
            <a:endParaRPr lang="en-US" sz="3200" dirty="0"/>
          </a:p>
        </p:txBody>
      </p:sp>
    </p:spTree>
    <p:extLst>
      <p:ext uri="{BB962C8B-B14F-4D97-AF65-F5344CB8AC3E}">
        <p14:creationId xmlns:p14="http://schemas.microsoft.com/office/powerpoint/2010/main" val="4056814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endParaRPr lang="en-US"/>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226151944"/>
              </p:ext>
            </p:extLst>
          </p:nvPr>
        </p:nvGraphicFramePr>
        <p:xfrm>
          <a:off x="457200" y="1600200"/>
          <a:ext cx="8229601" cy="4648200"/>
        </p:xfrm>
        <a:graphic>
          <a:graphicData uri="http://schemas.openxmlformats.org/drawingml/2006/table">
            <a:tbl>
              <a:tblPr firstRow="1" firstCol="1" bandRow="1">
                <a:tableStyleId>{5C22544A-7EE6-4342-B048-85BDC9FD1C3A}</a:tableStyleId>
              </a:tblPr>
              <a:tblGrid>
                <a:gridCol w="1488081"/>
                <a:gridCol w="839984"/>
                <a:gridCol w="1081728"/>
                <a:gridCol w="718645"/>
                <a:gridCol w="1569918"/>
                <a:gridCol w="1569918"/>
                <a:gridCol w="961327"/>
              </a:tblGrid>
              <a:tr h="556278">
                <a:tc>
                  <a:txBody>
                    <a:bodyPr/>
                    <a:lstStyle/>
                    <a:p>
                      <a:pPr marL="0" marR="0" algn="ctr">
                        <a:lnSpc>
                          <a:spcPct val="115000"/>
                        </a:lnSpc>
                        <a:spcBef>
                          <a:spcPts val="0"/>
                        </a:spcBef>
                        <a:spcAft>
                          <a:spcPts val="0"/>
                        </a:spcAft>
                      </a:pPr>
                      <a:r>
                        <a:rPr lang="en-US" sz="1200" dirty="0">
                          <a:effectLst/>
                        </a:rPr>
                        <a:t>Products</a:t>
                      </a:r>
                      <a:endParaRPr lang="en-US" sz="1200" dirty="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Range</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Interface</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Axes</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Voltage Requirements</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Current Requirements</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Price</a:t>
                      </a:r>
                      <a:endParaRPr lang="en-US" sz="1200">
                        <a:effectLst/>
                        <a:latin typeface="Calibri"/>
                        <a:ea typeface="MS Mincho"/>
                        <a:cs typeface="Times New Roman"/>
                      </a:endParaRPr>
                    </a:p>
                  </a:txBody>
                  <a:tcPr marL="40822" marR="40822" marT="0" marB="0" anchor="ctr"/>
                </a:tc>
              </a:tr>
              <a:tr h="589274">
                <a:tc>
                  <a:txBody>
                    <a:bodyPr/>
                    <a:lstStyle/>
                    <a:p>
                      <a:pPr marL="0" marR="0" algn="ctr">
                        <a:lnSpc>
                          <a:spcPct val="115000"/>
                        </a:lnSpc>
                        <a:spcBef>
                          <a:spcPts val="0"/>
                        </a:spcBef>
                        <a:spcAft>
                          <a:spcPts val="0"/>
                        </a:spcAft>
                      </a:pPr>
                      <a:r>
                        <a:rPr lang="en-US" sz="1200">
                          <a:effectLst/>
                        </a:rPr>
                        <a:t>ADXL 193</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dirty="0">
                          <a:effectLst/>
                        </a:rPr>
                        <a:t>± 250g</a:t>
                      </a:r>
                      <a:endParaRPr lang="en-US" sz="1200" dirty="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dirty="0">
                          <a:effectLst/>
                        </a:rPr>
                        <a:t>Analog</a:t>
                      </a:r>
                      <a:endParaRPr lang="en-US" sz="1200" dirty="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3.5 – 6 V</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1.5 – 2 mA</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$29.95</a:t>
                      </a:r>
                      <a:endParaRPr lang="en-US" sz="1200">
                        <a:effectLst/>
                        <a:latin typeface="Calibri"/>
                        <a:ea typeface="MS Mincho"/>
                        <a:cs typeface="Times New Roman"/>
                      </a:endParaRPr>
                    </a:p>
                  </a:txBody>
                  <a:tcPr marL="40822" marR="40822" marT="0" marB="0" anchor="ctr"/>
                </a:tc>
              </a:tr>
              <a:tr h="556278">
                <a:tc>
                  <a:txBody>
                    <a:bodyPr/>
                    <a:lstStyle/>
                    <a:p>
                      <a:pPr marL="0" marR="0" algn="ctr">
                        <a:lnSpc>
                          <a:spcPct val="115000"/>
                        </a:lnSpc>
                        <a:spcBef>
                          <a:spcPts val="0"/>
                        </a:spcBef>
                        <a:spcAft>
                          <a:spcPts val="0"/>
                        </a:spcAft>
                      </a:pPr>
                      <a:r>
                        <a:rPr lang="en-US" sz="1200">
                          <a:effectLst/>
                        </a:rPr>
                        <a:t>ADXL335</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±3g</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Analog</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dirty="0">
                          <a:effectLst/>
                        </a:rPr>
                        <a:t>3</a:t>
                      </a:r>
                      <a:endParaRPr lang="en-US" sz="1200" dirty="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1.8 – 3.6 V</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350µA</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$24.95</a:t>
                      </a:r>
                      <a:endParaRPr lang="en-US" sz="1200">
                        <a:effectLst/>
                        <a:latin typeface="Calibri"/>
                        <a:ea typeface="MS Mincho"/>
                        <a:cs typeface="Times New Roman"/>
                      </a:endParaRPr>
                    </a:p>
                  </a:txBody>
                  <a:tcPr marL="40822" marR="40822" marT="0" marB="0" anchor="ctr"/>
                </a:tc>
              </a:tr>
              <a:tr h="589274">
                <a:tc>
                  <a:txBody>
                    <a:bodyPr/>
                    <a:lstStyle/>
                    <a:p>
                      <a:pPr marL="0" marR="0" algn="ctr">
                        <a:lnSpc>
                          <a:spcPct val="115000"/>
                        </a:lnSpc>
                        <a:spcBef>
                          <a:spcPts val="0"/>
                        </a:spcBef>
                        <a:spcAft>
                          <a:spcPts val="0"/>
                        </a:spcAft>
                      </a:pPr>
                      <a:r>
                        <a:rPr lang="en-US" sz="1200">
                          <a:effectLst/>
                        </a:rPr>
                        <a:t>BMA180</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±1, 1.5, 2, 3, 4, 8, 16g</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SPI and I2C</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dirty="0">
                          <a:effectLst/>
                        </a:rPr>
                        <a:t>2 – 3.6 V</a:t>
                      </a:r>
                      <a:endParaRPr lang="en-US" sz="1200" dirty="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650 - 975µA</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This product is retired.</a:t>
                      </a:r>
                      <a:endParaRPr lang="en-US" sz="1200">
                        <a:effectLst/>
                        <a:latin typeface="Calibri"/>
                        <a:ea typeface="MS Mincho"/>
                        <a:cs typeface="Times New Roman"/>
                      </a:endParaRPr>
                    </a:p>
                  </a:txBody>
                  <a:tcPr marL="40822" marR="40822" marT="0" marB="0" anchor="ctr"/>
                </a:tc>
              </a:tr>
              <a:tr h="589274">
                <a:tc>
                  <a:txBody>
                    <a:bodyPr/>
                    <a:lstStyle/>
                    <a:p>
                      <a:pPr marL="0" marR="0" algn="ctr">
                        <a:lnSpc>
                          <a:spcPct val="115000"/>
                        </a:lnSpc>
                        <a:spcBef>
                          <a:spcPts val="0"/>
                        </a:spcBef>
                        <a:spcAft>
                          <a:spcPts val="0"/>
                        </a:spcAft>
                      </a:pPr>
                      <a:r>
                        <a:rPr lang="en-US" sz="1200">
                          <a:effectLst/>
                        </a:rPr>
                        <a:t>LIS331</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±6, 12, 24g</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SPI and I2C</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2.16 – 3.6 V</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dirty="0">
                          <a:effectLst/>
                        </a:rPr>
                        <a:t>250µA</a:t>
                      </a:r>
                      <a:endParaRPr lang="en-US" sz="1200" dirty="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$27.95</a:t>
                      </a:r>
                      <a:endParaRPr lang="en-US" sz="1200">
                        <a:effectLst/>
                        <a:latin typeface="Calibri"/>
                        <a:ea typeface="MS Mincho"/>
                        <a:cs typeface="Times New Roman"/>
                      </a:endParaRPr>
                    </a:p>
                  </a:txBody>
                  <a:tcPr marL="40822" marR="40822" marT="0" marB="0" anchor="ctr"/>
                </a:tc>
              </a:tr>
              <a:tr h="589274">
                <a:tc>
                  <a:txBody>
                    <a:bodyPr/>
                    <a:lstStyle/>
                    <a:p>
                      <a:pPr marL="0" marR="0" algn="ctr">
                        <a:lnSpc>
                          <a:spcPct val="115000"/>
                        </a:lnSpc>
                        <a:spcBef>
                          <a:spcPts val="0"/>
                        </a:spcBef>
                        <a:spcAft>
                          <a:spcPts val="0"/>
                        </a:spcAft>
                      </a:pPr>
                      <a:r>
                        <a:rPr lang="en-US" sz="1200">
                          <a:effectLst/>
                        </a:rPr>
                        <a:t>MMA7361</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±1.5, 6g</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Analog</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2.2 – 6V</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dirty="0">
                          <a:effectLst/>
                        </a:rPr>
                        <a:t>400-600µA</a:t>
                      </a:r>
                      <a:endParaRPr lang="en-US" sz="1200" dirty="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$11.95</a:t>
                      </a:r>
                      <a:endParaRPr lang="en-US" sz="1200">
                        <a:effectLst/>
                        <a:latin typeface="Calibri"/>
                        <a:ea typeface="MS Mincho"/>
                        <a:cs typeface="Times New Roman"/>
                      </a:endParaRPr>
                    </a:p>
                  </a:txBody>
                  <a:tcPr marL="40822" marR="40822" marT="0" marB="0" anchor="ctr"/>
                </a:tc>
              </a:tr>
              <a:tr h="589274">
                <a:tc>
                  <a:txBody>
                    <a:bodyPr/>
                    <a:lstStyle/>
                    <a:p>
                      <a:pPr marL="0" marR="0" algn="ctr">
                        <a:lnSpc>
                          <a:spcPct val="115000"/>
                        </a:lnSpc>
                        <a:spcBef>
                          <a:spcPts val="0"/>
                        </a:spcBef>
                        <a:spcAft>
                          <a:spcPts val="0"/>
                        </a:spcAft>
                      </a:pPr>
                      <a:r>
                        <a:rPr lang="en-US" sz="1200">
                          <a:effectLst/>
                        </a:rPr>
                        <a:t>MMA8452Q</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±2, 4, 8g</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I2C</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1.95 – 3.6 V</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165µA</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dirty="0">
                          <a:effectLst/>
                        </a:rPr>
                        <a:t>$9.95</a:t>
                      </a:r>
                      <a:endParaRPr lang="en-US" sz="1200" dirty="0">
                        <a:effectLst/>
                        <a:latin typeface="Calibri"/>
                        <a:ea typeface="MS Mincho"/>
                        <a:cs typeface="Times New Roman"/>
                      </a:endParaRPr>
                    </a:p>
                  </a:txBody>
                  <a:tcPr marL="40822" marR="40822" marT="0" marB="0" anchor="ctr"/>
                </a:tc>
              </a:tr>
              <a:tr h="589274">
                <a:tc>
                  <a:txBody>
                    <a:bodyPr/>
                    <a:lstStyle/>
                    <a:p>
                      <a:pPr marL="0" marR="0" algn="ctr">
                        <a:lnSpc>
                          <a:spcPct val="115000"/>
                        </a:lnSpc>
                        <a:spcBef>
                          <a:spcPts val="0"/>
                        </a:spcBef>
                        <a:spcAft>
                          <a:spcPts val="0"/>
                        </a:spcAft>
                      </a:pPr>
                      <a:r>
                        <a:rPr lang="en-US" sz="1200">
                          <a:effectLst/>
                        </a:rPr>
                        <a:t>MMA7341L</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±3, 11g</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Analog</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2.2 – 3.6 V</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MS Mincho"/>
                        <a:cs typeface="Times New Roman"/>
                      </a:endParaRPr>
                    </a:p>
                  </a:txBody>
                  <a:tcPr marL="40822" marR="40822" marT="0" marB="0" anchor="ctr"/>
                </a:tc>
                <a:tc>
                  <a:txBody>
                    <a:bodyPr/>
                    <a:lstStyle/>
                    <a:p>
                      <a:pPr marL="0" marR="0" algn="ctr">
                        <a:lnSpc>
                          <a:spcPct val="115000"/>
                        </a:lnSpc>
                        <a:spcBef>
                          <a:spcPts val="0"/>
                        </a:spcBef>
                        <a:spcAft>
                          <a:spcPts val="0"/>
                        </a:spcAft>
                      </a:pPr>
                      <a:r>
                        <a:rPr lang="en-US" sz="1200" dirty="0">
                          <a:effectLst/>
                        </a:rPr>
                        <a:t>$9.95</a:t>
                      </a:r>
                      <a:endParaRPr lang="en-US" sz="1200" dirty="0">
                        <a:effectLst/>
                        <a:latin typeface="Calibri"/>
                        <a:ea typeface="MS Mincho"/>
                        <a:cs typeface="Times New Roman"/>
                      </a:endParaRPr>
                    </a:p>
                  </a:txBody>
                  <a:tcPr marL="40822" marR="40822" marT="0" marB="0" anchor="ctr"/>
                </a:tc>
              </a:tr>
            </a:tbl>
          </a:graphicData>
        </a:graphic>
      </p:graphicFrame>
    </p:spTree>
    <p:extLst>
      <p:ext uri="{BB962C8B-B14F-4D97-AF65-F5344CB8AC3E}">
        <p14:creationId xmlns:p14="http://schemas.microsoft.com/office/powerpoint/2010/main" val="4115371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endParaRPr lang="en-US"/>
          </a:p>
        </p:txBody>
      </p:sp>
      <p:sp>
        <p:nvSpPr>
          <p:cNvPr id="3" name="Content Placeholder 2"/>
          <p:cNvSpPr>
            <a:spLocks noGrp="1"/>
          </p:cNvSpPr>
          <p:nvPr>
            <p:ph sz="half" idx="2"/>
          </p:nvPr>
        </p:nvSpPr>
        <p:spPr>
          <a:xfrm>
            <a:off x="4724400" y="381000"/>
            <a:ext cx="3962400" cy="4449763"/>
          </a:xfrm>
        </p:spPr>
        <p:txBody>
          <a:bodyPr>
            <a:noAutofit/>
          </a:bodyPr>
          <a:lstStyle/>
          <a:p>
            <a:r>
              <a:rPr lang="en-US" sz="2650" dirty="0" smtClean="0"/>
              <a:t>ADXL-335 </a:t>
            </a:r>
            <a:r>
              <a:rPr lang="en-US" sz="2650" dirty="0"/>
              <a:t>has </a:t>
            </a:r>
            <a:r>
              <a:rPr lang="en-US" sz="2650" dirty="0" err="1" smtClean="0"/>
              <a:t>ratiometric</a:t>
            </a:r>
            <a:r>
              <a:rPr lang="en-US" sz="2650" dirty="0" smtClean="0"/>
              <a:t> output.</a:t>
            </a:r>
          </a:p>
          <a:p>
            <a:r>
              <a:rPr lang="en-US" sz="2650" dirty="0" smtClean="0"/>
              <a:t>At </a:t>
            </a:r>
            <a:r>
              <a:rPr lang="en-US" sz="2650" dirty="0" err="1"/>
              <a:t>Vs</a:t>
            </a:r>
            <a:r>
              <a:rPr lang="en-US" sz="2650" dirty="0"/>
              <a:t> = 3.6V, the output sensitivity is typically 360m V/g. At </a:t>
            </a:r>
            <a:r>
              <a:rPr lang="en-US" sz="2650" dirty="0" err="1"/>
              <a:t>Vs</a:t>
            </a:r>
            <a:r>
              <a:rPr lang="en-US" sz="2650" dirty="0"/>
              <a:t> = 2V, the output sensitivity is typically 195 m V/g</a:t>
            </a:r>
            <a:r>
              <a:rPr lang="en-US" sz="2650" dirty="0" smtClean="0"/>
              <a:t>.</a:t>
            </a:r>
          </a:p>
          <a:p>
            <a:r>
              <a:rPr lang="en-US" sz="2650" dirty="0"/>
              <a:t>The bandwidth of ADXL-335 ranges from 0.5Hz to 1600Hz for X and Y axis and 0.5Hz to 550Hz for Z axis.</a:t>
            </a:r>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1000" y="1828800"/>
            <a:ext cx="4035829" cy="3025833"/>
          </a:xfrm>
        </p:spPr>
      </p:pic>
    </p:spTree>
    <p:extLst>
      <p:ext uri="{BB962C8B-B14F-4D97-AF65-F5344CB8AC3E}">
        <p14:creationId xmlns:p14="http://schemas.microsoft.com/office/powerpoint/2010/main" val="3395824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Sensor</a:t>
            </a:r>
            <a:endParaRPr lang="en-US" dirty="0"/>
          </a:p>
        </p:txBody>
      </p:sp>
      <p:sp>
        <p:nvSpPr>
          <p:cNvPr id="3" name="Content Placeholder 2"/>
          <p:cNvSpPr>
            <a:spLocks noGrp="1"/>
          </p:cNvSpPr>
          <p:nvPr>
            <p:ph idx="1"/>
          </p:nvPr>
        </p:nvSpPr>
        <p:spPr/>
        <p:txBody>
          <a:bodyPr>
            <a:normAutofit fontScale="70000" lnSpcReduction="20000"/>
          </a:bodyPr>
          <a:lstStyle/>
          <a:p>
            <a:r>
              <a:rPr lang="en-US" sz="3100" dirty="0"/>
              <a:t>Knight Gear works </a:t>
            </a:r>
            <a:r>
              <a:rPr lang="en-US" sz="3100" dirty="0" smtClean="0"/>
              <a:t>when </a:t>
            </a:r>
            <a:r>
              <a:rPr lang="en-US" sz="3100" dirty="0"/>
              <a:t>the weight of the backpack is less than or equal to </a:t>
            </a:r>
            <a:r>
              <a:rPr lang="en-US" sz="3100" dirty="0" smtClean="0"/>
              <a:t>30lbs.</a:t>
            </a:r>
          </a:p>
          <a:p>
            <a:r>
              <a:rPr lang="en-US" sz="3100" dirty="0"/>
              <a:t>The weight sensor works as a Wheatstone Bridge Network, where 4 strain gauges are connected with 4 separate resistors. When a force or load is applied, resistance changes and results in change in </a:t>
            </a:r>
            <a:r>
              <a:rPr lang="en-US" sz="3100" dirty="0" smtClean="0"/>
              <a:t>output.</a:t>
            </a:r>
          </a:p>
          <a:p>
            <a:r>
              <a:rPr lang="en-US" sz="3100" dirty="0"/>
              <a:t>This small change in output voltage is measured and augmented carefully from low amplitude to high amplitude and then examine to calculate the weight of the </a:t>
            </a:r>
            <a:r>
              <a:rPr lang="en-US" sz="3100" dirty="0" smtClean="0"/>
              <a:t>load.</a:t>
            </a:r>
          </a:p>
          <a:p>
            <a:r>
              <a:rPr lang="en-US" sz="3100" dirty="0"/>
              <a:t>SEN-10245 load </a:t>
            </a:r>
            <a:r>
              <a:rPr lang="en-US" sz="3100" dirty="0" smtClean="0"/>
              <a:t>cell </a:t>
            </a:r>
            <a:r>
              <a:rPr lang="en-US" sz="3100" dirty="0"/>
              <a:t>will be used </a:t>
            </a:r>
            <a:r>
              <a:rPr lang="en-US" sz="3100" dirty="0" smtClean="0"/>
              <a:t/>
            </a:r>
            <a:br>
              <a:rPr lang="en-US" sz="3100" dirty="0" smtClean="0"/>
            </a:br>
            <a:r>
              <a:rPr lang="en-US" sz="3100" dirty="0" smtClean="0"/>
              <a:t>for </a:t>
            </a:r>
            <a:r>
              <a:rPr lang="en-US" sz="3100" dirty="0"/>
              <a:t>the execution of weight </a:t>
            </a:r>
            <a:r>
              <a:rPr lang="en-US" sz="3100" dirty="0" smtClean="0"/>
              <a:t>sensor.</a:t>
            </a:r>
            <a:endParaRPr lang="en-US" sz="3100" dirty="0"/>
          </a:p>
          <a:p>
            <a:pPr lvl="1"/>
            <a:r>
              <a:rPr lang="en-US" sz="3100" dirty="0" smtClean="0"/>
              <a:t>This </a:t>
            </a:r>
            <a:r>
              <a:rPr lang="en-US" sz="3100" dirty="0"/>
              <a:t>sensor costs $9.95 and is not </a:t>
            </a:r>
            <a:r>
              <a:rPr lang="en-US" sz="3100" dirty="0" smtClean="0"/>
              <a:t/>
            </a:r>
            <a:br>
              <a:rPr lang="en-US" sz="3100" dirty="0" smtClean="0"/>
            </a:br>
            <a:r>
              <a:rPr lang="en-US" sz="3100" dirty="0" smtClean="0"/>
              <a:t>complicated </a:t>
            </a:r>
            <a:r>
              <a:rPr lang="en-US" sz="3100" dirty="0"/>
              <a:t>to implement. </a:t>
            </a:r>
          </a:p>
          <a:p>
            <a:pPr marL="0" indent="0">
              <a:buNone/>
            </a:pP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2800" y="4343400"/>
            <a:ext cx="2641600" cy="1981200"/>
          </a:xfrm>
          <a:prstGeom prst="rect">
            <a:avLst/>
          </a:prstGeom>
        </p:spPr>
      </p:pic>
    </p:spTree>
    <p:extLst>
      <p:ext uri="{BB962C8B-B14F-4D97-AF65-F5344CB8AC3E}">
        <p14:creationId xmlns:p14="http://schemas.microsoft.com/office/powerpoint/2010/main" val="2059319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Wheels Configuration</a:t>
            </a:r>
            <a:endParaRPr lang="en-US" dirty="0"/>
          </a:p>
        </p:txBody>
      </p:sp>
      <p:sp>
        <p:nvSpPr>
          <p:cNvPr id="3" name="Content Placeholder 2"/>
          <p:cNvSpPr>
            <a:spLocks noGrp="1"/>
          </p:cNvSpPr>
          <p:nvPr>
            <p:ph idx="1"/>
          </p:nvPr>
        </p:nvSpPr>
        <p:spPr/>
        <p:txBody>
          <a:bodyPr/>
          <a:lstStyle/>
          <a:p>
            <a:r>
              <a:rPr lang="en-US" dirty="0"/>
              <a:t>M</a:t>
            </a:r>
            <a:r>
              <a:rPr lang="en-US" dirty="0" smtClean="0"/>
              <a:t>echanisms </a:t>
            </a:r>
            <a:r>
              <a:rPr lang="en-US" dirty="0"/>
              <a:t>to provide locomotion that is required for the Knight </a:t>
            </a:r>
            <a:r>
              <a:rPr lang="en-US" dirty="0" smtClean="0"/>
              <a:t>Gear</a:t>
            </a:r>
            <a:endParaRPr lang="en-US" dirty="0"/>
          </a:p>
          <a:p>
            <a:pPr lvl="1"/>
            <a:r>
              <a:rPr lang="en-US" dirty="0" smtClean="0"/>
              <a:t>Differential Drive</a:t>
            </a:r>
          </a:p>
          <a:p>
            <a:pPr lvl="1"/>
            <a:r>
              <a:rPr lang="en-US" dirty="0" smtClean="0"/>
              <a:t>Ackerman Drive</a:t>
            </a:r>
          </a:p>
          <a:p>
            <a:pPr lvl="1"/>
            <a:r>
              <a:rPr lang="en-US" dirty="0" smtClean="0"/>
              <a:t>Synchronous Drive, and</a:t>
            </a:r>
          </a:p>
          <a:p>
            <a:pPr lvl="1"/>
            <a:r>
              <a:rPr lang="en-US" dirty="0" smtClean="0"/>
              <a:t>Omnidirectional Drive</a:t>
            </a:r>
            <a:endParaRPr lang="en-US" dirty="0"/>
          </a:p>
        </p:txBody>
      </p:sp>
    </p:spTree>
    <p:extLst>
      <p:ext uri="{BB962C8B-B14F-4D97-AF65-F5344CB8AC3E}">
        <p14:creationId xmlns:p14="http://schemas.microsoft.com/office/powerpoint/2010/main" val="4097349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smtClean="0"/>
              <a:t>Characteristics of Wheel Configuration</a:t>
            </a:r>
            <a:endParaRPr lang="en-US" dirty="0"/>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2772045673"/>
              </p:ext>
            </p:extLst>
          </p:nvPr>
        </p:nvGraphicFramePr>
        <p:xfrm>
          <a:off x="533400" y="1447800"/>
          <a:ext cx="8153400" cy="5105398"/>
        </p:xfrm>
        <a:graphic>
          <a:graphicData uri="http://schemas.openxmlformats.org/drawingml/2006/table">
            <a:tbl>
              <a:tblPr firstRow="1" firstCol="1" bandRow="1">
                <a:tableStyleId>{5C22544A-7EE6-4342-B048-85BDC9FD1C3A}</a:tableStyleId>
              </a:tblPr>
              <a:tblGrid>
                <a:gridCol w="2691449"/>
                <a:gridCol w="1764985"/>
                <a:gridCol w="3696966"/>
              </a:tblGrid>
              <a:tr h="485371">
                <a:tc>
                  <a:txBody>
                    <a:bodyPr/>
                    <a:lstStyle/>
                    <a:p>
                      <a:pPr marL="0" marR="0" algn="ctr">
                        <a:lnSpc>
                          <a:spcPct val="115000"/>
                        </a:lnSpc>
                      </a:pPr>
                      <a:r>
                        <a:rPr lang="en-US" sz="1200" dirty="0">
                          <a:effectLst/>
                        </a:rPr>
                        <a:t>Wheel Configuration</a:t>
                      </a:r>
                      <a:endParaRPr lang="en-US" sz="1200" dirty="0">
                        <a:effectLst/>
                        <a:latin typeface="Times New Roman"/>
                        <a:ea typeface="Times New Roman"/>
                      </a:endParaRPr>
                    </a:p>
                  </a:txBody>
                  <a:tcPr marL="68580" marR="68580" marT="0" marB="0" anchor="ctr"/>
                </a:tc>
                <a:tc>
                  <a:txBody>
                    <a:bodyPr/>
                    <a:lstStyle/>
                    <a:p>
                      <a:pPr marL="0" marR="0" algn="ctr">
                        <a:lnSpc>
                          <a:spcPct val="115000"/>
                        </a:lnSpc>
                      </a:pPr>
                      <a:r>
                        <a:rPr lang="en-US" sz="1200">
                          <a:effectLst/>
                        </a:rPr>
                        <a:t>Illustration</a:t>
                      </a:r>
                      <a:endParaRPr lang="en-US" sz="1200">
                        <a:effectLst/>
                        <a:latin typeface="Times New Roman"/>
                        <a:ea typeface="Times New Roman"/>
                      </a:endParaRPr>
                    </a:p>
                  </a:txBody>
                  <a:tcPr marL="68580" marR="68580" marT="0" marB="0" anchor="ctr"/>
                </a:tc>
                <a:tc>
                  <a:txBody>
                    <a:bodyPr/>
                    <a:lstStyle/>
                    <a:p>
                      <a:pPr marL="0" marR="0" algn="ctr">
                        <a:lnSpc>
                          <a:spcPct val="115000"/>
                        </a:lnSpc>
                      </a:pPr>
                      <a:r>
                        <a:rPr lang="en-US" sz="1200" dirty="0">
                          <a:effectLst/>
                        </a:rPr>
                        <a:t>Description</a:t>
                      </a:r>
                      <a:endParaRPr lang="en-US" sz="1200" dirty="0">
                        <a:effectLst/>
                        <a:latin typeface="Times New Roman"/>
                        <a:ea typeface="Times New Roman"/>
                      </a:endParaRPr>
                    </a:p>
                  </a:txBody>
                  <a:tcPr marL="68580" marR="68580" marT="0" marB="0" anchor="ctr"/>
                </a:tc>
              </a:tr>
              <a:tr h="763966">
                <a:tc>
                  <a:txBody>
                    <a:bodyPr/>
                    <a:lstStyle/>
                    <a:p>
                      <a:pPr marL="0" marR="0" algn="ctr">
                        <a:lnSpc>
                          <a:spcPct val="115000"/>
                        </a:lnSpc>
                      </a:pPr>
                      <a:r>
                        <a:rPr lang="en-US" sz="1200">
                          <a:effectLst/>
                        </a:rPr>
                        <a:t>Static unstable two-wheeled</a:t>
                      </a:r>
                      <a:endParaRPr lang="en-US" sz="1200">
                        <a:effectLst/>
                        <a:latin typeface="Times New Roman"/>
                        <a:ea typeface="Times New Roman"/>
                      </a:endParaRPr>
                    </a:p>
                  </a:txBody>
                  <a:tcPr marL="68580" marR="68580" marT="0" marB="0" anchor="ctr"/>
                </a:tc>
                <a:tc>
                  <a:txBody>
                    <a:bodyPr/>
                    <a:lstStyle/>
                    <a:p>
                      <a:pPr marL="0" marR="0" algn="ctr">
                        <a:lnSpc>
                          <a:spcPct val="115000"/>
                        </a:lnSpc>
                      </a:pP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The front wheel allows controlling the orientation i.e. steering and the rear wheel drives the vehicle.</a:t>
                      </a:r>
                      <a:endParaRPr lang="en-US" sz="1100">
                        <a:effectLst/>
                        <a:latin typeface="Calibri"/>
                        <a:ea typeface="MS Mincho"/>
                        <a:cs typeface="Times New Roman"/>
                      </a:endParaRPr>
                    </a:p>
                  </a:txBody>
                  <a:tcPr marL="68580" marR="68580" marT="0" marB="0" anchor="ctr"/>
                </a:tc>
              </a:tr>
              <a:tr h="1291640">
                <a:tc>
                  <a:txBody>
                    <a:bodyPr/>
                    <a:lstStyle/>
                    <a:p>
                      <a:pPr marL="0" marR="0" algn="ctr">
                        <a:lnSpc>
                          <a:spcPct val="115000"/>
                        </a:lnSpc>
                      </a:pPr>
                      <a:r>
                        <a:rPr lang="en-US" sz="1200" dirty="0">
                          <a:effectLst/>
                        </a:rPr>
                        <a:t>Static stable two-wheeled </a:t>
                      </a:r>
                      <a:endParaRPr lang="en-US" sz="1200" dirty="0">
                        <a:effectLst/>
                        <a:latin typeface="Times New Roman"/>
                        <a:ea typeface="Times New Roman"/>
                      </a:endParaRPr>
                    </a:p>
                  </a:txBody>
                  <a:tcPr marL="68580" marR="68580" marT="0" marB="0" anchor="ctr"/>
                </a:tc>
                <a:tc>
                  <a:txBody>
                    <a:bodyPr/>
                    <a:lstStyle/>
                    <a:p>
                      <a:pPr marL="0" marR="0" algn="ctr">
                        <a:lnSpc>
                          <a:spcPct val="115000"/>
                        </a:lnSpc>
                      </a:pPr>
                      <a:endParaRPr lang="en-US" sz="1200" dirty="0">
                        <a:effectLst/>
                      </a:endParaRPr>
                    </a:p>
                    <a:p>
                      <a:pPr marL="0" marR="0" algn="ctr">
                        <a:lnSpc>
                          <a:spcPct val="115000"/>
                        </a:lnSpc>
                      </a:pPr>
                      <a:r>
                        <a:rPr lang="en-US" sz="1200" dirty="0">
                          <a:effectLst/>
                        </a:rPr>
                        <a:t> </a:t>
                      </a:r>
                      <a:endParaRPr lang="en-US" sz="1200" dirty="0">
                        <a:effectLst/>
                        <a:latin typeface="Times New Roman"/>
                        <a:ea typeface="Times New Roman"/>
                      </a:endParaRPr>
                    </a:p>
                  </a:txBody>
                  <a:tcPr marL="68580" marR="68580" marT="0" marB="0" anchor="ctr"/>
                </a:tc>
                <a:tc>
                  <a:txBody>
                    <a:bodyPr/>
                    <a:lstStyle/>
                    <a:p>
                      <a:pPr marL="0" marR="0" algn="ctr">
                        <a:lnSpc>
                          <a:spcPct val="115000"/>
                        </a:lnSpc>
                        <a:spcBef>
                          <a:spcPts val="0"/>
                        </a:spcBef>
                        <a:spcAft>
                          <a:spcPts val="1000"/>
                        </a:spcAft>
                      </a:pPr>
                      <a:r>
                        <a:rPr lang="en-US" sz="1200" dirty="0">
                          <a:effectLst/>
                        </a:rPr>
                        <a:t>If the center of mass is below the wheel axle, this type of wheel achieves stability. The desired speed is achieved by changing the speeds and directions of the wheels.</a:t>
                      </a:r>
                      <a:endParaRPr lang="en-US" sz="1100" dirty="0">
                        <a:effectLst/>
                        <a:latin typeface="Calibri"/>
                        <a:ea typeface="MS Mincho"/>
                        <a:cs typeface="Times New Roman"/>
                      </a:endParaRPr>
                    </a:p>
                  </a:txBody>
                  <a:tcPr marL="68580" marR="68580" marT="0" marB="0" anchor="ctr"/>
                </a:tc>
              </a:tr>
              <a:tr h="1029067">
                <a:tc>
                  <a:txBody>
                    <a:bodyPr/>
                    <a:lstStyle/>
                    <a:p>
                      <a:pPr marL="0" marR="0" algn="ctr">
                        <a:lnSpc>
                          <a:spcPct val="115000"/>
                        </a:lnSpc>
                      </a:pPr>
                      <a:r>
                        <a:rPr lang="en-US" sz="1200">
                          <a:effectLst/>
                        </a:rPr>
                        <a:t>Differential drive with a castor wheel</a:t>
                      </a:r>
                      <a:endParaRPr lang="en-US" sz="1200">
                        <a:effectLst/>
                        <a:latin typeface="Times New Roman"/>
                        <a:ea typeface="Times New Roman"/>
                      </a:endParaRPr>
                    </a:p>
                  </a:txBody>
                  <a:tcPr marL="68580" marR="68580" marT="0" marB="0" anchor="ctr"/>
                </a:tc>
                <a:tc>
                  <a:txBody>
                    <a:bodyPr/>
                    <a:lstStyle/>
                    <a:p>
                      <a:pPr marL="0" marR="0" algn="ctr">
                        <a:lnSpc>
                          <a:spcPct val="115000"/>
                        </a:lnSpc>
                      </a:pPr>
                      <a:endParaRPr lang="en-US" sz="1200" dirty="0">
                        <a:effectLst/>
                        <a:latin typeface="Times New Roman"/>
                        <a:ea typeface="Times New Roman"/>
                      </a:endParaRPr>
                    </a:p>
                  </a:txBody>
                  <a:tcPr marL="68580" marR="68580" marT="0" marB="0" anchor="ctr"/>
                </a:tc>
                <a:tc>
                  <a:txBody>
                    <a:bodyPr/>
                    <a:lstStyle/>
                    <a:p>
                      <a:pPr marL="0" marR="0" algn="ctr">
                        <a:lnSpc>
                          <a:spcPct val="115000"/>
                        </a:lnSpc>
                      </a:pPr>
                      <a:r>
                        <a:rPr lang="en-US" sz="1200">
                          <a:effectLst/>
                        </a:rPr>
                        <a:t>The center of gravity should be maintained within the triangle formed by the ground contact points of the wheels.</a:t>
                      </a:r>
                      <a:endParaRPr lang="en-US" sz="1200">
                        <a:effectLst/>
                        <a:latin typeface="Times New Roman"/>
                        <a:ea typeface="Times New Roman"/>
                      </a:endParaRPr>
                    </a:p>
                  </a:txBody>
                  <a:tcPr marL="68580" marR="68580" marT="0" marB="0" anchor="ctr"/>
                </a:tc>
              </a:tr>
              <a:tr h="767677">
                <a:tc>
                  <a:txBody>
                    <a:bodyPr/>
                    <a:lstStyle/>
                    <a:p>
                      <a:pPr marL="0" marR="0" algn="ctr">
                        <a:lnSpc>
                          <a:spcPct val="115000"/>
                        </a:lnSpc>
                      </a:pPr>
                      <a:r>
                        <a:rPr lang="en-US" sz="1200" dirty="0">
                          <a:effectLst/>
                        </a:rPr>
                        <a:t>Tri-cycle drive, front/rear steering and rear/front driving</a:t>
                      </a:r>
                      <a:endParaRPr lang="en-US" sz="1200" dirty="0">
                        <a:effectLst/>
                        <a:latin typeface="Times New Roman"/>
                        <a:ea typeface="Times New Roman"/>
                      </a:endParaRPr>
                    </a:p>
                  </a:txBody>
                  <a:tcPr marL="68580" marR="68580" marT="0" marB="0" anchor="ctr"/>
                </a:tc>
                <a:tc>
                  <a:txBody>
                    <a:bodyPr/>
                    <a:lstStyle/>
                    <a:p>
                      <a:pPr marL="0" marR="0" algn="ctr">
                        <a:lnSpc>
                          <a:spcPct val="115000"/>
                        </a:lnSpc>
                      </a:pPr>
                      <a:endParaRPr lang="en-US" sz="1200">
                        <a:effectLst/>
                        <a:latin typeface="Times New Roman"/>
                        <a:ea typeface="Times New Roman"/>
                      </a:endParaRPr>
                    </a:p>
                  </a:txBody>
                  <a:tcPr marL="68580" marR="68580" marT="0" marB="0" anchor="ctr"/>
                </a:tc>
                <a:tc>
                  <a:txBody>
                    <a:bodyPr/>
                    <a:lstStyle/>
                    <a:p>
                      <a:pPr marL="0" marR="0" algn="ctr">
                        <a:lnSpc>
                          <a:spcPct val="115000"/>
                        </a:lnSpc>
                      </a:pPr>
                      <a:r>
                        <a:rPr lang="en-US" sz="1200">
                          <a:effectLst/>
                        </a:rPr>
                        <a:t>The drive wheels are at the rear of the robot. A differential allows the vehicle to avoid the mechanical destruction. </a:t>
                      </a:r>
                      <a:endParaRPr lang="en-US" sz="1200">
                        <a:effectLst/>
                        <a:latin typeface="Times New Roman"/>
                        <a:ea typeface="Times New Roman"/>
                      </a:endParaRPr>
                    </a:p>
                  </a:txBody>
                  <a:tcPr marL="68580" marR="68580" marT="0" marB="0" anchor="ctr"/>
                </a:tc>
              </a:tr>
              <a:tr h="767677">
                <a:tc>
                  <a:txBody>
                    <a:bodyPr/>
                    <a:lstStyle/>
                    <a:p>
                      <a:pPr marL="0" marR="0" algn="ctr">
                        <a:lnSpc>
                          <a:spcPct val="115000"/>
                        </a:lnSpc>
                      </a:pPr>
                      <a:r>
                        <a:rPr lang="en-US" sz="1200">
                          <a:effectLst/>
                        </a:rPr>
                        <a:t>Tri-cycle drive combined steering and driving.</a:t>
                      </a:r>
                      <a:endParaRPr lang="en-US" sz="1200">
                        <a:effectLst/>
                        <a:latin typeface="Times New Roman"/>
                        <a:ea typeface="Times New Roman"/>
                      </a:endParaRPr>
                    </a:p>
                  </a:txBody>
                  <a:tcPr marL="68580" marR="68580" marT="0" marB="0" anchor="ctr"/>
                </a:tc>
                <a:tc>
                  <a:txBody>
                    <a:bodyPr/>
                    <a:lstStyle/>
                    <a:p>
                      <a:pPr marL="0" marR="0" algn="ctr">
                        <a:lnSpc>
                          <a:spcPct val="115000"/>
                        </a:lnSpc>
                      </a:pPr>
                      <a:endParaRPr lang="en-US" sz="1200">
                        <a:effectLst/>
                        <a:latin typeface="Times New Roman"/>
                        <a:ea typeface="Times New Roman"/>
                      </a:endParaRPr>
                    </a:p>
                  </a:txBody>
                  <a:tcPr marL="68580" marR="68580" marT="0" marB="0" anchor="ctr"/>
                </a:tc>
                <a:tc>
                  <a:txBody>
                    <a:bodyPr/>
                    <a:lstStyle/>
                    <a:p>
                      <a:pPr marL="0" marR="0" algn="ctr">
                        <a:lnSpc>
                          <a:spcPct val="115000"/>
                        </a:lnSpc>
                      </a:pPr>
                      <a:r>
                        <a:rPr lang="en-US" sz="1200" dirty="0">
                          <a:effectLst/>
                        </a:rPr>
                        <a:t>The front wheel is used for both driving and steering. The two wheels in the rear keep the stability of the robot.</a:t>
                      </a:r>
                      <a:endParaRPr lang="en-US" sz="1200" dirty="0">
                        <a:effectLst/>
                        <a:latin typeface="Times New Roman"/>
                        <a:ea typeface="Times New Roman"/>
                      </a:endParaRPr>
                    </a:p>
                  </a:txBody>
                  <a:tcPr marL="68580" marR="68580" marT="0" marB="0" anchor="ctr"/>
                </a:tc>
              </a:tr>
            </a:tbl>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66971361"/>
              </p:ext>
            </p:extLst>
          </p:nvPr>
        </p:nvGraphicFramePr>
        <p:xfrm>
          <a:off x="3581400" y="2057400"/>
          <a:ext cx="1092820" cy="533400"/>
        </p:xfrm>
        <a:graphic>
          <a:graphicData uri="http://schemas.openxmlformats.org/presentationml/2006/ole">
            <mc:AlternateContent xmlns:mc="http://schemas.openxmlformats.org/markup-compatibility/2006">
              <mc:Choice xmlns:v="urn:schemas-microsoft-com:vml" Requires="v">
                <p:oleObj spid="_x0000_s3174" name="Bitmap Image" r:id="rId3" imgW="2857899" imgH="1238423" progId="Paint.Picture">
                  <p:embed/>
                </p:oleObj>
              </mc:Choice>
              <mc:Fallback>
                <p:oleObj name="Bitmap Image" r:id="rId3" imgW="2857899" imgH="123842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057400"/>
                        <a:ext cx="1092820" cy="533400"/>
                      </a:xfrm>
                      <a:prstGeom prst="rect">
                        <a:avLst/>
                      </a:prstGeom>
                      <a:noFill/>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345387722"/>
              </p:ext>
            </p:extLst>
          </p:nvPr>
        </p:nvGraphicFramePr>
        <p:xfrm>
          <a:off x="3581400" y="2971800"/>
          <a:ext cx="1036320" cy="609600"/>
        </p:xfrm>
        <a:graphic>
          <a:graphicData uri="http://schemas.openxmlformats.org/presentationml/2006/ole">
            <mc:AlternateContent xmlns:mc="http://schemas.openxmlformats.org/markup-compatibility/2006">
              <mc:Choice xmlns:v="urn:schemas-microsoft-com:vml" Requires="v">
                <p:oleObj spid="_x0000_s3175" name="Bitmap Image" r:id="rId5" imgW="2971429" imgH="1762371" progId="Paint.Picture">
                  <p:embed/>
                </p:oleObj>
              </mc:Choice>
              <mc:Fallback>
                <p:oleObj name="Bitmap Image" r:id="rId5" imgW="2971429" imgH="1762371"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971800"/>
                        <a:ext cx="1036320" cy="609600"/>
                      </a:xfrm>
                      <a:prstGeom prst="rect">
                        <a:avLst/>
                      </a:prstGeom>
                      <a:noFill/>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651337876"/>
              </p:ext>
            </p:extLst>
          </p:nvPr>
        </p:nvGraphicFramePr>
        <p:xfrm>
          <a:off x="3733800" y="5943600"/>
          <a:ext cx="685800" cy="564776"/>
        </p:xfrm>
        <a:graphic>
          <a:graphicData uri="http://schemas.openxmlformats.org/presentationml/2006/ole">
            <mc:AlternateContent xmlns:mc="http://schemas.openxmlformats.org/markup-compatibility/2006">
              <mc:Choice xmlns:v="urn:schemas-microsoft-com:vml" Requires="v">
                <p:oleObj spid="_x0000_s3176" name="Bitmap Image" r:id="rId7" imgW="3761905" imgH="3029373" progId="Paint.Picture">
                  <p:embed/>
                </p:oleObj>
              </mc:Choice>
              <mc:Fallback>
                <p:oleObj name="Bitmap Image" r:id="rId7" imgW="3761905" imgH="3029373"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943600"/>
                        <a:ext cx="685800" cy="564776"/>
                      </a:xfrm>
                      <a:prstGeom prst="rect">
                        <a:avLst/>
                      </a:prstGeom>
                      <a:noFill/>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418515806"/>
              </p:ext>
            </p:extLst>
          </p:nvPr>
        </p:nvGraphicFramePr>
        <p:xfrm>
          <a:off x="3810000" y="4114800"/>
          <a:ext cx="533400" cy="736600"/>
        </p:xfrm>
        <a:graphic>
          <a:graphicData uri="http://schemas.openxmlformats.org/presentationml/2006/ole">
            <mc:AlternateContent xmlns:mc="http://schemas.openxmlformats.org/markup-compatibility/2006">
              <mc:Choice xmlns:v="urn:schemas-microsoft-com:vml" Requires="v">
                <p:oleObj spid="_x0000_s3177" name="Bitmap Image" r:id="rId9" imgW="2762636" imgH="3723810" progId="Paint.Picture">
                  <p:embed/>
                </p:oleObj>
              </mc:Choice>
              <mc:Fallback>
                <p:oleObj name="Bitmap Image" r:id="rId9" imgW="2762636" imgH="3723810"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114800"/>
                        <a:ext cx="533400" cy="736600"/>
                      </a:xfrm>
                      <a:prstGeom prst="rect">
                        <a:avLst/>
                      </a:prstGeom>
                      <a:noFill/>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903543230"/>
              </p:ext>
            </p:extLst>
          </p:nvPr>
        </p:nvGraphicFramePr>
        <p:xfrm>
          <a:off x="3810000" y="5029200"/>
          <a:ext cx="533400" cy="755650"/>
        </p:xfrm>
        <a:graphic>
          <a:graphicData uri="http://schemas.openxmlformats.org/presentationml/2006/ole">
            <mc:AlternateContent xmlns:mc="http://schemas.openxmlformats.org/markup-compatibility/2006">
              <mc:Choice xmlns:v="urn:schemas-microsoft-com:vml" Requires="v">
                <p:oleObj spid="_x0000_s3178" name="Bitmap Image" r:id="rId11" imgW="2638095" imgH="3704762" progId="Paint.Picture">
                  <p:embed/>
                </p:oleObj>
              </mc:Choice>
              <mc:Fallback>
                <p:oleObj name="Bitmap Image" r:id="rId11" imgW="2638095" imgH="3704762"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5029200"/>
                        <a:ext cx="533400" cy="755650"/>
                      </a:xfrm>
                      <a:prstGeom prst="rect">
                        <a:avLst/>
                      </a:prstGeom>
                      <a:noFill/>
                    </p:spPr>
                  </p:pic>
                </p:oleObj>
              </mc:Fallback>
            </mc:AlternateContent>
          </a:graphicData>
        </a:graphic>
      </p:graphicFrame>
    </p:spTree>
    <p:extLst>
      <p:ext uri="{BB962C8B-B14F-4D97-AF65-F5344CB8AC3E}">
        <p14:creationId xmlns:p14="http://schemas.microsoft.com/office/powerpoint/2010/main" val="3933020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Drive</a:t>
            </a:r>
            <a:endParaRPr lang="en-US" dirty="0"/>
          </a:p>
        </p:txBody>
      </p:sp>
      <p:sp>
        <p:nvSpPr>
          <p:cNvPr id="3" name="Content Placeholder 2"/>
          <p:cNvSpPr>
            <a:spLocks noGrp="1"/>
          </p:cNvSpPr>
          <p:nvPr>
            <p:ph sz="half" idx="2"/>
          </p:nvPr>
        </p:nvSpPr>
        <p:spPr/>
        <p:txBody>
          <a:bodyPr>
            <a:normAutofit lnSpcReduction="10000"/>
          </a:bodyPr>
          <a:lstStyle/>
          <a:p>
            <a:r>
              <a:rPr lang="en-US" dirty="0" smtClean="0"/>
              <a:t>Wheels </a:t>
            </a:r>
            <a:r>
              <a:rPr lang="en-US" dirty="0"/>
              <a:t>rotate at different speeds when turning around the </a:t>
            </a:r>
            <a:r>
              <a:rPr lang="en-US" dirty="0" smtClean="0"/>
              <a:t>corners</a:t>
            </a:r>
            <a:endParaRPr lang="en-US" dirty="0"/>
          </a:p>
          <a:p>
            <a:r>
              <a:rPr lang="en-US" dirty="0" smtClean="0"/>
              <a:t>It controls </a:t>
            </a:r>
            <a:r>
              <a:rPr lang="en-US" dirty="0"/>
              <a:t>the speed of individual wheels to provide directionality in </a:t>
            </a:r>
            <a:r>
              <a:rPr lang="en-US" dirty="0" smtClean="0"/>
              <a:t>robot</a:t>
            </a:r>
          </a:p>
          <a:p>
            <a:r>
              <a:rPr lang="en-US" dirty="0" smtClean="0"/>
              <a:t>Correction Factor may be needed to fix the excess number of rotations</a:t>
            </a:r>
            <a:endParaRPr lang="en-US" dirty="0"/>
          </a:p>
          <a:p>
            <a:endParaRPr lang="en-US" dirty="0"/>
          </a:p>
        </p:txBody>
      </p:sp>
      <p:pic>
        <p:nvPicPr>
          <p:cNvPr id="5" name="Content Placeholder 4" descr="http://www.robotplatform.com/knowledge/Classification_of_Robots/Differential_Drive.pn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4038600" cy="4267200"/>
          </a:xfrm>
          <a:prstGeom prst="rect">
            <a:avLst/>
          </a:prstGeom>
          <a:noFill/>
          <a:ln>
            <a:noFill/>
          </a:ln>
        </p:spPr>
      </p:pic>
    </p:spTree>
    <p:extLst>
      <p:ext uri="{BB962C8B-B14F-4D97-AF65-F5344CB8AC3E}">
        <p14:creationId xmlns:p14="http://schemas.microsoft.com/office/powerpoint/2010/main" val="2789421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Localization</a:t>
            </a:r>
            <a:endParaRPr lang="en-US" dirty="0"/>
          </a:p>
        </p:txBody>
      </p:sp>
      <p:sp>
        <p:nvSpPr>
          <p:cNvPr id="3" name="Content Placeholder 2"/>
          <p:cNvSpPr>
            <a:spLocks noGrp="1"/>
          </p:cNvSpPr>
          <p:nvPr>
            <p:ph idx="1"/>
          </p:nvPr>
        </p:nvSpPr>
        <p:spPr/>
        <p:txBody>
          <a:bodyPr>
            <a:normAutofit/>
          </a:bodyPr>
          <a:lstStyle/>
          <a:p>
            <a:r>
              <a:rPr lang="en-US" dirty="0"/>
              <a:t>Knight Gear needs to accurately identify its position at all </a:t>
            </a:r>
            <a:r>
              <a:rPr lang="en-US" dirty="0" smtClean="0"/>
              <a:t>times, </a:t>
            </a:r>
            <a:r>
              <a:rPr lang="en-US" dirty="0"/>
              <a:t>regardless if it is situated outdoor or </a:t>
            </a:r>
            <a:r>
              <a:rPr lang="en-US" dirty="0" smtClean="0"/>
              <a:t>indoor.</a:t>
            </a:r>
          </a:p>
          <a:p>
            <a:pPr lvl="1"/>
            <a:r>
              <a:rPr lang="en-US" dirty="0" smtClean="0"/>
              <a:t>it </a:t>
            </a:r>
            <a:r>
              <a:rPr lang="en-US" dirty="0"/>
              <a:t>needs to avoid colliding with walls, hitting people and come to sudden stop if someone comes in front of it</a:t>
            </a:r>
            <a:r>
              <a:rPr lang="en-US" dirty="0" smtClean="0"/>
              <a:t>.</a:t>
            </a:r>
          </a:p>
          <a:p>
            <a:r>
              <a:rPr lang="en-US" dirty="0"/>
              <a:t>There are two ways in which awareness of locality can be </a:t>
            </a:r>
            <a:r>
              <a:rPr lang="en-US" dirty="0" smtClean="0"/>
              <a:t>achieved</a:t>
            </a:r>
          </a:p>
          <a:p>
            <a:pPr lvl="1"/>
            <a:r>
              <a:rPr lang="en-US" dirty="0" smtClean="0"/>
              <a:t>Absolute Localization</a:t>
            </a:r>
          </a:p>
          <a:p>
            <a:pPr lvl="1"/>
            <a:r>
              <a:rPr lang="en-US" dirty="0" smtClean="0"/>
              <a:t>Relative Localization (Dead Reckoning System)</a:t>
            </a:r>
            <a:endParaRPr lang="en-US" dirty="0"/>
          </a:p>
        </p:txBody>
      </p:sp>
    </p:spTree>
    <p:extLst>
      <p:ext uri="{BB962C8B-B14F-4D97-AF65-F5344CB8AC3E}">
        <p14:creationId xmlns:p14="http://schemas.microsoft.com/office/powerpoint/2010/main" val="3868220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dirty="0" smtClean="0"/>
              <a:t>Localization</a:t>
            </a:r>
            <a:endParaRPr lang="en-US" dirty="0"/>
          </a:p>
        </p:txBody>
      </p:sp>
      <p:sp>
        <p:nvSpPr>
          <p:cNvPr id="3" name="Text Placeholder 2"/>
          <p:cNvSpPr>
            <a:spLocks noGrp="1"/>
          </p:cNvSpPr>
          <p:nvPr>
            <p:ph type="body" idx="1"/>
          </p:nvPr>
        </p:nvSpPr>
        <p:spPr>
          <a:xfrm>
            <a:off x="457200" y="1066800"/>
            <a:ext cx="4040188" cy="639762"/>
          </a:xfrm>
        </p:spPr>
        <p:txBody>
          <a:bodyPr/>
          <a:lstStyle/>
          <a:p>
            <a:pPr algn="ctr"/>
            <a:r>
              <a:rPr lang="en-US" dirty="0" smtClean="0"/>
              <a:t>Absolute</a:t>
            </a:r>
            <a:endParaRPr lang="en-US" dirty="0"/>
          </a:p>
        </p:txBody>
      </p:sp>
      <p:sp>
        <p:nvSpPr>
          <p:cNvPr id="5" name="Text Placeholder 4"/>
          <p:cNvSpPr>
            <a:spLocks noGrp="1"/>
          </p:cNvSpPr>
          <p:nvPr>
            <p:ph type="body" sz="quarter" idx="3"/>
          </p:nvPr>
        </p:nvSpPr>
        <p:spPr>
          <a:xfrm>
            <a:off x="4645025" y="1036638"/>
            <a:ext cx="4041775" cy="639762"/>
          </a:xfrm>
        </p:spPr>
        <p:txBody>
          <a:bodyPr/>
          <a:lstStyle/>
          <a:p>
            <a:pPr algn="ctr"/>
            <a:r>
              <a:rPr lang="en-US" dirty="0" smtClean="0"/>
              <a:t>Relative</a:t>
            </a:r>
            <a:endParaRPr lang="en-US" dirty="0"/>
          </a:p>
        </p:txBody>
      </p:sp>
      <p:sp>
        <p:nvSpPr>
          <p:cNvPr id="4" name="Content Placeholder 3"/>
          <p:cNvSpPr>
            <a:spLocks noGrp="1"/>
          </p:cNvSpPr>
          <p:nvPr>
            <p:ph sz="quarter" idx="13"/>
          </p:nvPr>
        </p:nvSpPr>
        <p:spPr>
          <a:xfrm>
            <a:off x="457200" y="1752600"/>
            <a:ext cx="4040188" cy="4373563"/>
          </a:xfrm>
        </p:spPr>
        <p:txBody>
          <a:bodyPr>
            <a:normAutofit fontScale="92500" lnSpcReduction="20000"/>
          </a:bodyPr>
          <a:lstStyle/>
          <a:p>
            <a:r>
              <a:rPr lang="en-US" dirty="0" smtClean="0"/>
              <a:t>Absolute </a:t>
            </a:r>
            <a:r>
              <a:rPr lang="en-US" dirty="0"/>
              <a:t>localization locates the robot using the coordinate </a:t>
            </a:r>
            <a:r>
              <a:rPr lang="en-US" dirty="0" smtClean="0"/>
              <a:t>system.</a:t>
            </a:r>
          </a:p>
          <a:p>
            <a:r>
              <a:rPr lang="en-US" dirty="0"/>
              <a:t>N</a:t>
            </a:r>
            <a:r>
              <a:rPr lang="en-US" dirty="0" smtClean="0"/>
              <a:t>o </a:t>
            </a:r>
            <a:r>
              <a:rPr lang="en-US" dirty="0"/>
              <a:t>approximate estimation is required to initiate the localization </a:t>
            </a:r>
            <a:r>
              <a:rPr lang="en-US" dirty="0" smtClean="0"/>
              <a:t>process</a:t>
            </a:r>
          </a:p>
          <a:p>
            <a:r>
              <a:rPr lang="en-US" dirty="0"/>
              <a:t>U</a:t>
            </a:r>
            <a:r>
              <a:rPr lang="en-US" dirty="0" smtClean="0"/>
              <a:t>ses </a:t>
            </a:r>
            <a:r>
              <a:rPr lang="en-US" dirty="0"/>
              <a:t>sensors to provide information on the surroundings of the robot and the information can be interpreted to determine its position based upon the coordinate </a:t>
            </a:r>
            <a:r>
              <a:rPr lang="en-US" dirty="0" smtClean="0"/>
              <a:t>landmarks.</a:t>
            </a:r>
            <a:endParaRPr lang="en-US" dirty="0"/>
          </a:p>
        </p:txBody>
      </p:sp>
      <p:sp>
        <p:nvSpPr>
          <p:cNvPr id="6" name="Content Placeholder 5"/>
          <p:cNvSpPr>
            <a:spLocks noGrp="1"/>
          </p:cNvSpPr>
          <p:nvPr>
            <p:ph sz="quarter" idx="14"/>
          </p:nvPr>
        </p:nvSpPr>
        <p:spPr>
          <a:xfrm>
            <a:off x="4645025" y="1752600"/>
            <a:ext cx="4041775" cy="4373563"/>
          </a:xfrm>
        </p:spPr>
        <p:txBody>
          <a:bodyPr>
            <a:normAutofit fontScale="85000" lnSpcReduction="10000"/>
          </a:bodyPr>
          <a:lstStyle/>
          <a:p>
            <a:r>
              <a:rPr lang="en-US" dirty="0"/>
              <a:t>Current position of the robot can be determined incrementally by evaluating displacement, initial positioning, speed the robot is travelling, and direction it is </a:t>
            </a:r>
            <a:r>
              <a:rPr lang="en-US" dirty="0" smtClean="0"/>
              <a:t>travelling</a:t>
            </a:r>
          </a:p>
          <a:p>
            <a:r>
              <a:rPr lang="en-US" dirty="0"/>
              <a:t>Sensors like gyroscope, accelerometer, and inertial measurement units help in calculating the relative localization of the </a:t>
            </a:r>
            <a:r>
              <a:rPr lang="en-US" dirty="0" smtClean="0"/>
              <a:t>robot.</a:t>
            </a:r>
          </a:p>
          <a:p>
            <a:r>
              <a:rPr lang="en-US" dirty="0"/>
              <a:t>However, this technique incorporates a lot of minute errors that add up. </a:t>
            </a:r>
          </a:p>
        </p:txBody>
      </p:sp>
    </p:spTree>
    <p:extLst>
      <p:ext uri="{BB962C8B-B14F-4D97-AF65-F5344CB8AC3E}">
        <p14:creationId xmlns:p14="http://schemas.microsoft.com/office/powerpoint/2010/main" val="667796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a:t>
            </a:r>
            <a:endParaRPr lang="en-US" dirty="0"/>
          </a:p>
        </p:txBody>
      </p:sp>
      <p:sp>
        <p:nvSpPr>
          <p:cNvPr id="3" name="Content Placeholder 2"/>
          <p:cNvSpPr>
            <a:spLocks noGrp="1"/>
          </p:cNvSpPr>
          <p:nvPr>
            <p:ph idx="1"/>
          </p:nvPr>
        </p:nvSpPr>
        <p:spPr>
          <a:xfrm>
            <a:off x="457200" y="1600200"/>
            <a:ext cx="4267200" cy="4525963"/>
          </a:xfrm>
        </p:spPr>
        <p:txBody>
          <a:bodyPr/>
          <a:lstStyle/>
          <a:p>
            <a:r>
              <a:rPr lang="en-US" dirty="0" smtClean="0"/>
              <a:t>PIC 18F452</a:t>
            </a:r>
          </a:p>
          <a:p>
            <a:pPr lvl="1"/>
            <a:r>
              <a:rPr lang="en-US" dirty="0" smtClean="0"/>
              <a:t>Low cost</a:t>
            </a:r>
          </a:p>
          <a:p>
            <a:pPr lvl="1"/>
            <a:r>
              <a:rPr lang="en-US" dirty="0" smtClean="0"/>
              <a:t>Programmable in C</a:t>
            </a:r>
          </a:p>
          <a:p>
            <a:pPr lvl="1"/>
            <a:r>
              <a:rPr lang="en-US" dirty="0" smtClean="0"/>
              <a:t>Enough memory for our needs</a:t>
            </a:r>
          </a:p>
          <a:p>
            <a:endParaRPr lang="en-US" dirty="0" smtClean="0"/>
          </a:p>
        </p:txBody>
      </p:sp>
      <p:pic>
        <p:nvPicPr>
          <p:cNvPr id="7171" name="Picture 3" descr="C:\Users\Student\Desktop\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343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561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lstStyle/>
          <a:p>
            <a:r>
              <a:rPr lang="en-US" dirty="0" smtClean="0"/>
              <a:t>Easy to use robot that follows the user using tracking algorithm.</a:t>
            </a:r>
          </a:p>
          <a:p>
            <a:r>
              <a:rPr lang="en-US" dirty="0" smtClean="0"/>
              <a:t>Carry a limited load of materials for the user.</a:t>
            </a:r>
          </a:p>
          <a:p>
            <a:pPr lvl="1"/>
            <a:r>
              <a:rPr lang="en-US" dirty="0" smtClean="0"/>
              <a:t>Limit determined by weight sensor.</a:t>
            </a:r>
          </a:p>
          <a:p>
            <a:r>
              <a:rPr lang="en-US" dirty="0" smtClean="0"/>
              <a:t>Object avoidance system to prevent crashing into other people or walls.</a:t>
            </a:r>
          </a:p>
          <a:p>
            <a:pPr lvl="1"/>
            <a:r>
              <a:rPr lang="en-US" dirty="0" smtClean="0"/>
              <a:t>Onboard ultrasound sensors</a:t>
            </a:r>
          </a:p>
          <a:p>
            <a:endParaRPr lang="en-US" dirty="0" smtClean="0"/>
          </a:p>
        </p:txBody>
      </p:sp>
    </p:spTree>
    <p:extLst>
      <p:ext uri="{BB962C8B-B14F-4D97-AF65-F5344CB8AC3E}">
        <p14:creationId xmlns:p14="http://schemas.microsoft.com/office/powerpoint/2010/main" val="3560598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Chassis</a:t>
            </a:r>
            <a:endParaRPr lang="en-US" dirty="0"/>
          </a:p>
        </p:txBody>
      </p:sp>
      <p:sp>
        <p:nvSpPr>
          <p:cNvPr id="3" name="Content Placeholder 2"/>
          <p:cNvSpPr>
            <a:spLocks noGrp="1"/>
          </p:cNvSpPr>
          <p:nvPr>
            <p:ph idx="1"/>
          </p:nvPr>
        </p:nvSpPr>
        <p:spPr/>
        <p:txBody>
          <a:bodyPr/>
          <a:lstStyle/>
          <a:p>
            <a:r>
              <a:rPr lang="en-US" dirty="0" smtClean="0"/>
              <a:t>Custom made chassis designed out of high density polyethylene (HDPE).</a:t>
            </a:r>
          </a:p>
          <a:p>
            <a:pPr lvl="1"/>
            <a:r>
              <a:rPr lang="en-US" dirty="0" smtClean="0"/>
              <a:t>Most chassis found where either too small or too big for our needs. </a:t>
            </a:r>
          </a:p>
          <a:p>
            <a:pPr lvl="1"/>
            <a:r>
              <a:rPr lang="en-US" dirty="0" smtClean="0"/>
              <a:t>Withstands heat</a:t>
            </a:r>
          </a:p>
          <a:p>
            <a:pPr lvl="1"/>
            <a:r>
              <a:rPr lang="en-US" dirty="0" smtClean="0"/>
              <a:t>Waterproof</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83776662"/>
              </p:ext>
            </p:extLst>
          </p:nvPr>
        </p:nvGraphicFramePr>
        <p:xfrm>
          <a:off x="685800" y="3962400"/>
          <a:ext cx="2362200" cy="1064895"/>
        </p:xfrm>
        <a:graphic>
          <a:graphicData uri="http://schemas.openxmlformats.org/drawingml/2006/table">
            <a:tbl>
              <a:tblPr>
                <a:tableStyleId>{5C22544A-7EE6-4342-B048-85BDC9FD1C3A}</a:tableStyleId>
              </a:tblPr>
              <a:tblGrid>
                <a:gridCol w="1181100"/>
                <a:gridCol w="1181100"/>
              </a:tblGrid>
              <a:tr h="354965">
                <a:tc>
                  <a:txBody>
                    <a:bodyPr/>
                    <a:lstStyle/>
                    <a:p>
                      <a:pPr algn="l" fontAlgn="b"/>
                      <a:r>
                        <a:rPr lang="en-US" sz="1600" u="none" strike="noStrike" dirty="0">
                          <a:effectLst/>
                        </a:rPr>
                        <a:t>length </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2 feet</a:t>
                      </a:r>
                      <a:endParaRPr lang="en-US" sz="1600" b="0" i="0" u="none" strike="noStrike" dirty="0">
                        <a:solidFill>
                          <a:srgbClr val="000000"/>
                        </a:solidFill>
                        <a:effectLst/>
                        <a:latin typeface="Calibri"/>
                      </a:endParaRPr>
                    </a:p>
                  </a:txBody>
                  <a:tcPr marL="9525" marR="9525" marT="9525" marB="0" anchor="b"/>
                </a:tc>
              </a:tr>
              <a:tr h="354965">
                <a:tc>
                  <a:txBody>
                    <a:bodyPr/>
                    <a:lstStyle/>
                    <a:p>
                      <a:pPr algn="l" fontAlgn="b"/>
                      <a:r>
                        <a:rPr lang="en-US" sz="1600" u="none" strike="noStrike" dirty="0">
                          <a:effectLst/>
                        </a:rPr>
                        <a:t>width</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1.5 feet</a:t>
                      </a:r>
                      <a:endParaRPr lang="en-US" sz="1600" b="0" i="0" u="none" strike="noStrike" dirty="0">
                        <a:solidFill>
                          <a:srgbClr val="000000"/>
                        </a:solidFill>
                        <a:effectLst/>
                        <a:latin typeface="Calibri"/>
                      </a:endParaRPr>
                    </a:p>
                  </a:txBody>
                  <a:tcPr marL="9525" marR="9525" marT="9525" marB="0" anchor="b"/>
                </a:tc>
              </a:tr>
              <a:tr h="354965">
                <a:tc>
                  <a:txBody>
                    <a:bodyPr/>
                    <a:lstStyle/>
                    <a:p>
                      <a:pPr algn="l" fontAlgn="b"/>
                      <a:r>
                        <a:rPr lang="en-US" sz="1600" u="none" strike="noStrike">
                          <a:effectLst/>
                        </a:rPr>
                        <a:t>height</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2 feet</a:t>
                      </a:r>
                      <a:endParaRPr lang="en-US"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979804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168" y="0"/>
            <a:ext cx="7772400" cy="1470025"/>
          </a:xfrm>
        </p:spPr>
        <p:txBody>
          <a:bodyPr/>
          <a:lstStyle/>
          <a:p>
            <a:r>
              <a:rPr lang="en-US" dirty="0" smtClean="0"/>
              <a:t>Code Flow</a:t>
            </a:r>
            <a:endParaRPr lang="en-US" dirty="0"/>
          </a:p>
        </p:txBody>
      </p:sp>
      <p:sp>
        <p:nvSpPr>
          <p:cNvPr id="3" name="Subtitle 2"/>
          <p:cNvSpPr>
            <a:spLocks noGrp="1"/>
          </p:cNvSpPr>
          <p:nvPr>
            <p:ph type="subTitle" idx="1"/>
          </p:nvPr>
        </p:nvSpPr>
        <p:spPr/>
        <p:txBody>
          <a:bodyPr/>
          <a:lstStyle/>
          <a:p>
            <a:endParaRPr lang="en-US" dirty="0"/>
          </a:p>
        </p:txBody>
      </p:sp>
      <p:pic>
        <p:nvPicPr>
          <p:cNvPr id="5122" name="Picture 2" descr="C:\Users\Student\Desktop\codef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983537"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51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code</a:t>
            </a:r>
            <a:endParaRPr lang="en-US" dirty="0"/>
          </a:p>
        </p:txBody>
      </p:sp>
      <p:sp>
        <p:nvSpPr>
          <p:cNvPr id="3" name="Content Placeholder 2"/>
          <p:cNvSpPr>
            <a:spLocks noGrp="1"/>
          </p:cNvSpPr>
          <p:nvPr>
            <p:ph idx="1"/>
          </p:nvPr>
        </p:nvSpPr>
        <p:spPr/>
        <p:txBody>
          <a:bodyPr/>
          <a:lstStyle/>
          <a:p>
            <a:r>
              <a:rPr lang="en-US" dirty="0" smtClean="0"/>
              <a:t>The robot turns in the direction of the of the sensor which detected the signal first.</a:t>
            </a:r>
          </a:p>
          <a:p>
            <a:r>
              <a:rPr lang="en-US" dirty="0" smtClean="0"/>
              <a:t>The magnitude of the turn and the speed of the robot is calculated by the difference in time in which the sensors detect the user.</a:t>
            </a:r>
          </a:p>
          <a:p>
            <a:r>
              <a:rPr lang="en-US" dirty="0" smtClean="0"/>
              <a:t>It will use the echo of the sensors on the robot for avoidance detection.</a:t>
            </a:r>
            <a:endParaRPr lang="en-US" dirty="0"/>
          </a:p>
        </p:txBody>
      </p:sp>
    </p:spTree>
    <p:extLst>
      <p:ext uri="{BB962C8B-B14F-4D97-AF65-F5344CB8AC3E}">
        <p14:creationId xmlns:p14="http://schemas.microsoft.com/office/powerpoint/2010/main" val="76011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Proportional-Integral Controller</a:t>
            </a:r>
            <a:endParaRPr lang="en-US" dirty="0"/>
          </a:p>
        </p:txBody>
      </p:sp>
      <p:sp>
        <p:nvSpPr>
          <p:cNvPr id="3" name="Content Placeholder 2"/>
          <p:cNvSpPr>
            <a:spLocks noGrp="1"/>
          </p:cNvSpPr>
          <p:nvPr>
            <p:ph idx="1"/>
          </p:nvPr>
        </p:nvSpPr>
        <p:spPr/>
        <p:txBody>
          <a:bodyPr>
            <a:normAutofit/>
          </a:bodyPr>
          <a:lstStyle/>
          <a:p>
            <a:r>
              <a:rPr lang="en-US" dirty="0" smtClean="0"/>
              <a:t>We implement a PI controller instead of a PID controller to save memory.</a:t>
            </a:r>
          </a:p>
          <a:p>
            <a:r>
              <a:rPr lang="en-US" dirty="0" smtClean="0"/>
              <a:t>Runs only on current error and integral of previous errors.</a:t>
            </a:r>
          </a:p>
          <a:p>
            <a:r>
              <a:rPr lang="en-US" dirty="0" smtClean="0"/>
              <a:t>Using small constant multipliers to lower the deviation on Knight Gear.</a:t>
            </a:r>
          </a:p>
          <a:p>
            <a:r>
              <a:rPr lang="en-US" dirty="0" smtClean="0"/>
              <a:t>The error is determined by the time it takes for the signal in the users transmitter to reach both sensors on Knight Gear.</a:t>
            </a:r>
          </a:p>
          <a:p>
            <a:r>
              <a:rPr lang="en-US" dirty="0" smtClean="0"/>
              <a:t>After the calculating the movement vector, the Collision Detection is called.</a:t>
            </a:r>
          </a:p>
        </p:txBody>
      </p:sp>
    </p:spTree>
    <p:extLst>
      <p:ext uri="{BB962C8B-B14F-4D97-AF65-F5344CB8AC3E}">
        <p14:creationId xmlns:p14="http://schemas.microsoft.com/office/powerpoint/2010/main" val="580819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Detection</a:t>
            </a:r>
            <a:endParaRPr lang="en-US" dirty="0"/>
          </a:p>
        </p:txBody>
      </p:sp>
      <p:sp>
        <p:nvSpPr>
          <p:cNvPr id="3" name="Content Placeholder 2"/>
          <p:cNvSpPr>
            <a:spLocks noGrp="1"/>
          </p:cNvSpPr>
          <p:nvPr>
            <p:ph idx="1"/>
          </p:nvPr>
        </p:nvSpPr>
        <p:spPr/>
        <p:txBody>
          <a:bodyPr>
            <a:normAutofit/>
          </a:bodyPr>
          <a:lstStyle/>
          <a:p>
            <a:r>
              <a:rPr lang="en-US" dirty="0" smtClean="0"/>
              <a:t>The code makes the two ultrasonic sensors on the robot send a signal and wait for an echo.</a:t>
            </a:r>
          </a:p>
          <a:p>
            <a:r>
              <a:rPr lang="en-US" dirty="0" smtClean="0"/>
              <a:t>If an echo is not heard or if the distance is greater than half a meter, Knight Gear does not need to do collision avoidance and pings the user</a:t>
            </a:r>
          </a:p>
          <a:p>
            <a:r>
              <a:rPr lang="en-US" dirty="0" smtClean="0"/>
              <a:t>If an echo is heard and the distance calculated is less than one meter, the accelerometer data is gathered and Knight Gear determines if it will collide with the object at its current velocity.</a:t>
            </a:r>
            <a:endParaRPr lang="en-US" dirty="0"/>
          </a:p>
        </p:txBody>
      </p:sp>
    </p:spTree>
    <p:extLst>
      <p:ext uri="{BB962C8B-B14F-4D97-AF65-F5344CB8AC3E}">
        <p14:creationId xmlns:p14="http://schemas.microsoft.com/office/powerpoint/2010/main" val="1385692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Detection Continued</a:t>
            </a:r>
            <a:endParaRPr lang="en-US" dirty="0"/>
          </a:p>
        </p:txBody>
      </p:sp>
      <p:sp>
        <p:nvSpPr>
          <p:cNvPr id="3" name="Content Placeholder 2"/>
          <p:cNvSpPr>
            <a:spLocks noGrp="1"/>
          </p:cNvSpPr>
          <p:nvPr>
            <p:ph idx="1"/>
          </p:nvPr>
        </p:nvSpPr>
        <p:spPr/>
        <p:txBody>
          <a:bodyPr>
            <a:normAutofit/>
          </a:bodyPr>
          <a:lstStyle/>
          <a:p>
            <a:r>
              <a:rPr lang="en-US" dirty="0" smtClean="0"/>
              <a:t>If Knight Gear calculates that it will collide it takes one of three actions:</a:t>
            </a:r>
          </a:p>
          <a:p>
            <a:pPr lvl="1"/>
            <a:r>
              <a:rPr lang="en-US" dirty="0" smtClean="0"/>
              <a:t>If the left sensor detects an obstacle, then Knight Gear turns right.</a:t>
            </a:r>
          </a:p>
          <a:p>
            <a:pPr lvl="1"/>
            <a:r>
              <a:rPr lang="en-US" dirty="0" smtClean="0"/>
              <a:t>If the right sensor detects an obstacle, Knight Gear turns left.</a:t>
            </a:r>
          </a:p>
          <a:p>
            <a:pPr lvl="1"/>
            <a:r>
              <a:rPr lang="en-US" dirty="0" smtClean="0"/>
              <a:t>If both sensors detect an obstacle around the same time Knight Gear comes to a stop</a:t>
            </a:r>
            <a:endParaRPr lang="en-US" dirty="0"/>
          </a:p>
        </p:txBody>
      </p:sp>
    </p:spTree>
    <p:extLst>
      <p:ext uri="{BB962C8B-B14F-4D97-AF65-F5344CB8AC3E}">
        <p14:creationId xmlns:p14="http://schemas.microsoft.com/office/powerpoint/2010/main" val="461985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Detection Continued</a:t>
            </a:r>
            <a:endParaRPr lang="en-US" dirty="0"/>
          </a:p>
        </p:txBody>
      </p:sp>
      <p:sp>
        <p:nvSpPr>
          <p:cNvPr id="3" name="Content Placeholder 2"/>
          <p:cNvSpPr>
            <a:spLocks noGrp="1"/>
          </p:cNvSpPr>
          <p:nvPr>
            <p:ph idx="1"/>
          </p:nvPr>
        </p:nvSpPr>
        <p:spPr/>
        <p:txBody>
          <a:bodyPr/>
          <a:lstStyle/>
          <a:p>
            <a:r>
              <a:rPr lang="en-US" dirty="0" smtClean="0"/>
              <a:t>From here Knight Gear waits for a second or two then if the obstacle is no longer in the way it pings the user again.</a:t>
            </a:r>
          </a:p>
          <a:p>
            <a:r>
              <a:rPr lang="en-US" dirty="0" smtClean="0"/>
              <a:t>If the obstacle is still in the way it will rotate left and run collision detection again.</a:t>
            </a:r>
          </a:p>
          <a:p>
            <a:endParaRPr lang="en-US" dirty="0"/>
          </a:p>
        </p:txBody>
      </p:sp>
    </p:spTree>
    <p:extLst>
      <p:ext uri="{BB962C8B-B14F-4D97-AF65-F5344CB8AC3E}">
        <p14:creationId xmlns:p14="http://schemas.microsoft.com/office/powerpoint/2010/main" val="3456534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Work Distribution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0709121"/>
              </p:ext>
            </p:extLst>
          </p:nvPr>
        </p:nvGraphicFramePr>
        <p:xfrm>
          <a:off x="1676400" y="1371600"/>
          <a:ext cx="6096000" cy="4331842"/>
        </p:xfrm>
        <a:graphic>
          <a:graphicData uri="http://schemas.openxmlformats.org/drawingml/2006/table">
            <a:tbl>
              <a:tblPr firstRow="1" firstCol="1" bandRow="1"/>
              <a:tblGrid>
                <a:gridCol w="2500829"/>
                <a:gridCol w="3595171"/>
              </a:tblGrid>
              <a:tr h="284655">
                <a:tc>
                  <a:txBody>
                    <a:bodyPr/>
                    <a:lstStyle/>
                    <a:p>
                      <a:pPr marL="0" marR="0">
                        <a:lnSpc>
                          <a:spcPct val="115000"/>
                        </a:lnSpc>
                        <a:spcBef>
                          <a:spcPts val="0"/>
                        </a:spcBef>
                        <a:spcAft>
                          <a:spcPts val="1000"/>
                        </a:spcAft>
                      </a:pPr>
                      <a:r>
                        <a:rPr lang="en-US" sz="1800" b="1" dirty="0">
                          <a:effectLst/>
                          <a:latin typeface="Times New Roman"/>
                          <a:ea typeface="MS Mincho"/>
                          <a:cs typeface="Times New Roman"/>
                        </a:rPr>
                        <a:t>Subsystem</a:t>
                      </a:r>
                      <a:endParaRPr lang="en-US" sz="1800" b="1"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effectLst/>
                          <a:latin typeface="Times New Roman"/>
                          <a:ea typeface="MS Mincho"/>
                          <a:cs typeface="Times New Roman"/>
                        </a:rPr>
                        <a:t>Group Member</a:t>
                      </a:r>
                      <a:endParaRPr lang="en-US" sz="1800" b="1"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55">
                <a:tc>
                  <a:txBody>
                    <a:bodyPr/>
                    <a:lstStyle/>
                    <a:p>
                      <a:pPr marL="0" marR="0">
                        <a:lnSpc>
                          <a:spcPct val="115000"/>
                        </a:lnSpc>
                        <a:spcBef>
                          <a:spcPts val="0"/>
                        </a:spcBef>
                        <a:spcAft>
                          <a:spcPts val="1000"/>
                        </a:spcAft>
                      </a:pPr>
                      <a:r>
                        <a:rPr lang="en-US" sz="1800" dirty="0">
                          <a:effectLst/>
                          <a:latin typeface="Times New Roman"/>
                          <a:ea typeface="MS Mincho"/>
                          <a:cs typeface="Times New Roman"/>
                        </a:rPr>
                        <a:t>Main Software</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Times New Roman"/>
                          <a:ea typeface="MS Mincho"/>
                          <a:cs typeface="Times New Roman"/>
                        </a:rPr>
                        <a:t>Rene </a:t>
                      </a:r>
                      <a:r>
                        <a:rPr lang="en-US" sz="1800" dirty="0" err="1">
                          <a:effectLst/>
                          <a:latin typeface="Times New Roman"/>
                          <a:ea typeface="MS Mincho"/>
                          <a:cs typeface="Times New Roman"/>
                        </a:rPr>
                        <a:t>Gajardo</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55">
                <a:tc>
                  <a:txBody>
                    <a:bodyPr/>
                    <a:lstStyle/>
                    <a:p>
                      <a:pPr marL="0" marR="0">
                        <a:lnSpc>
                          <a:spcPct val="115000"/>
                        </a:lnSpc>
                        <a:spcBef>
                          <a:spcPts val="0"/>
                        </a:spcBef>
                        <a:spcAft>
                          <a:spcPts val="1000"/>
                        </a:spcAft>
                      </a:pPr>
                      <a:r>
                        <a:rPr lang="en-US" sz="1800" dirty="0">
                          <a:effectLst/>
                          <a:latin typeface="Times New Roman"/>
                          <a:ea typeface="MS Mincho"/>
                          <a:cs typeface="Times New Roman"/>
                        </a:rPr>
                        <a:t>Linear Control System</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err="1">
                          <a:effectLst/>
                          <a:latin typeface="Times New Roman"/>
                          <a:ea typeface="MS Mincho"/>
                          <a:cs typeface="Times New Roman"/>
                        </a:rPr>
                        <a:t>Siddharth</a:t>
                      </a:r>
                      <a:r>
                        <a:rPr lang="en-US" sz="1800" dirty="0">
                          <a:effectLst/>
                          <a:latin typeface="Times New Roman"/>
                          <a:ea typeface="MS Mincho"/>
                          <a:cs typeface="Times New Roman"/>
                        </a:rPr>
                        <a:t> </a:t>
                      </a:r>
                      <a:r>
                        <a:rPr lang="en-US" sz="1800" dirty="0" err="1">
                          <a:effectLst/>
                          <a:latin typeface="Times New Roman"/>
                          <a:ea typeface="MS Mincho"/>
                          <a:cs typeface="Times New Roman"/>
                        </a:rPr>
                        <a:t>Padhi</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55">
                <a:tc>
                  <a:txBody>
                    <a:bodyPr/>
                    <a:lstStyle/>
                    <a:p>
                      <a:pPr marL="0" marR="0">
                        <a:lnSpc>
                          <a:spcPct val="115000"/>
                        </a:lnSpc>
                        <a:spcBef>
                          <a:spcPts val="0"/>
                        </a:spcBef>
                        <a:spcAft>
                          <a:spcPts val="1000"/>
                        </a:spcAft>
                      </a:pPr>
                      <a:r>
                        <a:rPr lang="en-US" sz="1800">
                          <a:effectLst/>
                          <a:latin typeface="Times New Roman"/>
                          <a:ea typeface="MS Mincho"/>
                          <a:cs typeface="Times New Roman"/>
                        </a:rPr>
                        <a:t>Frame</a:t>
                      </a:r>
                      <a:endParaRPr lang="en-US" sz="18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Times New Roman"/>
                          <a:ea typeface="MS Mincho"/>
                          <a:cs typeface="Times New Roman"/>
                        </a:rPr>
                        <a:t>Do Kim</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55">
                <a:tc>
                  <a:txBody>
                    <a:bodyPr/>
                    <a:lstStyle/>
                    <a:p>
                      <a:pPr marL="0" marR="0">
                        <a:lnSpc>
                          <a:spcPct val="115000"/>
                        </a:lnSpc>
                        <a:spcBef>
                          <a:spcPts val="0"/>
                        </a:spcBef>
                        <a:spcAft>
                          <a:spcPts val="1000"/>
                        </a:spcAft>
                      </a:pPr>
                      <a:r>
                        <a:rPr lang="en-US" sz="1800">
                          <a:effectLst/>
                          <a:latin typeface="Times New Roman"/>
                          <a:ea typeface="MS Mincho"/>
                          <a:cs typeface="Times New Roman"/>
                        </a:rPr>
                        <a:t>Motors</a:t>
                      </a:r>
                      <a:endParaRPr lang="en-US" sz="18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Times New Roman"/>
                          <a:ea typeface="MS Mincho"/>
                          <a:cs typeface="Times New Roman"/>
                        </a:rPr>
                        <a:t>Do Kim</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55">
                <a:tc>
                  <a:txBody>
                    <a:bodyPr/>
                    <a:lstStyle/>
                    <a:p>
                      <a:pPr marL="0" marR="0">
                        <a:lnSpc>
                          <a:spcPct val="115000"/>
                        </a:lnSpc>
                        <a:spcBef>
                          <a:spcPts val="0"/>
                        </a:spcBef>
                        <a:spcAft>
                          <a:spcPts val="1000"/>
                        </a:spcAft>
                      </a:pPr>
                      <a:r>
                        <a:rPr lang="en-US" sz="1800">
                          <a:effectLst/>
                          <a:latin typeface="Times New Roman"/>
                          <a:ea typeface="MS Mincho"/>
                          <a:cs typeface="Times New Roman"/>
                        </a:rPr>
                        <a:t>Power Supply</a:t>
                      </a:r>
                      <a:endParaRPr lang="en-US" sz="18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Times New Roman"/>
                          <a:ea typeface="MS Mincho"/>
                          <a:cs typeface="Times New Roman"/>
                        </a:rPr>
                        <a:t>Do Kim</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55">
                <a:tc>
                  <a:txBody>
                    <a:bodyPr/>
                    <a:lstStyle/>
                    <a:p>
                      <a:pPr marL="0" marR="0">
                        <a:lnSpc>
                          <a:spcPct val="115000"/>
                        </a:lnSpc>
                        <a:spcBef>
                          <a:spcPts val="0"/>
                        </a:spcBef>
                        <a:spcAft>
                          <a:spcPts val="1000"/>
                        </a:spcAft>
                      </a:pPr>
                      <a:r>
                        <a:rPr lang="en-US" sz="1800">
                          <a:effectLst/>
                          <a:latin typeface="Times New Roman"/>
                          <a:ea typeface="MS Mincho"/>
                          <a:cs typeface="Times New Roman"/>
                        </a:rPr>
                        <a:t>Microcontroller</a:t>
                      </a:r>
                      <a:endParaRPr lang="en-US" sz="18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Times New Roman"/>
                          <a:ea typeface="MS Mincho"/>
                          <a:cs typeface="Times New Roman"/>
                        </a:rPr>
                        <a:t>Jorge Morales</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55">
                <a:tc>
                  <a:txBody>
                    <a:bodyPr/>
                    <a:lstStyle/>
                    <a:p>
                      <a:pPr marL="0" marR="0">
                        <a:lnSpc>
                          <a:spcPct val="115000"/>
                        </a:lnSpc>
                        <a:spcBef>
                          <a:spcPts val="0"/>
                        </a:spcBef>
                        <a:spcAft>
                          <a:spcPts val="1000"/>
                        </a:spcAft>
                      </a:pPr>
                      <a:r>
                        <a:rPr lang="en-US" sz="1800">
                          <a:effectLst/>
                          <a:latin typeface="Times New Roman"/>
                          <a:ea typeface="MS Mincho"/>
                          <a:cs typeface="Times New Roman"/>
                        </a:rPr>
                        <a:t>Sensors</a:t>
                      </a:r>
                      <a:endParaRPr lang="en-US" sz="18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err="1">
                          <a:effectLst/>
                          <a:latin typeface="Times New Roman"/>
                          <a:ea typeface="MS Mincho"/>
                          <a:cs typeface="Times New Roman"/>
                        </a:rPr>
                        <a:t>Siddharth</a:t>
                      </a:r>
                      <a:r>
                        <a:rPr lang="en-US" sz="1800" dirty="0">
                          <a:effectLst/>
                          <a:latin typeface="Times New Roman"/>
                          <a:ea typeface="MS Mincho"/>
                          <a:cs typeface="Times New Roman"/>
                        </a:rPr>
                        <a:t> </a:t>
                      </a:r>
                      <a:r>
                        <a:rPr lang="en-US" sz="1800" dirty="0" err="1">
                          <a:effectLst/>
                          <a:latin typeface="Times New Roman"/>
                          <a:ea typeface="MS Mincho"/>
                          <a:cs typeface="Times New Roman"/>
                        </a:rPr>
                        <a:t>Padhi</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55">
                <a:tc>
                  <a:txBody>
                    <a:bodyPr/>
                    <a:lstStyle/>
                    <a:p>
                      <a:pPr marL="0" marR="0">
                        <a:lnSpc>
                          <a:spcPct val="115000"/>
                        </a:lnSpc>
                        <a:spcBef>
                          <a:spcPts val="0"/>
                        </a:spcBef>
                        <a:spcAft>
                          <a:spcPts val="1000"/>
                        </a:spcAft>
                      </a:pPr>
                      <a:r>
                        <a:rPr lang="en-US" sz="1800">
                          <a:effectLst/>
                          <a:latin typeface="Times New Roman"/>
                          <a:ea typeface="MS Mincho"/>
                          <a:cs typeface="Times New Roman"/>
                        </a:rPr>
                        <a:t>Wheel Configuration</a:t>
                      </a:r>
                      <a:endParaRPr lang="en-US" sz="18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err="1">
                          <a:effectLst/>
                          <a:latin typeface="Times New Roman"/>
                          <a:ea typeface="MS Mincho"/>
                          <a:cs typeface="Times New Roman"/>
                        </a:rPr>
                        <a:t>Siddharth</a:t>
                      </a:r>
                      <a:r>
                        <a:rPr lang="en-US" sz="1800" dirty="0">
                          <a:effectLst/>
                          <a:latin typeface="Times New Roman"/>
                          <a:ea typeface="MS Mincho"/>
                          <a:cs typeface="Times New Roman"/>
                        </a:rPr>
                        <a:t> </a:t>
                      </a:r>
                      <a:r>
                        <a:rPr lang="en-US" sz="1800" dirty="0" err="1">
                          <a:effectLst/>
                          <a:latin typeface="Times New Roman"/>
                          <a:ea typeface="MS Mincho"/>
                          <a:cs typeface="Times New Roman"/>
                        </a:rPr>
                        <a:t>Padhi</a:t>
                      </a:r>
                      <a:r>
                        <a:rPr lang="en-US" sz="1800" dirty="0">
                          <a:effectLst/>
                          <a:latin typeface="Times New Roman"/>
                          <a:ea typeface="MS Mincho"/>
                          <a:cs typeface="Times New Roman"/>
                        </a:rPr>
                        <a:t> </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581">
                <a:tc>
                  <a:txBody>
                    <a:bodyPr/>
                    <a:lstStyle/>
                    <a:p>
                      <a:pPr marL="0" marR="0">
                        <a:lnSpc>
                          <a:spcPct val="115000"/>
                        </a:lnSpc>
                        <a:spcBef>
                          <a:spcPts val="0"/>
                        </a:spcBef>
                        <a:spcAft>
                          <a:spcPts val="1000"/>
                        </a:spcAft>
                      </a:pPr>
                      <a:r>
                        <a:rPr lang="en-US" sz="1800">
                          <a:effectLst/>
                          <a:latin typeface="Times New Roman"/>
                          <a:ea typeface="MS Mincho"/>
                          <a:cs typeface="Times New Roman"/>
                        </a:rPr>
                        <a:t>Wireless Communication</a:t>
                      </a:r>
                      <a:endParaRPr lang="en-US" sz="18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a:effectLst/>
                          <a:latin typeface="Times New Roman"/>
                          <a:ea typeface="MS Mincho"/>
                          <a:cs typeface="Times New Roman"/>
                        </a:rPr>
                        <a:t>Rene Gajardo</a:t>
                      </a:r>
                      <a:endParaRPr lang="en-US" sz="18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55">
                <a:tc>
                  <a:txBody>
                    <a:bodyPr/>
                    <a:lstStyle/>
                    <a:p>
                      <a:pPr marL="0" marR="0">
                        <a:lnSpc>
                          <a:spcPct val="115000"/>
                        </a:lnSpc>
                        <a:spcBef>
                          <a:spcPts val="0"/>
                        </a:spcBef>
                        <a:spcAft>
                          <a:spcPts val="1000"/>
                        </a:spcAft>
                      </a:pPr>
                      <a:r>
                        <a:rPr lang="en-US" sz="1800" dirty="0">
                          <a:effectLst/>
                          <a:latin typeface="Times New Roman"/>
                          <a:ea typeface="MS Mincho"/>
                          <a:cs typeface="Times New Roman"/>
                        </a:rPr>
                        <a:t>PCB Board</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Times New Roman"/>
                          <a:ea typeface="MS Mincho"/>
                          <a:cs typeface="Times New Roman"/>
                        </a:rPr>
                        <a:t>Jorge Morales</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581">
                <a:tc>
                  <a:txBody>
                    <a:bodyPr/>
                    <a:lstStyle/>
                    <a:p>
                      <a:pPr marL="0" marR="0">
                        <a:lnSpc>
                          <a:spcPct val="115000"/>
                        </a:lnSpc>
                        <a:spcBef>
                          <a:spcPts val="0"/>
                        </a:spcBef>
                        <a:spcAft>
                          <a:spcPts val="1000"/>
                        </a:spcAft>
                      </a:pPr>
                      <a:r>
                        <a:rPr lang="en-US" sz="1800" dirty="0">
                          <a:effectLst/>
                          <a:latin typeface="Times New Roman"/>
                          <a:ea typeface="MS Mincho"/>
                          <a:cs typeface="Times New Roman"/>
                        </a:rPr>
                        <a:t>Autonomous Algorithms</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Times New Roman"/>
                          <a:ea typeface="MS Mincho"/>
                          <a:cs typeface="Times New Roman"/>
                        </a:rPr>
                        <a:t>Rene </a:t>
                      </a:r>
                      <a:r>
                        <a:rPr lang="en-US" sz="1800" dirty="0" err="1">
                          <a:effectLst/>
                          <a:latin typeface="Times New Roman"/>
                          <a:ea typeface="MS Mincho"/>
                          <a:cs typeface="Times New Roman"/>
                        </a:rPr>
                        <a:t>Gajardo</a:t>
                      </a:r>
                      <a:endParaRPr lang="en-US" sz="18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8888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4223038"/>
              </p:ext>
            </p:extLst>
          </p:nvPr>
        </p:nvGraphicFramePr>
        <p:xfrm>
          <a:off x="2149010" y="1600198"/>
          <a:ext cx="4845980" cy="4525968"/>
        </p:xfrm>
        <a:graphic>
          <a:graphicData uri="http://schemas.openxmlformats.org/drawingml/2006/table">
            <a:tbl>
              <a:tblPr firstRow="1" firstCol="1" bandRow="1"/>
              <a:tblGrid>
                <a:gridCol w="2422990"/>
                <a:gridCol w="2422990"/>
              </a:tblGrid>
              <a:tr h="377164">
                <a:tc>
                  <a:txBody>
                    <a:bodyPr/>
                    <a:lstStyle/>
                    <a:p>
                      <a:pPr marL="0" marR="0" algn="ctr">
                        <a:lnSpc>
                          <a:spcPct val="115000"/>
                        </a:lnSpc>
                        <a:spcBef>
                          <a:spcPts val="0"/>
                        </a:spcBef>
                        <a:spcAft>
                          <a:spcPts val="0"/>
                        </a:spcAft>
                      </a:pPr>
                      <a:r>
                        <a:rPr lang="en-US" sz="1600" b="1">
                          <a:solidFill>
                            <a:srgbClr val="000000"/>
                          </a:solidFill>
                          <a:effectLst/>
                          <a:latin typeface="Times New Roman"/>
                          <a:ea typeface="Times New Roman"/>
                          <a:cs typeface="Times New Roman"/>
                        </a:rPr>
                        <a:t>Part</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Times New Roman"/>
                          <a:ea typeface="Times New Roman"/>
                          <a:cs typeface="Times New Roman"/>
                        </a:rPr>
                        <a:t>Cost</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Ultrasound Sensor</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$83.85 </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Infrared Sensor</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$13.95 </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Weight Sensor</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$9.95 </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Accelerometer</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$24.95 </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Battery</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$5 </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Motor</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$48 </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Motor Controller</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$1.87 </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Chassis</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$54.60 </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 Microcontroller</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$4.68 </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 GPS Module</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 $29.99</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 </a:t>
                      </a:r>
                      <a:r>
                        <a:rPr lang="en-US" sz="1600" b="1">
                          <a:solidFill>
                            <a:srgbClr val="000000"/>
                          </a:solidFill>
                          <a:effectLst/>
                          <a:latin typeface="Times New Roman"/>
                          <a:ea typeface="Times New Roman"/>
                          <a:cs typeface="Times New Roman"/>
                        </a:rPr>
                        <a:t>Total</a:t>
                      </a:r>
                      <a:endParaRPr lang="en-US" sz="160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$276.84 </a:t>
                      </a:r>
                      <a:endParaRPr lang="en-US" sz="1600" dirty="0">
                        <a:effectLst/>
                        <a:latin typeface="Calibri"/>
                        <a:ea typeface="MS Mincho"/>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9090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506411738"/>
              </p:ext>
            </p:extLst>
          </p:nvPr>
        </p:nvGraphicFramePr>
        <p:xfrm>
          <a:off x="0" y="1219200"/>
          <a:ext cx="8858250" cy="5808663"/>
        </p:xfrm>
        <a:graphic>
          <a:graphicData uri="http://schemas.openxmlformats.org/presentationml/2006/ole">
            <mc:AlternateContent xmlns:mc="http://schemas.openxmlformats.org/markup-compatibility/2006">
              <mc:Choice xmlns:v="urn:schemas-microsoft-com:vml" Requires="v">
                <p:oleObj spid="_x0000_s6163" name="Chart" r:id="rId3" imgW="6419790" imgH="4209960" progId="MSGraph.Chart.8">
                  <p:embed followColorScheme="full"/>
                </p:oleObj>
              </mc:Choice>
              <mc:Fallback>
                <p:oleObj name="Chart" r:id="rId3" imgW="6419790" imgH="4209960" progId="MSGraph.Chart.8">
                  <p:embed followColorScheme="full"/>
                  <p:pic>
                    <p:nvPicPr>
                      <p:cNvPr id="0" name=""/>
                      <p:cNvPicPr/>
                      <p:nvPr/>
                    </p:nvPicPr>
                    <p:blipFill>
                      <a:blip r:embed="rId4"/>
                      <a:stretch>
                        <a:fillRect/>
                      </a:stretch>
                    </p:blipFill>
                    <p:spPr>
                      <a:xfrm>
                        <a:off x="0" y="1219200"/>
                        <a:ext cx="8858250" cy="5808663"/>
                      </a:xfrm>
                      <a:prstGeom prst="rect">
                        <a:avLst/>
                      </a:prstGeom>
                    </p:spPr>
                  </p:pic>
                </p:oleObj>
              </mc:Fallback>
            </mc:AlternateContent>
          </a:graphicData>
        </a:graphic>
      </p:graphicFrame>
    </p:spTree>
    <p:extLst>
      <p:ext uri="{BB962C8B-B14F-4D97-AF65-F5344CB8AC3E}">
        <p14:creationId xmlns:p14="http://schemas.microsoft.com/office/powerpoint/2010/main" val="1743025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18843608"/>
              </p:ext>
            </p:extLst>
          </p:nvPr>
        </p:nvGraphicFramePr>
        <p:xfrm>
          <a:off x="1219200" y="1676400"/>
          <a:ext cx="6692900" cy="4457698"/>
        </p:xfrm>
        <a:graphic>
          <a:graphicData uri="http://schemas.openxmlformats.org/drawingml/2006/table">
            <a:tbl>
              <a:tblPr/>
              <a:tblGrid>
                <a:gridCol w="2133212"/>
                <a:gridCol w="4559688"/>
              </a:tblGrid>
              <a:tr h="636814">
                <a:tc>
                  <a:txBody>
                    <a:bodyPr/>
                    <a:lstStyle/>
                    <a:p>
                      <a:pPr algn="l" fontAlgn="b"/>
                      <a:r>
                        <a:rPr lang="en-US" sz="2000" b="1" i="0" u="none" strike="noStrike" dirty="0">
                          <a:solidFill>
                            <a:srgbClr val="000000"/>
                          </a:solidFill>
                          <a:effectLst/>
                          <a:latin typeface="Calibri"/>
                        </a:rPr>
                        <a:t>Component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effectLst/>
                          <a:latin typeface="Calibri"/>
                        </a:rPr>
                        <a:t>Design Specification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814">
                <a:tc>
                  <a:txBody>
                    <a:bodyPr/>
                    <a:lstStyle/>
                    <a:p>
                      <a:pPr algn="l" fontAlgn="b"/>
                      <a:r>
                        <a:rPr lang="en-US" sz="2000" b="0" i="0" u="none" strike="noStrike" dirty="0" err="1">
                          <a:solidFill>
                            <a:srgbClr val="000000"/>
                          </a:solidFill>
                          <a:effectLst/>
                          <a:latin typeface="Calibri"/>
                        </a:rPr>
                        <a:t>Chasis</a:t>
                      </a:r>
                      <a:endParaRPr lang="en-US"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24 inches tall / at most 6 inches off the ground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814">
                <a:tc>
                  <a:txBody>
                    <a:bodyPr/>
                    <a:lstStyle/>
                    <a:p>
                      <a:pPr algn="l" fontAlgn="b"/>
                      <a:r>
                        <a:rPr lang="en-US" sz="2000" b="0" i="0" u="none" strike="noStrike" dirty="0">
                          <a:solidFill>
                            <a:srgbClr val="000000"/>
                          </a:solidFill>
                          <a:effectLst/>
                          <a:latin typeface="Calibri"/>
                        </a:rPr>
                        <a:t>Maximum Payload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30 pounds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814">
                <a:tc>
                  <a:txBody>
                    <a:bodyPr/>
                    <a:lstStyle/>
                    <a:p>
                      <a:pPr algn="l" fontAlgn="b"/>
                      <a:r>
                        <a:rPr lang="en-US" sz="2000" b="0" i="0" u="none" strike="noStrike">
                          <a:solidFill>
                            <a:srgbClr val="000000"/>
                          </a:solidFill>
                          <a:effectLst/>
                          <a:latin typeface="Calibri"/>
                        </a:rPr>
                        <a:t>Ultrasound Detection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10 feet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814">
                <a:tc>
                  <a:txBody>
                    <a:bodyPr/>
                    <a:lstStyle/>
                    <a:p>
                      <a:pPr algn="l" fontAlgn="b"/>
                      <a:r>
                        <a:rPr lang="en-US" sz="2000" b="0" i="0" u="none" strike="noStrike">
                          <a:solidFill>
                            <a:srgbClr val="000000"/>
                          </a:solidFill>
                          <a:effectLst/>
                          <a:latin typeface="Calibri"/>
                        </a:rPr>
                        <a:t>Battery Life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1 hour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814">
                <a:tc>
                  <a:txBody>
                    <a:bodyPr/>
                    <a:lstStyle/>
                    <a:p>
                      <a:pPr algn="l" fontAlgn="b"/>
                      <a:r>
                        <a:rPr lang="en-US" sz="2000" b="0" i="0" u="none" strike="noStrike">
                          <a:solidFill>
                            <a:srgbClr val="000000"/>
                          </a:solidFill>
                          <a:effectLst/>
                          <a:latin typeface="Calibri"/>
                        </a:rPr>
                        <a:t>Battery Charge 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1.5 hours (electrically)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814">
                <a:tc>
                  <a:txBody>
                    <a:bodyPr/>
                    <a:lstStyle/>
                    <a:p>
                      <a:pPr algn="l" fontAlgn="b"/>
                      <a:r>
                        <a:rPr lang="en-US" sz="2000" b="0" i="0" u="none" strike="noStrike">
                          <a:solidFill>
                            <a:srgbClr val="000000"/>
                          </a:solidFill>
                          <a:effectLst/>
                          <a:latin typeface="Calibri"/>
                        </a:rPr>
                        <a:t>Wireless Connectivity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10 feet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9597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Problem with microcontroller decision.</a:t>
            </a:r>
          </a:p>
          <a:p>
            <a:pPr lvl="1"/>
            <a:r>
              <a:rPr lang="en-US" dirty="0" smtClean="0"/>
              <a:t>Not enough PWM lines (only have 2, need 4)</a:t>
            </a:r>
          </a:p>
          <a:p>
            <a:r>
              <a:rPr lang="en-US" dirty="0" smtClean="0"/>
              <a:t>Solar panel.</a:t>
            </a:r>
          </a:p>
          <a:p>
            <a:pPr lvl="1"/>
            <a:r>
              <a:rPr lang="en-US" dirty="0" smtClean="0"/>
              <a:t>Problems with implementation into our circuit</a:t>
            </a:r>
          </a:p>
          <a:p>
            <a:pPr lvl="1"/>
            <a:r>
              <a:rPr lang="en-US" dirty="0" smtClean="0"/>
              <a:t>Over budget</a:t>
            </a:r>
          </a:p>
          <a:p>
            <a:r>
              <a:rPr lang="en-US" dirty="0" smtClean="0"/>
              <a:t>Localization.</a:t>
            </a:r>
          </a:p>
          <a:p>
            <a:pPr lvl="1"/>
            <a:r>
              <a:rPr lang="en-US" dirty="0" smtClean="0"/>
              <a:t>No way of implementing indoor localization.</a:t>
            </a:r>
          </a:p>
          <a:p>
            <a:endParaRPr lang="en-US" dirty="0" smtClean="0"/>
          </a:p>
        </p:txBody>
      </p:sp>
    </p:spTree>
    <p:extLst>
      <p:ext uri="{BB962C8B-B14F-4D97-AF65-F5344CB8AC3E}">
        <p14:creationId xmlns:p14="http://schemas.microsoft.com/office/powerpoint/2010/main" val="3924946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4171809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34" y="-152400"/>
            <a:ext cx="8229600" cy="1600200"/>
          </a:xfrm>
        </p:spPr>
        <p:txBody>
          <a:bodyPr/>
          <a:lstStyle/>
          <a:p>
            <a:r>
              <a:rPr lang="en-US" dirty="0" smtClean="0"/>
              <a:t>Block Diagram</a:t>
            </a:r>
            <a:endParaRPr lang="en-US" dirty="0"/>
          </a:p>
        </p:txBody>
      </p:sp>
      <p:sp>
        <p:nvSpPr>
          <p:cNvPr id="3" name="Content Placeholder 2"/>
          <p:cNvSpPr>
            <a:spLocks noGrp="1"/>
          </p:cNvSpPr>
          <p:nvPr>
            <p:ph idx="1"/>
          </p:nvPr>
        </p:nvSpPr>
        <p:spPr/>
        <p:txBody>
          <a:bodyPr/>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253" y="1418095"/>
            <a:ext cx="6253162" cy="525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179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11560" y="476672"/>
            <a:ext cx="7772400" cy="1470025"/>
          </a:xfrm>
        </p:spPr>
        <p:txBody>
          <a:bodyPr>
            <a:normAutofit/>
          </a:bodyPr>
          <a:lstStyle/>
          <a:p>
            <a:r>
              <a:rPr lang="en-US" altLang="ko-KR" sz="2800" dirty="0" smtClean="0">
                <a:latin typeface="Times New Roman" pitchFamily="18" charset="0"/>
                <a:cs typeface="Times New Roman" pitchFamily="18" charset="0"/>
              </a:rPr>
              <a:t>Power system</a:t>
            </a:r>
            <a:br>
              <a:rPr lang="en-US" altLang="ko-KR" sz="2800" dirty="0" smtClean="0">
                <a:latin typeface="Times New Roman" pitchFamily="18" charset="0"/>
                <a:cs typeface="Times New Roman" pitchFamily="18" charset="0"/>
              </a:rPr>
            </a:br>
            <a:r>
              <a:rPr lang="en-US" altLang="ko-KR" sz="2800" dirty="0" smtClean="0">
                <a:latin typeface="Times New Roman" pitchFamily="18" charset="0"/>
                <a:cs typeface="Times New Roman" pitchFamily="18" charset="0"/>
              </a:rPr>
              <a:t>Battery</a:t>
            </a:r>
            <a:endParaRPr lang="ko-KR" altLang="en-US" sz="2800" dirty="0">
              <a:latin typeface="Times New Roman" pitchFamily="18" charset="0"/>
              <a:cs typeface="Times New Roman" pitchFamily="18" charset="0"/>
            </a:endParaRPr>
          </a:p>
        </p:txBody>
      </p:sp>
      <p:sp>
        <p:nvSpPr>
          <p:cNvPr id="3" name="부제목 2"/>
          <p:cNvSpPr>
            <a:spLocks noGrp="1"/>
          </p:cNvSpPr>
          <p:nvPr>
            <p:ph type="subTitle" idx="1"/>
          </p:nvPr>
        </p:nvSpPr>
        <p:spPr>
          <a:xfrm>
            <a:off x="899592" y="2204864"/>
            <a:ext cx="7992888" cy="3433936"/>
          </a:xfrm>
        </p:spPr>
        <p:txBody>
          <a:bodyPr/>
          <a:lstStyle/>
          <a:p>
            <a:pPr algn="l"/>
            <a:r>
              <a:rPr lang="en-US" altLang="ko-KR" sz="2800" u="sng" dirty="0" smtClean="0">
                <a:solidFill>
                  <a:schemeClr val="tx1"/>
                </a:solidFill>
                <a:latin typeface="Times New Roman" pitchFamily="18" charset="0"/>
                <a:cs typeface="Times New Roman" pitchFamily="18" charset="0"/>
              </a:rPr>
              <a:t>6V 2000mAh rechargeable Ni-MH battery pack (x2)</a:t>
            </a:r>
          </a:p>
          <a:p>
            <a:pPr algn="l"/>
            <a:endParaRPr lang="en-US" altLang="ko-KR" dirty="0" smtClean="0"/>
          </a:p>
          <a:p>
            <a:pPr algn="l"/>
            <a:endParaRPr lang="ko-KR" altLang="en-US" dirty="0"/>
          </a:p>
        </p:txBody>
      </p:sp>
      <p:sp>
        <p:nvSpPr>
          <p:cNvPr id="5" name="TextBox 4"/>
          <p:cNvSpPr txBox="1"/>
          <p:nvPr/>
        </p:nvSpPr>
        <p:spPr>
          <a:xfrm>
            <a:off x="4499992" y="2924944"/>
            <a:ext cx="4104456" cy="1477328"/>
          </a:xfrm>
          <a:prstGeom prst="rect">
            <a:avLst/>
          </a:prstGeom>
          <a:noFill/>
        </p:spPr>
        <p:txBody>
          <a:bodyPr wrap="square" rtlCol="0">
            <a:spAutoFit/>
          </a:bodyPr>
          <a:lstStyle/>
          <a:p>
            <a:pPr marL="285750" indent="-285750" latinLnBrk="1">
              <a:buFont typeface="Arial" pitchFamily="34" charset="0"/>
              <a:buChar char="•"/>
            </a:pPr>
            <a:r>
              <a:rPr lang="en-US" altLang="ko-KR" dirty="0" smtClean="0">
                <a:solidFill>
                  <a:prstClr val="black"/>
                </a:solidFill>
              </a:rPr>
              <a:t>High capacity and good current output</a:t>
            </a:r>
          </a:p>
          <a:p>
            <a:pPr marL="285750" indent="-285750" latinLnBrk="1">
              <a:buFont typeface="Arial" pitchFamily="34" charset="0"/>
              <a:buChar char="•"/>
            </a:pPr>
            <a:r>
              <a:rPr lang="en-US" altLang="ko-KR" dirty="0" smtClean="0">
                <a:solidFill>
                  <a:prstClr val="black"/>
                </a:solidFill>
              </a:rPr>
              <a:t>No ‘memory effect’</a:t>
            </a:r>
          </a:p>
          <a:p>
            <a:pPr marL="285750" indent="-285750" latinLnBrk="1">
              <a:buFont typeface="Arial" pitchFamily="34" charset="0"/>
              <a:buChar char="•"/>
            </a:pPr>
            <a:r>
              <a:rPr lang="en-US" altLang="ko-KR" dirty="0" smtClean="0">
                <a:solidFill>
                  <a:prstClr val="black"/>
                </a:solidFill>
              </a:rPr>
              <a:t>Environmentally friendly</a:t>
            </a:r>
          </a:p>
          <a:p>
            <a:pPr marL="285750" indent="-285750" latinLnBrk="1">
              <a:buFont typeface="Arial" pitchFamily="34" charset="0"/>
              <a:buChar char="•"/>
            </a:pPr>
            <a:r>
              <a:rPr lang="en-US" altLang="ko-KR" dirty="0" smtClean="0">
                <a:solidFill>
                  <a:prstClr val="black"/>
                </a:solidFill>
              </a:rPr>
              <a:t>Inexpensive</a:t>
            </a:r>
          </a:p>
        </p:txBody>
      </p:sp>
      <p:graphicFrame>
        <p:nvGraphicFramePr>
          <p:cNvPr id="4" name="표 3"/>
          <p:cNvGraphicFramePr>
            <a:graphicFrameLocks noGrp="1"/>
          </p:cNvGraphicFramePr>
          <p:nvPr>
            <p:extLst>
              <p:ext uri="{D42A27DB-BD31-4B8C-83A1-F6EECF244321}">
                <p14:modId xmlns:p14="http://schemas.microsoft.com/office/powerpoint/2010/main" val="1031723202"/>
              </p:ext>
            </p:extLst>
          </p:nvPr>
        </p:nvGraphicFramePr>
        <p:xfrm>
          <a:off x="539552" y="2924945"/>
          <a:ext cx="3960440" cy="3260129"/>
        </p:xfrm>
        <a:graphic>
          <a:graphicData uri="http://schemas.openxmlformats.org/drawingml/2006/table">
            <a:tbl>
              <a:tblPr>
                <a:tableStyleId>{3C2FFA5D-87B4-456A-9821-1D502468CF0F}</a:tableStyleId>
              </a:tblPr>
              <a:tblGrid>
                <a:gridCol w="1980220"/>
                <a:gridCol w="1980220"/>
              </a:tblGrid>
              <a:tr h="530327">
                <a:tc>
                  <a:txBody>
                    <a:bodyPr/>
                    <a:lstStyle/>
                    <a:p>
                      <a:pPr algn="ctr" fontAlgn="ctr"/>
                      <a:r>
                        <a:rPr lang="en-US" sz="1200" u="none" strike="noStrike" dirty="0">
                          <a:effectLst/>
                        </a:rPr>
                        <a:t>Voltage(V)</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200" u="none" strike="noStrike" dirty="0">
                          <a:effectLst/>
                        </a:rPr>
                        <a:t>1.25 per cell</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761954">
                <a:tc>
                  <a:txBody>
                    <a:bodyPr/>
                    <a:lstStyle/>
                    <a:p>
                      <a:pPr algn="ctr" fontAlgn="ctr"/>
                      <a:r>
                        <a:rPr lang="en-US" sz="1200" u="none" strike="noStrike" dirty="0">
                          <a:effectLst/>
                        </a:rPr>
                        <a:t>Capacity (</a:t>
                      </a:r>
                      <a:r>
                        <a:rPr lang="en-US" sz="1200" u="none" strike="noStrike" dirty="0" err="1">
                          <a:effectLst/>
                        </a:rPr>
                        <a:t>mAh</a:t>
                      </a:r>
                      <a:r>
                        <a:rPr lang="en-US" sz="1200" u="none" strike="noStrike" dirty="0">
                          <a:effectLst/>
                        </a:rPr>
                        <a:t>)</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200" u="none" strike="noStrike" dirty="0">
                          <a:effectLst/>
                        </a:rPr>
                        <a:t>1200~2600 </a:t>
                      </a:r>
                      <a:endParaRPr lang="en-US" sz="1200" u="none" strike="noStrike" dirty="0" smtClean="0">
                        <a:effectLst/>
                      </a:endParaRPr>
                    </a:p>
                    <a:p>
                      <a:pPr algn="ctr" fontAlgn="ctr"/>
                      <a:r>
                        <a:rPr lang="en-US" sz="1200" u="none" strike="noStrike" dirty="0" smtClean="0">
                          <a:effectLst/>
                        </a:rPr>
                        <a:t>(depend </a:t>
                      </a:r>
                      <a:r>
                        <a:rPr lang="en-US" sz="1200" u="none" strike="noStrike" dirty="0">
                          <a:effectLst/>
                        </a:rPr>
                        <a:t>on </a:t>
                      </a:r>
                      <a:r>
                        <a:rPr lang="en-US" sz="1200" u="none" strike="noStrike" dirty="0" smtClean="0">
                          <a:effectLst/>
                        </a:rPr>
                        <a:t>brands)</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386313">
                <a:tc>
                  <a:txBody>
                    <a:bodyPr/>
                    <a:lstStyle/>
                    <a:p>
                      <a:pPr algn="ctr" fontAlgn="ctr"/>
                      <a:r>
                        <a:rPr lang="en-US" sz="1200" u="none" strike="noStrike" dirty="0">
                          <a:effectLst/>
                        </a:rPr>
                        <a:t>recharge cycle</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ko-KR" sz="1200" u="none" strike="noStrike" dirty="0">
                          <a:effectLst/>
                        </a:rPr>
                        <a:t>500~1000</a:t>
                      </a:r>
                      <a:endParaRPr lang="en-US" altLang="ko-KR"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386313">
                <a:tc>
                  <a:txBody>
                    <a:bodyPr/>
                    <a:lstStyle/>
                    <a:p>
                      <a:pPr algn="ctr" fontAlgn="ctr"/>
                      <a:r>
                        <a:rPr lang="en-US" sz="1200" u="none" strike="noStrike" dirty="0">
                          <a:effectLst/>
                        </a:rPr>
                        <a:t>Charging time</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200" u="none" strike="noStrike" dirty="0">
                          <a:effectLst/>
                        </a:rPr>
                        <a:t>1~2hrs</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574133">
                <a:tc>
                  <a:txBody>
                    <a:bodyPr/>
                    <a:lstStyle/>
                    <a:p>
                      <a:pPr algn="ctr" fontAlgn="ctr"/>
                      <a:r>
                        <a:rPr lang="en-US" sz="1200" u="none" strike="noStrike" dirty="0">
                          <a:effectLst/>
                        </a:rPr>
                        <a:t>charge/discharge </a:t>
                      </a:r>
                      <a:endParaRPr lang="en-US" sz="1200" u="none" strike="noStrike" dirty="0" smtClean="0">
                        <a:effectLst/>
                      </a:endParaRPr>
                    </a:p>
                    <a:p>
                      <a:pPr algn="ctr" fontAlgn="ctr"/>
                      <a:r>
                        <a:rPr lang="en-US" sz="1200" u="none" strike="noStrike" dirty="0" smtClean="0">
                          <a:effectLst/>
                        </a:rPr>
                        <a:t>efficiency (%)</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ko-KR" sz="1200" u="none" strike="noStrike" dirty="0">
                          <a:effectLst/>
                        </a:rPr>
                        <a:t>66</a:t>
                      </a:r>
                      <a:endParaRPr lang="en-US" altLang="ko-KR"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386313">
                <a:tc>
                  <a:txBody>
                    <a:bodyPr/>
                    <a:lstStyle/>
                    <a:p>
                      <a:pPr algn="ctr" fontAlgn="ctr"/>
                      <a:r>
                        <a:rPr lang="en-US" sz="1200" u="none" strike="noStrike" dirty="0">
                          <a:effectLst/>
                        </a:rPr>
                        <a:t>memory effect</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200" u="none" strike="noStrike" dirty="0">
                          <a:effectLst/>
                        </a:rPr>
                        <a:t>no</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234776">
                <a:tc>
                  <a:txBody>
                    <a:bodyPr/>
                    <a:lstStyle/>
                    <a:p>
                      <a:pPr algn="ctr" fontAlgn="ctr"/>
                      <a:r>
                        <a:rPr lang="en-US" sz="1200" u="none" strike="noStrike">
                          <a:effectLst/>
                        </a:rPr>
                        <a:t>price</a:t>
                      </a:r>
                      <a:endParaRPr lang="en-US" sz="12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ko-KR" sz="1200" u="none" strike="noStrike" dirty="0" smtClean="0">
                          <a:effectLst/>
                        </a:rPr>
                        <a:t>$7~10</a:t>
                      </a:r>
                      <a:r>
                        <a:rPr lang="en-US" altLang="ko-KR" sz="1200" u="none" strike="noStrike" baseline="0" dirty="0" smtClean="0">
                          <a:effectLst/>
                        </a:rPr>
                        <a:t> for 6V battery pack</a:t>
                      </a:r>
                      <a:endParaRPr lang="en-US" altLang="ko-KR"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848" y="4402272"/>
            <a:ext cx="3149600" cy="2362200"/>
          </a:xfrm>
          <a:prstGeom prst="rect">
            <a:avLst/>
          </a:prstGeom>
        </p:spPr>
      </p:pic>
    </p:spTree>
    <p:extLst>
      <p:ext uri="{BB962C8B-B14F-4D97-AF65-F5344CB8AC3E}">
        <p14:creationId xmlns:p14="http://schemas.microsoft.com/office/powerpoint/2010/main" val="3844705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800" dirty="0" smtClean="0">
                <a:latin typeface="Times New Roman" pitchFamily="18" charset="0"/>
                <a:cs typeface="Times New Roman" pitchFamily="18" charset="0"/>
              </a:rPr>
              <a:t>Power System</a:t>
            </a:r>
            <a:br>
              <a:rPr lang="en-US" altLang="ko-KR" sz="2800" dirty="0" smtClean="0">
                <a:latin typeface="Times New Roman" pitchFamily="18" charset="0"/>
                <a:cs typeface="Times New Roman" pitchFamily="18" charset="0"/>
              </a:rPr>
            </a:br>
            <a:r>
              <a:rPr lang="en-US" altLang="ko-KR" sz="2800" dirty="0" smtClean="0">
                <a:latin typeface="Times New Roman" pitchFamily="18" charset="0"/>
                <a:cs typeface="Times New Roman" pitchFamily="18" charset="0"/>
              </a:rPr>
              <a:t>Power </a:t>
            </a:r>
            <a:r>
              <a:rPr lang="en-US" altLang="ko-KR" sz="2800" dirty="0">
                <a:latin typeface="Times New Roman" pitchFamily="18" charset="0"/>
                <a:cs typeface="Times New Roman" pitchFamily="18" charset="0"/>
              </a:rPr>
              <a:t>R</a:t>
            </a:r>
            <a:r>
              <a:rPr lang="en-US" altLang="ko-KR" sz="2800" dirty="0" smtClean="0">
                <a:latin typeface="Times New Roman" pitchFamily="18" charset="0"/>
                <a:cs typeface="Times New Roman" pitchFamily="18" charset="0"/>
              </a:rPr>
              <a:t>egulation</a:t>
            </a:r>
            <a:endParaRPr lang="ko-KR" altLang="en-US" sz="2800" dirty="0">
              <a:latin typeface="Times New Roman" pitchFamily="18" charset="0"/>
              <a:cs typeface="Times New Roman" pitchFamily="18" charset="0"/>
            </a:endParaRPr>
          </a:p>
        </p:txBody>
      </p:sp>
      <p:sp>
        <p:nvSpPr>
          <p:cNvPr id="3" name="내용 개체 틀 2"/>
          <p:cNvSpPr>
            <a:spLocks noGrp="1"/>
          </p:cNvSpPr>
          <p:nvPr>
            <p:ph idx="1"/>
          </p:nvPr>
        </p:nvSpPr>
        <p:spPr>
          <a:xfrm>
            <a:off x="457200" y="1600200"/>
            <a:ext cx="8229600" cy="5069160"/>
          </a:xfrm>
        </p:spPr>
        <p:txBody>
          <a:bodyPr>
            <a:normAutofit/>
          </a:bodyPr>
          <a:lstStyle/>
          <a:p>
            <a:r>
              <a:rPr lang="en-US" altLang="ko-KR" sz="2000" dirty="0" smtClean="0">
                <a:latin typeface="Times New Roman" pitchFamily="18" charset="0"/>
                <a:cs typeface="Times New Roman" pitchFamily="18" charset="0"/>
              </a:rPr>
              <a:t>Motors draw too much of currents - &gt; separate power source for motors</a:t>
            </a:r>
            <a:endParaRPr lang="en-US" altLang="ko-KR" sz="2000" dirty="0">
              <a:latin typeface="Times New Roman" pitchFamily="18" charset="0"/>
              <a:cs typeface="Times New Roman" pitchFamily="18" charset="0"/>
            </a:endParaRPr>
          </a:p>
          <a:p>
            <a:r>
              <a:rPr lang="en-US" altLang="ko-KR" sz="2000" dirty="0" smtClean="0">
                <a:latin typeface="Times New Roman" pitchFamily="18" charset="0"/>
                <a:cs typeface="Times New Roman" pitchFamily="18" charset="0"/>
              </a:rPr>
              <a:t>Power dissipation of other  electronic devices :  </a:t>
            </a:r>
          </a:p>
          <a:p>
            <a:r>
              <a:rPr lang="en-US" altLang="ko-KR" sz="2000" dirty="0" smtClean="0">
                <a:latin typeface="Times New Roman" pitchFamily="18" charset="0"/>
                <a:cs typeface="Times New Roman" pitchFamily="18" charset="0"/>
              </a:rPr>
              <a:t>(6V– </a:t>
            </a:r>
            <a:r>
              <a:rPr lang="en-US" altLang="ko-KR" sz="2000" dirty="0">
                <a:latin typeface="Times New Roman" pitchFamily="18" charset="0"/>
                <a:cs typeface="Times New Roman" pitchFamily="18" charset="0"/>
              </a:rPr>
              <a:t>5</a:t>
            </a:r>
            <a:r>
              <a:rPr lang="en-US" altLang="ko-KR" sz="2000" dirty="0" smtClean="0">
                <a:latin typeface="Times New Roman" pitchFamily="18" charset="0"/>
                <a:cs typeface="Times New Roman" pitchFamily="18" charset="0"/>
              </a:rPr>
              <a:t>V) * 380mA = </a:t>
            </a:r>
            <a:r>
              <a:rPr lang="en-US" altLang="ko-KR" sz="2000" u="sng" dirty="0" smtClean="0">
                <a:latin typeface="Times New Roman" pitchFamily="18" charset="0"/>
                <a:cs typeface="Times New Roman" pitchFamily="18" charset="0"/>
              </a:rPr>
              <a:t>0.38W</a:t>
            </a:r>
            <a:endParaRPr lang="en-US" altLang="ko-KR" sz="2000" dirty="0" smtClean="0">
              <a:latin typeface="Times New Roman" pitchFamily="18" charset="0"/>
              <a:cs typeface="Times New Roman" pitchFamily="18" charset="0"/>
            </a:endParaRPr>
          </a:p>
          <a:p>
            <a:pPr marL="0" indent="0">
              <a:buNone/>
            </a:pPr>
            <a:r>
              <a:rPr lang="en-US" altLang="ko-KR" sz="2000" dirty="0" smtClean="0">
                <a:latin typeface="Times New Roman" pitchFamily="18" charset="0"/>
                <a:cs typeface="Times New Roman" pitchFamily="18" charset="0"/>
              </a:rPr>
              <a:t> -&gt;Low dropout </a:t>
            </a:r>
            <a:r>
              <a:rPr lang="en-US" altLang="ko-KR" sz="2000" dirty="0">
                <a:latin typeface="Times New Roman" pitchFamily="18" charset="0"/>
                <a:cs typeface="Times New Roman" pitchFamily="18" charset="0"/>
              </a:rPr>
              <a:t>l</a:t>
            </a:r>
            <a:r>
              <a:rPr lang="en-US" altLang="ko-KR" sz="2000" dirty="0" smtClean="0">
                <a:latin typeface="Times New Roman" pitchFamily="18" charset="0"/>
                <a:cs typeface="Times New Roman" pitchFamily="18" charset="0"/>
              </a:rPr>
              <a:t>inear voltage regulators will be used.</a:t>
            </a:r>
          </a:p>
          <a:p>
            <a:pPr marL="0" indent="0">
              <a:buNone/>
            </a:pPr>
            <a:r>
              <a:rPr lang="en-US" altLang="ko-KR" sz="2000" dirty="0" smtClean="0">
                <a:latin typeface="Times New Roman" pitchFamily="18" charset="0"/>
                <a:cs typeface="Times New Roman" pitchFamily="18" charset="0"/>
              </a:rPr>
              <a:t>LM2940 LDO </a:t>
            </a:r>
            <a:r>
              <a:rPr lang="en-US" altLang="ko-KR" sz="2000" dirty="0">
                <a:latin typeface="Times New Roman" pitchFamily="18" charset="0"/>
                <a:cs typeface="Times New Roman" pitchFamily="18" charset="0"/>
              </a:rPr>
              <a:t>regulator for 6</a:t>
            </a:r>
            <a:r>
              <a:rPr lang="en-US" altLang="ko-KR" sz="2000" dirty="0" smtClean="0">
                <a:latin typeface="Times New Roman" pitchFamily="18" charset="0"/>
                <a:cs typeface="Times New Roman" pitchFamily="18" charset="0"/>
              </a:rPr>
              <a:t>V </a:t>
            </a:r>
            <a:r>
              <a:rPr lang="en-US" altLang="ko-KR" sz="2000" dirty="0">
                <a:latin typeface="Times New Roman" pitchFamily="18" charset="0"/>
                <a:cs typeface="Times New Roman" pitchFamily="18" charset="0"/>
              </a:rPr>
              <a:t>to </a:t>
            </a:r>
            <a:r>
              <a:rPr lang="en-US" altLang="ko-KR" sz="2000" dirty="0" smtClean="0">
                <a:latin typeface="Times New Roman" pitchFamily="18" charset="0"/>
                <a:cs typeface="Times New Roman" pitchFamily="18" charset="0"/>
              </a:rPr>
              <a:t>5V  @ I</a:t>
            </a:r>
            <a:r>
              <a:rPr lang="en-US" altLang="ko-KR" sz="1800" dirty="0" smtClean="0">
                <a:latin typeface="Times New Roman" pitchFamily="18" charset="0"/>
                <a:cs typeface="Times New Roman" pitchFamily="18" charset="0"/>
              </a:rPr>
              <a:t>o</a:t>
            </a:r>
            <a:r>
              <a:rPr lang="en-US" altLang="ko-KR" sz="2000" dirty="0" smtClean="0">
                <a:latin typeface="Times New Roman" pitchFamily="18" charset="0"/>
                <a:cs typeface="Times New Roman" pitchFamily="18" charset="0"/>
              </a:rPr>
              <a:t> =1A</a:t>
            </a:r>
            <a:endParaRPr lang="en-US" altLang="ko-KR" sz="2000" dirty="0">
              <a:latin typeface="Times New Roman" pitchFamily="18" charset="0"/>
              <a:cs typeface="Times New Roman" pitchFamily="18" charset="0"/>
            </a:endParaRPr>
          </a:p>
          <a:p>
            <a:pPr marL="0" indent="0">
              <a:buNone/>
            </a:pPr>
            <a:r>
              <a:rPr lang="en-US" altLang="ko-KR" sz="2000" dirty="0" smtClean="0">
                <a:latin typeface="Times New Roman" pitchFamily="18" charset="0"/>
                <a:cs typeface="Times New Roman" pitchFamily="18" charset="0"/>
              </a:rPr>
              <a:t> </a:t>
            </a:r>
          </a:p>
          <a:p>
            <a:pPr marL="0" indent="0">
              <a:buNone/>
            </a:pPr>
            <a:endParaRPr lang="en-US" altLang="ko-KR" sz="2000" dirty="0" smtClean="0">
              <a:latin typeface="Times New Roman" pitchFamily="18" charset="0"/>
              <a:cs typeface="Times New Roman" pitchFamily="18" charset="0"/>
            </a:endParaRPr>
          </a:p>
          <a:p>
            <a:pPr marL="0" indent="0">
              <a:buNone/>
            </a:pPr>
            <a:endParaRPr lang="en-US" altLang="ko-KR" sz="2000" dirty="0">
              <a:latin typeface="Times New Roman" pitchFamily="18" charset="0"/>
              <a:cs typeface="Times New Roman" pitchFamily="18" charset="0"/>
            </a:endParaRPr>
          </a:p>
          <a:p>
            <a:pPr marL="0" indent="0">
              <a:buNone/>
            </a:pPr>
            <a:endParaRPr lang="en-US" altLang="ko-KR" sz="2000" dirty="0" smtClean="0">
              <a:latin typeface="Times New Roman" pitchFamily="18" charset="0"/>
              <a:cs typeface="Times New Roman" pitchFamily="18" charset="0"/>
            </a:endParaRPr>
          </a:p>
          <a:p>
            <a:pPr marL="0" indent="0">
              <a:buNone/>
            </a:pPr>
            <a:r>
              <a:rPr lang="en-US" altLang="ko-KR" sz="2000" dirty="0" smtClean="0">
                <a:latin typeface="Times New Roman" pitchFamily="18" charset="0"/>
                <a:cs typeface="Times New Roman" pitchFamily="18" charset="0"/>
              </a:rPr>
              <a:t>LM3940 LDO voltage regulator for 5V to </a:t>
            </a:r>
            <a:r>
              <a:rPr lang="en-US" altLang="ko-KR" sz="2000" dirty="0">
                <a:latin typeface="Times New Roman" pitchFamily="18" charset="0"/>
                <a:cs typeface="Times New Roman" pitchFamily="18" charset="0"/>
              </a:rPr>
              <a:t>3.3V@ I</a:t>
            </a:r>
            <a:r>
              <a:rPr lang="en-US" altLang="ko-KR" sz="1800" dirty="0">
                <a:latin typeface="Times New Roman" pitchFamily="18" charset="0"/>
                <a:cs typeface="Times New Roman" pitchFamily="18" charset="0"/>
              </a:rPr>
              <a:t>o</a:t>
            </a:r>
            <a:r>
              <a:rPr lang="en-US" altLang="ko-KR" sz="2000" dirty="0">
                <a:latin typeface="Times New Roman" pitchFamily="18" charset="0"/>
                <a:cs typeface="Times New Roman" pitchFamily="18" charset="0"/>
              </a:rPr>
              <a:t> =1A</a:t>
            </a:r>
          </a:p>
          <a:p>
            <a:pPr marL="0" indent="0">
              <a:buNone/>
            </a:pPr>
            <a:endParaRPr lang="en-US" altLang="ko-KR" sz="2000" dirty="0" smtClean="0">
              <a:latin typeface="Times New Roman" pitchFamily="18" charset="0"/>
              <a:cs typeface="Times New Roman" pitchFamily="18" charset="0"/>
            </a:endParaRPr>
          </a:p>
          <a:p>
            <a:pPr marL="0" indent="0">
              <a:buNone/>
            </a:pPr>
            <a:endParaRPr lang="en-US" altLang="ko-KR" sz="2000" dirty="0" smtClean="0">
              <a:latin typeface="Times New Roman" pitchFamily="18" charset="0"/>
              <a:cs typeface="Times New Roman" pitchFamily="18" charset="0"/>
            </a:endParaRPr>
          </a:p>
        </p:txBody>
      </p:sp>
      <p:pic>
        <p:nvPicPr>
          <p:cNvPr id="2050" name="Picture 2" descr="C:\Users\DO KIM\Desktop\20130612951500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152562"/>
            <a:ext cx="2504965" cy="21913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22" y="5445224"/>
            <a:ext cx="3206998" cy="125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3629751"/>
            <a:ext cx="3384376" cy="115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521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800" dirty="0" smtClean="0">
                <a:latin typeface="Times New Roman" pitchFamily="18" charset="0"/>
                <a:cs typeface="Times New Roman" pitchFamily="18" charset="0"/>
              </a:rPr>
              <a:t>Power System</a:t>
            </a:r>
            <a:br>
              <a:rPr lang="en-US" altLang="ko-KR" sz="2800" dirty="0" smtClean="0">
                <a:latin typeface="Times New Roman" pitchFamily="18" charset="0"/>
                <a:cs typeface="Times New Roman" pitchFamily="18" charset="0"/>
              </a:rPr>
            </a:br>
            <a:r>
              <a:rPr lang="en-US" altLang="ko-KR" sz="2800" dirty="0" smtClean="0">
                <a:latin typeface="Times New Roman" pitchFamily="18" charset="0"/>
                <a:cs typeface="Times New Roman" pitchFamily="18" charset="0"/>
              </a:rPr>
              <a:t>Power Regulation cont</a:t>
            </a:r>
            <a:r>
              <a:rPr lang="en-US" altLang="ko-KR" sz="2800" dirty="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p:txBody>
      </p:sp>
      <p:sp>
        <p:nvSpPr>
          <p:cNvPr id="3" name="내용 개체 틀 2"/>
          <p:cNvSpPr>
            <a:spLocks noGrp="1"/>
          </p:cNvSpPr>
          <p:nvPr>
            <p:ph idx="1"/>
          </p:nvPr>
        </p:nvSpPr>
        <p:spPr>
          <a:xfrm>
            <a:off x="350305" y="1412776"/>
            <a:ext cx="8229600" cy="4203645"/>
          </a:xfrm>
        </p:spPr>
        <p:txBody>
          <a:bodyPr>
            <a:normAutofit/>
          </a:bodyPr>
          <a:lstStyle/>
          <a:p>
            <a:r>
              <a:rPr lang="en-US" altLang="ko-KR" sz="2400" dirty="0" smtClean="0">
                <a:latin typeface="Times New Roman" pitchFamily="18" charset="0"/>
                <a:cs typeface="Times New Roman" pitchFamily="18" charset="0"/>
              </a:rPr>
              <a:t>Block diagram of power system</a:t>
            </a:r>
            <a:endParaRPr lang="ko-KR" altLang="en-US" sz="2400" dirty="0">
              <a:latin typeface="Times New Roman" pitchFamily="18" charset="0"/>
              <a:cs typeface="Times New Roman" pitchFamily="18" charset="0"/>
            </a:endParaRPr>
          </a:p>
        </p:txBody>
      </p:sp>
      <p:graphicFrame>
        <p:nvGraphicFramePr>
          <p:cNvPr id="26" name="다이어그램 25"/>
          <p:cNvGraphicFramePr/>
          <p:nvPr>
            <p:extLst>
              <p:ext uri="{D42A27DB-BD31-4B8C-83A1-F6EECF244321}">
                <p14:modId xmlns:p14="http://schemas.microsoft.com/office/powerpoint/2010/main" val="2299108799"/>
              </p:ext>
            </p:extLst>
          </p:nvPr>
        </p:nvGraphicFramePr>
        <p:xfrm>
          <a:off x="1524000" y="1396999"/>
          <a:ext cx="7296472" cy="5380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그룹 4"/>
          <p:cNvGrpSpPr/>
          <p:nvPr/>
        </p:nvGrpSpPr>
        <p:grpSpPr>
          <a:xfrm>
            <a:off x="323632" y="2276872"/>
            <a:ext cx="5904552" cy="4500261"/>
            <a:chOff x="251624" y="2276872"/>
            <a:chExt cx="5904552" cy="4500261"/>
          </a:xfrm>
        </p:grpSpPr>
        <p:sp>
          <p:nvSpPr>
            <p:cNvPr id="6" name="자유형 5"/>
            <p:cNvSpPr/>
            <p:nvPr/>
          </p:nvSpPr>
          <p:spPr>
            <a:xfrm>
              <a:off x="2530375" y="2276872"/>
              <a:ext cx="1177530" cy="689009"/>
            </a:xfrm>
            <a:custGeom>
              <a:avLst/>
              <a:gdLst>
                <a:gd name="connsiteX0" fmla="*/ 0 w 1177530"/>
                <a:gd name="connsiteY0" fmla="*/ 68901 h 689009"/>
                <a:gd name="connsiteX1" fmla="*/ 68901 w 1177530"/>
                <a:gd name="connsiteY1" fmla="*/ 0 h 689009"/>
                <a:gd name="connsiteX2" fmla="*/ 1108629 w 1177530"/>
                <a:gd name="connsiteY2" fmla="*/ 0 h 689009"/>
                <a:gd name="connsiteX3" fmla="*/ 1177530 w 1177530"/>
                <a:gd name="connsiteY3" fmla="*/ 68901 h 689009"/>
                <a:gd name="connsiteX4" fmla="*/ 1177530 w 1177530"/>
                <a:gd name="connsiteY4" fmla="*/ 620108 h 689009"/>
                <a:gd name="connsiteX5" fmla="*/ 1108629 w 1177530"/>
                <a:gd name="connsiteY5" fmla="*/ 689009 h 689009"/>
                <a:gd name="connsiteX6" fmla="*/ 68901 w 1177530"/>
                <a:gd name="connsiteY6" fmla="*/ 689009 h 689009"/>
                <a:gd name="connsiteX7" fmla="*/ 0 w 1177530"/>
                <a:gd name="connsiteY7" fmla="*/ 620108 h 689009"/>
                <a:gd name="connsiteX8" fmla="*/ 0 w 1177530"/>
                <a:gd name="connsiteY8" fmla="*/ 68901 h 68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530" h="689009">
                  <a:moveTo>
                    <a:pt x="0" y="68901"/>
                  </a:moveTo>
                  <a:cubicBezTo>
                    <a:pt x="0" y="30848"/>
                    <a:pt x="30848" y="0"/>
                    <a:pt x="68901" y="0"/>
                  </a:cubicBezTo>
                  <a:lnTo>
                    <a:pt x="1108629" y="0"/>
                  </a:lnTo>
                  <a:cubicBezTo>
                    <a:pt x="1146682" y="0"/>
                    <a:pt x="1177530" y="30848"/>
                    <a:pt x="1177530" y="68901"/>
                  </a:cubicBezTo>
                  <a:lnTo>
                    <a:pt x="1177530" y="620108"/>
                  </a:lnTo>
                  <a:cubicBezTo>
                    <a:pt x="1177530" y="658161"/>
                    <a:pt x="1146682" y="689009"/>
                    <a:pt x="1108629" y="689009"/>
                  </a:cubicBezTo>
                  <a:lnTo>
                    <a:pt x="68901" y="689009"/>
                  </a:lnTo>
                  <a:cubicBezTo>
                    <a:pt x="30848" y="689009"/>
                    <a:pt x="0" y="658161"/>
                    <a:pt x="0" y="620108"/>
                  </a:cubicBezTo>
                  <a:lnTo>
                    <a:pt x="0" y="6890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520" tIns="73520" rIns="73520" bIns="73520" numCol="1" spcCol="1270" anchor="ctr" anchorCtr="0">
              <a:noAutofit/>
            </a:bodyPr>
            <a:lstStyle/>
            <a:p>
              <a:pPr algn="ctr" defTabSz="622300" latinLnBrk="1">
                <a:lnSpc>
                  <a:spcPct val="90000"/>
                </a:lnSpc>
                <a:spcBef>
                  <a:spcPct val="0"/>
                </a:spcBef>
                <a:spcAft>
                  <a:spcPct val="35000"/>
                </a:spcAft>
              </a:pPr>
              <a:r>
                <a:rPr lang="en-US" altLang="ko-KR" sz="1400" dirty="0" smtClean="0">
                  <a:solidFill>
                    <a:schemeClr val="tx1"/>
                  </a:solidFill>
                  <a:latin typeface="Times New Roman" pitchFamily="18" charset="0"/>
                  <a:cs typeface="Times New Roman" pitchFamily="18" charset="0"/>
                </a:rPr>
                <a:t>6V 2000mAH battery pack</a:t>
              </a:r>
              <a:endParaRPr lang="ko-KR" altLang="en-US" sz="1400" dirty="0">
                <a:solidFill>
                  <a:schemeClr val="tx1"/>
                </a:solidFill>
                <a:latin typeface="Times New Roman" pitchFamily="18" charset="0"/>
                <a:cs typeface="Times New Roman" pitchFamily="18" charset="0"/>
              </a:endParaRPr>
            </a:p>
          </p:txBody>
        </p:sp>
        <p:sp>
          <p:nvSpPr>
            <p:cNvPr id="7" name="자유형 6"/>
            <p:cNvSpPr/>
            <p:nvPr/>
          </p:nvSpPr>
          <p:spPr>
            <a:xfrm>
              <a:off x="3063592" y="2916586"/>
              <a:ext cx="91440" cy="91440"/>
            </a:xfrm>
            <a:custGeom>
              <a:avLst/>
              <a:gdLst/>
              <a:ahLst/>
              <a:cxnLst/>
              <a:rect l="0" t="0" r="0" b="0"/>
              <a:pathLst>
                <a:path>
                  <a:moveTo>
                    <a:pt x="55547" y="49295"/>
                  </a:moveTo>
                  <a:lnTo>
                    <a:pt x="45720" y="45720"/>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 name="자유형 7"/>
            <p:cNvSpPr/>
            <p:nvPr/>
          </p:nvSpPr>
          <p:spPr>
            <a:xfrm>
              <a:off x="2798752" y="2962306"/>
              <a:ext cx="621119" cy="171559"/>
            </a:xfrm>
            <a:custGeom>
              <a:avLst/>
              <a:gdLst>
                <a:gd name="connsiteX0" fmla="*/ 0 w 621119"/>
                <a:gd name="connsiteY0" fmla="*/ 17156 h 171559"/>
                <a:gd name="connsiteX1" fmla="*/ 17156 w 621119"/>
                <a:gd name="connsiteY1" fmla="*/ 0 h 171559"/>
                <a:gd name="connsiteX2" fmla="*/ 603963 w 621119"/>
                <a:gd name="connsiteY2" fmla="*/ 0 h 171559"/>
                <a:gd name="connsiteX3" fmla="*/ 621119 w 621119"/>
                <a:gd name="connsiteY3" fmla="*/ 17156 h 171559"/>
                <a:gd name="connsiteX4" fmla="*/ 621119 w 621119"/>
                <a:gd name="connsiteY4" fmla="*/ 154403 h 171559"/>
                <a:gd name="connsiteX5" fmla="*/ 603963 w 621119"/>
                <a:gd name="connsiteY5" fmla="*/ 171559 h 171559"/>
                <a:gd name="connsiteX6" fmla="*/ 17156 w 621119"/>
                <a:gd name="connsiteY6" fmla="*/ 171559 h 171559"/>
                <a:gd name="connsiteX7" fmla="*/ 0 w 621119"/>
                <a:gd name="connsiteY7" fmla="*/ 154403 h 171559"/>
                <a:gd name="connsiteX8" fmla="*/ 0 w 621119"/>
                <a:gd name="connsiteY8" fmla="*/ 17156 h 17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119" h="171559">
                  <a:moveTo>
                    <a:pt x="0" y="17156"/>
                  </a:moveTo>
                  <a:cubicBezTo>
                    <a:pt x="0" y="7681"/>
                    <a:pt x="7681" y="0"/>
                    <a:pt x="17156" y="0"/>
                  </a:cubicBezTo>
                  <a:lnTo>
                    <a:pt x="603963" y="0"/>
                  </a:lnTo>
                  <a:cubicBezTo>
                    <a:pt x="613438" y="0"/>
                    <a:pt x="621119" y="7681"/>
                    <a:pt x="621119" y="17156"/>
                  </a:cubicBezTo>
                  <a:lnTo>
                    <a:pt x="621119" y="154403"/>
                  </a:lnTo>
                  <a:cubicBezTo>
                    <a:pt x="621119" y="163878"/>
                    <a:pt x="613438" y="171559"/>
                    <a:pt x="603963" y="171559"/>
                  </a:cubicBezTo>
                  <a:lnTo>
                    <a:pt x="17156" y="171559"/>
                  </a:lnTo>
                  <a:cubicBezTo>
                    <a:pt x="7681" y="171559"/>
                    <a:pt x="0" y="163878"/>
                    <a:pt x="0" y="154403"/>
                  </a:cubicBezTo>
                  <a:lnTo>
                    <a:pt x="0" y="1715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8365" tIns="58365" rIns="58365" bIns="58365" numCol="1" spcCol="1270" anchor="ctr" anchorCtr="0">
              <a:noAutofit/>
            </a:bodyPr>
            <a:lstStyle/>
            <a:p>
              <a:pPr algn="ctr" defTabSz="622300" latinLnBrk="1">
                <a:lnSpc>
                  <a:spcPct val="90000"/>
                </a:lnSpc>
                <a:spcBef>
                  <a:spcPct val="0"/>
                </a:spcBef>
                <a:spcAft>
                  <a:spcPct val="35000"/>
                </a:spcAft>
              </a:pPr>
              <a:r>
                <a:rPr lang="en-US" altLang="ko-KR" sz="1400" dirty="0" smtClean="0">
                  <a:solidFill>
                    <a:schemeClr val="tx1"/>
                  </a:solidFill>
                  <a:latin typeface="Times New Roman" pitchFamily="18" charset="0"/>
                  <a:cs typeface="Times New Roman" pitchFamily="18" charset="0"/>
                </a:rPr>
                <a:t>Switch</a:t>
              </a:r>
              <a:endParaRPr lang="ko-KR" altLang="en-US" sz="1400" dirty="0">
                <a:solidFill>
                  <a:schemeClr val="tx1"/>
                </a:solidFill>
                <a:latin typeface="Times New Roman" pitchFamily="18" charset="0"/>
                <a:cs typeface="Times New Roman" pitchFamily="18" charset="0"/>
              </a:endParaRPr>
            </a:p>
          </p:txBody>
        </p:sp>
        <p:sp>
          <p:nvSpPr>
            <p:cNvPr id="9" name="자유형 8"/>
            <p:cNvSpPr/>
            <p:nvPr/>
          </p:nvSpPr>
          <p:spPr>
            <a:xfrm>
              <a:off x="2007515" y="3133866"/>
              <a:ext cx="1101797" cy="439149"/>
            </a:xfrm>
            <a:custGeom>
              <a:avLst/>
              <a:gdLst/>
              <a:ahLst/>
              <a:cxnLst/>
              <a:rect l="0" t="0" r="0" b="0"/>
              <a:pathLst>
                <a:path>
                  <a:moveTo>
                    <a:pt x="1101797" y="0"/>
                  </a:moveTo>
                  <a:lnTo>
                    <a:pt x="1101797" y="219574"/>
                  </a:lnTo>
                  <a:lnTo>
                    <a:pt x="0" y="219574"/>
                  </a:lnTo>
                  <a:lnTo>
                    <a:pt x="0" y="439149"/>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0" name="자유형 9"/>
            <p:cNvSpPr/>
            <p:nvPr/>
          </p:nvSpPr>
          <p:spPr>
            <a:xfrm>
              <a:off x="1392181" y="3573016"/>
              <a:ext cx="1230666" cy="820444"/>
            </a:xfrm>
            <a:custGeom>
              <a:avLst/>
              <a:gdLst>
                <a:gd name="connsiteX0" fmla="*/ 0 w 1230666"/>
                <a:gd name="connsiteY0" fmla="*/ 82044 h 820444"/>
                <a:gd name="connsiteX1" fmla="*/ 82044 w 1230666"/>
                <a:gd name="connsiteY1" fmla="*/ 0 h 820444"/>
                <a:gd name="connsiteX2" fmla="*/ 1148622 w 1230666"/>
                <a:gd name="connsiteY2" fmla="*/ 0 h 820444"/>
                <a:gd name="connsiteX3" fmla="*/ 1230666 w 1230666"/>
                <a:gd name="connsiteY3" fmla="*/ 82044 h 820444"/>
                <a:gd name="connsiteX4" fmla="*/ 1230666 w 1230666"/>
                <a:gd name="connsiteY4" fmla="*/ 738400 h 820444"/>
                <a:gd name="connsiteX5" fmla="*/ 1148622 w 1230666"/>
                <a:gd name="connsiteY5" fmla="*/ 820444 h 820444"/>
                <a:gd name="connsiteX6" fmla="*/ 82044 w 1230666"/>
                <a:gd name="connsiteY6" fmla="*/ 820444 h 820444"/>
                <a:gd name="connsiteX7" fmla="*/ 0 w 1230666"/>
                <a:gd name="connsiteY7" fmla="*/ 738400 h 820444"/>
                <a:gd name="connsiteX8" fmla="*/ 0 w 1230666"/>
                <a:gd name="connsiteY8" fmla="*/ 82044 h 82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666" h="820444">
                  <a:moveTo>
                    <a:pt x="0" y="82044"/>
                  </a:moveTo>
                  <a:cubicBezTo>
                    <a:pt x="0" y="36732"/>
                    <a:pt x="36732" y="0"/>
                    <a:pt x="82044" y="0"/>
                  </a:cubicBezTo>
                  <a:lnTo>
                    <a:pt x="1148622" y="0"/>
                  </a:lnTo>
                  <a:cubicBezTo>
                    <a:pt x="1193934" y="0"/>
                    <a:pt x="1230666" y="36732"/>
                    <a:pt x="1230666" y="82044"/>
                  </a:cubicBezTo>
                  <a:lnTo>
                    <a:pt x="1230666" y="738400"/>
                  </a:lnTo>
                  <a:cubicBezTo>
                    <a:pt x="1230666" y="783712"/>
                    <a:pt x="1193934" y="820444"/>
                    <a:pt x="1148622" y="820444"/>
                  </a:cubicBezTo>
                  <a:lnTo>
                    <a:pt x="82044" y="820444"/>
                  </a:lnTo>
                  <a:cubicBezTo>
                    <a:pt x="36732" y="820444"/>
                    <a:pt x="0" y="783712"/>
                    <a:pt x="0" y="738400"/>
                  </a:cubicBezTo>
                  <a:lnTo>
                    <a:pt x="0" y="8204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7370" tIns="77370" rIns="77370" bIns="77370" numCol="1" spcCol="1270" anchor="ctr" anchorCtr="0">
              <a:noAutofit/>
            </a:bodyPr>
            <a:lstStyle/>
            <a:p>
              <a:pPr algn="ctr" defTabSz="622300" latinLnBrk="1">
                <a:lnSpc>
                  <a:spcPct val="90000"/>
                </a:lnSpc>
                <a:spcBef>
                  <a:spcPct val="0"/>
                </a:spcBef>
                <a:spcAft>
                  <a:spcPct val="35000"/>
                </a:spcAft>
              </a:pPr>
              <a:r>
                <a:rPr lang="en-US" altLang="ko-KR" sz="1400" dirty="0" smtClean="0">
                  <a:solidFill>
                    <a:schemeClr val="tx1"/>
                  </a:solidFill>
                  <a:latin typeface="Times New Roman" pitchFamily="18" charset="0"/>
                  <a:cs typeface="Times New Roman" pitchFamily="18" charset="0"/>
                </a:rPr>
                <a:t>6V -&gt; 5V LDO regulator (LM2940)</a:t>
              </a:r>
              <a:endParaRPr lang="ko-KR" altLang="en-US" sz="1400" dirty="0">
                <a:solidFill>
                  <a:schemeClr val="tx1"/>
                </a:solidFill>
                <a:latin typeface="Times New Roman" pitchFamily="18" charset="0"/>
                <a:cs typeface="Times New Roman" pitchFamily="18" charset="0"/>
              </a:endParaRPr>
            </a:p>
          </p:txBody>
        </p:sp>
        <p:sp>
          <p:nvSpPr>
            <p:cNvPr id="11" name="자유형 10"/>
            <p:cNvSpPr/>
            <p:nvPr/>
          </p:nvSpPr>
          <p:spPr>
            <a:xfrm>
              <a:off x="1030908" y="4393460"/>
              <a:ext cx="976607" cy="1015672"/>
            </a:xfrm>
            <a:custGeom>
              <a:avLst/>
              <a:gdLst/>
              <a:ahLst/>
              <a:cxnLst/>
              <a:rect l="0" t="0" r="0" b="0"/>
              <a:pathLst>
                <a:path>
                  <a:moveTo>
                    <a:pt x="976607" y="0"/>
                  </a:moveTo>
                  <a:lnTo>
                    <a:pt x="976607" y="507836"/>
                  </a:lnTo>
                  <a:lnTo>
                    <a:pt x="0" y="507836"/>
                  </a:lnTo>
                  <a:lnTo>
                    <a:pt x="0" y="1015672"/>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2" name="자유형 11"/>
            <p:cNvSpPr/>
            <p:nvPr/>
          </p:nvSpPr>
          <p:spPr>
            <a:xfrm>
              <a:off x="251624" y="5409133"/>
              <a:ext cx="936000" cy="1368000"/>
            </a:xfrm>
            <a:custGeom>
              <a:avLst/>
              <a:gdLst>
                <a:gd name="connsiteX0" fmla="*/ 0 w 694679"/>
                <a:gd name="connsiteY0" fmla="*/ 46312 h 463119"/>
                <a:gd name="connsiteX1" fmla="*/ 46312 w 694679"/>
                <a:gd name="connsiteY1" fmla="*/ 0 h 463119"/>
                <a:gd name="connsiteX2" fmla="*/ 648367 w 694679"/>
                <a:gd name="connsiteY2" fmla="*/ 0 h 463119"/>
                <a:gd name="connsiteX3" fmla="*/ 694679 w 694679"/>
                <a:gd name="connsiteY3" fmla="*/ 46312 h 463119"/>
                <a:gd name="connsiteX4" fmla="*/ 694679 w 694679"/>
                <a:gd name="connsiteY4" fmla="*/ 416807 h 463119"/>
                <a:gd name="connsiteX5" fmla="*/ 648367 w 694679"/>
                <a:gd name="connsiteY5" fmla="*/ 463119 h 463119"/>
                <a:gd name="connsiteX6" fmla="*/ 46312 w 694679"/>
                <a:gd name="connsiteY6" fmla="*/ 463119 h 463119"/>
                <a:gd name="connsiteX7" fmla="*/ 0 w 694679"/>
                <a:gd name="connsiteY7" fmla="*/ 416807 h 463119"/>
                <a:gd name="connsiteX8" fmla="*/ 0 w 694679"/>
                <a:gd name="connsiteY8" fmla="*/ 46312 h 46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679" h="463119">
                  <a:moveTo>
                    <a:pt x="0" y="46312"/>
                  </a:moveTo>
                  <a:cubicBezTo>
                    <a:pt x="0" y="20735"/>
                    <a:pt x="20735" y="0"/>
                    <a:pt x="46312" y="0"/>
                  </a:cubicBezTo>
                  <a:lnTo>
                    <a:pt x="648367" y="0"/>
                  </a:lnTo>
                  <a:cubicBezTo>
                    <a:pt x="673944" y="0"/>
                    <a:pt x="694679" y="20735"/>
                    <a:pt x="694679" y="46312"/>
                  </a:cubicBezTo>
                  <a:lnTo>
                    <a:pt x="694679" y="416807"/>
                  </a:lnTo>
                  <a:cubicBezTo>
                    <a:pt x="694679" y="442384"/>
                    <a:pt x="673944" y="463119"/>
                    <a:pt x="648367" y="463119"/>
                  </a:cubicBezTo>
                  <a:lnTo>
                    <a:pt x="46312" y="463119"/>
                  </a:lnTo>
                  <a:cubicBezTo>
                    <a:pt x="20735" y="463119"/>
                    <a:pt x="0" y="442384"/>
                    <a:pt x="0" y="416807"/>
                  </a:cubicBezTo>
                  <a:lnTo>
                    <a:pt x="0" y="4631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6904" tIns="66904" rIns="66904" bIns="66904" numCol="1" spcCol="1270" anchor="ctr" anchorCtr="0">
              <a:noAutofit/>
            </a:bodyPr>
            <a:lstStyle/>
            <a:p>
              <a:pPr algn="ctr" defTabSz="622300" latinLnBrk="1">
                <a:lnSpc>
                  <a:spcPct val="90000"/>
                </a:lnSpc>
                <a:spcBef>
                  <a:spcPct val="0"/>
                </a:spcBef>
                <a:spcAft>
                  <a:spcPct val="35000"/>
                </a:spcAft>
              </a:pPr>
              <a:r>
                <a:rPr lang="en-US" altLang="ko-KR" sz="1400" dirty="0" smtClean="0">
                  <a:solidFill>
                    <a:schemeClr val="tx1"/>
                  </a:solidFill>
                  <a:latin typeface="Times New Roman" pitchFamily="18" charset="0"/>
                  <a:cs typeface="Times New Roman" pitchFamily="18" charset="0"/>
                </a:rPr>
                <a:t>Microcontroller</a:t>
              </a:r>
              <a:endParaRPr lang="ko-KR" altLang="en-US" sz="1400" dirty="0">
                <a:solidFill>
                  <a:schemeClr val="tx1"/>
                </a:solidFill>
                <a:latin typeface="Times New Roman" pitchFamily="18" charset="0"/>
                <a:cs typeface="Times New Roman" pitchFamily="18" charset="0"/>
              </a:endParaRPr>
            </a:p>
          </p:txBody>
        </p:sp>
        <p:sp>
          <p:nvSpPr>
            <p:cNvPr id="13" name="자유형 12"/>
            <p:cNvSpPr/>
            <p:nvPr/>
          </p:nvSpPr>
          <p:spPr>
            <a:xfrm>
              <a:off x="1895005" y="4393460"/>
              <a:ext cx="112510" cy="1015672"/>
            </a:xfrm>
            <a:custGeom>
              <a:avLst/>
              <a:gdLst/>
              <a:ahLst/>
              <a:cxnLst/>
              <a:rect l="0" t="0" r="0" b="0"/>
              <a:pathLst>
                <a:path>
                  <a:moveTo>
                    <a:pt x="112510" y="0"/>
                  </a:moveTo>
                  <a:lnTo>
                    <a:pt x="112510" y="507836"/>
                  </a:lnTo>
                  <a:lnTo>
                    <a:pt x="0" y="507836"/>
                  </a:lnTo>
                  <a:lnTo>
                    <a:pt x="0" y="1015672"/>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4" name="자유형 13"/>
            <p:cNvSpPr/>
            <p:nvPr/>
          </p:nvSpPr>
          <p:spPr>
            <a:xfrm>
              <a:off x="1259632" y="5409133"/>
              <a:ext cx="936000" cy="1368000"/>
            </a:xfrm>
            <a:custGeom>
              <a:avLst/>
              <a:gdLst>
                <a:gd name="connsiteX0" fmla="*/ 0 w 694679"/>
                <a:gd name="connsiteY0" fmla="*/ 46312 h 463119"/>
                <a:gd name="connsiteX1" fmla="*/ 46312 w 694679"/>
                <a:gd name="connsiteY1" fmla="*/ 0 h 463119"/>
                <a:gd name="connsiteX2" fmla="*/ 648367 w 694679"/>
                <a:gd name="connsiteY2" fmla="*/ 0 h 463119"/>
                <a:gd name="connsiteX3" fmla="*/ 694679 w 694679"/>
                <a:gd name="connsiteY3" fmla="*/ 46312 h 463119"/>
                <a:gd name="connsiteX4" fmla="*/ 694679 w 694679"/>
                <a:gd name="connsiteY4" fmla="*/ 416807 h 463119"/>
                <a:gd name="connsiteX5" fmla="*/ 648367 w 694679"/>
                <a:gd name="connsiteY5" fmla="*/ 463119 h 463119"/>
                <a:gd name="connsiteX6" fmla="*/ 46312 w 694679"/>
                <a:gd name="connsiteY6" fmla="*/ 463119 h 463119"/>
                <a:gd name="connsiteX7" fmla="*/ 0 w 694679"/>
                <a:gd name="connsiteY7" fmla="*/ 416807 h 463119"/>
                <a:gd name="connsiteX8" fmla="*/ 0 w 694679"/>
                <a:gd name="connsiteY8" fmla="*/ 46312 h 46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679" h="463119">
                  <a:moveTo>
                    <a:pt x="0" y="46312"/>
                  </a:moveTo>
                  <a:cubicBezTo>
                    <a:pt x="0" y="20735"/>
                    <a:pt x="20735" y="0"/>
                    <a:pt x="46312" y="0"/>
                  </a:cubicBezTo>
                  <a:lnTo>
                    <a:pt x="648367" y="0"/>
                  </a:lnTo>
                  <a:cubicBezTo>
                    <a:pt x="673944" y="0"/>
                    <a:pt x="694679" y="20735"/>
                    <a:pt x="694679" y="46312"/>
                  </a:cubicBezTo>
                  <a:lnTo>
                    <a:pt x="694679" y="416807"/>
                  </a:lnTo>
                  <a:cubicBezTo>
                    <a:pt x="694679" y="442384"/>
                    <a:pt x="673944" y="463119"/>
                    <a:pt x="648367" y="463119"/>
                  </a:cubicBezTo>
                  <a:lnTo>
                    <a:pt x="46312" y="463119"/>
                  </a:lnTo>
                  <a:cubicBezTo>
                    <a:pt x="20735" y="463119"/>
                    <a:pt x="0" y="442384"/>
                    <a:pt x="0" y="416807"/>
                  </a:cubicBezTo>
                  <a:lnTo>
                    <a:pt x="0" y="4631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6904" tIns="66904" rIns="66904" bIns="66904" numCol="1" spcCol="1270" anchor="ctr" anchorCtr="0">
              <a:noAutofit/>
            </a:bodyPr>
            <a:lstStyle/>
            <a:p>
              <a:pPr algn="ctr" defTabSz="622300" latinLnBrk="1">
                <a:lnSpc>
                  <a:spcPct val="90000"/>
                </a:lnSpc>
                <a:spcBef>
                  <a:spcPct val="0"/>
                </a:spcBef>
                <a:spcAft>
                  <a:spcPct val="35000"/>
                </a:spcAft>
              </a:pPr>
              <a:r>
                <a:rPr lang="en-US" altLang="ko-KR" sz="1400" dirty="0" smtClean="0">
                  <a:solidFill>
                    <a:schemeClr val="tx1"/>
                  </a:solidFill>
                  <a:latin typeface="Times New Roman" pitchFamily="18" charset="0"/>
                  <a:cs typeface="Times New Roman" pitchFamily="18" charset="0"/>
                </a:rPr>
                <a:t>Motor driver IC</a:t>
              </a:r>
              <a:endParaRPr lang="ko-KR" altLang="en-US" sz="1400" dirty="0">
                <a:solidFill>
                  <a:schemeClr val="tx1"/>
                </a:solidFill>
                <a:latin typeface="Times New Roman" pitchFamily="18" charset="0"/>
                <a:cs typeface="Times New Roman" pitchFamily="18" charset="0"/>
              </a:endParaRPr>
            </a:p>
          </p:txBody>
        </p:sp>
        <p:sp>
          <p:nvSpPr>
            <p:cNvPr id="15" name="자유형 14"/>
            <p:cNvSpPr/>
            <p:nvPr/>
          </p:nvSpPr>
          <p:spPr>
            <a:xfrm>
              <a:off x="2007515" y="4393460"/>
              <a:ext cx="728742" cy="1015672"/>
            </a:xfrm>
            <a:custGeom>
              <a:avLst/>
              <a:gdLst/>
              <a:ahLst/>
              <a:cxnLst/>
              <a:rect l="0" t="0" r="0" b="0"/>
              <a:pathLst>
                <a:path>
                  <a:moveTo>
                    <a:pt x="0" y="0"/>
                  </a:moveTo>
                  <a:lnTo>
                    <a:pt x="0" y="507836"/>
                  </a:lnTo>
                  <a:lnTo>
                    <a:pt x="728742" y="507836"/>
                  </a:lnTo>
                  <a:lnTo>
                    <a:pt x="728742" y="1015672"/>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6" name="자유형 15"/>
            <p:cNvSpPr/>
            <p:nvPr/>
          </p:nvSpPr>
          <p:spPr>
            <a:xfrm>
              <a:off x="2267744" y="5409133"/>
              <a:ext cx="936000" cy="1368000"/>
            </a:xfrm>
            <a:custGeom>
              <a:avLst/>
              <a:gdLst>
                <a:gd name="connsiteX0" fmla="*/ 0 w 694679"/>
                <a:gd name="connsiteY0" fmla="*/ 46312 h 463119"/>
                <a:gd name="connsiteX1" fmla="*/ 46312 w 694679"/>
                <a:gd name="connsiteY1" fmla="*/ 0 h 463119"/>
                <a:gd name="connsiteX2" fmla="*/ 648367 w 694679"/>
                <a:gd name="connsiteY2" fmla="*/ 0 h 463119"/>
                <a:gd name="connsiteX3" fmla="*/ 694679 w 694679"/>
                <a:gd name="connsiteY3" fmla="*/ 46312 h 463119"/>
                <a:gd name="connsiteX4" fmla="*/ 694679 w 694679"/>
                <a:gd name="connsiteY4" fmla="*/ 416807 h 463119"/>
                <a:gd name="connsiteX5" fmla="*/ 648367 w 694679"/>
                <a:gd name="connsiteY5" fmla="*/ 463119 h 463119"/>
                <a:gd name="connsiteX6" fmla="*/ 46312 w 694679"/>
                <a:gd name="connsiteY6" fmla="*/ 463119 h 463119"/>
                <a:gd name="connsiteX7" fmla="*/ 0 w 694679"/>
                <a:gd name="connsiteY7" fmla="*/ 416807 h 463119"/>
                <a:gd name="connsiteX8" fmla="*/ 0 w 694679"/>
                <a:gd name="connsiteY8" fmla="*/ 46312 h 46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679" h="463119">
                  <a:moveTo>
                    <a:pt x="0" y="46312"/>
                  </a:moveTo>
                  <a:cubicBezTo>
                    <a:pt x="0" y="20735"/>
                    <a:pt x="20735" y="0"/>
                    <a:pt x="46312" y="0"/>
                  </a:cubicBezTo>
                  <a:lnTo>
                    <a:pt x="648367" y="0"/>
                  </a:lnTo>
                  <a:cubicBezTo>
                    <a:pt x="673944" y="0"/>
                    <a:pt x="694679" y="20735"/>
                    <a:pt x="694679" y="46312"/>
                  </a:cubicBezTo>
                  <a:lnTo>
                    <a:pt x="694679" y="416807"/>
                  </a:lnTo>
                  <a:cubicBezTo>
                    <a:pt x="694679" y="442384"/>
                    <a:pt x="673944" y="463119"/>
                    <a:pt x="648367" y="463119"/>
                  </a:cubicBezTo>
                  <a:lnTo>
                    <a:pt x="46312" y="463119"/>
                  </a:lnTo>
                  <a:cubicBezTo>
                    <a:pt x="20735" y="463119"/>
                    <a:pt x="0" y="442384"/>
                    <a:pt x="0" y="416807"/>
                  </a:cubicBezTo>
                  <a:lnTo>
                    <a:pt x="0" y="4631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6904" tIns="66904" rIns="66904" bIns="66904" numCol="1" spcCol="1270" anchor="ctr" anchorCtr="0">
              <a:noAutofit/>
            </a:bodyPr>
            <a:lstStyle/>
            <a:p>
              <a:pPr algn="ctr" defTabSz="622300" latinLnBrk="1">
                <a:lnSpc>
                  <a:spcPct val="90000"/>
                </a:lnSpc>
                <a:spcBef>
                  <a:spcPct val="0"/>
                </a:spcBef>
                <a:spcAft>
                  <a:spcPct val="35000"/>
                </a:spcAft>
              </a:pPr>
              <a:r>
                <a:rPr lang="en-US" altLang="ko-KR" sz="1400" dirty="0" smtClean="0">
                  <a:solidFill>
                    <a:schemeClr val="tx1"/>
                  </a:solidFill>
                  <a:latin typeface="Times New Roman" pitchFamily="18" charset="0"/>
                  <a:cs typeface="Times New Roman" pitchFamily="18" charset="0"/>
                </a:rPr>
                <a:t>Ultrasonic / Infrared proximity sensors</a:t>
              </a:r>
              <a:endParaRPr lang="ko-KR" altLang="en-US" sz="1400" dirty="0">
                <a:solidFill>
                  <a:schemeClr val="tx1"/>
                </a:solidFill>
                <a:latin typeface="Times New Roman" pitchFamily="18" charset="0"/>
                <a:cs typeface="Times New Roman" pitchFamily="18" charset="0"/>
              </a:endParaRPr>
            </a:p>
          </p:txBody>
        </p:sp>
        <p:sp>
          <p:nvSpPr>
            <p:cNvPr id="18" name="자유형 17"/>
            <p:cNvSpPr/>
            <p:nvPr/>
          </p:nvSpPr>
          <p:spPr>
            <a:xfrm>
              <a:off x="3615433" y="3573016"/>
              <a:ext cx="1230666" cy="820444"/>
            </a:xfrm>
            <a:custGeom>
              <a:avLst/>
              <a:gdLst>
                <a:gd name="connsiteX0" fmla="*/ 0 w 1230666"/>
                <a:gd name="connsiteY0" fmla="*/ 82044 h 820444"/>
                <a:gd name="connsiteX1" fmla="*/ 82044 w 1230666"/>
                <a:gd name="connsiteY1" fmla="*/ 0 h 820444"/>
                <a:gd name="connsiteX2" fmla="*/ 1148622 w 1230666"/>
                <a:gd name="connsiteY2" fmla="*/ 0 h 820444"/>
                <a:gd name="connsiteX3" fmla="*/ 1230666 w 1230666"/>
                <a:gd name="connsiteY3" fmla="*/ 82044 h 820444"/>
                <a:gd name="connsiteX4" fmla="*/ 1230666 w 1230666"/>
                <a:gd name="connsiteY4" fmla="*/ 738400 h 820444"/>
                <a:gd name="connsiteX5" fmla="*/ 1148622 w 1230666"/>
                <a:gd name="connsiteY5" fmla="*/ 820444 h 820444"/>
                <a:gd name="connsiteX6" fmla="*/ 82044 w 1230666"/>
                <a:gd name="connsiteY6" fmla="*/ 820444 h 820444"/>
                <a:gd name="connsiteX7" fmla="*/ 0 w 1230666"/>
                <a:gd name="connsiteY7" fmla="*/ 738400 h 820444"/>
                <a:gd name="connsiteX8" fmla="*/ 0 w 1230666"/>
                <a:gd name="connsiteY8" fmla="*/ 82044 h 82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666" h="820444">
                  <a:moveTo>
                    <a:pt x="0" y="82044"/>
                  </a:moveTo>
                  <a:cubicBezTo>
                    <a:pt x="0" y="36732"/>
                    <a:pt x="36732" y="0"/>
                    <a:pt x="82044" y="0"/>
                  </a:cubicBezTo>
                  <a:lnTo>
                    <a:pt x="1148622" y="0"/>
                  </a:lnTo>
                  <a:cubicBezTo>
                    <a:pt x="1193934" y="0"/>
                    <a:pt x="1230666" y="36732"/>
                    <a:pt x="1230666" y="82044"/>
                  </a:cubicBezTo>
                  <a:lnTo>
                    <a:pt x="1230666" y="738400"/>
                  </a:lnTo>
                  <a:cubicBezTo>
                    <a:pt x="1230666" y="783712"/>
                    <a:pt x="1193934" y="820444"/>
                    <a:pt x="1148622" y="820444"/>
                  </a:cubicBezTo>
                  <a:lnTo>
                    <a:pt x="82044" y="820444"/>
                  </a:lnTo>
                  <a:cubicBezTo>
                    <a:pt x="36732" y="820444"/>
                    <a:pt x="0" y="783712"/>
                    <a:pt x="0" y="738400"/>
                  </a:cubicBezTo>
                  <a:lnTo>
                    <a:pt x="0" y="8204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7370" tIns="77370" rIns="77370" bIns="77370" numCol="1" spcCol="1270" anchor="ctr" anchorCtr="0">
              <a:noAutofit/>
            </a:bodyPr>
            <a:lstStyle/>
            <a:p>
              <a:pPr algn="ctr" defTabSz="622300" latinLnBrk="1">
                <a:lnSpc>
                  <a:spcPct val="90000"/>
                </a:lnSpc>
                <a:spcBef>
                  <a:spcPct val="0"/>
                </a:spcBef>
                <a:spcAft>
                  <a:spcPct val="35000"/>
                </a:spcAft>
              </a:pPr>
              <a:r>
                <a:rPr lang="en-US" altLang="ko-KR" sz="1400" dirty="0" smtClean="0">
                  <a:solidFill>
                    <a:schemeClr val="tx1"/>
                  </a:solidFill>
                  <a:latin typeface="Times New Roman" pitchFamily="18" charset="0"/>
                  <a:cs typeface="Times New Roman" pitchFamily="18" charset="0"/>
                </a:rPr>
                <a:t>5V -&gt; 3.3V LDO regulator (LM3940)</a:t>
              </a:r>
              <a:endParaRPr lang="ko-KR" altLang="en-US" sz="1400" dirty="0">
                <a:solidFill>
                  <a:schemeClr val="tx1"/>
                </a:solidFill>
                <a:latin typeface="Times New Roman" pitchFamily="18" charset="0"/>
                <a:cs typeface="Times New Roman" pitchFamily="18" charset="0"/>
              </a:endParaRPr>
            </a:p>
          </p:txBody>
        </p:sp>
        <p:sp>
          <p:nvSpPr>
            <p:cNvPr id="19" name="자유형 18"/>
            <p:cNvSpPr/>
            <p:nvPr/>
          </p:nvSpPr>
          <p:spPr>
            <a:xfrm>
              <a:off x="3504580" y="4393460"/>
              <a:ext cx="726186" cy="1015672"/>
            </a:xfrm>
            <a:custGeom>
              <a:avLst/>
              <a:gdLst/>
              <a:ahLst/>
              <a:cxnLst/>
              <a:rect l="0" t="0" r="0" b="0"/>
              <a:pathLst>
                <a:path>
                  <a:moveTo>
                    <a:pt x="726186" y="0"/>
                  </a:moveTo>
                  <a:lnTo>
                    <a:pt x="726186" y="507836"/>
                  </a:lnTo>
                  <a:lnTo>
                    <a:pt x="0" y="507836"/>
                  </a:lnTo>
                  <a:lnTo>
                    <a:pt x="0" y="1015672"/>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0" name="자유형 19"/>
            <p:cNvSpPr/>
            <p:nvPr/>
          </p:nvSpPr>
          <p:spPr>
            <a:xfrm>
              <a:off x="3275960" y="5409133"/>
              <a:ext cx="936000" cy="1368000"/>
            </a:xfrm>
            <a:custGeom>
              <a:avLst/>
              <a:gdLst>
                <a:gd name="connsiteX0" fmla="*/ 0 w 694679"/>
                <a:gd name="connsiteY0" fmla="*/ 46312 h 463119"/>
                <a:gd name="connsiteX1" fmla="*/ 46312 w 694679"/>
                <a:gd name="connsiteY1" fmla="*/ 0 h 463119"/>
                <a:gd name="connsiteX2" fmla="*/ 648367 w 694679"/>
                <a:gd name="connsiteY2" fmla="*/ 0 h 463119"/>
                <a:gd name="connsiteX3" fmla="*/ 694679 w 694679"/>
                <a:gd name="connsiteY3" fmla="*/ 46312 h 463119"/>
                <a:gd name="connsiteX4" fmla="*/ 694679 w 694679"/>
                <a:gd name="connsiteY4" fmla="*/ 416807 h 463119"/>
                <a:gd name="connsiteX5" fmla="*/ 648367 w 694679"/>
                <a:gd name="connsiteY5" fmla="*/ 463119 h 463119"/>
                <a:gd name="connsiteX6" fmla="*/ 46312 w 694679"/>
                <a:gd name="connsiteY6" fmla="*/ 463119 h 463119"/>
                <a:gd name="connsiteX7" fmla="*/ 0 w 694679"/>
                <a:gd name="connsiteY7" fmla="*/ 416807 h 463119"/>
                <a:gd name="connsiteX8" fmla="*/ 0 w 694679"/>
                <a:gd name="connsiteY8" fmla="*/ 46312 h 46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679" h="463119">
                  <a:moveTo>
                    <a:pt x="0" y="46312"/>
                  </a:moveTo>
                  <a:cubicBezTo>
                    <a:pt x="0" y="20735"/>
                    <a:pt x="20735" y="0"/>
                    <a:pt x="46312" y="0"/>
                  </a:cubicBezTo>
                  <a:lnTo>
                    <a:pt x="648367" y="0"/>
                  </a:lnTo>
                  <a:cubicBezTo>
                    <a:pt x="673944" y="0"/>
                    <a:pt x="694679" y="20735"/>
                    <a:pt x="694679" y="46312"/>
                  </a:cubicBezTo>
                  <a:lnTo>
                    <a:pt x="694679" y="416807"/>
                  </a:lnTo>
                  <a:cubicBezTo>
                    <a:pt x="694679" y="442384"/>
                    <a:pt x="673944" y="463119"/>
                    <a:pt x="648367" y="463119"/>
                  </a:cubicBezTo>
                  <a:lnTo>
                    <a:pt x="46312" y="463119"/>
                  </a:lnTo>
                  <a:cubicBezTo>
                    <a:pt x="20735" y="463119"/>
                    <a:pt x="0" y="442384"/>
                    <a:pt x="0" y="416807"/>
                  </a:cubicBezTo>
                  <a:lnTo>
                    <a:pt x="0" y="4631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6904" tIns="66904" rIns="66904" bIns="66904" numCol="1" spcCol="1270" anchor="ctr" anchorCtr="0">
              <a:noAutofit/>
            </a:bodyPr>
            <a:lstStyle/>
            <a:p>
              <a:pPr algn="ctr" defTabSz="622300" latinLnBrk="1">
                <a:lnSpc>
                  <a:spcPct val="90000"/>
                </a:lnSpc>
                <a:spcBef>
                  <a:spcPct val="0"/>
                </a:spcBef>
                <a:spcAft>
                  <a:spcPct val="35000"/>
                </a:spcAft>
              </a:pPr>
              <a:r>
                <a:rPr lang="en-US" altLang="ko-KR" sz="1400" dirty="0" smtClean="0">
                  <a:solidFill>
                    <a:schemeClr val="tx1"/>
                  </a:solidFill>
                  <a:latin typeface="Times New Roman" pitchFamily="18" charset="0"/>
                  <a:cs typeface="Times New Roman" pitchFamily="18" charset="0"/>
                </a:rPr>
                <a:t>Weight sensor</a:t>
              </a:r>
              <a:endParaRPr lang="ko-KR" altLang="en-US" sz="1400" dirty="0">
                <a:solidFill>
                  <a:schemeClr val="tx1"/>
                </a:solidFill>
                <a:latin typeface="Times New Roman" pitchFamily="18" charset="0"/>
                <a:cs typeface="Times New Roman" pitchFamily="18" charset="0"/>
              </a:endParaRPr>
            </a:p>
          </p:txBody>
        </p:sp>
        <p:sp>
          <p:nvSpPr>
            <p:cNvPr id="21" name="자유형 20"/>
            <p:cNvSpPr/>
            <p:nvPr/>
          </p:nvSpPr>
          <p:spPr>
            <a:xfrm>
              <a:off x="4230766" y="4393460"/>
              <a:ext cx="137910" cy="1015672"/>
            </a:xfrm>
            <a:custGeom>
              <a:avLst/>
              <a:gdLst/>
              <a:ahLst/>
              <a:cxnLst/>
              <a:rect l="0" t="0" r="0" b="0"/>
              <a:pathLst>
                <a:path>
                  <a:moveTo>
                    <a:pt x="0" y="0"/>
                  </a:moveTo>
                  <a:lnTo>
                    <a:pt x="0" y="507836"/>
                  </a:lnTo>
                  <a:lnTo>
                    <a:pt x="137910" y="507836"/>
                  </a:lnTo>
                  <a:lnTo>
                    <a:pt x="137910" y="1015672"/>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2" name="자유형 21"/>
            <p:cNvSpPr/>
            <p:nvPr/>
          </p:nvSpPr>
          <p:spPr>
            <a:xfrm>
              <a:off x="4212064" y="5409133"/>
              <a:ext cx="936000" cy="1368000"/>
            </a:xfrm>
            <a:custGeom>
              <a:avLst/>
              <a:gdLst>
                <a:gd name="connsiteX0" fmla="*/ 0 w 694679"/>
                <a:gd name="connsiteY0" fmla="*/ 46312 h 463119"/>
                <a:gd name="connsiteX1" fmla="*/ 46312 w 694679"/>
                <a:gd name="connsiteY1" fmla="*/ 0 h 463119"/>
                <a:gd name="connsiteX2" fmla="*/ 648367 w 694679"/>
                <a:gd name="connsiteY2" fmla="*/ 0 h 463119"/>
                <a:gd name="connsiteX3" fmla="*/ 694679 w 694679"/>
                <a:gd name="connsiteY3" fmla="*/ 46312 h 463119"/>
                <a:gd name="connsiteX4" fmla="*/ 694679 w 694679"/>
                <a:gd name="connsiteY4" fmla="*/ 416807 h 463119"/>
                <a:gd name="connsiteX5" fmla="*/ 648367 w 694679"/>
                <a:gd name="connsiteY5" fmla="*/ 463119 h 463119"/>
                <a:gd name="connsiteX6" fmla="*/ 46312 w 694679"/>
                <a:gd name="connsiteY6" fmla="*/ 463119 h 463119"/>
                <a:gd name="connsiteX7" fmla="*/ 0 w 694679"/>
                <a:gd name="connsiteY7" fmla="*/ 416807 h 463119"/>
                <a:gd name="connsiteX8" fmla="*/ 0 w 694679"/>
                <a:gd name="connsiteY8" fmla="*/ 46312 h 46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679" h="463119">
                  <a:moveTo>
                    <a:pt x="0" y="46312"/>
                  </a:moveTo>
                  <a:cubicBezTo>
                    <a:pt x="0" y="20735"/>
                    <a:pt x="20735" y="0"/>
                    <a:pt x="46312" y="0"/>
                  </a:cubicBezTo>
                  <a:lnTo>
                    <a:pt x="648367" y="0"/>
                  </a:lnTo>
                  <a:cubicBezTo>
                    <a:pt x="673944" y="0"/>
                    <a:pt x="694679" y="20735"/>
                    <a:pt x="694679" y="46312"/>
                  </a:cubicBezTo>
                  <a:lnTo>
                    <a:pt x="694679" y="416807"/>
                  </a:lnTo>
                  <a:cubicBezTo>
                    <a:pt x="694679" y="442384"/>
                    <a:pt x="673944" y="463119"/>
                    <a:pt x="648367" y="463119"/>
                  </a:cubicBezTo>
                  <a:lnTo>
                    <a:pt x="46312" y="463119"/>
                  </a:lnTo>
                  <a:cubicBezTo>
                    <a:pt x="20735" y="463119"/>
                    <a:pt x="0" y="442384"/>
                    <a:pt x="0" y="416807"/>
                  </a:cubicBezTo>
                  <a:lnTo>
                    <a:pt x="0" y="4631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6904" tIns="66904" rIns="66904" bIns="66904" numCol="1" spcCol="1270" anchor="ctr" anchorCtr="0">
              <a:noAutofit/>
            </a:bodyPr>
            <a:lstStyle/>
            <a:p>
              <a:pPr algn="ctr" defTabSz="622300" latinLnBrk="1">
                <a:lnSpc>
                  <a:spcPct val="90000"/>
                </a:lnSpc>
                <a:spcBef>
                  <a:spcPct val="0"/>
                </a:spcBef>
                <a:spcAft>
                  <a:spcPct val="35000"/>
                </a:spcAft>
              </a:pPr>
              <a:r>
                <a:rPr lang="en-US" altLang="ko-KR" sz="1400" dirty="0" smtClean="0">
                  <a:solidFill>
                    <a:schemeClr val="tx1"/>
                  </a:solidFill>
                  <a:latin typeface="Times New Roman" pitchFamily="18" charset="0"/>
                  <a:cs typeface="Times New Roman" pitchFamily="18" charset="0"/>
                </a:rPr>
                <a:t>Accelerometer</a:t>
              </a:r>
              <a:endParaRPr lang="ko-KR" altLang="en-US" sz="1400" dirty="0">
                <a:solidFill>
                  <a:schemeClr val="tx1"/>
                </a:solidFill>
                <a:latin typeface="Times New Roman" pitchFamily="18" charset="0"/>
                <a:cs typeface="Times New Roman" pitchFamily="18" charset="0"/>
              </a:endParaRPr>
            </a:p>
          </p:txBody>
        </p:sp>
        <p:sp>
          <p:nvSpPr>
            <p:cNvPr id="23" name="자유형 22"/>
            <p:cNvSpPr/>
            <p:nvPr/>
          </p:nvSpPr>
          <p:spPr>
            <a:xfrm>
              <a:off x="4230766" y="4393460"/>
              <a:ext cx="1349346" cy="1015672"/>
            </a:xfrm>
            <a:custGeom>
              <a:avLst/>
              <a:gdLst/>
              <a:ahLst/>
              <a:cxnLst/>
              <a:rect l="0" t="0" r="0" b="0"/>
              <a:pathLst>
                <a:path>
                  <a:moveTo>
                    <a:pt x="0" y="0"/>
                  </a:moveTo>
                  <a:lnTo>
                    <a:pt x="0" y="507836"/>
                  </a:lnTo>
                  <a:lnTo>
                    <a:pt x="1039282" y="507836"/>
                  </a:lnTo>
                  <a:lnTo>
                    <a:pt x="1039282" y="1015672"/>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4" name="자유형 23"/>
            <p:cNvSpPr/>
            <p:nvPr/>
          </p:nvSpPr>
          <p:spPr>
            <a:xfrm>
              <a:off x="5220176" y="5409133"/>
              <a:ext cx="936000" cy="1368000"/>
            </a:xfrm>
            <a:custGeom>
              <a:avLst/>
              <a:gdLst>
                <a:gd name="connsiteX0" fmla="*/ 0 w 764147"/>
                <a:gd name="connsiteY0" fmla="*/ 50943 h 509431"/>
                <a:gd name="connsiteX1" fmla="*/ 50943 w 764147"/>
                <a:gd name="connsiteY1" fmla="*/ 0 h 509431"/>
                <a:gd name="connsiteX2" fmla="*/ 713204 w 764147"/>
                <a:gd name="connsiteY2" fmla="*/ 0 h 509431"/>
                <a:gd name="connsiteX3" fmla="*/ 764147 w 764147"/>
                <a:gd name="connsiteY3" fmla="*/ 50943 h 509431"/>
                <a:gd name="connsiteX4" fmla="*/ 764147 w 764147"/>
                <a:gd name="connsiteY4" fmla="*/ 458488 h 509431"/>
                <a:gd name="connsiteX5" fmla="*/ 713204 w 764147"/>
                <a:gd name="connsiteY5" fmla="*/ 509431 h 509431"/>
                <a:gd name="connsiteX6" fmla="*/ 50943 w 764147"/>
                <a:gd name="connsiteY6" fmla="*/ 509431 h 509431"/>
                <a:gd name="connsiteX7" fmla="*/ 0 w 764147"/>
                <a:gd name="connsiteY7" fmla="*/ 458488 h 509431"/>
                <a:gd name="connsiteX8" fmla="*/ 0 w 764147"/>
                <a:gd name="connsiteY8" fmla="*/ 50943 h 50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147" h="509431">
                  <a:moveTo>
                    <a:pt x="0" y="50943"/>
                  </a:moveTo>
                  <a:cubicBezTo>
                    <a:pt x="0" y="22808"/>
                    <a:pt x="22808" y="0"/>
                    <a:pt x="50943" y="0"/>
                  </a:cubicBezTo>
                  <a:lnTo>
                    <a:pt x="713204" y="0"/>
                  </a:lnTo>
                  <a:cubicBezTo>
                    <a:pt x="741339" y="0"/>
                    <a:pt x="764147" y="22808"/>
                    <a:pt x="764147" y="50943"/>
                  </a:cubicBezTo>
                  <a:lnTo>
                    <a:pt x="764147" y="458488"/>
                  </a:lnTo>
                  <a:cubicBezTo>
                    <a:pt x="764147" y="486623"/>
                    <a:pt x="741339" y="509431"/>
                    <a:pt x="713204" y="509431"/>
                  </a:cubicBezTo>
                  <a:lnTo>
                    <a:pt x="50943" y="509431"/>
                  </a:lnTo>
                  <a:cubicBezTo>
                    <a:pt x="22808" y="509431"/>
                    <a:pt x="0" y="486623"/>
                    <a:pt x="0" y="458488"/>
                  </a:cubicBezTo>
                  <a:lnTo>
                    <a:pt x="0" y="50943"/>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261" tIns="68261" rIns="68261" bIns="68261" numCol="1" spcCol="1270" anchor="ctr" anchorCtr="0">
              <a:noAutofit/>
            </a:bodyPr>
            <a:lstStyle/>
            <a:p>
              <a:pPr algn="ctr" defTabSz="622300" latinLnBrk="1">
                <a:lnSpc>
                  <a:spcPct val="90000"/>
                </a:lnSpc>
                <a:spcBef>
                  <a:spcPct val="0"/>
                </a:spcBef>
                <a:spcAft>
                  <a:spcPct val="35000"/>
                </a:spcAft>
              </a:pPr>
              <a:r>
                <a:rPr lang="en-US" altLang="ko-KR" sz="1400" dirty="0" smtClean="0">
                  <a:solidFill>
                    <a:schemeClr val="tx1"/>
                  </a:solidFill>
                  <a:latin typeface="Times New Roman" pitchFamily="18" charset="0"/>
                  <a:cs typeface="Times New Roman" pitchFamily="18" charset="0"/>
                </a:rPr>
                <a:t>Wireless antenna</a:t>
              </a:r>
              <a:endParaRPr lang="ko-KR" altLang="en-US" sz="1400" dirty="0">
                <a:solidFill>
                  <a:schemeClr val="tx1"/>
                </a:solidFill>
                <a:latin typeface="Times New Roman" pitchFamily="18" charset="0"/>
                <a:cs typeface="Times New Roman" pitchFamily="18" charset="0"/>
              </a:endParaRPr>
            </a:p>
          </p:txBody>
        </p:sp>
      </p:grpSp>
      <p:cxnSp>
        <p:nvCxnSpPr>
          <p:cNvPr id="25" name="Straight Connector 24"/>
          <p:cNvCxnSpPr/>
          <p:nvPr/>
        </p:nvCxnSpPr>
        <p:spPr>
          <a:xfrm>
            <a:off x="2694855" y="3983238"/>
            <a:ext cx="992586"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78201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800" dirty="0" smtClean="0">
                <a:latin typeface="Times New Roman" pitchFamily="18" charset="0"/>
                <a:cs typeface="Times New Roman" pitchFamily="18" charset="0"/>
              </a:rPr>
              <a:t>Motor Controller</a:t>
            </a:r>
            <a:br>
              <a:rPr lang="en-US" altLang="ko-KR" sz="2800" dirty="0" smtClean="0">
                <a:latin typeface="Times New Roman" pitchFamily="18" charset="0"/>
                <a:cs typeface="Times New Roman" pitchFamily="18" charset="0"/>
              </a:rPr>
            </a:br>
            <a:r>
              <a:rPr lang="en-US" altLang="ko-KR" sz="2800" dirty="0" smtClean="0">
                <a:latin typeface="Times New Roman" pitchFamily="18" charset="0"/>
                <a:cs typeface="Times New Roman" pitchFamily="18" charset="0"/>
              </a:rPr>
              <a:t>Motors</a:t>
            </a:r>
            <a:endParaRPr lang="ko-KR" altLang="en-US" sz="2800" dirty="0">
              <a:latin typeface="Times New Roman" pitchFamily="18" charset="0"/>
              <a:cs typeface="Times New Roman" pitchFamily="18" charset="0"/>
            </a:endParaRPr>
          </a:p>
        </p:txBody>
      </p:sp>
      <p:sp>
        <p:nvSpPr>
          <p:cNvPr id="3" name="내용 개체 틀 2"/>
          <p:cNvSpPr>
            <a:spLocks noGrp="1"/>
          </p:cNvSpPr>
          <p:nvPr>
            <p:ph idx="1"/>
          </p:nvPr>
        </p:nvSpPr>
        <p:spPr/>
        <p:txBody>
          <a:bodyPr>
            <a:normAutofit/>
          </a:bodyPr>
          <a:lstStyle/>
          <a:p>
            <a:pPr marL="0" indent="0">
              <a:buNone/>
            </a:pPr>
            <a:r>
              <a:rPr lang="en-US" altLang="ko-KR" dirty="0" smtClean="0"/>
              <a:t>Spur DC geared motors (x4)</a:t>
            </a:r>
          </a:p>
          <a:p>
            <a:r>
              <a:rPr lang="en-US" altLang="ko-KR" sz="2600" dirty="0" smtClean="0">
                <a:latin typeface="Times New Roman" pitchFamily="18" charset="0"/>
                <a:cs typeface="Times New Roman" pitchFamily="18" charset="0"/>
              </a:rPr>
              <a:t>DC motor combined with a gearbox that work to decrease the motor’s speed but increase the torque</a:t>
            </a:r>
          </a:p>
          <a:p>
            <a:pPr lvl="1"/>
            <a:endParaRPr lang="en-US" altLang="ko-KR" sz="2200" dirty="0" smtClean="0">
              <a:latin typeface="Times New Roman" pitchFamily="18" charset="0"/>
              <a:cs typeface="Times New Roman" pitchFamily="18" charset="0"/>
            </a:endParaRPr>
          </a:p>
          <a:p>
            <a:r>
              <a:rPr lang="en-US" altLang="ko-KR" sz="2800" u="sng" dirty="0" err="1" smtClean="0">
                <a:latin typeface="Times New Roman" pitchFamily="18" charset="0"/>
                <a:cs typeface="Times New Roman" pitchFamily="18" charset="0"/>
              </a:rPr>
              <a:t>Pololu’s</a:t>
            </a:r>
            <a:r>
              <a:rPr lang="en-US" altLang="ko-KR" sz="2800" u="sng" dirty="0" smtClean="0">
                <a:latin typeface="Times New Roman" pitchFamily="18" charset="0"/>
                <a:cs typeface="Times New Roman" pitchFamily="18" charset="0"/>
              </a:rPr>
              <a:t> metal gear motor:</a:t>
            </a:r>
          </a:p>
          <a:p>
            <a:endParaRPr lang="en-US" altLang="ko-KR" sz="2800" u="sng" dirty="0" smtClean="0">
              <a:latin typeface="Times New Roman" pitchFamily="18" charset="0"/>
              <a:cs typeface="Times New Roman" pitchFamily="18" charset="0"/>
            </a:endParaRPr>
          </a:p>
        </p:txBody>
      </p:sp>
      <p:pic>
        <p:nvPicPr>
          <p:cNvPr id="1026" name="Picture 2" descr="C:\Users\DO KIM\Desktop\20130612_1458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717032"/>
            <a:ext cx="2801314" cy="2100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표 3"/>
          <p:cNvGraphicFramePr>
            <a:graphicFrameLocks noGrp="1"/>
          </p:cNvGraphicFramePr>
          <p:nvPr>
            <p:extLst>
              <p:ext uri="{D42A27DB-BD31-4B8C-83A1-F6EECF244321}">
                <p14:modId xmlns:p14="http://schemas.microsoft.com/office/powerpoint/2010/main" val="1622876219"/>
              </p:ext>
            </p:extLst>
          </p:nvPr>
        </p:nvGraphicFramePr>
        <p:xfrm>
          <a:off x="899592" y="3973140"/>
          <a:ext cx="3672408" cy="2696221"/>
        </p:xfrm>
        <a:graphic>
          <a:graphicData uri="http://schemas.openxmlformats.org/drawingml/2006/table">
            <a:tbl>
              <a:tblPr>
                <a:tableStyleId>{3C2FFA5D-87B4-456A-9821-1D502468CF0F}</a:tableStyleId>
              </a:tblPr>
              <a:tblGrid>
                <a:gridCol w="1836204"/>
                <a:gridCol w="1836204"/>
              </a:tblGrid>
              <a:tr h="585151">
                <a:tc>
                  <a:txBody>
                    <a:bodyPr/>
                    <a:lstStyle/>
                    <a:p>
                      <a:pPr algn="ctr" fontAlgn="ctr"/>
                      <a:r>
                        <a:rPr lang="en-US" sz="1200" u="none" strike="noStrike" dirty="0">
                          <a:effectLst/>
                          <a:latin typeface="Times New Roman" pitchFamily="18" charset="0"/>
                          <a:cs typeface="Times New Roman" pitchFamily="18" charset="0"/>
                        </a:rPr>
                        <a:t>operating voltage</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200" u="none" strike="noStrike">
                          <a:effectLst/>
                          <a:latin typeface="Times New Roman" pitchFamily="18" charset="0"/>
                          <a:cs typeface="Times New Roman" pitchFamily="18" charset="0"/>
                        </a:rPr>
                        <a:t>6V</a:t>
                      </a:r>
                      <a:endParaRPr lang="en-US" sz="1200" b="0" i="0" u="none" strike="noStrike">
                        <a:solidFill>
                          <a:srgbClr val="000000"/>
                        </a:solidFill>
                        <a:effectLst/>
                        <a:latin typeface="Times New Roman" pitchFamily="18" charset="0"/>
                        <a:cs typeface="Times New Roman" pitchFamily="18" charset="0"/>
                      </a:endParaRPr>
                    </a:p>
                  </a:txBody>
                  <a:tcPr marL="9525" marR="9525" marT="9525" marB="0" anchor="ctr"/>
                </a:tc>
              </a:tr>
              <a:tr h="585151">
                <a:tc>
                  <a:txBody>
                    <a:bodyPr/>
                    <a:lstStyle/>
                    <a:p>
                      <a:pPr algn="ctr" fontAlgn="ctr"/>
                      <a:r>
                        <a:rPr lang="en-US" sz="1200" u="none" strike="noStrike">
                          <a:effectLst/>
                          <a:latin typeface="Times New Roman" pitchFamily="18" charset="0"/>
                          <a:cs typeface="Times New Roman" pitchFamily="18" charset="0"/>
                        </a:rPr>
                        <a:t>Free speed</a:t>
                      </a:r>
                      <a:endParaRPr lang="en-US" sz="12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200" u="none" strike="noStrike" dirty="0">
                          <a:effectLst/>
                          <a:latin typeface="Times New Roman" pitchFamily="18" charset="0"/>
                          <a:cs typeface="Times New Roman" pitchFamily="18" charset="0"/>
                        </a:rPr>
                        <a:t>210 RPM</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355617">
                <a:tc>
                  <a:txBody>
                    <a:bodyPr/>
                    <a:lstStyle/>
                    <a:p>
                      <a:pPr algn="ctr" fontAlgn="ctr"/>
                      <a:r>
                        <a:rPr lang="en-US" sz="1200" u="none" strike="noStrike">
                          <a:effectLst/>
                          <a:latin typeface="Times New Roman" pitchFamily="18" charset="0"/>
                          <a:cs typeface="Times New Roman" pitchFamily="18" charset="0"/>
                        </a:rPr>
                        <a:t>Current</a:t>
                      </a:r>
                      <a:endParaRPr lang="en-US" sz="12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200" u="none" strike="noStrike">
                          <a:effectLst/>
                          <a:latin typeface="Times New Roman" pitchFamily="18" charset="0"/>
                          <a:cs typeface="Times New Roman" pitchFamily="18" charset="0"/>
                        </a:rPr>
                        <a:t>450mA</a:t>
                      </a:r>
                      <a:endParaRPr lang="en-US" sz="1200" b="0" i="0" u="none" strike="noStrike">
                        <a:solidFill>
                          <a:srgbClr val="000000"/>
                        </a:solidFill>
                        <a:effectLst/>
                        <a:latin typeface="Times New Roman" pitchFamily="18" charset="0"/>
                        <a:cs typeface="Times New Roman" pitchFamily="18" charset="0"/>
                      </a:endParaRPr>
                    </a:p>
                  </a:txBody>
                  <a:tcPr marL="9525" marR="9525" marT="9525" marB="0" anchor="ctr"/>
                </a:tc>
              </a:tr>
              <a:tr h="585151">
                <a:tc>
                  <a:txBody>
                    <a:bodyPr/>
                    <a:lstStyle/>
                    <a:p>
                      <a:pPr algn="ctr" fontAlgn="ctr"/>
                      <a:r>
                        <a:rPr lang="en-US" sz="1200" u="none" strike="noStrike">
                          <a:effectLst/>
                          <a:latin typeface="Times New Roman" pitchFamily="18" charset="0"/>
                          <a:cs typeface="Times New Roman" pitchFamily="18" charset="0"/>
                        </a:rPr>
                        <a:t>stall current</a:t>
                      </a:r>
                      <a:endParaRPr lang="en-US" sz="12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200" u="none" strike="noStrike">
                          <a:effectLst/>
                          <a:latin typeface="Times New Roman" pitchFamily="18" charset="0"/>
                          <a:cs typeface="Times New Roman" pitchFamily="18" charset="0"/>
                        </a:rPr>
                        <a:t>4A</a:t>
                      </a:r>
                      <a:endParaRPr lang="en-US" sz="1200" b="0" i="0" u="none" strike="noStrike">
                        <a:solidFill>
                          <a:srgbClr val="000000"/>
                        </a:solidFill>
                        <a:effectLst/>
                        <a:latin typeface="Times New Roman" pitchFamily="18" charset="0"/>
                        <a:cs typeface="Times New Roman" pitchFamily="18" charset="0"/>
                      </a:endParaRPr>
                    </a:p>
                  </a:txBody>
                  <a:tcPr marL="9525" marR="9525" marT="9525" marB="0" anchor="ctr"/>
                </a:tc>
              </a:tr>
              <a:tr h="585151">
                <a:tc>
                  <a:txBody>
                    <a:bodyPr/>
                    <a:lstStyle/>
                    <a:p>
                      <a:pPr algn="ctr" fontAlgn="ctr"/>
                      <a:r>
                        <a:rPr lang="en-US" sz="1200" u="none" strike="noStrike">
                          <a:effectLst/>
                          <a:latin typeface="Times New Roman" pitchFamily="18" charset="0"/>
                          <a:cs typeface="Times New Roman" pitchFamily="18" charset="0"/>
                        </a:rPr>
                        <a:t>Torque</a:t>
                      </a:r>
                      <a:endParaRPr lang="en-US" sz="12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200" u="none" strike="noStrike" dirty="0">
                          <a:effectLst/>
                          <a:latin typeface="Times New Roman" pitchFamily="18" charset="0"/>
                          <a:cs typeface="Times New Roman" pitchFamily="18" charset="0"/>
                        </a:rPr>
                        <a:t>12.8 </a:t>
                      </a:r>
                      <a:r>
                        <a:rPr lang="en-US" sz="1200" u="none" strike="noStrike" dirty="0" err="1">
                          <a:effectLst/>
                          <a:latin typeface="Times New Roman" pitchFamily="18" charset="0"/>
                          <a:cs typeface="Times New Roman" pitchFamily="18" charset="0"/>
                        </a:rPr>
                        <a:t>lb</a:t>
                      </a:r>
                      <a:r>
                        <a:rPr lang="en-US" sz="1200" u="none" strike="noStrike" dirty="0">
                          <a:effectLst/>
                          <a:latin typeface="Times New Roman" pitchFamily="18" charset="0"/>
                          <a:cs typeface="Times New Roman" pitchFamily="18" charset="0"/>
                        </a:rPr>
                        <a:t>*Cm</a:t>
                      </a:r>
                      <a:endParaRPr lang="en-US"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spTree>
    <p:extLst>
      <p:ext uri="{BB962C8B-B14F-4D97-AF65-F5344CB8AC3E}">
        <p14:creationId xmlns:p14="http://schemas.microsoft.com/office/powerpoint/2010/main" val="3805938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4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5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6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2219</Words>
  <Application>Microsoft Office PowerPoint</Application>
  <PresentationFormat>On-screen Show (4:3)</PresentationFormat>
  <Paragraphs>449</Paragraphs>
  <Slides>41</Slides>
  <Notes>14</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41</vt:i4>
      </vt:variant>
    </vt:vector>
  </HeadingPairs>
  <TitlesOfParts>
    <vt:vector size="50" baseType="lpstr">
      <vt:lpstr>Executive</vt:lpstr>
      <vt:lpstr>2_Executive</vt:lpstr>
      <vt:lpstr>3_Executive</vt:lpstr>
      <vt:lpstr>4_Executive</vt:lpstr>
      <vt:lpstr>5_Executive</vt:lpstr>
      <vt:lpstr>6_Executive</vt:lpstr>
      <vt:lpstr>1_Executive</vt:lpstr>
      <vt:lpstr>Bitmap Image</vt:lpstr>
      <vt:lpstr>Chart</vt:lpstr>
      <vt:lpstr>Knight Gear</vt:lpstr>
      <vt:lpstr>Motivation</vt:lpstr>
      <vt:lpstr>Goals and Objectives</vt:lpstr>
      <vt:lpstr>Specifications</vt:lpstr>
      <vt:lpstr>Block Diagram</vt:lpstr>
      <vt:lpstr>Power system Battery</vt:lpstr>
      <vt:lpstr>Power System Power Regulation</vt:lpstr>
      <vt:lpstr>Power System Power Regulation cont.</vt:lpstr>
      <vt:lpstr>Motor Controller Motors</vt:lpstr>
      <vt:lpstr>  </vt:lpstr>
      <vt:lpstr>  </vt:lpstr>
      <vt:lpstr>  </vt:lpstr>
      <vt:lpstr>Motor controller cont. motor driver ICs</vt:lpstr>
      <vt:lpstr>Ultrasonic Proximity Sensor</vt:lpstr>
      <vt:lpstr>PowerPoint Presentation</vt:lpstr>
      <vt:lpstr>Why LV Max Sonar EZ2 ?</vt:lpstr>
      <vt:lpstr>Infrared Proximity Sensor </vt:lpstr>
      <vt:lpstr>PowerPoint Presentation</vt:lpstr>
      <vt:lpstr>PowerPoint Presentation</vt:lpstr>
      <vt:lpstr>Accelerometer</vt:lpstr>
      <vt:lpstr>PowerPoint Presentation</vt:lpstr>
      <vt:lpstr>PowerPoint Presentation</vt:lpstr>
      <vt:lpstr>Weight Sensor</vt:lpstr>
      <vt:lpstr>Wheels Configuration</vt:lpstr>
      <vt:lpstr>Characteristics of Wheel Configuration</vt:lpstr>
      <vt:lpstr>Differential Drive</vt:lpstr>
      <vt:lpstr>Localization</vt:lpstr>
      <vt:lpstr>Localization</vt:lpstr>
      <vt:lpstr>Microcontroller</vt:lpstr>
      <vt:lpstr>Chassis</vt:lpstr>
      <vt:lpstr>Code Flow</vt:lpstr>
      <vt:lpstr>Overall code</vt:lpstr>
      <vt:lpstr>Proportional-Integral Controller</vt:lpstr>
      <vt:lpstr>Collision Detection</vt:lpstr>
      <vt:lpstr>Collision Detection Continued</vt:lpstr>
      <vt:lpstr>Collision Detection Continued</vt:lpstr>
      <vt:lpstr>Work Distribution</vt:lpstr>
      <vt:lpstr>Budget</vt:lpstr>
      <vt:lpstr>Progress</vt:lpstr>
      <vt:lpstr>Issues</vt:lpstr>
      <vt:lpstr>Questions?</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Jorge</cp:lastModifiedBy>
  <cp:revision>33</cp:revision>
  <dcterms:created xsi:type="dcterms:W3CDTF">2013-06-12T18:22:41Z</dcterms:created>
  <dcterms:modified xsi:type="dcterms:W3CDTF">2013-06-27T17:36:19Z</dcterms:modified>
</cp:coreProperties>
</file>