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01" r:id="rId2"/>
    <p:sldId id="280" r:id="rId3"/>
    <p:sldId id="279" r:id="rId4"/>
    <p:sldId id="302" r:id="rId5"/>
    <p:sldId id="275" r:id="rId6"/>
    <p:sldId id="274" r:id="rId7"/>
    <p:sldId id="281" r:id="rId8"/>
    <p:sldId id="282" r:id="rId9"/>
    <p:sldId id="266" r:id="rId10"/>
    <p:sldId id="284" r:id="rId11"/>
    <p:sldId id="265" r:id="rId12"/>
    <p:sldId id="285" r:id="rId13"/>
    <p:sldId id="292" r:id="rId14"/>
    <p:sldId id="286" r:id="rId15"/>
    <p:sldId id="293" r:id="rId16"/>
    <p:sldId id="294" r:id="rId17"/>
    <p:sldId id="283" r:id="rId18"/>
    <p:sldId id="287" r:id="rId19"/>
    <p:sldId id="288" r:id="rId20"/>
    <p:sldId id="291" r:id="rId21"/>
    <p:sldId id="295" r:id="rId22"/>
    <p:sldId id="296" r:id="rId23"/>
    <p:sldId id="297" r:id="rId24"/>
    <p:sldId id="298" r:id="rId25"/>
    <p:sldId id="299" r:id="rId26"/>
    <p:sldId id="300" r:id="rId27"/>
    <p:sldId id="268" r:id="rId28"/>
    <p:sldId id="305" r:id="rId29"/>
    <p:sldId id="270" r:id="rId30"/>
    <p:sldId id="269" r:id="rId31"/>
    <p:sldId id="277" r:id="rId32"/>
    <p:sldId id="289" r:id="rId33"/>
    <p:sldId id="278" r:id="rId34"/>
    <p:sldId id="290" r:id="rId35"/>
    <p:sldId id="306" r:id="rId36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12" autoAdjust="0"/>
    <p:restoredTop sz="94660"/>
  </p:normalViewPr>
  <p:slideViewPr>
    <p:cSldViewPr snapToObjects="1">
      <p:cViewPr varScale="1">
        <p:scale>
          <a:sx n="70" d="100"/>
          <a:sy n="70" d="100"/>
        </p:scale>
        <p:origin x="136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9792938711608419"/>
          <c:y val="1.5625E-2"/>
          <c:w val="0.67328774692637106"/>
          <c:h val="0.8674436105643044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Research</c:v>
                </c:pt>
              </c:strCache>
            </c:strRef>
          </c:tx>
          <c:invertIfNegative val="0"/>
          <c:dLbls>
            <c:dLbl>
              <c:idx val="7"/>
              <c:layout>
                <c:manualLayout>
                  <c:x val="0.33187134502923954"/>
                  <c:y val="-7.8125E-3"/>
                </c:manualLayout>
              </c:layout>
              <c:tx>
                <c:rich>
                  <a:bodyPr/>
                  <a:lstStyle/>
                  <a:p>
                    <a:fld id="{7520D895-0661-4F51-BFE5-DEF227B3965E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7">
                  <c:v>90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Parts Acquisition</c:v>
                </c:pt>
              </c:strCache>
            </c:strRef>
          </c:tx>
          <c:invertIfNegative val="0"/>
          <c:dLbls>
            <c:dLbl>
              <c:idx val="6"/>
              <c:layout>
                <c:manualLayout>
                  <c:x val="0.19883040935672505"/>
                  <c:y val="-5.208333333333333E-3"/>
                </c:manualLayout>
              </c:layout>
              <c:tx>
                <c:rich>
                  <a:bodyPr/>
                  <a:lstStyle/>
                  <a:p>
                    <a:fld id="{360B44CD-364B-48C0-A3AE-AB3A83AB7F69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6">
                  <c:v>50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System Level Integration</c:v>
                </c:pt>
              </c:strCache>
            </c:strRef>
          </c:tx>
          <c:invertIfNegative val="0"/>
          <c:dLbls>
            <c:dLbl>
              <c:idx val="5"/>
              <c:layout>
                <c:manualLayout>
                  <c:x val="0.13157894736842105"/>
                  <c:y val="-5.208333333333333E-3"/>
                </c:manualLayout>
              </c:layout>
              <c:tx>
                <c:rich>
                  <a:bodyPr/>
                  <a:lstStyle/>
                  <a:p>
                    <a:fld id="{B92E06F8-4645-4AF9-ACD4-9C4ADF2DDC51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5">
                  <c:v>27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Design</c:v>
                </c:pt>
              </c:strCache>
            </c:strRef>
          </c:tx>
          <c:invertIfNegative val="0"/>
          <c:dLbls>
            <c:dLbl>
              <c:idx val="4"/>
              <c:layout>
                <c:manualLayout>
                  <c:x val="0.26608187134502925"/>
                  <c:y val="-2.6041666666666665E-3"/>
                </c:manualLayout>
              </c:layout>
              <c:tx>
                <c:rich>
                  <a:bodyPr/>
                  <a:lstStyle/>
                  <a:p>
                    <a:fld id="{42B0A5E2-93D4-494C-8521-07A05B2C40E7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4">
                  <c:v>70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Prototyping</c:v>
                </c:pt>
              </c:strCache>
            </c:strRef>
          </c:tx>
          <c:invertIfNegative val="0"/>
          <c:dLbls>
            <c:dLbl>
              <c:idx val="3"/>
              <c:layout>
                <c:manualLayout>
                  <c:x val="0.19883040935672505"/>
                  <c:y val="0"/>
                </c:manualLayout>
              </c:layout>
              <c:tx>
                <c:rich>
                  <a:bodyPr/>
                  <a:lstStyle/>
                  <a:p>
                    <a:fld id="{C5473E7D-09A8-4746-9F6B-BE9AFDB0DB75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Sheet1!$F$2:$F$10</c:f>
              <c:numCache>
                <c:formatCode>General</c:formatCode>
                <c:ptCount val="9"/>
                <c:pt idx="3">
                  <c:v>50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PCB Schematics</c:v>
                </c:pt>
              </c:strCache>
            </c:strRef>
          </c:tx>
          <c:invertIfNegative val="0"/>
          <c:dLbls>
            <c:dLbl>
              <c:idx val="2"/>
              <c:layout>
                <c:manualLayout>
                  <c:x val="0.33333339089192787"/>
                  <c:y val="-1.1718750000000095E-2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fld id="{C57A2DC4-6486-4E7A-BD51-B916D416FD14}" type="VALUE">
                      <a:rPr lang="en-US" smtClean="0"/>
                      <a:pPr>
                        <a:defRPr/>
                      </a:pPr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4261753465027394E-2"/>
                      <c:h val="6.764333169291338E-2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Sheet1!$G$2:$G$10</c:f>
              <c:numCache>
                <c:formatCode>General</c:formatCode>
                <c:ptCount val="9"/>
                <c:pt idx="2">
                  <c:v>90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PCB Routing and Tracing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7.3099415204678359E-2"/>
                  <c:y val="-1.0416666666666666E-2"/>
                </c:manualLayout>
              </c:layout>
              <c:tx>
                <c:rich>
                  <a:bodyPr/>
                  <a:lstStyle/>
                  <a:p>
                    <a:fld id="{C62A7C3C-A8C2-4817-BA77-A644A66F2418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Sheet1!$H$2:$H$10</c:f>
              <c:numCache>
                <c:formatCode>General</c:formatCode>
                <c:ptCount val="9"/>
                <c:pt idx="1">
                  <c:v>10</c:v>
                </c:pt>
              </c:numCache>
            </c:numRef>
          </c:val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Testing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8245614035087668E-2"/>
                  <c:y val="-1.0416666666666761E-2"/>
                </c:manualLayout>
              </c:layout>
              <c:tx>
                <c:rich>
                  <a:bodyPr/>
                  <a:lstStyle/>
                  <a:p>
                    <a:fld id="{14048D25-2957-4CE7-A402-7121DEDA6A5B}" type="VALUE">
                      <a:rPr lang="en-US" smtClean="0"/>
                      <a:pPr/>
                      <a:t>[VALUE]</a:t>
                    </a:fld>
                    <a:r>
                      <a:rPr lang="en-US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Sheet1!$I$2:$I$10</c:f>
              <c:numCache>
                <c:formatCode>General</c:formatCode>
                <c:ptCount val="9"/>
                <c:pt idx="0">
                  <c:v>5</c:v>
                </c:pt>
              </c:numCache>
            </c:numRef>
          </c:val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8"/>
              <c:layout>
                <c:manualLayout>
                  <c:x val="0.20175438596491227"/>
                  <c:y val="-7.8125E-3"/>
                </c:manualLayout>
              </c:layout>
              <c:tx>
                <c:rich>
                  <a:bodyPr/>
                  <a:lstStyle/>
                  <a:p>
                    <a:fld id="{9224AFAC-5CEA-4ECA-8490-7E9C81B94C85}" type="VALUE">
                      <a:rPr lang="en-US" smtClean="0"/>
                      <a:pPr/>
                      <a:t>[VALUE]</a:t>
                    </a:fld>
                    <a:r>
                      <a:rPr lang="en-US" dirty="0" smtClean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Sheet1!$A$2:$A$10</c:f>
              <c:strCache>
                <c:ptCount val="9"/>
                <c:pt idx="0">
                  <c:v>Testing</c:v>
                </c:pt>
                <c:pt idx="1">
                  <c:v>PCB Routing and Tracing</c:v>
                </c:pt>
                <c:pt idx="2">
                  <c:v>PCB Schematics</c:v>
                </c:pt>
                <c:pt idx="3">
                  <c:v>Prototyping</c:v>
                </c:pt>
                <c:pt idx="4">
                  <c:v>Design</c:v>
                </c:pt>
                <c:pt idx="5">
                  <c:v>System Level Integration</c:v>
                </c:pt>
                <c:pt idx="6">
                  <c:v>Parts Acquisition</c:v>
                </c:pt>
                <c:pt idx="7">
                  <c:v>Research</c:v>
                </c:pt>
                <c:pt idx="8">
                  <c:v>TOTAL</c:v>
                </c:pt>
              </c:strCache>
            </c:strRef>
          </c:cat>
          <c:val>
            <c:numRef>
              <c:f>Sheet1!$J$2:$J$10</c:f>
              <c:numCache>
                <c:formatCode>General</c:formatCode>
                <c:ptCount val="9"/>
                <c:pt idx="8">
                  <c:v>49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55356896"/>
        <c:axId val="255357440"/>
        <c:axId val="0"/>
      </c:bar3DChart>
      <c:catAx>
        <c:axId val="255356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55357440"/>
        <c:crosses val="autoZero"/>
        <c:auto val="1"/>
        <c:lblAlgn val="ctr"/>
        <c:lblOffset val="100"/>
        <c:noMultiLvlLbl val="0"/>
      </c:catAx>
      <c:valAx>
        <c:axId val="2553574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55356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A4E345D-39F1-4088-99C3-CC1E8A0EA3AC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8A6E72C-2B16-43F7-932C-5640153E4A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83326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E53A362B-CB94-41EC-8E4A-F6AF275B824C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896F1425-F05C-4C35-9535-1D351F41F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1058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gen_weblike_COV01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ECC0B8-F787-447E-A73B-69BE38E5B7EA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1CC389-3D70-41F1-A021-A89D0AD54D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5761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93948DE-86FE-46BA-B810-D74C4839D6A8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54933-9A98-4DD5-B918-C2A3231E9C4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4389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440363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440363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C007B07-E9E7-41B9-83E4-14443AFB4882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46178C-A5D2-4C0F-A332-78AF61DEF2A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2912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92BD3C-CEBB-4256-A2BC-75D7B9440800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44CD4-B2BD-4C24-9185-4DAA863672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9969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BC3EC9-2917-4A60-8B35-4E210505019F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90BDBC-E027-4896-A154-EBA52B20937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930975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D6C38B-13B7-409F-B4FC-1D8E3B93D817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C38E5-2B9C-4A23-B2D6-A22FA984DD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0086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7318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975ACD8-C6DF-45D9-A95D-09101EAC897C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119D5D-B96F-4856-A08D-3CA723F6DD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87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291CA0-F356-4F69-BE99-0C9666FD6037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E2235D-D49D-43D4-AA45-1DE8942B9C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2471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773929-3E6F-4A17-B704-869BF884C8A3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7DEB9-CEAF-4896-A8EA-BEC7018D3C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422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008313" cy="7493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85800"/>
            <a:ext cx="5111750" cy="54403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7A70CC9-BBA9-4EB9-AB36-AAC85856CC3C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A7C683-551F-4544-BD3E-B1732A8DDC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5061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838199"/>
            <a:ext cx="5486400" cy="388937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F99EE52-84BC-44C2-9739-9DF389C325F3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2E1F29-E90C-4664-995F-87A9FDEC45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354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AB330748-02F3-486C-BF3D-DF91EE7B6DA3}" type="datetime1">
              <a:rPr lang="en-US" altLang="en-US"/>
              <a:pPr/>
              <a:t>6/24/2014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0CA4E82A-7F21-4322-8844-28A34B7007D6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31" name="Picture 8" descr="gen_weblike_INT01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ＭＳ Ｐゴシック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3904" y="968990"/>
            <a:ext cx="50561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latin typeface="Bauhaus 93" panose="04030905020B02020C02" pitchFamily="82" charset="0"/>
              </a:rPr>
              <a:t>Music In Motion</a:t>
            </a:r>
            <a:endParaRPr lang="en-US" sz="5400" dirty="0">
              <a:latin typeface="Bauhaus 93" panose="04030905020B02020C02" pitchFamily="8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855" y="2286000"/>
            <a:ext cx="3886290" cy="3724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5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1251378"/>
            <a:ext cx="7086600" cy="5530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GPS (Antenova M10382)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0701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MCU – TMS320F28027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73563"/>
          </a:xfrm>
        </p:spPr>
        <p:txBody>
          <a:bodyPr/>
          <a:lstStyle/>
          <a:p>
            <a:r>
              <a:rPr lang="en-US" sz="2000" dirty="0" smtClean="0"/>
              <a:t>Retrieve and filter data from the accelerometer and GPS</a:t>
            </a:r>
          </a:p>
          <a:p>
            <a:r>
              <a:rPr lang="en-US" sz="2000" dirty="0" smtClean="0"/>
              <a:t>Program accelerometer data (footfalls) as control lines for the FPGA audio engine</a:t>
            </a:r>
          </a:p>
          <a:p>
            <a:r>
              <a:rPr lang="en-US" sz="2000" dirty="0" smtClean="0"/>
              <a:t>Parse GPS data used for the application and motivation milestones</a:t>
            </a:r>
          </a:p>
          <a:p>
            <a:r>
              <a:rPr lang="en-US" sz="2000" dirty="0" smtClean="0"/>
              <a:t>Create other control lines for the audio engine</a:t>
            </a:r>
          </a:p>
          <a:p>
            <a:pPr lvl="1"/>
            <a:r>
              <a:rPr lang="en-US" sz="1800" dirty="0" smtClean="0"/>
              <a:t>Via Accelerometer, GPS, Application Data</a:t>
            </a:r>
          </a:p>
          <a:p>
            <a:pPr marL="285750" indent="-285750"/>
            <a:r>
              <a:rPr lang="en-US" sz="2000" dirty="0"/>
              <a:t>Code Composer Studio using C</a:t>
            </a:r>
          </a:p>
          <a:p>
            <a:pPr marL="285750" indent="-285750"/>
            <a:r>
              <a:rPr lang="en-US" sz="2000" dirty="0"/>
              <a:t>On-chip memory for program with available Boot ROM</a:t>
            </a:r>
          </a:p>
          <a:p>
            <a:pPr marL="285750" indent="-285750"/>
            <a:r>
              <a:rPr lang="en-US" sz="2000" dirty="0"/>
              <a:t>Large TI Support via Control </a:t>
            </a:r>
            <a:r>
              <a:rPr lang="en-US" sz="2000" dirty="0" smtClean="0"/>
              <a:t>Suite</a:t>
            </a:r>
          </a:p>
          <a:p>
            <a:pPr marL="285750" indent="-285750"/>
            <a:endParaRPr lang="en-US" sz="2000" dirty="0"/>
          </a:p>
          <a:p>
            <a:endParaRPr lang="en-US" sz="2400" dirty="0" smtClean="0"/>
          </a:p>
          <a:p>
            <a:endParaRPr lang="en-US" sz="2400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9089635"/>
              </p:ext>
            </p:extLst>
          </p:nvPr>
        </p:nvGraphicFramePr>
        <p:xfrm>
          <a:off x="914400" y="5052537"/>
          <a:ext cx="7010400" cy="12720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36800"/>
                <a:gridCol w="2336800"/>
                <a:gridCol w="2336800"/>
              </a:tblGrid>
              <a:tr h="424021"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I/O Interface</a:t>
                      </a:r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</a:tr>
              <a:tr h="424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Accelerometer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FPGA </a:t>
                      </a:r>
                      <a:endParaRPr lang="en-US" dirty="0"/>
                    </a:p>
                  </a:txBody>
                  <a:tcPr/>
                </a:tc>
              </a:tr>
              <a:tr h="424021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GPIO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1693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877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Microcontroller (C2000 Series Piccolo)</a:t>
            </a:r>
            <a:endParaRPr lang="en-US" sz="3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626" y="2209800"/>
            <a:ext cx="3934374" cy="30770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616" y="2205036"/>
            <a:ext cx="3982006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76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20443"/>
            <a:ext cx="6781800" cy="2485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634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Audio Engine and Control System Design</a:t>
            </a:r>
            <a:endParaRPr lang="en-US" sz="3200" dirty="0"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0" y="1188422"/>
            <a:ext cx="14104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latin typeface="+mn-lt"/>
              </a:rPr>
              <a:t>Hardware</a:t>
            </a:r>
            <a:endParaRPr lang="en-US" sz="1400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19200" y="1582341"/>
            <a:ext cx="6934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Xilinx Spartan XC3S500E-4pqg208i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Chosen due to familiarity with Spartan architecture and Xilinx development tools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Prototyping done on a Digilent Basys2 is easily transferrable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FPGA design allows for Parallel processing of Control </a:t>
            </a:r>
            <a:r>
              <a:rPr lang="en-US" sz="1600" dirty="0"/>
              <a:t>I</a:t>
            </a:r>
            <a:r>
              <a:rPr lang="en-US" sz="1600" dirty="0" smtClean="0"/>
              <a:t>nputs and Audio Signal Outputs for optimal real time performance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1219200" y="3113782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Digital Audio Converter (DAC)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2R Ladder type 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16 bit PCM audio signal input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Analog audio signal output</a:t>
            </a:r>
          </a:p>
        </p:txBody>
      </p:sp>
    </p:spTree>
    <p:extLst>
      <p:ext uri="{BB962C8B-B14F-4D97-AF65-F5344CB8AC3E}">
        <p14:creationId xmlns:p14="http://schemas.microsoft.com/office/powerpoint/2010/main" val="46146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548" y="1210101"/>
            <a:ext cx="7252904" cy="5577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5728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FPGA (XC3S500e-4PQG208i)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805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4572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smtClean="0"/>
              <a:t>Audio Engine and Control System Design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1960970" y="1600200"/>
            <a:ext cx="43636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DAC Hardware Prototype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09800"/>
            <a:ext cx="3771899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060" y="2213931"/>
            <a:ext cx="3771900" cy="2815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76060" y="5265003"/>
            <a:ext cx="37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Simple two oscillator additive synthesis wave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94392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914400"/>
            <a:ext cx="60241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DAC Hardware Prototype Problems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19200" y="1598474"/>
            <a:ext cx="6934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Underestimation of Oscillator resource use lead to limited instrumentation capabilities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Limited polyphony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More than three notes outputs simultaneously leads to excessive digital noise in signal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3429000"/>
            <a:ext cx="1905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Solution</a:t>
            </a:r>
            <a:endParaRPr lang="en-US" dirty="0" smtClean="0"/>
          </a:p>
          <a:p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214850" y="4083784"/>
            <a:ext cx="5262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VLSI VS1053B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Class D audio amplifier and MIDI synthesizer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Eliminates the need for a custom DAC and audio amplifier thereby reducing the PCB size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Has 50 note MIDI polyphony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43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181559"/>
            <a:ext cx="880110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496669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Audio Codec (VLSI1053B)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584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Power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Power Source – non-rechargeable 9 volt alkaline battery</a:t>
            </a:r>
          </a:p>
          <a:p>
            <a:r>
              <a:rPr lang="en-US" sz="2800" dirty="0" smtClean="0"/>
              <a:t>Voltage regulation for control units –</a:t>
            </a:r>
            <a:r>
              <a:rPr lang="en-US" sz="2800" dirty="0"/>
              <a:t> </a:t>
            </a:r>
            <a:r>
              <a:rPr lang="en-US" sz="2800" dirty="0" smtClean="0"/>
              <a:t>SPX29302</a:t>
            </a:r>
          </a:p>
          <a:p>
            <a:pPr lvl="1"/>
            <a:r>
              <a:rPr lang="en-US" dirty="0" smtClean="0"/>
              <a:t>Adjustable</a:t>
            </a:r>
          </a:p>
          <a:p>
            <a:pPr lvl="1"/>
            <a:r>
              <a:rPr lang="en-US" dirty="0" smtClean="0"/>
              <a:t>Low dropout voltage linear regulator</a:t>
            </a:r>
          </a:p>
          <a:p>
            <a:pPr lvl="1"/>
            <a:r>
              <a:rPr lang="en-US" dirty="0" smtClean="0"/>
              <a:t>Protect against over-current, reverse battery, and positive and negative voltage transients</a:t>
            </a:r>
          </a:p>
          <a:p>
            <a:r>
              <a:rPr lang="en-US" sz="2800" dirty="0" smtClean="0"/>
              <a:t>Control units (MCU and FPGA) will then power slaves (accelerometer, GPS, and audio codec)</a:t>
            </a:r>
          </a:p>
        </p:txBody>
      </p:sp>
    </p:spTree>
    <p:extLst>
      <p:ext uri="{BB962C8B-B14F-4D97-AF65-F5344CB8AC3E}">
        <p14:creationId xmlns:p14="http://schemas.microsoft.com/office/powerpoint/2010/main" val="305812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596688"/>
            <a:ext cx="7772399" cy="6148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4574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838200"/>
          </a:xfrm>
        </p:spPr>
        <p:txBody>
          <a:bodyPr/>
          <a:lstStyle/>
          <a:p>
            <a:r>
              <a:rPr lang="en-US" dirty="0" smtClean="0"/>
              <a:t>What is Music in Motion?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Running device that generates music while you exercise</a:t>
            </a:r>
          </a:p>
          <a:p>
            <a:r>
              <a:rPr lang="en-US" dirty="0" smtClean="0"/>
              <a:t>Music matches your run</a:t>
            </a:r>
          </a:p>
          <a:p>
            <a:r>
              <a:rPr lang="en-US" dirty="0" smtClean="0"/>
              <a:t>Digital control system synchronizes the music to your foot-falls</a:t>
            </a:r>
          </a:p>
          <a:p>
            <a:r>
              <a:rPr lang="en-US" dirty="0" smtClean="0"/>
              <a:t>Tracks milestones and personal bests to be viewed on Android Application</a:t>
            </a:r>
          </a:p>
        </p:txBody>
      </p:sp>
    </p:spTree>
    <p:extLst>
      <p:ext uri="{BB962C8B-B14F-4D97-AF65-F5344CB8AC3E}">
        <p14:creationId xmlns:p14="http://schemas.microsoft.com/office/powerpoint/2010/main" val="168625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519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+mj-lt"/>
              </a:rPr>
              <a:t>Audio Engine and Control System Design</a:t>
            </a:r>
            <a:endParaRPr lang="en-US" sz="3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239972"/>
            <a:ext cx="9143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latin typeface="+mn-lt"/>
              </a:rPr>
              <a:t>Software</a:t>
            </a:r>
            <a:endParaRPr lang="en-US" u="sng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73791" y="1728745"/>
            <a:ext cx="632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Audio Signal Generation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Generated using Xilinx Ipcore Oscillator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Coded in Verilog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16bit 44.1KHz signal output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42456" y="3035387"/>
            <a:ext cx="66294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Tempo Maps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Generated from Pulses received from C2000 microcontroller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Pulses represent the runners footfall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Map generated by an Instantaneous Tempo Function and an Average Tempo Function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Map is utilized by the Control System to place downbeat at runners footfall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42456" y="5066712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System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Contains Song Rhythmic and Melodic Structure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Utilizes the Tempo Map to output Song data in time with the runners pace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86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295400"/>
            <a:ext cx="3812967" cy="5150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28600" y="5582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Audio Engine Overview</a:t>
            </a:r>
            <a:endParaRPr lang="en-US" sz="32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1425476"/>
            <a:ext cx="3276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Six control  inputs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 Signal (TS)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Instrument Select(IS)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Rhythm Select(RS)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Note Select(NS)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Timbre Select(TRS)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Alert Select(AS)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33400" y="3635276"/>
            <a:ext cx="2667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Modules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Alert Module(AM)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Tempo Control Module(TCM)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Soundtrack Control Module(SCM)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Output Control Module(OCM)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577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421197"/>
            <a:ext cx="2949807" cy="203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3400" y="634425"/>
            <a:ext cx="891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Alerts Module and Tempo Control Module</a:t>
            </a:r>
            <a:endParaRPr lang="en-US" sz="32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343275"/>
            <a:ext cx="2514600" cy="328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3400" y="1399163"/>
            <a:ext cx="449579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Alert Module(AM)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Receives AS and the Alert Decoder (AD) determines the type of alert depending upon whether a milestone has been achieved or failed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 smtClean="0"/>
              <a:t>AS is passed to the oscillator section and the Alert Tone(AT) signal determines the type of tone generated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3632299"/>
            <a:ext cx="43434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Tempo Control Module(TCM)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Instantaneous Tempo Module(ITM) measures time between footfalls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Average Tempo Module(ATM) takes the average of the time between the last eight footfalls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1600" dirty="0" smtClean="0"/>
              <a:t>Tempo Signal Generator(TSG) predicts the position of the next foot fall based on the signals from the ITM and ATM and generates the Tempo Control Signal(TCS)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0203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555021"/>
            <a:ext cx="4572000" cy="4249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6096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Soundtrack Control Module(SCM)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58669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 control signals for the oscillators and MIDI synth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62000" y="1893094"/>
            <a:ext cx="35814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 Decoder(ID)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Receives the control signals from microcontroller  and routes them to the correct control module for each instrument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3249811"/>
            <a:ext cx="27432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Four Instrument Modules generate oscillator and MIDI note and velocity control signals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Drum Module(DM)-replaced by VS1053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Bass Module(BM)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Harmony Module(HM)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400" dirty="0" smtClean="0"/>
              <a:t>Lead Module(LM)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562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26" y="1874460"/>
            <a:ext cx="4579494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78682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Output Control Module(OCM)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85800" y="2133600"/>
            <a:ext cx="359657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Generates 16bit PCM signal from Ipcore oscillator banks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Sample Frequency Clock(SFC) generates 44.1kHz clock to drive Oscillators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Oscillator Block (OB) generates a set of sine waves at various frequencies and sums and processes them into a PCM Audio Output Signal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149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871904"/>
            <a:ext cx="3733800" cy="5528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99646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Harmony Block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33046"/>
            <a:ext cx="4038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Contains Oscillators  and Control Modules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395710"/>
            <a:ext cx="3810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Oscillator Bank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Generates digital sine wave outputs</a:t>
            </a:r>
          </a:p>
          <a:p>
            <a:r>
              <a:rPr lang="en-US" sz="1600" dirty="0" smtClean="0"/>
              <a:t>Velocity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Create the amplitude envelopes for each instrument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Bass Velocity Module(BVM)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Harmony Velocity Module(HVM)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Lead Velocity Module(LVM)</a:t>
            </a:r>
          </a:p>
          <a:p>
            <a:r>
              <a:rPr lang="en-US" sz="1600" dirty="0" smtClean="0"/>
              <a:t>Modulation Oscillators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Modulate the amplitude envelope to create a more natural sound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Bass Modulation Oscillator (BMO)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Harmony Modulation Oscillator(HMO)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Lead Modulation Oscillator(LMO)</a:t>
            </a:r>
          </a:p>
          <a:p>
            <a:r>
              <a:rPr lang="en-US" sz="1600" dirty="0" smtClean="0"/>
              <a:t>Effect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Granular Audio Effects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Bass Effect 1&amp;2(BE1,BE2)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Harmony Effect 1&amp;2(HE1,HE2)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Lead Effect1&amp;2(LE1,LE2)</a:t>
            </a:r>
          </a:p>
          <a:p>
            <a:r>
              <a:rPr lang="en-US" sz="1600" dirty="0" smtClean="0"/>
              <a:t>Processor Modules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Sum and compress signals to ensure the signal does not clip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Bass Processor Module(BPM)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Harmony Processor Module(HPM)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200" dirty="0" smtClean="0"/>
              <a:t>Lead Processor Module(LPM)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 smtClean="0"/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876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90" y="838199"/>
            <a:ext cx="3251010" cy="2354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800" y="634425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Effect Block Functions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1690807"/>
            <a:ext cx="327660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Multiplexed Granular Synthesis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Multiple signals are routed into a MUX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Sizes of the grains are selected as a function of the sample frequency and tempo clock signals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 complex audio signal can be generated from a set of sine waves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3837563"/>
            <a:ext cx="335280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Reversed Granular Synthesis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A signal is routed into a FILO buffer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When the buffer is full the signal is output in reverse sample order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When the buffer is empty the original signal is played while the buffer fills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/>
              <a:t>Grain size is determined by the buffer size</a:t>
            </a:r>
            <a:endParaRPr lang="en-US" sz="1400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590" y="3657600"/>
            <a:ext cx="3251010" cy="244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28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Application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514600"/>
            <a:ext cx="1402307" cy="1530930"/>
          </a:xfrm>
        </p:spPr>
      </p:pic>
      <p:sp>
        <p:nvSpPr>
          <p:cNvPr id="6" name="TextBox 5"/>
          <p:cNvSpPr txBox="1"/>
          <p:nvPr/>
        </p:nvSpPr>
        <p:spPr>
          <a:xfrm>
            <a:off x="685800" y="1752600"/>
            <a:ext cx="6628738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Select Variables to alter run individually for user: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Height, Weight, Age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Difficulty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Settings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Alerts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Output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Track up to 5 runs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results broken down into different categories: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Distance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Total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 Distance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Average Time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 smtClean="0"/>
              <a:t>Each mile time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Transferred via USB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Run statistics compiled from algorithms using GPS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6449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Android over Apple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88993470"/>
              </p:ext>
            </p:extLst>
          </p:nvPr>
        </p:nvGraphicFramePr>
        <p:xfrm>
          <a:off x="1943100" y="3886200"/>
          <a:ext cx="5257800" cy="22380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8539"/>
                <a:gridCol w="2629261"/>
              </a:tblGrid>
              <a:tr h="279759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Android Application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7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Category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effectLst/>
                        </a:rPr>
                        <a:t>Requirement</a:t>
                      </a:r>
                      <a:endParaRPr lang="en-US" sz="14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</a:tr>
              <a:tr h="27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API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Android 2.2 or higher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</a:tr>
              <a:tr h="27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effectLst/>
                        </a:rPr>
                        <a:t>Application Size</a:t>
                      </a:r>
                      <a:endParaRPr lang="en-US" sz="14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Less than 20 MB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</a:tr>
              <a:tr h="27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effectLst/>
                        </a:rPr>
                        <a:t>Splash Screen Wait time</a:t>
                      </a:r>
                      <a:endParaRPr lang="en-US" sz="14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5 seconds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</a:tr>
              <a:tr h="27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>
                          <a:effectLst/>
                        </a:rPr>
                        <a:t>Number of Run Settings</a:t>
                      </a:r>
                      <a:endParaRPr lang="en-US" sz="14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effectLst/>
                        </a:rPr>
                        <a:t>10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</a:tr>
              <a:tr h="27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Number of Saved </a:t>
                      </a:r>
                      <a:r>
                        <a:rPr lang="en-US" sz="1400" kern="50" dirty="0" smtClean="0">
                          <a:effectLst/>
                        </a:rPr>
                        <a:t>Runs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 smtClean="0">
                          <a:effectLst/>
                        </a:rPr>
                        <a:t>5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</a:tr>
              <a:tr h="27975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Transfer Time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50" dirty="0">
                          <a:effectLst/>
                        </a:rPr>
                        <a:t>No more than 8 seconds</a:t>
                      </a:r>
                      <a:endParaRPr lang="en-US" sz="14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59872" marR="59872" marT="0" marB="0" anchor="ctr"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244807" y="1718608"/>
            <a:ext cx="665438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Familiarity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Java vs. Objective C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Android/Java Documentation and Support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PC development compatibility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Eclipse + ADT Bundle + Subversion</a:t>
            </a:r>
          </a:p>
        </p:txBody>
      </p:sp>
    </p:spTree>
    <p:extLst>
      <p:ext uri="{BB962C8B-B14F-4D97-AF65-F5344CB8AC3E}">
        <p14:creationId xmlns:p14="http://schemas.microsoft.com/office/powerpoint/2010/main" val="3979191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9716"/>
            <a:ext cx="9144000" cy="471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06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Project 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Exploring our collective interest</a:t>
            </a:r>
          </a:p>
          <a:p>
            <a:pPr lvl="1"/>
            <a:r>
              <a:rPr lang="en-US" dirty="0" smtClean="0"/>
              <a:t>Biofeedback</a:t>
            </a:r>
          </a:p>
          <a:p>
            <a:pPr lvl="1"/>
            <a:r>
              <a:rPr lang="en-US" dirty="0" smtClean="0"/>
              <a:t>Music</a:t>
            </a:r>
          </a:p>
          <a:p>
            <a:pPr lvl="1"/>
            <a:r>
              <a:rPr lang="en-US" dirty="0" smtClean="0"/>
              <a:t>Control Systems</a:t>
            </a:r>
          </a:p>
          <a:p>
            <a:r>
              <a:rPr lang="en-US" dirty="0" smtClean="0"/>
              <a:t>Creating something completely unique</a:t>
            </a:r>
          </a:p>
          <a:p>
            <a:r>
              <a:rPr lang="en-US" dirty="0" smtClean="0"/>
              <a:t>Experimenting with product design</a:t>
            </a:r>
          </a:p>
        </p:txBody>
      </p:sp>
    </p:spTree>
    <p:extLst>
      <p:ext uri="{BB962C8B-B14F-4D97-AF65-F5344CB8AC3E}">
        <p14:creationId xmlns:p14="http://schemas.microsoft.com/office/powerpoint/2010/main" val="3614875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762000"/>
            <a:ext cx="6216583" cy="5772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82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IC communication</a:t>
            </a:r>
          </a:p>
          <a:p>
            <a:r>
              <a:rPr lang="en-US" dirty="0" smtClean="0"/>
              <a:t>Size of Design – Accelerometer + GPS + FPGA + MCU + Power + USB</a:t>
            </a:r>
          </a:p>
          <a:p>
            <a:r>
              <a:rPr lang="en-US" dirty="0" smtClean="0"/>
              <a:t>Tempo Feedback Control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43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 Distribution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2286000"/>
            <a:ext cx="7239000" cy="2791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44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8374047"/>
              </p:ext>
            </p:extLst>
          </p:nvPr>
        </p:nvGraphicFramePr>
        <p:xfrm>
          <a:off x="1764844" y="866783"/>
          <a:ext cx="5778956" cy="56079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2035"/>
                <a:gridCol w="1331643"/>
                <a:gridCol w="908793"/>
                <a:gridCol w="675218"/>
                <a:gridCol w="906109"/>
                <a:gridCol w="765158"/>
              </a:tblGrid>
              <a:tr h="278924"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Music In Motion Budget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16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ITEM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FUNCTION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OBTAINED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UNITS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PRICE/UNIT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ITEM COST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316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Digilent Basys2 -250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FPGA development board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 stock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63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TI MSP430 </a:t>
                      </a:r>
                      <a:r>
                        <a:rPr lang="en-US" sz="1050" dirty="0" err="1">
                          <a:effectLst/>
                        </a:rPr>
                        <a:t>LaunchPad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Microprocessor development board for modular prototyping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In stock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3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63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 C2000 Piccolo Development Board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Microprocessor development board for final product integration  testing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TI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$22.00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$22.00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63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ADXL345 Accelerometer Development Board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Prototyping and testing the input control system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>
                          <a:effectLst/>
                        </a:rPr>
                        <a:t>Adafruit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1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$22.00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$22.00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633874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DAC prototype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Testing and developing the digital audio converter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Built from parts in stock and a blank PCB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1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$30.00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$30.00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316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C2000 IC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Final product microprocessor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Texas Instruments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$12.00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$24.00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4754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 err="1" smtClean="0">
                          <a:effectLst/>
                        </a:rPr>
                        <a:t>Antenova</a:t>
                      </a:r>
                      <a:r>
                        <a:rPr lang="en-US" sz="1050" baseline="0" dirty="0" smtClean="0">
                          <a:effectLst/>
                        </a:rPr>
                        <a:t> M10382 </a:t>
                      </a:r>
                      <a:r>
                        <a:rPr lang="en-US" sz="1050" dirty="0" smtClean="0">
                          <a:effectLst/>
                        </a:rPr>
                        <a:t>GPS </a:t>
                      </a:r>
                      <a:r>
                        <a:rPr lang="en-US" sz="1050" dirty="0">
                          <a:effectLst/>
                        </a:rPr>
                        <a:t>IC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Final product GPS chip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Adafruit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2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$30.00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$60.00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316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Spartan3E-XC3S250E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On board FPGA for the Audio Engine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Newark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2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$25.00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$50.00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31693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PCB printing and assembly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Final product assembly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TBD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N/A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$200.00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1888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Misc. Parts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>
                          <a:effectLst/>
                        </a:rPr>
                        <a:t>N/A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50" dirty="0">
                          <a:effectLst/>
                        </a:rPr>
                        <a:t>$75.00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  <a:tr h="2246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Total Budget</a:t>
                      </a:r>
                      <a:endParaRPr lang="en-US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$483.00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042" marR="57042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1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68073742"/>
              </p:ext>
            </p:extLst>
          </p:nvPr>
        </p:nvGraphicFramePr>
        <p:xfrm>
          <a:off x="228600" y="16002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430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2513282"/>
            <a:ext cx="3035300" cy="302655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76600" y="1600200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C00000"/>
                </a:solidFill>
                <a:latin typeface="+mn-lt"/>
              </a:rPr>
              <a:t>Questions?</a:t>
            </a:r>
            <a:endParaRPr lang="en-US" sz="36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4357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Reactive audio environment based on the control system in sync with the runner</a:t>
            </a:r>
          </a:p>
          <a:p>
            <a:pPr lvl="1"/>
            <a:r>
              <a:rPr lang="en-US" dirty="0" smtClean="0"/>
              <a:t>Predictive tempo control system anticipates the runner’s next footfall</a:t>
            </a:r>
          </a:p>
          <a:p>
            <a:pPr lvl="1"/>
            <a:r>
              <a:rPr lang="en-US" dirty="0" smtClean="0"/>
              <a:t>Music playback changes on runner’s metrics</a:t>
            </a:r>
          </a:p>
          <a:p>
            <a:r>
              <a:rPr lang="en-US" dirty="0" smtClean="0"/>
              <a:t>Compiles run </a:t>
            </a:r>
            <a:r>
              <a:rPr lang="en-US" dirty="0" smtClean="0"/>
              <a:t>data </a:t>
            </a:r>
            <a:r>
              <a:rPr lang="en-US" dirty="0" smtClean="0"/>
              <a:t>as a user development tracker via Android application</a:t>
            </a:r>
          </a:p>
          <a:p>
            <a:r>
              <a:rPr lang="en-US" dirty="0" smtClean="0"/>
              <a:t>Lightweight, Customizable, and Intuitive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226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333" y="3976290"/>
            <a:ext cx="4057333" cy="265311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38200"/>
          </a:xfrm>
        </p:spPr>
        <p:txBody>
          <a:bodyPr/>
          <a:lstStyle/>
          <a:p>
            <a:r>
              <a:rPr lang="en-US" dirty="0" smtClean="0"/>
              <a:t>Device Specifications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180921"/>
              </p:ext>
            </p:extLst>
          </p:nvPr>
        </p:nvGraphicFramePr>
        <p:xfrm>
          <a:off x="1466850" y="1905000"/>
          <a:ext cx="6210300" cy="195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09607"/>
                <a:gridCol w="3200693"/>
              </a:tblGrid>
              <a:tr h="228600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Size of Device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Category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Requirement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Height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5 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Width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2.5 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Depth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0.5 in.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Weight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5 oz.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Strap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Re-adjustable cloth strap or clip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8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>
                          <a:effectLst/>
                        </a:rPr>
                        <a:t>Material</a:t>
                      </a:r>
                      <a:endParaRPr lang="en-US" sz="16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50" dirty="0">
                          <a:effectLst/>
                        </a:rPr>
                        <a:t>Sturdy, compact plastic enclosure</a:t>
                      </a:r>
                      <a:endParaRPr lang="en-US" sz="16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017" y="5211763"/>
            <a:ext cx="1113183" cy="1066800"/>
          </a:xfrm>
          <a:prstGeom prst="rect">
            <a:avLst/>
          </a:prstGeom>
        </p:spPr>
      </p:pic>
      <p:cxnSp>
        <p:nvCxnSpPr>
          <p:cNvPr id="10" name="Curved Connector 9"/>
          <p:cNvCxnSpPr/>
          <p:nvPr/>
        </p:nvCxnSpPr>
        <p:spPr>
          <a:xfrm rot="10800000" flipV="1">
            <a:off x="1582295" y="4876801"/>
            <a:ext cx="1432781" cy="498691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 rot="10800000" flipV="1">
            <a:off x="1596425" y="5088045"/>
            <a:ext cx="1409859" cy="498691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urved Connector 11"/>
          <p:cNvCxnSpPr/>
          <p:nvPr/>
        </p:nvCxnSpPr>
        <p:spPr>
          <a:xfrm rot="10800000" flipV="1">
            <a:off x="1596422" y="5257310"/>
            <a:ext cx="1409863" cy="567064"/>
          </a:xfrm>
          <a:prstGeom prst="curvedConnector3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Arc 12"/>
          <p:cNvSpPr/>
          <p:nvPr/>
        </p:nvSpPr>
        <p:spPr>
          <a:xfrm rot="11118985">
            <a:off x="1525119" y="5272166"/>
            <a:ext cx="348791" cy="605727"/>
          </a:xfrm>
          <a:prstGeom prst="arc">
            <a:avLst>
              <a:gd name="adj1" fmla="val 17158128"/>
              <a:gd name="adj2" fmla="val 3291511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520222" y="5587713"/>
            <a:ext cx="104931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15"/>
          <p:cNvCxnSpPr/>
          <p:nvPr/>
        </p:nvCxnSpPr>
        <p:spPr>
          <a:xfrm>
            <a:off x="2298685" y="5575029"/>
            <a:ext cx="716391" cy="182078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urved Connector 23"/>
          <p:cNvCxnSpPr/>
          <p:nvPr/>
        </p:nvCxnSpPr>
        <p:spPr>
          <a:xfrm>
            <a:off x="2209974" y="5663926"/>
            <a:ext cx="805102" cy="222634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urved Connector 26"/>
          <p:cNvCxnSpPr/>
          <p:nvPr/>
        </p:nvCxnSpPr>
        <p:spPr>
          <a:xfrm>
            <a:off x="2053013" y="5754584"/>
            <a:ext cx="953272" cy="236153"/>
          </a:xfrm>
          <a:prstGeom prst="curved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2209800" y="6297083"/>
            <a:ext cx="5309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accent1"/>
                </a:solidFill>
                <a:latin typeface="+mn-lt"/>
              </a:rPr>
              <a:t>0.5 in</a:t>
            </a:r>
            <a:endParaRPr lang="en-US" sz="1200" dirty="0">
              <a:solidFill>
                <a:schemeClr val="accent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1490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2890312" y="838199"/>
            <a:ext cx="7770840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417" y="685800"/>
            <a:ext cx="5849166" cy="5868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18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Accelerometer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93837"/>
            <a:ext cx="8229600" cy="4525963"/>
          </a:xfrm>
        </p:spPr>
        <p:txBody>
          <a:bodyPr/>
          <a:lstStyle/>
          <a:p>
            <a:r>
              <a:rPr lang="en-US" sz="2800" dirty="0" smtClean="0"/>
              <a:t>Problem: The need to detect the runner’s foot-falls in real time with precision and accuracy</a:t>
            </a:r>
          </a:p>
          <a:p>
            <a:r>
              <a:rPr lang="en-US" sz="2800" dirty="0" smtClean="0"/>
              <a:t>Solution: Accelerometer (ADXL345)</a:t>
            </a:r>
          </a:p>
          <a:p>
            <a:pPr lvl="1"/>
            <a:r>
              <a:rPr lang="en-US" dirty="0" smtClean="0"/>
              <a:t>Digital Output for DSP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731" y="3740619"/>
            <a:ext cx="3132036" cy="25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6111039"/>
              </p:ext>
            </p:extLst>
          </p:nvPr>
        </p:nvGraphicFramePr>
        <p:xfrm>
          <a:off x="3990975" y="4191000"/>
          <a:ext cx="4619625" cy="1344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9495"/>
                <a:gridCol w="2310130"/>
              </a:tblGrid>
              <a:tr h="224155"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Accelerometer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Category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Requirement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Number of Axes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3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Resolution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10 - 13 bits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Maximum Swing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 ±16g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22415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>
                          <a:effectLst/>
                        </a:rPr>
                        <a:t>Dimensions</a:t>
                      </a:r>
                      <a:endParaRPr lang="en-US" sz="1200" kern="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50" dirty="0">
                          <a:effectLst/>
                        </a:rPr>
                        <a:t>15 mm x 15 mm x 5 mm (max)</a:t>
                      </a:r>
                      <a:endParaRPr lang="en-US" sz="1200" kern="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808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1381125"/>
            <a:ext cx="78105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76200" y="649069"/>
            <a:ext cx="9255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Accelerometer (ADXL345)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9196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GPS – Antenova M10382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62887" y="1765756"/>
            <a:ext cx="8229600" cy="4191000"/>
          </a:xfrm>
        </p:spPr>
        <p:txBody>
          <a:bodyPr/>
          <a:lstStyle/>
          <a:p>
            <a:r>
              <a:rPr lang="en-US" sz="2800" dirty="0" smtClean="0"/>
              <a:t>UART (SCI) Interfacing</a:t>
            </a:r>
          </a:p>
          <a:p>
            <a:r>
              <a:rPr lang="en-US" sz="2800" dirty="0" smtClean="0"/>
              <a:t>Frequency: 1.575 GHz</a:t>
            </a:r>
          </a:p>
          <a:p>
            <a:r>
              <a:rPr lang="en-US" sz="2800" dirty="0" smtClean="0"/>
              <a:t>MCU sample GPS coordinates at 1 Hz Purposes:</a:t>
            </a:r>
          </a:p>
          <a:p>
            <a:pPr lvl="1"/>
            <a:r>
              <a:rPr lang="en-US" dirty="0" smtClean="0"/>
              <a:t>Full breakdown of run stored in Android application after workout</a:t>
            </a:r>
          </a:p>
          <a:p>
            <a:pPr lvl="1"/>
            <a:r>
              <a:rPr lang="en-US" dirty="0" smtClean="0"/>
              <a:t>Milestones configured through Application</a:t>
            </a:r>
          </a:p>
          <a:p>
            <a:pPr lvl="2"/>
            <a:r>
              <a:rPr lang="en-US" dirty="0" smtClean="0"/>
              <a:t>Default milestones of 1 mi., 2 mi., etc.</a:t>
            </a:r>
          </a:p>
          <a:p>
            <a:pPr lvl="1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43000" y="5410200"/>
            <a:ext cx="685800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atinLnBrk="1">
              <a:lnSpc>
                <a:spcPts val="1425"/>
              </a:lnSpc>
              <a:spcBef>
                <a:spcPts val="0"/>
              </a:spcBef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en-US" dirty="0" smtClean="0">
                <a:solidFill>
                  <a:srgbClr val="333333"/>
                </a:solidFill>
                <a:effectLst/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$GPGGA,235317.000,4003.9039,N,10512.5793,W,1,08,1.6,1577.9,M,-20.7,M,,0000*5F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22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2499</TotalTime>
  <Words>1409</Words>
  <Application>Microsoft Office PowerPoint</Application>
  <PresentationFormat>On-screen Show (4:3)</PresentationFormat>
  <Paragraphs>317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ＭＳ Ｐゴシック</vt:lpstr>
      <vt:lpstr>SimSun</vt:lpstr>
      <vt:lpstr>Arial</vt:lpstr>
      <vt:lpstr>Bauhaus 93</vt:lpstr>
      <vt:lpstr>Calibri</vt:lpstr>
      <vt:lpstr>Consolas</vt:lpstr>
      <vt:lpstr>Times New Roman</vt:lpstr>
      <vt:lpstr>Office Theme</vt:lpstr>
      <vt:lpstr>PowerPoint Presentation</vt:lpstr>
      <vt:lpstr>What is Music in Motion?</vt:lpstr>
      <vt:lpstr>Project Motivation</vt:lpstr>
      <vt:lpstr>Objectives</vt:lpstr>
      <vt:lpstr>Device Specifications</vt:lpstr>
      <vt:lpstr>PowerPoint Presentation</vt:lpstr>
      <vt:lpstr>Accelerometer</vt:lpstr>
      <vt:lpstr>PowerPoint Presentation</vt:lpstr>
      <vt:lpstr>GPS – Antenova M10382</vt:lpstr>
      <vt:lpstr>PowerPoint Presentation</vt:lpstr>
      <vt:lpstr>MCU – TMS320F28027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 System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Android Application</vt:lpstr>
      <vt:lpstr>Android over Apple</vt:lpstr>
      <vt:lpstr>PowerPoint Presentation</vt:lpstr>
      <vt:lpstr>PowerPoint Presentation</vt:lpstr>
      <vt:lpstr>Issues</vt:lpstr>
      <vt:lpstr>Work Distribution</vt:lpstr>
      <vt:lpstr>PowerPoint Presentation</vt:lpstr>
      <vt:lpstr>Progress</vt:lpstr>
      <vt:lpstr>PowerPoint Presentation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Lauren Haar</dc:creator>
  <cp:lastModifiedBy>Eric Hoofnagle</cp:lastModifiedBy>
  <cp:revision>73</cp:revision>
  <cp:lastPrinted>2009-05-20T17:13:00Z</cp:lastPrinted>
  <dcterms:created xsi:type="dcterms:W3CDTF">2010-03-30T20:16:01Z</dcterms:created>
  <dcterms:modified xsi:type="dcterms:W3CDTF">2014-06-24T19:45:42Z</dcterms:modified>
</cp:coreProperties>
</file>