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28" r:id="rId2"/>
    <p:sldId id="305" r:id="rId3"/>
    <p:sldId id="359" r:id="rId4"/>
    <p:sldId id="275" r:id="rId5"/>
    <p:sldId id="338" r:id="rId6"/>
    <p:sldId id="265" r:id="rId7"/>
    <p:sldId id="344" r:id="rId8"/>
    <p:sldId id="358" r:id="rId9"/>
    <p:sldId id="339" r:id="rId10"/>
    <p:sldId id="342" r:id="rId11"/>
    <p:sldId id="341" r:id="rId12"/>
    <p:sldId id="340" r:id="rId13"/>
    <p:sldId id="345" r:id="rId14"/>
    <p:sldId id="360" r:id="rId15"/>
    <p:sldId id="346" r:id="rId16"/>
    <p:sldId id="361" r:id="rId17"/>
    <p:sldId id="348" r:id="rId18"/>
    <p:sldId id="349" r:id="rId19"/>
    <p:sldId id="329" r:id="rId20"/>
    <p:sldId id="352" r:id="rId21"/>
    <p:sldId id="354" r:id="rId22"/>
    <p:sldId id="355" r:id="rId23"/>
    <p:sldId id="356" r:id="rId24"/>
    <p:sldId id="353" r:id="rId25"/>
    <p:sldId id="357" r:id="rId26"/>
    <p:sldId id="331" r:id="rId27"/>
    <p:sldId id="332" r:id="rId28"/>
    <p:sldId id="294" r:id="rId29"/>
    <p:sldId id="295" r:id="rId30"/>
    <p:sldId id="333" r:id="rId31"/>
    <p:sldId id="335" r:id="rId32"/>
    <p:sldId id="303" r:id="rId33"/>
    <p:sldId id="337" r:id="rId34"/>
    <p:sldId id="304" r:id="rId35"/>
    <p:sldId id="283" r:id="rId36"/>
    <p:sldId id="288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50" r:id="rId46"/>
    <p:sldId id="278" r:id="rId47"/>
    <p:sldId id="317" r:id="rId48"/>
    <p:sldId id="318" r:id="rId4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3357" autoAdjust="0"/>
  </p:normalViewPr>
  <p:slideViewPr>
    <p:cSldViewPr snapToObjects="1">
      <p:cViewPr varScale="1">
        <p:scale>
          <a:sx n="74" d="100"/>
          <a:sy n="74" d="100"/>
        </p:scale>
        <p:origin x="3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A4E345D-39F1-4088-99C3-CC1E8A0EA3AC}" type="datetime1">
              <a:rPr lang="en-US" altLang="en-US"/>
              <a:pPr/>
              <a:t>7/22/2014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A6E72C-2B16-43F7-932C-5640153E4A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332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53A362B-CB94-41EC-8E4A-F6AF275B824C}" type="datetime1">
              <a:rPr lang="en-US" altLang="en-US"/>
              <a:pPr/>
              <a:t>7/22/2014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96F1425-F05C-4C35-9535-1D351F41F1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058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Zoilo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F1425-F05C-4C35-9535-1D351F41F151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321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F1425-F05C-4C35-9535-1D351F41F151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940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Eric</a:t>
            </a:r>
          </a:p>
          <a:p>
            <a:r>
              <a:rPr lang="en-US" dirty="0" smtClean="0"/>
              <a:t>Talk</a:t>
            </a:r>
            <a:r>
              <a:rPr lang="en-US" baseline="0" dirty="0" smtClean="0"/>
              <a:t> about fix and how it also sends a sound to notify the GPS is ready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F1425-F05C-4C35-9535-1D351F41F151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264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F1425-F05C-4C35-9535-1D351F41F151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812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F1425-F05C-4C35-9535-1D351F41F151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559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F1425-F05C-4C35-9535-1D351F41F151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013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F1425-F05C-4C35-9535-1D351F41F151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575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F1425-F05C-4C35-9535-1D351F41F151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579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F1425-F05C-4C35-9535-1D351F41F151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095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F1425-F05C-4C35-9535-1D351F41F151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69155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F1425-F05C-4C35-9535-1D351F41F151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883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err="1" smtClean="0"/>
              <a:t>Zoilo</a:t>
            </a:r>
            <a:endParaRPr dirty="0"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77684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F1425-F05C-4C35-9535-1D351F41F151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24603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F1425-F05C-4C35-9535-1D351F41F151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16175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F1425-F05C-4C35-9535-1D351F41F151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52878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F1425-F05C-4C35-9535-1D351F41F151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70837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F1425-F05C-4C35-9535-1D351F41F151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93926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F1425-F05C-4C35-9535-1D351F41F151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1271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F1425-F05C-4C35-9535-1D351F41F151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2033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F1425-F05C-4C35-9535-1D351F41F151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2785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F1425-F05C-4C35-9535-1D351F41F151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444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F1425-F05C-4C35-9535-1D351F41F151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476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Zoilo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F1425-F05C-4C35-9535-1D351F41F151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977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F1425-F05C-4C35-9535-1D351F41F151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2669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F1425-F05C-4C35-9535-1D351F41F151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8952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F1425-F05C-4C35-9535-1D351F41F151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9151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Eric</a:t>
            </a:r>
          </a:p>
          <a:p>
            <a:r>
              <a:rPr lang="en-US" dirty="0" smtClean="0"/>
              <a:t>Difficulty</a:t>
            </a:r>
            <a:r>
              <a:rPr lang="en-US" baseline="0" dirty="0" smtClean="0"/>
              <a:t> during prototyping to communicate USB with Application / Focused on other design issues</a:t>
            </a:r>
          </a:p>
          <a:p>
            <a:r>
              <a:rPr lang="en-US" baseline="0" dirty="0" smtClean="0"/>
              <a:t>Managing sending data through USB without it being powered by a master device</a:t>
            </a:r>
          </a:p>
          <a:p>
            <a:r>
              <a:rPr lang="en-US" baseline="0" dirty="0" smtClean="0"/>
              <a:t>Didn’t function on the PCB itself / Focused on other issues on PCB</a:t>
            </a:r>
          </a:p>
          <a:p>
            <a:r>
              <a:rPr lang="en-US" baseline="0" dirty="0" smtClean="0"/>
              <a:t>More time we could have focused on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F1425-F05C-4C35-9535-1D351F41F151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9997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err="1" smtClean="0"/>
              <a:t>Zoilo</a:t>
            </a:r>
            <a:endParaRPr dirty="0"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420190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err="1"/>
              <a:t>Zoilo</a:t>
            </a:r>
            <a:endParaRPr lang="en-US"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910342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err="1"/>
              <a:t>Zoilo</a:t>
            </a:r>
            <a:endParaRPr lang="en-US"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656850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err="1"/>
              <a:t>Zoilo</a:t>
            </a:r>
            <a:endParaRPr lang="en-US"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094666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err="1"/>
              <a:t>Zoilo</a:t>
            </a:r>
            <a:endParaRPr lang="en-US"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804444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err="1"/>
              <a:t>Zoilo</a:t>
            </a:r>
            <a:endParaRPr lang="en-US"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3211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Zoilo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F1425-F05C-4C35-9535-1D351F41F151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4459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err="1"/>
              <a:t>Zoilo</a:t>
            </a:r>
            <a:endParaRPr lang="en-US"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6383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err="1"/>
              <a:t>Zoilo</a:t>
            </a:r>
            <a:endParaRPr lang="en-US"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976257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err="1"/>
              <a:t>Zoilo</a:t>
            </a:r>
            <a:endParaRPr lang="en-US"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491893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Zoilo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F1425-F05C-4C35-9535-1D351F41F151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0599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err="1"/>
              <a:t>Zoilo</a:t>
            </a:r>
            <a:endParaRPr lang="en-US"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902002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err="1"/>
              <a:t>Zoilo</a:t>
            </a:r>
            <a:endParaRPr lang="en-US"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66193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F1425-F05C-4C35-9535-1D351F41F151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310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F1425-F05C-4C35-9535-1D351F41F151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082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Eric</a:t>
            </a:r>
            <a:endParaRPr dirty="0"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09715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F1425-F05C-4C35-9535-1D351F41F151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041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F1425-F05C-4C35-9535-1D351F41F151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643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en_weblike_COV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ECC0B8-F787-447E-A73B-69BE38E5B7EA}" type="datetime1">
              <a:rPr lang="en-US" altLang="en-US"/>
              <a:pPr/>
              <a:t>7/22/2014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CC389-3D70-41F1-A021-A89D0AD54D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5761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3948DE-86FE-46BA-B810-D74C4839D6A8}" type="datetime1">
              <a:rPr lang="en-US" altLang="en-US"/>
              <a:pPr/>
              <a:t>7/22/2014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54933-9A98-4DD5-B918-C2A3231E9C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38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440363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4403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007B07-E9E7-41B9-83E4-14443AFB4882}" type="datetime1">
              <a:rPr lang="en-US" altLang="en-US"/>
              <a:pPr/>
              <a:t>7/22/2014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6178C-A5D2-4C0F-A332-78AF61DEF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91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92BD3C-CEBB-4256-A2BC-75D7B9440800}" type="datetime1">
              <a:rPr lang="en-US" altLang="en-US"/>
              <a:pPr/>
              <a:t>7/22/2014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44CD4-B2BD-4C24-9185-4DAA863672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96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C3EC9-2917-4A60-8B35-4E210505019F}" type="datetime1">
              <a:rPr lang="en-US" altLang="en-US"/>
              <a:pPr/>
              <a:t>7/22/2014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0BDBC-E027-4896-A154-EBA52B2093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097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D6C38B-13B7-409F-B4FC-1D8E3B93D817}" type="datetime1">
              <a:rPr lang="en-US" altLang="en-US"/>
              <a:pPr/>
              <a:t>7/22/2014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C38E5-2B9C-4A23-B2D6-A22FA984DD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086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75ACD8-C6DF-45D9-A95D-09101EAC897C}" type="datetime1">
              <a:rPr lang="en-US" altLang="en-US"/>
              <a:pPr/>
              <a:t>7/22/2014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19D5D-B96F-4856-A08D-3CA723F6DD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871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291CA0-F356-4F69-BE99-0C9666FD6037}" type="datetime1">
              <a:rPr lang="en-US" altLang="en-US"/>
              <a:pPr/>
              <a:t>7/22/2014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2235D-D49D-43D4-AA45-1DE8942B9C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47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773929-3E6F-4A17-B704-869BF884C8A3}" type="datetime1">
              <a:rPr lang="en-US" altLang="en-US"/>
              <a:pPr/>
              <a:t>7/22/2014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7DEB9-CEAF-4896-A8EA-BEC7018D3C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22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749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5111750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A70CC9-BBA9-4EB9-AB36-AAC85856CC3C}" type="datetime1">
              <a:rPr lang="en-US" altLang="en-US"/>
              <a:pPr/>
              <a:t>7/22/2014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7C683-551F-4544-BD3E-B1732A8DDC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06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199"/>
            <a:ext cx="5486400" cy="38893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99EE52-84BC-44C2-9739-9DF389C325F3}" type="datetime1">
              <a:rPr lang="en-US" altLang="en-US"/>
              <a:pPr/>
              <a:t>7/22/2014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E1F29-E90C-4664-995F-87A9FDEC45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54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B330748-02F3-486C-BF3D-DF91EE7B6DA3}" type="datetime1">
              <a:rPr lang="en-US" altLang="en-US"/>
              <a:pPr/>
              <a:t>7/22/2014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CA4E82A-7F21-4322-8844-28A34B7007D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8" descr="gen_weblike_INT01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package" Target="../embeddings/Microsoft_Visio_Drawing1.vsd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package" Target="../embeddings/Microsoft_Visio_Drawing2.vsd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Visio_Drawing3.vsd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3904" y="968990"/>
            <a:ext cx="50561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Bauhaus 93" panose="04030905020B02020C02" pitchFamily="82" charset="0"/>
              </a:rPr>
              <a:t>Music In Motion</a:t>
            </a:r>
            <a:endParaRPr lang="en-US" sz="5400" dirty="0">
              <a:latin typeface="Bauhaus 93" panose="04030905020B02020C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855" y="2286000"/>
            <a:ext cx="3886290" cy="372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9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Accelerometer Data Output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32931"/>
            <a:ext cx="8229600" cy="49678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ight Brace 5"/>
          <p:cNvSpPr/>
          <p:nvPr/>
        </p:nvSpPr>
        <p:spPr>
          <a:xfrm rot="5400000">
            <a:off x="926910" y="4648200"/>
            <a:ext cx="381000" cy="990600"/>
          </a:xfrm>
          <a:prstGeom prst="rightBrac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 rot="5400000">
            <a:off x="2667000" y="4191000"/>
            <a:ext cx="381000" cy="1905000"/>
          </a:xfrm>
          <a:prstGeom prst="rightBrac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 rot="5400000">
            <a:off x="4991100" y="4152900"/>
            <a:ext cx="381000" cy="1981200"/>
          </a:xfrm>
          <a:prstGeom prst="rightBrac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 rot="5400000">
            <a:off x="7353300" y="4152900"/>
            <a:ext cx="381000" cy="1981200"/>
          </a:xfrm>
          <a:prstGeom prst="rightBrac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5408096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Address Sent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5408096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16-bit x-axis data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5300" y="5408096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16-bit y-axis data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7500" y="5408096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16-bit z-axis data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2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5" y="2236815"/>
            <a:ext cx="7870831" cy="38591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08038"/>
          </a:xfrm>
        </p:spPr>
        <p:txBody>
          <a:bodyPr/>
          <a:lstStyle/>
          <a:p>
            <a:r>
              <a:rPr lang="en-US" dirty="0" smtClean="0"/>
              <a:t>Raw Accelerometer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76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Accelerometer Filtering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 smtClean="0"/>
              <a:t>FIR </a:t>
            </a:r>
            <a:r>
              <a:rPr lang="en-US" dirty="0"/>
              <a:t>digital filter of 4 recorded footsteps</a:t>
            </a:r>
          </a:p>
          <a:p>
            <a:pPr lvl="1"/>
            <a:r>
              <a:rPr lang="en-US" dirty="0"/>
              <a:t>Establishes threshold for rolling averages</a:t>
            </a:r>
          </a:p>
          <a:p>
            <a:pPr lvl="1"/>
            <a:r>
              <a:rPr lang="en-US" dirty="0"/>
              <a:t>Threshold for false </a:t>
            </a:r>
            <a:r>
              <a:rPr lang="en-US" dirty="0" smtClean="0"/>
              <a:t>positives</a:t>
            </a:r>
          </a:p>
          <a:p>
            <a:pPr lvl="2"/>
            <a:r>
              <a:rPr lang="en-US" dirty="0" smtClean="0"/>
              <a:t>In case longer than latency</a:t>
            </a:r>
            <a:endParaRPr lang="en-US" dirty="0"/>
          </a:p>
          <a:p>
            <a:pPr lvl="1"/>
            <a:r>
              <a:rPr lang="en-US" dirty="0"/>
              <a:t>False positives </a:t>
            </a:r>
            <a:r>
              <a:rPr lang="en-US" dirty="0" smtClean="0"/>
              <a:t>non-existent</a:t>
            </a:r>
          </a:p>
          <a:p>
            <a:r>
              <a:rPr lang="en-US" dirty="0" smtClean="0"/>
              <a:t>Latency check to avoid jitter</a:t>
            </a:r>
          </a:p>
          <a:p>
            <a:pPr lvl="1"/>
            <a:r>
              <a:rPr lang="en-US" dirty="0" smtClean="0"/>
              <a:t>Low-pass filter</a:t>
            </a:r>
          </a:p>
          <a:p>
            <a:pPr lvl="1"/>
            <a:r>
              <a:rPr lang="en-US" dirty="0" smtClean="0"/>
              <a:t>0.2 sec after every step</a:t>
            </a:r>
          </a:p>
          <a:p>
            <a:pPr lvl="1"/>
            <a:r>
              <a:rPr lang="en-US" dirty="0" smtClean="0"/>
              <a:t>Time period for GPS check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200400"/>
            <a:ext cx="1543050" cy="3371850"/>
          </a:xfrm>
          <a:prstGeom prst="rect">
            <a:avLst/>
          </a:prstGeom>
        </p:spPr>
      </p:pic>
      <p:cxnSp>
        <p:nvCxnSpPr>
          <p:cNvPr id="11" name="Elbow Connector 10"/>
          <p:cNvCxnSpPr/>
          <p:nvPr/>
        </p:nvCxnSpPr>
        <p:spPr>
          <a:xfrm flipV="1">
            <a:off x="6934200" y="3505200"/>
            <a:ext cx="838200" cy="609600"/>
          </a:xfrm>
          <a:prstGeom prst="bentConnector3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53145" y="3235657"/>
            <a:ext cx="1056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0.2 sec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Latency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7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– </a:t>
            </a:r>
            <a:r>
              <a:rPr lang="en-US" dirty="0"/>
              <a:t>FGPMMOPA6H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2887" y="1765756"/>
            <a:ext cx="8229600" cy="4191000"/>
          </a:xfrm>
        </p:spPr>
        <p:txBody>
          <a:bodyPr/>
          <a:lstStyle/>
          <a:p>
            <a:r>
              <a:rPr lang="en-US" sz="2800" dirty="0" smtClean="0"/>
              <a:t>UART (SCI) Interfacing</a:t>
            </a:r>
          </a:p>
          <a:p>
            <a:r>
              <a:rPr lang="en-US" sz="2800" dirty="0" smtClean="0"/>
              <a:t>Frequency: 1.575 GHz</a:t>
            </a:r>
          </a:p>
          <a:p>
            <a:r>
              <a:rPr lang="en-US" sz="2800" dirty="0" smtClean="0"/>
              <a:t>MCU sample GPS coordinates at 1 Hz Refresh Rate</a:t>
            </a:r>
          </a:p>
          <a:p>
            <a:r>
              <a:rPr lang="en-US" dirty="0" smtClean="0"/>
              <a:t>Milestones set on distance calculations </a:t>
            </a:r>
          </a:p>
          <a:p>
            <a:pPr lvl="2"/>
            <a:r>
              <a:rPr lang="en-US" dirty="0" smtClean="0"/>
              <a:t>Distance</a:t>
            </a:r>
          </a:p>
          <a:p>
            <a:pPr lvl="3"/>
            <a:r>
              <a:rPr lang="en-US" dirty="0" smtClean="0"/>
              <a:t>Every 0.1 mile, a unique sound plays to notify the distance</a:t>
            </a:r>
          </a:p>
          <a:p>
            <a:r>
              <a:rPr lang="en-US" dirty="0" smtClean="0"/>
              <a:t>Fix confirmation via audio output</a:t>
            </a:r>
          </a:p>
        </p:txBody>
      </p:sp>
    </p:spTree>
    <p:extLst>
      <p:ext uri="{BB962C8B-B14F-4D97-AF65-F5344CB8AC3E}">
        <p14:creationId xmlns:p14="http://schemas.microsoft.com/office/powerpoint/2010/main" val="21677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Schematic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80" y="2438400"/>
            <a:ext cx="8044841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3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Parse data from strings sent through RMC and GGA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Two distance calculation</a:t>
            </a:r>
          </a:p>
          <a:p>
            <a:pPr lvl="1"/>
            <a:r>
              <a:rPr lang="en-US" dirty="0" smtClean="0"/>
              <a:t>Haversine (Using Earth’s radius and altitude)</a:t>
            </a:r>
          </a:p>
          <a:p>
            <a:pPr lvl="1"/>
            <a:r>
              <a:rPr lang="en-US" dirty="0" smtClean="0"/>
              <a:t>Kinematic Equation with speed and 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86" y="2533525"/>
            <a:ext cx="4858428" cy="17909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434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Calculations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4800" y="1447800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Haversine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" y="3211512"/>
            <a:ext cx="4040188" cy="3951288"/>
          </a:xfrm>
        </p:spPr>
        <p:txBody>
          <a:bodyPr/>
          <a:lstStyle/>
          <a:p>
            <a:r>
              <a:rPr lang="en-US" dirty="0"/>
              <a:t>Pros:</a:t>
            </a:r>
          </a:p>
          <a:p>
            <a:pPr lvl="1"/>
            <a:r>
              <a:rPr lang="en-US" dirty="0"/>
              <a:t>More accurate</a:t>
            </a:r>
          </a:p>
          <a:p>
            <a:pPr lvl="1"/>
            <a:r>
              <a:rPr lang="en-US" dirty="0"/>
              <a:t>Versatile by using more data from GPS</a:t>
            </a:r>
          </a:p>
          <a:p>
            <a:r>
              <a:rPr lang="en-US" dirty="0"/>
              <a:t>Cons:</a:t>
            </a:r>
          </a:p>
          <a:p>
            <a:pPr lvl="1"/>
            <a:r>
              <a:rPr lang="en-US" dirty="0"/>
              <a:t>Convoluted algorithms in relation to data provided</a:t>
            </a:r>
          </a:p>
          <a:p>
            <a:pPr lvl="1"/>
            <a:r>
              <a:rPr lang="en-US" dirty="0"/>
              <a:t>More for large scale applications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Kinematic Equation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800600" y="3211512"/>
            <a:ext cx="4041775" cy="3951288"/>
          </a:xfrm>
        </p:spPr>
        <p:txBody>
          <a:bodyPr/>
          <a:lstStyle/>
          <a:p>
            <a:r>
              <a:rPr lang="en-US" dirty="0"/>
              <a:t>Pros:</a:t>
            </a:r>
          </a:p>
          <a:p>
            <a:pPr lvl="1"/>
            <a:r>
              <a:rPr lang="en-US" dirty="0"/>
              <a:t>Simple</a:t>
            </a:r>
          </a:p>
          <a:p>
            <a:pPr lvl="1"/>
            <a:r>
              <a:rPr lang="en-US" dirty="0"/>
              <a:t>Less code to execute</a:t>
            </a:r>
          </a:p>
          <a:p>
            <a:pPr lvl="1"/>
            <a:r>
              <a:rPr lang="en-US" dirty="0"/>
              <a:t>Good for small-scale application</a:t>
            </a:r>
          </a:p>
          <a:p>
            <a:r>
              <a:rPr lang="en-US" dirty="0"/>
              <a:t>Cons:</a:t>
            </a:r>
          </a:p>
          <a:p>
            <a:pPr lvl="1"/>
            <a:r>
              <a:rPr lang="en-US" dirty="0"/>
              <a:t>Not as accurate as Haversine</a:t>
            </a:r>
          </a:p>
          <a:p>
            <a:endParaRPr lang="en-US" dirty="0"/>
          </a:p>
        </p:txBody>
      </p:sp>
      <p:sp>
        <p:nvSpPr>
          <p:cNvPr id="13" name="Donut 12"/>
          <p:cNvSpPr/>
          <p:nvPr/>
        </p:nvSpPr>
        <p:spPr>
          <a:xfrm>
            <a:off x="8001000" y="1600200"/>
            <a:ext cx="541340" cy="547686"/>
          </a:xfrm>
          <a:prstGeom prst="donut">
            <a:avLst>
              <a:gd name="adj" fmla="val 1239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&quot;No&quot; Symbol 13"/>
          <p:cNvSpPr/>
          <p:nvPr/>
        </p:nvSpPr>
        <p:spPr>
          <a:xfrm>
            <a:off x="975360" y="1554957"/>
            <a:ext cx="548640" cy="548640"/>
          </a:xfrm>
          <a:prstGeom prst="noSmoking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36" y="2285265"/>
            <a:ext cx="4021129" cy="7096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486" y="2286000"/>
            <a:ext cx="4160002" cy="6954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066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Temporary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Stand-still jitter calculation</a:t>
            </a:r>
          </a:p>
          <a:p>
            <a:pPr lvl="1"/>
            <a:r>
              <a:rPr lang="en-US" dirty="0" smtClean="0"/>
              <a:t>Location precision not concise</a:t>
            </a:r>
          </a:p>
          <a:p>
            <a:r>
              <a:rPr lang="en-US" dirty="0" smtClean="0"/>
              <a:t>Distance offset</a:t>
            </a:r>
          </a:p>
          <a:p>
            <a:pPr lvl="1"/>
            <a:r>
              <a:rPr lang="en-US" dirty="0" smtClean="0"/>
              <a:t>Speed precision off as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52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GPS/Accelerometer Software Sync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GPS secondary to Accelerometer</a:t>
            </a:r>
          </a:p>
          <a:p>
            <a:r>
              <a:rPr lang="en-US" sz="2800" dirty="0" smtClean="0"/>
              <a:t>Avoids lag time created when focused on GPS</a:t>
            </a:r>
          </a:p>
          <a:p>
            <a:r>
              <a:rPr lang="en-US" sz="2800" dirty="0" smtClean="0"/>
              <a:t>Update Rate originally congruent with Check Rate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352800"/>
            <a:ext cx="1543050" cy="3371850"/>
          </a:xfrm>
          <a:prstGeom prst="rect">
            <a:avLst/>
          </a:prstGeom>
        </p:spPr>
      </p:pic>
      <p:cxnSp>
        <p:nvCxnSpPr>
          <p:cNvPr id="8" name="Elbow Connector 7"/>
          <p:cNvCxnSpPr/>
          <p:nvPr/>
        </p:nvCxnSpPr>
        <p:spPr>
          <a:xfrm flipV="1">
            <a:off x="2133600" y="3657600"/>
            <a:ext cx="838200" cy="609600"/>
          </a:xfrm>
          <a:prstGeom prst="bentConnector3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52545" y="3388057"/>
            <a:ext cx="1056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0.2 sec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Latency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200400" y="4848225"/>
            <a:ext cx="1295400" cy="3238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476807"/>
            <a:ext cx="2971410" cy="31525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495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52600"/>
            <a:ext cx="8229600" cy="808038"/>
          </a:xfrm>
        </p:spPr>
        <p:txBody>
          <a:bodyPr/>
          <a:lstStyle/>
          <a:p>
            <a:r>
              <a:rPr lang="en-US" dirty="0"/>
              <a:t>Audio Engine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Control </a:t>
            </a:r>
            <a:r>
              <a:rPr lang="en-US" dirty="0"/>
              <a:t>System Design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3400" y="2865437"/>
            <a:ext cx="4038600" cy="4525963"/>
          </a:xfrm>
        </p:spPr>
        <p:txBody>
          <a:bodyPr/>
          <a:lstStyle/>
          <a:p>
            <a:r>
              <a:rPr lang="en-US" sz="2000" dirty="0"/>
              <a:t>Tempo Control System</a:t>
            </a:r>
          </a:p>
          <a:p>
            <a:pPr marL="685800" lvl="1"/>
            <a:r>
              <a:rPr lang="en-US" sz="1600" dirty="0"/>
              <a:t>Processes the Tempo pulses received from the Sensor Microcontroller  to output Song data in time with the runners pace</a:t>
            </a:r>
          </a:p>
          <a:p>
            <a:pPr marL="685800" lvl="1"/>
            <a:r>
              <a:rPr lang="en-US" sz="1600" dirty="0"/>
              <a:t>Utilizes interrupts to mark pulse input timing</a:t>
            </a:r>
          </a:p>
          <a:p>
            <a:pPr marL="685800" lvl="1"/>
            <a:r>
              <a:rPr lang="en-US" sz="1600" dirty="0"/>
              <a:t>Pulses represent the runners footfall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4525963"/>
          </a:xfrm>
        </p:spPr>
        <p:txBody>
          <a:bodyPr/>
          <a:lstStyle/>
          <a:p>
            <a:r>
              <a:rPr lang="en-US" sz="2000" dirty="0"/>
              <a:t>Audio Control System</a:t>
            </a:r>
          </a:p>
          <a:p>
            <a:pPr marL="685800" lvl="1"/>
            <a:r>
              <a:rPr lang="en-US" sz="1600" dirty="0"/>
              <a:t>Contains Song Rhythmic and Melodic Structure</a:t>
            </a:r>
          </a:p>
          <a:p>
            <a:pPr marL="685800" lvl="1"/>
            <a:r>
              <a:rPr lang="en-US" sz="1600" dirty="0"/>
              <a:t>Converts Digital Information to Analog audio signals</a:t>
            </a:r>
          </a:p>
          <a:p>
            <a:pPr marL="685800" lvl="1"/>
            <a:r>
              <a:rPr lang="en-US" sz="1600" dirty="0" smtClean="0"/>
              <a:t>Standard CD quality audio</a:t>
            </a:r>
          </a:p>
          <a:p>
            <a:pPr marL="685800" lvl="1"/>
            <a:r>
              <a:rPr lang="en-US" sz="1600" dirty="0" smtClean="0"/>
              <a:t>16bit 44.1KHz </a:t>
            </a:r>
            <a:r>
              <a:rPr lang="en-US" sz="1600" dirty="0"/>
              <a:t>signal output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6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76200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Music in Motion?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Running device that synchronizes music to the user’s run</a:t>
            </a:r>
          </a:p>
          <a:p>
            <a:pPr marL="342900" marR="0" lvl="0" indent="-342900" algn="just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control system synchronizes the music to your foot-falls</a:t>
            </a:r>
          </a:p>
          <a:p>
            <a:pPr marL="342900" marR="0" lvl="0" indent="-342900" algn="just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Tracks the user’s running distance and generates alerts so they know how they are doing in real time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5938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5943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Tempo </a:t>
            </a:r>
            <a:r>
              <a:rPr lang="en-US" dirty="0" smtClean="0">
                <a:latin typeface="+mn-lt"/>
              </a:rPr>
              <a:t>Control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450062"/>
            <a:ext cx="7543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Hardware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Implemented on an Atmega328 </a:t>
            </a:r>
            <a:r>
              <a:rPr lang="en-US" sz="2000" dirty="0" smtClean="0"/>
              <a:t>microcontroller</a:t>
            </a:r>
            <a:endParaRPr lang="en-US" sz="2000" dirty="0"/>
          </a:p>
          <a:p>
            <a:r>
              <a:rPr lang="en-US" sz="2400" dirty="0"/>
              <a:t>Software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Converts the impulse train received from the sensor processor into a </a:t>
            </a:r>
            <a:r>
              <a:rPr lang="en-US" sz="2000" dirty="0" smtClean="0"/>
              <a:t>dynamic and musically </a:t>
            </a:r>
            <a:r>
              <a:rPr lang="en-US" sz="2000" dirty="0"/>
              <a:t>useful tempo map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Coded in C </a:t>
            </a:r>
            <a:r>
              <a:rPr lang="en-US" sz="2000" dirty="0" smtClean="0"/>
              <a:t>Language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Utilizes instantaneous and average tempo measurements to implement both Finite Impulse and Infinite Impulse response processing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Predictive processing estimates the placement of the next down beat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Quantizes each impulse into quarter note values and further subdivides these into both sixteenth note and triplet subdivisions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93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8600" y="-228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721407"/>
              </p:ext>
            </p:extLst>
          </p:nvPr>
        </p:nvGraphicFramePr>
        <p:xfrm>
          <a:off x="457200" y="2590800"/>
          <a:ext cx="48768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r:id="rId4" imgW="7372350" imgH="5381535" progId="Visio.Drawing.15">
                  <p:embed/>
                </p:oleObj>
              </mc:Choice>
              <mc:Fallback>
                <p:oleObj r:id="rId4" imgW="7372350" imgH="5381535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90800"/>
                        <a:ext cx="4876800" cy="355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85800" y="609600"/>
            <a:ext cx="621362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Tempo Control </a:t>
            </a:r>
            <a:r>
              <a:rPr lang="en-US" sz="3600" dirty="0" smtClean="0"/>
              <a:t>System</a:t>
            </a:r>
          </a:p>
          <a:p>
            <a:r>
              <a:rPr lang="en-US" sz="3200" dirty="0" smtClean="0"/>
              <a:t>Instantaneous Tempo Measurement</a:t>
            </a:r>
            <a:endParaRPr lang="en-US" sz="3200" dirty="0"/>
          </a:p>
        </p:txBody>
      </p:sp>
      <p:pic>
        <p:nvPicPr>
          <p:cNvPr id="2052" name="Picture 4" descr="E:\final presentation\control formula inst temp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7" y="2833721"/>
            <a:ext cx="3984625" cy="4858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900535"/>
            <a:ext cx="426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Discrete Time Diagram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1" y="1905000"/>
            <a:ext cx="426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Software Implementation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619499" y="3722679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Finite Impulse response where </a:t>
            </a:r>
          </a:p>
          <a:p>
            <a:pPr algn="ctr"/>
            <a:r>
              <a:rPr lang="en-US" sz="2000" dirty="0" smtClean="0"/>
              <a:t>T(n)=X(n-1) – X(n)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550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228600" y="-228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85800" y="609600"/>
            <a:ext cx="6410153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Tempo Control </a:t>
            </a:r>
            <a:r>
              <a:rPr lang="en-US" sz="3600" dirty="0" smtClean="0"/>
              <a:t>System</a:t>
            </a:r>
          </a:p>
          <a:p>
            <a:r>
              <a:rPr lang="en-US" sz="3200" dirty="0" smtClean="0"/>
              <a:t>Rolling Average Tempo Measurement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304800" y="1900535"/>
            <a:ext cx="426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Discrete Time Diagram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4343401" y="1905000"/>
            <a:ext cx="426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Software </a:t>
            </a:r>
            <a:r>
              <a:rPr lang="en-US" sz="2400" dirty="0"/>
              <a:t>Implementation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81399" y="4131098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Infinite Impulse response where </a:t>
            </a:r>
          </a:p>
          <a:p>
            <a:pPr algn="ctr"/>
            <a:r>
              <a:rPr lang="en-US" sz="2000" dirty="0" smtClean="0"/>
              <a:t>Y(n)=T(n)×1÷3 + Y(n-1)×2÷3</a:t>
            </a:r>
            <a:endParaRPr lang="en-US" sz="2000" dirty="0"/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0" y="-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3088" name="Picture 16" descr="E:\final presentation\control formula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743200"/>
            <a:ext cx="4191001" cy="9307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0" y="2666761"/>
            <a:ext cx="3600450" cy="27434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6150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8600" y="-228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609600"/>
            <a:ext cx="5192255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Tempo Control </a:t>
            </a:r>
            <a:r>
              <a:rPr lang="en-US" sz="3600" dirty="0" smtClean="0"/>
              <a:t>System</a:t>
            </a:r>
          </a:p>
          <a:p>
            <a:r>
              <a:rPr lang="en-US" sz="3200" dirty="0" smtClean="0"/>
              <a:t>Average Tempo Measurement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900535"/>
            <a:ext cx="426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Discrete Time Diagram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343401" y="1905000"/>
            <a:ext cx="426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Software </a:t>
            </a:r>
            <a:r>
              <a:rPr lang="en-US" sz="2400" dirty="0"/>
              <a:t>Implementation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85899" y="5375701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Finite Impulse response where </a:t>
            </a:r>
          </a:p>
          <a:p>
            <a:pPr algn="ctr"/>
            <a:r>
              <a:rPr lang="en-US" sz="2000" dirty="0" smtClean="0"/>
              <a:t>Y2=[T(n) </a:t>
            </a:r>
            <a:r>
              <a:rPr lang="en-US" sz="2000" dirty="0"/>
              <a:t>+</a:t>
            </a:r>
            <a:r>
              <a:rPr lang="en-US" sz="2000" dirty="0" smtClean="0"/>
              <a:t> T(n-1) + T(n-2) + </a:t>
            </a:r>
            <a:r>
              <a:rPr lang="en-US" sz="2000" dirty="0"/>
              <a:t>T(n-3</a:t>
            </a:r>
            <a:r>
              <a:rPr lang="en-US" sz="2000" dirty="0" smtClean="0"/>
              <a:t>)] ÷ 4</a:t>
            </a:r>
            <a:endParaRPr lang="en-US" sz="20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-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533014" y="2590801"/>
          <a:ext cx="3810387" cy="2937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r:id="rId4" imgW="6858000" imgH="5286375" progId="Visio.Drawing.15">
                  <p:embed/>
                </p:oleObj>
              </mc:Choice>
              <mc:Fallback>
                <p:oleObj r:id="rId4" imgW="6858000" imgH="5286375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014" y="2590801"/>
                        <a:ext cx="3810387" cy="29371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5" descr="E:\final presentation\control formula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2679160"/>
            <a:ext cx="2209799" cy="10546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E:\final presentation\control formula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579" y="4139941"/>
            <a:ext cx="4388642" cy="7368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77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6200" y="609600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Tempo Control System Discrete-Time Diagram</a:t>
            </a:r>
            <a:endParaRPr lang="en-US" sz="3200" dirty="0"/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995943" y="1371600"/>
          <a:ext cx="5152114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r:id="rId4" imgW="7801110" imgH="8886825" progId="Visio.Drawing.15">
                  <p:embed/>
                </p:oleObj>
              </mc:Choice>
              <mc:Fallback>
                <p:oleObj r:id="rId4" imgW="7801110" imgH="8886825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943" y="1371600"/>
                        <a:ext cx="5152114" cy="5257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233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457200"/>
            <a:ext cx="4377417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Tempo Control </a:t>
            </a:r>
            <a:r>
              <a:rPr lang="en-US" sz="3600" dirty="0" smtClean="0"/>
              <a:t>System</a:t>
            </a:r>
          </a:p>
          <a:p>
            <a:r>
              <a:rPr lang="en-US" sz="3200" dirty="0" smtClean="0"/>
              <a:t>Tempo Map Output</a:t>
            </a:r>
            <a:endParaRPr lang="en-US" sz="3200" dirty="0"/>
          </a:p>
        </p:txBody>
      </p:sp>
      <p:pic>
        <p:nvPicPr>
          <p:cNvPr id="5122" name="Picture 2" descr="E:\final presentation\control formula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7000"/>
            <a:ext cx="6705601" cy="8235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1639669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next down beat position is then finally estimated by using a weighted average of each measurement and subtracting a twelve millisecond offset</a:t>
            </a:r>
            <a:endParaRPr lang="en-US" dirty="0"/>
          </a:p>
        </p:txBody>
      </p:sp>
      <p:pic>
        <p:nvPicPr>
          <p:cNvPr id="5123" name="Picture 3" descr="E:\backup2\SENIOR DESIGN\conference paper\tempo puls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65042"/>
            <a:ext cx="3147171" cy="25982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84700" y="4302442"/>
            <a:ext cx="4000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Input pulses are shown on the lower signal and the Tempo map output sixteenth note subdivisions are shown on the upper signal.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976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096962"/>
            <a:ext cx="8229600" cy="731838"/>
          </a:xfrm>
        </p:spPr>
        <p:txBody>
          <a:bodyPr/>
          <a:lstStyle/>
          <a:p>
            <a:r>
              <a:rPr lang="en-US" dirty="0"/>
              <a:t>Audio Engine and Control System Design - Two Hardware Options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38640" y="1722438"/>
            <a:ext cx="4040188" cy="639762"/>
          </a:xfrm>
        </p:spPr>
        <p:txBody>
          <a:bodyPr/>
          <a:lstStyle/>
          <a:p>
            <a:pPr algn="ctr"/>
            <a:r>
              <a:rPr lang="en-US" dirty="0"/>
              <a:t>Additive Synthesis on </a:t>
            </a:r>
            <a:r>
              <a:rPr lang="en-US" dirty="0" smtClean="0"/>
              <a:t>FPGA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/>
          <a:lstStyle/>
          <a:p>
            <a:pPr algn="ctr"/>
            <a:r>
              <a:rPr lang="en-US" dirty="0"/>
              <a:t>MIDI controlled </a:t>
            </a:r>
            <a:r>
              <a:rPr lang="en-US" dirty="0" smtClean="0"/>
              <a:t>Synthesizer</a:t>
            </a:r>
            <a:endParaRPr lang="en-US" sz="1800" dirty="0"/>
          </a:p>
        </p:txBody>
      </p:sp>
      <p:pic>
        <p:nvPicPr>
          <p:cNvPr id="14" name="Picture 2" descr="http://www.adafruit.com/images/1200x900/1381-0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69" y="2449512"/>
            <a:ext cx="3712131" cy="3951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23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Additive </a:t>
            </a:r>
            <a:r>
              <a:rPr lang="en-US" dirty="0"/>
              <a:t>Synthesis on </a:t>
            </a:r>
            <a:r>
              <a:rPr lang="en-US" dirty="0" smtClean="0"/>
              <a:t>FPGA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dirty="0"/>
              <a:t>Familiarity with Spartan architecture and Xilinx development tools</a:t>
            </a:r>
          </a:p>
          <a:p>
            <a:r>
              <a:rPr lang="en-US" sz="1800" dirty="0"/>
              <a:t>Prototyping done on a Digilent Basys2 is easily transferrable</a:t>
            </a:r>
          </a:p>
          <a:p>
            <a:r>
              <a:rPr lang="en-US" sz="1800" dirty="0"/>
              <a:t>FPGA design allows for Parallel processing of Control Inputs and Audio Signal Outputs for optimal real time performance on a single IC</a:t>
            </a:r>
          </a:p>
          <a:p>
            <a:r>
              <a:rPr lang="en-US" sz="1800" dirty="0"/>
              <a:t>Allows for fully customizable Sampling Rate and Bit Depth</a:t>
            </a:r>
          </a:p>
          <a:p>
            <a:r>
              <a:rPr lang="en-US" sz="1800" dirty="0"/>
              <a:t>Experience designing additive synthesis audio</a:t>
            </a:r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1800" dirty="0"/>
              <a:t>Requires external or custom designed Digital Audio Converter</a:t>
            </a:r>
          </a:p>
          <a:p>
            <a:r>
              <a:rPr lang="en-US" sz="1800" dirty="0"/>
              <a:t>Labor Intensive – extensive coding required to design the entire audio engine and control system from scratch</a:t>
            </a:r>
          </a:p>
          <a:p>
            <a:r>
              <a:rPr lang="en-US" sz="1800" dirty="0"/>
              <a:t>Custom Digital Audio Converter pushes the limit of the PCB size design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6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4191000"/>
            <a:ext cx="6781800" cy="248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4572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Additive Synthesis Design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185208"/>
            <a:ext cx="69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Xilinx Spartan3 FPGA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Xilinx integrated </a:t>
            </a:r>
            <a:r>
              <a:rPr lang="en-US" sz="2000" dirty="0" err="1" smtClean="0"/>
              <a:t>IpCore</a:t>
            </a:r>
            <a:r>
              <a:rPr lang="en-US" sz="2000" dirty="0" smtClean="0"/>
              <a:t> </a:t>
            </a:r>
            <a:r>
              <a:rPr lang="en-US" sz="2000" dirty="0"/>
              <a:t>d</a:t>
            </a:r>
            <a:r>
              <a:rPr lang="en-US" sz="2000" dirty="0" smtClean="0"/>
              <a:t>igital oscillators are sufficient for audio signal generation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Oscillators can be Amplitude and Phase Modulated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Extensive Input and Output options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2791361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Digital Audio Converter (DAC)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2R Ladder type design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16 bit PCM audio signal input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Analog audio signal output</a:t>
            </a:r>
          </a:p>
        </p:txBody>
      </p:sp>
    </p:spTree>
    <p:extLst>
      <p:ext uri="{BB962C8B-B14F-4D97-AF65-F5344CB8AC3E}">
        <p14:creationId xmlns:p14="http://schemas.microsoft.com/office/powerpoint/2010/main" val="19742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7700" y="558225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Audio Engine and Control System Design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757768" y="1062335"/>
            <a:ext cx="5628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Oscillator and DAC Hardware Prototype</a:t>
            </a:r>
            <a:endParaRPr lang="en-US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515709"/>
            <a:ext cx="2971800" cy="221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86050" y="3733800"/>
            <a:ext cx="377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Simple two oscillator additive synthesis wave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00100" y="487680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Overestimation of Oscillator resource use lead to limited instrumentation capabilities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Limited polyphony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More than three notes outputs simultaneously leads to excessive digital noise in signal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41551" y="4419600"/>
            <a:ext cx="5860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DAC Hardware Prototype Problems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944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Exploring our collective interest</a:t>
            </a:r>
          </a:p>
          <a:p>
            <a:pPr lvl="1"/>
            <a:r>
              <a:rPr lang="en-US" dirty="0" smtClean="0"/>
              <a:t>Biofeedback</a:t>
            </a:r>
          </a:p>
          <a:p>
            <a:pPr lvl="1"/>
            <a:r>
              <a:rPr lang="en-US" dirty="0" smtClean="0"/>
              <a:t>Music</a:t>
            </a:r>
          </a:p>
          <a:p>
            <a:pPr lvl="1"/>
            <a:r>
              <a:rPr lang="en-US" dirty="0" smtClean="0"/>
              <a:t>Control Systems</a:t>
            </a:r>
          </a:p>
          <a:p>
            <a:r>
              <a:rPr lang="en-US" dirty="0" smtClean="0"/>
              <a:t>Creating something completely unique</a:t>
            </a:r>
          </a:p>
          <a:p>
            <a:r>
              <a:rPr lang="en-US" dirty="0" smtClean="0"/>
              <a:t>Experimenting with product design</a:t>
            </a:r>
          </a:p>
        </p:txBody>
      </p:sp>
    </p:spTree>
    <p:extLst>
      <p:ext uri="{BB962C8B-B14F-4D97-AF65-F5344CB8AC3E}">
        <p14:creationId xmlns:p14="http://schemas.microsoft.com/office/powerpoint/2010/main" val="89291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643424"/>
            <a:ext cx="8229600" cy="731838"/>
          </a:xfrm>
        </p:spPr>
        <p:txBody>
          <a:bodyPr/>
          <a:lstStyle/>
          <a:p>
            <a:r>
              <a:rPr lang="en-US" dirty="0"/>
              <a:t>MIDI </a:t>
            </a:r>
            <a:r>
              <a:rPr lang="en-US" dirty="0" smtClean="0"/>
              <a:t>Controlled </a:t>
            </a:r>
            <a:r>
              <a:rPr lang="en-US" dirty="0"/>
              <a:t>Synthesizer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5838"/>
            <a:ext cx="4040188" cy="639762"/>
          </a:xfrm>
        </p:spPr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06712"/>
            <a:ext cx="4040188" cy="3951288"/>
          </a:xfrm>
        </p:spPr>
        <p:txBody>
          <a:bodyPr/>
          <a:lstStyle/>
          <a:p>
            <a:r>
              <a:rPr lang="en-US" sz="2000" dirty="0"/>
              <a:t>Outputs stereo analog audio signal </a:t>
            </a:r>
          </a:p>
          <a:p>
            <a:r>
              <a:rPr lang="en-US" sz="2000" dirty="0"/>
              <a:t>Eliminates the need for a custom DAC and audio amplifier thereby reducing the PCB size</a:t>
            </a:r>
          </a:p>
          <a:p>
            <a:r>
              <a:rPr lang="en-US" sz="2000" dirty="0"/>
              <a:t>Predesigned instrument sounds save design time</a:t>
            </a:r>
          </a:p>
          <a:p>
            <a:r>
              <a:rPr lang="en-US" sz="2000" dirty="0"/>
              <a:t>Has 50 note polyphony </a:t>
            </a:r>
          </a:p>
          <a:p>
            <a:r>
              <a:rPr lang="en-US" sz="2000" dirty="0"/>
              <a:t>MIDI control is easily implemented and can be quickly designed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55838"/>
            <a:ext cx="4041775" cy="639762"/>
          </a:xfrm>
        </p:spPr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06712"/>
            <a:ext cx="4041775" cy="3951288"/>
          </a:xfrm>
        </p:spPr>
        <p:txBody>
          <a:bodyPr/>
          <a:lstStyle/>
          <a:p>
            <a:r>
              <a:rPr lang="en-US" sz="2000" dirty="0"/>
              <a:t>Requires a separate microcontroller for Tempo processing</a:t>
            </a:r>
          </a:p>
          <a:p>
            <a:r>
              <a:rPr lang="en-US" sz="2000" dirty="0"/>
              <a:t>UART communication protocol between Tempo Control system and Audio Engine can increase system lag time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30288" y="1424841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VLSI VS1053B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Class D audio amplifier and MIDI </a:t>
            </a:r>
            <a:r>
              <a:rPr lang="en-US" sz="2000" dirty="0" smtClean="0"/>
              <a:t>synthesizer IC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18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38200"/>
          </a:xfrm>
        </p:spPr>
        <p:txBody>
          <a:bodyPr/>
          <a:lstStyle/>
          <a:p>
            <a:r>
              <a:rPr lang="en-US" dirty="0"/>
              <a:t>Audio Engine and Control System Design - Two Hardware Options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373563"/>
          </a:xfrm>
        </p:spPr>
        <p:txBody>
          <a:bodyPr/>
          <a:lstStyle/>
          <a:p>
            <a:r>
              <a:rPr lang="en-US" dirty="0" smtClean="0"/>
              <a:t>Additive Synthesis on FPGA</a:t>
            </a:r>
          </a:p>
          <a:p>
            <a:r>
              <a:rPr lang="en-US" dirty="0" smtClean="0"/>
              <a:t>MIDI Controlled Synthesizer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10800000">
            <a:off x="5753100" y="2644140"/>
            <a:ext cx="2019300" cy="63246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4198203"/>
            <a:ext cx="834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Given the time requirements this was determined to be the better option and has been implemented in this project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478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0125" y="508337"/>
            <a:ext cx="51459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/>
              <a:t>Audio Control System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0125" y="1216223"/>
            <a:ext cx="70104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MIDI mode and Instrument Initialization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In order to run as a MIDI synth the Audio control system sets the VS1053 GPIO3 pin high and then sends power to the device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MIDI protocol includes 16 control channels and each instrument consists of a two channel layer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Control signals are sent along each channel to the desired sound bank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Note on messages must then be followed by a note off message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MIDI signals include a thee byte word and is transmitted big endian byte wise but little endian bitwise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Byte 1 – 4 bit channel select and 4 bit command signal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Byte 2 – 8 bit note number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Byte 3 – 8 bit velocity value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30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0125" y="508337"/>
            <a:ext cx="51459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/>
              <a:t>Audio Control System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0125" y="1246068"/>
            <a:ext cx="701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Alert</a:t>
            </a:r>
            <a:r>
              <a:rPr lang="en-US" sz="2400" dirty="0" smtClean="0"/>
              <a:t> </a:t>
            </a:r>
            <a:r>
              <a:rPr lang="en-US" sz="2800" dirty="0" smtClean="0"/>
              <a:t>Control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Triggered from alert interrupt signal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Alert select input allows for two alert types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First alert triggered when GPS has a satellite fix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Following alerts triggered at distance milestones</a:t>
            </a:r>
          </a:p>
        </p:txBody>
      </p:sp>
    </p:spTree>
    <p:extLst>
      <p:ext uri="{BB962C8B-B14F-4D97-AF65-F5344CB8AC3E}">
        <p14:creationId xmlns:p14="http://schemas.microsoft.com/office/powerpoint/2010/main" val="131156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08337"/>
            <a:ext cx="46617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Audio Control System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216223"/>
            <a:ext cx="701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Song storage and Generation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Two structure types store instrument note and velocity values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Rhythmic Instruments – store note lengths and velocity arrays, pointers to those arrays, and an ON variable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Melodic Instruments – store  note values, lengths, and </a:t>
            </a:r>
            <a:r>
              <a:rPr lang="en-US" sz="2000" dirty="0"/>
              <a:t>velocity arrays, pointers to those arrays, and an ON variable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Two counters as a song position pointer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Beat – incremented every down beat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Measure – incremented every four beats and counts 128 measures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Six functions – Down,  Six1, Trip1, Eight, Trip2, and Six2 contain conditional statements that check against song position and turn the desired notes on and off along the required channels</a:t>
            </a:r>
          </a:p>
        </p:txBody>
      </p:sp>
    </p:spTree>
    <p:extLst>
      <p:ext uri="{BB962C8B-B14F-4D97-AF65-F5344CB8AC3E}">
        <p14:creationId xmlns:p14="http://schemas.microsoft.com/office/powerpoint/2010/main" val="42301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/>
          <a:lstStyle/>
          <a:p>
            <a:r>
              <a:rPr lang="en-US" dirty="0" smtClean="0"/>
              <a:t>Original Android App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8" y="1676400"/>
            <a:ext cx="8229600" cy="4373563"/>
          </a:xfrm>
        </p:spPr>
        <p:txBody>
          <a:bodyPr/>
          <a:lstStyle/>
          <a:p>
            <a:r>
              <a:rPr lang="en-US" sz="2400" dirty="0" smtClean="0"/>
              <a:t>Design originally included Android App</a:t>
            </a:r>
            <a:endParaRPr lang="en-US" sz="2800" dirty="0" smtClean="0"/>
          </a:p>
          <a:p>
            <a:pPr lvl="1"/>
            <a:r>
              <a:rPr lang="en-US" sz="2000" dirty="0" smtClean="0"/>
              <a:t>Record statistics of run</a:t>
            </a:r>
          </a:p>
          <a:p>
            <a:pPr lvl="2"/>
            <a:r>
              <a:rPr lang="en-US" sz="1800" dirty="0" smtClean="0"/>
              <a:t>Total Distance</a:t>
            </a:r>
          </a:p>
          <a:p>
            <a:pPr lvl="2"/>
            <a:r>
              <a:rPr lang="en-US" sz="1800" dirty="0" smtClean="0"/>
              <a:t>Total Time</a:t>
            </a:r>
          </a:p>
          <a:p>
            <a:pPr lvl="2"/>
            <a:r>
              <a:rPr lang="en-US" sz="1800" dirty="0" smtClean="0"/>
              <a:t>Milestone times and speeds</a:t>
            </a:r>
          </a:p>
          <a:p>
            <a:pPr lvl="1"/>
            <a:r>
              <a:rPr lang="en-US" sz="2000" dirty="0" smtClean="0"/>
              <a:t>Records up to 5 runs</a:t>
            </a:r>
          </a:p>
          <a:p>
            <a:pPr lvl="1"/>
            <a:r>
              <a:rPr lang="en-US" sz="2000" dirty="0" smtClean="0"/>
              <a:t>User Variable Input</a:t>
            </a:r>
          </a:p>
          <a:p>
            <a:pPr lvl="2"/>
            <a:r>
              <a:rPr lang="en-US" sz="2000" dirty="0" smtClean="0"/>
              <a:t>Distance Markers</a:t>
            </a:r>
          </a:p>
          <a:p>
            <a:pPr lvl="2"/>
            <a:r>
              <a:rPr lang="en-US" sz="2000" dirty="0" smtClean="0"/>
              <a:t>Alerts</a:t>
            </a:r>
          </a:p>
          <a:p>
            <a:pPr lvl="1"/>
            <a:r>
              <a:rPr lang="en-US" sz="2000" dirty="0" smtClean="0"/>
              <a:t>Uploaded via USB after run</a:t>
            </a:r>
          </a:p>
          <a:p>
            <a:pPr lvl="1"/>
            <a:r>
              <a:rPr lang="en-US" sz="2000" dirty="0" smtClean="0"/>
              <a:t>Separate mode when powered on</a:t>
            </a:r>
          </a:p>
          <a:p>
            <a:pPr lvl="1"/>
            <a:r>
              <a:rPr lang="en-US" sz="2000" dirty="0" smtClean="0"/>
              <a:t>USB connectivity issues on final design</a:t>
            </a:r>
          </a:p>
          <a:p>
            <a:pPr lvl="1"/>
            <a:endParaRPr lang="en-US" sz="2400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05000"/>
            <a:ext cx="2395538" cy="39925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495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Implementation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Prototype communication</a:t>
            </a:r>
          </a:p>
          <a:p>
            <a:r>
              <a:rPr lang="en-US" dirty="0" smtClean="0"/>
              <a:t>Input design obstacles</a:t>
            </a:r>
          </a:p>
          <a:p>
            <a:r>
              <a:rPr lang="en-US" dirty="0" smtClean="0"/>
              <a:t>USB inactivity on PCB</a:t>
            </a:r>
          </a:p>
          <a:p>
            <a:r>
              <a:rPr lang="en-US" dirty="0" smtClean="0"/>
              <a:t>Not enough time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725" y="4444484"/>
            <a:ext cx="1333500" cy="18669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133600" y="519326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USB I/O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3374201" y="5293990"/>
            <a:ext cx="425450" cy="1846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4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76200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 System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076"/>
              <a:buFont typeface="Calibri"/>
              <a:buChar char="•"/>
            </a:pPr>
            <a:r>
              <a:rPr lang="en-US" sz="25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 Source – non-rechargeable 9 volt alkaline battery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0"/>
              </a:spcBef>
              <a:spcAft>
                <a:spcPts val="0"/>
              </a:spcAft>
              <a:buClr>
                <a:schemeClr val="dk1"/>
              </a:buClr>
              <a:buSzPct val="98076"/>
              <a:buFont typeface="Calibri"/>
              <a:buChar char="•"/>
            </a:pPr>
            <a:r>
              <a:rPr lang="en-US" sz="25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9V to 3.3V &amp; 1.8V: SPX29302 &amp; AP7312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Adjustable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dropout voltage linear regulator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 against over-current, reverse battery, and positive and negative voltage transients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0"/>
              </a:spcBef>
              <a:spcAft>
                <a:spcPts val="0"/>
              </a:spcAft>
              <a:buClr>
                <a:schemeClr val="dk1"/>
              </a:buClr>
              <a:buSzPct val="98076"/>
              <a:buFont typeface="Calibri"/>
              <a:buChar char="•"/>
            </a:pPr>
            <a:r>
              <a:rPr lang="en-US" sz="25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9V to 5V: 7508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Linear regulator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easy to use and understand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Already have experience with it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0"/>
              </a:spcBef>
              <a:spcAft>
                <a:spcPts val="0"/>
              </a:spcAft>
              <a:buClr>
                <a:schemeClr val="dk1"/>
              </a:buClr>
              <a:buSzPct val="98076"/>
              <a:buFont typeface="Calibri"/>
              <a:buChar char="•"/>
            </a:pPr>
            <a:r>
              <a:rPr lang="en-US" sz="25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Audio dedicated Atmel powers VS1053B audio codec for MIDI mode initialization</a:t>
            </a:r>
          </a:p>
          <a:p>
            <a:pPr marL="742950" marR="0" lvl="1" indent="-145415" algn="l" rtl="0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7018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7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0927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76200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9V to 5V Regulation</a:t>
            </a: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392641" y="2286000"/>
            <a:ext cx="8277224" cy="3220121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7751322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76200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9V to 3.3V Regulation</a:t>
            </a: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432412" y="2742141"/>
            <a:ext cx="8254386" cy="2859994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0831717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/>
          <a:lstStyle/>
          <a:p>
            <a:r>
              <a:rPr lang="en-US" dirty="0" smtClean="0"/>
              <a:t>Device Specifications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949133"/>
              </p:ext>
            </p:extLst>
          </p:nvPr>
        </p:nvGraphicFramePr>
        <p:xfrm>
          <a:off x="1066800" y="4194572"/>
          <a:ext cx="7010400" cy="1706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3903"/>
                <a:gridCol w="5076497"/>
              </a:tblGrid>
              <a:tr h="2286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 dirty="0" smtClean="0">
                          <a:effectLst/>
                        </a:rPr>
                        <a:t>Final</a:t>
                      </a:r>
                      <a:r>
                        <a:rPr lang="en-US" sz="1600" kern="50" baseline="0" dirty="0" smtClean="0">
                          <a:effectLst/>
                        </a:rPr>
                        <a:t> </a:t>
                      </a:r>
                      <a:r>
                        <a:rPr lang="en-US" sz="1600" kern="50" dirty="0" smtClean="0">
                          <a:effectLst/>
                        </a:rPr>
                        <a:t>Size </a:t>
                      </a:r>
                      <a:r>
                        <a:rPr lang="en-US" sz="1600" kern="50" dirty="0">
                          <a:effectLst/>
                        </a:rPr>
                        <a:t>of Device</a:t>
                      </a:r>
                      <a:endParaRPr lang="en-US" sz="1600" kern="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effectLst/>
                        </a:rPr>
                        <a:t>Height</a:t>
                      </a:r>
                      <a:endParaRPr lang="en-US" sz="1600" kern="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effectLst/>
                        </a:rPr>
                        <a:t>5 in.</a:t>
                      </a:r>
                      <a:endParaRPr lang="en-US" sz="1600" kern="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effectLst/>
                        </a:rPr>
                        <a:t>Width</a:t>
                      </a:r>
                      <a:endParaRPr lang="en-US" sz="1600" kern="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 dirty="0" smtClean="0">
                          <a:effectLst/>
                        </a:rPr>
                        <a:t>5 </a:t>
                      </a:r>
                      <a:r>
                        <a:rPr lang="en-US" sz="1600" kern="50" dirty="0">
                          <a:effectLst/>
                        </a:rPr>
                        <a:t>in.</a:t>
                      </a:r>
                      <a:endParaRPr lang="en-US" sz="1600" kern="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>
                          <a:effectLst/>
                        </a:rPr>
                        <a:t>Depth</a:t>
                      </a:r>
                      <a:endParaRPr lang="en-US" sz="1600" kern="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 dirty="0" smtClean="0">
                          <a:effectLst/>
                        </a:rPr>
                        <a:t>1.25 </a:t>
                      </a:r>
                      <a:r>
                        <a:rPr lang="en-US" sz="1600" kern="50" dirty="0">
                          <a:effectLst/>
                        </a:rPr>
                        <a:t>in.</a:t>
                      </a:r>
                      <a:endParaRPr lang="en-US" sz="1600" kern="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>
                          <a:effectLst/>
                        </a:rPr>
                        <a:t>Weight</a:t>
                      </a:r>
                      <a:endParaRPr lang="en-US" sz="1600" kern="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effectLst/>
                        </a:rPr>
                        <a:t>5 oz.</a:t>
                      </a:r>
                      <a:endParaRPr lang="en-US" sz="1600" kern="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effectLst/>
                        </a:rPr>
                        <a:t>Strap</a:t>
                      </a:r>
                      <a:endParaRPr lang="en-US" sz="1600" kern="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 dirty="0" smtClean="0">
                          <a:effectLst/>
                        </a:rPr>
                        <a:t>Elastic</a:t>
                      </a:r>
                      <a:r>
                        <a:rPr lang="en-US" sz="1600" kern="50" baseline="0" dirty="0" smtClean="0">
                          <a:effectLst/>
                        </a:rPr>
                        <a:t> wide-width belt</a:t>
                      </a:r>
                      <a:endParaRPr lang="en-US" sz="1600" kern="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effectLst/>
                        </a:rPr>
                        <a:t>Material</a:t>
                      </a:r>
                      <a:endParaRPr lang="en-US" sz="1600" kern="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effectLst/>
                        </a:rPr>
                        <a:t>Sturdy, compact plastic </a:t>
                      </a:r>
                      <a:r>
                        <a:rPr lang="en-US" sz="1600" kern="50" dirty="0" smtClean="0">
                          <a:effectLst/>
                          <a:latin typeface="+mn-lt"/>
                        </a:rPr>
                        <a:t>enclosure</a:t>
                      </a:r>
                      <a:r>
                        <a:rPr lang="en-US" sz="1600" kern="50" baseline="0" dirty="0">
                          <a:effectLst/>
                          <a:latin typeface="+mn-lt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600" kern="50" dirty="0" smtClean="0">
                          <a:effectLst/>
                          <a:latin typeface="+mn-lt"/>
                          <a:ea typeface="SimSun" panose="02010600030101010101" pitchFamily="2" charset="-122"/>
                        </a:rPr>
                        <a:t>w/</a:t>
                      </a:r>
                      <a:r>
                        <a:rPr lang="en-US" sz="1600" kern="50" baseline="0" dirty="0" smtClean="0">
                          <a:effectLst/>
                          <a:latin typeface="+mn-lt"/>
                          <a:ea typeface="SimSun" panose="02010600030101010101" pitchFamily="2" charset="-122"/>
                        </a:rPr>
                        <a:t> wooden frame</a:t>
                      </a:r>
                      <a:endParaRPr lang="en-US" sz="1600" kern="50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293716"/>
              </p:ext>
            </p:extLst>
          </p:nvPr>
        </p:nvGraphicFramePr>
        <p:xfrm>
          <a:off x="1466850" y="1905000"/>
          <a:ext cx="6210300" cy="1706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9607"/>
                <a:gridCol w="3200693"/>
              </a:tblGrid>
              <a:tr h="2286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 dirty="0" smtClean="0">
                          <a:effectLst/>
                        </a:rPr>
                        <a:t> Original Size </a:t>
                      </a:r>
                      <a:r>
                        <a:rPr lang="en-US" sz="1600" kern="50" dirty="0">
                          <a:effectLst/>
                        </a:rPr>
                        <a:t>of Device</a:t>
                      </a:r>
                      <a:endParaRPr lang="en-US" sz="1600" kern="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effectLst/>
                        </a:rPr>
                        <a:t>Height</a:t>
                      </a:r>
                      <a:endParaRPr lang="en-US" sz="1600" kern="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effectLst/>
                        </a:rPr>
                        <a:t>5 in.</a:t>
                      </a:r>
                      <a:endParaRPr lang="en-US" sz="1600" kern="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>
                          <a:effectLst/>
                        </a:rPr>
                        <a:t>Width</a:t>
                      </a:r>
                      <a:endParaRPr lang="en-US" sz="1600" kern="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effectLst/>
                        </a:rPr>
                        <a:t>2.5 in.</a:t>
                      </a:r>
                      <a:endParaRPr lang="en-US" sz="1600" kern="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>
                          <a:effectLst/>
                        </a:rPr>
                        <a:t>Depth</a:t>
                      </a:r>
                      <a:endParaRPr lang="en-US" sz="1600" kern="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effectLst/>
                        </a:rPr>
                        <a:t>0.5 in.</a:t>
                      </a:r>
                      <a:endParaRPr lang="en-US" sz="1600" kern="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effectLst/>
                        </a:rPr>
                        <a:t>Weight</a:t>
                      </a:r>
                      <a:endParaRPr lang="en-US" sz="1600" kern="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effectLst/>
                        </a:rPr>
                        <a:t>5 oz.</a:t>
                      </a:r>
                      <a:endParaRPr lang="en-US" sz="1600" kern="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effectLst/>
                        </a:rPr>
                        <a:t>Strap</a:t>
                      </a:r>
                      <a:endParaRPr lang="en-US" sz="1600" kern="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effectLst/>
                        </a:rPr>
                        <a:t>Re-adjustable cloth strap or clip</a:t>
                      </a:r>
                      <a:endParaRPr lang="en-US" sz="1600" kern="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>
                          <a:effectLst/>
                        </a:rPr>
                        <a:t>Material</a:t>
                      </a:r>
                      <a:endParaRPr lang="en-US" sz="1600" kern="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effectLst/>
                        </a:rPr>
                        <a:t>Sturdy, compact plastic enclosure</a:t>
                      </a:r>
                      <a:endParaRPr lang="en-US" sz="1600" kern="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90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76200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5V to 3.3V and 1.8V Regulation</a:t>
            </a: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1720466" y="2133598"/>
            <a:ext cx="5805363" cy="4256523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4277749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76200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PCB Design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 designs were used for the peripheral subsystems which were then reverse engineered in order to meet the design specifications</a:t>
            </a:r>
          </a:p>
          <a:p>
            <a:pPr marL="342900" marR="0" lvl="0" indent="-3429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MIM PCB is a four-layer board</a:t>
            </a:r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One-sided surface mount and through hole parts</a:t>
            </a:r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 Layer: Signal and Power</a:t>
            </a:r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Middle Two Layers: Signal</a:t>
            </a:r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Bottom Layer: Signal and Ground Plane</a:t>
            </a:r>
          </a:p>
          <a:p>
            <a:pPr marL="342900" marR="0" lvl="0" indent="-3429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Dimensions: 3.920” x 3.423”</a:t>
            </a:r>
          </a:p>
          <a:p>
            <a:pPr marL="342900" marR="0" lvl="0" indent="-3429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Parts on board</a:t>
            </a:r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Active: 10</a:t>
            </a:r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Passive: 75</a:t>
            </a:r>
          </a:p>
        </p:txBody>
      </p:sp>
    </p:spTree>
    <p:extLst>
      <p:ext uri="{BB962C8B-B14F-4D97-AF65-F5344CB8AC3E}">
        <p14:creationId xmlns:p14="http://schemas.microsoft.com/office/powerpoint/2010/main" val="7770995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PCB Design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1752600" y="1447800"/>
            <a:ext cx="5726487" cy="5034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087618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76200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PCB Manufacturing &amp; Assembly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426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PCB was manufactured by Advanced Circuits using the $66 student special</a:t>
            </a:r>
          </a:p>
          <a:p>
            <a:pPr marL="342900" marR="0" lvl="0" indent="-342900" algn="l" rtl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electrical errors, one cosmetic error: silkscreen did not show </a:t>
            </a:r>
            <a:r>
              <a:rPr lang="en-US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</a:t>
            </a:r>
          </a:p>
          <a:p>
            <a:pPr marL="342900" marR="0" lvl="0" indent="-342900" algn="l" rtl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Certain parts were inconsistent with footprints</a:t>
            </a:r>
            <a:endParaRPr lang="en-US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board was assembled by Quality Manufacturing Services (QMS)</a:t>
            </a:r>
          </a:p>
        </p:txBody>
      </p:sp>
    </p:spTree>
    <p:extLst>
      <p:ext uri="{BB962C8B-B14F-4D97-AF65-F5344CB8AC3E}">
        <p14:creationId xmlns:p14="http://schemas.microsoft.com/office/powerpoint/2010/main" val="19273864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76200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PCB Manufacturing &amp; Assembly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72585" y="1189796"/>
            <a:ext cx="4398830" cy="58048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26187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76200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ADXL 345 Problem and Resolution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I/O pins take in 1.7V to VS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VS ranges from 2.0V to 3.6V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Atmega328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processor outputs 5V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Simply missed that when designing the PCB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Solution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Scratched out the traces that communicate with on board ADXL345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Soldered jumpers to the sensor Atmel and the ADXL345 development board and interfaced with it</a:t>
            </a:r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411" y="4572000"/>
            <a:ext cx="2923177" cy="1447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307622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Drawbacks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Size larger than anticipated</a:t>
            </a:r>
          </a:p>
          <a:p>
            <a:r>
              <a:rPr lang="en-US" dirty="0" smtClean="0"/>
              <a:t>Microcontroller limitations vs TI C2000 and FPGA</a:t>
            </a:r>
          </a:p>
          <a:p>
            <a:r>
              <a:rPr lang="en-US" dirty="0" smtClean="0"/>
              <a:t>Power supply separate from design</a:t>
            </a:r>
          </a:p>
          <a:p>
            <a:r>
              <a:rPr lang="en-US" dirty="0" smtClean="0"/>
              <a:t>Separate accelerometer setup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2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" name="Shape 157"/>
          <p:cNvGraphicFramePr/>
          <p:nvPr>
            <p:extLst>
              <p:ext uri="{D42A27DB-BD31-4B8C-83A1-F6EECF244321}">
                <p14:modId xmlns:p14="http://schemas.microsoft.com/office/powerpoint/2010/main" val="2229861913"/>
              </p:ext>
            </p:extLst>
          </p:nvPr>
        </p:nvGraphicFramePr>
        <p:xfrm>
          <a:off x="838200" y="685800"/>
          <a:ext cx="7467600" cy="57664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800"/>
                <a:gridCol w="1219200"/>
                <a:gridCol w="1295400"/>
                <a:gridCol w="1143000"/>
                <a:gridCol w="533400"/>
                <a:gridCol w="838200"/>
                <a:gridCol w="609600"/>
              </a:tblGrid>
              <a:tr h="317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 dirty="0"/>
                        <a:t>ITEM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/>
                        <a:t>DESCRIPTION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/>
                        <a:t>PURPOSE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/>
                        <a:t>OBTAINED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/>
                        <a:t>UNITS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/>
                        <a:t>PRICE/UNIT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/>
                        <a:t>COST</a:t>
                      </a:r>
                    </a:p>
                  </a:txBody>
                  <a:tcPr marL="37850" marR="37850" marT="0" marB="0" anchor="ctr"/>
                </a:tc>
              </a:tr>
              <a:tr h="268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 dirty="0"/>
                        <a:t>Digilent Basys2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FPGA Dev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 Prototyping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In stock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1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$0.00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$0.00</a:t>
                      </a:r>
                    </a:p>
                  </a:txBody>
                  <a:tcPr marL="37850" marR="37850" marT="0" marB="0" anchor="ctr"/>
                </a:tc>
              </a:tr>
              <a:tr h="268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TI MSP430 LaunchPad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Microprocessor Dev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 Prototyping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In stock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3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$0.00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$0.00</a:t>
                      </a:r>
                    </a:p>
                  </a:txBody>
                  <a:tcPr marL="37850" marR="37850" marT="0" marB="0" anchor="ctr"/>
                </a:tc>
              </a:tr>
              <a:tr h="537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TI C2000 Piccolo Development Board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MCU Dev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Prototyping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TI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1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$22.00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$22.00</a:t>
                      </a:r>
                    </a:p>
                  </a:txBody>
                  <a:tcPr marL="37850" marR="37850" marT="0" marB="0" anchor="ctr"/>
                </a:tc>
              </a:tr>
              <a:tr h="402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ADXL345 Development Board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Accelerometer Dev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Prototyping &amp; Final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Adafruit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1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$22.00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$22.00</a:t>
                      </a:r>
                    </a:p>
                  </a:txBody>
                  <a:tcPr marL="37850" marR="37850" marT="0" marB="0" anchor="ctr"/>
                </a:tc>
              </a:tr>
              <a:tr h="268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ADXL345 IC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Accelerometer IC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Final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SparkFun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2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$9.95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$19.90</a:t>
                      </a:r>
                    </a:p>
                  </a:txBody>
                  <a:tcPr marL="37850" marR="37850" marT="0" marB="0" anchor="ctr"/>
                </a:tc>
              </a:tr>
              <a:tr h="537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Antenova m10382 Development Board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GPS Dev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Prototyping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Mouser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1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$24.35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$24.35</a:t>
                      </a:r>
                    </a:p>
                  </a:txBody>
                  <a:tcPr marL="37850" marR="37850" marT="0" marB="0" anchor="ctr"/>
                </a:tc>
              </a:tr>
              <a:tr h="537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Ultimate GPS Development Board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GPS Dev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Prototyping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Adafruit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1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$39.95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$39.95</a:t>
                      </a:r>
                    </a:p>
                  </a:txBody>
                  <a:tcPr marL="37850" marR="37850" marT="0" marB="0" anchor="ctr"/>
                </a:tc>
              </a:tr>
              <a:tr h="268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FGPMMOPA6H IC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GPS IC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Final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Adafruit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1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$29.95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$29.95</a:t>
                      </a:r>
                    </a:p>
                  </a:txBody>
                  <a:tcPr marL="37850" marR="37850" marT="0" marB="0" anchor="ctr"/>
                </a:tc>
              </a:tr>
              <a:tr h="402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VS1053B Development Board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Audio Codec Dev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Prototyping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Adafruit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1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$24.95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$24.95</a:t>
                      </a:r>
                    </a:p>
                  </a:txBody>
                  <a:tcPr marL="37850" marR="37850" marT="0" marB="0" anchor="ctr"/>
                </a:tc>
              </a:tr>
              <a:tr h="268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VS1053B IC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Audio Codec IC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Final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Adafruit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1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$12.50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$12.50</a:t>
                      </a:r>
                    </a:p>
                  </a:txBody>
                  <a:tcPr marL="37850" marR="37850" marT="0" marB="0" anchor="ctr"/>
                </a:tc>
              </a:tr>
              <a:tr h="268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Arduino Uno Rev3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MCU Dev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Prototyping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RadioShack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3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$29.99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$89.97</a:t>
                      </a:r>
                    </a:p>
                  </a:txBody>
                  <a:tcPr marL="37850" marR="37850" marT="0" marB="0" anchor="ctr"/>
                </a:tc>
              </a:tr>
              <a:tr h="268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USB Wire A to B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Connector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Prototyping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RadioShack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2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5.89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$11.78</a:t>
                      </a:r>
                    </a:p>
                  </a:txBody>
                  <a:tcPr marL="37850" marR="37850" marT="0" marB="0" anchor="ctr"/>
                </a:tc>
              </a:tr>
              <a:tr h="402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PCB Manufacturing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Board Printing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Final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Advanced Circuits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1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$107.49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$107.49</a:t>
                      </a:r>
                    </a:p>
                  </a:txBody>
                  <a:tcPr marL="37850" marR="37850" marT="0" marB="0" anchor="ctr"/>
                </a:tc>
              </a:tr>
              <a:tr h="268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PCB Stencil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Assembly Tool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Final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Advanced Circuits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1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$134.00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$134.00</a:t>
                      </a:r>
                    </a:p>
                  </a:txBody>
                  <a:tcPr marL="37850" marR="37850" marT="0" marB="0" anchor="ctr"/>
                </a:tc>
              </a:tr>
              <a:tr h="268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PCB Parts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Circuit Components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Final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Newark/Digikey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80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N/A</a:t>
                      </a:r>
                    </a:p>
                  </a:txBody>
                  <a:tcPr marL="37850" marR="378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 u="none" strike="noStrike" cap="none" baseline="0"/>
                        <a:t>$43.32</a:t>
                      </a:r>
                    </a:p>
                  </a:txBody>
                  <a:tcPr marL="37850" marR="37850" marT="0" marB="0" anchor="ctr"/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/>
                        <a:t>Total</a:t>
                      </a:r>
                      <a:endParaRPr lang="en-US" sz="1200" b="1" u="none" strike="noStrike" cap="none" baseline="0"/>
                    </a:p>
                  </a:txBody>
                  <a:tcPr marL="37850" marR="37850" marT="0" marB="0" anchor="ctr"/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/>
                        <a:t> </a:t>
                      </a:r>
                      <a:endParaRPr lang="en-US" sz="1200" b="1" u="none" strike="noStrike" cap="none" baseline="0"/>
                    </a:p>
                  </a:txBody>
                  <a:tcPr marL="37850" marR="378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 cap="none" baseline="0" dirty="0"/>
                        <a:t>$582.16</a:t>
                      </a:r>
                      <a:endParaRPr lang="en-US" sz="1200" b="1" u="none" strike="noStrike" cap="none" baseline="0" dirty="0"/>
                    </a:p>
                  </a:txBody>
                  <a:tcPr marL="37850" marR="378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0151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895600" y="2513282"/>
            <a:ext cx="3035300" cy="302655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3276600" y="1600200"/>
            <a:ext cx="388620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174727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815441"/>
            <a:ext cx="6019800" cy="55091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842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Input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73563"/>
          </a:xfrm>
        </p:spPr>
        <p:txBody>
          <a:bodyPr/>
          <a:lstStyle/>
          <a:p>
            <a:r>
              <a:rPr lang="en-US" sz="2000" dirty="0" smtClean="0"/>
              <a:t>Retrieve and filter data from the accelerometer</a:t>
            </a:r>
          </a:p>
          <a:p>
            <a:r>
              <a:rPr lang="en-US" sz="2000" dirty="0" smtClean="0"/>
              <a:t>Parse GSC strings gathered from GPS module  </a:t>
            </a:r>
          </a:p>
          <a:p>
            <a:r>
              <a:rPr lang="en-US" sz="2000" dirty="0" smtClean="0"/>
              <a:t>Program accelerometer data (footfalls) and distance computation (milestones) as control lines for the audio engine</a:t>
            </a:r>
          </a:p>
          <a:p>
            <a:r>
              <a:rPr lang="en-US" sz="2000" dirty="0" smtClean="0"/>
              <a:t>Transmit signals in an ordered fashion to avoid signal delay for the accelerometer</a:t>
            </a:r>
          </a:p>
          <a:p>
            <a:pPr marL="285750" indent="-285750"/>
            <a:r>
              <a:rPr lang="en-US" sz="2000" dirty="0" smtClean="0"/>
              <a:t>C language</a:t>
            </a:r>
            <a:endParaRPr lang="en-US" sz="2000" dirty="0"/>
          </a:p>
          <a:p>
            <a:pPr marL="285750" indent="-285750"/>
            <a:endParaRPr lang="en-US" sz="20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879276"/>
              </p:ext>
            </p:extLst>
          </p:nvPr>
        </p:nvGraphicFramePr>
        <p:xfrm>
          <a:off x="1066800" y="4648200"/>
          <a:ext cx="7010400" cy="1272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0"/>
                <a:gridCol w="2336800"/>
                <a:gridCol w="2336800"/>
              </a:tblGrid>
              <a:tr h="424021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I/O Interface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240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Accelerometer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Audio</a:t>
                      </a:r>
                      <a:r>
                        <a:rPr lang="en-US" baseline="0" dirty="0" smtClean="0"/>
                        <a:t> System</a:t>
                      </a:r>
                      <a:endParaRPr lang="en-US" dirty="0"/>
                    </a:p>
                  </a:txBody>
                  <a:tcPr/>
                </a:tc>
              </a:tr>
              <a:tr h="4240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SPI 4-wire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SCI (UART)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GPIO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169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685801"/>
            <a:ext cx="7010400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838200"/>
            <a:ext cx="5029200" cy="533400"/>
          </a:xfrm>
        </p:spPr>
        <p:txBody>
          <a:bodyPr/>
          <a:lstStyle/>
          <a:p>
            <a:r>
              <a:rPr lang="en-US" sz="2400" dirty="0" smtClean="0"/>
              <a:t>Loop Cycle for Sensor Control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066800" y="685800"/>
            <a:ext cx="4876800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3581400"/>
            <a:ext cx="3886200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3505200"/>
            <a:ext cx="2667000" cy="2971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981200" y="5715000"/>
            <a:ext cx="502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000" dirty="0" smtClean="0"/>
              <a:t>Accelerometer</a:t>
            </a:r>
            <a:endParaRPr lang="en-US" sz="2000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460844" y="4414056"/>
            <a:ext cx="502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400" dirty="0" smtClean="0"/>
              <a:t>GPS</a:t>
            </a:r>
            <a:endParaRPr lang="en-US" sz="2400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-476534" y="2438400"/>
            <a:ext cx="502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400" dirty="0" smtClean="0"/>
              <a:t>Initialization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382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  <p:bldP spid="7" grpId="0" animBg="1"/>
      <p:bldP spid="7" grpId="1" animBg="1"/>
      <p:bldP spid="8" grpId="0" animBg="1"/>
      <p:bldP spid="9" grpId="0"/>
      <p:bldP spid="9" grpId="1"/>
      <p:bldP spid="10" grpId="0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Accelerometer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93837"/>
            <a:ext cx="8229600" cy="4525963"/>
          </a:xfrm>
        </p:spPr>
        <p:txBody>
          <a:bodyPr/>
          <a:lstStyle/>
          <a:p>
            <a:r>
              <a:rPr lang="en-US" sz="2800" dirty="0" smtClean="0"/>
              <a:t>Problem: The need to detect the runner’s foot-falls in real time with precision and accuracy</a:t>
            </a:r>
          </a:p>
          <a:p>
            <a:r>
              <a:rPr lang="en-US" sz="2800" dirty="0" smtClean="0"/>
              <a:t>Solution: Accelerometer (ADXL345)</a:t>
            </a:r>
          </a:p>
          <a:p>
            <a:pPr lvl="1"/>
            <a:r>
              <a:rPr lang="en-US" dirty="0" smtClean="0"/>
              <a:t>Digital Output for DSP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31" y="3740619"/>
            <a:ext cx="3132036" cy="250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990975" y="4191000"/>
          <a:ext cx="4619625" cy="1344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9495"/>
                <a:gridCol w="2310130"/>
              </a:tblGrid>
              <a:tr h="22415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Accelerometer</a:t>
                      </a:r>
                      <a:endParaRPr lang="en-US" sz="1200" kern="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41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Category</a:t>
                      </a:r>
                      <a:endParaRPr lang="en-US" sz="1200" kern="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Requirement</a:t>
                      </a:r>
                      <a:endParaRPr lang="en-US" sz="1200" kern="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41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Number of Axes</a:t>
                      </a:r>
                      <a:endParaRPr lang="en-US" sz="1200" kern="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3</a:t>
                      </a:r>
                      <a:endParaRPr lang="en-US" sz="1200" kern="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41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Resolution</a:t>
                      </a:r>
                      <a:endParaRPr lang="en-US" sz="1200" kern="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10 - 13 bits</a:t>
                      </a:r>
                      <a:endParaRPr lang="en-US" sz="1200" kern="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41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Maximum Swing</a:t>
                      </a:r>
                      <a:endParaRPr lang="en-US" sz="1200" kern="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 ±16g</a:t>
                      </a:r>
                      <a:endParaRPr lang="en-US" sz="1200" kern="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41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Dimensions</a:t>
                      </a:r>
                      <a:endParaRPr lang="en-US" sz="1200" kern="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 dirty="0">
                          <a:effectLst/>
                        </a:rPr>
                        <a:t>15 mm x 15 mm x 5 mm (max)</a:t>
                      </a:r>
                      <a:endParaRPr lang="en-US" sz="1200" kern="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96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/>
        </p:nvSpPr>
        <p:spPr>
          <a:xfrm>
            <a:off x="-76200" y="649068"/>
            <a:ext cx="9255086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ADXL345 Schematic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47" y="1447800"/>
            <a:ext cx="6288107" cy="5160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2428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7334</TotalTime>
  <Words>2031</Words>
  <Application>Microsoft Office PowerPoint</Application>
  <PresentationFormat>On-screen Show (4:3)</PresentationFormat>
  <Paragraphs>511</Paragraphs>
  <Slides>48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ＭＳ Ｐゴシック</vt:lpstr>
      <vt:lpstr>SimSun</vt:lpstr>
      <vt:lpstr>Arial</vt:lpstr>
      <vt:lpstr>Bauhaus 93</vt:lpstr>
      <vt:lpstr>Calibri</vt:lpstr>
      <vt:lpstr>Office Theme</vt:lpstr>
      <vt:lpstr>Microsoft Visio Drawing</vt:lpstr>
      <vt:lpstr>PowerPoint Presentation</vt:lpstr>
      <vt:lpstr>What is Music in Motion?</vt:lpstr>
      <vt:lpstr>Project Motivation</vt:lpstr>
      <vt:lpstr>Device Specifications</vt:lpstr>
      <vt:lpstr>PowerPoint Presentation</vt:lpstr>
      <vt:lpstr>Sensor Input Control</vt:lpstr>
      <vt:lpstr>Loop Cycle for Sensor Control</vt:lpstr>
      <vt:lpstr>Accelerometer</vt:lpstr>
      <vt:lpstr>PowerPoint Presentation</vt:lpstr>
      <vt:lpstr>Accelerometer Data Output</vt:lpstr>
      <vt:lpstr>Raw Accelerometer Data</vt:lpstr>
      <vt:lpstr>Accelerometer Filtering</vt:lpstr>
      <vt:lpstr>GPS – FGPMMOPA6H</vt:lpstr>
      <vt:lpstr>GPS Schematic</vt:lpstr>
      <vt:lpstr>GPS Calculations</vt:lpstr>
      <vt:lpstr>GPS Calculations</vt:lpstr>
      <vt:lpstr>GPS Temporary Issues</vt:lpstr>
      <vt:lpstr>GPS/Accelerometer Software Sync</vt:lpstr>
      <vt:lpstr>Audio Engine and  Control System Design </vt:lpstr>
      <vt:lpstr>Tempo Control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Audio Engine and Control System Design - Two Hardware Options </vt:lpstr>
      <vt:lpstr>Additive Synthesis on FPGA</vt:lpstr>
      <vt:lpstr>PowerPoint Presentation</vt:lpstr>
      <vt:lpstr>PowerPoint Presentation</vt:lpstr>
      <vt:lpstr>MIDI Controlled Synthesizer</vt:lpstr>
      <vt:lpstr>Audio Engine and Control System Design - Two Hardware Options </vt:lpstr>
      <vt:lpstr>PowerPoint Presentation</vt:lpstr>
      <vt:lpstr>PowerPoint Presentation</vt:lpstr>
      <vt:lpstr>PowerPoint Presentation</vt:lpstr>
      <vt:lpstr>Original Android App Design</vt:lpstr>
      <vt:lpstr>Application Implementation Issues</vt:lpstr>
      <vt:lpstr>Power System</vt:lpstr>
      <vt:lpstr>9V to 5V Regulation</vt:lpstr>
      <vt:lpstr>9V to 3.3V Regulation</vt:lpstr>
      <vt:lpstr>5V to 3.3V and 1.8V Regulation</vt:lpstr>
      <vt:lpstr>PCB Design</vt:lpstr>
      <vt:lpstr>PCB Design</vt:lpstr>
      <vt:lpstr>PCB Manufacturing &amp; Assembly</vt:lpstr>
      <vt:lpstr>PCB Manufacturing &amp; Assembly</vt:lpstr>
      <vt:lpstr>ADXL 345 Problem and Resolution</vt:lpstr>
      <vt:lpstr>Design Drawbacks</vt:lpstr>
      <vt:lpstr>PowerPoint Presentation</vt:lpstr>
      <vt:lpstr>PowerPoint Presentation</vt:lpstr>
    </vt:vector>
  </TitlesOfParts>
  <Company>University of Central Florida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Lauren Haar</dc:creator>
  <cp:lastModifiedBy>Faculty</cp:lastModifiedBy>
  <cp:revision>138</cp:revision>
  <cp:lastPrinted>2009-05-20T17:13:00Z</cp:lastPrinted>
  <dcterms:created xsi:type="dcterms:W3CDTF">2010-03-30T20:16:01Z</dcterms:created>
  <dcterms:modified xsi:type="dcterms:W3CDTF">2014-07-22T18:20:53Z</dcterms:modified>
</cp:coreProperties>
</file>