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3" r:id="rId9"/>
    <p:sldId id="261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01" r:id="rId30"/>
    <p:sldId id="302" r:id="rId31"/>
    <p:sldId id="303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68" r:id="rId42"/>
    <p:sldId id="277" r:id="rId43"/>
    <p:sldId id="340" r:id="rId44"/>
    <p:sldId id="339" r:id="rId45"/>
    <p:sldId id="271" r:id="rId46"/>
    <p:sldId id="30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Smith" initials="SS" lastIdx="2" clrIdx="0">
    <p:extLst>
      <p:ext uri="{19B8F6BF-5375-455C-9EA6-DF929625EA0E}">
        <p15:presenceInfo xmlns="" xmlns:p15="http://schemas.microsoft.com/office/powerpoint/2012/main" userId="a9c8c89f3aa919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206" autoAdjust="0"/>
  </p:normalViewPr>
  <p:slideViewPr>
    <p:cSldViewPr snapToGrid="0">
      <p:cViewPr varScale="1">
        <p:scale>
          <a:sx n="92" d="100"/>
          <a:sy n="92" d="100"/>
        </p:scale>
        <p:origin x="-16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A4CA-70F1-4425-A4A2-1F5C6919CAEA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372B-6873-4E31-B514-035E7431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Block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2372B-6873-4E31-B514-035E7431A6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4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23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48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90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82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689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27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0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2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8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0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EEFE-D375-4D4A-85B5-A8BD3C361616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D8E6-7131-44D7-A8E5-AC50FBFA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Puppy 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Group 11</a:t>
            </a:r>
          </a:p>
          <a:p>
            <a:r>
              <a:rPr lang="en-US" dirty="0" smtClean="0"/>
              <a:t>Marshall Smith</a:t>
            </a:r>
          </a:p>
          <a:p>
            <a:r>
              <a:rPr lang="en-US" dirty="0" smtClean="0"/>
              <a:t>Afzal </a:t>
            </a:r>
            <a:r>
              <a:rPr lang="en-US" dirty="0" err="1" smtClean="0"/>
              <a:t>Shafi</a:t>
            </a:r>
            <a:endParaRPr lang="en-US" dirty="0" smtClean="0"/>
          </a:p>
          <a:p>
            <a:r>
              <a:rPr lang="en-US" dirty="0" smtClean="0"/>
              <a:t>Cameron </a:t>
            </a:r>
            <a:r>
              <a:rPr lang="en-US" dirty="0" err="1" smtClean="0"/>
              <a:t>Riesen</a:t>
            </a:r>
            <a:endParaRPr lang="en-US" dirty="0" smtClean="0"/>
          </a:p>
          <a:p>
            <a:r>
              <a:rPr lang="en-US" dirty="0" smtClean="0"/>
              <a:t>Anson Contreras</a:t>
            </a:r>
          </a:p>
        </p:txBody>
      </p:sp>
    </p:spTree>
    <p:extLst>
      <p:ext uri="{BB962C8B-B14F-4D97-AF65-F5344CB8AC3E}">
        <p14:creationId xmlns:p14="http://schemas.microsoft.com/office/powerpoint/2010/main" val="31603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Spherical Shape</a:t>
            </a:r>
          </a:p>
          <a:p>
            <a:pPr lvl="1"/>
            <a:r>
              <a:rPr lang="en-US" dirty="0" smtClean="0"/>
              <a:t>Dogs like playing with balls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Shape brings about problems different from traditional robots</a:t>
            </a:r>
          </a:p>
          <a:p>
            <a:pPr lvl="1"/>
            <a:r>
              <a:rPr lang="en-US" dirty="0" smtClean="0"/>
              <a:t>Internal structure being turned upside down</a:t>
            </a:r>
          </a:p>
          <a:p>
            <a:pPr lvl="1"/>
            <a:r>
              <a:rPr lang="en-US" dirty="0" smtClean="0"/>
              <a:t>Measure of distance traveled is not as straight-forward</a:t>
            </a:r>
          </a:p>
        </p:txBody>
      </p:sp>
    </p:spTree>
    <p:extLst>
      <p:ext uri="{BB962C8B-B14F-4D97-AF65-F5344CB8AC3E}">
        <p14:creationId xmlns:p14="http://schemas.microsoft.com/office/powerpoint/2010/main" val="754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Plastic</a:t>
            </a:r>
          </a:p>
          <a:p>
            <a:pPr lvl="1"/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Transparent</a:t>
            </a:r>
          </a:p>
          <a:p>
            <a:pPr lvl="1"/>
            <a:r>
              <a:rPr lang="en-US" dirty="0" smtClean="0"/>
              <a:t>Easy to drill holes</a:t>
            </a:r>
          </a:p>
          <a:p>
            <a:pPr lvl="1"/>
            <a:r>
              <a:rPr lang="en-US" dirty="0" smtClean="0"/>
              <a:t>Sturdy enough for dogs to play with</a:t>
            </a:r>
          </a:p>
        </p:txBody>
      </p:sp>
    </p:spTree>
    <p:extLst>
      <p:ext uri="{BB962C8B-B14F-4D97-AF65-F5344CB8AC3E}">
        <p14:creationId xmlns:p14="http://schemas.microsoft.com/office/powerpoint/2010/main" val="13393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Buying a Chassis</a:t>
            </a:r>
          </a:p>
          <a:p>
            <a:pPr lvl="1"/>
            <a:r>
              <a:rPr lang="en-US" dirty="0" smtClean="0"/>
              <a:t>No product suiting our requirements was found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Buying </a:t>
            </a:r>
            <a:r>
              <a:rPr lang="en-US" dirty="0" err="1" smtClean="0"/>
              <a:t>Sphero</a:t>
            </a:r>
            <a:endParaRPr lang="en-US" dirty="0" smtClean="0"/>
          </a:p>
          <a:p>
            <a:pPr lvl="1"/>
            <a:r>
              <a:rPr lang="en-US" dirty="0"/>
              <a:t>Similar project</a:t>
            </a:r>
          </a:p>
          <a:p>
            <a:pPr lvl="1"/>
            <a:r>
              <a:rPr lang="en-US" dirty="0"/>
              <a:t>Only has 3 inch diameter</a:t>
            </a:r>
          </a:p>
          <a:p>
            <a:pPr lvl="1"/>
            <a:r>
              <a:rPr lang="en-US" dirty="0"/>
              <a:t>Doesn’t leave us with much to expand </a:t>
            </a:r>
            <a:r>
              <a:rPr lang="en-US" dirty="0" smtClean="0"/>
              <a:t>on</a:t>
            </a:r>
          </a:p>
          <a:p>
            <a:endParaRPr lang="en-US" dirty="0"/>
          </a:p>
          <a:p>
            <a:r>
              <a:rPr lang="en-US" dirty="0" smtClean="0"/>
              <a:t>Purchase is not an option, so we have to build it ourselves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56732"/>
            <a:ext cx="5384800" cy="3412901"/>
          </a:xfrm>
        </p:spPr>
      </p:pic>
    </p:spTree>
    <p:extLst>
      <p:ext uri="{BB962C8B-B14F-4D97-AF65-F5344CB8AC3E}">
        <p14:creationId xmlns:p14="http://schemas.microsoft.com/office/powerpoint/2010/main" val="27366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8" y="1786441"/>
            <a:ext cx="9488224" cy="4153480"/>
          </a:xfrm>
        </p:spPr>
      </p:pic>
    </p:spTree>
    <p:extLst>
      <p:ext uri="{BB962C8B-B14F-4D97-AF65-F5344CB8AC3E}">
        <p14:creationId xmlns:p14="http://schemas.microsoft.com/office/powerpoint/2010/main" val="834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2700" y="2348707"/>
            <a:ext cx="4038600" cy="302894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0700" y="2348707"/>
            <a:ext cx="4038600" cy="3028949"/>
          </a:xfrm>
        </p:spPr>
      </p:pic>
    </p:spTree>
    <p:extLst>
      <p:ext uri="{BB962C8B-B14F-4D97-AF65-F5344CB8AC3E}">
        <p14:creationId xmlns:p14="http://schemas.microsoft.com/office/powerpoint/2010/main" val="716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Aluminum</a:t>
            </a:r>
          </a:p>
          <a:p>
            <a:pPr lvl="2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Able to withstand powerful forces from a dog</a:t>
            </a:r>
          </a:p>
          <a:p>
            <a:pPr lvl="1"/>
            <a:r>
              <a:rPr lang="en-US" dirty="0" smtClean="0"/>
              <a:t>Plastic</a:t>
            </a:r>
            <a:endParaRPr lang="en-US" dirty="0"/>
          </a:p>
          <a:p>
            <a:pPr lvl="2"/>
            <a:r>
              <a:rPr lang="en-US" dirty="0"/>
              <a:t>Light</a:t>
            </a:r>
          </a:p>
          <a:p>
            <a:pPr lvl="2"/>
            <a:r>
              <a:rPr lang="en-US" dirty="0"/>
              <a:t>Consistent with rest of the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9866"/>
            <a:ext cx="5384800" cy="278663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 smtClean="0"/>
              <a:t>Tamiya gearbox controls two motors</a:t>
            </a:r>
          </a:p>
          <a:p>
            <a:r>
              <a:rPr lang="en-US" dirty="0" smtClean="0"/>
              <a:t>Gear ratio of 58:1</a:t>
            </a:r>
          </a:p>
          <a:p>
            <a:r>
              <a:rPr lang="en-US" smtClean="0"/>
              <a:t>Shaft gave us </a:t>
            </a:r>
            <a:r>
              <a:rPr lang="en-US" dirty="0" smtClean="0"/>
              <a:t>options for different wheels throughout the </a:t>
            </a:r>
            <a:r>
              <a:rPr lang="en-US" smtClean="0"/>
              <a:t>prototyping stage</a:t>
            </a:r>
          </a:p>
        </p:txBody>
      </p:sp>
    </p:spTree>
    <p:extLst>
      <p:ext uri="{BB962C8B-B14F-4D97-AF65-F5344CB8AC3E}">
        <p14:creationId xmlns:p14="http://schemas.microsoft.com/office/powerpoint/2010/main" val="31625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The TB6612FNG, a full bridge driver, drives both motors at once.</a:t>
            </a:r>
          </a:p>
          <a:p>
            <a:r>
              <a:rPr lang="en-US" dirty="0"/>
              <a:t>C</a:t>
            </a:r>
            <a:r>
              <a:rPr lang="en-US" dirty="0" smtClean="0"/>
              <a:t>hange direction of rotation or apply brakes with digital pins.</a:t>
            </a:r>
            <a:endParaRPr lang="en-US" dirty="0"/>
          </a:p>
          <a:p>
            <a:r>
              <a:rPr lang="en-US" dirty="0" smtClean="0"/>
              <a:t>Able to operate 6V or 12V motors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44252"/>
            <a:ext cx="5384800" cy="3437858"/>
          </a:xfrm>
        </p:spPr>
      </p:pic>
    </p:spTree>
    <p:extLst>
      <p:ext uri="{BB962C8B-B14F-4D97-AF65-F5344CB8AC3E}">
        <p14:creationId xmlns:p14="http://schemas.microsoft.com/office/powerpoint/2010/main" val="25829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Block Diagram - Ball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45" y="1922842"/>
            <a:ext cx="6248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Block Diagram – Dog Collar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62" y="1517745"/>
            <a:ext cx="64008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face of innocence?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55" y="1825625"/>
            <a:ext cx="3016089" cy="4351338"/>
          </a:xfrm>
        </p:spPr>
      </p:pic>
    </p:spTree>
    <p:extLst>
      <p:ext uri="{BB962C8B-B14F-4D97-AF65-F5344CB8AC3E}">
        <p14:creationId xmlns:p14="http://schemas.microsoft.com/office/powerpoint/2010/main" val="26204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Communications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983"/>
            <a:ext cx="82296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Simple to connect and configure </a:t>
            </a:r>
            <a:r>
              <a:rPr lang="en-US" sz="2400" dirty="0" smtClean="0"/>
              <a:t>(Pairing</a:t>
            </a:r>
            <a:r>
              <a:rPr lang="en-US" sz="2400" dirty="0"/>
              <a:t>, Searching, Switching Roles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Range is adequate for project application </a:t>
            </a:r>
            <a:endParaRPr lang="en-US" sz="2400" dirty="0" smtClean="0"/>
          </a:p>
          <a:p>
            <a:r>
              <a:rPr lang="en-US" sz="2400" dirty="0" smtClean="0"/>
              <a:t>Reliable connection </a:t>
            </a:r>
          </a:p>
          <a:p>
            <a:r>
              <a:rPr lang="en-US" sz="2400" dirty="0" smtClean="0"/>
              <a:t>Will </a:t>
            </a:r>
            <a:r>
              <a:rPr lang="en-US" sz="2400" dirty="0"/>
              <a:t>be used to send commands to the ball from mobile device and dog collar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Multiple modules will be used for simplicity and in addition so incoming commands will not be disrupted.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Communications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3694" y="3729748"/>
            <a:ext cx="10515600" cy="2653799"/>
          </a:xfrm>
        </p:spPr>
        <p:txBody>
          <a:bodyPr/>
          <a:lstStyle/>
          <a:p>
            <a:r>
              <a:rPr lang="en-US" dirty="0" smtClean="0"/>
              <a:t>Collar to ball communications will constantly be updating commands with respect to the dog’s activity (wakes up device)</a:t>
            </a:r>
          </a:p>
          <a:p>
            <a:r>
              <a:rPr lang="en-US" dirty="0" smtClean="0"/>
              <a:t>Mobile device to ball communications will send user commands in RC mode (mode switching, manual control, speed control)</a:t>
            </a:r>
          </a:p>
          <a:p>
            <a:r>
              <a:rPr lang="en-US" dirty="0" smtClean="0"/>
              <a:t>Slave devices on the ball, master devices  on collar and mobile phone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57" y="2187765"/>
            <a:ext cx="9629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HC-05 Bluetooth Module</a:t>
            </a:r>
            <a:endParaRPr lang="en-US" dirty="0"/>
          </a:p>
        </p:txBody>
      </p:sp>
      <p:pic>
        <p:nvPicPr>
          <p:cNvPr id="4" name="Content Placeholder 3" descr="bluetooth-HC05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65936" y="2103935"/>
            <a:ext cx="3768324" cy="2727076"/>
          </a:xfrm>
        </p:spPr>
      </p:pic>
      <p:sp>
        <p:nvSpPr>
          <p:cNvPr id="5" name="TextBox 4"/>
          <p:cNvSpPr txBox="1"/>
          <p:nvPr/>
        </p:nvSpPr>
        <p:spPr>
          <a:xfrm>
            <a:off x="838200" y="1459735"/>
            <a:ext cx="464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Class 2 – 2.5 </a:t>
            </a:r>
            <a:r>
              <a:rPr lang="en-US" sz="2400" dirty="0" err="1"/>
              <a:t>mW</a:t>
            </a:r>
            <a:r>
              <a:rPr lang="en-US" sz="2400" dirty="0"/>
              <a:t>, </a:t>
            </a:r>
            <a:r>
              <a:rPr lang="en-US" sz="2400" dirty="0" smtClean="0"/>
              <a:t>*approx</a:t>
            </a:r>
            <a:r>
              <a:rPr lang="en-US" sz="2400" dirty="0"/>
              <a:t>. 30 feet range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Bluetooth Specification </a:t>
            </a:r>
            <a:r>
              <a:rPr lang="en-US" sz="2400" dirty="0" smtClean="0"/>
              <a:t>v2.0+EDR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2.4 </a:t>
            </a:r>
            <a:r>
              <a:rPr lang="en-US" sz="2400" dirty="0" err="1"/>
              <a:t>Ghz</a:t>
            </a:r>
            <a:r>
              <a:rPr lang="en-US" sz="2400" dirty="0"/>
              <a:t> ISM band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Bluetooth Serial (Master/Slave)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Operating Voltage : </a:t>
            </a:r>
            <a:r>
              <a:rPr lang="en-US" sz="2400" dirty="0" smtClean="0"/>
              <a:t>3.3 to 5 VDC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Integrated antenna 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Size : 27mm x 13mm x 2mm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Baud rate </a:t>
            </a:r>
            <a:r>
              <a:rPr lang="en-US" sz="2400" dirty="0" smtClean="0"/>
              <a:t>: 9600 bps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Auto-connects to last device on power as default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Simple to use </a:t>
            </a:r>
            <a:r>
              <a:rPr lang="en-US" sz="2400" dirty="0" err="1" smtClean="0"/>
              <a:t>ATcommands</a:t>
            </a:r>
            <a:r>
              <a:rPr lang="en-US" sz="2400" dirty="0" smtClean="0"/>
              <a:t> to configure the module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4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HC-05 Bluetooth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494" y="1690688"/>
            <a:ext cx="720639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4643" y="1465688"/>
            <a:ext cx="84201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Dog Collar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Detects motion from the dog</a:t>
            </a:r>
          </a:p>
          <a:p>
            <a:r>
              <a:rPr lang="en-US" dirty="0" smtClean="0"/>
              <a:t>Sends to “Autonomous Mode “when active threshold has been met, sends system to “Waiting” if not.</a:t>
            </a:r>
          </a:p>
          <a:p>
            <a:r>
              <a:rPr lang="en-US" dirty="0" smtClean="0"/>
              <a:t>Broken down into 3 main components </a:t>
            </a:r>
          </a:p>
          <a:p>
            <a:pPr lvl="1"/>
            <a:r>
              <a:rPr lang="en-US" dirty="0" smtClean="0"/>
              <a:t>Bluetooth Module  - HC-05</a:t>
            </a:r>
          </a:p>
          <a:p>
            <a:pPr lvl="1"/>
            <a:r>
              <a:rPr lang="en-US" dirty="0" smtClean="0"/>
              <a:t>Microcontroller – ATmega328P</a:t>
            </a:r>
          </a:p>
          <a:p>
            <a:pPr lvl="1"/>
            <a:r>
              <a:rPr lang="en-US" dirty="0" smtClean="0"/>
              <a:t>Accelerometer  - ADXL 345</a:t>
            </a:r>
          </a:p>
        </p:txBody>
      </p:sp>
    </p:spTree>
    <p:extLst>
      <p:ext uri="{BB962C8B-B14F-4D97-AF65-F5344CB8AC3E}">
        <p14:creationId xmlns:p14="http://schemas.microsoft.com/office/powerpoint/2010/main" val="2121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ADXL 345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 –axis (X and Y axis input)</a:t>
            </a:r>
          </a:p>
          <a:p>
            <a:r>
              <a:rPr lang="en-US" dirty="0" smtClean="0"/>
              <a:t>SPI Communications – Acts as slave</a:t>
            </a:r>
          </a:p>
          <a:p>
            <a:r>
              <a:rPr lang="en-US" dirty="0" smtClean="0"/>
              <a:t>2g, 4g, 8g, and 16g ranges</a:t>
            </a:r>
          </a:p>
          <a:p>
            <a:pPr lvl="1"/>
            <a:r>
              <a:rPr lang="en-US" dirty="0" smtClean="0"/>
              <a:t>Used 4g , gave us the most accurate readings and 4g is significantly higher than threshold needed</a:t>
            </a:r>
          </a:p>
          <a:p>
            <a:r>
              <a:rPr lang="en-US" dirty="0" smtClean="0"/>
              <a:t>Supply voltage – 3.3 V</a:t>
            </a:r>
            <a:endParaRPr lang="en-US" dirty="0"/>
          </a:p>
        </p:txBody>
      </p:sp>
      <p:pic>
        <p:nvPicPr>
          <p:cNvPr id="5" name="Content Placeholder 4" descr="50656_-_img_57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94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Dog Collar Schematic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45" y="1825625"/>
            <a:ext cx="885191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2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Dog Collar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Dimensions – 1.58 x 1.79 inches</a:t>
            </a:r>
          </a:p>
          <a:p>
            <a:r>
              <a:rPr lang="en-US" dirty="0" smtClean="0"/>
              <a:t>Advanced Circuits – 4pcb.com</a:t>
            </a:r>
          </a:p>
          <a:p>
            <a:r>
              <a:rPr lang="en-US" dirty="0" smtClean="0"/>
              <a:t>Power Supply –  2 CR2032 Coin Cell Battery ( 3 volts each in series)</a:t>
            </a:r>
          </a:p>
          <a:p>
            <a:pPr lvl="1"/>
            <a:r>
              <a:rPr lang="en-US" dirty="0" smtClean="0"/>
              <a:t>5 V - LM7805 voltage regulator  (Atmega328P and HC-05)</a:t>
            </a:r>
          </a:p>
          <a:p>
            <a:pPr lvl="1"/>
            <a:r>
              <a:rPr lang="en-US" dirty="0" smtClean="0"/>
              <a:t>3.3 V – Voltage Divider (ADXL 345)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814" y="1825625"/>
            <a:ext cx="379237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2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Dog Collar Flow Diagram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1461544"/>
            <a:ext cx="3875038" cy="5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5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Schematic - MCU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4808"/>
            <a:ext cx="6211228" cy="50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face of destruction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1" y="1825625"/>
            <a:ext cx="7694997" cy="4351338"/>
          </a:xfrm>
        </p:spPr>
      </p:pic>
    </p:spTree>
    <p:extLst>
      <p:ext uri="{BB962C8B-B14F-4D97-AF65-F5344CB8AC3E}">
        <p14:creationId xmlns:p14="http://schemas.microsoft.com/office/powerpoint/2010/main" val="7020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Schematic - MCU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4808"/>
            <a:ext cx="6211228" cy="505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8127" y="2581359"/>
            <a:ext cx="1772156" cy="28645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00283" y="5261274"/>
            <a:ext cx="138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ATmega2560</a:t>
            </a:r>
          </a:p>
        </p:txBody>
      </p:sp>
    </p:spTree>
    <p:extLst>
      <p:ext uri="{BB962C8B-B14F-4D97-AF65-F5344CB8AC3E}">
        <p14:creationId xmlns:p14="http://schemas.microsoft.com/office/powerpoint/2010/main" val="2993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Schematic - MCU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4808"/>
            <a:ext cx="6211228" cy="50524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44750" y="3722336"/>
            <a:ext cx="1004678" cy="5664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9428" y="4005557"/>
            <a:ext cx="123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UART Ports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Microcontroller</a:t>
            </a:r>
          </a:p>
        </p:txBody>
      </p:sp>
      <p:graphicFrame>
        <p:nvGraphicFramePr>
          <p:cNvPr id="24" name="Shape 24"/>
          <p:cNvGraphicFramePr/>
          <p:nvPr>
            <p:extLst>
              <p:ext uri="{D42A27DB-BD31-4B8C-83A1-F6EECF244321}">
                <p14:modId xmlns:p14="http://schemas.microsoft.com/office/powerpoint/2010/main" val="3950680133"/>
              </p:ext>
            </p:extLst>
          </p:nvPr>
        </p:nvGraphicFramePr>
        <p:xfrm>
          <a:off x="1133400" y="1858037"/>
          <a:ext cx="9652000" cy="2438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6600"/>
                <a:gridCol w="6985400"/>
              </a:tblGrid>
              <a:tr h="60956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Name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Atmega2560</a:t>
                      </a:r>
                    </a:p>
                  </a:txBody>
                  <a:tcPr marL="121900" marR="121900" marT="121900" marB="121900"/>
                </a:tc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Clockspeed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16 MHz</a:t>
                      </a:r>
                    </a:p>
                  </a:txBody>
                  <a:tcPr marL="121900" marR="121900" marT="121900" marB="121900"/>
                </a:tc>
              </a:tr>
              <a:tr h="60956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Flash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256KB</a:t>
                      </a:r>
                    </a:p>
                  </a:txBody>
                  <a:tcPr marL="121900" marR="121900" marT="121900" marB="121900"/>
                </a:tc>
              </a:tr>
              <a:tr h="60956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GPIO</a:t>
                      </a: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2400" dirty="0"/>
                        <a:t>54 Digital, 16 Analog</a:t>
                      </a:r>
                    </a:p>
                  </a:txBody>
                  <a:tcPr marL="121900" marR="121900" marT="121900" marB="121900"/>
                </a:tc>
              </a:tr>
            </a:tbl>
          </a:graphicData>
        </a:graphic>
      </p:graphicFrame>
      <p:sp>
        <p:nvSpPr>
          <p:cNvPr id="25" name="Shape 25"/>
          <p:cNvSpPr txBox="1"/>
          <p:nvPr/>
        </p:nvSpPr>
        <p:spPr>
          <a:xfrm>
            <a:off x="996800" y="4487293"/>
            <a:ext cx="9925200" cy="16491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6 pins for serial (3 total interfaces)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11 channels for 8-bit PWM</a:t>
            </a:r>
          </a:p>
        </p:txBody>
      </p:sp>
    </p:spTree>
    <p:extLst>
      <p:ext uri="{BB962C8B-B14F-4D97-AF65-F5344CB8AC3E}">
        <p14:creationId xmlns:p14="http://schemas.microsoft.com/office/powerpoint/2010/main" val="33553888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Puppy Pal 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C++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GNU Make / avr-g++ / avrdude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No STL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/>
              <a:t>Limited </a:t>
            </a:r>
            <a:r>
              <a:rPr lang="en" dirty="0" smtClean="0"/>
              <a:t>DMA</a:t>
            </a:r>
            <a:endParaRPr lang="en" dirty="0"/>
          </a:p>
        </p:txBody>
      </p:sp>
      <p:sp>
        <p:nvSpPr>
          <p:cNvPr id="31" name="Shape 31"/>
          <p:cNvSpPr txBox="1"/>
          <p:nvPr/>
        </p:nvSpPr>
        <p:spPr>
          <a:xfrm>
            <a:off x="1133400" y="2477934"/>
            <a:ext cx="9925200" cy="2460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032711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1133400" y="2477934"/>
            <a:ext cx="9925200" cy="24607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endParaRPr sz="2400"/>
          </a:p>
        </p:txBody>
      </p:sp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7099" y="59965"/>
            <a:ext cx="10868332" cy="6732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9456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Puppy Pal 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3 Major aspects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Messaging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Modeing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Interfacing </a:t>
            </a:r>
            <a:r>
              <a:rPr lang="en" dirty="0" smtClean="0"/>
              <a:t>hardware</a:t>
            </a:r>
            <a:endParaRPr lang="en" dirty="0"/>
          </a:p>
        </p:txBody>
      </p:sp>
      <p:sp>
        <p:nvSpPr>
          <p:cNvPr id="43" name="Shape 43"/>
          <p:cNvSpPr txBox="1"/>
          <p:nvPr/>
        </p:nvSpPr>
        <p:spPr>
          <a:xfrm>
            <a:off x="1133400" y="2604401"/>
            <a:ext cx="9925200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640657329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Puppy Pal </a:t>
            </a:r>
            <a:r>
              <a:rPr lang="en" dirty="0" smtClean="0"/>
              <a:t>Software - Messaging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Not specific to Puppy Pal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How all components communicate with each other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Contain data fields specific to the message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Each message knows how to pack/unpack itself 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Directed to appropriate module through the MessageRouter</a:t>
            </a:r>
          </a:p>
          <a:p>
            <a:endParaRPr lang="en-US" dirty="0"/>
          </a:p>
        </p:txBody>
      </p:sp>
      <p:sp>
        <p:nvSpPr>
          <p:cNvPr id="49" name="Shape 49"/>
          <p:cNvSpPr txBox="1"/>
          <p:nvPr/>
        </p:nvSpPr>
        <p:spPr>
          <a:xfrm>
            <a:off x="1074067" y="2873029"/>
            <a:ext cx="8121199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781361" y="2232094"/>
            <a:ext cx="2590259" cy="2317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2992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Puppy Pal </a:t>
            </a:r>
            <a:r>
              <a:rPr lang="en" dirty="0" smtClean="0"/>
              <a:t>Software - Modeing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/>
              <a:t>Modes define how the system is operating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dirty="0"/>
              <a:t>controlled by phone, autonomous, waiting for input, ...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/>
              <a:t>Essentially the “forever” loop of the software</a:t>
            </a:r>
          </a:p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</a:t>
            </a:r>
            <a:r>
              <a:rPr lang="en-US" sz="2400" dirty="0" err="1">
                <a:solidFill>
                  <a:schemeClr val="dk1"/>
                </a:solidFill>
              </a:rPr>
              <a:t>ModeMachine</a:t>
            </a:r>
            <a:r>
              <a:rPr lang="en-US" sz="2400" dirty="0">
                <a:solidFill>
                  <a:schemeClr val="dk1"/>
                </a:solidFill>
              </a:rPr>
              <a:t> starts, runs and ends modes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dirty="0"/>
              <a:t>subscribes to mode change messages</a:t>
            </a:r>
          </a:p>
          <a:p>
            <a:pPr>
              <a:lnSpc>
                <a:spcPct val="200000"/>
              </a:lnSpc>
            </a:pPr>
            <a:endParaRPr lang="en-US" sz="2400" dirty="0"/>
          </a:p>
          <a:p>
            <a:endParaRPr lang="en-US" dirty="0"/>
          </a:p>
        </p:txBody>
      </p:sp>
      <p:sp>
        <p:nvSpPr>
          <p:cNvPr id="57" name="Shape 57"/>
          <p:cNvSpPr txBox="1"/>
          <p:nvPr/>
        </p:nvSpPr>
        <p:spPr>
          <a:xfrm>
            <a:off x="1074067" y="2873029"/>
            <a:ext cx="8121199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endParaRPr sz="2400" dirty="0"/>
          </a:p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195268" y="2028885"/>
            <a:ext cx="1960633" cy="253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5967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Puppy Pal </a:t>
            </a:r>
            <a:r>
              <a:rPr lang="en" dirty="0" smtClean="0"/>
              <a:t>Software – Interfacing Hardware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Singleton that provides a global access point to all the hardware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turning LEDs on and off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setting duty cycle for PWM pins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writing to GPIO pins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checking for and handling incoming Bluetooth messages</a:t>
            </a:r>
          </a:p>
          <a:p>
            <a:endParaRPr lang="en-US" dirty="0"/>
          </a:p>
        </p:txBody>
      </p:sp>
      <p:sp>
        <p:nvSpPr>
          <p:cNvPr id="65" name="Shape 65"/>
          <p:cNvSpPr txBox="1"/>
          <p:nvPr/>
        </p:nvSpPr>
        <p:spPr>
          <a:xfrm>
            <a:off x="1074067" y="2873029"/>
            <a:ext cx="8121199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28000" y="2791128"/>
            <a:ext cx="2902267" cy="229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938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Dog Collar 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/>
              <a:t>Continuously checks accelerometer values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When values are past a threshold, sends a message to the Puppy Pal that it should turn </a:t>
            </a:r>
            <a:r>
              <a:rPr lang="en" dirty="0" smtClean="0"/>
              <a:t>on</a:t>
            </a:r>
            <a:endParaRPr lang="en" dirty="0"/>
          </a:p>
        </p:txBody>
      </p:sp>
      <p:sp>
        <p:nvSpPr>
          <p:cNvPr id="73" name="Shape 73"/>
          <p:cNvSpPr txBox="1"/>
          <p:nvPr/>
        </p:nvSpPr>
        <p:spPr>
          <a:xfrm>
            <a:off x="1074067" y="2398495"/>
            <a:ext cx="8121199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0993941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Teething stage</a:t>
            </a:r>
          </a:p>
          <a:p>
            <a:pPr lvl="1"/>
            <a:r>
              <a:rPr lang="en-US" dirty="0" smtClean="0"/>
              <a:t>Boredom</a:t>
            </a:r>
            <a:endParaRPr lang="en-US" dirty="0"/>
          </a:p>
          <a:p>
            <a:pPr lvl="1"/>
            <a:r>
              <a:rPr lang="en-US" dirty="0" smtClean="0"/>
              <a:t>Nervous energy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Toy			Doesn’t move, Dog loses interest		</a:t>
            </a:r>
            <a:r>
              <a:rPr lang="en-US" dirty="0" smtClean="0">
                <a:sym typeface="Wingdings" panose="05000000000000000000" pitchFamily="2" charset="2"/>
              </a:rPr>
              <a:t> </a:t>
            </a:r>
            <a:endParaRPr lang="en-US" dirty="0" smtClean="0"/>
          </a:p>
          <a:p>
            <a:pPr lvl="1"/>
            <a:r>
              <a:rPr lang="en-US" dirty="0" smtClean="0"/>
              <a:t>Another pet		May be bad a influence			</a:t>
            </a:r>
            <a:r>
              <a:rPr lang="en-US" dirty="0" smtClean="0">
                <a:sym typeface="Wingdings" panose="05000000000000000000" pitchFamily="2" charset="2"/>
              </a:rPr>
              <a:t> </a:t>
            </a:r>
            <a:endParaRPr lang="en-US" dirty="0" smtClean="0"/>
          </a:p>
          <a:p>
            <a:pPr lvl="1"/>
            <a:r>
              <a:rPr lang="en-US" dirty="0" smtClean="0"/>
              <a:t>Puppy Pal		Mimics the ideal playmate			</a:t>
            </a:r>
            <a:r>
              <a:rPr lang="en-US" dirty="0" smtClean="0">
                <a:sym typeface="Wingdings" panose="05000000000000000000" pitchFamily="2" charset="2"/>
              </a:rPr>
              <a:t> 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6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1074067" y="2398495"/>
            <a:ext cx="8121199" cy="38975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endParaRPr lang="en" sz="2400" dirty="0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Autonomous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dirty="0" smtClean="0"/>
              <a:t>Preliminary Ideas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 smtClean="0"/>
              <a:t>Location sensing and pathfinding with IR, WiFi, GPS</a:t>
            </a:r>
          </a:p>
          <a:p>
            <a:pPr marL="1828754" lvl="2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 sz="2400" dirty="0" smtClean="0"/>
              <a:t>Not </a:t>
            </a:r>
            <a:r>
              <a:rPr lang="en" sz="2400" dirty="0"/>
              <a:t>enough information, unreliable, large error margins</a:t>
            </a:r>
          </a:p>
          <a:p>
            <a:pPr marL="1219170" lvl="1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/>
              <a:t>Image recognition on the Puppy Pal</a:t>
            </a:r>
          </a:p>
          <a:p>
            <a:pPr marL="1828754" lvl="2" indent="-423323">
              <a:lnSpc>
                <a:spcPct val="200000"/>
              </a:lnSpc>
              <a:buClr>
                <a:srgbClr val="000000"/>
              </a:buClr>
              <a:buSzPct val="100000"/>
              <a:buFont typeface="Arial"/>
              <a:buChar char="■"/>
            </a:pPr>
            <a:r>
              <a:rPr lang="en" sz="2400" dirty="0"/>
              <a:t>Physical space constraints, code size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2188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will be powered by a 12V NiMH Battery, not yet selected</a:t>
            </a:r>
          </a:p>
          <a:p>
            <a:pPr lvl="1"/>
            <a:r>
              <a:rPr lang="en-US" dirty="0" smtClean="0"/>
              <a:t>Depends upon testing, use measured power consumption to calculate battery requirements to meet battery life specification</a:t>
            </a:r>
          </a:p>
          <a:p>
            <a:r>
              <a:rPr lang="en-US" dirty="0" smtClean="0"/>
              <a:t>The Base Charging Station will be powered by a standard 120V outlet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tepped down to 5V and transmitted wirelessly from base station to ball</a:t>
            </a:r>
          </a:p>
          <a:p>
            <a:pPr lvl="2"/>
            <a:r>
              <a:rPr lang="en-US" dirty="0" smtClean="0"/>
              <a:t>Transmitter:</a:t>
            </a:r>
          </a:p>
          <a:p>
            <a:pPr lvl="3"/>
            <a:r>
              <a:rPr lang="en-US" dirty="0" smtClean="0"/>
              <a:t>Input </a:t>
            </a:r>
            <a:r>
              <a:rPr lang="en-US" dirty="0" smtClean="0"/>
              <a:t>5V DC at 2A maximum</a:t>
            </a:r>
          </a:p>
          <a:p>
            <a:pPr lvl="2"/>
            <a:r>
              <a:rPr lang="en-US" dirty="0" smtClean="0"/>
              <a:t>Receiver:</a:t>
            </a:r>
          </a:p>
          <a:p>
            <a:pPr lvl="3"/>
            <a:r>
              <a:rPr lang="en-US" dirty="0" smtClean="0"/>
              <a:t>Output </a:t>
            </a:r>
            <a:r>
              <a:rPr lang="en-US" dirty="0" smtClean="0"/>
              <a:t>5V DC at 1A maximum</a:t>
            </a:r>
          </a:p>
          <a:p>
            <a:pPr lvl="2"/>
            <a:r>
              <a:rPr lang="en-US" dirty="0" smtClean="0"/>
              <a:t>Wireless power </a:t>
            </a:r>
            <a:r>
              <a:rPr lang="en-US" dirty="0" smtClean="0"/>
              <a:t>transfer efficiency </a:t>
            </a:r>
            <a:r>
              <a:rPr lang="en-US" dirty="0" smtClean="0"/>
              <a:t>of approximately </a:t>
            </a:r>
            <a:r>
              <a:rPr lang="en-US" dirty="0" smtClean="0"/>
              <a:t>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Layer Design Required</a:t>
            </a:r>
          </a:p>
          <a:p>
            <a:r>
              <a:rPr lang="en-US" dirty="0" smtClean="0"/>
              <a:t>Utilize </a:t>
            </a:r>
            <a:r>
              <a:rPr lang="en-US" dirty="0" smtClean="0"/>
              <a:t>existing designs from Arduino to minimize design work</a:t>
            </a:r>
          </a:p>
          <a:p>
            <a:r>
              <a:rPr lang="en-US" dirty="0" smtClean="0"/>
              <a:t>Design </a:t>
            </a:r>
            <a:r>
              <a:rPr lang="en-US" dirty="0" smtClean="0"/>
              <a:t>using </a:t>
            </a:r>
            <a:r>
              <a:rPr lang="en-US" dirty="0" smtClean="0"/>
              <a:t>Eagle </a:t>
            </a:r>
            <a:r>
              <a:rPr lang="en-US" dirty="0" smtClean="0"/>
              <a:t>freeware</a:t>
            </a:r>
          </a:p>
          <a:p>
            <a:r>
              <a:rPr lang="en-US" dirty="0" smtClean="0"/>
              <a:t>Using </a:t>
            </a:r>
            <a:r>
              <a:rPr lang="en-US" dirty="0" smtClean="0"/>
              <a:t>4PCB’s </a:t>
            </a:r>
            <a:r>
              <a:rPr lang="en-US" dirty="0" smtClean="0"/>
              <a:t>$</a:t>
            </a:r>
            <a:r>
              <a:rPr lang="en-US" dirty="0" smtClean="0"/>
              <a:t>33</a:t>
            </a:r>
            <a:r>
              <a:rPr lang="en-US" dirty="0" smtClean="0"/>
              <a:t>.00 2 layer </a:t>
            </a:r>
            <a:r>
              <a:rPr lang="en-US" dirty="0" smtClean="0"/>
              <a:t>student </a:t>
            </a:r>
            <a:r>
              <a:rPr lang="en-US" dirty="0" smtClean="0"/>
              <a:t>deal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90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Schematic</a:t>
            </a:r>
            <a:endParaRPr lang="en-US" dirty="0"/>
          </a:p>
        </p:txBody>
      </p:sp>
      <p:pic>
        <p:nvPicPr>
          <p:cNvPr id="2050" name="Picture 2" descr="C:\Users\Student\Downloads\BallBoard Schemati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32" y="1825625"/>
            <a:ext cx="81647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06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Board</a:t>
            </a:r>
            <a:endParaRPr lang="en-US" dirty="0"/>
          </a:p>
        </p:txBody>
      </p:sp>
      <p:pic>
        <p:nvPicPr>
          <p:cNvPr id="1026" name="Picture 2" descr="C:\Users\Student\Downloads\BallBoard Boar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32" y="1825625"/>
            <a:ext cx="816473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802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45561"/>
              </p:ext>
            </p:extLst>
          </p:nvPr>
        </p:nvGraphicFramePr>
        <p:xfrm>
          <a:off x="838200" y="1825625"/>
          <a:ext cx="10515600" cy="426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Marshall Smith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Cameron Riesen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Afzal Shafi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Anson Contreras</a:t>
                      </a: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Mechanical Design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Motor Control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Android Application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 Detection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Motion/Proximity Sensing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Power System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Embedded Software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Responsibility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 – Contribution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– Total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485029"/>
              </p:ext>
            </p:extLst>
          </p:nvPr>
        </p:nvGraphicFramePr>
        <p:xfrm>
          <a:off x="838200" y="1568893"/>
          <a:ext cx="7380249" cy="428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083"/>
                <a:gridCol w="2460083"/>
                <a:gridCol w="2460083"/>
              </a:tblGrid>
              <a:tr h="279837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Ball</a:t>
                      </a:r>
                      <a:r>
                        <a:rPr lang="en-US" sz="1100" baseline="0" dirty="0" smtClean="0"/>
                        <a:t> Enclosure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10.99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Arduino</a:t>
                      </a:r>
                      <a:r>
                        <a:rPr lang="en-US" sz="1100" dirty="0" smtClean="0"/>
                        <a:t> Mega 2560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Bluetooth Module(s)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DC </a:t>
                      </a:r>
                      <a:r>
                        <a:rPr lang="en-US" sz="1100" dirty="0" smtClean="0"/>
                        <a:t>Motors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Android Device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Owned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PCB Ball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316.00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PCB Dog Collar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Accelerometer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Gear</a:t>
                      </a:r>
                      <a:r>
                        <a:rPr lang="en-US" sz="1100" baseline="0" dirty="0" smtClean="0"/>
                        <a:t> Box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Misc.</a:t>
                      </a:r>
                      <a:r>
                        <a:rPr lang="en-US" sz="1100" baseline="0" dirty="0" smtClean="0"/>
                        <a:t> Mechanical Parts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Misc. Electrical Parts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 V Battery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Dog Collar</a:t>
                      </a:r>
                      <a:r>
                        <a:rPr lang="en-US" sz="1100" baseline="0" dirty="0" smtClean="0"/>
                        <a:t> Battery 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20.00</a:t>
                      </a:r>
                      <a:endParaRPr 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983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Total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548.99</a:t>
                      </a:r>
                      <a:endParaRPr lang="en-US" sz="1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Puppy Pal’s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prevent destructive behavior while the owner is away</a:t>
            </a:r>
          </a:p>
          <a:p>
            <a:r>
              <a:rPr lang="en-US" dirty="0" smtClean="0"/>
              <a:t>Should not introduce unsafe situations</a:t>
            </a:r>
          </a:p>
          <a:p>
            <a:r>
              <a:rPr lang="en-US" dirty="0" smtClean="0"/>
              <a:t>Should not be a nuisance to people or the dog</a:t>
            </a:r>
          </a:p>
          <a:p>
            <a:r>
              <a:rPr lang="en-US" dirty="0" smtClean="0"/>
              <a:t>Should allow the dog to sleep without interruption</a:t>
            </a:r>
          </a:p>
          <a:p>
            <a:r>
              <a:rPr lang="en-US" dirty="0" smtClean="0"/>
              <a:t>Should not scare timid dogs or lose interest of hyperactive dogs</a:t>
            </a:r>
          </a:p>
          <a:p>
            <a:r>
              <a:rPr lang="en-US" dirty="0" smtClean="0"/>
              <a:t>Should be durable</a:t>
            </a:r>
          </a:p>
          <a:p>
            <a:r>
              <a:rPr lang="en-US" dirty="0" smtClean="0"/>
              <a:t>Should be capable of autonomous operation and </a:t>
            </a:r>
            <a:r>
              <a:rPr lang="en-US" smtClean="0"/>
              <a:t>user controlled modes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7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Accomplishing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 motion and presence from dog to activate the ball to allow the dog to sleep</a:t>
            </a:r>
          </a:p>
          <a:p>
            <a:r>
              <a:rPr lang="en-US" dirty="0" smtClean="0"/>
              <a:t>Use a ball with replaceable fabric cover to create a distraction with physical and audible interactive play mimicking real animals</a:t>
            </a:r>
          </a:p>
          <a:p>
            <a:pPr lvl="1"/>
            <a:r>
              <a:rPr lang="en-US" dirty="0" smtClean="0"/>
              <a:t>Ball design minimizes points of failure that could be chewed off</a:t>
            </a:r>
          </a:p>
          <a:p>
            <a:pPr lvl="1"/>
            <a:r>
              <a:rPr lang="en-US" dirty="0" smtClean="0"/>
              <a:t>Replaceable fabric cover mimics appearance of real animals</a:t>
            </a:r>
          </a:p>
          <a:p>
            <a:pPr lvl="1"/>
            <a:r>
              <a:rPr lang="en-US" dirty="0" smtClean="0"/>
              <a:t>Audio system mimics nonthreatening but playful sounds made by real animals to accommodate all dogs from timid to hyperactive or aggressive</a:t>
            </a:r>
          </a:p>
          <a:p>
            <a:r>
              <a:rPr lang="en-US" dirty="0" smtClean="0"/>
              <a:t>Keep ball within user defined play area to keep the dog safe and out of trouble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Housing (ball)</a:t>
            </a:r>
          </a:p>
          <a:p>
            <a:r>
              <a:rPr lang="en-US" dirty="0" smtClean="0"/>
              <a:t>Mechanical Drive</a:t>
            </a:r>
          </a:p>
          <a:p>
            <a:r>
              <a:rPr lang="en-US" dirty="0" smtClean="0"/>
              <a:t>Communications</a:t>
            </a:r>
          </a:p>
          <a:p>
            <a:r>
              <a:rPr lang="en-US" dirty="0" smtClean="0"/>
              <a:t>Android Interface</a:t>
            </a:r>
          </a:p>
          <a:p>
            <a:r>
              <a:rPr lang="en-US" dirty="0" smtClean="0"/>
              <a:t>Autonomous Control</a:t>
            </a:r>
          </a:p>
          <a:p>
            <a:r>
              <a:rPr lang="en-US" dirty="0" smtClean="0"/>
              <a:t>User Control</a:t>
            </a:r>
          </a:p>
          <a:p>
            <a:r>
              <a:rPr lang="en-US" dirty="0" smtClean="0"/>
              <a:t>Motion </a:t>
            </a:r>
            <a:r>
              <a:rPr lang="en-US" dirty="0" smtClean="0"/>
              <a:t>and Proximity Sensing (of the dog)</a:t>
            </a:r>
          </a:p>
          <a:p>
            <a:r>
              <a:rPr lang="en-US" dirty="0" smtClean="0"/>
              <a:t>Power and Charging</a:t>
            </a:r>
          </a:p>
        </p:txBody>
      </p:sp>
    </p:spTree>
    <p:extLst>
      <p:ext uri="{BB962C8B-B14F-4D97-AF65-F5344CB8AC3E}">
        <p14:creationId xmlns:p14="http://schemas.microsoft.com/office/powerpoint/2010/main" val="27961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Puppy Pal’s Three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</a:t>
            </a:r>
          </a:p>
          <a:p>
            <a:pPr lvl="1"/>
            <a:r>
              <a:rPr lang="en-US" dirty="0" smtClean="0"/>
              <a:t>The moving piece housing the motor control, autonomous control, and audio subsystems, as well as communications connecting to an Android device, the Collar, and the Base Charging Station.</a:t>
            </a:r>
          </a:p>
          <a:p>
            <a:r>
              <a:rPr lang="en-US" dirty="0" smtClean="0"/>
              <a:t>Base Charging Station</a:t>
            </a:r>
          </a:p>
          <a:p>
            <a:pPr lvl="1"/>
            <a:r>
              <a:rPr lang="en-US" dirty="0" smtClean="0"/>
              <a:t>The stationary piece housing the location, proximity, and wireless charging subsystems, as well as communications connecting to the Ball.</a:t>
            </a:r>
          </a:p>
          <a:p>
            <a:r>
              <a:rPr lang="en-US" dirty="0" smtClean="0"/>
              <a:t>Collar</a:t>
            </a:r>
          </a:p>
          <a:p>
            <a:pPr lvl="1"/>
            <a:r>
              <a:rPr lang="en-US" dirty="0" smtClean="0"/>
              <a:t>The piece attached to the dog’s collar, housing the motion detection subsystem as well as communications connecting to the 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hour battery life (including time spent in low power)</a:t>
            </a:r>
          </a:p>
          <a:p>
            <a:pPr lvl="1"/>
            <a:r>
              <a:rPr lang="en-US" dirty="0" smtClean="0"/>
              <a:t>A typical work day in America requires 10 hours away from home</a:t>
            </a:r>
          </a:p>
          <a:p>
            <a:pPr lvl="2"/>
            <a:r>
              <a:rPr lang="en-US" dirty="0" smtClean="0"/>
              <a:t>8 hours of work, 1 hour of lunch, 1 hour total commute time</a:t>
            </a:r>
          </a:p>
          <a:p>
            <a:r>
              <a:rPr lang="en-US" dirty="0" smtClean="0"/>
              <a:t>Wireless Charging</a:t>
            </a:r>
          </a:p>
          <a:p>
            <a:pPr lvl="1"/>
            <a:r>
              <a:rPr lang="en-US" dirty="0" smtClean="0"/>
              <a:t>The ball should be fully enclosed to maximize durability</a:t>
            </a:r>
          </a:p>
          <a:p>
            <a:pPr lvl="2"/>
            <a:r>
              <a:rPr lang="en-US" dirty="0" smtClean="0"/>
              <a:t>Wireless charging eliminates cords and connectors that could be chewed</a:t>
            </a:r>
          </a:p>
          <a:p>
            <a:r>
              <a:rPr lang="en-US" dirty="0" smtClean="0"/>
              <a:t>Autonomous Control</a:t>
            </a:r>
          </a:p>
          <a:p>
            <a:pPr lvl="1"/>
            <a:r>
              <a:rPr lang="en-US" dirty="0" smtClean="0"/>
              <a:t>The ball should be capable of distracting the dog without human assistance</a:t>
            </a:r>
          </a:p>
          <a:p>
            <a:pPr lvl="2"/>
            <a:r>
              <a:rPr lang="en-US" dirty="0" smtClean="0"/>
              <a:t>Will require a locating subsystem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4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4724</TotalTime>
  <Words>1383</Words>
  <Application>Microsoft Office PowerPoint</Application>
  <PresentationFormat>Custom</PresentationFormat>
  <Paragraphs>297</Paragraphs>
  <Slides>46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Puppy Pal</vt:lpstr>
      <vt:lpstr>The face of innocence?</vt:lpstr>
      <vt:lpstr>The face of destruction</vt:lpstr>
      <vt:lpstr>Causes and Solutions</vt:lpstr>
      <vt:lpstr>Puppy Pal’s Job</vt:lpstr>
      <vt:lpstr>Accomplishing the job</vt:lpstr>
      <vt:lpstr>Subsystems</vt:lpstr>
      <vt:lpstr>Puppy Pal’s Three Main Components</vt:lpstr>
      <vt:lpstr>Specifications</vt:lpstr>
      <vt:lpstr>Mechanical Housing</vt:lpstr>
      <vt:lpstr>Housing Materials</vt:lpstr>
      <vt:lpstr>Internal Structure</vt:lpstr>
      <vt:lpstr>Internal Structure</vt:lpstr>
      <vt:lpstr>Internal Structure</vt:lpstr>
      <vt:lpstr>Internal Structure</vt:lpstr>
      <vt:lpstr>Internal Structure</vt:lpstr>
      <vt:lpstr>Driving System</vt:lpstr>
      <vt:lpstr>Hardware Block Diagram - Ball</vt:lpstr>
      <vt:lpstr>Hardware Block Diagram – Dog Collar</vt:lpstr>
      <vt:lpstr>Bluetooth Communications  </vt:lpstr>
      <vt:lpstr>Bluetooth Communications </vt:lpstr>
      <vt:lpstr>HC-05 Bluetooth Module</vt:lpstr>
      <vt:lpstr>HC-05 Bluetooth Module</vt:lpstr>
      <vt:lpstr>Dog Collar </vt:lpstr>
      <vt:lpstr>ADXL 345</vt:lpstr>
      <vt:lpstr>Dog Collar Schematic </vt:lpstr>
      <vt:lpstr>Dog Collar PCB</vt:lpstr>
      <vt:lpstr>Dog Collar Flow Diagram</vt:lpstr>
      <vt:lpstr>Ball Schematic - MCU</vt:lpstr>
      <vt:lpstr>Ball Schematic - MCU</vt:lpstr>
      <vt:lpstr>Ball Schematic - MCU</vt:lpstr>
      <vt:lpstr>Microcontroller</vt:lpstr>
      <vt:lpstr>Puppy Pal Software</vt:lpstr>
      <vt:lpstr>PowerPoint Presentation</vt:lpstr>
      <vt:lpstr>Puppy Pal Software</vt:lpstr>
      <vt:lpstr>Puppy Pal Software - Messaging</vt:lpstr>
      <vt:lpstr>Puppy Pal Software - Modeing</vt:lpstr>
      <vt:lpstr>Puppy Pal Software – Interfacing Hardware</vt:lpstr>
      <vt:lpstr>Dog Collar Software</vt:lpstr>
      <vt:lpstr>Autonomous Control</vt:lpstr>
      <vt:lpstr>Power and Charging</vt:lpstr>
      <vt:lpstr>PCB</vt:lpstr>
      <vt:lpstr>PCB Schematic</vt:lpstr>
      <vt:lpstr>PCB Board</vt:lpstr>
      <vt:lpstr>Work Distribution</vt:lpstr>
      <vt:lpstr>Budget – Total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Puppy Pal</dc:title>
  <dc:creator>Scott Smith</dc:creator>
  <cp:lastModifiedBy>Student</cp:lastModifiedBy>
  <cp:revision>58</cp:revision>
  <dcterms:created xsi:type="dcterms:W3CDTF">2014-06-01T21:40:41Z</dcterms:created>
  <dcterms:modified xsi:type="dcterms:W3CDTF">2014-07-24T20:51:37Z</dcterms:modified>
</cp:coreProperties>
</file>