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2" r:id="rId7"/>
    <p:sldId id="263" r:id="rId8"/>
    <p:sldId id="273" r:id="rId9"/>
    <p:sldId id="261" r:id="rId10"/>
    <p:sldId id="278" r:id="rId11"/>
    <p:sldId id="279" r:id="rId12"/>
    <p:sldId id="280" r:id="rId13"/>
    <p:sldId id="282" r:id="rId14"/>
    <p:sldId id="283" r:id="rId15"/>
    <p:sldId id="284" r:id="rId16"/>
    <p:sldId id="285"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9" r:id="rId39"/>
    <p:sldId id="310" r:id="rId40"/>
    <p:sldId id="311" r:id="rId41"/>
    <p:sldId id="312" r:id="rId42"/>
    <p:sldId id="313" r:id="rId43"/>
    <p:sldId id="314" r:id="rId44"/>
    <p:sldId id="315" r:id="rId45"/>
    <p:sldId id="316" r:id="rId46"/>
    <p:sldId id="317" r:id="rId47"/>
    <p:sldId id="318" r:id="rId48"/>
    <p:sldId id="319" r:id="rId49"/>
    <p:sldId id="264" r:id="rId50"/>
    <p:sldId id="267" r:id="rId51"/>
    <p:sldId id="270" r:id="rId52"/>
    <p:sldId id="276" r:id="rId53"/>
    <p:sldId id="268" r:id="rId54"/>
    <p:sldId id="269" r:id="rId55"/>
    <p:sldId id="275" r:id="rId56"/>
    <p:sldId id="277" r:id="rId57"/>
    <p:sldId id="271" r:id="rId58"/>
    <p:sldId id="272" r:id="rId59"/>
    <p:sldId id="308" r:id="rId60"/>
    <p:sldId id="27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Smith" initials="SS" lastIdx="2" clrIdx="0">
    <p:extLst>
      <p:ext uri="{19B8F6BF-5375-455C-9EA6-DF929625EA0E}">
        <p15:presenceInfo xmlns:p15="http://schemas.microsoft.com/office/powerpoint/2012/main" userId="a9c8c89f3aa919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0" autoAdjust="0"/>
    <p:restoredTop sz="94206" autoAdjust="0"/>
  </p:normalViewPr>
  <p:slideViewPr>
    <p:cSldViewPr snapToGrid="0">
      <p:cViewPr varScale="1">
        <p:scale>
          <a:sx n="68" d="100"/>
          <a:sy n="68" d="100"/>
        </p:scale>
        <p:origin x="660"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5"/>
                <c:pt idx="0">
                  <c:v>Research</c:v>
                </c:pt>
                <c:pt idx="1">
                  <c:v>Parts Acquisition</c:v>
                </c:pt>
                <c:pt idx="2">
                  <c:v>Prototyping</c:v>
                </c:pt>
                <c:pt idx="3">
                  <c:v>Testing</c:v>
                </c:pt>
                <c:pt idx="4">
                  <c:v>Overall</c:v>
                </c:pt>
              </c:strCache>
            </c:strRef>
          </c:cat>
          <c:val>
            <c:numRef>
              <c:f>Sheet1!$B$2:$B$7</c:f>
              <c:numCache>
                <c:formatCode>General</c:formatCode>
                <c:ptCount val="6"/>
                <c:pt idx="0">
                  <c:v>90</c:v>
                </c:pt>
                <c:pt idx="1">
                  <c:v>60</c:v>
                </c:pt>
                <c:pt idx="2">
                  <c:v>30</c:v>
                </c:pt>
                <c:pt idx="3">
                  <c:v>30</c:v>
                </c:pt>
                <c:pt idx="4">
                  <c:v>40</c:v>
                </c:pt>
              </c:numCache>
            </c:numRef>
          </c:val>
        </c:ser>
        <c:dLbls>
          <c:showLegendKey val="0"/>
          <c:showVal val="0"/>
          <c:showCatName val="0"/>
          <c:showSerName val="0"/>
          <c:showPercent val="0"/>
          <c:showBubbleSize val="0"/>
        </c:dLbls>
        <c:gapWidth val="182"/>
        <c:axId val="407870312"/>
        <c:axId val="407870704"/>
      </c:barChart>
      <c:catAx>
        <c:axId val="407870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70704"/>
        <c:crosses val="autoZero"/>
        <c:auto val="1"/>
        <c:lblAlgn val="ctr"/>
        <c:lblOffset val="100"/>
        <c:noMultiLvlLbl val="0"/>
      </c:catAx>
      <c:valAx>
        <c:axId val="407870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870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AA4CA-70F1-4425-A4A2-1F5C6919CAEA}" type="datetimeFigureOut">
              <a:rPr lang="en-US" smtClean="0"/>
              <a:t>6/4/2014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2372B-6873-4E31-B514-035E7431A6E2}" type="slidenum">
              <a:rPr lang="en-US" smtClean="0"/>
              <a:t>‹#›</a:t>
            </a:fld>
            <a:endParaRPr lang="en-US"/>
          </a:p>
        </p:txBody>
      </p:sp>
    </p:spTree>
    <p:extLst>
      <p:ext uri="{BB962C8B-B14F-4D97-AF65-F5344CB8AC3E}">
        <p14:creationId xmlns:p14="http://schemas.microsoft.com/office/powerpoint/2010/main" val="62649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723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6856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1888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264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190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3182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568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2127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070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824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8154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0EEFE-D375-4D4A-85B5-A8BD3C361616}"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420248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0EEFE-D375-4D4A-85B5-A8BD3C361616}"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59438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0EEFE-D375-4D4A-85B5-A8BD3C361616}"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324079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0EEFE-D375-4D4A-85B5-A8BD3C361616}"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351743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0EEFE-D375-4D4A-85B5-A8BD3C361616}"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25926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0EEFE-D375-4D4A-85B5-A8BD3C361616}"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269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0EEFE-D375-4D4A-85B5-A8BD3C361616}"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134067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0EEFE-D375-4D4A-85B5-A8BD3C361616}" type="datetimeFigureOut">
              <a:rPr lang="en-US" smtClean="0"/>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24214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0EEFE-D375-4D4A-85B5-A8BD3C361616}"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7965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0EEFE-D375-4D4A-85B5-A8BD3C361616}"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241540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0EEFE-D375-4D4A-85B5-A8BD3C361616}"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D8E6-7131-44D7-A8E5-AC50FBFA316A}" type="slidenum">
              <a:rPr lang="en-US" smtClean="0"/>
              <a:t>‹#›</a:t>
            </a:fld>
            <a:endParaRPr lang="en-US"/>
          </a:p>
        </p:txBody>
      </p:sp>
    </p:spTree>
    <p:extLst>
      <p:ext uri="{BB962C8B-B14F-4D97-AF65-F5344CB8AC3E}">
        <p14:creationId xmlns:p14="http://schemas.microsoft.com/office/powerpoint/2010/main" val="34909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0EEFE-D375-4D4A-85B5-A8BD3C361616}" type="datetimeFigureOut">
              <a:rPr lang="en-US" smtClean="0"/>
              <a:t>6/1/2014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7D8E6-7131-44D7-A8E5-AC50FBFA316A}" type="slidenum">
              <a:rPr lang="en-US" smtClean="0"/>
              <a:t>‹#›</a:t>
            </a:fld>
            <a:endParaRPr lang="en-US"/>
          </a:p>
        </p:txBody>
      </p:sp>
    </p:spTree>
    <p:extLst>
      <p:ext uri="{BB962C8B-B14F-4D97-AF65-F5344CB8AC3E}">
        <p14:creationId xmlns:p14="http://schemas.microsoft.com/office/powerpoint/2010/main" val="53121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Puppy Pal</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Group 11</a:t>
            </a:r>
          </a:p>
          <a:p>
            <a:r>
              <a:rPr lang="en-US" dirty="0" smtClean="0"/>
              <a:t>Marshall Smith</a:t>
            </a:r>
          </a:p>
          <a:p>
            <a:r>
              <a:rPr lang="en-US" dirty="0" smtClean="0"/>
              <a:t>Afzal </a:t>
            </a:r>
            <a:r>
              <a:rPr lang="en-US" dirty="0" err="1" smtClean="0"/>
              <a:t>Shafi</a:t>
            </a:r>
            <a:endParaRPr lang="en-US" dirty="0" smtClean="0"/>
          </a:p>
          <a:p>
            <a:r>
              <a:rPr lang="en-US" dirty="0" smtClean="0"/>
              <a:t>Cameron </a:t>
            </a:r>
            <a:r>
              <a:rPr lang="en-US" dirty="0" err="1" smtClean="0"/>
              <a:t>Riesen</a:t>
            </a:r>
            <a:endParaRPr lang="en-US" dirty="0" smtClean="0"/>
          </a:p>
          <a:p>
            <a:r>
              <a:rPr lang="en-US" dirty="0" smtClean="0"/>
              <a:t>Anson Contreras</a:t>
            </a:r>
          </a:p>
        </p:txBody>
      </p:sp>
    </p:spTree>
    <p:extLst>
      <p:ext uri="{BB962C8B-B14F-4D97-AF65-F5344CB8AC3E}">
        <p14:creationId xmlns:p14="http://schemas.microsoft.com/office/powerpoint/2010/main" val="3160387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Housing</a:t>
            </a:r>
            <a:endParaRPr lang="en-US" dirty="0"/>
          </a:p>
        </p:txBody>
      </p:sp>
      <p:sp>
        <p:nvSpPr>
          <p:cNvPr id="3" name="Content Placeholder 2"/>
          <p:cNvSpPr>
            <a:spLocks noGrp="1"/>
          </p:cNvSpPr>
          <p:nvPr>
            <p:ph idx="1"/>
          </p:nvPr>
        </p:nvSpPr>
        <p:spPr/>
        <p:txBody>
          <a:bodyPr/>
          <a:lstStyle/>
          <a:p>
            <a:r>
              <a:rPr lang="en-US" dirty="0" smtClean="0"/>
              <a:t>Spherical Shape</a:t>
            </a:r>
          </a:p>
          <a:p>
            <a:pPr lvl="1"/>
            <a:r>
              <a:rPr lang="en-US" dirty="0" smtClean="0"/>
              <a:t>Dogs like playing with </a:t>
            </a:r>
            <a:r>
              <a:rPr lang="en-US" dirty="0" smtClean="0"/>
              <a:t>balls</a:t>
            </a:r>
          </a:p>
          <a:p>
            <a:pPr lvl="1"/>
            <a:r>
              <a:rPr lang="en-US" dirty="0" smtClean="0"/>
              <a:t>Enclosure keeps dog away from the motor and the electronics that would be exposed if we use a rectangular chassis</a:t>
            </a:r>
            <a:endParaRPr lang="en-US" dirty="0" smtClean="0"/>
          </a:p>
          <a:p>
            <a:pPr lvl="1">
              <a:buNone/>
            </a:pPr>
            <a:endParaRPr lang="en-US" dirty="0" smtClean="0"/>
          </a:p>
          <a:p>
            <a:r>
              <a:rPr lang="en-US" dirty="0" smtClean="0"/>
              <a:t>Shape brings about problems different from traditional robots</a:t>
            </a:r>
          </a:p>
          <a:p>
            <a:pPr lvl="1"/>
            <a:r>
              <a:rPr lang="en-US" dirty="0" smtClean="0"/>
              <a:t>Internal structure being turned upside down</a:t>
            </a:r>
          </a:p>
          <a:p>
            <a:pPr lvl="1"/>
            <a:r>
              <a:rPr lang="en-US" dirty="0" smtClean="0"/>
              <a:t>Measure of distance traveled is not as straight-forward</a:t>
            </a:r>
          </a:p>
        </p:txBody>
      </p:sp>
    </p:spTree>
    <p:extLst>
      <p:ext uri="{BB962C8B-B14F-4D97-AF65-F5344CB8AC3E}">
        <p14:creationId xmlns:p14="http://schemas.microsoft.com/office/powerpoint/2010/main" val="101494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Materials</a:t>
            </a:r>
            <a:endParaRPr lang="en-US" dirty="0"/>
          </a:p>
        </p:txBody>
      </p:sp>
      <p:sp>
        <p:nvSpPr>
          <p:cNvPr id="3" name="Content Placeholder 2"/>
          <p:cNvSpPr>
            <a:spLocks noGrp="1"/>
          </p:cNvSpPr>
          <p:nvPr>
            <p:ph idx="1"/>
          </p:nvPr>
        </p:nvSpPr>
        <p:spPr/>
        <p:txBody>
          <a:bodyPr>
            <a:normAutofit/>
          </a:bodyPr>
          <a:lstStyle/>
          <a:p>
            <a:r>
              <a:rPr lang="en-US" dirty="0" smtClean="0"/>
              <a:t>Plastic</a:t>
            </a:r>
          </a:p>
          <a:p>
            <a:pPr lvl="1"/>
            <a:r>
              <a:rPr lang="en-US" dirty="0" smtClean="0"/>
              <a:t>Light</a:t>
            </a:r>
          </a:p>
          <a:p>
            <a:pPr lvl="1"/>
            <a:r>
              <a:rPr lang="en-US" dirty="0" smtClean="0"/>
              <a:t>Comes in variety of colors</a:t>
            </a:r>
          </a:p>
          <a:p>
            <a:pPr lvl="1"/>
            <a:r>
              <a:rPr lang="en-US" dirty="0" smtClean="0"/>
              <a:t>Transparent or oblique</a:t>
            </a:r>
          </a:p>
          <a:p>
            <a:pPr lvl="1"/>
            <a:r>
              <a:rPr lang="en-US" dirty="0" smtClean="0"/>
              <a:t>Easy to drill holes</a:t>
            </a:r>
          </a:p>
          <a:p>
            <a:pPr lvl="1"/>
            <a:r>
              <a:rPr lang="en-US" dirty="0" smtClean="0"/>
              <a:t>Sturdy enough for dogs to play with</a:t>
            </a:r>
          </a:p>
          <a:p>
            <a:pPr lvl="1"/>
            <a:r>
              <a:rPr lang="en-US" dirty="0" smtClean="0"/>
              <a:t>Custom ordered or taken from other products</a:t>
            </a:r>
          </a:p>
          <a:p>
            <a:endParaRPr lang="en-US" dirty="0" smtClean="0"/>
          </a:p>
          <a:p>
            <a:endParaRPr lang="en-US" dirty="0" smtClean="0"/>
          </a:p>
        </p:txBody>
      </p:sp>
    </p:spTree>
    <p:extLst>
      <p:ext uri="{BB962C8B-B14F-4D97-AF65-F5344CB8AC3E}">
        <p14:creationId xmlns:p14="http://schemas.microsoft.com/office/powerpoint/2010/main" val="2203166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Materials</a:t>
            </a:r>
            <a:endParaRPr lang="en-US" dirty="0"/>
          </a:p>
        </p:txBody>
      </p:sp>
      <p:sp>
        <p:nvSpPr>
          <p:cNvPr id="3" name="Content Placeholder 2"/>
          <p:cNvSpPr>
            <a:spLocks noGrp="1"/>
          </p:cNvSpPr>
          <p:nvPr>
            <p:ph idx="1"/>
          </p:nvPr>
        </p:nvSpPr>
        <p:spPr/>
        <p:txBody>
          <a:bodyPr>
            <a:normAutofit lnSpcReduction="10000"/>
          </a:bodyPr>
          <a:lstStyle/>
          <a:p>
            <a:r>
              <a:rPr lang="en-US" dirty="0" smtClean="0"/>
              <a:t>3D printed ABS</a:t>
            </a:r>
          </a:p>
          <a:p>
            <a:pPr lvl="1"/>
            <a:r>
              <a:rPr lang="en-US" dirty="0" smtClean="0"/>
              <a:t>3D printer available on-campus</a:t>
            </a:r>
          </a:p>
          <a:p>
            <a:pPr lvl="1"/>
            <a:r>
              <a:rPr lang="en-US" dirty="0" smtClean="0"/>
              <a:t>Strong</a:t>
            </a:r>
          </a:p>
          <a:p>
            <a:pPr lvl="1"/>
            <a:r>
              <a:rPr lang="en-US" dirty="0" smtClean="0"/>
              <a:t>Impact-resistant</a:t>
            </a:r>
          </a:p>
          <a:p>
            <a:pPr lvl="1"/>
            <a:r>
              <a:rPr lang="en-US" dirty="0" smtClean="0"/>
              <a:t>Gives us the option to print out the internal structure already inside</a:t>
            </a:r>
          </a:p>
          <a:p>
            <a:pPr lvl="1"/>
            <a:r>
              <a:rPr lang="en-US" dirty="0" smtClean="0"/>
              <a:t>Expensive: $7 per cm</a:t>
            </a:r>
            <a:r>
              <a:rPr lang="en-US" baseline="30000" dirty="0" smtClean="0"/>
              <a:t>3</a:t>
            </a:r>
          </a:p>
          <a:p>
            <a:r>
              <a:rPr lang="en-US" dirty="0" err="1" smtClean="0"/>
              <a:t>Acryllic</a:t>
            </a:r>
            <a:endParaRPr lang="en-US" dirty="0" smtClean="0"/>
          </a:p>
          <a:p>
            <a:pPr lvl="1"/>
            <a:r>
              <a:rPr lang="en-US" dirty="0" smtClean="0"/>
              <a:t>Can be ordered in any size</a:t>
            </a:r>
          </a:p>
          <a:p>
            <a:pPr lvl="1"/>
            <a:r>
              <a:rPr lang="en-US" dirty="0" smtClean="0"/>
              <a:t>Only comes in hemispheres or as a solid piece with a single opening</a:t>
            </a:r>
          </a:p>
          <a:p>
            <a:pPr lvl="1"/>
            <a:r>
              <a:rPr lang="en-US" dirty="0" smtClean="0"/>
              <a:t>Once hemispheres are sealed closed, we won’t have access to the inside of the </a:t>
            </a:r>
            <a:r>
              <a:rPr lang="en-US" dirty="0" smtClean="0"/>
              <a:t>robot</a:t>
            </a:r>
            <a:endParaRPr lang="en-US" dirty="0" smtClean="0"/>
          </a:p>
          <a:p>
            <a:pPr>
              <a:buNone/>
            </a:pPr>
            <a:endParaRPr lang="en-US" dirty="0"/>
          </a:p>
        </p:txBody>
      </p:sp>
    </p:spTree>
    <p:extLst>
      <p:ext uri="{BB962C8B-B14F-4D97-AF65-F5344CB8AC3E}">
        <p14:creationId xmlns:p14="http://schemas.microsoft.com/office/powerpoint/2010/main" val="286320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Materials</a:t>
            </a:r>
            <a:endParaRPr lang="en-US" dirty="0"/>
          </a:p>
        </p:txBody>
      </p:sp>
      <p:sp>
        <p:nvSpPr>
          <p:cNvPr id="3" name="Content Placeholder 2"/>
          <p:cNvSpPr>
            <a:spLocks noGrp="1"/>
          </p:cNvSpPr>
          <p:nvPr>
            <p:ph sz="half" idx="1"/>
          </p:nvPr>
        </p:nvSpPr>
        <p:spPr/>
        <p:txBody>
          <a:bodyPr>
            <a:normAutofit/>
          </a:bodyPr>
          <a:lstStyle/>
          <a:p>
            <a:r>
              <a:rPr lang="en-US" dirty="0" err="1" smtClean="0"/>
              <a:t>Alfie</a:t>
            </a:r>
            <a:r>
              <a:rPr lang="en-US" dirty="0" smtClean="0"/>
              <a:t> Hamster Ball</a:t>
            </a:r>
          </a:p>
          <a:p>
            <a:pPr lvl="1"/>
            <a:r>
              <a:rPr lang="en-US" dirty="0" smtClean="0"/>
              <a:t>Plastic</a:t>
            </a:r>
          </a:p>
          <a:p>
            <a:pPr lvl="1"/>
            <a:r>
              <a:rPr lang="en-US" dirty="0" smtClean="0"/>
              <a:t>Hemispheres can be connected and separated easily</a:t>
            </a:r>
          </a:p>
          <a:p>
            <a:pPr lvl="1"/>
            <a:r>
              <a:rPr lang="en-US" dirty="0" smtClean="0"/>
              <a:t>6 inch diameter</a:t>
            </a:r>
          </a:p>
          <a:p>
            <a:pPr lvl="1"/>
            <a:r>
              <a:rPr lang="en-US" dirty="0" smtClean="0"/>
              <a:t>Two openings with 3 inch diameters</a:t>
            </a:r>
          </a:p>
          <a:p>
            <a:pPr lvl="1"/>
            <a:r>
              <a:rPr lang="en-US" dirty="0" smtClean="0"/>
              <a:t>Allows us to take apart the ball to troubleshoot during testing and construction</a:t>
            </a:r>
          </a:p>
          <a:p>
            <a:pPr lvl="1"/>
            <a:endParaRPr lang="en-US" dirty="0"/>
          </a:p>
        </p:txBody>
      </p:sp>
      <p:pic>
        <p:nvPicPr>
          <p:cNvPr id="5" name="Content Placeholder 4" descr="Alfie Hamster Ball.jpg"/>
          <p:cNvPicPr>
            <a:picLocks noGrp="1" noChangeAspect="1"/>
          </p:cNvPicPr>
          <p:nvPr>
            <p:ph sz="half" idx="2"/>
          </p:nvPr>
        </p:nvPicPr>
        <p:blipFill>
          <a:blip r:embed="rId2" cstate="print"/>
          <a:stretch>
            <a:fillRect/>
          </a:stretch>
        </p:blipFill>
        <p:spPr>
          <a:xfrm>
            <a:off x="6172200" y="1600201"/>
            <a:ext cx="4038600" cy="4525963"/>
          </a:xfrm>
        </p:spPr>
      </p:pic>
    </p:spTree>
    <p:extLst>
      <p:ext uri="{BB962C8B-B14F-4D97-AF65-F5344CB8AC3E}">
        <p14:creationId xmlns:p14="http://schemas.microsoft.com/office/powerpoint/2010/main" val="296962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Structure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Buying a Chassis</a:t>
            </a:r>
          </a:p>
          <a:p>
            <a:pPr lvl="1"/>
            <a:r>
              <a:rPr lang="en-US" dirty="0" smtClean="0"/>
              <a:t>No product suiting our requirements was found</a:t>
            </a:r>
          </a:p>
          <a:p>
            <a:pPr lvl="1"/>
            <a:endParaRPr lang="en-US" dirty="0" smtClean="0"/>
          </a:p>
          <a:p>
            <a:r>
              <a:rPr lang="en-US" dirty="0" smtClean="0"/>
              <a:t>Buying </a:t>
            </a:r>
            <a:r>
              <a:rPr lang="en-US" dirty="0" err="1" smtClean="0"/>
              <a:t>Sphero</a:t>
            </a:r>
            <a:endParaRPr lang="en-US" dirty="0" smtClean="0"/>
          </a:p>
          <a:p>
            <a:pPr lvl="1"/>
            <a:r>
              <a:rPr lang="en-US" dirty="0"/>
              <a:t>Similar project</a:t>
            </a:r>
          </a:p>
          <a:p>
            <a:pPr lvl="1"/>
            <a:r>
              <a:rPr lang="en-US" dirty="0"/>
              <a:t>Only has 3 inch diameter</a:t>
            </a:r>
          </a:p>
          <a:p>
            <a:pPr lvl="1"/>
            <a:r>
              <a:rPr lang="en-US" dirty="0"/>
              <a:t>Doesn’t leave us with much to expand </a:t>
            </a:r>
            <a:r>
              <a:rPr lang="en-US" dirty="0" smtClean="0"/>
              <a:t>on</a:t>
            </a:r>
          </a:p>
          <a:p>
            <a:endParaRPr lang="en-US" dirty="0"/>
          </a:p>
          <a:p>
            <a:r>
              <a:rPr lang="en-US" dirty="0" smtClean="0"/>
              <a:t>Purchase is not </a:t>
            </a:r>
            <a:r>
              <a:rPr lang="en-US" dirty="0" smtClean="0"/>
              <a:t>ideal</a:t>
            </a:r>
            <a:r>
              <a:rPr lang="en-US" dirty="0" smtClean="0"/>
              <a:t>, </a:t>
            </a:r>
            <a:r>
              <a:rPr lang="en-US" dirty="0" smtClean="0"/>
              <a:t>so we have to build it ourselves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156732"/>
            <a:ext cx="4038600" cy="3412901"/>
          </a:xfrm>
        </p:spPr>
      </p:pic>
    </p:spTree>
    <p:extLst>
      <p:ext uri="{BB962C8B-B14F-4D97-AF65-F5344CB8AC3E}">
        <p14:creationId xmlns:p14="http://schemas.microsoft.com/office/powerpoint/2010/main" val="992371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Structure</a:t>
            </a:r>
            <a:endParaRPr lang="en-US" dirty="0"/>
          </a:p>
        </p:txBody>
      </p:sp>
      <p:pic>
        <p:nvPicPr>
          <p:cNvPr id="4" name="Content Placeholder 3" descr="Internal Sturcture.jpg"/>
          <p:cNvPicPr>
            <a:picLocks noGrp="1" noChangeAspect="1"/>
          </p:cNvPicPr>
          <p:nvPr>
            <p:ph idx="1"/>
          </p:nvPr>
        </p:nvPicPr>
        <p:blipFill>
          <a:blip r:embed="rId2" cstate="print"/>
          <a:stretch>
            <a:fillRect/>
          </a:stretch>
        </p:blipFill>
        <p:spPr>
          <a:xfrm>
            <a:off x="2253458" y="1600201"/>
            <a:ext cx="7685085" cy="4525963"/>
          </a:xfrm>
        </p:spPr>
      </p:pic>
    </p:spTree>
    <p:extLst>
      <p:ext uri="{BB962C8B-B14F-4D97-AF65-F5344CB8AC3E}">
        <p14:creationId xmlns:p14="http://schemas.microsoft.com/office/powerpoint/2010/main" val="2527156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Structure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Materials</a:t>
            </a:r>
          </a:p>
          <a:p>
            <a:pPr lvl="1"/>
            <a:r>
              <a:rPr lang="en-US" dirty="0" smtClean="0"/>
              <a:t>Aluminum</a:t>
            </a:r>
          </a:p>
          <a:p>
            <a:pPr lvl="2"/>
            <a:r>
              <a:rPr lang="en-US" dirty="0" smtClean="0"/>
              <a:t>Light</a:t>
            </a:r>
          </a:p>
          <a:p>
            <a:pPr lvl="2"/>
            <a:r>
              <a:rPr lang="en-US" dirty="0" smtClean="0"/>
              <a:t>Plenty available in Home Depot and </a:t>
            </a:r>
            <a:r>
              <a:rPr lang="en-US" dirty="0" err="1" smtClean="0"/>
              <a:t>Skycraft</a:t>
            </a:r>
            <a:endParaRPr lang="en-US" dirty="0" smtClean="0"/>
          </a:p>
          <a:p>
            <a:pPr lvl="1"/>
            <a:r>
              <a:rPr lang="en-US" dirty="0" smtClean="0"/>
              <a:t>Wood</a:t>
            </a:r>
          </a:p>
          <a:p>
            <a:pPr lvl="2"/>
            <a:r>
              <a:rPr lang="en-US" dirty="0" smtClean="0"/>
              <a:t>Insulator</a:t>
            </a:r>
          </a:p>
          <a:p>
            <a:pPr lvl="2"/>
            <a:r>
              <a:rPr lang="en-US" dirty="0" smtClean="0"/>
              <a:t>Bulky if not purchased with correct thickness</a:t>
            </a:r>
          </a:p>
          <a:p>
            <a:pPr lvl="2"/>
            <a:r>
              <a:rPr lang="en-US" dirty="0" smtClean="0"/>
              <a:t>Home Depot can cut the wood for us</a:t>
            </a:r>
          </a:p>
          <a:p>
            <a:pPr lvl="2"/>
            <a:r>
              <a:rPr lang="en-US" dirty="0" smtClean="0"/>
              <a:t>Cheap</a:t>
            </a:r>
          </a:p>
          <a:p>
            <a:pPr lvl="1"/>
            <a:r>
              <a:rPr lang="en-US" dirty="0" smtClean="0"/>
              <a:t>Plastic</a:t>
            </a:r>
          </a:p>
          <a:p>
            <a:pPr lvl="2"/>
            <a:r>
              <a:rPr lang="en-US" dirty="0" smtClean="0"/>
              <a:t>Light</a:t>
            </a:r>
          </a:p>
          <a:p>
            <a:pPr lvl="2"/>
            <a:r>
              <a:rPr lang="en-US" dirty="0" smtClean="0"/>
              <a:t>Consistent with rest of the design</a:t>
            </a:r>
          </a:p>
          <a:p>
            <a:pPr lvl="2"/>
            <a:r>
              <a:rPr lang="en-US" dirty="0" smtClean="0"/>
              <a:t>Different colors can give the project more personality</a:t>
            </a:r>
          </a:p>
          <a:p>
            <a:pPr lvl="2"/>
            <a:r>
              <a:rPr lang="en-US" dirty="0" smtClean="0"/>
              <a:t>Constructed with salvaged plastic</a:t>
            </a:r>
          </a:p>
          <a:p>
            <a:pPr lvl="2"/>
            <a:r>
              <a:rPr lang="en-US" dirty="0" smtClean="0"/>
              <a:t>Produced with a 3D printer with mounts for motors, PCB, and batteries already built-in</a:t>
            </a:r>
          </a:p>
        </p:txBody>
      </p:sp>
    </p:spTree>
    <p:extLst>
      <p:ext uri="{BB962C8B-B14F-4D97-AF65-F5344CB8AC3E}">
        <p14:creationId xmlns:p14="http://schemas.microsoft.com/office/powerpoint/2010/main" val="3698360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System</a:t>
            </a:r>
            <a:endParaRPr lang="en-US" dirty="0"/>
          </a:p>
        </p:txBody>
      </p:sp>
      <p:sp>
        <p:nvSpPr>
          <p:cNvPr id="4" name="Content Placeholder 3"/>
          <p:cNvSpPr>
            <a:spLocks noGrp="1"/>
          </p:cNvSpPr>
          <p:nvPr>
            <p:ph sz="half" idx="1"/>
          </p:nvPr>
        </p:nvSpPr>
        <p:spPr/>
        <p:txBody>
          <a:bodyPr>
            <a:normAutofit/>
          </a:bodyPr>
          <a:lstStyle/>
          <a:p>
            <a:r>
              <a:rPr lang="en-US" dirty="0" smtClean="0"/>
              <a:t>We are using the </a:t>
            </a:r>
            <a:r>
              <a:rPr lang="en-US" dirty="0" err="1" smtClean="0"/>
              <a:t>Arduino</a:t>
            </a:r>
            <a:r>
              <a:rPr lang="en-US" dirty="0" smtClean="0"/>
              <a:t> Motor Shield to drive our motors</a:t>
            </a:r>
          </a:p>
          <a:p>
            <a:endParaRPr lang="en-US" dirty="0"/>
          </a:p>
          <a:p>
            <a:r>
              <a:rPr lang="en-US" dirty="0" smtClean="0"/>
              <a:t>It uses the L298P, a full bridge driver, to drive both motors at once</a:t>
            </a:r>
          </a:p>
          <a:p>
            <a:endParaRPr lang="en-US" dirty="0"/>
          </a:p>
          <a:p>
            <a:r>
              <a:rPr lang="en-US" dirty="0" smtClean="0"/>
              <a:t>Able to operate our 12V and 6V motors</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80887"/>
            <a:ext cx="4038600" cy="3164591"/>
          </a:xfrm>
        </p:spPr>
      </p:pic>
    </p:spTree>
    <p:extLst>
      <p:ext uri="{BB962C8B-B14F-4D97-AF65-F5344CB8AC3E}">
        <p14:creationId xmlns:p14="http://schemas.microsoft.com/office/powerpoint/2010/main" val="2182747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4" name="Content Placeholder 3"/>
          <p:cNvSpPr>
            <a:spLocks noGrp="1"/>
          </p:cNvSpPr>
          <p:nvPr>
            <p:ph sz="half" idx="1"/>
          </p:nvPr>
        </p:nvSpPr>
        <p:spPr/>
        <p:txBody>
          <a:bodyPr/>
          <a:lstStyle/>
          <a:p>
            <a:r>
              <a:rPr lang="en-US" dirty="0" smtClean="0"/>
              <a:t>We have tested mechanical output of our motors and the amount of current required</a:t>
            </a:r>
          </a:p>
          <a:p>
            <a:endParaRPr lang="en-US" dirty="0"/>
          </a:p>
          <a:p>
            <a:r>
              <a:rPr lang="en-US" dirty="0" smtClean="0"/>
              <a:t>Test also showed the effectiveness of the motor shield</a:t>
            </a:r>
            <a:endParaRPr lang="en-US" dirty="0"/>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4528" b="14116"/>
          <a:stretch/>
        </p:blipFill>
        <p:spPr>
          <a:xfrm rot="10800000">
            <a:off x="6091414" y="2362200"/>
            <a:ext cx="4119387" cy="2636836"/>
          </a:xfrm>
        </p:spPr>
      </p:pic>
    </p:spTree>
    <p:extLst>
      <p:ext uri="{BB962C8B-B14F-4D97-AF65-F5344CB8AC3E}">
        <p14:creationId xmlns:p14="http://schemas.microsoft.com/office/powerpoint/2010/main" val="935234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Block Diagram - Ball</a:t>
            </a:r>
            <a:endParaRPr lang="en-US" dirty="0"/>
          </a:p>
        </p:txBody>
      </p:sp>
      <p:pic>
        <p:nvPicPr>
          <p:cNvPr id="4" name="Content Placeholder 3"/>
          <p:cNvPicPr>
            <a:picLocks noGrp="1" noChangeAspect="1"/>
          </p:cNvPicPr>
          <p:nvPr>
            <p:ph idx="1"/>
          </p:nvPr>
        </p:nvPicPr>
        <p:blipFill>
          <a:blip r:embed="rId2"/>
          <a:stretch>
            <a:fillRect/>
          </a:stretch>
        </p:blipFill>
        <p:spPr>
          <a:xfrm>
            <a:off x="3171798" y="1483112"/>
            <a:ext cx="5848404" cy="4693851"/>
          </a:xfrm>
          <a:prstGeom prst="rect">
            <a:avLst/>
          </a:prstGeom>
        </p:spPr>
      </p:pic>
    </p:spTree>
    <p:extLst>
      <p:ext uri="{BB962C8B-B14F-4D97-AF65-F5344CB8AC3E}">
        <p14:creationId xmlns:p14="http://schemas.microsoft.com/office/powerpoint/2010/main" val="3114841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face of innocence?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87955" y="1825625"/>
            <a:ext cx="3016089" cy="4351338"/>
          </a:xfrm>
        </p:spPr>
      </p:pic>
    </p:spTree>
    <p:extLst>
      <p:ext uri="{BB962C8B-B14F-4D97-AF65-F5344CB8AC3E}">
        <p14:creationId xmlns:p14="http://schemas.microsoft.com/office/powerpoint/2010/main" val="2620412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Communications  </a:t>
            </a:r>
            <a:endParaRPr lang="en-US" dirty="0"/>
          </a:p>
        </p:txBody>
      </p:sp>
      <p:sp>
        <p:nvSpPr>
          <p:cNvPr id="3" name="Content Placeholder 2"/>
          <p:cNvSpPr>
            <a:spLocks noGrp="1"/>
          </p:cNvSpPr>
          <p:nvPr>
            <p:ph idx="1"/>
          </p:nvPr>
        </p:nvSpPr>
        <p:spPr>
          <a:xfrm>
            <a:off x="838200" y="1456983"/>
            <a:ext cx="8229600" cy="4724399"/>
          </a:xfrm>
        </p:spPr>
        <p:txBody>
          <a:bodyPr>
            <a:normAutofit/>
          </a:bodyPr>
          <a:lstStyle/>
          <a:p>
            <a:r>
              <a:rPr lang="en-US" sz="2400" dirty="0"/>
              <a:t>Simple to connect and configure </a:t>
            </a:r>
            <a:r>
              <a:rPr lang="en-US" sz="2400" dirty="0" smtClean="0"/>
              <a:t>(Pairing</a:t>
            </a:r>
            <a:r>
              <a:rPr lang="en-US" sz="2400" dirty="0"/>
              <a:t>, Searching, Switching Roles</a:t>
            </a:r>
            <a:r>
              <a:rPr lang="en-US" sz="2400" dirty="0" smtClean="0"/>
              <a:t>)</a:t>
            </a:r>
          </a:p>
          <a:p>
            <a:r>
              <a:rPr lang="en-US" sz="2400" dirty="0"/>
              <a:t>Range is adequate for project application </a:t>
            </a:r>
            <a:endParaRPr lang="en-US" sz="2400" dirty="0" smtClean="0"/>
          </a:p>
          <a:p>
            <a:r>
              <a:rPr lang="en-US" sz="2400" dirty="0" smtClean="0"/>
              <a:t>Connection to mobile device</a:t>
            </a:r>
          </a:p>
          <a:p>
            <a:r>
              <a:rPr lang="en-US" sz="2400" dirty="0" smtClean="0"/>
              <a:t>Will </a:t>
            </a:r>
            <a:r>
              <a:rPr lang="en-US" sz="2400" dirty="0"/>
              <a:t>be used to send commands to the ball from mobile device and dog collar.</a:t>
            </a:r>
          </a:p>
          <a:p>
            <a:r>
              <a:rPr lang="en-US" sz="2400" dirty="0"/>
              <a:t>Potentially may be used to receive commands from charging </a:t>
            </a:r>
            <a:r>
              <a:rPr lang="en-US" sz="2400" dirty="0" smtClean="0"/>
              <a:t>station</a:t>
            </a:r>
          </a:p>
          <a:p>
            <a:r>
              <a:rPr lang="en-US" sz="2400" dirty="0" smtClean="0"/>
              <a:t>Multiple modules will be used so incoming commands will not be disrupted</a:t>
            </a:r>
            <a:endParaRPr lang="en-US" sz="2400" dirty="0"/>
          </a:p>
        </p:txBody>
      </p:sp>
    </p:spTree>
    <p:extLst>
      <p:ext uri="{BB962C8B-B14F-4D97-AF65-F5344CB8AC3E}">
        <p14:creationId xmlns:p14="http://schemas.microsoft.com/office/powerpoint/2010/main" val="584563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Communications </a:t>
            </a:r>
          </a:p>
        </p:txBody>
      </p:sp>
      <p:sp>
        <p:nvSpPr>
          <p:cNvPr id="7" name="Content Placeholder 6"/>
          <p:cNvSpPr>
            <a:spLocks noGrp="1"/>
          </p:cNvSpPr>
          <p:nvPr>
            <p:ph idx="1"/>
          </p:nvPr>
        </p:nvSpPr>
        <p:spPr>
          <a:xfrm>
            <a:off x="838199" y="4368103"/>
            <a:ext cx="10515600" cy="4351338"/>
          </a:xfrm>
        </p:spPr>
        <p:txBody>
          <a:bodyPr/>
          <a:lstStyle/>
          <a:p>
            <a:r>
              <a:rPr lang="en-US" dirty="0" smtClean="0"/>
              <a:t>Collar to ball communications will constantly be updating commands with respect to the dog’s activity </a:t>
            </a:r>
          </a:p>
          <a:p>
            <a:r>
              <a:rPr lang="en-US" dirty="0" smtClean="0"/>
              <a:t>Mobile device to ball communications will send user commands in RC mode</a:t>
            </a:r>
          </a:p>
          <a:p>
            <a:r>
              <a:rPr lang="en-US" dirty="0" smtClean="0"/>
              <a:t>Charging Station will update commands with respect to location  </a:t>
            </a:r>
            <a:endParaRPr lang="en-US" dirty="0"/>
          </a:p>
        </p:txBody>
      </p:sp>
      <p:pic>
        <p:nvPicPr>
          <p:cNvPr id="5" name="Picture 4"/>
          <p:cNvPicPr>
            <a:picLocks noChangeAspect="1"/>
          </p:cNvPicPr>
          <p:nvPr/>
        </p:nvPicPr>
        <p:blipFill>
          <a:blip r:embed="rId2"/>
          <a:stretch>
            <a:fillRect/>
          </a:stretch>
        </p:blipFill>
        <p:spPr>
          <a:xfrm>
            <a:off x="1015998" y="1544263"/>
            <a:ext cx="10160001" cy="2823840"/>
          </a:xfrm>
          <a:prstGeom prst="rect">
            <a:avLst/>
          </a:prstGeom>
        </p:spPr>
      </p:pic>
    </p:spTree>
    <p:extLst>
      <p:ext uri="{BB962C8B-B14F-4D97-AF65-F5344CB8AC3E}">
        <p14:creationId xmlns:p14="http://schemas.microsoft.com/office/powerpoint/2010/main" val="3514849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HC-05 Bluetooth Module</a:t>
            </a:r>
            <a:endParaRPr lang="en-US" dirty="0"/>
          </a:p>
        </p:txBody>
      </p:sp>
      <p:pic>
        <p:nvPicPr>
          <p:cNvPr id="4" name="Content Placeholder 3" descr="bluetooth-HC05-02.jpg"/>
          <p:cNvPicPr>
            <a:picLocks noGrp="1" noChangeAspect="1"/>
          </p:cNvPicPr>
          <p:nvPr>
            <p:ph idx="1"/>
          </p:nvPr>
        </p:nvPicPr>
        <p:blipFill>
          <a:blip r:embed="rId2" cstate="print"/>
          <a:stretch>
            <a:fillRect/>
          </a:stretch>
        </p:blipFill>
        <p:spPr>
          <a:xfrm>
            <a:off x="7203958" y="740961"/>
            <a:ext cx="3768324" cy="2727076"/>
          </a:xfrm>
        </p:spPr>
      </p:pic>
      <p:sp>
        <p:nvSpPr>
          <p:cNvPr id="5" name="TextBox 4"/>
          <p:cNvSpPr txBox="1"/>
          <p:nvPr/>
        </p:nvSpPr>
        <p:spPr>
          <a:xfrm>
            <a:off x="838200" y="1459735"/>
            <a:ext cx="4648200" cy="4893647"/>
          </a:xfrm>
          <a:prstGeom prst="rect">
            <a:avLst/>
          </a:prstGeom>
          <a:noFill/>
        </p:spPr>
        <p:txBody>
          <a:bodyPr wrap="square" rtlCol="0">
            <a:spAutoFit/>
          </a:bodyPr>
          <a:lstStyle/>
          <a:p>
            <a:pPr>
              <a:buFont typeface="Arial" pitchFamily="34" charset="0"/>
              <a:buChar char="•"/>
            </a:pPr>
            <a:r>
              <a:rPr lang="en-US" sz="2400" dirty="0"/>
              <a:t>Class 2 – 2.5 </a:t>
            </a:r>
            <a:r>
              <a:rPr lang="en-US" sz="2400" dirty="0" err="1"/>
              <a:t>mW</a:t>
            </a:r>
            <a:r>
              <a:rPr lang="en-US" sz="2400" dirty="0"/>
              <a:t>, </a:t>
            </a:r>
            <a:r>
              <a:rPr lang="en-US" sz="2400" dirty="0" smtClean="0"/>
              <a:t>*approx</a:t>
            </a:r>
            <a:r>
              <a:rPr lang="en-US" sz="2400" dirty="0"/>
              <a:t>. 30 feet range</a:t>
            </a:r>
          </a:p>
          <a:p>
            <a:pPr>
              <a:buFont typeface="Arial" pitchFamily="34" charset="0"/>
              <a:buChar char="•"/>
            </a:pPr>
            <a:r>
              <a:rPr lang="en-US" sz="2400" dirty="0"/>
              <a:t>Bluetooth Specification </a:t>
            </a:r>
            <a:r>
              <a:rPr lang="en-US" sz="2400" dirty="0" smtClean="0"/>
              <a:t>v2.0+EDR </a:t>
            </a:r>
            <a:endParaRPr lang="en-US" sz="2400" dirty="0"/>
          </a:p>
          <a:p>
            <a:pPr>
              <a:buFont typeface="Arial" pitchFamily="34" charset="0"/>
              <a:buChar char="•"/>
            </a:pPr>
            <a:r>
              <a:rPr lang="en-US" sz="2400" dirty="0"/>
              <a:t>2.4 </a:t>
            </a:r>
            <a:r>
              <a:rPr lang="en-US" sz="2400" dirty="0" err="1"/>
              <a:t>Ghz</a:t>
            </a:r>
            <a:r>
              <a:rPr lang="en-US" sz="2400" dirty="0"/>
              <a:t> ISM band</a:t>
            </a:r>
          </a:p>
          <a:p>
            <a:pPr>
              <a:buFont typeface="Arial" pitchFamily="34" charset="0"/>
              <a:buChar char="•"/>
            </a:pPr>
            <a:r>
              <a:rPr lang="en-US" sz="2400" dirty="0"/>
              <a:t>Bluetooth Serial (Master/Slave)</a:t>
            </a:r>
          </a:p>
          <a:p>
            <a:pPr>
              <a:buFont typeface="Arial" pitchFamily="34" charset="0"/>
              <a:buChar char="•"/>
            </a:pPr>
            <a:r>
              <a:rPr lang="en-US" sz="2400" dirty="0"/>
              <a:t>Operating Voltage : 3.3 </a:t>
            </a:r>
            <a:r>
              <a:rPr lang="en-US" sz="2400" dirty="0" smtClean="0"/>
              <a:t>VDC</a:t>
            </a:r>
          </a:p>
          <a:p>
            <a:pPr>
              <a:buFont typeface="Arial" pitchFamily="34" charset="0"/>
              <a:buChar char="•"/>
            </a:pPr>
            <a:r>
              <a:rPr lang="en-US" sz="2400" dirty="0" smtClean="0"/>
              <a:t>Integrated antenna </a:t>
            </a:r>
            <a:endParaRPr lang="en-US" sz="2400" dirty="0"/>
          </a:p>
          <a:p>
            <a:pPr>
              <a:buFont typeface="Arial" pitchFamily="34" charset="0"/>
              <a:buChar char="•"/>
            </a:pPr>
            <a:r>
              <a:rPr lang="en-US" sz="2400" dirty="0"/>
              <a:t>Size : 27mm x 13mm x 2mm</a:t>
            </a:r>
          </a:p>
          <a:p>
            <a:pPr>
              <a:buFont typeface="Arial" pitchFamily="34" charset="0"/>
              <a:buChar char="•"/>
            </a:pPr>
            <a:r>
              <a:rPr lang="en-US" sz="2400" dirty="0"/>
              <a:t>Baud rate </a:t>
            </a:r>
            <a:r>
              <a:rPr lang="en-US" sz="2400" dirty="0" smtClean="0"/>
              <a:t>: 9600 bps </a:t>
            </a:r>
          </a:p>
          <a:p>
            <a:pPr>
              <a:buFont typeface="Arial" pitchFamily="34" charset="0"/>
              <a:buChar char="•"/>
            </a:pPr>
            <a:r>
              <a:rPr lang="en-US" sz="2400" dirty="0" smtClean="0"/>
              <a:t>Auto-connects to last device on power as default </a:t>
            </a:r>
          </a:p>
          <a:p>
            <a:pPr>
              <a:buFont typeface="Arial" pitchFamily="34" charset="0"/>
              <a:buChar char="•"/>
            </a:pPr>
            <a:r>
              <a:rPr lang="en-US" sz="2400" dirty="0" smtClean="0"/>
              <a:t>Simple to use </a:t>
            </a:r>
            <a:r>
              <a:rPr lang="en-US" sz="2400" dirty="0" err="1" smtClean="0"/>
              <a:t>ATcommands</a:t>
            </a:r>
            <a:r>
              <a:rPr lang="en-US" sz="2400" dirty="0" smtClean="0"/>
              <a:t> to configure the module</a:t>
            </a:r>
            <a:endParaRPr lang="en-US" sz="2400" dirty="0"/>
          </a:p>
        </p:txBody>
      </p:sp>
    </p:spTree>
    <p:extLst>
      <p:ext uri="{BB962C8B-B14F-4D97-AF65-F5344CB8AC3E}">
        <p14:creationId xmlns:p14="http://schemas.microsoft.com/office/powerpoint/2010/main" val="99533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HC-05 Bluetooth Module</a:t>
            </a:r>
            <a:endParaRPr lang="en-US" dirty="0"/>
          </a:p>
        </p:txBody>
      </p:sp>
      <p:pic>
        <p:nvPicPr>
          <p:cNvPr id="4" name="Content Placeholder 3"/>
          <p:cNvPicPr>
            <a:picLocks noGrp="1" noChangeAspect="1"/>
          </p:cNvPicPr>
          <p:nvPr>
            <p:ph idx="1"/>
          </p:nvPr>
        </p:nvPicPr>
        <p:blipFill>
          <a:blip r:embed="rId2"/>
          <a:stretch>
            <a:fillRect/>
          </a:stretch>
        </p:blipFill>
        <p:spPr>
          <a:xfrm>
            <a:off x="1511494" y="1690688"/>
            <a:ext cx="7206398" cy="4351338"/>
          </a:xfrm>
          <a:prstGeom prst="rect">
            <a:avLst/>
          </a:prstGeom>
        </p:spPr>
      </p:pic>
      <p:pic>
        <p:nvPicPr>
          <p:cNvPr id="5" name="Picture 4"/>
          <p:cNvPicPr>
            <a:picLocks noChangeAspect="1"/>
          </p:cNvPicPr>
          <p:nvPr/>
        </p:nvPicPr>
        <p:blipFill>
          <a:blip r:embed="rId3"/>
          <a:stretch>
            <a:fillRect/>
          </a:stretch>
        </p:blipFill>
        <p:spPr>
          <a:xfrm>
            <a:off x="904643" y="1465688"/>
            <a:ext cx="8420100" cy="5086350"/>
          </a:xfrm>
          <a:prstGeom prst="rect">
            <a:avLst/>
          </a:prstGeom>
        </p:spPr>
      </p:pic>
    </p:spTree>
    <p:extLst>
      <p:ext uri="{BB962C8B-B14F-4D97-AF65-F5344CB8AC3E}">
        <p14:creationId xmlns:p14="http://schemas.microsoft.com/office/powerpoint/2010/main" val="633332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Application</a:t>
            </a:r>
            <a:endParaRPr lang="en-US" dirty="0"/>
          </a:p>
        </p:txBody>
      </p:sp>
      <p:sp>
        <p:nvSpPr>
          <p:cNvPr id="3" name="Content Placeholder 2"/>
          <p:cNvSpPr>
            <a:spLocks noGrp="1"/>
          </p:cNvSpPr>
          <p:nvPr>
            <p:ph idx="1"/>
          </p:nvPr>
        </p:nvSpPr>
        <p:spPr>
          <a:xfrm>
            <a:off x="838200" y="1495119"/>
            <a:ext cx="10515600" cy="4351338"/>
          </a:xfrm>
        </p:spPr>
        <p:txBody>
          <a:bodyPr/>
          <a:lstStyle/>
          <a:p>
            <a:r>
              <a:rPr lang="en-US" dirty="0" smtClean="0"/>
              <a:t>User Input </a:t>
            </a:r>
          </a:p>
          <a:p>
            <a:r>
              <a:rPr lang="en-US" dirty="0" smtClean="0"/>
              <a:t>Movement and Speed Control</a:t>
            </a:r>
          </a:p>
          <a:p>
            <a:pPr lvl="1"/>
            <a:r>
              <a:rPr lang="en-US" dirty="0" smtClean="0"/>
              <a:t>Button </a:t>
            </a:r>
          </a:p>
          <a:p>
            <a:pPr lvl="1"/>
            <a:r>
              <a:rPr lang="en-US" dirty="0" smtClean="0"/>
              <a:t>Tilt </a:t>
            </a:r>
            <a:endParaRPr lang="en-US" dirty="0"/>
          </a:p>
          <a:p>
            <a:r>
              <a:rPr lang="en-US" dirty="0" smtClean="0"/>
              <a:t>Switching Modes</a:t>
            </a:r>
          </a:p>
          <a:p>
            <a:r>
              <a:rPr lang="en-US" dirty="0" smtClean="0"/>
              <a:t>Configure boundaries</a:t>
            </a:r>
          </a:p>
          <a:p>
            <a:r>
              <a:rPr lang="en-US" dirty="0" smtClean="0"/>
              <a:t>Settings</a:t>
            </a:r>
          </a:p>
          <a:p>
            <a:pPr marL="0" indent="0">
              <a:buNone/>
            </a:pPr>
            <a:endParaRPr lang="en-US" dirty="0" smtClean="0"/>
          </a:p>
          <a:p>
            <a:pPr marL="36576" indent="0">
              <a:buNone/>
            </a:pPr>
            <a:endParaRPr lang="en-US" dirty="0" smtClean="0"/>
          </a:p>
          <a:p>
            <a:endParaRPr lang="en-US" dirty="0" smtClean="0"/>
          </a:p>
        </p:txBody>
      </p:sp>
    </p:spTree>
    <p:extLst>
      <p:ext uri="{BB962C8B-B14F-4D97-AF65-F5344CB8AC3E}">
        <p14:creationId xmlns:p14="http://schemas.microsoft.com/office/powerpoint/2010/main" val="102449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Output </a:t>
            </a:r>
            <a:endParaRPr lang="en-US" dirty="0"/>
          </a:p>
        </p:txBody>
      </p:sp>
      <p:sp>
        <p:nvSpPr>
          <p:cNvPr id="3" name="Content Placeholder 2"/>
          <p:cNvSpPr>
            <a:spLocks noGrp="1"/>
          </p:cNvSpPr>
          <p:nvPr>
            <p:ph idx="1"/>
          </p:nvPr>
        </p:nvSpPr>
        <p:spPr/>
        <p:txBody>
          <a:bodyPr>
            <a:normAutofit/>
          </a:bodyPr>
          <a:lstStyle/>
          <a:p>
            <a:r>
              <a:rPr lang="en-US" dirty="0" smtClean="0"/>
              <a:t>Ideally will be used to attract the dog to the system</a:t>
            </a:r>
          </a:p>
          <a:p>
            <a:r>
              <a:rPr lang="en-US" dirty="0" smtClean="0"/>
              <a:t>Will play short sound clips </a:t>
            </a:r>
          </a:p>
          <a:p>
            <a:r>
              <a:rPr lang="en-US" dirty="0" smtClean="0"/>
              <a:t>Triggered by the commands received by the collar via Bluetooth (Autonomous Mode)</a:t>
            </a:r>
          </a:p>
          <a:p>
            <a:r>
              <a:rPr lang="en-US" dirty="0" smtClean="0"/>
              <a:t>Triggered by the user in RC mode via mobile application  </a:t>
            </a:r>
          </a:p>
          <a:p>
            <a:r>
              <a:rPr lang="en-US" dirty="0"/>
              <a:t>P</a:t>
            </a:r>
            <a:r>
              <a:rPr lang="en-US" dirty="0" smtClean="0"/>
              <a:t>otential methods for sound generation </a:t>
            </a:r>
          </a:p>
          <a:p>
            <a:pPr lvl="1"/>
            <a:r>
              <a:rPr lang="en-US" dirty="0"/>
              <a:t>Modified MP3 Clip Player – cheap, doesn't add too much hardware, not a lot of information</a:t>
            </a:r>
            <a:r>
              <a:rPr lang="en-US" dirty="0" smtClean="0"/>
              <a:t>.</a:t>
            </a:r>
          </a:p>
          <a:p>
            <a:pPr lvl="1"/>
            <a:r>
              <a:rPr lang="en-US" dirty="0" smtClean="0"/>
              <a:t>VS1053b</a:t>
            </a:r>
            <a:r>
              <a:rPr lang="en-US" dirty="0"/>
              <a:t> </a:t>
            </a:r>
            <a:r>
              <a:rPr lang="en-US" dirty="0" smtClean="0"/>
              <a:t>- References available, Libraries available,</a:t>
            </a:r>
            <a:r>
              <a:rPr lang="en-US" dirty="0"/>
              <a:t> requires more </a:t>
            </a:r>
            <a:r>
              <a:rPr lang="en-US" dirty="0" smtClean="0"/>
              <a:t>hardware</a:t>
            </a:r>
          </a:p>
          <a:p>
            <a:pPr lvl="1"/>
            <a:endParaRPr lang="en-US" dirty="0" smtClean="0"/>
          </a:p>
          <a:p>
            <a:pPr lvl="1"/>
            <a:endParaRPr lang="en-US" dirty="0"/>
          </a:p>
        </p:txBody>
      </p:sp>
    </p:spTree>
    <p:extLst>
      <p:ext uri="{BB962C8B-B14F-4D97-AF65-F5344CB8AC3E}">
        <p14:creationId xmlns:p14="http://schemas.microsoft.com/office/powerpoint/2010/main" val="356942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Decoder - VS1053B</a:t>
            </a:r>
            <a:endParaRPr lang="en-US" dirty="0"/>
          </a:p>
        </p:txBody>
      </p:sp>
      <p:sp>
        <p:nvSpPr>
          <p:cNvPr id="5" name="Content Placeholder 4"/>
          <p:cNvSpPr>
            <a:spLocks noGrp="1"/>
          </p:cNvSpPr>
          <p:nvPr>
            <p:ph idx="1"/>
          </p:nvPr>
        </p:nvSpPr>
        <p:spPr>
          <a:xfrm>
            <a:off x="838200" y="1825625"/>
            <a:ext cx="7689112" cy="3852161"/>
          </a:xfrm>
        </p:spPr>
        <p:txBody>
          <a:bodyPr>
            <a:normAutofit/>
          </a:bodyPr>
          <a:lstStyle/>
          <a:p>
            <a:r>
              <a:rPr lang="en-US" dirty="0" smtClean="0"/>
              <a:t>High  Performance DSP processor core</a:t>
            </a:r>
          </a:p>
          <a:p>
            <a:r>
              <a:rPr lang="en-US" dirty="0" smtClean="0"/>
              <a:t>MP3, AAC, WMA,MIDI files</a:t>
            </a:r>
          </a:p>
          <a:p>
            <a:r>
              <a:rPr lang="en-US" dirty="0"/>
              <a:t>Low power operation </a:t>
            </a:r>
            <a:endParaRPr lang="en-US" dirty="0" smtClean="0"/>
          </a:p>
          <a:p>
            <a:r>
              <a:rPr lang="en-US" dirty="0" smtClean="0"/>
              <a:t>Receives input </a:t>
            </a:r>
            <a:r>
              <a:rPr lang="en-US" dirty="0" err="1" smtClean="0"/>
              <a:t>bitstream</a:t>
            </a:r>
            <a:r>
              <a:rPr lang="en-US" dirty="0" smtClean="0"/>
              <a:t> through the SPI bus</a:t>
            </a:r>
          </a:p>
          <a:p>
            <a:r>
              <a:rPr lang="en-US" dirty="0" smtClean="0"/>
              <a:t>Bass </a:t>
            </a:r>
            <a:r>
              <a:rPr lang="en-US" dirty="0"/>
              <a:t>,</a:t>
            </a:r>
            <a:r>
              <a:rPr lang="en-US" dirty="0" smtClean="0"/>
              <a:t>treble, and volume controls </a:t>
            </a:r>
          </a:p>
          <a:p>
            <a:r>
              <a:rPr lang="en-US" dirty="0" smtClean="0"/>
              <a:t>Shield available for testing  </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8678051" y="2014649"/>
            <a:ext cx="3260906" cy="2621147"/>
          </a:xfrm>
          <a:prstGeom prst="rect">
            <a:avLst/>
          </a:prstGeom>
        </p:spPr>
      </p:pic>
    </p:spTree>
    <p:extLst>
      <p:ext uri="{BB962C8B-B14F-4D97-AF65-F5344CB8AC3E}">
        <p14:creationId xmlns:p14="http://schemas.microsoft.com/office/powerpoint/2010/main" val="71488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Output – Schematic </a:t>
            </a:r>
            <a:endParaRPr lang="en-US" dirty="0"/>
          </a:p>
        </p:txBody>
      </p:sp>
      <p:pic>
        <p:nvPicPr>
          <p:cNvPr id="4" name="Content Placeholder 3"/>
          <p:cNvPicPr>
            <a:picLocks noGrp="1" noChangeAspect="1"/>
          </p:cNvPicPr>
          <p:nvPr>
            <p:ph idx="1"/>
          </p:nvPr>
        </p:nvPicPr>
        <p:blipFill>
          <a:blip r:embed="rId2"/>
          <a:stretch>
            <a:fillRect/>
          </a:stretch>
        </p:blipFill>
        <p:spPr>
          <a:xfrm>
            <a:off x="2381760" y="1825625"/>
            <a:ext cx="7428479" cy="4351338"/>
          </a:xfrm>
          <a:prstGeom prst="rect">
            <a:avLst/>
          </a:prstGeom>
        </p:spPr>
      </p:pic>
    </p:spTree>
    <p:extLst>
      <p:ext uri="{BB962C8B-B14F-4D97-AF65-F5344CB8AC3E}">
        <p14:creationId xmlns:p14="http://schemas.microsoft.com/office/powerpoint/2010/main" val="1908184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Output – Schematic </a:t>
            </a:r>
            <a:endParaRPr lang="en-US" dirty="0"/>
          </a:p>
        </p:txBody>
      </p:sp>
      <p:pic>
        <p:nvPicPr>
          <p:cNvPr id="4" name="Content Placeholder 3"/>
          <p:cNvPicPr>
            <a:picLocks noGrp="1" noChangeAspect="1"/>
          </p:cNvPicPr>
          <p:nvPr>
            <p:ph idx="1"/>
          </p:nvPr>
        </p:nvPicPr>
        <p:blipFill>
          <a:blip r:embed="rId2"/>
          <a:stretch>
            <a:fillRect/>
          </a:stretch>
        </p:blipFill>
        <p:spPr>
          <a:xfrm>
            <a:off x="2381760" y="1825625"/>
            <a:ext cx="7428479" cy="4351338"/>
          </a:xfrm>
          <a:prstGeom prst="rect">
            <a:avLst/>
          </a:prstGeom>
        </p:spPr>
      </p:pic>
      <p:sp>
        <p:nvSpPr>
          <p:cNvPr id="3" name="Rectangle 2"/>
          <p:cNvSpPr/>
          <p:nvPr/>
        </p:nvSpPr>
        <p:spPr>
          <a:xfrm>
            <a:off x="5475249" y="2932771"/>
            <a:ext cx="4672361" cy="3244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75249" y="6176963"/>
            <a:ext cx="2632387" cy="369332"/>
          </a:xfrm>
          <a:prstGeom prst="rect">
            <a:avLst/>
          </a:prstGeom>
        </p:spPr>
        <p:txBody>
          <a:bodyPr wrap="none">
            <a:spAutoFit/>
          </a:bodyPr>
          <a:lstStyle/>
          <a:p>
            <a:r>
              <a:rPr lang="en-US" dirty="0" smtClean="0">
                <a:solidFill>
                  <a:srgbClr val="FF0000"/>
                </a:solidFill>
              </a:rPr>
              <a:t>VS1053B – Audio Decoder</a:t>
            </a:r>
            <a:endParaRPr lang="en-US" dirty="0">
              <a:solidFill>
                <a:srgbClr val="FF0000"/>
              </a:solidFill>
            </a:endParaRPr>
          </a:p>
        </p:txBody>
      </p:sp>
    </p:spTree>
    <p:extLst>
      <p:ext uri="{BB962C8B-B14F-4D97-AF65-F5344CB8AC3E}">
        <p14:creationId xmlns:p14="http://schemas.microsoft.com/office/powerpoint/2010/main" val="374646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Output – Schematic </a:t>
            </a:r>
            <a:endParaRPr lang="en-US" dirty="0"/>
          </a:p>
        </p:txBody>
      </p:sp>
      <p:pic>
        <p:nvPicPr>
          <p:cNvPr id="4" name="Content Placeholder 3"/>
          <p:cNvPicPr>
            <a:picLocks noGrp="1" noChangeAspect="1"/>
          </p:cNvPicPr>
          <p:nvPr>
            <p:ph idx="1"/>
          </p:nvPr>
        </p:nvPicPr>
        <p:blipFill>
          <a:blip r:embed="rId2"/>
          <a:stretch>
            <a:fillRect/>
          </a:stretch>
        </p:blipFill>
        <p:spPr>
          <a:xfrm>
            <a:off x="2381760" y="1825625"/>
            <a:ext cx="7428479" cy="4351338"/>
          </a:xfrm>
          <a:prstGeom prst="rect">
            <a:avLst/>
          </a:prstGeom>
        </p:spPr>
      </p:pic>
      <p:sp>
        <p:nvSpPr>
          <p:cNvPr id="3" name="Rounded Rectangle 2"/>
          <p:cNvSpPr/>
          <p:nvPr/>
        </p:nvSpPr>
        <p:spPr>
          <a:xfrm>
            <a:off x="6043961" y="1701839"/>
            <a:ext cx="3766278" cy="20629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66715" y="1388825"/>
            <a:ext cx="2085278" cy="369332"/>
          </a:xfrm>
          <a:prstGeom prst="rect">
            <a:avLst/>
          </a:prstGeom>
          <a:noFill/>
        </p:spPr>
        <p:txBody>
          <a:bodyPr wrap="square" rtlCol="0">
            <a:spAutoFit/>
          </a:bodyPr>
          <a:lstStyle/>
          <a:p>
            <a:r>
              <a:rPr lang="en-US" dirty="0" err="1" smtClean="0">
                <a:solidFill>
                  <a:srgbClr val="FF0000"/>
                </a:solidFill>
              </a:rPr>
              <a:t>MicroSD</a:t>
            </a:r>
            <a:r>
              <a:rPr lang="en-US" dirty="0" smtClean="0">
                <a:solidFill>
                  <a:srgbClr val="FF0000"/>
                </a:solidFill>
              </a:rPr>
              <a:t> card</a:t>
            </a:r>
            <a:endParaRPr lang="en-US" dirty="0">
              <a:solidFill>
                <a:srgbClr val="FF0000"/>
              </a:solidFill>
            </a:endParaRPr>
          </a:p>
        </p:txBody>
      </p:sp>
    </p:spTree>
    <p:extLst>
      <p:ext uri="{BB962C8B-B14F-4D97-AF65-F5344CB8AC3E}">
        <p14:creationId xmlns:p14="http://schemas.microsoft.com/office/powerpoint/2010/main" val="4139513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face of destruction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8501" y="1825625"/>
            <a:ext cx="7694997" cy="4351338"/>
          </a:xfrm>
        </p:spPr>
      </p:pic>
    </p:spTree>
    <p:extLst>
      <p:ext uri="{BB962C8B-B14F-4D97-AF65-F5344CB8AC3E}">
        <p14:creationId xmlns:p14="http://schemas.microsoft.com/office/powerpoint/2010/main" val="702027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Output – Schematic </a:t>
            </a:r>
            <a:endParaRPr lang="en-US" dirty="0"/>
          </a:p>
        </p:txBody>
      </p:sp>
      <p:pic>
        <p:nvPicPr>
          <p:cNvPr id="4" name="Content Placeholder 3"/>
          <p:cNvPicPr>
            <a:picLocks noGrp="1" noChangeAspect="1"/>
          </p:cNvPicPr>
          <p:nvPr>
            <p:ph idx="1"/>
          </p:nvPr>
        </p:nvPicPr>
        <p:blipFill>
          <a:blip r:embed="rId2"/>
          <a:stretch>
            <a:fillRect/>
          </a:stretch>
        </p:blipFill>
        <p:spPr>
          <a:xfrm>
            <a:off x="2381760" y="1825625"/>
            <a:ext cx="7428479" cy="4351338"/>
          </a:xfrm>
          <a:prstGeom prst="rect">
            <a:avLst/>
          </a:prstGeom>
        </p:spPr>
      </p:pic>
      <p:sp>
        <p:nvSpPr>
          <p:cNvPr id="5" name="TextBox 4"/>
          <p:cNvSpPr txBox="1"/>
          <p:nvPr/>
        </p:nvSpPr>
        <p:spPr>
          <a:xfrm>
            <a:off x="838200" y="4511779"/>
            <a:ext cx="2085278" cy="923330"/>
          </a:xfrm>
          <a:prstGeom prst="rect">
            <a:avLst/>
          </a:prstGeom>
          <a:noFill/>
        </p:spPr>
        <p:txBody>
          <a:bodyPr wrap="square" rtlCol="0">
            <a:spAutoFit/>
          </a:bodyPr>
          <a:lstStyle/>
          <a:p>
            <a:r>
              <a:rPr lang="en-US" dirty="0" smtClean="0">
                <a:solidFill>
                  <a:srgbClr val="FF0000"/>
                </a:solidFill>
              </a:rPr>
              <a:t>External </a:t>
            </a:r>
          </a:p>
          <a:p>
            <a:r>
              <a:rPr lang="en-US" dirty="0" smtClean="0">
                <a:solidFill>
                  <a:srgbClr val="FF0000"/>
                </a:solidFill>
              </a:rPr>
              <a:t>Speaker </a:t>
            </a:r>
          </a:p>
          <a:p>
            <a:r>
              <a:rPr lang="en-US" dirty="0" smtClean="0">
                <a:solidFill>
                  <a:srgbClr val="FF0000"/>
                </a:solidFill>
              </a:rPr>
              <a:t>Connection</a:t>
            </a:r>
            <a:endParaRPr lang="en-US" dirty="0">
              <a:solidFill>
                <a:srgbClr val="FF0000"/>
              </a:solidFill>
            </a:endParaRPr>
          </a:p>
        </p:txBody>
      </p:sp>
      <p:sp>
        <p:nvSpPr>
          <p:cNvPr id="6" name="Rectangle 5"/>
          <p:cNvSpPr/>
          <p:nvPr/>
        </p:nvSpPr>
        <p:spPr>
          <a:xfrm>
            <a:off x="2040673" y="3902927"/>
            <a:ext cx="2843561" cy="2141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885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MCU</a:t>
            </a:r>
            <a:endParaRPr lang="en-US" dirty="0"/>
          </a:p>
        </p:txBody>
      </p:sp>
      <p:pic>
        <p:nvPicPr>
          <p:cNvPr id="4" name="Content Placeholder 3"/>
          <p:cNvPicPr>
            <a:picLocks noGrp="1" noChangeAspect="1"/>
          </p:cNvPicPr>
          <p:nvPr>
            <p:ph idx="1"/>
          </p:nvPr>
        </p:nvPicPr>
        <p:blipFill>
          <a:blip r:embed="rId2"/>
          <a:stretch>
            <a:fillRect/>
          </a:stretch>
        </p:blipFill>
        <p:spPr>
          <a:xfrm>
            <a:off x="838200" y="1514808"/>
            <a:ext cx="6211228" cy="5052448"/>
          </a:xfrm>
          <a:prstGeom prst="rect">
            <a:avLst/>
          </a:prstGeom>
        </p:spPr>
      </p:pic>
    </p:spTree>
    <p:extLst>
      <p:ext uri="{BB962C8B-B14F-4D97-AF65-F5344CB8AC3E}">
        <p14:creationId xmlns:p14="http://schemas.microsoft.com/office/powerpoint/2010/main" val="3765937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MCU</a:t>
            </a:r>
            <a:endParaRPr lang="en-US" dirty="0"/>
          </a:p>
        </p:txBody>
      </p:sp>
      <p:pic>
        <p:nvPicPr>
          <p:cNvPr id="4" name="Content Placeholder 3"/>
          <p:cNvPicPr>
            <a:picLocks noGrp="1" noChangeAspect="1"/>
          </p:cNvPicPr>
          <p:nvPr>
            <p:ph idx="1"/>
          </p:nvPr>
        </p:nvPicPr>
        <p:blipFill>
          <a:blip r:embed="rId2"/>
          <a:stretch>
            <a:fillRect/>
          </a:stretch>
        </p:blipFill>
        <p:spPr>
          <a:xfrm>
            <a:off x="838200" y="1514808"/>
            <a:ext cx="6211228" cy="5052448"/>
          </a:xfrm>
          <a:prstGeom prst="rect">
            <a:avLst/>
          </a:prstGeom>
        </p:spPr>
      </p:pic>
      <p:sp>
        <p:nvSpPr>
          <p:cNvPr id="3" name="Rectangle 2"/>
          <p:cNvSpPr/>
          <p:nvPr/>
        </p:nvSpPr>
        <p:spPr>
          <a:xfrm>
            <a:off x="3528127" y="2581359"/>
            <a:ext cx="1772156" cy="28645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00283" y="5261274"/>
            <a:ext cx="1380763" cy="369332"/>
          </a:xfrm>
          <a:prstGeom prst="rect">
            <a:avLst/>
          </a:prstGeom>
          <a:noFill/>
        </p:spPr>
        <p:txBody>
          <a:bodyPr wrap="none" rtlCol="0">
            <a:spAutoFit/>
          </a:bodyPr>
          <a:lstStyle/>
          <a:p>
            <a:r>
              <a:rPr lang="en-US" dirty="0">
                <a:solidFill>
                  <a:srgbClr val="FF0000"/>
                </a:solidFill>
              </a:rPr>
              <a:t>ATmega2560</a:t>
            </a:r>
          </a:p>
        </p:txBody>
      </p:sp>
    </p:spTree>
    <p:extLst>
      <p:ext uri="{BB962C8B-B14F-4D97-AF65-F5344CB8AC3E}">
        <p14:creationId xmlns:p14="http://schemas.microsoft.com/office/powerpoint/2010/main" val="2993501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MCU</a:t>
            </a:r>
            <a:endParaRPr lang="en-US" dirty="0"/>
          </a:p>
        </p:txBody>
      </p:sp>
      <p:pic>
        <p:nvPicPr>
          <p:cNvPr id="4" name="Content Placeholder 3"/>
          <p:cNvPicPr>
            <a:picLocks noGrp="1" noChangeAspect="1"/>
          </p:cNvPicPr>
          <p:nvPr>
            <p:ph idx="1"/>
          </p:nvPr>
        </p:nvPicPr>
        <p:blipFill>
          <a:blip r:embed="rId2"/>
          <a:stretch>
            <a:fillRect/>
          </a:stretch>
        </p:blipFill>
        <p:spPr>
          <a:xfrm>
            <a:off x="838200" y="1514808"/>
            <a:ext cx="6211228" cy="5052448"/>
          </a:xfrm>
          <a:prstGeom prst="rect">
            <a:avLst/>
          </a:prstGeom>
        </p:spPr>
      </p:pic>
      <p:sp>
        <p:nvSpPr>
          <p:cNvPr id="3" name="Rounded Rectangle 2"/>
          <p:cNvSpPr/>
          <p:nvPr/>
        </p:nvSpPr>
        <p:spPr>
          <a:xfrm>
            <a:off x="6044750" y="3722336"/>
            <a:ext cx="1004678" cy="5664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49428" y="4005557"/>
            <a:ext cx="1230722" cy="369332"/>
          </a:xfrm>
          <a:prstGeom prst="rect">
            <a:avLst/>
          </a:prstGeom>
          <a:noFill/>
        </p:spPr>
        <p:txBody>
          <a:bodyPr wrap="none" rtlCol="0">
            <a:spAutoFit/>
          </a:bodyPr>
          <a:lstStyle/>
          <a:p>
            <a:r>
              <a:rPr lang="en-US" dirty="0" smtClean="0">
                <a:solidFill>
                  <a:srgbClr val="FF0000"/>
                </a:solidFill>
              </a:rPr>
              <a:t>UART Ports</a:t>
            </a:r>
            <a:endParaRPr lang="en-US" dirty="0">
              <a:solidFill>
                <a:srgbClr val="FF0000"/>
              </a:solidFill>
            </a:endParaRPr>
          </a:p>
        </p:txBody>
      </p:sp>
    </p:spTree>
    <p:extLst>
      <p:ext uri="{BB962C8B-B14F-4D97-AF65-F5344CB8AC3E}">
        <p14:creationId xmlns:p14="http://schemas.microsoft.com/office/powerpoint/2010/main" val="990118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Motor Driver</a:t>
            </a:r>
            <a:endParaRPr lang="en-US" dirty="0"/>
          </a:p>
        </p:txBody>
      </p:sp>
      <p:pic>
        <p:nvPicPr>
          <p:cNvPr id="4" name="Content Placeholder 3"/>
          <p:cNvPicPr>
            <a:picLocks noGrp="1" noChangeAspect="1"/>
          </p:cNvPicPr>
          <p:nvPr>
            <p:ph idx="1"/>
          </p:nvPr>
        </p:nvPicPr>
        <p:blipFill>
          <a:blip r:embed="rId2"/>
          <a:stretch>
            <a:fillRect/>
          </a:stretch>
        </p:blipFill>
        <p:spPr>
          <a:xfrm>
            <a:off x="2709551" y="1825625"/>
            <a:ext cx="6772898" cy="4351338"/>
          </a:xfrm>
          <a:prstGeom prst="rect">
            <a:avLst/>
          </a:prstGeom>
        </p:spPr>
      </p:pic>
      <p:pic>
        <p:nvPicPr>
          <p:cNvPr id="5" name="Picture 4"/>
          <p:cNvPicPr>
            <a:picLocks noChangeAspect="1"/>
          </p:cNvPicPr>
          <p:nvPr/>
        </p:nvPicPr>
        <p:blipFill>
          <a:blip r:embed="rId3"/>
          <a:stretch>
            <a:fillRect/>
          </a:stretch>
        </p:blipFill>
        <p:spPr>
          <a:xfrm>
            <a:off x="881062" y="1323676"/>
            <a:ext cx="8508265" cy="5439074"/>
          </a:xfrm>
          <a:prstGeom prst="rect">
            <a:avLst/>
          </a:prstGeom>
        </p:spPr>
      </p:pic>
    </p:spTree>
    <p:extLst>
      <p:ext uri="{BB962C8B-B14F-4D97-AF65-F5344CB8AC3E}">
        <p14:creationId xmlns:p14="http://schemas.microsoft.com/office/powerpoint/2010/main" val="530851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Motor Driver</a:t>
            </a:r>
            <a:endParaRPr lang="en-US" dirty="0"/>
          </a:p>
        </p:txBody>
      </p:sp>
      <p:pic>
        <p:nvPicPr>
          <p:cNvPr id="4" name="Content Placeholder 3"/>
          <p:cNvPicPr>
            <a:picLocks noGrp="1" noChangeAspect="1"/>
          </p:cNvPicPr>
          <p:nvPr>
            <p:ph idx="1"/>
          </p:nvPr>
        </p:nvPicPr>
        <p:blipFill>
          <a:blip r:embed="rId2"/>
          <a:stretch>
            <a:fillRect/>
          </a:stretch>
        </p:blipFill>
        <p:spPr>
          <a:xfrm>
            <a:off x="2709551" y="1825625"/>
            <a:ext cx="6772898" cy="4351338"/>
          </a:xfrm>
          <a:prstGeom prst="rect">
            <a:avLst/>
          </a:prstGeom>
        </p:spPr>
      </p:pic>
      <p:pic>
        <p:nvPicPr>
          <p:cNvPr id="5" name="Picture 4"/>
          <p:cNvPicPr>
            <a:picLocks noChangeAspect="1"/>
          </p:cNvPicPr>
          <p:nvPr/>
        </p:nvPicPr>
        <p:blipFill>
          <a:blip r:embed="rId3"/>
          <a:stretch>
            <a:fillRect/>
          </a:stretch>
        </p:blipFill>
        <p:spPr>
          <a:xfrm>
            <a:off x="881062" y="1323676"/>
            <a:ext cx="8508265" cy="5439074"/>
          </a:xfrm>
          <a:prstGeom prst="rect">
            <a:avLst/>
          </a:prstGeom>
        </p:spPr>
      </p:pic>
      <p:sp>
        <p:nvSpPr>
          <p:cNvPr id="6" name="Rectangle 5"/>
          <p:cNvSpPr/>
          <p:nvPr/>
        </p:nvSpPr>
        <p:spPr>
          <a:xfrm>
            <a:off x="4733841" y="3487667"/>
            <a:ext cx="1424198" cy="1545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05093" y="5051106"/>
            <a:ext cx="2257607" cy="369332"/>
          </a:xfrm>
          <a:prstGeom prst="rect">
            <a:avLst/>
          </a:prstGeom>
          <a:noFill/>
        </p:spPr>
        <p:txBody>
          <a:bodyPr wrap="square" rtlCol="0">
            <a:spAutoFit/>
          </a:bodyPr>
          <a:lstStyle/>
          <a:p>
            <a:r>
              <a:rPr lang="en-US" dirty="0" smtClean="0">
                <a:solidFill>
                  <a:srgbClr val="FF0000"/>
                </a:solidFill>
              </a:rPr>
              <a:t>L298P – Motor Driver </a:t>
            </a:r>
            <a:endParaRPr lang="en-US" dirty="0">
              <a:solidFill>
                <a:srgbClr val="FF0000"/>
              </a:solidFill>
            </a:endParaRPr>
          </a:p>
        </p:txBody>
      </p:sp>
    </p:spTree>
    <p:extLst>
      <p:ext uri="{BB962C8B-B14F-4D97-AF65-F5344CB8AC3E}">
        <p14:creationId xmlns:p14="http://schemas.microsoft.com/office/powerpoint/2010/main" val="1223097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Motor Driver</a:t>
            </a:r>
            <a:endParaRPr lang="en-US" dirty="0"/>
          </a:p>
        </p:txBody>
      </p:sp>
      <p:pic>
        <p:nvPicPr>
          <p:cNvPr id="4" name="Content Placeholder 3"/>
          <p:cNvPicPr>
            <a:picLocks noGrp="1" noChangeAspect="1"/>
          </p:cNvPicPr>
          <p:nvPr>
            <p:ph idx="1"/>
          </p:nvPr>
        </p:nvPicPr>
        <p:blipFill>
          <a:blip r:embed="rId2"/>
          <a:stretch>
            <a:fillRect/>
          </a:stretch>
        </p:blipFill>
        <p:spPr>
          <a:xfrm>
            <a:off x="2709551" y="1825625"/>
            <a:ext cx="6772898" cy="4351338"/>
          </a:xfrm>
          <a:prstGeom prst="rect">
            <a:avLst/>
          </a:prstGeom>
        </p:spPr>
      </p:pic>
      <p:pic>
        <p:nvPicPr>
          <p:cNvPr id="5" name="Picture 4"/>
          <p:cNvPicPr>
            <a:picLocks noChangeAspect="1"/>
          </p:cNvPicPr>
          <p:nvPr/>
        </p:nvPicPr>
        <p:blipFill>
          <a:blip r:embed="rId3"/>
          <a:stretch>
            <a:fillRect/>
          </a:stretch>
        </p:blipFill>
        <p:spPr>
          <a:xfrm>
            <a:off x="881062" y="1323676"/>
            <a:ext cx="8508265" cy="5439074"/>
          </a:xfrm>
          <a:prstGeom prst="rect">
            <a:avLst/>
          </a:prstGeom>
        </p:spPr>
      </p:pic>
      <p:sp>
        <p:nvSpPr>
          <p:cNvPr id="3" name="Rectangle 2"/>
          <p:cNvSpPr/>
          <p:nvPr/>
        </p:nvSpPr>
        <p:spPr>
          <a:xfrm>
            <a:off x="2247900" y="4102100"/>
            <a:ext cx="10541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6526" y="4102100"/>
            <a:ext cx="1741374" cy="369332"/>
          </a:xfrm>
          <a:prstGeom prst="rect">
            <a:avLst/>
          </a:prstGeom>
          <a:noFill/>
        </p:spPr>
        <p:txBody>
          <a:bodyPr wrap="none" rtlCol="0">
            <a:spAutoFit/>
          </a:bodyPr>
          <a:lstStyle/>
          <a:p>
            <a:r>
              <a:rPr lang="en-US" dirty="0" smtClean="0">
                <a:solidFill>
                  <a:srgbClr val="FF0000"/>
                </a:solidFill>
              </a:rPr>
              <a:t>MCU Input Ports</a:t>
            </a:r>
            <a:endParaRPr lang="en-US" dirty="0">
              <a:solidFill>
                <a:srgbClr val="FF0000"/>
              </a:solidFill>
            </a:endParaRPr>
          </a:p>
        </p:txBody>
      </p:sp>
    </p:spTree>
    <p:extLst>
      <p:ext uri="{BB962C8B-B14F-4D97-AF65-F5344CB8AC3E}">
        <p14:creationId xmlns:p14="http://schemas.microsoft.com/office/powerpoint/2010/main" val="2648045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Schematic – Motor Driver</a:t>
            </a:r>
            <a:endParaRPr lang="en-US" dirty="0"/>
          </a:p>
        </p:txBody>
      </p:sp>
      <p:pic>
        <p:nvPicPr>
          <p:cNvPr id="4" name="Content Placeholder 3"/>
          <p:cNvPicPr>
            <a:picLocks noGrp="1" noChangeAspect="1"/>
          </p:cNvPicPr>
          <p:nvPr>
            <p:ph idx="1"/>
          </p:nvPr>
        </p:nvPicPr>
        <p:blipFill>
          <a:blip r:embed="rId2"/>
          <a:stretch>
            <a:fillRect/>
          </a:stretch>
        </p:blipFill>
        <p:spPr>
          <a:xfrm>
            <a:off x="2709551" y="1825625"/>
            <a:ext cx="6772898" cy="4351338"/>
          </a:xfrm>
          <a:prstGeom prst="rect">
            <a:avLst/>
          </a:prstGeom>
        </p:spPr>
      </p:pic>
      <p:pic>
        <p:nvPicPr>
          <p:cNvPr id="5" name="Picture 4"/>
          <p:cNvPicPr>
            <a:picLocks noChangeAspect="1"/>
          </p:cNvPicPr>
          <p:nvPr/>
        </p:nvPicPr>
        <p:blipFill>
          <a:blip r:embed="rId3"/>
          <a:stretch>
            <a:fillRect/>
          </a:stretch>
        </p:blipFill>
        <p:spPr>
          <a:xfrm>
            <a:off x="881062" y="1323676"/>
            <a:ext cx="8508265" cy="5439074"/>
          </a:xfrm>
          <a:prstGeom prst="rect">
            <a:avLst/>
          </a:prstGeom>
        </p:spPr>
      </p:pic>
      <p:sp>
        <p:nvSpPr>
          <p:cNvPr id="3" name="Rectangle 2"/>
          <p:cNvSpPr/>
          <p:nvPr/>
        </p:nvSpPr>
        <p:spPr>
          <a:xfrm>
            <a:off x="3987800" y="5219700"/>
            <a:ext cx="1612900" cy="1543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00700" y="6393418"/>
            <a:ext cx="1580497" cy="369332"/>
          </a:xfrm>
          <a:prstGeom prst="rect">
            <a:avLst/>
          </a:prstGeom>
          <a:noFill/>
        </p:spPr>
        <p:txBody>
          <a:bodyPr wrap="none" rtlCol="0">
            <a:spAutoFit/>
          </a:bodyPr>
          <a:lstStyle/>
          <a:p>
            <a:r>
              <a:rPr lang="en-US" dirty="0" smtClean="0">
                <a:solidFill>
                  <a:srgbClr val="FF0000"/>
                </a:solidFill>
              </a:rPr>
              <a:t>12 Volt Battery</a:t>
            </a:r>
            <a:endParaRPr lang="en-US" dirty="0">
              <a:solidFill>
                <a:srgbClr val="FF0000"/>
              </a:solidFill>
            </a:endParaRPr>
          </a:p>
        </p:txBody>
      </p:sp>
      <p:sp>
        <p:nvSpPr>
          <p:cNvPr id="7" name="Rectangle 6"/>
          <p:cNvSpPr/>
          <p:nvPr/>
        </p:nvSpPr>
        <p:spPr>
          <a:xfrm>
            <a:off x="5977217" y="3244334"/>
            <a:ext cx="237566" cy="369332"/>
          </a:xfrm>
          <a:prstGeom prst="rect">
            <a:avLst/>
          </a:prstGeom>
        </p:spPr>
        <p:txBody>
          <a:bodyPr wrap="none">
            <a:spAutoFit/>
          </a:bodyPr>
          <a:lstStyle/>
          <a:p>
            <a:r>
              <a:rPr lang="en-US" b="0" dirty="0" smtClean="0">
                <a:effectLst/>
              </a:rPr>
              <a:t> </a:t>
            </a:r>
            <a:endParaRPr lang="en-US" dirty="0"/>
          </a:p>
        </p:txBody>
      </p:sp>
      <p:sp>
        <p:nvSpPr>
          <p:cNvPr id="8" name="Rectangle 7"/>
          <p:cNvSpPr/>
          <p:nvPr/>
        </p:nvSpPr>
        <p:spPr>
          <a:xfrm>
            <a:off x="5977217" y="3244334"/>
            <a:ext cx="237566" cy="369332"/>
          </a:xfrm>
          <a:prstGeom prst="rect">
            <a:avLst/>
          </a:prstGeom>
        </p:spPr>
        <p:txBody>
          <a:bodyPr wrap="none">
            <a:spAutoFit/>
          </a:bodyPr>
          <a:lstStyle/>
          <a:p>
            <a:r>
              <a:rPr lang="en-US" b="0" dirty="0" smtClean="0">
                <a:effectLst/>
              </a:rPr>
              <a:t> </a:t>
            </a:r>
            <a:endParaRPr lang="en-US" dirty="0"/>
          </a:p>
        </p:txBody>
      </p:sp>
      <p:sp>
        <p:nvSpPr>
          <p:cNvPr id="9" name="Rectangle 8"/>
          <p:cNvSpPr/>
          <p:nvPr/>
        </p:nvSpPr>
        <p:spPr>
          <a:xfrm>
            <a:off x="5977217" y="3244334"/>
            <a:ext cx="237566" cy="369332"/>
          </a:xfrm>
          <a:prstGeom prst="rect">
            <a:avLst/>
          </a:prstGeom>
        </p:spPr>
        <p:txBody>
          <a:bodyPr wrap="none">
            <a:spAutoFit/>
          </a:bodyPr>
          <a:lstStyle/>
          <a:p>
            <a:r>
              <a:rPr lang="en-US" b="0" dirty="0" smtClean="0">
                <a:effectLst/>
              </a:rPr>
              <a:t> </a:t>
            </a:r>
            <a:endParaRPr lang="en-US" dirty="0"/>
          </a:p>
        </p:txBody>
      </p:sp>
    </p:spTree>
    <p:extLst>
      <p:ext uri="{BB962C8B-B14F-4D97-AF65-F5344CB8AC3E}">
        <p14:creationId xmlns:p14="http://schemas.microsoft.com/office/powerpoint/2010/main" val="2698153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Microcontroller</a:t>
            </a:r>
          </a:p>
        </p:txBody>
      </p:sp>
      <p:graphicFrame>
        <p:nvGraphicFramePr>
          <p:cNvPr id="24" name="Shape 24"/>
          <p:cNvGraphicFramePr/>
          <p:nvPr/>
        </p:nvGraphicFramePr>
        <p:xfrm>
          <a:off x="1270000" y="2444633"/>
          <a:ext cx="9652000" cy="2438240"/>
        </p:xfrm>
        <a:graphic>
          <a:graphicData uri="http://schemas.openxmlformats.org/drawingml/2006/table">
            <a:tbl>
              <a:tblPr>
                <a:noFill/>
              </a:tblPr>
              <a:tblGrid>
                <a:gridCol w="2666600"/>
                <a:gridCol w="6985400"/>
              </a:tblGrid>
              <a:tr h="609560">
                <a:tc>
                  <a:txBody>
                    <a:bodyPr/>
                    <a:lstStyle/>
                    <a:p>
                      <a:pPr>
                        <a:spcBef>
                          <a:spcPts val="0"/>
                        </a:spcBef>
                        <a:buNone/>
                      </a:pPr>
                      <a:r>
                        <a:rPr lang="en" sz="2400"/>
                        <a:t>Name</a:t>
                      </a:r>
                    </a:p>
                  </a:txBody>
                  <a:tcPr marL="121900" marR="121900" marT="121900" marB="121900"/>
                </a:tc>
                <a:tc>
                  <a:txBody>
                    <a:bodyPr/>
                    <a:lstStyle/>
                    <a:p>
                      <a:pPr>
                        <a:spcBef>
                          <a:spcPts val="0"/>
                        </a:spcBef>
                        <a:buNone/>
                      </a:pPr>
                      <a:r>
                        <a:rPr lang="en" sz="2400"/>
                        <a:t>Atmega2560</a:t>
                      </a:r>
                    </a:p>
                  </a:txBody>
                  <a:tcPr marL="121900" marR="121900" marT="121900" marB="121900"/>
                </a:tc>
              </a:tr>
              <a:tr h="609560">
                <a:tc>
                  <a:txBody>
                    <a:bodyPr/>
                    <a:lstStyle/>
                    <a:p>
                      <a:pPr lvl="0" rtl="0">
                        <a:spcBef>
                          <a:spcPts val="0"/>
                        </a:spcBef>
                        <a:buNone/>
                      </a:pPr>
                      <a:r>
                        <a:rPr lang="en" sz="2400"/>
                        <a:t>Clockspeed</a:t>
                      </a:r>
                    </a:p>
                  </a:txBody>
                  <a:tcPr marL="121900" marR="121900" marT="121900" marB="121900"/>
                </a:tc>
                <a:tc>
                  <a:txBody>
                    <a:bodyPr/>
                    <a:lstStyle/>
                    <a:p>
                      <a:pPr lvl="0" rtl="0">
                        <a:spcBef>
                          <a:spcPts val="0"/>
                        </a:spcBef>
                        <a:buNone/>
                      </a:pPr>
                      <a:r>
                        <a:rPr lang="en" sz="2400"/>
                        <a:t>16 MHz</a:t>
                      </a:r>
                    </a:p>
                  </a:txBody>
                  <a:tcPr marL="121900" marR="121900" marT="121900" marB="121900"/>
                </a:tc>
              </a:tr>
              <a:tr h="609560">
                <a:tc>
                  <a:txBody>
                    <a:bodyPr/>
                    <a:lstStyle/>
                    <a:p>
                      <a:pPr lvl="0" rtl="0">
                        <a:spcBef>
                          <a:spcPts val="0"/>
                        </a:spcBef>
                        <a:buNone/>
                      </a:pPr>
                      <a:r>
                        <a:rPr lang="en" sz="2400"/>
                        <a:t>Flash</a:t>
                      </a:r>
                    </a:p>
                  </a:txBody>
                  <a:tcPr marL="121900" marR="121900" marT="121900" marB="121900"/>
                </a:tc>
                <a:tc>
                  <a:txBody>
                    <a:bodyPr/>
                    <a:lstStyle/>
                    <a:p>
                      <a:pPr lvl="0" rtl="0">
                        <a:spcBef>
                          <a:spcPts val="0"/>
                        </a:spcBef>
                        <a:buNone/>
                      </a:pPr>
                      <a:r>
                        <a:rPr lang="en" sz="2400"/>
                        <a:t>256KB</a:t>
                      </a:r>
                    </a:p>
                  </a:txBody>
                  <a:tcPr marL="121900" marR="121900" marT="121900" marB="121900"/>
                </a:tc>
              </a:tr>
              <a:tr h="609560">
                <a:tc>
                  <a:txBody>
                    <a:bodyPr/>
                    <a:lstStyle/>
                    <a:p>
                      <a:pPr>
                        <a:spcBef>
                          <a:spcPts val="0"/>
                        </a:spcBef>
                        <a:buNone/>
                      </a:pPr>
                      <a:r>
                        <a:rPr lang="en" sz="2400"/>
                        <a:t>GPIO</a:t>
                      </a:r>
                    </a:p>
                  </a:txBody>
                  <a:tcPr marL="121900" marR="121900" marT="121900" marB="121900"/>
                </a:tc>
                <a:tc>
                  <a:txBody>
                    <a:bodyPr/>
                    <a:lstStyle/>
                    <a:p>
                      <a:pPr>
                        <a:spcBef>
                          <a:spcPts val="0"/>
                        </a:spcBef>
                        <a:buNone/>
                      </a:pPr>
                      <a:r>
                        <a:rPr lang="en" sz="2400"/>
                        <a:t>54 Digital, 16 Analog</a:t>
                      </a:r>
                    </a:p>
                  </a:txBody>
                  <a:tcPr marL="121900" marR="121900" marT="121900" marB="121900"/>
                </a:tc>
              </a:tr>
            </a:tbl>
          </a:graphicData>
        </a:graphic>
      </p:graphicFrame>
      <p:sp>
        <p:nvSpPr>
          <p:cNvPr id="25" name="Shape 25"/>
          <p:cNvSpPr txBox="1"/>
          <p:nvPr/>
        </p:nvSpPr>
        <p:spPr>
          <a:xfrm>
            <a:off x="996800" y="4935867"/>
            <a:ext cx="9925200" cy="16491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6 pins for serial (3 total interfaces)</a:t>
            </a:r>
          </a:p>
          <a:p>
            <a:pPr marL="609585" indent="-423323">
              <a:lnSpc>
                <a:spcPct val="200000"/>
              </a:lnSpc>
              <a:buClr>
                <a:srgbClr val="000000"/>
              </a:buClr>
              <a:buSzPct val="100000"/>
              <a:buFont typeface="Arial"/>
              <a:buChar char="●"/>
            </a:pPr>
            <a:r>
              <a:rPr lang="en" sz="2400"/>
              <a:t>11 channels for 8-bit PWM</a:t>
            </a:r>
          </a:p>
        </p:txBody>
      </p:sp>
    </p:spTree>
    <p:extLst>
      <p:ext uri="{BB962C8B-B14F-4D97-AF65-F5344CB8AC3E}">
        <p14:creationId xmlns:p14="http://schemas.microsoft.com/office/powerpoint/2010/main" val="3355388808"/>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Puppy Pal Software</a:t>
            </a:r>
          </a:p>
        </p:txBody>
      </p:sp>
      <p:sp>
        <p:nvSpPr>
          <p:cNvPr id="31" name="Shape 31"/>
          <p:cNvSpPr txBox="1"/>
          <p:nvPr/>
        </p:nvSpPr>
        <p:spPr>
          <a:xfrm>
            <a:off x="1133400" y="2477934"/>
            <a:ext cx="9925200" cy="24607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C++</a:t>
            </a:r>
          </a:p>
          <a:p>
            <a:pPr marL="609585" indent="-423323">
              <a:lnSpc>
                <a:spcPct val="200000"/>
              </a:lnSpc>
              <a:buClr>
                <a:srgbClr val="000000"/>
              </a:buClr>
              <a:buSzPct val="100000"/>
              <a:buFont typeface="Arial"/>
              <a:buChar char="●"/>
            </a:pPr>
            <a:r>
              <a:rPr lang="en" sz="2400"/>
              <a:t>GNU Make / avr-g++ / avrdude</a:t>
            </a:r>
          </a:p>
          <a:p>
            <a:pPr marL="609585" indent="-423323">
              <a:lnSpc>
                <a:spcPct val="200000"/>
              </a:lnSpc>
              <a:buClr>
                <a:srgbClr val="000000"/>
              </a:buClr>
              <a:buSzPct val="100000"/>
              <a:buFont typeface="Arial"/>
              <a:buChar char="●"/>
            </a:pPr>
            <a:r>
              <a:rPr lang="en" sz="2400"/>
              <a:t>No STL</a:t>
            </a:r>
          </a:p>
          <a:p>
            <a:pPr marL="609585" indent="-423323">
              <a:lnSpc>
                <a:spcPct val="200000"/>
              </a:lnSpc>
              <a:buClr>
                <a:srgbClr val="000000"/>
              </a:buClr>
              <a:buSzPct val="100000"/>
              <a:buFont typeface="Arial"/>
              <a:buChar char="●"/>
            </a:pPr>
            <a:r>
              <a:rPr lang="en" sz="2400"/>
              <a:t>Limited DMA</a:t>
            </a:r>
          </a:p>
        </p:txBody>
      </p:sp>
    </p:spTree>
    <p:extLst>
      <p:ext uri="{BB962C8B-B14F-4D97-AF65-F5344CB8AC3E}">
        <p14:creationId xmlns:p14="http://schemas.microsoft.com/office/powerpoint/2010/main" val="103271127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and Solutions</a:t>
            </a:r>
            <a:endParaRPr lang="en-US" dirty="0"/>
          </a:p>
        </p:txBody>
      </p:sp>
      <p:sp>
        <p:nvSpPr>
          <p:cNvPr id="3" name="Content Placeholder 2"/>
          <p:cNvSpPr>
            <a:spLocks noGrp="1"/>
          </p:cNvSpPr>
          <p:nvPr>
            <p:ph idx="1"/>
          </p:nvPr>
        </p:nvSpPr>
        <p:spPr/>
        <p:txBody>
          <a:bodyPr/>
          <a:lstStyle/>
          <a:p>
            <a:r>
              <a:rPr lang="en-US" dirty="0" smtClean="0"/>
              <a:t>Causes</a:t>
            </a:r>
          </a:p>
          <a:p>
            <a:pPr lvl="1"/>
            <a:r>
              <a:rPr lang="en-US" dirty="0" smtClean="0"/>
              <a:t>Teething stage</a:t>
            </a:r>
          </a:p>
          <a:p>
            <a:pPr lvl="1"/>
            <a:r>
              <a:rPr lang="en-US" dirty="0" smtClean="0"/>
              <a:t>Boredom</a:t>
            </a:r>
            <a:endParaRPr lang="en-US" dirty="0"/>
          </a:p>
          <a:p>
            <a:pPr lvl="1"/>
            <a:r>
              <a:rPr lang="en-US" dirty="0" smtClean="0"/>
              <a:t>Nervous energy</a:t>
            </a:r>
          </a:p>
          <a:p>
            <a:r>
              <a:rPr lang="en-US" dirty="0" smtClean="0"/>
              <a:t>Solutions</a:t>
            </a:r>
          </a:p>
          <a:p>
            <a:pPr lvl="1"/>
            <a:r>
              <a:rPr lang="en-US" dirty="0" smtClean="0"/>
              <a:t>Toy			Doesn’t move, Dog loses interest		</a:t>
            </a:r>
            <a:r>
              <a:rPr lang="en-US" dirty="0" smtClean="0">
                <a:sym typeface="Wingdings" panose="05000000000000000000" pitchFamily="2" charset="2"/>
              </a:rPr>
              <a:t> </a:t>
            </a:r>
            <a:endParaRPr lang="en-US" dirty="0" smtClean="0"/>
          </a:p>
          <a:p>
            <a:pPr lvl="1"/>
            <a:r>
              <a:rPr lang="en-US" dirty="0" smtClean="0"/>
              <a:t>Another pet		May be bad a influence			</a:t>
            </a:r>
            <a:r>
              <a:rPr lang="en-US" dirty="0" smtClean="0">
                <a:sym typeface="Wingdings" panose="05000000000000000000" pitchFamily="2" charset="2"/>
              </a:rPr>
              <a:t> </a:t>
            </a:r>
            <a:endParaRPr lang="en-US" dirty="0" smtClean="0"/>
          </a:p>
          <a:p>
            <a:pPr lvl="1"/>
            <a:r>
              <a:rPr lang="en-US" dirty="0" smtClean="0"/>
              <a:t>Puppy Pal		Mimics the ideal playmate			</a:t>
            </a:r>
            <a:r>
              <a:rPr lang="en-US" dirty="0" smtClean="0">
                <a:sym typeface="Wingdings" panose="05000000000000000000" pitchFamily="2" charset="2"/>
              </a:rPr>
              <a:t> </a:t>
            </a:r>
            <a:endParaRPr lang="en-US" dirty="0" smtClean="0"/>
          </a:p>
        </p:txBody>
      </p:sp>
    </p:spTree>
    <p:extLst>
      <p:ext uri="{BB962C8B-B14F-4D97-AF65-F5344CB8AC3E}">
        <p14:creationId xmlns:p14="http://schemas.microsoft.com/office/powerpoint/2010/main" val="269651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p:nvPr/>
        </p:nvSpPr>
        <p:spPr>
          <a:xfrm>
            <a:off x="1133400" y="2477934"/>
            <a:ext cx="9925200" cy="2460799"/>
          </a:xfrm>
          <a:prstGeom prst="rect">
            <a:avLst/>
          </a:prstGeom>
        </p:spPr>
        <p:txBody>
          <a:bodyPr lIns="121900" tIns="121900" rIns="121900" bIns="121900" anchor="t" anchorCtr="0">
            <a:noAutofit/>
          </a:bodyPr>
          <a:lstStyle/>
          <a:p>
            <a:pPr>
              <a:lnSpc>
                <a:spcPct val="200000"/>
              </a:lnSpc>
            </a:pPr>
            <a:endParaRPr sz="2400"/>
          </a:p>
        </p:txBody>
      </p:sp>
      <p:pic>
        <p:nvPicPr>
          <p:cNvPr id="37" name="Shape 37"/>
          <p:cNvPicPr preferRelativeResize="0"/>
          <p:nvPr/>
        </p:nvPicPr>
        <p:blipFill>
          <a:blip r:embed="rId3"/>
          <a:stretch>
            <a:fillRect/>
          </a:stretch>
        </p:blipFill>
        <p:spPr>
          <a:xfrm>
            <a:off x="657099" y="59965"/>
            <a:ext cx="10868332" cy="6732667"/>
          </a:xfrm>
          <a:prstGeom prst="rect">
            <a:avLst/>
          </a:prstGeom>
          <a:noFill/>
          <a:ln>
            <a:noFill/>
          </a:ln>
        </p:spPr>
      </p:pic>
    </p:spTree>
    <p:extLst>
      <p:ext uri="{BB962C8B-B14F-4D97-AF65-F5344CB8AC3E}">
        <p14:creationId xmlns:p14="http://schemas.microsoft.com/office/powerpoint/2010/main" val="3625945650"/>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Puppy Pal Software</a:t>
            </a:r>
          </a:p>
        </p:txBody>
      </p:sp>
      <p:sp>
        <p:nvSpPr>
          <p:cNvPr id="43" name="Shape 43"/>
          <p:cNvSpPr txBox="1"/>
          <p:nvPr/>
        </p:nvSpPr>
        <p:spPr>
          <a:xfrm>
            <a:off x="1133400" y="2604401"/>
            <a:ext cx="9925200"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3 Major aspects</a:t>
            </a:r>
          </a:p>
          <a:p>
            <a:pPr marL="1219170" lvl="1" indent="-423323">
              <a:lnSpc>
                <a:spcPct val="200000"/>
              </a:lnSpc>
              <a:buClr>
                <a:srgbClr val="000000"/>
              </a:buClr>
              <a:buSzPct val="100000"/>
              <a:buFont typeface="Arial"/>
              <a:buChar char="○"/>
            </a:pPr>
            <a:r>
              <a:rPr lang="en" sz="2400"/>
              <a:t>Messaging</a:t>
            </a:r>
          </a:p>
          <a:p>
            <a:pPr marL="1219170" lvl="1" indent="-423323">
              <a:lnSpc>
                <a:spcPct val="200000"/>
              </a:lnSpc>
              <a:buClr>
                <a:srgbClr val="000000"/>
              </a:buClr>
              <a:buSzPct val="100000"/>
              <a:buFont typeface="Arial"/>
              <a:buChar char="○"/>
            </a:pPr>
            <a:r>
              <a:rPr lang="en" sz="2400"/>
              <a:t>Modeing</a:t>
            </a:r>
          </a:p>
          <a:p>
            <a:pPr marL="1219170" lvl="1" indent="-423323">
              <a:lnSpc>
                <a:spcPct val="200000"/>
              </a:lnSpc>
              <a:buClr>
                <a:srgbClr val="000000"/>
              </a:buClr>
              <a:buSzPct val="100000"/>
              <a:buFont typeface="Arial"/>
              <a:buChar char="○"/>
            </a:pPr>
            <a:r>
              <a:rPr lang="en" sz="2400"/>
              <a:t>Interfacing hardware</a:t>
            </a:r>
          </a:p>
        </p:txBody>
      </p:sp>
    </p:spTree>
    <p:extLst>
      <p:ext uri="{BB962C8B-B14F-4D97-AF65-F5344CB8AC3E}">
        <p14:creationId xmlns:p14="http://schemas.microsoft.com/office/powerpoint/2010/main" val="64065732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Puppy Pal Software</a:t>
            </a:r>
          </a:p>
        </p:txBody>
      </p:sp>
      <p:sp>
        <p:nvSpPr>
          <p:cNvPr id="49" name="Shape 49"/>
          <p:cNvSpPr txBox="1"/>
          <p:nvPr/>
        </p:nvSpPr>
        <p:spPr>
          <a:xfrm>
            <a:off x="1074067" y="2873029"/>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Not specific to Puppy Pal</a:t>
            </a:r>
          </a:p>
          <a:p>
            <a:pPr marL="1219170" lvl="1" indent="-423323">
              <a:lnSpc>
                <a:spcPct val="200000"/>
              </a:lnSpc>
              <a:buClr>
                <a:srgbClr val="000000"/>
              </a:buClr>
              <a:buSzPct val="100000"/>
              <a:buFont typeface="Arial"/>
              <a:buChar char="○"/>
            </a:pPr>
            <a:r>
              <a:rPr lang="en" sz="2400"/>
              <a:t>How all components communicate with each other</a:t>
            </a:r>
          </a:p>
          <a:p>
            <a:pPr marL="609585" indent="-423323">
              <a:lnSpc>
                <a:spcPct val="200000"/>
              </a:lnSpc>
              <a:buClr>
                <a:srgbClr val="000000"/>
              </a:buClr>
              <a:buSzPct val="100000"/>
              <a:buFont typeface="Arial"/>
              <a:buChar char="●"/>
            </a:pPr>
            <a:r>
              <a:rPr lang="en" sz="2400"/>
              <a:t>Contain data fields specific to the message</a:t>
            </a:r>
          </a:p>
          <a:p>
            <a:pPr marL="609585" indent="-423323">
              <a:lnSpc>
                <a:spcPct val="200000"/>
              </a:lnSpc>
              <a:buClr>
                <a:srgbClr val="000000"/>
              </a:buClr>
              <a:buSzPct val="100000"/>
              <a:buFont typeface="Arial"/>
              <a:buChar char="●"/>
            </a:pPr>
            <a:r>
              <a:rPr lang="en" sz="2400"/>
              <a:t>Each message knows how to pack/unpack itself </a:t>
            </a:r>
          </a:p>
          <a:p>
            <a:pPr marL="609585" indent="-423323">
              <a:lnSpc>
                <a:spcPct val="200000"/>
              </a:lnSpc>
              <a:buClr>
                <a:srgbClr val="000000"/>
              </a:buClr>
              <a:buSzPct val="100000"/>
              <a:buFont typeface="Arial"/>
              <a:buChar char="●"/>
            </a:pPr>
            <a:r>
              <a:rPr lang="en" sz="2400"/>
              <a:t>Directed to appropriate module through the MessageRouter</a:t>
            </a:r>
          </a:p>
        </p:txBody>
      </p:sp>
      <p:sp>
        <p:nvSpPr>
          <p:cNvPr id="50" name="Shape 50"/>
          <p:cNvSpPr txBox="1">
            <a:spLocks noGrp="1"/>
          </p:cNvSpPr>
          <p:nvPr>
            <p:ph type="ctrTitle" idx="4294967295"/>
          </p:nvPr>
        </p:nvSpPr>
        <p:spPr>
          <a:xfrm>
            <a:off x="700833" y="2028900"/>
            <a:ext cx="2918800" cy="637600"/>
          </a:xfrm>
          <a:prstGeom prst="rect">
            <a:avLst/>
          </a:prstGeom>
        </p:spPr>
        <p:txBody>
          <a:bodyPr vert="horz" lIns="121900" tIns="121900" rIns="121900" bIns="121900" rtlCol="0" anchor="b" anchorCtr="0">
            <a:noAutofit/>
          </a:bodyPr>
          <a:lstStyle/>
          <a:p>
            <a:pPr>
              <a:spcBef>
                <a:spcPts val="0"/>
              </a:spcBef>
            </a:pPr>
            <a:r>
              <a:rPr lang="en" sz="2400"/>
              <a:t>Messaging</a:t>
            </a:r>
          </a:p>
        </p:txBody>
      </p:sp>
      <p:pic>
        <p:nvPicPr>
          <p:cNvPr id="51" name="Shape 51"/>
          <p:cNvPicPr preferRelativeResize="0"/>
          <p:nvPr/>
        </p:nvPicPr>
        <p:blipFill>
          <a:blip r:embed="rId3"/>
          <a:stretch>
            <a:fillRect/>
          </a:stretch>
        </p:blipFill>
        <p:spPr>
          <a:xfrm>
            <a:off x="8789569" y="2232095"/>
            <a:ext cx="2590259" cy="2317599"/>
          </a:xfrm>
          <a:prstGeom prst="rect">
            <a:avLst/>
          </a:prstGeom>
          <a:noFill/>
          <a:ln>
            <a:noFill/>
          </a:ln>
        </p:spPr>
      </p:pic>
    </p:spTree>
    <p:extLst>
      <p:ext uri="{BB962C8B-B14F-4D97-AF65-F5344CB8AC3E}">
        <p14:creationId xmlns:p14="http://schemas.microsoft.com/office/powerpoint/2010/main" val="199472992"/>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Puppy Pal Software</a:t>
            </a:r>
          </a:p>
        </p:txBody>
      </p:sp>
      <p:sp>
        <p:nvSpPr>
          <p:cNvPr id="57" name="Shape 57"/>
          <p:cNvSpPr txBox="1"/>
          <p:nvPr/>
        </p:nvSpPr>
        <p:spPr>
          <a:xfrm>
            <a:off x="1074067" y="2873029"/>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Modes define how the system is operating</a:t>
            </a:r>
          </a:p>
          <a:p>
            <a:pPr marL="1219170" lvl="1" indent="-423323">
              <a:lnSpc>
                <a:spcPct val="200000"/>
              </a:lnSpc>
              <a:buClr>
                <a:srgbClr val="000000"/>
              </a:buClr>
              <a:buSzPct val="100000"/>
              <a:buFont typeface="Arial"/>
              <a:buChar char="○"/>
            </a:pPr>
            <a:r>
              <a:rPr lang="en" sz="2400"/>
              <a:t>controlled by phone, autonomous, waiting for input, ...</a:t>
            </a:r>
          </a:p>
          <a:p>
            <a:pPr marL="609585" indent="-423323">
              <a:lnSpc>
                <a:spcPct val="200000"/>
              </a:lnSpc>
              <a:buClr>
                <a:srgbClr val="000000"/>
              </a:buClr>
              <a:buSzPct val="100000"/>
              <a:buFont typeface="Arial"/>
              <a:buChar char="●"/>
            </a:pPr>
            <a:r>
              <a:rPr lang="en" sz="2400"/>
              <a:t>Essentially the “forever” loop of the software</a:t>
            </a:r>
          </a:p>
          <a:p>
            <a:pPr marL="609585" indent="-423323">
              <a:lnSpc>
                <a:spcPct val="200000"/>
              </a:lnSpc>
              <a:buClr>
                <a:srgbClr val="000000"/>
              </a:buClr>
              <a:buSzPct val="100000"/>
              <a:buFont typeface="Arial"/>
              <a:buChar char="●"/>
            </a:pPr>
            <a:r>
              <a:rPr lang="en" sz="2400">
                <a:solidFill>
                  <a:schemeClr val="dk1"/>
                </a:solidFill>
              </a:rPr>
              <a:t>The ModeMachine starts, runs and ends modes</a:t>
            </a:r>
          </a:p>
          <a:p>
            <a:pPr marL="1219170" lvl="1" indent="-423323">
              <a:lnSpc>
                <a:spcPct val="200000"/>
              </a:lnSpc>
              <a:buClr>
                <a:srgbClr val="000000"/>
              </a:buClr>
              <a:buSzPct val="100000"/>
              <a:buFont typeface="Arial"/>
              <a:buChar char="○"/>
            </a:pPr>
            <a:r>
              <a:rPr lang="en" sz="2400"/>
              <a:t>subscribes to mode change messages</a:t>
            </a:r>
          </a:p>
          <a:p>
            <a:pPr>
              <a:lnSpc>
                <a:spcPct val="200000"/>
              </a:lnSpc>
            </a:pPr>
            <a:endParaRPr sz="2400"/>
          </a:p>
        </p:txBody>
      </p:sp>
      <p:sp>
        <p:nvSpPr>
          <p:cNvPr id="58" name="Shape 58"/>
          <p:cNvSpPr txBox="1">
            <a:spLocks noGrp="1"/>
          </p:cNvSpPr>
          <p:nvPr>
            <p:ph type="ctrTitle" idx="4294967295"/>
          </p:nvPr>
        </p:nvSpPr>
        <p:spPr>
          <a:xfrm>
            <a:off x="546587" y="2028900"/>
            <a:ext cx="2918800" cy="637600"/>
          </a:xfrm>
          <a:prstGeom prst="rect">
            <a:avLst/>
          </a:prstGeom>
        </p:spPr>
        <p:txBody>
          <a:bodyPr vert="horz" lIns="121900" tIns="121900" rIns="121900" bIns="121900" rtlCol="0" anchor="b" anchorCtr="0">
            <a:noAutofit/>
          </a:bodyPr>
          <a:lstStyle/>
          <a:p>
            <a:pPr>
              <a:spcBef>
                <a:spcPts val="0"/>
              </a:spcBef>
            </a:pPr>
            <a:r>
              <a:rPr lang="en" sz="2400"/>
              <a:t>Modeing</a:t>
            </a:r>
          </a:p>
        </p:txBody>
      </p:sp>
      <p:pic>
        <p:nvPicPr>
          <p:cNvPr id="59" name="Shape 59"/>
          <p:cNvPicPr preferRelativeResize="0"/>
          <p:nvPr/>
        </p:nvPicPr>
        <p:blipFill>
          <a:blip r:embed="rId3"/>
          <a:stretch>
            <a:fillRect/>
          </a:stretch>
        </p:blipFill>
        <p:spPr>
          <a:xfrm>
            <a:off x="9195268" y="2028885"/>
            <a:ext cx="1960633" cy="2534480"/>
          </a:xfrm>
          <a:prstGeom prst="rect">
            <a:avLst/>
          </a:prstGeom>
          <a:noFill/>
          <a:ln>
            <a:noFill/>
          </a:ln>
        </p:spPr>
      </p:pic>
    </p:spTree>
    <p:extLst>
      <p:ext uri="{BB962C8B-B14F-4D97-AF65-F5344CB8AC3E}">
        <p14:creationId xmlns:p14="http://schemas.microsoft.com/office/powerpoint/2010/main" val="3940596740"/>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Puppy Pal Software</a:t>
            </a:r>
          </a:p>
        </p:txBody>
      </p:sp>
      <p:sp>
        <p:nvSpPr>
          <p:cNvPr id="65" name="Shape 65"/>
          <p:cNvSpPr txBox="1"/>
          <p:nvPr/>
        </p:nvSpPr>
        <p:spPr>
          <a:xfrm>
            <a:off x="1074067" y="2873029"/>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Singleton that provides a global access point to all the hardware</a:t>
            </a:r>
          </a:p>
          <a:p>
            <a:pPr marL="1219170" lvl="1" indent="-423323">
              <a:lnSpc>
                <a:spcPct val="200000"/>
              </a:lnSpc>
              <a:buClr>
                <a:srgbClr val="000000"/>
              </a:buClr>
              <a:buSzPct val="100000"/>
              <a:buFont typeface="Arial"/>
              <a:buChar char="○"/>
            </a:pPr>
            <a:r>
              <a:rPr lang="en" sz="2400"/>
              <a:t>turning LEDs on and off</a:t>
            </a:r>
          </a:p>
          <a:p>
            <a:pPr marL="1219170" lvl="1" indent="-423323">
              <a:lnSpc>
                <a:spcPct val="200000"/>
              </a:lnSpc>
              <a:buClr>
                <a:srgbClr val="000000"/>
              </a:buClr>
              <a:buSzPct val="100000"/>
              <a:buFont typeface="Arial"/>
              <a:buChar char="○"/>
            </a:pPr>
            <a:r>
              <a:rPr lang="en" sz="2400"/>
              <a:t>setting duty cycle for PWM pins</a:t>
            </a:r>
          </a:p>
          <a:p>
            <a:pPr marL="1219170" lvl="1" indent="-423323">
              <a:lnSpc>
                <a:spcPct val="200000"/>
              </a:lnSpc>
              <a:buClr>
                <a:srgbClr val="000000"/>
              </a:buClr>
              <a:buSzPct val="100000"/>
              <a:buFont typeface="Arial"/>
              <a:buChar char="○"/>
            </a:pPr>
            <a:r>
              <a:rPr lang="en" sz="2400"/>
              <a:t>writing to GPIO pins</a:t>
            </a:r>
          </a:p>
          <a:p>
            <a:pPr marL="1219170" lvl="1" indent="-423323">
              <a:lnSpc>
                <a:spcPct val="200000"/>
              </a:lnSpc>
              <a:buClr>
                <a:srgbClr val="000000"/>
              </a:buClr>
              <a:buSzPct val="100000"/>
              <a:buFont typeface="Arial"/>
              <a:buChar char="○"/>
            </a:pPr>
            <a:r>
              <a:rPr lang="en" sz="2400"/>
              <a:t>checking for and handling incoming Bluetooth messages</a:t>
            </a:r>
          </a:p>
        </p:txBody>
      </p:sp>
      <p:sp>
        <p:nvSpPr>
          <p:cNvPr id="66" name="Shape 66"/>
          <p:cNvSpPr txBox="1">
            <a:spLocks noGrp="1"/>
          </p:cNvSpPr>
          <p:nvPr>
            <p:ph type="ctrTitle" idx="4294967295"/>
          </p:nvPr>
        </p:nvSpPr>
        <p:spPr>
          <a:xfrm>
            <a:off x="1156705" y="2040200"/>
            <a:ext cx="3475600" cy="637600"/>
          </a:xfrm>
          <a:prstGeom prst="rect">
            <a:avLst/>
          </a:prstGeom>
        </p:spPr>
        <p:txBody>
          <a:bodyPr vert="horz" lIns="121900" tIns="121900" rIns="121900" bIns="121900" rtlCol="0" anchor="b" anchorCtr="0">
            <a:noAutofit/>
          </a:bodyPr>
          <a:lstStyle/>
          <a:p>
            <a:pPr>
              <a:spcBef>
                <a:spcPts val="0"/>
              </a:spcBef>
            </a:pPr>
            <a:r>
              <a:rPr lang="en" sz="2400"/>
              <a:t>Interfacing Hardware</a:t>
            </a:r>
          </a:p>
        </p:txBody>
      </p:sp>
      <p:pic>
        <p:nvPicPr>
          <p:cNvPr id="67" name="Shape 67"/>
          <p:cNvPicPr preferRelativeResize="0"/>
          <p:nvPr/>
        </p:nvPicPr>
        <p:blipFill>
          <a:blip r:embed="rId3"/>
          <a:stretch>
            <a:fillRect/>
          </a:stretch>
        </p:blipFill>
        <p:spPr>
          <a:xfrm>
            <a:off x="8914596" y="2040197"/>
            <a:ext cx="2902267" cy="2291265"/>
          </a:xfrm>
          <a:prstGeom prst="rect">
            <a:avLst/>
          </a:prstGeom>
          <a:noFill/>
          <a:ln>
            <a:noFill/>
          </a:ln>
        </p:spPr>
      </p:pic>
    </p:spTree>
    <p:extLst>
      <p:ext uri="{BB962C8B-B14F-4D97-AF65-F5344CB8AC3E}">
        <p14:creationId xmlns:p14="http://schemas.microsoft.com/office/powerpoint/2010/main" val="289193820"/>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Dog Collar Software</a:t>
            </a:r>
          </a:p>
        </p:txBody>
      </p:sp>
      <p:sp>
        <p:nvSpPr>
          <p:cNvPr id="73" name="Shape 73"/>
          <p:cNvSpPr txBox="1"/>
          <p:nvPr/>
        </p:nvSpPr>
        <p:spPr>
          <a:xfrm>
            <a:off x="1074067" y="2398495"/>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Continuously checks accelerometer values</a:t>
            </a:r>
          </a:p>
          <a:p>
            <a:pPr marL="1219170" lvl="1" indent="-423323">
              <a:lnSpc>
                <a:spcPct val="200000"/>
              </a:lnSpc>
              <a:buClr>
                <a:srgbClr val="000000"/>
              </a:buClr>
              <a:buSzPct val="100000"/>
              <a:buFont typeface="Arial"/>
              <a:buChar char="○"/>
            </a:pPr>
            <a:r>
              <a:rPr lang="en" sz="2400"/>
              <a:t>When values are past a threshold, sends a message to the Puppy Pal that it should turn on</a:t>
            </a:r>
          </a:p>
          <a:p>
            <a:pPr marL="1219170" lvl="1" indent="-423323">
              <a:lnSpc>
                <a:spcPct val="200000"/>
              </a:lnSpc>
              <a:buClr>
                <a:srgbClr val="000000"/>
              </a:buClr>
              <a:buSzPct val="100000"/>
              <a:buFont typeface="Arial"/>
              <a:buChar char="○"/>
            </a:pPr>
            <a:r>
              <a:rPr lang="en" sz="2400"/>
              <a:t>moar</a:t>
            </a:r>
          </a:p>
        </p:txBody>
      </p:sp>
    </p:spTree>
    <p:extLst>
      <p:ext uri="{BB962C8B-B14F-4D97-AF65-F5344CB8AC3E}">
        <p14:creationId xmlns:p14="http://schemas.microsoft.com/office/powerpoint/2010/main" val="1099394143"/>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1074067" y="2398495"/>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A few different ideas tossed around</a:t>
            </a:r>
          </a:p>
          <a:p>
            <a:pPr marL="1219170" lvl="1" indent="-423323">
              <a:lnSpc>
                <a:spcPct val="200000"/>
              </a:lnSpc>
              <a:buClr>
                <a:srgbClr val="000000"/>
              </a:buClr>
              <a:buSzPct val="100000"/>
              <a:buFont typeface="Arial"/>
              <a:buChar char="○"/>
            </a:pPr>
            <a:r>
              <a:rPr lang="en" sz="2400"/>
              <a:t>Location sensing and pathfinding with IR, WiFi, GPS</a:t>
            </a:r>
          </a:p>
          <a:p>
            <a:pPr marL="1828754" lvl="2" indent="-423323">
              <a:lnSpc>
                <a:spcPct val="200000"/>
              </a:lnSpc>
              <a:buClr>
                <a:srgbClr val="000000"/>
              </a:buClr>
              <a:buSzPct val="100000"/>
              <a:buFont typeface="Arial"/>
              <a:buChar char="■"/>
            </a:pPr>
            <a:r>
              <a:rPr lang="en" sz="2400"/>
              <a:t>Not enough information, unreliable, large error margins</a:t>
            </a:r>
          </a:p>
          <a:p>
            <a:pPr marL="1219170" lvl="1" indent="-423323">
              <a:lnSpc>
                <a:spcPct val="200000"/>
              </a:lnSpc>
              <a:buClr>
                <a:srgbClr val="000000"/>
              </a:buClr>
              <a:buSzPct val="100000"/>
              <a:buFont typeface="Arial"/>
              <a:buChar char="○"/>
            </a:pPr>
            <a:r>
              <a:rPr lang="en" sz="2400"/>
              <a:t>Image recognition on the Puppy Pal</a:t>
            </a:r>
          </a:p>
          <a:p>
            <a:pPr marL="1828754" lvl="2" indent="-423323">
              <a:lnSpc>
                <a:spcPct val="200000"/>
              </a:lnSpc>
              <a:buClr>
                <a:srgbClr val="000000"/>
              </a:buClr>
              <a:buSzPct val="100000"/>
              <a:buFont typeface="Arial"/>
              <a:buChar char="■"/>
            </a:pPr>
            <a:r>
              <a:rPr lang="en" sz="2400"/>
              <a:t>Physical space constraints, code size constraints</a:t>
            </a:r>
          </a:p>
        </p:txBody>
      </p:sp>
      <p:sp>
        <p:nvSpPr>
          <p:cNvPr id="79" name="Shape 79"/>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Autonomous Control</a:t>
            </a:r>
          </a:p>
        </p:txBody>
      </p:sp>
    </p:spTree>
    <p:extLst>
      <p:ext uri="{BB962C8B-B14F-4D97-AF65-F5344CB8AC3E}">
        <p14:creationId xmlns:p14="http://schemas.microsoft.com/office/powerpoint/2010/main" val="325062188"/>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74067" y="2398495"/>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Finally settled with Xbox Kinect</a:t>
            </a:r>
          </a:p>
          <a:p>
            <a:pPr marL="1219170" lvl="1" indent="-423323">
              <a:lnSpc>
                <a:spcPct val="200000"/>
              </a:lnSpc>
              <a:buClr>
                <a:srgbClr val="000000"/>
              </a:buClr>
              <a:buSzPct val="100000"/>
              <a:buFont typeface="Arial"/>
              <a:buChar char="○"/>
            </a:pPr>
            <a:r>
              <a:rPr lang="en" sz="2400"/>
              <a:t>Pros</a:t>
            </a:r>
          </a:p>
          <a:p>
            <a:pPr marL="1828754" lvl="2" indent="-423323">
              <a:lnSpc>
                <a:spcPct val="200000"/>
              </a:lnSpc>
              <a:buClr>
                <a:srgbClr val="000000"/>
              </a:buClr>
              <a:buSzPct val="100000"/>
              <a:buFont typeface="Arial"/>
              <a:buChar char="■"/>
            </a:pPr>
            <a:r>
              <a:rPr lang="en" sz="2400"/>
              <a:t>Powerful, easy to use, acts as an overseer,</a:t>
            </a:r>
          </a:p>
          <a:p>
            <a:pPr marL="1219170" lvl="1" indent="-423323">
              <a:lnSpc>
                <a:spcPct val="200000"/>
              </a:lnSpc>
              <a:buClr>
                <a:srgbClr val="000000"/>
              </a:buClr>
              <a:buSzPct val="100000"/>
              <a:buFont typeface="Arial"/>
              <a:buChar char="○"/>
            </a:pPr>
            <a:r>
              <a:rPr lang="en" sz="2400"/>
              <a:t>Cons</a:t>
            </a:r>
          </a:p>
          <a:p>
            <a:pPr marL="1828754" lvl="2" indent="-423323">
              <a:lnSpc>
                <a:spcPct val="200000"/>
              </a:lnSpc>
              <a:buClr>
                <a:srgbClr val="000000"/>
              </a:buClr>
              <a:buSzPct val="100000"/>
              <a:buFont typeface="Arial"/>
              <a:buChar char="■"/>
            </a:pPr>
            <a:r>
              <a:rPr lang="en" sz="2400"/>
              <a:t>Requires the Kinect, requires Windows machine</a:t>
            </a:r>
          </a:p>
        </p:txBody>
      </p:sp>
      <p:sp>
        <p:nvSpPr>
          <p:cNvPr id="85" name="Shape 85"/>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Autonomous Control</a:t>
            </a:r>
          </a:p>
        </p:txBody>
      </p:sp>
    </p:spTree>
    <p:extLst>
      <p:ext uri="{BB962C8B-B14F-4D97-AF65-F5344CB8AC3E}">
        <p14:creationId xmlns:p14="http://schemas.microsoft.com/office/powerpoint/2010/main" val="3710759650"/>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1074067" y="2398495"/>
            <a:ext cx="8121199" cy="3897599"/>
          </a:xfrm>
          <a:prstGeom prst="rect">
            <a:avLst/>
          </a:prstGeom>
        </p:spPr>
        <p:txBody>
          <a:bodyPr lIns="121900" tIns="121900" rIns="121900" bIns="121900" anchor="t" anchorCtr="0">
            <a:noAutofit/>
          </a:bodyPr>
          <a:lstStyle/>
          <a:p>
            <a:pPr marL="609585" indent="-423323">
              <a:lnSpc>
                <a:spcPct val="200000"/>
              </a:lnSpc>
              <a:buClr>
                <a:srgbClr val="000000"/>
              </a:buClr>
              <a:buSzPct val="100000"/>
              <a:buFont typeface="Arial"/>
              <a:buChar char="●"/>
            </a:pPr>
            <a:r>
              <a:rPr lang="en" sz="2400"/>
              <a:t>Finally settled with Xbox Kinect</a:t>
            </a:r>
          </a:p>
          <a:p>
            <a:pPr marL="1219170" lvl="1" indent="-423323">
              <a:lnSpc>
                <a:spcPct val="200000"/>
              </a:lnSpc>
              <a:buClr>
                <a:srgbClr val="000000"/>
              </a:buClr>
              <a:buSzPct val="100000"/>
              <a:buFont typeface="Arial"/>
              <a:buChar char="○"/>
            </a:pPr>
            <a:r>
              <a:rPr lang="en" sz="2400"/>
              <a:t>Pros</a:t>
            </a:r>
          </a:p>
          <a:p>
            <a:pPr marL="1828754" lvl="2" indent="-423323">
              <a:lnSpc>
                <a:spcPct val="200000"/>
              </a:lnSpc>
              <a:buClr>
                <a:srgbClr val="000000"/>
              </a:buClr>
              <a:buSzPct val="100000"/>
              <a:buFont typeface="Arial"/>
              <a:buChar char="■"/>
            </a:pPr>
            <a:r>
              <a:rPr lang="en" sz="2400"/>
              <a:t>Powerful, easy to use, acts as an overseer,</a:t>
            </a:r>
          </a:p>
          <a:p>
            <a:pPr marL="1219170" lvl="1" indent="-423323">
              <a:lnSpc>
                <a:spcPct val="200000"/>
              </a:lnSpc>
              <a:buClr>
                <a:srgbClr val="000000"/>
              </a:buClr>
              <a:buSzPct val="100000"/>
              <a:buFont typeface="Arial"/>
              <a:buChar char="○"/>
            </a:pPr>
            <a:r>
              <a:rPr lang="en" sz="2400"/>
              <a:t>Cons</a:t>
            </a:r>
          </a:p>
          <a:p>
            <a:pPr marL="1828754" lvl="2" indent="-423323">
              <a:lnSpc>
                <a:spcPct val="200000"/>
              </a:lnSpc>
              <a:buClr>
                <a:srgbClr val="000000"/>
              </a:buClr>
              <a:buSzPct val="100000"/>
              <a:buFont typeface="Arial"/>
              <a:buChar char="■"/>
            </a:pPr>
            <a:r>
              <a:rPr lang="en" sz="2400"/>
              <a:t>Requires Windows machine, NEED OTHERS</a:t>
            </a:r>
          </a:p>
        </p:txBody>
      </p:sp>
      <p:sp>
        <p:nvSpPr>
          <p:cNvPr id="91" name="Shape 91"/>
          <p:cNvSpPr txBox="1">
            <a:spLocks noGrp="1"/>
          </p:cNvSpPr>
          <p:nvPr>
            <p:ph type="ctrTitle"/>
          </p:nvPr>
        </p:nvSpPr>
        <p:spPr>
          <a:xfrm>
            <a:off x="914400" y="418323"/>
            <a:ext cx="10363200" cy="1546399"/>
          </a:xfrm>
          <a:prstGeom prst="rect">
            <a:avLst/>
          </a:prstGeom>
        </p:spPr>
        <p:txBody>
          <a:bodyPr vert="horz" lIns="121900" tIns="121900" rIns="121900" bIns="121900" rtlCol="0" anchor="b" anchorCtr="0">
            <a:noAutofit/>
          </a:bodyPr>
          <a:lstStyle/>
          <a:p>
            <a:pPr>
              <a:spcBef>
                <a:spcPts val="0"/>
              </a:spcBef>
            </a:pPr>
            <a:r>
              <a:rPr lang="en"/>
              <a:t>User Control</a:t>
            </a:r>
          </a:p>
        </p:txBody>
      </p:sp>
    </p:spTree>
    <p:extLst>
      <p:ext uri="{BB962C8B-B14F-4D97-AF65-F5344CB8AC3E}">
        <p14:creationId xmlns:p14="http://schemas.microsoft.com/office/powerpoint/2010/main" val="1245517266"/>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Detection</a:t>
            </a:r>
            <a:endParaRPr lang="en-US" dirty="0"/>
          </a:p>
        </p:txBody>
      </p:sp>
      <p:sp>
        <p:nvSpPr>
          <p:cNvPr id="3" name="Content Placeholder 2"/>
          <p:cNvSpPr>
            <a:spLocks noGrp="1"/>
          </p:cNvSpPr>
          <p:nvPr>
            <p:ph idx="1"/>
          </p:nvPr>
        </p:nvSpPr>
        <p:spPr/>
        <p:txBody>
          <a:bodyPr>
            <a:normAutofit lnSpcReduction="10000"/>
          </a:bodyPr>
          <a:lstStyle/>
          <a:p>
            <a:r>
              <a:rPr lang="en-US" dirty="0" smtClean="0"/>
              <a:t>Kinect</a:t>
            </a:r>
          </a:p>
          <a:p>
            <a:pPr lvl="1"/>
            <a:r>
              <a:rPr lang="en-US" dirty="0" smtClean="0"/>
              <a:t>Additional Hardware</a:t>
            </a:r>
          </a:p>
          <a:p>
            <a:pPr lvl="1"/>
            <a:r>
              <a:rPr lang="en-US" dirty="0" smtClean="0"/>
              <a:t>Strong Performance</a:t>
            </a:r>
          </a:p>
          <a:p>
            <a:pPr lvl="1"/>
            <a:r>
              <a:rPr lang="en-US" dirty="0" smtClean="0"/>
              <a:t>Limited Range</a:t>
            </a:r>
          </a:p>
          <a:p>
            <a:r>
              <a:rPr lang="en-US" dirty="0" smtClean="0"/>
              <a:t>Embedded or Desktop </a:t>
            </a:r>
            <a:r>
              <a:rPr lang="en-US" dirty="0" err="1" smtClean="0"/>
              <a:t>OpenCV</a:t>
            </a:r>
            <a:endParaRPr lang="en-US" dirty="0" smtClean="0"/>
          </a:p>
          <a:p>
            <a:pPr lvl="1"/>
            <a:r>
              <a:rPr lang="en-US" dirty="0" smtClean="0"/>
              <a:t>Both require additional hardware</a:t>
            </a:r>
            <a:endParaRPr lang="en-US" dirty="0"/>
          </a:p>
          <a:p>
            <a:pPr lvl="1"/>
            <a:r>
              <a:rPr lang="en-US" dirty="0" smtClean="0"/>
              <a:t>Embedded requires more processing power</a:t>
            </a:r>
          </a:p>
          <a:p>
            <a:pPr lvl="1"/>
            <a:r>
              <a:rPr lang="en-US" dirty="0" smtClean="0"/>
              <a:t>Desktop requires additional hardware</a:t>
            </a:r>
          </a:p>
          <a:p>
            <a:r>
              <a:rPr lang="en-US" dirty="0" smtClean="0"/>
              <a:t>GPS</a:t>
            </a:r>
          </a:p>
          <a:p>
            <a:pPr lvl="1"/>
            <a:r>
              <a:rPr lang="en-US" dirty="0" smtClean="0"/>
              <a:t>Signal strength and accuracy issues when in buildings and urban areas</a:t>
            </a:r>
          </a:p>
          <a:p>
            <a:pPr lvl="1"/>
            <a:r>
              <a:rPr lang="en-US" dirty="0" smtClean="0"/>
              <a:t>Limited accuracy</a:t>
            </a:r>
            <a:endParaRPr lang="en-US" dirty="0"/>
          </a:p>
        </p:txBody>
      </p:sp>
    </p:spTree>
    <p:extLst>
      <p:ext uri="{BB962C8B-B14F-4D97-AF65-F5344CB8AC3E}">
        <p14:creationId xmlns:p14="http://schemas.microsoft.com/office/powerpoint/2010/main" val="150494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Puppy Pal’s Job</a:t>
            </a:r>
            <a:endParaRPr lang="en-US" dirty="0"/>
          </a:p>
        </p:txBody>
      </p:sp>
      <p:sp>
        <p:nvSpPr>
          <p:cNvPr id="3" name="Content Placeholder 2"/>
          <p:cNvSpPr>
            <a:spLocks noGrp="1"/>
          </p:cNvSpPr>
          <p:nvPr>
            <p:ph idx="1"/>
          </p:nvPr>
        </p:nvSpPr>
        <p:spPr/>
        <p:txBody>
          <a:bodyPr/>
          <a:lstStyle/>
          <a:p>
            <a:r>
              <a:rPr lang="en-US" dirty="0" smtClean="0"/>
              <a:t>Should prevent destructive behavior while the owner is away</a:t>
            </a:r>
          </a:p>
          <a:p>
            <a:r>
              <a:rPr lang="en-US" dirty="0" smtClean="0"/>
              <a:t>Should not introduce unsafe situations</a:t>
            </a:r>
          </a:p>
          <a:p>
            <a:r>
              <a:rPr lang="en-US" dirty="0" smtClean="0"/>
              <a:t>Should not be a nuisance to people or the dog</a:t>
            </a:r>
          </a:p>
          <a:p>
            <a:r>
              <a:rPr lang="en-US" dirty="0" smtClean="0"/>
              <a:t>Should allow the dog to sleep without interruption</a:t>
            </a:r>
          </a:p>
          <a:p>
            <a:r>
              <a:rPr lang="en-US" dirty="0" smtClean="0"/>
              <a:t>Should not scare timid dogs or lose interest of hyperactive dogs</a:t>
            </a:r>
          </a:p>
          <a:p>
            <a:r>
              <a:rPr lang="en-US" dirty="0" smtClean="0"/>
              <a:t>Should be durable</a:t>
            </a:r>
          </a:p>
          <a:p>
            <a:r>
              <a:rPr lang="en-US" dirty="0" smtClean="0"/>
              <a:t>Should be capable of autonomous operation and </a:t>
            </a:r>
            <a:r>
              <a:rPr lang="en-US" smtClean="0"/>
              <a:t>user controlled modes</a:t>
            </a:r>
            <a:endParaRPr lang="en-US" dirty="0" smtClean="0"/>
          </a:p>
        </p:txBody>
      </p:sp>
    </p:spTree>
    <p:extLst>
      <p:ext uri="{BB962C8B-B14F-4D97-AF65-F5344CB8AC3E}">
        <p14:creationId xmlns:p14="http://schemas.microsoft.com/office/powerpoint/2010/main" val="1030754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and Proximity Sensing of the Dog</a:t>
            </a:r>
            <a:endParaRPr lang="en-US" dirty="0"/>
          </a:p>
        </p:txBody>
      </p:sp>
      <p:sp>
        <p:nvSpPr>
          <p:cNvPr id="3" name="Content Placeholder 2"/>
          <p:cNvSpPr>
            <a:spLocks noGrp="1"/>
          </p:cNvSpPr>
          <p:nvPr>
            <p:ph idx="1"/>
          </p:nvPr>
        </p:nvSpPr>
        <p:spPr/>
        <p:txBody>
          <a:bodyPr/>
          <a:lstStyle/>
          <a:p>
            <a:r>
              <a:rPr lang="en-US" dirty="0" smtClean="0"/>
              <a:t>The motion and proximity sensing will be handled separately</a:t>
            </a:r>
          </a:p>
          <a:p>
            <a:r>
              <a:rPr lang="en-US" dirty="0" smtClean="0"/>
              <a:t>Motion detection will be accomplished by a collar worn by the dog containing an accelerometer and Bluetooth communications system.</a:t>
            </a:r>
          </a:p>
          <a:p>
            <a:pPr lvl="1"/>
            <a:r>
              <a:rPr lang="en-US" dirty="0" smtClean="0"/>
              <a:t>This allows us to determine if the dog wakes up outside of the play area and will signal the ball to attempt to bring the dog into the play area using sounds.</a:t>
            </a:r>
          </a:p>
          <a:p>
            <a:pPr lvl="1"/>
            <a:r>
              <a:rPr lang="en-US" dirty="0" smtClean="0"/>
              <a:t>ADXL362 digital 3-axis accelerometer for ease of prototyping using an available breakout board</a:t>
            </a:r>
          </a:p>
          <a:p>
            <a:r>
              <a:rPr lang="en-US" dirty="0" smtClean="0"/>
              <a:t>Proximity sensing will be accomplished by the Kinect and a laptop on the Base Charging Station and locations transmitted from to the ball via Bluetooth.</a:t>
            </a:r>
            <a:endParaRPr lang="en-US" dirty="0"/>
          </a:p>
        </p:txBody>
      </p:sp>
    </p:spTree>
    <p:extLst>
      <p:ext uri="{BB962C8B-B14F-4D97-AF65-F5344CB8AC3E}">
        <p14:creationId xmlns:p14="http://schemas.microsoft.com/office/powerpoint/2010/main" val="1070425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Collar Block Diagram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9461" y="1825625"/>
            <a:ext cx="5993078" cy="4351338"/>
          </a:xfrm>
        </p:spPr>
      </p:pic>
    </p:spTree>
    <p:extLst>
      <p:ext uri="{BB962C8B-B14F-4D97-AF65-F5344CB8AC3E}">
        <p14:creationId xmlns:p14="http://schemas.microsoft.com/office/powerpoint/2010/main" val="3731226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Collar Schematic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4229" y="1825625"/>
            <a:ext cx="4783541" cy="4351338"/>
          </a:xfrm>
        </p:spPr>
      </p:pic>
      <p:sp>
        <p:nvSpPr>
          <p:cNvPr id="5" name="TextBox 4"/>
          <p:cNvSpPr txBox="1"/>
          <p:nvPr/>
        </p:nvSpPr>
        <p:spPr>
          <a:xfrm>
            <a:off x="838200" y="4234815"/>
            <a:ext cx="1208216" cy="646331"/>
          </a:xfrm>
          <a:prstGeom prst="rect">
            <a:avLst/>
          </a:prstGeom>
          <a:noFill/>
        </p:spPr>
        <p:txBody>
          <a:bodyPr wrap="none" rtlCol="0">
            <a:spAutoFit/>
          </a:bodyPr>
          <a:lstStyle/>
          <a:p>
            <a:r>
              <a:rPr lang="en-US" dirty="0" smtClean="0"/>
              <a:t>Passive: 33</a:t>
            </a:r>
          </a:p>
          <a:p>
            <a:r>
              <a:rPr lang="en-US" dirty="0" smtClean="0"/>
              <a:t>Active: 3</a:t>
            </a:r>
            <a:endParaRPr lang="en-US" dirty="0"/>
          </a:p>
        </p:txBody>
      </p:sp>
    </p:spTree>
    <p:extLst>
      <p:ext uri="{BB962C8B-B14F-4D97-AF65-F5344CB8AC3E}">
        <p14:creationId xmlns:p14="http://schemas.microsoft.com/office/powerpoint/2010/main" val="11545083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Charging</a:t>
            </a:r>
            <a:endParaRPr lang="en-US" dirty="0"/>
          </a:p>
        </p:txBody>
      </p:sp>
      <p:sp>
        <p:nvSpPr>
          <p:cNvPr id="3" name="Content Placeholder 2"/>
          <p:cNvSpPr>
            <a:spLocks noGrp="1"/>
          </p:cNvSpPr>
          <p:nvPr>
            <p:ph idx="1"/>
          </p:nvPr>
        </p:nvSpPr>
        <p:spPr/>
        <p:txBody>
          <a:bodyPr/>
          <a:lstStyle/>
          <a:p>
            <a:r>
              <a:rPr lang="en-US" dirty="0" smtClean="0"/>
              <a:t>Ball will be powered by a 12V NiMH Battery, not yet selected</a:t>
            </a:r>
          </a:p>
          <a:p>
            <a:pPr lvl="1"/>
            <a:r>
              <a:rPr lang="en-US" dirty="0" smtClean="0"/>
              <a:t>Depends upon testing, use measured power consumption to calculate battery requirements to meet battery life specification</a:t>
            </a:r>
          </a:p>
          <a:p>
            <a:r>
              <a:rPr lang="en-US" dirty="0" smtClean="0"/>
              <a:t>The Base Charging Station will be powered by a standard 120V outlet</a:t>
            </a:r>
          </a:p>
          <a:p>
            <a:pPr lvl="1"/>
            <a:r>
              <a:rPr lang="en-US" dirty="0"/>
              <a:t>S</a:t>
            </a:r>
            <a:r>
              <a:rPr lang="en-US" dirty="0" smtClean="0"/>
              <a:t>tepped down to 5V and transmitted wirelessly from base station to ball</a:t>
            </a:r>
          </a:p>
          <a:p>
            <a:pPr lvl="2"/>
            <a:r>
              <a:rPr lang="en-US" dirty="0" smtClean="0"/>
              <a:t>Transmitter: 	BQ500211A</a:t>
            </a:r>
          </a:p>
          <a:p>
            <a:pPr lvl="3"/>
            <a:r>
              <a:rPr lang="en-US" dirty="0" smtClean="0"/>
              <a:t>Input 5V DC at 2A maximum</a:t>
            </a:r>
          </a:p>
          <a:p>
            <a:pPr lvl="2"/>
            <a:r>
              <a:rPr lang="en-US" dirty="0" smtClean="0"/>
              <a:t>Receiver: 	BQ51013B</a:t>
            </a:r>
          </a:p>
          <a:p>
            <a:pPr lvl="3"/>
            <a:r>
              <a:rPr lang="en-US" dirty="0" smtClean="0"/>
              <a:t>Output 5V DC at 1A maximum</a:t>
            </a:r>
          </a:p>
          <a:p>
            <a:pPr lvl="2"/>
            <a:r>
              <a:rPr lang="en-US" dirty="0" smtClean="0"/>
              <a:t>Expected wireless power transfer efficiency of 60%</a:t>
            </a:r>
            <a:endParaRPr lang="en-US" dirty="0"/>
          </a:p>
        </p:txBody>
      </p:sp>
    </p:spTree>
    <p:extLst>
      <p:ext uri="{BB962C8B-B14F-4D97-AF65-F5344CB8AC3E}">
        <p14:creationId xmlns:p14="http://schemas.microsoft.com/office/powerpoint/2010/main" val="664314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Charging Station Block Diagram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1070" y="1825625"/>
            <a:ext cx="5489859" cy="4351338"/>
          </a:xfrm>
        </p:spPr>
      </p:pic>
    </p:spTree>
    <p:extLst>
      <p:ext uri="{BB962C8B-B14F-4D97-AF65-F5344CB8AC3E}">
        <p14:creationId xmlns:p14="http://schemas.microsoft.com/office/powerpoint/2010/main" val="2147768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Charging Schematic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047" y="1825625"/>
            <a:ext cx="6113905" cy="4351338"/>
          </a:xfrm>
        </p:spPr>
      </p:pic>
      <p:sp>
        <p:nvSpPr>
          <p:cNvPr id="5" name="TextBox 4"/>
          <p:cNvSpPr txBox="1"/>
          <p:nvPr/>
        </p:nvSpPr>
        <p:spPr>
          <a:xfrm>
            <a:off x="457200" y="3954780"/>
            <a:ext cx="2120265" cy="646331"/>
          </a:xfrm>
          <a:prstGeom prst="rect">
            <a:avLst/>
          </a:prstGeom>
          <a:noFill/>
        </p:spPr>
        <p:txBody>
          <a:bodyPr wrap="square" rtlCol="0">
            <a:spAutoFit/>
          </a:bodyPr>
          <a:lstStyle/>
          <a:p>
            <a:r>
              <a:rPr lang="en-US" dirty="0" smtClean="0"/>
              <a:t>Passive: 120</a:t>
            </a:r>
          </a:p>
          <a:p>
            <a:r>
              <a:rPr lang="en-US" dirty="0" smtClean="0"/>
              <a:t>Active: 18</a:t>
            </a:r>
            <a:endParaRPr lang="en-US" dirty="0"/>
          </a:p>
        </p:txBody>
      </p:sp>
    </p:spTree>
    <p:extLst>
      <p:ext uri="{BB962C8B-B14F-4D97-AF65-F5344CB8AC3E}">
        <p14:creationId xmlns:p14="http://schemas.microsoft.com/office/powerpoint/2010/main" val="25416109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a:t>
            </a:r>
            <a:endParaRPr lang="en-US" dirty="0"/>
          </a:p>
        </p:txBody>
      </p:sp>
      <p:sp>
        <p:nvSpPr>
          <p:cNvPr id="3" name="Content Placeholder 2"/>
          <p:cNvSpPr>
            <a:spLocks noGrp="1"/>
          </p:cNvSpPr>
          <p:nvPr>
            <p:ph idx="1"/>
          </p:nvPr>
        </p:nvSpPr>
        <p:spPr/>
        <p:txBody>
          <a:bodyPr/>
          <a:lstStyle/>
          <a:p>
            <a:r>
              <a:rPr lang="en-US" dirty="0" smtClean="0"/>
              <a:t>4 Layer Design Required</a:t>
            </a:r>
          </a:p>
          <a:p>
            <a:pPr lvl="1"/>
            <a:r>
              <a:rPr lang="en-US" dirty="0" smtClean="0"/>
              <a:t>Component Layer, Ground Layer, Routing Layer, Ground Layer</a:t>
            </a:r>
          </a:p>
          <a:p>
            <a:r>
              <a:rPr lang="en-US" dirty="0" smtClean="0"/>
              <a:t>Utilize existing designs from Arduino to minimize design work</a:t>
            </a:r>
          </a:p>
          <a:p>
            <a:r>
              <a:rPr lang="en-US" dirty="0" smtClean="0"/>
              <a:t>Design using </a:t>
            </a:r>
            <a:r>
              <a:rPr lang="en-US" dirty="0" err="1" smtClean="0"/>
              <a:t>Altium</a:t>
            </a:r>
            <a:r>
              <a:rPr lang="en-US" dirty="0" smtClean="0"/>
              <a:t>, Eagle freeware board size too small</a:t>
            </a:r>
          </a:p>
          <a:p>
            <a:r>
              <a:rPr lang="en-US" dirty="0" smtClean="0"/>
              <a:t>Using 4PCB’s $66.00 4 layer student deal</a:t>
            </a:r>
          </a:p>
          <a:p>
            <a:r>
              <a:rPr lang="en-US" dirty="0" smtClean="0"/>
              <a:t>Try to fit full project on the maximum 30 square inch board</a:t>
            </a:r>
          </a:p>
        </p:txBody>
      </p:sp>
    </p:spTree>
    <p:extLst>
      <p:ext uri="{BB962C8B-B14F-4D97-AF65-F5344CB8AC3E}">
        <p14:creationId xmlns:p14="http://schemas.microsoft.com/office/powerpoint/2010/main" val="1679068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Distribution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445561"/>
              </p:ext>
            </p:extLst>
          </p:nvPr>
        </p:nvGraphicFramePr>
        <p:xfrm>
          <a:off x="838200" y="1825625"/>
          <a:ext cx="10515600" cy="426085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b"/>
                      <a:endParaRPr lang="en-US" sz="1800" kern="1200" dirty="0">
                        <a:solidFill>
                          <a:schemeClr val="tx1"/>
                        </a:solidFill>
                        <a:latin typeface="+mn-lt"/>
                        <a:ea typeface="+mn-ea"/>
                        <a:cs typeface="+mn-cs"/>
                      </a:endParaRPr>
                    </a:p>
                  </a:txBody>
                  <a:tcPr marL="3810" marR="3810" marT="3810" marB="0" anchor="b"/>
                </a:tc>
                <a:tc>
                  <a:txBody>
                    <a:bodyPr/>
                    <a:lstStyle/>
                    <a:p>
                      <a:pPr algn="l" fontAlgn="b"/>
                      <a:r>
                        <a:rPr lang="en-US" sz="1800" kern="1200" dirty="0">
                          <a:solidFill>
                            <a:schemeClr val="tx1"/>
                          </a:solidFill>
                          <a:latin typeface="+mn-lt"/>
                          <a:ea typeface="+mn-ea"/>
                          <a:cs typeface="+mn-cs"/>
                        </a:rPr>
                        <a:t>Marshall Smith</a:t>
                      </a:r>
                    </a:p>
                  </a:txBody>
                  <a:tcPr marL="3810" marR="3810" marT="3810" marB="0" anchor="b"/>
                </a:tc>
                <a:tc>
                  <a:txBody>
                    <a:bodyPr/>
                    <a:lstStyle/>
                    <a:p>
                      <a:pPr algn="l" fontAlgn="b"/>
                      <a:r>
                        <a:rPr lang="en-US" sz="1800" kern="1200">
                          <a:solidFill>
                            <a:schemeClr val="tx1"/>
                          </a:solidFill>
                          <a:latin typeface="+mn-lt"/>
                          <a:ea typeface="+mn-ea"/>
                          <a:cs typeface="+mn-cs"/>
                        </a:rPr>
                        <a:t>Cameron Riesen</a:t>
                      </a:r>
                    </a:p>
                  </a:txBody>
                  <a:tcPr marL="3810" marR="3810" marT="3810" marB="0" anchor="b"/>
                </a:tc>
                <a:tc>
                  <a:txBody>
                    <a:bodyPr/>
                    <a:lstStyle/>
                    <a:p>
                      <a:pPr algn="l" fontAlgn="b"/>
                      <a:r>
                        <a:rPr lang="en-US" sz="1800" kern="1200">
                          <a:solidFill>
                            <a:schemeClr val="tx1"/>
                          </a:solidFill>
                          <a:latin typeface="+mn-lt"/>
                          <a:ea typeface="+mn-ea"/>
                          <a:cs typeface="+mn-cs"/>
                        </a:rPr>
                        <a:t>Afzal Shafi</a:t>
                      </a:r>
                    </a:p>
                  </a:txBody>
                  <a:tcPr marL="3810" marR="3810" marT="3810" marB="0" anchor="b"/>
                </a:tc>
                <a:tc>
                  <a:txBody>
                    <a:bodyPr/>
                    <a:lstStyle/>
                    <a:p>
                      <a:pPr algn="l" fontAlgn="b"/>
                      <a:r>
                        <a:rPr lang="en-US" sz="1800" kern="1200">
                          <a:solidFill>
                            <a:schemeClr val="tx1"/>
                          </a:solidFill>
                          <a:latin typeface="+mn-lt"/>
                          <a:ea typeface="+mn-ea"/>
                          <a:cs typeface="+mn-cs"/>
                        </a:rPr>
                        <a:t>Anson Contreras</a:t>
                      </a:r>
                    </a:p>
                  </a:txBody>
                  <a:tcPr marL="3810" marR="3810" marT="3810" marB="0" anchor="b"/>
                </a:tc>
              </a:tr>
              <a:tr h="370840">
                <a:tc>
                  <a:txBody>
                    <a:bodyPr/>
                    <a:lstStyle/>
                    <a:p>
                      <a:pPr algn="l" fontAlgn="b"/>
                      <a:r>
                        <a:rPr lang="en-US" sz="1800" kern="1200" dirty="0">
                          <a:solidFill>
                            <a:schemeClr val="tx1"/>
                          </a:solidFill>
                          <a:latin typeface="+mn-lt"/>
                          <a:ea typeface="+mn-ea"/>
                          <a:cs typeface="+mn-cs"/>
                        </a:rPr>
                        <a:t>Mechanical Design</a:t>
                      </a:r>
                    </a:p>
                  </a:txBody>
                  <a:tcPr marL="3810" marR="3810" marT="3810" marB="0" anchor="b"/>
                </a:tc>
                <a:tc>
                  <a:txBody>
                    <a:bodyPr/>
                    <a:lstStyle/>
                    <a:p>
                      <a:pPr algn="ctr" fontAlgn="b"/>
                      <a:r>
                        <a:rPr lang="en-US" sz="1800" kern="1200" dirty="0">
                          <a:solidFill>
                            <a:schemeClr val="tx1"/>
                          </a:solidFill>
                          <a:latin typeface="+mn-lt"/>
                          <a:ea typeface="+mn-ea"/>
                          <a:cs typeface="+mn-cs"/>
                        </a:rPr>
                        <a:t>x</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c>
                  <a:txBody>
                    <a:bodyPr/>
                    <a:lstStyle/>
                    <a:p>
                      <a:pPr algn="ctr" fontAlgn="b"/>
                      <a:r>
                        <a:rPr lang="en-US" sz="1800" kern="1200">
                          <a:solidFill>
                            <a:schemeClr val="tx1"/>
                          </a:solidFill>
                          <a:latin typeface="+mn-lt"/>
                          <a:ea typeface="+mn-ea"/>
                          <a:cs typeface="+mn-cs"/>
                        </a:rPr>
                        <a:t>●</a:t>
                      </a:r>
                    </a:p>
                  </a:txBody>
                  <a:tcPr marL="3810" marR="3810" marT="3810" marB="0" anchor="b"/>
                </a:tc>
              </a:tr>
              <a:tr h="370840">
                <a:tc>
                  <a:txBody>
                    <a:bodyPr/>
                    <a:lstStyle/>
                    <a:p>
                      <a:pPr algn="l" fontAlgn="b"/>
                      <a:r>
                        <a:rPr lang="en-US" sz="1800" kern="1200" dirty="0">
                          <a:solidFill>
                            <a:schemeClr val="tx1"/>
                          </a:solidFill>
                          <a:latin typeface="+mn-lt"/>
                          <a:ea typeface="+mn-ea"/>
                          <a:cs typeface="+mn-cs"/>
                        </a:rPr>
                        <a:t>Motor Control</a:t>
                      </a:r>
                    </a:p>
                  </a:txBody>
                  <a:tcPr marL="3810" marR="3810" marT="3810" marB="0" anchor="b"/>
                </a:tc>
                <a:tc>
                  <a:txBody>
                    <a:bodyPr/>
                    <a:lstStyle/>
                    <a:p>
                      <a:pPr algn="ctr" fontAlgn="b"/>
                      <a:endParaRPr lang="en-US" sz="1800" kern="1200" dirty="0">
                        <a:solidFill>
                          <a:schemeClr val="tx1"/>
                        </a:solidFill>
                        <a:latin typeface="+mn-lt"/>
                        <a:ea typeface="+mn-ea"/>
                        <a:cs typeface="+mn-cs"/>
                      </a:endParaRP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ctr" fontAlgn="b"/>
                      <a:r>
                        <a:rPr lang="en-US" sz="1800" kern="1200">
                          <a:solidFill>
                            <a:schemeClr val="tx1"/>
                          </a:solidFill>
                          <a:latin typeface="+mn-lt"/>
                          <a:ea typeface="+mn-ea"/>
                          <a:cs typeface="+mn-cs"/>
                        </a:rPr>
                        <a:t>●</a:t>
                      </a:r>
                    </a:p>
                  </a:txBody>
                  <a:tcPr marL="3810" marR="3810" marT="3810" marB="0" anchor="b"/>
                </a:tc>
              </a:tr>
              <a:tr h="370840">
                <a:tc>
                  <a:txBody>
                    <a:bodyPr/>
                    <a:lstStyle/>
                    <a:p>
                      <a:pPr algn="l" fontAlgn="b"/>
                      <a:r>
                        <a:rPr lang="en-US" sz="1800" kern="1200">
                          <a:solidFill>
                            <a:schemeClr val="tx1"/>
                          </a:solidFill>
                          <a:latin typeface="+mn-lt"/>
                          <a:ea typeface="+mn-ea"/>
                          <a:cs typeface="+mn-cs"/>
                        </a:rPr>
                        <a:t>Android Application</a:t>
                      </a:r>
                    </a:p>
                  </a:txBody>
                  <a:tcPr marL="3810" marR="3810" marT="3810" marB="0" anchor="b"/>
                </a:tc>
                <a:tc>
                  <a:txBody>
                    <a:bodyPr/>
                    <a:lstStyle/>
                    <a:p>
                      <a:pPr algn="ctr" fontAlgn="b"/>
                      <a:endParaRPr lang="en-US" sz="1800" kern="1200" dirty="0">
                        <a:solidFill>
                          <a:schemeClr val="tx1"/>
                        </a:solidFill>
                        <a:latin typeface="+mn-lt"/>
                        <a:ea typeface="+mn-ea"/>
                        <a:cs typeface="+mn-cs"/>
                      </a:endParaRPr>
                    </a:p>
                  </a:txBody>
                  <a:tcPr marL="3810" marR="3810" marT="3810" marB="0" anchor="b"/>
                </a:tc>
                <a:tc>
                  <a:txBody>
                    <a:bodyPr/>
                    <a:lstStyle/>
                    <a:p>
                      <a:pPr algn="ctr" fontAlgn="b"/>
                      <a:r>
                        <a:rPr lang="en-US" sz="1800" kern="1200" dirty="0">
                          <a:solidFill>
                            <a:schemeClr val="tx1"/>
                          </a:solidFill>
                          <a:latin typeface="+mn-lt"/>
                          <a:ea typeface="+mn-ea"/>
                          <a:cs typeface="+mn-cs"/>
                        </a:rPr>
                        <a:t>●</a:t>
                      </a: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r>
              <a:tr h="370840">
                <a:tc>
                  <a:txBody>
                    <a:bodyPr/>
                    <a:lstStyle/>
                    <a:p>
                      <a:pPr algn="l" fontAlgn="b"/>
                      <a:r>
                        <a:rPr lang="en-US" sz="1800" kern="1200">
                          <a:solidFill>
                            <a:schemeClr val="tx1"/>
                          </a:solidFill>
                          <a:latin typeface="+mn-lt"/>
                          <a:ea typeface="+mn-ea"/>
                          <a:cs typeface="+mn-cs"/>
                        </a:rPr>
                        <a:t>Communication</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ctr" fontAlgn="b"/>
                      <a:r>
                        <a:rPr lang="en-US" sz="1800" kern="1200" dirty="0">
                          <a:solidFill>
                            <a:schemeClr val="tx1"/>
                          </a:solidFill>
                          <a:latin typeface="+mn-lt"/>
                          <a:ea typeface="+mn-ea"/>
                          <a:cs typeface="+mn-cs"/>
                        </a:rPr>
                        <a:t>x</a:t>
                      </a:r>
                    </a:p>
                  </a:txBody>
                  <a:tcPr marL="3810" marR="3810" marT="3810" marB="0" anchor="b"/>
                </a:tc>
                <a:tc>
                  <a:txBody>
                    <a:bodyPr/>
                    <a:lstStyle/>
                    <a:p>
                      <a:pPr algn="ctr" fontAlgn="b"/>
                      <a:r>
                        <a:rPr lang="en-US" sz="1800" kern="1200">
                          <a:solidFill>
                            <a:schemeClr val="tx1"/>
                          </a:solidFill>
                          <a:latin typeface="+mn-lt"/>
                          <a:ea typeface="+mn-ea"/>
                          <a:cs typeface="+mn-cs"/>
                        </a:rPr>
                        <a:t>●</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r>
              <a:tr h="370840">
                <a:tc>
                  <a:txBody>
                    <a:bodyPr/>
                    <a:lstStyle/>
                    <a:p>
                      <a:pPr algn="l" fontAlgn="b"/>
                      <a:r>
                        <a:rPr lang="en-US" sz="1800" kern="1200">
                          <a:solidFill>
                            <a:schemeClr val="tx1"/>
                          </a:solidFill>
                          <a:latin typeface="+mn-lt"/>
                          <a:ea typeface="+mn-ea"/>
                          <a:cs typeface="+mn-cs"/>
                        </a:rPr>
                        <a:t>Location Detection</a:t>
                      </a: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c>
                  <a:txBody>
                    <a:bodyPr/>
                    <a:lstStyle/>
                    <a:p>
                      <a:pPr algn="ctr" fontAlgn="b"/>
                      <a:r>
                        <a:rPr lang="en-US" sz="1800" kern="1200" dirty="0">
                          <a:solidFill>
                            <a:schemeClr val="tx1"/>
                          </a:solidFill>
                          <a:latin typeface="+mn-lt"/>
                          <a:ea typeface="+mn-ea"/>
                          <a:cs typeface="+mn-cs"/>
                        </a:rPr>
                        <a:t>●</a:t>
                      </a:r>
                    </a:p>
                  </a:txBody>
                  <a:tcPr marL="3810" marR="3810" marT="3810" marB="0" anchor="b"/>
                </a:tc>
                <a:tc>
                  <a:txBody>
                    <a:bodyPr/>
                    <a:lstStyle/>
                    <a:p>
                      <a:pPr algn="ctr" fontAlgn="b"/>
                      <a:endParaRPr lang="en-US" sz="1800" kern="1200" dirty="0">
                        <a:solidFill>
                          <a:schemeClr val="tx1"/>
                        </a:solidFill>
                        <a:latin typeface="+mn-lt"/>
                        <a:ea typeface="+mn-ea"/>
                        <a:cs typeface="+mn-cs"/>
                      </a:endParaRP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r>
              <a:tr h="370840">
                <a:tc>
                  <a:txBody>
                    <a:bodyPr/>
                    <a:lstStyle/>
                    <a:p>
                      <a:pPr algn="l" fontAlgn="b"/>
                      <a:r>
                        <a:rPr lang="en-US" sz="1800" kern="1200" dirty="0">
                          <a:solidFill>
                            <a:schemeClr val="tx1"/>
                          </a:solidFill>
                          <a:latin typeface="+mn-lt"/>
                          <a:ea typeface="+mn-ea"/>
                          <a:cs typeface="+mn-cs"/>
                        </a:rPr>
                        <a:t>Motion/Proximity Sensing</a:t>
                      </a:r>
                    </a:p>
                  </a:txBody>
                  <a:tcPr marL="3810" marR="3810" marT="3810" marB="0" anchor="b"/>
                </a:tc>
                <a:tc>
                  <a:txBody>
                    <a:bodyPr/>
                    <a:lstStyle/>
                    <a:p>
                      <a:pPr algn="ctr" fontAlgn="b"/>
                      <a:r>
                        <a:rPr lang="en-US" sz="1800" kern="1200">
                          <a:solidFill>
                            <a:schemeClr val="tx1"/>
                          </a:solidFill>
                          <a:latin typeface="+mn-lt"/>
                          <a:ea typeface="+mn-ea"/>
                          <a:cs typeface="+mn-cs"/>
                        </a:rPr>
                        <a:t>●</a:t>
                      </a: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c>
                  <a:txBody>
                    <a:bodyPr/>
                    <a:lstStyle/>
                    <a:p>
                      <a:pPr algn="ctr" fontAlgn="b"/>
                      <a:endParaRPr lang="en-US" sz="1800" kern="1200" dirty="0">
                        <a:solidFill>
                          <a:schemeClr val="tx1"/>
                        </a:solidFill>
                        <a:latin typeface="+mn-lt"/>
                        <a:ea typeface="+mn-ea"/>
                        <a:cs typeface="+mn-cs"/>
                      </a:endParaRP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r>
              <a:tr h="370840">
                <a:tc>
                  <a:txBody>
                    <a:bodyPr/>
                    <a:lstStyle/>
                    <a:p>
                      <a:pPr algn="l" fontAlgn="b"/>
                      <a:r>
                        <a:rPr lang="en-US" sz="1800" kern="1200">
                          <a:solidFill>
                            <a:schemeClr val="tx1"/>
                          </a:solidFill>
                          <a:latin typeface="+mn-lt"/>
                          <a:ea typeface="+mn-ea"/>
                          <a:cs typeface="+mn-cs"/>
                        </a:rPr>
                        <a:t>PCB</a:t>
                      </a:r>
                    </a:p>
                  </a:txBody>
                  <a:tcPr marL="3810" marR="3810" marT="3810" marB="0" anchor="b"/>
                </a:tc>
                <a:tc>
                  <a:txBody>
                    <a:bodyPr/>
                    <a:lstStyle/>
                    <a:p>
                      <a:pPr algn="ctr" fontAlgn="b"/>
                      <a:r>
                        <a:rPr lang="en-US" sz="1800" kern="1200">
                          <a:solidFill>
                            <a:schemeClr val="tx1"/>
                          </a:solidFill>
                          <a:latin typeface="+mn-lt"/>
                          <a:ea typeface="+mn-ea"/>
                          <a:cs typeface="+mn-cs"/>
                        </a:rPr>
                        <a:t>x</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ctr" fontAlgn="b"/>
                      <a:r>
                        <a:rPr lang="en-US" sz="1800" kern="1200" dirty="0">
                          <a:solidFill>
                            <a:schemeClr val="tx1"/>
                          </a:solidFill>
                          <a:latin typeface="+mn-lt"/>
                          <a:ea typeface="+mn-ea"/>
                          <a:cs typeface="+mn-cs"/>
                        </a:rPr>
                        <a:t>●</a:t>
                      </a:r>
                    </a:p>
                  </a:txBody>
                  <a:tcPr marL="3810" marR="3810" marT="3810" marB="0" anchor="b"/>
                </a:tc>
                <a:tc>
                  <a:txBody>
                    <a:bodyPr/>
                    <a:lstStyle/>
                    <a:p>
                      <a:pPr algn="ctr" fontAlgn="b"/>
                      <a:endParaRPr lang="en-US" sz="1800" kern="1200" dirty="0">
                        <a:solidFill>
                          <a:schemeClr val="tx1"/>
                        </a:solidFill>
                        <a:latin typeface="+mn-lt"/>
                        <a:ea typeface="+mn-ea"/>
                        <a:cs typeface="+mn-cs"/>
                      </a:endParaRPr>
                    </a:p>
                  </a:txBody>
                  <a:tcPr marL="3810" marR="3810" marT="3810" marB="0" anchor="b"/>
                </a:tc>
              </a:tr>
              <a:tr h="370840">
                <a:tc>
                  <a:txBody>
                    <a:bodyPr/>
                    <a:lstStyle/>
                    <a:p>
                      <a:pPr algn="l" fontAlgn="b"/>
                      <a:r>
                        <a:rPr lang="en-US" sz="1800" kern="1200">
                          <a:solidFill>
                            <a:schemeClr val="tx1"/>
                          </a:solidFill>
                          <a:latin typeface="+mn-lt"/>
                          <a:ea typeface="+mn-ea"/>
                          <a:cs typeface="+mn-cs"/>
                        </a:rPr>
                        <a:t>Power System</a:t>
                      </a:r>
                    </a:p>
                  </a:txBody>
                  <a:tcPr marL="3810" marR="3810" marT="3810" marB="0" anchor="b"/>
                </a:tc>
                <a:tc>
                  <a:txBody>
                    <a:bodyPr/>
                    <a:lstStyle/>
                    <a:p>
                      <a:pPr algn="ctr" fontAlgn="b"/>
                      <a:r>
                        <a:rPr lang="en-US" sz="1800" kern="1200">
                          <a:solidFill>
                            <a:schemeClr val="tx1"/>
                          </a:solidFill>
                          <a:latin typeface="+mn-lt"/>
                          <a:ea typeface="+mn-ea"/>
                          <a:cs typeface="+mn-cs"/>
                        </a:rPr>
                        <a:t>●</a:t>
                      </a: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ctr" fontAlgn="b"/>
                      <a:r>
                        <a:rPr lang="en-US" sz="1800" kern="1200" dirty="0">
                          <a:solidFill>
                            <a:schemeClr val="tx1"/>
                          </a:solidFill>
                          <a:latin typeface="+mn-lt"/>
                          <a:ea typeface="+mn-ea"/>
                          <a:cs typeface="+mn-cs"/>
                        </a:rPr>
                        <a:t>x</a:t>
                      </a:r>
                    </a:p>
                  </a:txBody>
                  <a:tcPr marL="3810" marR="3810" marT="3810" marB="0" anchor="b"/>
                </a:tc>
              </a:tr>
              <a:tr h="370840">
                <a:tc>
                  <a:txBody>
                    <a:bodyPr/>
                    <a:lstStyle/>
                    <a:p>
                      <a:pPr algn="l" fontAlgn="b"/>
                      <a:r>
                        <a:rPr lang="en-US" sz="1800" kern="1200" dirty="0">
                          <a:solidFill>
                            <a:schemeClr val="tx1"/>
                          </a:solidFill>
                          <a:latin typeface="+mn-lt"/>
                          <a:ea typeface="+mn-ea"/>
                          <a:cs typeface="+mn-cs"/>
                        </a:rPr>
                        <a:t>Embedded Software</a:t>
                      </a:r>
                    </a:p>
                  </a:txBody>
                  <a:tcPr marL="3810" marR="3810" marT="3810" marB="0" anchor="b"/>
                </a:tc>
                <a:tc>
                  <a:txBody>
                    <a:bodyPr/>
                    <a:lstStyle/>
                    <a:p>
                      <a:pPr algn="l" fontAlgn="b"/>
                      <a:endParaRPr lang="en-US" sz="1800" kern="1200">
                        <a:solidFill>
                          <a:schemeClr val="tx1"/>
                        </a:solidFill>
                        <a:latin typeface="+mn-lt"/>
                        <a:ea typeface="+mn-ea"/>
                        <a:cs typeface="+mn-cs"/>
                      </a:endParaRPr>
                    </a:p>
                  </a:txBody>
                  <a:tcPr marL="3810" marR="3810" marT="3810" marB="0" anchor="b"/>
                </a:tc>
                <a:tc>
                  <a:txBody>
                    <a:bodyPr/>
                    <a:lstStyle/>
                    <a:p>
                      <a:pPr algn="ctr" fontAlgn="b"/>
                      <a:r>
                        <a:rPr lang="en-US" sz="1800" kern="1200" dirty="0">
                          <a:solidFill>
                            <a:schemeClr val="tx1"/>
                          </a:solidFill>
                          <a:latin typeface="+mn-lt"/>
                          <a:ea typeface="+mn-ea"/>
                          <a:cs typeface="+mn-cs"/>
                        </a:rPr>
                        <a:t>●</a:t>
                      </a:r>
                    </a:p>
                  </a:txBody>
                  <a:tcPr marL="3810" marR="3810" marT="3810" marB="0" anchor="b"/>
                </a:tc>
                <a:tc>
                  <a:txBody>
                    <a:bodyPr/>
                    <a:lstStyle/>
                    <a:p>
                      <a:pPr algn="l" fontAlgn="b"/>
                      <a:endParaRPr lang="en-US" sz="1800" kern="1200">
                        <a:solidFill>
                          <a:schemeClr val="tx1"/>
                        </a:solidFill>
                        <a:latin typeface="+mn-lt"/>
                        <a:ea typeface="+mn-ea"/>
                        <a:cs typeface="+mn-cs"/>
                      </a:endParaRPr>
                    </a:p>
                  </a:txBody>
                  <a:tcPr marL="3810" marR="3810" marT="3810" marB="0" anchor="b"/>
                </a:tc>
                <a:tc>
                  <a:txBody>
                    <a:bodyPr/>
                    <a:lstStyle/>
                    <a:p>
                      <a:pPr algn="l" fontAlgn="b"/>
                      <a:endParaRPr lang="en-US" sz="1800" kern="1200" dirty="0">
                        <a:solidFill>
                          <a:schemeClr val="tx1"/>
                        </a:solidFill>
                        <a:latin typeface="+mn-lt"/>
                        <a:ea typeface="+mn-ea"/>
                        <a:cs typeface="+mn-cs"/>
                      </a:endParaRPr>
                    </a:p>
                  </a:txBody>
                  <a:tcPr marL="3810" marR="3810" marT="3810" marB="0" anchor="b"/>
                </a:tc>
              </a:tr>
              <a:tr h="370840">
                <a:tc>
                  <a:txBody>
                    <a:bodyPr/>
                    <a:lstStyle/>
                    <a:p>
                      <a:pPr algn="l" fontAlgn="b"/>
                      <a:r>
                        <a:rPr lang="en-US" sz="1800" kern="1200" dirty="0" smtClean="0">
                          <a:solidFill>
                            <a:schemeClr val="tx1"/>
                          </a:solidFill>
                          <a:latin typeface="+mn-lt"/>
                          <a:ea typeface="+mn-ea"/>
                          <a:cs typeface="+mn-cs"/>
                        </a:rPr>
                        <a:t>●</a:t>
                      </a:r>
                      <a:r>
                        <a:rPr lang="en-US" sz="1800" kern="1200" baseline="0" dirty="0" smtClean="0">
                          <a:solidFill>
                            <a:schemeClr val="tx1"/>
                          </a:solidFill>
                          <a:latin typeface="+mn-lt"/>
                          <a:ea typeface="+mn-ea"/>
                          <a:cs typeface="+mn-cs"/>
                        </a:rPr>
                        <a:t> - </a:t>
                      </a:r>
                      <a:r>
                        <a:rPr lang="en-US" sz="1800" kern="1200" dirty="0" smtClean="0">
                          <a:solidFill>
                            <a:schemeClr val="tx1"/>
                          </a:solidFill>
                          <a:latin typeface="+mn-lt"/>
                          <a:ea typeface="+mn-ea"/>
                          <a:cs typeface="+mn-cs"/>
                        </a:rPr>
                        <a:t>Key</a:t>
                      </a:r>
                      <a:r>
                        <a:rPr lang="en-US" sz="1800" kern="1200" baseline="0" dirty="0" smtClean="0">
                          <a:solidFill>
                            <a:schemeClr val="tx1"/>
                          </a:solidFill>
                          <a:latin typeface="+mn-lt"/>
                          <a:ea typeface="+mn-ea"/>
                          <a:cs typeface="+mn-cs"/>
                        </a:rPr>
                        <a:t> Responsibility</a:t>
                      </a:r>
                      <a:endParaRPr lang="en-US" sz="1800" kern="1200" dirty="0">
                        <a:solidFill>
                          <a:schemeClr val="tx1"/>
                        </a:solidFill>
                        <a:latin typeface="+mn-lt"/>
                        <a:ea typeface="+mn-ea"/>
                        <a:cs typeface="+mn-cs"/>
                      </a:endParaRPr>
                    </a:p>
                  </a:txBody>
                  <a:tcPr marL="3810" marR="3810" marT="3810" marB="0" anchor="b"/>
                </a:tc>
                <a:tc>
                  <a:txBody>
                    <a:bodyPr/>
                    <a:lstStyle/>
                    <a:p>
                      <a:pPr algn="l" fontAlgn="b"/>
                      <a:r>
                        <a:rPr lang="en-US" sz="1800" kern="1200" dirty="0" smtClean="0">
                          <a:solidFill>
                            <a:schemeClr val="tx1"/>
                          </a:solidFill>
                          <a:latin typeface="+mn-lt"/>
                          <a:ea typeface="+mn-ea"/>
                          <a:cs typeface="+mn-cs"/>
                        </a:rPr>
                        <a:t>x – Contribution</a:t>
                      </a:r>
                      <a:endParaRPr lang="en-US" sz="1800" kern="1200" dirty="0">
                        <a:solidFill>
                          <a:schemeClr val="tx1"/>
                        </a:solidFill>
                        <a:latin typeface="+mn-lt"/>
                        <a:ea typeface="+mn-ea"/>
                        <a:cs typeface="+mn-cs"/>
                      </a:endParaRPr>
                    </a:p>
                  </a:txBody>
                  <a:tcPr marL="3810" marR="3810" marT="3810" marB="0" anchor="b"/>
                </a:tc>
                <a:tc>
                  <a:txBody>
                    <a:bodyPr/>
                    <a:lstStyle/>
                    <a:p>
                      <a:pPr algn="ctr" fontAlgn="b"/>
                      <a:endParaRPr lang="en-US" sz="1800" kern="1200">
                        <a:solidFill>
                          <a:schemeClr val="tx1"/>
                        </a:solidFill>
                        <a:latin typeface="+mn-lt"/>
                        <a:ea typeface="+mn-ea"/>
                        <a:cs typeface="+mn-cs"/>
                      </a:endParaRPr>
                    </a:p>
                  </a:txBody>
                  <a:tcPr marL="3810" marR="3810" marT="3810" marB="0" anchor="b"/>
                </a:tc>
                <a:tc>
                  <a:txBody>
                    <a:bodyPr/>
                    <a:lstStyle/>
                    <a:p>
                      <a:pPr algn="l" fontAlgn="b"/>
                      <a:endParaRPr lang="en-US" sz="1800" kern="1200">
                        <a:solidFill>
                          <a:schemeClr val="tx1"/>
                        </a:solidFill>
                        <a:latin typeface="+mn-lt"/>
                        <a:ea typeface="+mn-ea"/>
                        <a:cs typeface="+mn-cs"/>
                      </a:endParaRPr>
                    </a:p>
                  </a:txBody>
                  <a:tcPr marL="3810" marR="3810" marT="3810" marB="0" anchor="b"/>
                </a:tc>
                <a:tc>
                  <a:txBody>
                    <a:bodyPr/>
                    <a:lstStyle/>
                    <a:p>
                      <a:pPr algn="l" fontAlgn="b"/>
                      <a:endParaRPr lang="en-US" sz="1800" kern="1200" dirty="0">
                        <a:solidFill>
                          <a:schemeClr val="tx1"/>
                        </a:solidFill>
                        <a:latin typeface="+mn-lt"/>
                        <a:ea typeface="+mn-ea"/>
                        <a:cs typeface="+mn-cs"/>
                      </a:endParaRPr>
                    </a:p>
                  </a:txBody>
                  <a:tcPr marL="3810" marR="3810" marT="3810" marB="0" anchor="b"/>
                </a:tc>
              </a:tr>
            </a:tbl>
          </a:graphicData>
        </a:graphic>
      </p:graphicFrame>
    </p:spTree>
    <p:extLst>
      <p:ext uri="{BB962C8B-B14F-4D97-AF65-F5344CB8AC3E}">
        <p14:creationId xmlns:p14="http://schemas.microsoft.com/office/powerpoint/2010/main" val="2753834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Progress</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5298613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163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Total  </a:t>
            </a:r>
            <a:endParaRPr lang="en-US" dirty="0"/>
          </a:p>
        </p:txBody>
      </p:sp>
      <p:graphicFrame>
        <p:nvGraphicFramePr>
          <p:cNvPr id="5" name="Content Placeholder 4"/>
          <p:cNvGraphicFramePr>
            <a:graphicFrameLocks noGrp="1"/>
          </p:cNvGraphicFramePr>
          <p:nvPr>
            <p:ph idx="1"/>
            <p:extLst/>
          </p:nvPr>
        </p:nvGraphicFramePr>
        <p:xfrm>
          <a:off x="838200" y="1413030"/>
          <a:ext cx="7380249" cy="5122989"/>
        </p:xfrm>
        <a:graphic>
          <a:graphicData uri="http://schemas.openxmlformats.org/drawingml/2006/table">
            <a:tbl>
              <a:tblPr firstRow="1" bandRow="1">
                <a:tableStyleId>{5C22544A-7EE6-4342-B048-85BDC9FD1C3A}</a:tableStyleId>
              </a:tblPr>
              <a:tblGrid>
                <a:gridCol w="2460083"/>
                <a:gridCol w="2460083"/>
                <a:gridCol w="2460083"/>
              </a:tblGrid>
              <a:tr h="279837">
                <a:tc>
                  <a:txBody>
                    <a:bodyPr/>
                    <a:lstStyle/>
                    <a:p>
                      <a:r>
                        <a:rPr lang="en-US" dirty="0" smtClean="0"/>
                        <a:t>Component</a:t>
                      </a:r>
                      <a:endParaRPr lang="en-US" dirty="0"/>
                    </a:p>
                  </a:txBody>
                  <a:tcPr/>
                </a:tc>
                <a:tc>
                  <a:txBody>
                    <a:bodyPr/>
                    <a:lstStyle/>
                    <a:p>
                      <a:r>
                        <a:rPr lang="en-US" dirty="0" smtClean="0"/>
                        <a:t>Quantity</a:t>
                      </a:r>
                      <a:endParaRPr lang="en-US" dirty="0"/>
                    </a:p>
                  </a:txBody>
                  <a:tcPr/>
                </a:tc>
                <a:tc>
                  <a:txBody>
                    <a:bodyPr/>
                    <a:lstStyle/>
                    <a:p>
                      <a:r>
                        <a:rPr lang="en-US" dirty="0" smtClean="0"/>
                        <a:t>Price</a:t>
                      </a:r>
                      <a:endParaRPr lang="en-US" dirty="0"/>
                    </a:p>
                  </a:txBody>
                  <a:tcPr/>
                </a:tc>
              </a:tr>
              <a:tr h="279837">
                <a:tc>
                  <a:txBody>
                    <a:bodyPr/>
                    <a:lstStyle/>
                    <a:p>
                      <a:r>
                        <a:rPr lang="en-US" sz="1100" dirty="0" err="1" smtClean="0"/>
                        <a:t>Arduino</a:t>
                      </a:r>
                      <a:r>
                        <a:rPr lang="en-US" sz="1100" baseline="0" dirty="0" smtClean="0"/>
                        <a:t> Motor Shield</a:t>
                      </a:r>
                      <a:endParaRPr lang="en-US" sz="1100" dirty="0"/>
                    </a:p>
                  </a:txBody>
                  <a:tcPr>
                    <a:solidFill>
                      <a:srgbClr val="FFC000"/>
                    </a:solidFill>
                  </a:tcPr>
                </a:tc>
                <a:tc>
                  <a:txBody>
                    <a:bodyPr/>
                    <a:lstStyle/>
                    <a:p>
                      <a:r>
                        <a:rPr lang="en-US" sz="1100" dirty="0" smtClean="0"/>
                        <a:t>1</a:t>
                      </a:r>
                      <a:endParaRPr lang="en-US" sz="1100" dirty="0"/>
                    </a:p>
                  </a:txBody>
                  <a:tcPr>
                    <a:solidFill>
                      <a:srgbClr val="FFC000"/>
                    </a:solidFill>
                  </a:tcPr>
                </a:tc>
                <a:tc>
                  <a:txBody>
                    <a:bodyPr/>
                    <a:lstStyle/>
                    <a:p>
                      <a:r>
                        <a:rPr lang="en-US" sz="1100" dirty="0" smtClean="0"/>
                        <a:t>26.56</a:t>
                      </a:r>
                      <a:endParaRPr lang="en-US" sz="1100" dirty="0"/>
                    </a:p>
                  </a:txBody>
                  <a:tcPr>
                    <a:solidFill>
                      <a:srgbClr val="FFC000"/>
                    </a:solidFill>
                  </a:tcPr>
                </a:tc>
              </a:tr>
              <a:tr h="279837">
                <a:tc>
                  <a:txBody>
                    <a:bodyPr/>
                    <a:lstStyle/>
                    <a:p>
                      <a:r>
                        <a:rPr lang="en-US" sz="1100" dirty="0" smtClean="0"/>
                        <a:t>Ball</a:t>
                      </a:r>
                      <a:r>
                        <a:rPr lang="en-US" sz="1100" baseline="0" dirty="0" smtClean="0"/>
                        <a:t> Enclosure </a:t>
                      </a:r>
                      <a:endParaRPr lang="en-US" sz="1100" dirty="0"/>
                    </a:p>
                  </a:txBody>
                  <a:tcPr>
                    <a:solidFill>
                      <a:srgbClr val="FFC000"/>
                    </a:solidFill>
                  </a:tcPr>
                </a:tc>
                <a:tc>
                  <a:txBody>
                    <a:bodyPr/>
                    <a:lstStyle/>
                    <a:p>
                      <a:r>
                        <a:rPr lang="en-US" sz="1100" dirty="0" smtClean="0"/>
                        <a:t>1 </a:t>
                      </a:r>
                      <a:endParaRPr lang="en-US" sz="1100" dirty="0"/>
                    </a:p>
                  </a:txBody>
                  <a:tcPr>
                    <a:solidFill>
                      <a:srgbClr val="FFC000"/>
                    </a:solidFill>
                  </a:tcPr>
                </a:tc>
                <a:tc>
                  <a:txBody>
                    <a:bodyPr/>
                    <a:lstStyle/>
                    <a:p>
                      <a:r>
                        <a:rPr lang="en-US" sz="1100" dirty="0" smtClean="0"/>
                        <a:t>10.99</a:t>
                      </a:r>
                      <a:endParaRPr lang="en-US" sz="1100" dirty="0"/>
                    </a:p>
                  </a:txBody>
                  <a:tcPr>
                    <a:solidFill>
                      <a:srgbClr val="FFC000"/>
                    </a:solidFill>
                  </a:tcPr>
                </a:tc>
              </a:tr>
              <a:tr h="279837">
                <a:tc>
                  <a:txBody>
                    <a:bodyPr/>
                    <a:lstStyle/>
                    <a:p>
                      <a:r>
                        <a:rPr lang="en-US" sz="1100" dirty="0" err="1" smtClean="0"/>
                        <a:t>Arduino</a:t>
                      </a:r>
                      <a:r>
                        <a:rPr lang="en-US" sz="1100" dirty="0" smtClean="0"/>
                        <a:t> Mega 2560</a:t>
                      </a:r>
                      <a:endParaRPr lang="en-US" sz="1100" dirty="0"/>
                    </a:p>
                  </a:txBody>
                  <a:tcPr>
                    <a:solidFill>
                      <a:srgbClr val="FFC000"/>
                    </a:solidFill>
                  </a:tcPr>
                </a:tc>
                <a:tc>
                  <a:txBody>
                    <a:bodyPr/>
                    <a:lstStyle/>
                    <a:p>
                      <a:r>
                        <a:rPr lang="en-US" sz="1100" dirty="0" smtClean="0"/>
                        <a:t>1</a:t>
                      </a:r>
                      <a:endParaRPr lang="en-US" sz="1100" dirty="0"/>
                    </a:p>
                  </a:txBody>
                  <a:tcPr>
                    <a:solidFill>
                      <a:srgbClr val="FFC000"/>
                    </a:solidFill>
                  </a:tcPr>
                </a:tc>
                <a:tc>
                  <a:txBody>
                    <a:bodyPr/>
                    <a:lstStyle/>
                    <a:p>
                      <a:r>
                        <a:rPr lang="en-US" sz="1100" dirty="0" smtClean="0"/>
                        <a:t>15.00</a:t>
                      </a:r>
                      <a:endParaRPr lang="en-US" sz="1100" dirty="0"/>
                    </a:p>
                  </a:txBody>
                  <a:tcPr>
                    <a:solidFill>
                      <a:srgbClr val="FFC000"/>
                    </a:solidFill>
                  </a:tcPr>
                </a:tc>
              </a:tr>
              <a:tr h="279837">
                <a:tc>
                  <a:txBody>
                    <a:bodyPr/>
                    <a:lstStyle/>
                    <a:p>
                      <a:r>
                        <a:rPr lang="en-US" sz="1100" dirty="0" smtClean="0"/>
                        <a:t>Bluetooth Module(s)</a:t>
                      </a:r>
                      <a:endParaRPr lang="en-US" sz="1100" dirty="0"/>
                    </a:p>
                  </a:txBody>
                  <a:tcPr>
                    <a:solidFill>
                      <a:srgbClr val="FFC000"/>
                    </a:solidFill>
                  </a:tcPr>
                </a:tc>
                <a:tc>
                  <a:txBody>
                    <a:bodyPr/>
                    <a:lstStyle/>
                    <a:p>
                      <a:r>
                        <a:rPr lang="en-US" sz="1100" dirty="0" smtClean="0"/>
                        <a:t>5</a:t>
                      </a:r>
                      <a:endParaRPr lang="en-US" sz="1100" dirty="0"/>
                    </a:p>
                  </a:txBody>
                  <a:tcPr>
                    <a:solidFill>
                      <a:srgbClr val="FFC000"/>
                    </a:solidFill>
                  </a:tcPr>
                </a:tc>
                <a:tc>
                  <a:txBody>
                    <a:bodyPr/>
                    <a:lstStyle/>
                    <a:p>
                      <a:r>
                        <a:rPr lang="en-US" sz="1100" dirty="0" smtClean="0"/>
                        <a:t>20.00</a:t>
                      </a:r>
                      <a:endParaRPr lang="en-US" sz="1100" dirty="0"/>
                    </a:p>
                  </a:txBody>
                  <a:tcPr>
                    <a:solidFill>
                      <a:srgbClr val="FFC000"/>
                    </a:solidFill>
                  </a:tcPr>
                </a:tc>
              </a:tr>
              <a:tr h="279837">
                <a:tc>
                  <a:txBody>
                    <a:bodyPr/>
                    <a:lstStyle/>
                    <a:p>
                      <a:r>
                        <a:rPr lang="en-US" sz="1100" dirty="0" smtClean="0"/>
                        <a:t>DC Motor</a:t>
                      </a:r>
                      <a:endParaRPr lang="en-US" sz="1100" dirty="0"/>
                    </a:p>
                  </a:txBody>
                  <a:tcPr>
                    <a:solidFill>
                      <a:srgbClr val="FFC000"/>
                    </a:solidFill>
                  </a:tcPr>
                </a:tc>
                <a:tc>
                  <a:txBody>
                    <a:bodyPr/>
                    <a:lstStyle/>
                    <a:p>
                      <a:r>
                        <a:rPr lang="en-US" sz="1100" dirty="0" smtClean="0"/>
                        <a:t>1</a:t>
                      </a:r>
                      <a:endParaRPr lang="en-US" sz="1100" dirty="0"/>
                    </a:p>
                  </a:txBody>
                  <a:tcPr>
                    <a:solidFill>
                      <a:srgbClr val="FFC000"/>
                    </a:solidFill>
                  </a:tcPr>
                </a:tc>
                <a:tc>
                  <a:txBody>
                    <a:bodyPr/>
                    <a:lstStyle/>
                    <a:p>
                      <a:r>
                        <a:rPr lang="en-US" sz="1100" dirty="0" smtClean="0"/>
                        <a:t>5.95</a:t>
                      </a:r>
                      <a:endParaRPr lang="en-US" sz="1100" dirty="0"/>
                    </a:p>
                  </a:txBody>
                  <a:tcPr>
                    <a:solidFill>
                      <a:srgbClr val="FFC000"/>
                    </a:solidFill>
                  </a:tcPr>
                </a:tc>
              </a:tr>
              <a:tr h="279837">
                <a:tc>
                  <a:txBody>
                    <a:bodyPr/>
                    <a:lstStyle/>
                    <a:p>
                      <a:r>
                        <a:rPr lang="en-US" sz="1100" dirty="0" smtClean="0"/>
                        <a:t>DC Motor2</a:t>
                      </a:r>
                      <a:endParaRPr lang="en-US" sz="1100" dirty="0"/>
                    </a:p>
                  </a:txBody>
                  <a:tcPr>
                    <a:solidFill>
                      <a:srgbClr val="FFC000"/>
                    </a:solidFill>
                  </a:tcPr>
                </a:tc>
                <a:tc>
                  <a:txBody>
                    <a:bodyPr/>
                    <a:lstStyle/>
                    <a:p>
                      <a:r>
                        <a:rPr lang="en-US" sz="1100" dirty="0" smtClean="0"/>
                        <a:t>1</a:t>
                      </a:r>
                      <a:endParaRPr lang="en-US" sz="1100" dirty="0"/>
                    </a:p>
                  </a:txBody>
                  <a:tcPr>
                    <a:solidFill>
                      <a:srgbClr val="FFC000"/>
                    </a:solidFill>
                  </a:tcPr>
                </a:tc>
                <a:tc>
                  <a:txBody>
                    <a:bodyPr/>
                    <a:lstStyle/>
                    <a:p>
                      <a:r>
                        <a:rPr lang="en-US" sz="1100" dirty="0" smtClean="0"/>
                        <a:t>Owned</a:t>
                      </a:r>
                      <a:endParaRPr lang="en-US" sz="1100" dirty="0"/>
                    </a:p>
                  </a:txBody>
                  <a:tcPr>
                    <a:solidFill>
                      <a:srgbClr val="FFC000"/>
                    </a:solidFill>
                  </a:tcPr>
                </a:tc>
              </a:tr>
              <a:tr h="279837">
                <a:tc>
                  <a:txBody>
                    <a:bodyPr/>
                    <a:lstStyle/>
                    <a:p>
                      <a:r>
                        <a:rPr lang="en-US" sz="1100" dirty="0" smtClean="0"/>
                        <a:t>Kinect</a:t>
                      </a:r>
                      <a:endParaRPr lang="en-US" sz="1100" dirty="0"/>
                    </a:p>
                  </a:txBody>
                  <a:tcPr>
                    <a:solidFill>
                      <a:srgbClr val="FFC000"/>
                    </a:solidFill>
                  </a:tcPr>
                </a:tc>
                <a:tc>
                  <a:txBody>
                    <a:bodyPr/>
                    <a:lstStyle/>
                    <a:p>
                      <a:r>
                        <a:rPr lang="en-US" sz="1100" dirty="0" smtClean="0"/>
                        <a:t>1</a:t>
                      </a:r>
                      <a:endParaRPr lang="en-US" sz="1100" dirty="0"/>
                    </a:p>
                  </a:txBody>
                  <a:tcPr>
                    <a:solidFill>
                      <a:srgbClr val="FFC000"/>
                    </a:solidFill>
                  </a:tcPr>
                </a:tc>
                <a:tc>
                  <a:txBody>
                    <a:bodyPr/>
                    <a:lstStyle/>
                    <a:p>
                      <a:r>
                        <a:rPr lang="en-US" sz="1100" dirty="0" smtClean="0"/>
                        <a:t>Owned</a:t>
                      </a:r>
                      <a:endParaRPr lang="en-US" sz="1100" dirty="0"/>
                    </a:p>
                  </a:txBody>
                  <a:tcPr>
                    <a:solidFill>
                      <a:srgbClr val="FFC000"/>
                    </a:solidFill>
                  </a:tcPr>
                </a:tc>
              </a:tr>
              <a:tr h="279837">
                <a:tc>
                  <a:txBody>
                    <a:bodyPr/>
                    <a:lstStyle/>
                    <a:p>
                      <a:r>
                        <a:rPr lang="en-US" sz="1100" dirty="0" smtClean="0"/>
                        <a:t>Android Device</a:t>
                      </a:r>
                      <a:endParaRPr lang="en-US" sz="1100" dirty="0"/>
                    </a:p>
                  </a:txBody>
                  <a:tcPr>
                    <a:solidFill>
                      <a:srgbClr val="FFC000"/>
                    </a:solidFill>
                  </a:tcPr>
                </a:tc>
                <a:tc>
                  <a:txBody>
                    <a:bodyPr/>
                    <a:lstStyle/>
                    <a:p>
                      <a:r>
                        <a:rPr lang="en-US" sz="1100" dirty="0" smtClean="0"/>
                        <a:t>1 </a:t>
                      </a:r>
                      <a:endParaRPr lang="en-US" sz="1100" dirty="0"/>
                    </a:p>
                  </a:txBody>
                  <a:tcPr>
                    <a:solidFill>
                      <a:srgbClr val="FFC000"/>
                    </a:solidFill>
                  </a:tcPr>
                </a:tc>
                <a:tc>
                  <a:txBody>
                    <a:bodyPr/>
                    <a:lstStyle/>
                    <a:p>
                      <a:r>
                        <a:rPr lang="en-US" sz="1100" dirty="0" smtClean="0"/>
                        <a:t>Owned</a:t>
                      </a:r>
                      <a:r>
                        <a:rPr lang="en-US" sz="1100" baseline="0" dirty="0" smtClean="0"/>
                        <a:t> </a:t>
                      </a:r>
                      <a:endParaRPr lang="en-US" sz="1100" dirty="0"/>
                    </a:p>
                  </a:txBody>
                  <a:tcPr>
                    <a:solidFill>
                      <a:srgbClr val="FFC000"/>
                    </a:solidFill>
                  </a:tcPr>
                </a:tc>
              </a:tr>
              <a:tr h="279837">
                <a:tc>
                  <a:txBody>
                    <a:bodyPr/>
                    <a:lstStyle/>
                    <a:p>
                      <a:r>
                        <a:rPr lang="en-US" sz="1100" dirty="0" smtClean="0"/>
                        <a:t>PC</a:t>
                      </a:r>
                      <a:endParaRPr lang="en-US" sz="1100" dirty="0"/>
                    </a:p>
                  </a:txBody>
                  <a:tcPr>
                    <a:solidFill>
                      <a:srgbClr val="FFC000"/>
                    </a:solidFill>
                  </a:tcPr>
                </a:tc>
                <a:tc>
                  <a:txBody>
                    <a:bodyPr/>
                    <a:lstStyle/>
                    <a:p>
                      <a:r>
                        <a:rPr lang="en-US" sz="1100" dirty="0" smtClean="0"/>
                        <a:t>1</a:t>
                      </a:r>
                      <a:endParaRPr lang="en-US" sz="1100" dirty="0"/>
                    </a:p>
                  </a:txBody>
                  <a:tcPr>
                    <a:solidFill>
                      <a:srgbClr val="FFC000"/>
                    </a:solidFill>
                  </a:tcPr>
                </a:tc>
                <a:tc>
                  <a:txBody>
                    <a:bodyPr/>
                    <a:lstStyle/>
                    <a:p>
                      <a:r>
                        <a:rPr lang="en-US" sz="1100" dirty="0" smtClean="0"/>
                        <a:t>Owned</a:t>
                      </a:r>
                      <a:endParaRPr lang="en-US" sz="1100" dirty="0"/>
                    </a:p>
                  </a:txBody>
                  <a:tcPr>
                    <a:solidFill>
                      <a:srgbClr val="FFC000"/>
                    </a:solidFill>
                  </a:tcPr>
                </a:tc>
              </a:tr>
              <a:tr h="279837">
                <a:tc>
                  <a:txBody>
                    <a:bodyPr/>
                    <a:lstStyle/>
                    <a:p>
                      <a:r>
                        <a:rPr lang="en-US" sz="1100" dirty="0" smtClean="0"/>
                        <a:t>PCB</a:t>
                      </a:r>
                      <a:endParaRPr lang="en-US" sz="1100" dirty="0"/>
                    </a:p>
                  </a:txBody>
                  <a:tcPr>
                    <a:solidFill>
                      <a:schemeClr val="accent5">
                        <a:lumMod val="40000"/>
                        <a:lumOff val="60000"/>
                      </a:schemeClr>
                    </a:solidFill>
                  </a:tcPr>
                </a:tc>
                <a:tc>
                  <a:txBody>
                    <a:bodyPr/>
                    <a:lstStyle/>
                    <a:p>
                      <a:r>
                        <a:rPr lang="en-US" sz="1100" dirty="0" smtClean="0"/>
                        <a:t>1</a:t>
                      </a:r>
                      <a:endParaRPr lang="en-US" sz="1100" dirty="0"/>
                    </a:p>
                  </a:txBody>
                  <a:tcPr>
                    <a:solidFill>
                      <a:schemeClr val="accent5">
                        <a:lumMod val="40000"/>
                        <a:lumOff val="60000"/>
                      </a:schemeClr>
                    </a:solidFill>
                  </a:tcPr>
                </a:tc>
                <a:tc>
                  <a:txBody>
                    <a:bodyPr/>
                    <a:lstStyle/>
                    <a:p>
                      <a:r>
                        <a:rPr lang="en-US" sz="1100" dirty="0" smtClean="0"/>
                        <a:t>66.00</a:t>
                      </a:r>
                      <a:endParaRPr lang="en-US" sz="1100" dirty="0"/>
                    </a:p>
                  </a:txBody>
                  <a:tcPr>
                    <a:solidFill>
                      <a:schemeClr val="accent5">
                        <a:lumMod val="40000"/>
                        <a:lumOff val="60000"/>
                      </a:schemeClr>
                    </a:solidFill>
                  </a:tcPr>
                </a:tc>
              </a:tr>
              <a:tr h="279837">
                <a:tc>
                  <a:txBody>
                    <a:bodyPr/>
                    <a:lstStyle/>
                    <a:p>
                      <a:r>
                        <a:rPr lang="en-US" sz="1100" dirty="0" smtClean="0"/>
                        <a:t>Accelerometer </a:t>
                      </a:r>
                      <a:endParaRPr lang="en-US" sz="1100" dirty="0"/>
                    </a:p>
                  </a:txBody>
                  <a:tcPr/>
                </a:tc>
                <a:tc>
                  <a:txBody>
                    <a:bodyPr/>
                    <a:lstStyle/>
                    <a:p>
                      <a:r>
                        <a:rPr lang="en-US" sz="1100" dirty="0" smtClean="0"/>
                        <a:t>1</a:t>
                      </a:r>
                      <a:endParaRPr lang="en-US" sz="1100" dirty="0"/>
                    </a:p>
                  </a:txBody>
                  <a:tcPr/>
                </a:tc>
                <a:tc>
                  <a:txBody>
                    <a:bodyPr/>
                    <a:lstStyle/>
                    <a:p>
                      <a:r>
                        <a:rPr lang="en-US" sz="1100" dirty="0" smtClean="0"/>
                        <a:t>14.95</a:t>
                      </a:r>
                      <a:endParaRPr lang="en-US" sz="1100" dirty="0"/>
                    </a:p>
                  </a:txBody>
                  <a:tcPr/>
                </a:tc>
              </a:tr>
              <a:tr h="279837">
                <a:tc>
                  <a:txBody>
                    <a:bodyPr/>
                    <a:lstStyle/>
                    <a:p>
                      <a:r>
                        <a:rPr lang="en-US" sz="1100" dirty="0" smtClean="0"/>
                        <a:t>Audio System</a:t>
                      </a:r>
                      <a:endParaRPr lang="en-US" sz="1100" dirty="0"/>
                    </a:p>
                  </a:txBody>
                  <a:tcPr/>
                </a:tc>
                <a:tc>
                  <a:txBody>
                    <a:bodyPr/>
                    <a:lstStyle/>
                    <a:p>
                      <a:r>
                        <a:rPr lang="en-US" sz="1100" dirty="0" smtClean="0"/>
                        <a:t>1</a:t>
                      </a:r>
                      <a:endParaRPr lang="en-US" sz="1100" dirty="0"/>
                    </a:p>
                  </a:txBody>
                  <a:tcPr/>
                </a:tc>
                <a:tc>
                  <a:txBody>
                    <a:bodyPr/>
                    <a:lstStyle/>
                    <a:p>
                      <a:r>
                        <a:rPr lang="en-US" sz="1100" dirty="0" smtClean="0"/>
                        <a:t>10.00</a:t>
                      </a:r>
                      <a:endParaRPr lang="en-US" sz="1100" dirty="0"/>
                    </a:p>
                  </a:txBody>
                  <a:tcPr/>
                </a:tc>
              </a:tr>
              <a:tr h="279837">
                <a:tc>
                  <a:txBody>
                    <a:bodyPr/>
                    <a:lstStyle/>
                    <a:p>
                      <a:r>
                        <a:rPr lang="en-US" sz="1100" dirty="0" smtClean="0"/>
                        <a:t>Misc.</a:t>
                      </a:r>
                      <a:r>
                        <a:rPr lang="en-US" sz="1100" baseline="0" dirty="0" smtClean="0"/>
                        <a:t> Mechanical Parts</a:t>
                      </a:r>
                      <a:endParaRPr lang="en-US" sz="1100" dirty="0"/>
                    </a:p>
                  </a:txBody>
                  <a:tcPr/>
                </a:tc>
                <a:tc>
                  <a:txBody>
                    <a:bodyPr/>
                    <a:lstStyle/>
                    <a:p>
                      <a:r>
                        <a:rPr lang="en-US" sz="1100" dirty="0" smtClean="0"/>
                        <a:t>1</a:t>
                      </a:r>
                      <a:endParaRPr lang="en-US" sz="1100" dirty="0"/>
                    </a:p>
                  </a:txBody>
                  <a:tcPr/>
                </a:tc>
                <a:tc>
                  <a:txBody>
                    <a:bodyPr/>
                    <a:lstStyle/>
                    <a:p>
                      <a:r>
                        <a:rPr lang="en-US" sz="1100" dirty="0" smtClean="0"/>
                        <a:t>30.00</a:t>
                      </a:r>
                      <a:endParaRPr lang="en-US" sz="1100" dirty="0"/>
                    </a:p>
                  </a:txBody>
                  <a:tcPr/>
                </a:tc>
              </a:tr>
              <a:tr h="279837">
                <a:tc>
                  <a:txBody>
                    <a:bodyPr/>
                    <a:lstStyle/>
                    <a:p>
                      <a:r>
                        <a:rPr lang="en-US" sz="1100" dirty="0" smtClean="0"/>
                        <a:t>Misc. Electrical Parts</a:t>
                      </a:r>
                      <a:r>
                        <a:rPr lang="en-US" sz="1100" baseline="0" dirty="0" smtClean="0"/>
                        <a:t> </a:t>
                      </a:r>
                      <a:endParaRPr lang="en-US" sz="1100" dirty="0"/>
                    </a:p>
                  </a:txBody>
                  <a:tcPr/>
                </a:tc>
                <a:tc>
                  <a:txBody>
                    <a:bodyPr/>
                    <a:lstStyle/>
                    <a:p>
                      <a:r>
                        <a:rPr lang="en-US" sz="1100" dirty="0" smtClean="0"/>
                        <a:t>1</a:t>
                      </a:r>
                      <a:endParaRPr lang="en-US" sz="1100" dirty="0"/>
                    </a:p>
                  </a:txBody>
                  <a:tcPr/>
                </a:tc>
                <a:tc>
                  <a:txBody>
                    <a:bodyPr/>
                    <a:lstStyle/>
                    <a:p>
                      <a:r>
                        <a:rPr lang="en-US" sz="1100" dirty="0" smtClean="0"/>
                        <a:t>20.00</a:t>
                      </a:r>
                      <a:endParaRPr lang="en-US" sz="1100" dirty="0"/>
                    </a:p>
                  </a:txBody>
                  <a:tcPr/>
                </a:tc>
              </a:tr>
              <a:tr h="279837">
                <a:tc>
                  <a:txBody>
                    <a:bodyPr/>
                    <a:lstStyle/>
                    <a:p>
                      <a:r>
                        <a:rPr lang="en-US" sz="1100" dirty="0" smtClean="0"/>
                        <a:t>12 V Battery</a:t>
                      </a:r>
                      <a:endParaRPr lang="en-US" sz="1100" dirty="0"/>
                    </a:p>
                  </a:txBody>
                  <a:tcPr/>
                </a:tc>
                <a:tc>
                  <a:txBody>
                    <a:bodyPr/>
                    <a:lstStyle/>
                    <a:p>
                      <a:r>
                        <a:rPr lang="en-US" sz="1100" dirty="0" smtClean="0"/>
                        <a:t>1</a:t>
                      </a:r>
                      <a:endParaRPr lang="en-US" sz="1100" dirty="0"/>
                    </a:p>
                  </a:txBody>
                  <a:tcPr/>
                </a:tc>
                <a:tc>
                  <a:txBody>
                    <a:bodyPr/>
                    <a:lstStyle/>
                    <a:p>
                      <a:r>
                        <a:rPr lang="en-US" sz="1100" dirty="0" smtClean="0"/>
                        <a:t>40.00</a:t>
                      </a:r>
                      <a:endParaRPr lang="en-US" sz="1100" dirty="0"/>
                    </a:p>
                  </a:txBody>
                  <a:tcPr/>
                </a:tc>
              </a:tr>
              <a:tr h="279837">
                <a:tc>
                  <a:txBody>
                    <a:bodyPr/>
                    <a:lstStyle/>
                    <a:p>
                      <a:r>
                        <a:rPr lang="en-US" sz="1100" dirty="0" smtClean="0"/>
                        <a:t>Total</a:t>
                      </a:r>
                      <a:endParaRPr lang="en-US" sz="1100" dirty="0"/>
                    </a:p>
                  </a:txBody>
                  <a:tcPr/>
                </a:tc>
                <a:tc>
                  <a:txBody>
                    <a:bodyPr/>
                    <a:lstStyle/>
                    <a:p>
                      <a:r>
                        <a:rPr lang="en-US" sz="1100" dirty="0" smtClean="0"/>
                        <a:t>17</a:t>
                      </a:r>
                      <a:endParaRPr lang="en-US" sz="1100" dirty="0"/>
                    </a:p>
                  </a:txBody>
                  <a:tcPr/>
                </a:tc>
                <a:tc>
                  <a:txBody>
                    <a:bodyPr/>
                    <a:lstStyle/>
                    <a:p>
                      <a:r>
                        <a:rPr lang="en-US" sz="1100" dirty="0" smtClean="0"/>
                        <a:t>259.45</a:t>
                      </a:r>
                      <a:endParaRPr lang="en-US" sz="1100" dirty="0"/>
                    </a:p>
                  </a:txBody>
                  <a:tcPr/>
                </a:tc>
              </a:tr>
              <a:tr h="279837">
                <a:tc>
                  <a:txBody>
                    <a:bodyPr/>
                    <a:lstStyle/>
                    <a:p>
                      <a:r>
                        <a:rPr lang="en-US" sz="1100" dirty="0" smtClean="0"/>
                        <a:t>Total Spent </a:t>
                      </a:r>
                      <a:endParaRPr lang="en-US" sz="1100" dirty="0"/>
                    </a:p>
                  </a:txBody>
                  <a:tcPr>
                    <a:solidFill>
                      <a:srgbClr val="FFC000"/>
                    </a:solidFill>
                  </a:tcPr>
                </a:tc>
                <a:tc>
                  <a:txBody>
                    <a:bodyPr/>
                    <a:lstStyle/>
                    <a:p>
                      <a:r>
                        <a:rPr lang="en-US" sz="1100" dirty="0" smtClean="0"/>
                        <a:t>11</a:t>
                      </a:r>
                      <a:endParaRPr lang="en-US" sz="1100" dirty="0"/>
                    </a:p>
                  </a:txBody>
                  <a:tcPr>
                    <a:solidFill>
                      <a:srgbClr val="FFC000"/>
                    </a:solidFill>
                  </a:tcPr>
                </a:tc>
                <a:tc>
                  <a:txBody>
                    <a:bodyPr/>
                    <a:lstStyle/>
                    <a:p>
                      <a:r>
                        <a:rPr lang="en-US" sz="1100" dirty="0" smtClean="0"/>
                        <a:t>78.50</a:t>
                      </a:r>
                      <a:endParaRPr lang="en-US" sz="1100" dirty="0"/>
                    </a:p>
                  </a:txBody>
                  <a:tcPr>
                    <a:solidFill>
                      <a:srgbClr val="FFC000"/>
                    </a:solidFill>
                  </a:tcPr>
                </a:tc>
              </a:tr>
            </a:tbl>
          </a:graphicData>
        </a:graphic>
      </p:graphicFrame>
    </p:spTree>
    <p:extLst>
      <p:ext uri="{BB962C8B-B14F-4D97-AF65-F5344CB8AC3E}">
        <p14:creationId xmlns:p14="http://schemas.microsoft.com/office/powerpoint/2010/main" val="1753262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Accomplishing the job</a:t>
            </a:r>
            <a:endParaRPr lang="en-US" dirty="0"/>
          </a:p>
        </p:txBody>
      </p:sp>
      <p:sp>
        <p:nvSpPr>
          <p:cNvPr id="3" name="Content Placeholder 2"/>
          <p:cNvSpPr>
            <a:spLocks noGrp="1"/>
          </p:cNvSpPr>
          <p:nvPr>
            <p:ph idx="1"/>
          </p:nvPr>
        </p:nvSpPr>
        <p:spPr/>
        <p:txBody>
          <a:bodyPr/>
          <a:lstStyle/>
          <a:p>
            <a:r>
              <a:rPr lang="en-US" dirty="0" smtClean="0"/>
              <a:t>Detect motion and presence from dog to activate the ball to allow the dog to sleep</a:t>
            </a:r>
          </a:p>
          <a:p>
            <a:r>
              <a:rPr lang="en-US" dirty="0" smtClean="0"/>
              <a:t>Use a ball with replaceable fabric cover to create a distraction with physical and audible interactive play mimicking real animals</a:t>
            </a:r>
          </a:p>
          <a:p>
            <a:pPr lvl="1"/>
            <a:r>
              <a:rPr lang="en-US" dirty="0" smtClean="0"/>
              <a:t>Ball design minimizes points of failure that could be chewed off</a:t>
            </a:r>
          </a:p>
          <a:p>
            <a:pPr lvl="1"/>
            <a:r>
              <a:rPr lang="en-US" dirty="0" smtClean="0"/>
              <a:t>Replaceable fabric cover mimics appearance of real animals</a:t>
            </a:r>
          </a:p>
          <a:p>
            <a:pPr lvl="1"/>
            <a:r>
              <a:rPr lang="en-US" dirty="0" smtClean="0"/>
              <a:t>Audio system mimics nonthreatening but playful sounds made by real animals to accommodate all dogs from timid to hyperactive or aggressive</a:t>
            </a:r>
          </a:p>
          <a:p>
            <a:r>
              <a:rPr lang="en-US" dirty="0" smtClean="0"/>
              <a:t>Keep ball within user defined play area to keep the dog safe and out of trouble</a:t>
            </a:r>
          </a:p>
          <a:p>
            <a:endParaRPr lang="en-US" dirty="0"/>
          </a:p>
        </p:txBody>
      </p:sp>
    </p:spTree>
    <p:extLst>
      <p:ext uri="{BB962C8B-B14F-4D97-AF65-F5344CB8AC3E}">
        <p14:creationId xmlns:p14="http://schemas.microsoft.com/office/powerpoint/2010/main" val="11948694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Location subsystem</a:t>
            </a:r>
          </a:p>
          <a:p>
            <a:pPr lvl="1"/>
            <a:r>
              <a:rPr lang="en-US" dirty="0" smtClean="0"/>
              <a:t>Kinect greatly increases the hardware requirements for this project (Kinect and Computer)</a:t>
            </a:r>
          </a:p>
          <a:p>
            <a:pPr lvl="1"/>
            <a:r>
              <a:rPr lang="en-US" dirty="0" smtClean="0"/>
              <a:t>GPS signal will suffer greatly indoors, and may completely lose connection</a:t>
            </a:r>
          </a:p>
          <a:p>
            <a:pPr lvl="1"/>
            <a:r>
              <a:rPr lang="en-US" dirty="0" err="1" smtClean="0"/>
              <a:t>OpenCV</a:t>
            </a:r>
            <a:r>
              <a:rPr lang="en-US" dirty="0" smtClean="0"/>
              <a:t> also greatly increases the hardware requirements (Camera and Computer or high performance microcontroller)</a:t>
            </a:r>
          </a:p>
          <a:p>
            <a:r>
              <a:rPr lang="en-US" dirty="0" smtClean="0"/>
              <a:t>Mechanical subsystem</a:t>
            </a:r>
          </a:p>
          <a:p>
            <a:pPr lvl="1"/>
            <a:r>
              <a:rPr lang="en-US" dirty="0" smtClean="0"/>
              <a:t>Minimal experience, minimal documentation on similar projects</a:t>
            </a:r>
          </a:p>
        </p:txBody>
      </p:sp>
    </p:spTree>
    <p:extLst>
      <p:ext uri="{BB962C8B-B14F-4D97-AF65-F5344CB8AC3E}">
        <p14:creationId xmlns:p14="http://schemas.microsoft.com/office/powerpoint/2010/main" val="3552265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Mechanical Housing (ball)</a:t>
            </a:r>
          </a:p>
          <a:p>
            <a:r>
              <a:rPr lang="en-US" dirty="0" smtClean="0"/>
              <a:t>Mechanical Drive</a:t>
            </a:r>
          </a:p>
          <a:p>
            <a:r>
              <a:rPr lang="en-US" dirty="0" smtClean="0"/>
              <a:t>Communications</a:t>
            </a:r>
          </a:p>
          <a:p>
            <a:r>
              <a:rPr lang="en-US" dirty="0" smtClean="0"/>
              <a:t>Android Interface</a:t>
            </a:r>
          </a:p>
          <a:p>
            <a:r>
              <a:rPr lang="en-US" dirty="0" smtClean="0"/>
              <a:t>Autonomous Control</a:t>
            </a:r>
          </a:p>
          <a:p>
            <a:r>
              <a:rPr lang="en-US" dirty="0" smtClean="0"/>
              <a:t>User Control</a:t>
            </a:r>
          </a:p>
          <a:p>
            <a:r>
              <a:rPr lang="en-US" dirty="0" smtClean="0"/>
              <a:t>Location Detection (of the ball)</a:t>
            </a:r>
          </a:p>
          <a:p>
            <a:r>
              <a:rPr lang="en-US" dirty="0" smtClean="0"/>
              <a:t>Motion and Proximity Sensing (of the dog)</a:t>
            </a:r>
          </a:p>
          <a:p>
            <a:r>
              <a:rPr lang="en-US" dirty="0" smtClean="0"/>
              <a:t>Power and Charging</a:t>
            </a:r>
          </a:p>
        </p:txBody>
      </p:sp>
    </p:spTree>
    <p:extLst>
      <p:ext uri="{BB962C8B-B14F-4D97-AF65-F5344CB8AC3E}">
        <p14:creationId xmlns:p14="http://schemas.microsoft.com/office/powerpoint/2010/main" val="2796119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Puppy Pal’s Three Main Components</a:t>
            </a:r>
            <a:endParaRPr lang="en-US" dirty="0"/>
          </a:p>
        </p:txBody>
      </p:sp>
      <p:sp>
        <p:nvSpPr>
          <p:cNvPr id="3" name="Content Placeholder 2"/>
          <p:cNvSpPr>
            <a:spLocks noGrp="1"/>
          </p:cNvSpPr>
          <p:nvPr>
            <p:ph idx="1"/>
          </p:nvPr>
        </p:nvSpPr>
        <p:spPr/>
        <p:txBody>
          <a:bodyPr/>
          <a:lstStyle/>
          <a:p>
            <a:r>
              <a:rPr lang="en-US" dirty="0" smtClean="0"/>
              <a:t>Ball</a:t>
            </a:r>
          </a:p>
          <a:p>
            <a:pPr lvl="1"/>
            <a:r>
              <a:rPr lang="en-US" dirty="0" smtClean="0"/>
              <a:t>The moving piece housing the motor control, autonomous control, and audio subsystems, as well as communications connecting to an Android device, the Collar, and the Base Charging Station.</a:t>
            </a:r>
          </a:p>
          <a:p>
            <a:r>
              <a:rPr lang="en-US" dirty="0" smtClean="0"/>
              <a:t>Base Charging Station</a:t>
            </a:r>
          </a:p>
          <a:p>
            <a:pPr lvl="1"/>
            <a:r>
              <a:rPr lang="en-US" dirty="0" smtClean="0"/>
              <a:t>The stationary piece housing the location, proximity, and wireless charging subsystems, as well as communications connecting to the Ball.</a:t>
            </a:r>
          </a:p>
          <a:p>
            <a:r>
              <a:rPr lang="en-US" dirty="0" smtClean="0"/>
              <a:t>Collar</a:t>
            </a:r>
          </a:p>
          <a:p>
            <a:pPr lvl="1"/>
            <a:r>
              <a:rPr lang="en-US" dirty="0" smtClean="0"/>
              <a:t>The piece attached to the dog’s collar, housing the motion detection subsystem as well as communications connecting to the Ball.</a:t>
            </a:r>
            <a:endParaRPr lang="en-US" dirty="0"/>
          </a:p>
        </p:txBody>
      </p:sp>
    </p:spTree>
    <p:extLst>
      <p:ext uri="{BB962C8B-B14F-4D97-AF65-F5344CB8AC3E}">
        <p14:creationId xmlns:p14="http://schemas.microsoft.com/office/powerpoint/2010/main" val="157313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sp>
        <p:nvSpPr>
          <p:cNvPr id="3" name="Content Placeholder 2"/>
          <p:cNvSpPr>
            <a:spLocks noGrp="1"/>
          </p:cNvSpPr>
          <p:nvPr>
            <p:ph idx="1"/>
          </p:nvPr>
        </p:nvSpPr>
        <p:spPr/>
        <p:txBody>
          <a:bodyPr/>
          <a:lstStyle/>
          <a:p>
            <a:r>
              <a:rPr lang="en-US" dirty="0" smtClean="0"/>
              <a:t>10 hour battery life (including time spent in low power)</a:t>
            </a:r>
          </a:p>
          <a:p>
            <a:pPr lvl="1"/>
            <a:r>
              <a:rPr lang="en-US" dirty="0" smtClean="0"/>
              <a:t>A typical work day in America requires 10 hours away from home</a:t>
            </a:r>
          </a:p>
          <a:p>
            <a:pPr lvl="2"/>
            <a:r>
              <a:rPr lang="en-US" dirty="0" smtClean="0"/>
              <a:t>8 hours of work, 1 hour of lunch, 1 hour total commute time</a:t>
            </a:r>
          </a:p>
          <a:p>
            <a:r>
              <a:rPr lang="en-US" dirty="0" smtClean="0"/>
              <a:t>Wireless Charging</a:t>
            </a:r>
          </a:p>
          <a:p>
            <a:pPr lvl="1"/>
            <a:r>
              <a:rPr lang="en-US" dirty="0" smtClean="0"/>
              <a:t>The ball should be fully enclosed to maximize durability</a:t>
            </a:r>
          </a:p>
          <a:p>
            <a:pPr lvl="2"/>
            <a:r>
              <a:rPr lang="en-US" dirty="0" smtClean="0"/>
              <a:t>Wireless charging eliminates cords and connectors that could be chewed</a:t>
            </a:r>
          </a:p>
          <a:p>
            <a:r>
              <a:rPr lang="en-US" dirty="0" smtClean="0"/>
              <a:t>Autonomous Control</a:t>
            </a:r>
          </a:p>
          <a:p>
            <a:pPr lvl="1"/>
            <a:r>
              <a:rPr lang="en-US" dirty="0" smtClean="0"/>
              <a:t>The ball should be capable of distracting the dog without human assistance</a:t>
            </a:r>
          </a:p>
          <a:p>
            <a:pPr lvl="2"/>
            <a:r>
              <a:rPr lang="en-US" dirty="0" smtClean="0"/>
              <a:t>Will require a locating subsystem</a:t>
            </a:r>
            <a:endParaRPr lang="en-US" dirty="0" smtClean="0"/>
          </a:p>
          <a:p>
            <a:endParaRPr lang="en-US" dirty="0" smtClean="0"/>
          </a:p>
        </p:txBody>
      </p:sp>
    </p:spTree>
    <p:extLst>
      <p:ext uri="{BB962C8B-B14F-4D97-AF65-F5344CB8AC3E}">
        <p14:creationId xmlns:p14="http://schemas.microsoft.com/office/powerpoint/2010/main" val="687407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4466</TotalTime>
  <Words>1867</Words>
  <Application>Microsoft Office PowerPoint</Application>
  <PresentationFormat>Widescreen</PresentationFormat>
  <Paragraphs>408</Paragraphs>
  <Slides>60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Wingdings</vt:lpstr>
      <vt:lpstr>Office Theme</vt:lpstr>
      <vt:lpstr>Puppy Pal</vt:lpstr>
      <vt:lpstr>The face of innocence?</vt:lpstr>
      <vt:lpstr>The face of destruction</vt:lpstr>
      <vt:lpstr>Causes and Solutions</vt:lpstr>
      <vt:lpstr>Puppy Pal’s Job</vt:lpstr>
      <vt:lpstr>Accomplishing the job</vt:lpstr>
      <vt:lpstr>Subsystems</vt:lpstr>
      <vt:lpstr>Puppy Pal’s Three Main Components</vt:lpstr>
      <vt:lpstr>Specifications</vt:lpstr>
      <vt:lpstr>Mechanical Housing</vt:lpstr>
      <vt:lpstr>Housing Materials</vt:lpstr>
      <vt:lpstr>Housing Materials</vt:lpstr>
      <vt:lpstr>Housing Materials</vt:lpstr>
      <vt:lpstr>Internal Structure</vt:lpstr>
      <vt:lpstr>Internal Structure</vt:lpstr>
      <vt:lpstr>Internal Structure</vt:lpstr>
      <vt:lpstr>Driving System</vt:lpstr>
      <vt:lpstr>Progress</vt:lpstr>
      <vt:lpstr>Hardware Block Diagram - Ball</vt:lpstr>
      <vt:lpstr>Bluetooth Communications  </vt:lpstr>
      <vt:lpstr>Bluetooth Communications </vt:lpstr>
      <vt:lpstr>HC-05 Bluetooth Module</vt:lpstr>
      <vt:lpstr>HC-05 Bluetooth Module</vt:lpstr>
      <vt:lpstr>Mobile Application</vt:lpstr>
      <vt:lpstr>Audio Output </vt:lpstr>
      <vt:lpstr>Audio Decoder - VS1053B</vt:lpstr>
      <vt:lpstr>Audio Output – Schematic </vt:lpstr>
      <vt:lpstr>Audio Output – Schematic </vt:lpstr>
      <vt:lpstr>Audio Output – Schematic </vt:lpstr>
      <vt:lpstr>Audio Output – Schematic </vt:lpstr>
      <vt:lpstr>Ball Schematic - MCU</vt:lpstr>
      <vt:lpstr>Ball Schematic - MCU</vt:lpstr>
      <vt:lpstr>Ball Schematic - MCU</vt:lpstr>
      <vt:lpstr>Ball Schematic – Motor Driver</vt:lpstr>
      <vt:lpstr>Ball Schematic – Motor Driver</vt:lpstr>
      <vt:lpstr>Ball Schematic – Motor Driver</vt:lpstr>
      <vt:lpstr>Ball Schematic – Motor Driver</vt:lpstr>
      <vt:lpstr>Microcontroller</vt:lpstr>
      <vt:lpstr>Puppy Pal Software</vt:lpstr>
      <vt:lpstr>PowerPoint Presentation</vt:lpstr>
      <vt:lpstr>Puppy Pal Software</vt:lpstr>
      <vt:lpstr>Puppy Pal Software</vt:lpstr>
      <vt:lpstr>Puppy Pal Software</vt:lpstr>
      <vt:lpstr>Puppy Pal Software</vt:lpstr>
      <vt:lpstr>Dog Collar Software</vt:lpstr>
      <vt:lpstr>Autonomous Control</vt:lpstr>
      <vt:lpstr>Autonomous Control</vt:lpstr>
      <vt:lpstr>User Control</vt:lpstr>
      <vt:lpstr>Location Detection</vt:lpstr>
      <vt:lpstr>Motion and Proximity Sensing of the Dog</vt:lpstr>
      <vt:lpstr>Collar Block Diagram</vt:lpstr>
      <vt:lpstr>Collar Schematic</vt:lpstr>
      <vt:lpstr>Power and Charging</vt:lpstr>
      <vt:lpstr>Base Charging Station Block Diagram</vt:lpstr>
      <vt:lpstr>Base Charging Schematic</vt:lpstr>
      <vt:lpstr>PCB</vt:lpstr>
      <vt:lpstr>Work Distribution</vt:lpstr>
      <vt:lpstr>Project Progress</vt:lpstr>
      <vt:lpstr>Budget – Total  </vt:lpstr>
      <vt:lpstr>Issues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Puppy Pal</dc:title>
  <dc:creator>Scott Smith</dc:creator>
  <cp:lastModifiedBy>Scott Smith</cp:lastModifiedBy>
  <cp:revision>42</cp:revision>
  <dcterms:created xsi:type="dcterms:W3CDTF">2014-06-01T21:40:41Z</dcterms:created>
  <dcterms:modified xsi:type="dcterms:W3CDTF">2014-06-05T00:06:56Z</dcterms:modified>
</cp:coreProperties>
</file>