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6858000" cx="12192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7B8C3B5-703A-461C-88A2-62A28740F662}">
  <a:tblStyle styleId="{F7B8C3B5-703A-461C-88A2-62A28740F662}" styleName="Table_0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F02FE63C-438A-49A4-A285-FE03676C5BD0}" styleName="Table_1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3383900F-7BDD-46A3-8431-4590214CCEC2}" styleName="Table_2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F148FF1C-73DA-44BA-86A7-AD6C54FCE6BC}" styleName="Table_3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937FB5EF-35CC-4A9E-BDB2-404F92A29859}" styleName="Table_4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25DB8E66-1DDE-46BE-9E77-079E5EC4789F}" styleName="Table_5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2CC55C31-8D0B-4456-A7EC-45204E35D774}" styleName="Table_6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ED3AA5B8-C9A8-453E-8F33-639D0B500F56}" styleName="Table_7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239BD88C-CDF1-4120-B7D9-C73F1C12C03E}" styleName="Table_8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B45DF92D-A286-442B-AD5D-0BB8CD638DF2}" styleName="Table_9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B5FDB8B4-A88A-4719-B475-63D062B94D14}" styleName="Table_10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DC1E739D-FA1B-488D-A364-D6038EB388C1}" styleName="Table_11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5E7021D6-0354-4067-871F-39D564D8AD6C}" styleName="Table_12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D998964B-0561-4EA4-8B39-F0BBBFE52CE4}" styleName="Table_13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855DE6FF-4D98-4E06-9B90-697D83A838BF}" styleName="Table_14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710E5E9D-5F3E-4C05-A229-C66A1E4B9C73}" styleName="Table_15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0458084F-B3C8-490B-B871-9D69BDA84FE3}" styleName="Table_16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AA388401-96FF-4F01-ABCB-1A130B700236}" styleName="Table_17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12ECCBA6-529F-4E51-B2F9-D5623F4A99BF}" styleName="Table_18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  <a:tblStyle styleId="{2F42B2BC-9440-4103-8095-61C73BB4D741}" styleName="Table_19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5FAEF"/>
          </a:solidFill>
        </a:fill>
      </a:tcStyle>
    </a:wholeTbl>
    <a:band1H>
      <a:tcStyle>
        <a:fill>
          <a:solidFill>
            <a:srgbClr val="E8F5DB"/>
          </a:solidFill>
        </a:fill>
      </a:tcStyle>
    </a:band1H>
    <a:band1V>
      <a:tcStyle>
        <a:fill>
          <a:solidFill>
            <a:srgbClr val="E8F5DB"/>
          </a:solidFill>
        </a:fill>
      </a:tcStyle>
    </a:band1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0" name="Shape 41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6" name="Shape 41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4" name="Shape 43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2825016"/>
            <a:ext cx="12188951" cy="3180930"/>
          </a:xfrm>
          <a:prstGeom prst="rect">
            <a:avLst/>
          </a:prstGeom>
          <a:solidFill>
            <a:srgbClr val="262626">
              <a:alpha val="74901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0" y="3075708"/>
            <a:ext cx="12188951" cy="263929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7" name="Shape 17"/>
          <p:cNvSpPr txBox="1"/>
          <p:nvPr>
            <p:ph type="ctrTitle"/>
          </p:nvPr>
        </p:nvSpPr>
        <p:spPr>
          <a:xfrm>
            <a:off x="1066800" y="3165763"/>
            <a:ext cx="10058399" cy="17110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onsolas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066800" y="4953000"/>
            <a:ext cx="100583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indent="0" marL="457200" marR="0" rtl="0"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/>
            </a:lvl2pPr>
            <a:lvl3pPr indent="0" marL="914400" marR="0" rtl="0" algn="ctr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/>
            </a:lvl3pPr>
            <a:lvl4pPr indent="0" marL="1371600" marR="0" rtl="0" algn="ctr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/>
            </a:lvl4pPr>
            <a:lvl5pPr indent="0" marL="1828800" marR="0" rtl="0" algn="ctr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/>
            </a:lvl5pPr>
            <a:lvl6pPr indent="0" marL="2286000" marR="0" rtl="0" algn="ctr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/>
            </a:lvl6pPr>
            <a:lvl7pPr indent="0" marL="2743200" marR="0" rtl="0" algn="ctr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/>
            </a:lvl7pPr>
            <a:lvl8pPr indent="0" marL="3200400" marR="0" rtl="0" algn="ctr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/>
            </a:lvl8pPr>
            <a:lvl9pPr indent="0" marL="3657600" marR="0" rtl="0" algn="ctr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3962399" y="-609600"/>
            <a:ext cx="4267199" cy="9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marL="22860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•"/>
              <a:defRPr/>
            </a:lvl1pPr>
            <a:lvl2pPr indent="-124459" marL="594360" rtl="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indent="-127000" marL="91440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3pPr>
            <a:lvl4pPr indent="-142239" marL="123444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4pPr>
            <a:lvl5pPr indent="-149860" marL="150876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5pPr>
            <a:lvl6pPr indent="-144779" marL="1783079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139700" marL="205740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7pPr>
            <a:lvl8pPr indent="-147320" marL="233172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8pPr>
            <a:lvl9pPr indent="-142239" marL="260604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6877049" y="2305049"/>
            <a:ext cx="56388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2228849" y="-247650"/>
            <a:ext cx="5638800" cy="7048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marL="22860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•"/>
              <a:defRPr/>
            </a:lvl1pPr>
            <a:lvl2pPr indent="-124459" marL="594360" rtl="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indent="-127000" marL="91440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3pPr>
            <a:lvl4pPr indent="-142239" marL="123444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4pPr>
            <a:lvl5pPr indent="-149860" marL="150876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5pPr>
            <a:lvl6pPr indent="-144779" marL="1783079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139700" marL="205740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7pPr>
            <a:lvl8pPr indent="-147320" marL="233172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8pPr>
            <a:lvl9pPr indent="-142239" marL="260604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1524000" y="1825625"/>
            <a:ext cx="434340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6324600" y="1825625"/>
            <a:ext cx="434340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1524000" y="1828800"/>
            <a:ext cx="9144000" cy="2743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1524000" y="4589462"/>
            <a:ext cx="9144000" cy="1506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chemeClr val="accent1"/>
              </a:buClr>
              <a:buFont typeface="Consolas"/>
              <a:buNone/>
              <a:defRPr/>
            </a:lvl1pPr>
            <a:lvl2pPr indent="0" marL="457200" rtl="0">
              <a:spcBef>
                <a:spcPts val="0"/>
              </a:spcBef>
              <a:buFont typeface="Galdeano"/>
              <a:buNone/>
              <a:defRPr/>
            </a:lvl2pPr>
            <a:lvl3pPr indent="0" marL="914400" rtl="0">
              <a:spcBef>
                <a:spcPts val="0"/>
              </a:spcBef>
              <a:buFont typeface="Galdeano"/>
              <a:buNone/>
              <a:defRPr/>
            </a:lvl3pPr>
            <a:lvl4pPr indent="0" marL="1371600" rtl="0">
              <a:spcBef>
                <a:spcPts val="0"/>
              </a:spcBef>
              <a:buFont typeface="Galdeano"/>
              <a:buNone/>
              <a:defRPr/>
            </a:lvl4pPr>
            <a:lvl5pPr indent="0" marL="1828800" rtl="0">
              <a:spcBef>
                <a:spcPts val="0"/>
              </a:spcBef>
              <a:buFont typeface="Galdeano"/>
              <a:buNone/>
              <a:defRPr/>
            </a:lvl5pPr>
            <a:lvl6pPr indent="0" marL="2286000" rtl="0">
              <a:spcBef>
                <a:spcPts val="0"/>
              </a:spcBef>
              <a:buFont typeface="Galdeano"/>
              <a:buNone/>
              <a:defRPr/>
            </a:lvl6pPr>
            <a:lvl7pPr indent="0" marL="2743200" rtl="0">
              <a:spcBef>
                <a:spcPts val="0"/>
              </a:spcBef>
              <a:buFont typeface="Galdeano"/>
              <a:buNone/>
              <a:defRPr/>
            </a:lvl7pPr>
            <a:lvl8pPr indent="0" marL="3200400" rtl="0">
              <a:spcBef>
                <a:spcPts val="0"/>
              </a:spcBef>
              <a:buFont typeface="Galdeano"/>
              <a:buNone/>
              <a:defRPr/>
            </a:lvl8pPr>
            <a:lvl9pPr indent="0" marL="3657600" rtl="0">
              <a:spcBef>
                <a:spcPts val="0"/>
              </a:spcBef>
              <a:buFont typeface="Galdeano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1527048" y="1828800"/>
            <a:ext cx="4343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/>
            </a:lvl1pPr>
            <a:lvl2pPr indent="0" marL="457200" rtl="0">
              <a:spcBef>
                <a:spcPts val="0"/>
              </a:spcBef>
              <a:buFont typeface="Galdeano"/>
              <a:buNone/>
              <a:defRPr/>
            </a:lvl2pPr>
            <a:lvl3pPr indent="0" marL="914400" rtl="0">
              <a:spcBef>
                <a:spcPts val="0"/>
              </a:spcBef>
              <a:buFont typeface="Galdeano"/>
              <a:buNone/>
              <a:defRPr/>
            </a:lvl3pPr>
            <a:lvl4pPr indent="0" marL="1371600" rtl="0">
              <a:spcBef>
                <a:spcPts val="0"/>
              </a:spcBef>
              <a:buFont typeface="Galdeano"/>
              <a:buNone/>
              <a:defRPr/>
            </a:lvl4pPr>
            <a:lvl5pPr indent="0" marL="1828800" rtl="0">
              <a:spcBef>
                <a:spcPts val="0"/>
              </a:spcBef>
              <a:buFont typeface="Galdeano"/>
              <a:buNone/>
              <a:defRPr/>
            </a:lvl5pPr>
            <a:lvl6pPr indent="0" marL="2286000" rtl="0">
              <a:spcBef>
                <a:spcPts val="0"/>
              </a:spcBef>
              <a:buFont typeface="Galdeano"/>
              <a:buNone/>
              <a:defRPr/>
            </a:lvl6pPr>
            <a:lvl7pPr indent="0" marL="2743200" rtl="0">
              <a:spcBef>
                <a:spcPts val="0"/>
              </a:spcBef>
              <a:buFont typeface="Galdeano"/>
              <a:buNone/>
              <a:defRPr/>
            </a:lvl7pPr>
            <a:lvl8pPr indent="0" marL="3200400" rtl="0">
              <a:spcBef>
                <a:spcPts val="0"/>
              </a:spcBef>
              <a:buFont typeface="Galdeano"/>
              <a:buNone/>
              <a:defRPr/>
            </a:lvl8pPr>
            <a:lvl9pPr indent="0" marL="3657600" rtl="0">
              <a:spcBef>
                <a:spcPts val="0"/>
              </a:spcBef>
              <a:buFont typeface="Galdeano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1527048" y="2514600"/>
            <a:ext cx="43434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6327648" y="1828800"/>
            <a:ext cx="4343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/>
            </a:lvl1pPr>
            <a:lvl2pPr indent="0" marL="457200" rtl="0">
              <a:spcBef>
                <a:spcPts val="0"/>
              </a:spcBef>
              <a:buFont typeface="Galdeano"/>
              <a:buNone/>
              <a:defRPr/>
            </a:lvl2pPr>
            <a:lvl3pPr indent="0" marL="914400" rtl="0">
              <a:spcBef>
                <a:spcPts val="0"/>
              </a:spcBef>
              <a:buFont typeface="Galdeano"/>
              <a:buNone/>
              <a:defRPr/>
            </a:lvl3pPr>
            <a:lvl4pPr indent="0" marL="1371600" rtl="0">
              <a:spcBef>
                <a:spcPts val="0"/>
              </a:spcBef>
              <a:buFont typeface="Galdeano"/>
              <a:buNone/>
              <a:defRPr/>
            </a:lvl4pPr>
            <a:lvl5pPr indent="0" marL="1828800" rtl="0">
              <a:spcBef>
                <a:spcPts val="0"/>
              </a:spcBef>
              <a:buFont typeface="Galdeano"/>
              <a:buNone/>
              <a:defRPr/>
            </a:lvl5pPr>
            <a:lvl6pPr indent="0" marL="2286000" rtl="0">
              <a:spcBef>
                <a:spcPts val="0"/>
              </a:spcBef>
              <a:buFont typeface="Galdeano"/>
              <a:buNone/>
              <a:defRPr/>
            </a:lvl6pPr>
            <a:lvl7pPr indent="0" marL="2743200" rtl="0">
              <a:spcBef>
                <a:spcPts val="0"/>
              </a:spcBef>
              <a:buFont typeface="Galdeano"/>
              <a:buNone/>
              <a:defRPr/>
            </a:lvl7pPr>
            <a:lvl8pPr indent="0" marL="3200400" rtl="0">
              <a:spcBef>
                <a:spcPts val="0"/>
              </a:spcBef>
              <a:buFont typeface="Galdeano"/>
              <a:buNone/>
              <a:defRPr/>
            </a:lvl8pPr>
            <a:lvl9pPr indent="0" marL="3657600" rtl="0">
              <a:spcBef>
                <a:spcPts val="0"/>
              </a:spcBef>
              <a:buFont typeface="Galdeano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x="6327648" y="2514600"/>
            <a:ext cx="43434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t with 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8002586" y="1600200"/>
            <a:ext cx="312261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760412" y="762000"/>
            <a:ext cx="6400799" cy="533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8001039" y="3429000"/>
            <a:ext cx="312416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Galdeano"/>
              <a:buNone/>
              <a:defRPr/>
            </a:lvl1pPr>
            <a:lvl2pPr indent="0" marL="457200" rtl="0">
              <a:spcBef>
                <a:spcPts val="0"/>
              </a:spcBef>
              <a:buFont typeface="Galdeano"/>
              <a:buNone/>
              <a:defRPr/>
            </a:lvl2pPr>
            <a:lvl3pPr indent="0" marL="914400" rtl="0">
              <a:spcBef>
                <a:spcPts val="0"/>
              </a:spcBef>
              <a:buFont typeface="Galdeano"/>
              <a:buNone/>
              <a:defRPr/>
            </a:lvl3pPr>
            <a:lvl4pPr indent="0" marL="1371600" rtl="0">
              <a:spcBef>
                <a:spcPts val="0"/>
              </a:spcBef>
              <a:buFont typeface="Galdeano"/>
              <a:buNone/>
              <a:defRPr/>
            </a:lvl4pPr>
            <a:lvl5pPr indent="0" marL="1828800" rtl="0">
              <a:spcBef>
                <a:spcPts val="0"/>
              </a:spcBef>
              <a:buFont typeface="Galdeano"/>
              <a:buNone/>
              <a:defRPr/>
            </a:lvl5pPr>
            <a:lvl6pPr indent="0" marL="2286000" rtl="0">
              <a:spcBef>
                <a:spcPts val="0"/>
              </a:spcBef>
              <a:buFont typeface="Galdeano"/>
              <a:buNone/>
              <a:defRPr/>
            </a:lvl6pPr>
            <a:lvl7pPr indent="0" marL="2743200" rtl="0">
              <a:spcBef>
                <a:spcPts val="0"/>
              </a:spcBef>
              <a:buFont typeface="Galdeano"/>
              <a:buNone/>
              <a:defRPr/>
            </a:lvl7pPr>
            <a:lvl8pPr indent="0" marL="3200400" rtl="0">
              <a:spcBef>
                <a:spcPts val="0"/>
              </a:spcBef>
              <a:buFont typeface="Galdeano"/>
              <a:buNone/>
              <a:defRPr/>
            </a:lvl8pPr>
            <a:lvl9pPr indent="0" marL="3657600" rtl="0">
              <a:spcBef>
                <a:spcPts val="0"/>
              </a:spcBef>
              <a:buFont typeface="Galdeano"/>
              <a:buNone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644091" y="640079"/>
            <a:ext cx="6675119" cy="5577839"/>
          </a:xfrm>
          <a:prstGeom prst="rect">
            <a:avLst/>
          </a:prstGeom>
          <a:solidFill>
            <a:srgbClr val="000000"/>
          </a:solidFill>
          <a:ln cap="flat" cmpd="sng" w="1016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6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62" name="Shape 62"/>
          <p:cNvSpPr txBox="1"/>
          <p:nvPr>
            <p:ph type="title"/>
          </p:nvPr>
        </p:nvSpPr>
        <p:spPr>
          <a:xfrm>
            <a:off x="7997952" y="1600200"/>
            <a:ext cx="3127247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781250" y="777239"/>
            <a:ext cx="6400799" cy="530352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7997952" y="3429000"/>
            <a:ext cx="3127247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Galdeano"/>
              <a:buNone/>
              <a:defRPr/>
            </a:lvl1pPr>
            <a:lvl2pPr indent="0" marL="457200" rtl="0">
              <a:spcBef>
                <a:spcPts val="0"/>
              </a:spcBef>
              <a:buFont typeface="Galdeano"/>
              <a:buNone/>
              <a:defRPr/>
            </a:lvl2pPr>
            <a:lvl3pPr indent="0" marL="914400" rtl="0">
              <a:spcBef>
                <a:spcPts val="0"/>
              </a:spcBef>
              <a:buFont typeface="Galdeano"/>
              <a:buNone/>
              <a:defRPr/>
            </a:lvl3pPr>
            <a:lvl4pPr indent="0" marL="1371600" rtl="0">
              <a:spcBef>
                <a:spcPts val="0"/>
              </a:spcBef>
              <a:buFont typeface="Galdeano"/>
              <a:buNone/>
              <a:defRPr/>
            </a:lvl4pPr>
            <a:lvl5pPr indent="0" marL="1828800" rtl="0">
              <a:spcBef>
                <a:spcPts val="0"/>
              </a:spcBef>
              <a:buFont typeface="Galdeano"/>
              <a:buNone/>
              <a:defRPr/>
            </a:lvl5pPr>
            <a:lvl6pPr indent="0" marL="2286000" rtl="0">
              <a:spcBef>
                <a:spcPts val="0"/>
              </a:spcBef>
              <a:buFont typeface="Galdeano"/>
              <a:buNone/>
              <a:defRPr/>
            </a:lvl6pPr>
            <a:lvl7pPr indent="0" marL="2743200" rtl="0">
              <a:spcBef>
                <a:spcPts val="0"/>
              </a:spcBef>
              <a:buFont typeface="Galdeano"/>
              <a:buNone/>
              <a:defRPr/>
            </a:lvl7pPr>
            <a:lvl8pPr indent="0" marL="3200400" rtl="0">
              <a:spcBef>
                <a:spcPts val="0"/>
              </a:spcBef>
              <a:buFont typeface="Galdeano"/>
              <a:buNone/>
              <a:defRPr/>
            </a:lvl8pPr>
            <a:lvl9pPr indent="0" marL="3657600" rtl="0">
              <a:spcBef>
                <a:spcPts val="0"/>
              </a:spcBef>
              <a:buFont typeface="Galdeano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onsolas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Char char="•"/>
              <a:defRPr/>
            </a:lvl1pPr>
            <a:lvl2pPr indent="-124459" marL="594360" marR="0" rtl="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/>
            </a:lvl2pPr>
            <a:lvl3pPr indent="-127000" marL="914400" marR="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3pPr>
            <a:lvl4pPr indent="-142239" marL="1234440" marR="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4pPr>
            <a:lvl5pPr indent="-149860" marL="1508760" marR="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5pPr>
            <a:lvl6pPr indent="-144779" marL="1783079" marR="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6pPr>
            <a:lvl7pPr indent="-139700" marL="2057400" marR="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7pPr>
            <a:lvl8pPr indent="-147320" marL="2331720" marR="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8pPr>
            <a:lvl9pPr indent="-142239" marL="2606040" marR="0" rtl="0" algn="l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8610600" y="6362700"/>
            <a:ext cx="9905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1524000" y="6362700"/>
            <a:ext cx="6881552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9829800" y="6362700"/>
            <a:ext cx="838199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Relationship Id="rId4" Type="http://schemas.openxmlformats.org/officeDocument/2006/relationships/image" Target="../media/image22.jpg"/><Relationship Id="rId5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Relationship Id="rId4" Type="http://schemas.openxmlformats.org/officeDocument/2006/relationships/image" Target="../media/image35.png"/><Relationship Id="rId5" Type="http://schemas.openxmlformats.org/officeDocument/2006/relationships/image" Target="../media/image29.png"/><Relationship Id="rId6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png"/><Relationship Id="rId4" Type="http://schemas.openxmlformats.org/officeDocument/2006/relationships/image" Target="../media/image3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Relationship Id="rId4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jpg"/><Relationship Id="rId4" Type="http://schemas.openxmlformats.org/officeDocument/2006/relationships/image" Target="../media/image09.jpg"/><Relationship Id="rId5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Relationship Id="rId4" Type="http://schemas.openxmlformats.org/officeDocument/2006/relationships/image" Target="../media/image0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ctrTitle"/>
          </p:nvPr>
        </p:nvSpPr>
        <p:spPr>
          <a:xfrm>
            <a:off x="1066800" y="2057400"/>
            <a:ext cx="10058399" cy="17110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onsolas"/>
              <a:buNone/>
            </a:pPr>
            <a:r>
              <a:rPr b="0" baseline="0" i="0" lang="en-US" sz="5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Secured-E-Key</a:t>
            </a:r>
          </a:p>
        </p:txBody>
      </p:sp>
      <p:sp>
        <p:nvSpPr>
          <p:cNvPr id="82" name="Shape 82"/>
          <p:cNvSpPr txBox="1"/>
          <p:nvPr>
            <p:ph idx="1" type="subTitle"/>
          </p:nvPr>
        </p:nvSpPr>
        <p:spPr>
          <a:xfrm>
            <a:off x="1089659" y="3768435"/>
            <a:ext cx="10058399" cy="126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sng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Group 11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Sheldon Johnson EE – Enjolie Morales EE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Shawn Gangasingh EE – Saint-Surin Paul EE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UNIVERSITY OF CENTRAL FLORIDA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Lock system implementation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The lock will operate to lock and to unlock the door.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The microcontroller will send the appropriate command to operate the lock.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To lock or unlock the door, we will use a driver that can turn the motor clockwise or counterclockwise.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The driver that will be utilized is the L293 D.</a:t>
            </a: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35067" l="23866" r="29199" t="36132"/>
          <a:stretch/>
        </p:blipFill>
        <p:spPr>
          <a:xfrm>
            <a:off x="1676399" y="4495800"/>
            <a:ext cx="3311406" cy="152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7" name="Shape 147"/>
          <p:cNvGraphicFramePr/>
          <p:nvPr/>
        </p:nvGraphicFramePr>
        <p:xfrm>
          <a:off x="5257800" y="41452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{F02FE63C-438A-49A4-A285-FE03676C5BD0}</a:tableStyleId>
              </a:tblPr>
              <a:tblGrid>
                <a:gridCol w="3238500"/>
                <a:gridCol w="3238500"/>
              </a:tblGrid>
              <a:tr h="3749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Specifications of L293D Driver</a:t>
                      </a:r>
                    </a:p>
                  </a:txBody>
                  <a:tcPr marT="45725" marB="45725" marR="91450" marL="91450"/>
                </a:tc>
                <a:tc hMerge="1"/>
              </a:tr>
              <a:tr h="374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voltage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4.5 V to 36V</a:t>
                      </a:r>
                    </a:p>
                  </a:txBody>
                  <a:tcPr marT="45725" marB="45725" marR="91450" marL="91450"/>
                </a:tc>
              </a:tr>
              <a:tr h="374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Op. Temperature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0 C to 70 C</a:t>
                      </a:r>
                    </a:p>
                  </a:txBody>
                  <a:tcPr marT="45725" marB="45725" marR="91450" marL="91450"/>
                </a:tc>
              </a:tr>
              <a:tr h="374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Power Dissipation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2.075 W</a:t>
                      </a:r>
                    </a:p>
                  </a:txBody>
                  <a:tcPr marT="45725" marB="45725" marR="91450" marL="91450"/>
                </a:tc>
              </a:tr>
              <a:tr h="374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Output Voltage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2.3 V to 7V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Lock system Implementation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1524000" y="1828800"/>
            <a:ext cx="94488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Pins 1, 9 and 16 will be connected to a 5V pin from the microcontroller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Pins 4, 5, 12 and 13 will b e connected to the ground.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Pin 8 will receive 5 V  directly from the power source.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Pins 10 and 15 are the control line from the microcontroller.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Pins 11 and 14 will be connected to the motor.</a:t>
            </a: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4267200"/>
            <a:ext cx="622935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1524000" y="-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Motorized Electric Deadbolt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990600"/>
            <a:ext cx="8001000" cy="551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Camera Module</a:t>
            </a:r>
          </a:p>
        </p:txBody>
      </p:sp>
      <p:graphicFrame>
        <p:nvGraphicFramePr>
          <p:cNvPr id="167" name="Shape 167"/>
          <p:cNvGraphicFramePr/>
          <p:nvPr/>
        </p:nvGraphicFramePr>
        <p:xfrm>
          <a:off x="609600" y="1828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{3383900F-7BDD-46A3-8431-4590214CCEC2}</a:tableStyleId>
              </a:tblPr>
              <a:tblGrid>
                <a:gridCol w="1995725"/>
                <a:gridCol w="2128750"/>
                <a:gridCol w="2195275"/>
                <a:gridCol w="2062250"/>
              </a:tblGrid>
              <a:tr h="1157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Specifications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TTL Serial JPEG Camera with NTSC Video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LW-MINI110 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OV2640FSL 2MP MegapixelUXGA</a:t>
                      </a:r>
                    </a:p>
                  </a:txBody>
                  <a:tcPr marT="45725" marB="45725" marR="91450" marL="91450"/>
                </a:tc>
              </a:tr>
              <a:tr h="36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Resolution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640 x 480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520 TV Lines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 MP  UXGA</a:t>
                      </a:r>
                    </a:p>
                  </a:txBody>
                  <a:tcPr marT="45725" marB="45725" marR="91450" marL="91450"/>
                </a:tc>
              </a:tr>
              <a:tr h="36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Voltage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 V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3.3 to 6 V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3.0 V</a:t>
                      </a:r>
                    </a:p>
                  </a:txBody>
                  <a:tcPr marT="45725" marB="45725" marR="91450" marL="91450"/>
                </a:tc>
              </a:tr>
              <a:tr h="36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Current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75 mA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75mA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46mA</a:t>
                      </a:r>
                    </a:p>
                  </a:txBody>
                  <a:tcPr marT="45725" marB="45725" marR="91450" marL="91450"/>
                </a:tc>
              </a:tr>
              <a:tr h="36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Pixel size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5.6 um x 5.6 um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3.4 um x 3.4 um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2.2um x 2.2um</a:t>
                      </a:r>
                    </a:p>
                  </a:txBody>
                  <a:tcPr marT="45725" marB="45725" marR="91450" marL="91450"/>
                </a:tc>
              </a:tr>
              <a:tr h="36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Op. Temperature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-10 C to 45 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-20 C to 50 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-30 C to 70 C</a:t>
                      </a:r>
                    </a:p>
                  </a:txBody>
                  <a:tcPr marT="45725" marB="45725" marR="91450" marL="91450"/>
                </a:tc>
              </a:tr>
              <a:tr h="36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Lens Size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¼’’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1/3’’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¼’’</a:t>
                      </a:r>
                    </a:p>
                  </a:txBody>
                  <a:tcPr marT="45725" marB="45725" marR="91450" marL="91450"/>
                </a:tc>
              </a:tr>
              <a:tr h="36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SNR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45 dB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48 dB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40 dB</a:t>
                      </a:r>
                    </a:p>
                  </a:txBody>
                  <a:tcPr marT="45725" marB="45725" marR="91450" marL="91450"/>
                </a:tc>
              </a:tr>
              <a:tr h="36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Price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$ 39.95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$ 28.80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$ 20.00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0" l="39583" r="22916" t="11906"/>
          <a:stretch/>
        </p:blipFill>
        <p:spPr>
          <a:xfrm>
            <a:off x="9220200" y="1600200"/>
            <a:ext cx="2228850" cy="2959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1524000" y="-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Fingerprint Scanner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1219200"/>
            <a:ext cx="7467600" cy="5287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Fingerprint scanner</a:t>
            </a:r>
          </a:p>
        </p:txBody>
      </p:sp>
      <p:graphicFrame>
        <p:nvGraphicFramePr>
          <p:cNvPr id="181" name="Shape 181"/>
          <p:cNvGraphicFramePr/>
          <p:nvPr/>
        </p:nvGraphicFramePr>
        <p:xfrm>
          <a:off x="609600" y="2514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{F148FF1C-73DA-44BA-86A7-AD6C54FCE6BC}</a:tableStyleId>
              </a:tblPr>
              <a:tblGrid>
                <a:gridCol w="2514600"/>
                <a:gridCol w="2209800"/>
                <a:gridCol w="2362200"/>
                <a:gridCol w="23622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Specifications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Adafruit Fingerprint sensor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GT-511C1R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EikonTouch 710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Size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56 x 20 x 21.5mm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37 x 17 x  9.5 mm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84 x 34 x 14 mm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Voltage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3.6 to 6.0 V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3.3 to 6.0 V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 V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Current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120 mA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&lt; 130mA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120 mA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Fingerprint time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&lt;1.0 second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&lt;1.5 second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&lt;1.0 second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False Acceptance Rate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&lt;0.001%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&lt;0.001%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&lt;0.001%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Security Level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Working Temperature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-20 C to 50 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-20 C to 60 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0 C to 40 C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Price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$ 49.95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$ 31.95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$ 119.00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5800" y="304800"/>
            <a:ext cx="1904999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1524000" y="-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Other Sensors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1143000"/>
            <a:ext cx="7619999" cy="5363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81000" y="152400"/>
            <a:ext cx="5486399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1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PIR SENSOR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533400" y="1143000"/>
            <a:ext cx="5029199" cy="3725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 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Commonly used in security applications (i.e. burglar alarms, outdoor lights)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Single bit high/low output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Detects IR source up to 3.65 m (12 ft)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Sends signal to 3G module to activate the camera to take picture</a:t>
            </a: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4114800"/>
            <a:ext cx="2438399" cy="24383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7" name="Shape 197"/>
          <p:cNvGraphicFramePr/>
          <p:nvPr/>
        </p:nvGraphicFramePr>
        <p:xfrm>
          <a:off x="6705600" y="457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{937FB5EF-35CC-4A9E-BDB2-404F92A29859}</a:tableStyleId>
              </a:tblPr>
              <a:tblGrid>
                <a:gridCol w="2514600"/>
                <a:gridCol w="2514600"/>
              </a:tblGrid>
              <a:tr h="939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Product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Parallax PIR Mini Sensor</a:t>
                      </a:r>
                    </a:p>
                  </a:txBody>
                  <a:tcPr marT="45725" marB="45725" marR="91450" marL="91450" anchor="ctr"/>
                </a:tc>
              </a:tr>
              <a:tr h="939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Size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29.5 x 12.5 x 12.5 mm</a:t>
                      </a:r>
                    </a:p>
                  </a:txBody>
                  <a:tcPr marT="45725" marB="45725" marR="91450" marL="91450" anchor="ctr"/>
                </a:tc>
              </a:tr>
              <a:tr h="939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Detection Range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100°</a:t>
                      </a:r>
                    </a:p>
                  </a:txBody>
                  <a:tcPr marT="45725" marB="45725" marR="91450" marL="91450" anchor="ctr"/>
                </a:tc>
              </a:tr>
              <a:tr h="939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Voltage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3.3  V</a:t>
                      </a:r>
                    </a:p>
                  </a:txBody>
                  <a:tcPr marT="45725" marB="45725" marR="91450" marL="91450" anchor="ctr"/>
                </a:tc>
              </a:tr>
              <a:tr h="939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Current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28  μA</a:t>
                      </a:r>
                    </a:p>
                  </a:txBody>
                  <a:tcPr marT="45725" marB="45725" marR="91450" marL="91450" anchor="ctr"/>
                </a:tc>
              </a:tr>
              <a:tr h="939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Price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$9.99</a:t>
                      </a: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1219200" y="0"/>
            <a:ext cx="4800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Gyroscope 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533400" y="381000"/>
            <a:ext cx="434340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3 axis Gyroscope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Programmable in Arduino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Used to detect when door is open and unlocked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It would send a signal to microprocessor to determine when to lock again</a:t>
            </a:r>
          </a:p>
        </p:txBody>
      </p:sp>
      <p:graphicFrame>
        <p:nvGraphicFramePr>
          <p:cNvPr id="204" name="Shape 204"/>
          <p:cNvGraphicFramePr/>
          <p:nvPr/>
        </p:nvGraphicFramePr>
        <p:xfrm>
          <a:off x="7467600" y="381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{25DB8E66-1DDE-46BE-9E77-079E5EC4789F}</a:tableStyleId>
              </a:tblPr>
              <a:tblGrid>
                <a:gridCol w="2171700"/>
                <a:gridCol w="2171700"/>
              </a:tblGrid>
              <a:tr h="1101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Product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InvenSense 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ITG-3400 EB</a:t>
                      </a:r>
                    </a:p>
                  </a:txBody>
                  <a:tcPr marT="45725" marB="45725" marR="91450" marL="91450" anchor="ctr"/>
                </a:tc>
              </a:tr>
              <a:tr h="854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Size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1.52 x 1.27 cm</a:t>
                      </a:r>
                    </a:p>
                  </a:txBody>
                  <a:tcPr marT="45725" marB="45725" marR="91450" marL="91450" anchor="ctr"/>
                </a:tc>
              </a:tr>
              <a:tr h="854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Range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+/- 250 - 2000</a:t>
                      </a:r>
                    </a:p>
                  </a:txBody>
                  <a:tcPr marT="45725" marB="45725" marR="91450" marL="91450" anchor="ctr"/>
                </a:tc>
              </a:tr>
              <a:tr h="1025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Voltage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1.8 V</a:t>
                      </a:r>
                    </a:p>
                  </a:txBody>
                  <a:tcPr marT="45725" marB="45725" marR="91450" marL="91450" anchor="ctr"/>
                </a:tc>
              </a:tr>
              <a:tr h="1025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Current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3.2 mA</a:t>
                      </a:r>
                    </a:p>
                  </a:txBody>
                  <a:tcPr marT="45725" marB="45725" marR="91450" marL="91450" anchor="ctr"/>
                </a:tc>
              </a:tr>
              <a:tr h="854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Price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$19.95</a:t>
                      </a: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3886200"/>
            <a:ext cx="4006516" cy="2245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2362200" y="152400"/>
            <a:ext cx="63246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RFID &amp; NFC COMPARISON</a:t>
            </a:r>
          </a:p>
        </p:txBody>
      </p:sp>
      <p:graphicFrame>
        <p:nvGraphicFramePr>
          <p:cNvPr id="211" name="Shape 211"/>
          <p:cNvGraphicFramePr/>
          <p:nvPr/>
        </p:nvGraphicFramePr>
        <p:xfrm>
          <a:off x="990600" y="1447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{2CC55C31-8D0B-4456-A7EC-45204E35D774}</a:tableStyleId>
              </a:tblPr>
              <a:tblGrid>
                <a:gridCol w="3327400"/>
                <a:gridCol w="3327400"/>
                <a:gridCol w="3327400"/>
              </a:tblGrid>
              <a:tr h="446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Characteristics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RFID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NFC</a:t>
                      </a:r>
                    </a:p>
                  </a:txBody>
                  <a:tcPr marT="45725" marB="45725" marR="91450" marL="91450"/>
                </a:tc>
              </a:tr>
              <a:tr h="446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Frequency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13.56 MHz in HF (varies in LF, UHF)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13.56 MHz</a:t>
                      </a:r>
                    </a:p>
                  </a:txBody>
                  <a:tcPr marT="45725" marB="45725" marR="91450" marL="91450"/>
                </a:tc>
              </a:tr>
              <a:tr h="446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Range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Up to 1 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Up  to 10 cm</a:t>
                      </a:r>
                    </a:p>
                  </a:txBody>
                  <a:tcPr marT="45725" marB="45725" marR="91450" marL="91450"/>
                </a:tc>
              </a:tr>
              <a:tr h="1115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Communication Modes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Read/write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Read/write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Peer 2 Peer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Card emulation</a:t>
                      </a:r>
                    </a:p>
                  </a:txBody>
                  <a:tcPr marT="45725" marB="45725" marR="91450" marL="91450"/>
                </a:tc>
              </a:tr>
              <a:tr h="555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Security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Mid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High </a:t>
                      </a:r>
                    </a:p>
                  </a:txBody>
                  <a:tcPr marT="45725" marB="45725" marR="91450" marL="91450"/>
                </a:tc>
              </a:tr>
              <a:tr h="780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Application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Item tracking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Mobile payments, access control</a:t>
                      </a:r>
                    </a:p>
                  </a:txBody>
                  <a:tcPr marT="45725" marB="45725" marR="91450" marL="91450"/>
                </a:tc>
              </a:tr>
              <a:tr h="780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System Components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Reader, Antenna, Tag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May act as both reader and tag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Projects Goals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Global accessibility to a device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Wireless communication controls restricted to user and device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Ensure complete reliability of all components without any instances of failure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Create at least two separate methods for user entry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Overall low maintenance for the long term</a:t>
            </a:r>
          </a:p>
          <a:p>
            <a:pPr indent="-508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635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6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81000" y="152400"/>
            <a:ext cx="73913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Near Field Communication (NFC)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304800" y="1143000"/>
            <a:ext cx="5638800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97368"/>
              <a:buFont typeface="Arial"/>
              <a:buChar char="•"/>
            </a:pPr>
            <a:r>
              <a:rPr b="0" baseline="0" i="0" lang="en-US" sz="185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Built in Antenna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97368"/>
              <a:buFont typeface="Arial"/>
              <a:buChar char="•"/>
            </a:pPr>
            <a:r>
              <a:rPr b="0" baseline="0" i="0" lang="en-US" sz="185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USB powered to allow interoperability with different devices and applications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97368"/>
              <a:buFont typeface="Arial"/>
              <a:buChar char="•"/>
            </a:pPr>
            <a:r>
              <a:rPr b="0" baseline="0" i="0" lang="en-US" sz="185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Module uses C programming language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97368"/>
              <a:buFont typeface="Arial"/>
              <a:buChar char="•"/>
            </a:pPr>
            <a:r>
              <a:rPr b="0" baseline="0" i="0" lang="en-US" sz="185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Phone use NFC reader/writer App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97368"/>
              <a:buFont typeface="Arial"/>
              <a:buChar char="•"/>
            </a:pPr>
            <a:r>
              <a:rPr b="0" baseline="0" i="0" lang="en-US" sz="185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Offers AES Authentication  BoosterPack Plug in Module for secure level encryption</a:t>
            </a:r>
          </a:p>
          <a:p>
            <a:pPr indent="-111125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185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11125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185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11125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185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11125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185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11125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185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11125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185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graphicFrame>
        <p:nvGraphicFramePr>
          <p:cNvPr id="218" name="Shape 218"/>
          <p:cNvGraphicFramePr/>
          <p:nvPr/>
        </p:nvGraphicFramePr>
        <p:xfrm>
          <a:off x="7848600" y="8601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{ED3AA5B8-C9A8-453E-8F33-639D0B500F56}</a:tableStyleId>
              </a:tblPr>
              <a:tblGrid>
                <a:gridCol w="1828800"/>
                <a:gridCol w="1828800"/>
              </a:tblGrid>
              <a:tr h="684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Product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TRF7970A EVM</a:t>
                      </a:r>
                    </a:p>
                  </a:txBody>
                  <a:tcPr marT="45725" marB="45725" marR="91450" marL="91450"/>
                </a:tc>
              </a:tr>
              <a:tr h="684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Frequency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13.56 MHz</a:t>
                      </a:r>
                    </a:p>
                  </a:txBody>
                  <a:tcPr marT="45725" marB="45725" marR="91450" marL="91450"/>
                </a:tc>
              </a:tr>
              <a:tr h="1377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Modes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dk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reader/writer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dk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Peer 2 Peer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dk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card emulation</a:t>
                      </a:r>
                    </a:p>
                  </a:txBody>
                  <a:tcPr marT="45725" marB="45725" marR="91450" marL="91450"/>
                </a:tc>
              </a:tr>
              <a:tr h="684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Voltage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 V</a:t>
                      </a:r>
                    </a:p>
                  </a:txBody>
                  <a:tcPr marT="45725" marB="45725" marR="91450" marL="91450"/>
                </a:tc>
              </a:tr>
              <a:tr h="684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Range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 up to 5 cm</a:t>
                      </a:r>
                    </a:p>
                  </a:txBody>
                  <a:tcPr marT="45725" marB="45725" marR="91450" marL="91450"/>
                </a:tc>
              </a:tr>
              <a:tr h="684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Size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9 x 5.5 cm</a:t>
                      </a:r>
                    </a:p>
                  </a:txBody>
                  <a:tcPr marT="45725" marB="45725" marR="91450" marL="91450"/>
                </a:tc>
              </a:tr>
              <a:tr h="684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Price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$99.00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890470" y="3281729"/>
            <a:ext cx="2290396" cy="3499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1524000" y="-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Micro Controller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990600"/>
            <a:ext cx="7696199" cy="5515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Microcontroller </a:t>
            </a:r>
          </a:p>
        </p:txBody>
      </p:sp>
      <p:graphicFrame>
        <p:nvGraphicFramePr>
          <p:cNvPr id="232" name="Shape 232"/>
          <p:cNvGraphicFramePr/>
          <p:nvPr/>
        </p:nvGraphicFramePr>
        <p:xfrm>
          <a:off x="609600" y="3962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{239BD88C-CDF1-4120-B7D9-C73F1C12C03E}</a:tableStyleId>
              </a:tblPr>
              <a:tblGrid>
                <a:gridCol w="2057400"/>
                <a:gridCol w="1371600"/>
                <a:gridCol w="1066800"/>
                <a:gridCol w="914400"/>
                <a:gridCol w="802800"/>
                <a:gridCol w="873600"/>
                <a:gridCol w="1143000"/>
                <a:gridCol w="1219200"/>
                <a:gridCol w="1143000"/>
              </a:tblGrid>
              <a:tr h="1143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Microcontroller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CPU Frequency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I/O Pins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UART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SPI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I2C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ADC Channels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Price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Store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ATxmega128A4U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32MHz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34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7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12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baseline="0" i="0" lang="en-US" sz="1800" u="none" cap="none" strike="noStrike">
                          <a:solidFill>
                            <a:schemeClr val="dk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$5.16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Atmel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ATxmega2560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16MHz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86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16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$5.65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Ebay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LPC2148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60MHz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64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14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$12.50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Ebay</a:t>
                      </a: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33" name="Shape 233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460375" y="160336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7889" l="0" r="5843" t="9950"/>
          <a:stretch/>
        </p:blipFill>
        <p:spPr>
          <a:xfrm>
            <a:off x="7162800" y="1817076"/>
            <a:ext cx="4017840" cy="188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 b="5268" l="9900" r="7333" t="6245"/>
          <a:stretch/>
        </p:blipFill>
        <p:spPr>
          <a:xfrm>
            <a:off x="612775" y="1570891"/>
            <a:ext cx="2646240" cy="212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3400" y="2454518"/>
            <a:ext cx="1714500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1295400" y="762000"/>
            <a:ext cx="91440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onsolas"/>
              <a:buNone/>
            </a:pPr>
            <a:r>
              <a:rPr b="0" baseline="0" i="0" lang="en-US" sz="5400" u="none" cap="none" strike="noStrik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  Software Environment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1219200" y="2057400"/>
            <a:ext cx="9448800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Software: Arduino Integrated Development Environment(IDE)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Uses “Sketch” for programming the code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Includes a software library called “wiring”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	-AVR Power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	-AVR Sleep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	-AVR IO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Open-source hardware capability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	-XmegaDuino </a:t>
            </a:r>
          </a:p>
          <a:p>
            <a:pPr indent="-215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Programming language: C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accen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1524000" y="457200"/>
            <a:ext cx="466871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Microcontroller Flow Chart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152400" y="1828800"/>
            <a:ext cx="701040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Uses the  PIR sensor to determine if there is a presence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Uses the Gyroscope sensor to determine whether the door is open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A timer is implemented to optimize power consumption.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 NFC, 3G and fingerprint scanner are used to determine whether to unlock or keep the door locked.  </a:t>
            </a: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00" y="41801"/>
            <a:ext cx="2895600" cy="672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1524000" y="-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Wireless Module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957942"/>
            <a:ext cx="7619999" cy="5668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1546859" y="-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Wireless Communication Types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graphicFrame>
        <p:nvGraphicFramePr>
          <p:cNvPr id="265" name="Shape 265"/>
          <p:cNvGraphicFramePr/>
          <p:nvPr/>
        </p:nvGraphicFramePr>
        <p:xfrm>
          <a:off x="1905000" y="1219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{B45DF92D-A286-442B-AD5D-0BB8CD638DF2}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Specification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Bluetooth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Wi-Fi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3G Cellular Network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Data Rate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2-25 Mbps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100 Mbps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3.6 Mbps (DL) / 384 Kbps (UL)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Range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10cm-100m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20m-100m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Where Service Permits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Baud Rate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115200 bps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115200 bps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115200 bps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Frequency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2.4-2.48 GHz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2.4 GHz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2.4GHz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Complexity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Medium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High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Medium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Power Consumption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2.5 mW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500 mW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250 mW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Interfacing Method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UART, SPI, I</a:t>
                      </a:r>
                      <a:r>
                        <a:rPr baseline="30000" lang="en-US" sz="1800" u="none" cap="none" strike="noStrike"/>
                        <a:t>2</a:t>
                      </a:r>
                      <a:r>
                        <a:rPr baseline="0" lang="en-US" sz="1800" u="none" cap="none" strike="noStrike"/>
                        <a:t>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UART, SPI, SDIO, I</a:t>
                      </a:r>
                      <a:r>
                        <a:rPr baseline="30000" lang="en-US" sz="1800" u="none" cap="none" strike="noStrike"/>
                        <a:t>2</a:t>
                      </a:r>
                      <a:r>
                        <a:rPr baseline="0" lang="en-US" sz="1800" u="none" cap="none" strike="noStrike"/>
                        <a:t>C, USB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UART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990600" y="-304800"/>
            <a:ext cx="10134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TI CC3100 Wi-Fi Module vs SIM5216A Module</a:t>
            </a:r>
          </a:p>
        </p:txBody>
      </p:sp>
      <p:graphicFrame>
        <p:nvGraphicFramePr>
          <p:cNvPr id="271" name="Shape 271"/>
          <p:cNvGraphicFramePr/>
          <p:nvPr/>
        </p:nvGraphicFramePr>
        <p:xfrm>
          <a:off x="0" y="8788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{B5FDB8B4-A88A-4719-B475-63D062B94D14}</a:tableStyleId>
              </a:tblPr>
              <a:tblGrid>
                <a:gridCol w="2743200"/>
                <a:gridCol w="3124200"/>
                <a:gridCol w="3276600"/>
              </a:tblGrid>
              <a:tr h="388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Features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TI CC3100 Wi-Fi Module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SIM5216A Module</a:t>
                      </a:r>
                    </a:p>
                  </a:txBody>
                  <a:tcPr marT="45725" marB="45725" marR="91450" marL="91450"/>
                </a:tc>
              </a:tr>
              <a:tr h="388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Wireless Communication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Wi-Fi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3G </a:t>
                      </a:r>
                    </a:p>
                  </a:txBody>
                  <a:tcPr marT="45725" marB="45725" marR="91450" marL="91450"/>
                </a:tc>
              </a:tr>
              <a:tr h="388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Supply Voltage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2.1 to 3.6 V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3.3 to 4.2 V</a:t>
                      </a:r>
                    </a:p>
                  </a:txBody>
                  <a:tcPr marT="45725" marB="45725" marR="91450" marL="91450"/>
                </a:tc>
              </a:tr>
              <a:tr h="388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Active Current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450 mA (Maximum)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Typical 580 mA </a:t>
                      </a:r>
                    </a:p>
                  </a:txBody>
                  <a:tcPr marT="45725" marB="45725" marR="91450" marL="91450"/>
                </a:tc>
              </a:tr>
              <a:tr h="6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Hibernation Current (With RTC)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 µA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10 µA</a:t>
                      </a:r>
                    </a:p>
                  </a:txBody>
                  <a:tcPr marT="45725" marB="45725" marR="91450" marL="91450"/>
                </a:tc>
              </a:tr>
              <a:tr h="388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Size &amp; Pin Count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9 x 9 (mm) – 64 pins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36 x 26 (mm) – 70 pins</a:t>
                      </a:r>
                    </a:p>
                  </a:txBody>
                  <a:tcPr marT="45725" marB="45725" marR="91450" marL="91450"/>
                </a:tc>
              </a:tr>
              <a:tr h="958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Hardware Sub-Features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None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USIM Card, Audio Interface, 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 I</a:t>
                      </a:r>
                      <a:r>
                        <a:rPr baseline="30000" lang="en-US" sz="1800" u="none" cap="none" strike="noStrike"/>
                        <a:t>2</a:t>
                      </a:r>
                      <a:r>
                        <a:rPr baseline="0" lang="en-US" sz="1800" u="none" cap="none" strike="noStrike"/>
                        <a:t>C, SCCB Interface, 2 GPIO, 4 PCM </a:t>
                      </a:r>
                    </a:p>
                  </a:txBody>
                  <a:tcPr marT="45725" marB="45725" marR="91450" marL="91450"/>
                </a:tc>
              </a:tr>
              <a:tr h="388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Cost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$14.07 (TI.com)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$32.00 (Aliexpress.com)</a:t>
                      </a:r>
                    </a:p>
                  </a:txBody>
                  <a:tcPr marT="45725" marB="45725" marR="91450" marL="91450"/>
                </a:tc>
              </a:tr>
              <a:tr h="958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Applications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Cloud Connectivity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Security Systems 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Home Automation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Telematics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Security Solution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Tracking Solution</a:t>
                      </a:r>
                    </a:p>
                  </a:txBody>
                  <a:tcPr marT="45725" marB="45725" marR="91450" marL="91450"/>
                </a:tc>
              </a:tr>
              <a:tr h="388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Software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 Programming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AT Commands</a:t>
                      </a:r>
                    </a:p>
                  </a:txBody>
                  <a:tcPr marT="45725" marB="45725" marR="91450" marL="91450"/>
                </a:tc>
              </a:tr>
              <a:tr h="6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IDE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Code Composer Studio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Online AT Command Tester, Arduino IDE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0200" y="862262"/>
            <a:ext cx="2971799" cy="313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9542334" y="3945064"/>
            <a:ext cx="2327533" cy="297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1527048" y="-359944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Pros and Cons of 3G over Wi-Fi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1305446" y="609600"/>
            <a:ext cx="4343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2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Pros</a:t>
            </a:r>
          </a:p>
        </p:txBody>
      </p:sp>
      <p:sp>
        <p:nvSpPr>
          <p:cNvPr id="280" name="Shape 280"/>
          <p:cNvSpPr txBox="1"/>
          <p:nvPr>
            <p:ph idx="2" type="body"/>
          </p:nvPr>
        </p:nvSpPr>
        <p:spPr>
          <a:xfrm>
            <a:off x="533400" y="1289383"/>
            <a:ext cx="5337048" cy="5048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accent1"/>
                </a:solidFill>
                <a:latin typeface="Galdeano"/>
                <a:ea typeface="Galdeano"/>
                <a:cs typeface="Galdeano"/>
                <a:sym typeface="Galdeano"/>
              </a:rPr>
              <a:t>No need for cloud connectivity software services like IBM Bluemix, Xlively, or Microsoft Azure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accent1"/>
                </a:solidFill>
                <a:latin typeface="Galdeano"/>
                <a:ea typeface="Galdeano"/>
                <a:cs typeface="Galdeano"/>
                <a:sym typeface="Galdeano"/>
              </a:rPr>
              <a:t>Allows for direct communication by SMS and MMS between the SIM5216 module and user’s smartphone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accent1"/>
                </a:solidFill>
                <a:latin typeface="Galdeano"/>
                <a:ea typeface="Galdeano"/>
                <a:cs typeface="Galdeano"/>
                <a:sym typeface="Galdeano"/>
              </a:rPr>
              <a:t>SMS and MMS messages automatically save to hard drive of  smartphone instead of cloud database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accent1"/>
                </a:solidFill>
                <a:latin typeface="Galdeano"/>
                <a:ea typeface="Galdeano"/>
                <a:cs typeface="Galdeano"/>
                <a:sym typeface="Galdeano"/>
              </a:rPr>
              <a:t>Automatically archives and organizes SMS and MMS messages in order by date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accent1"/>
                </a:solidFill>
                <a:latin typeface="Galdeano"/>
                <a:ea typeface="Galdeano"/>
                <a:cs typeface="Galdeano"/>
                <a:sym typeface="Galdeano"/>
              </a:rPr>
              <a:t>Simpler interfacing for user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accent1"/>
                </a:solidFill>
                <a:latin typeface="Galdeano"/>
                <a:ea typeface="Galdeano"/>
                <a:cs typeface="Galdeano"/>
                <a:sym typeface="Galdeano"/>
              </a:rPr>
              <a:t>Stops intruders from acquiring user login information to an app as to gain lock access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accent1"/>
                </a:solidFill>
                <a:latin typeface="Galdeano"/>
                <a:ea typeface="Galdeano"/>
                <a:cs typeface="Galdeano"/>
                <a:sym typeface="Galdeano"/>
              </a:rPr>
              <a:t>Supports a TCP/IP network for:</a:t>
            </a:r>
          </a:p>
          <a:p>
            <a:pPr indent="-238759" lvl="1" marL="594360" marR="0" rtl="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accent1"/>
                </a:solidFill>
                <a:latin typeface="Galdeano"/>
                <a:ea typeface="Galdeano"/>
                <a:cs typeface="Galdeano"/>
                <a:sym typeface="Galdeano"/>
              </a:rPr>
              <a:t>FTP/HTTP/SMTP/POP3</a:t>
            </a:r>
          </a:p>
        </p:txBody>
      </p:sp>
      <p:sp>
        <p:nvSpPr>
          <p:cNvPr id="281" name="Shape 281"/>
          <p:cNvSpPr txBox="1"/>
          <p:nvPr>
            <p:ph idx="3" type="body"/>
          </p:nvPr>
        </p:nvSpPr>
        <p:spPr>
          <a:xfrm>
            <a:off x="6327648" y="609600"/>
            <a:ext cx="4343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2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Cons</a:t>
            </a:r>
          </a:p>
        </p:txBody>
      </p:sp>
      <p:sp>
        <p:nvSpPr>
          <p:cNvPr id="282" name="Shape 282"/>
          <p:cNvSpPr txBox="1"/>
          <p:nvPr>
            <p:ph idx="4" type="body"/>
          </p:nvPr>
        </p:nvSpPr>
        <p:spPr>
          <a:xfrm>
            <a:off x="6307594" y="1289383"/>
            <a:ext cx="4970004" cy="5048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Galdeano"/>
                <a:ea typeface="Galdeano"/>
                <a:cs typeface="Galdeano"/>
                <a:sym typeface="Galdeano"/>
              </a:rPr>
              <a:t>Access to door lock is limited to user’s registered smartphone device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Galdeano"/>
                <a:ea typeface="Galdeano"/>
                <a:cs typeface="Galdeano"/>
                <a:sym typeface="Galdeano"/>
              </a:rPr>
              <a:t>System requires its own SIM card to connect with 3G network</a:t>
            </a: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accen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accen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accen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accen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accent1"/>
                </a:solidFill>
                <a:latin typeface="Galdeano"/>
                <a:ea typeface="Galdeano"/>
                <a:cs typeface="Galdeano"/>
                <a:sym typeface="Galdeano"/>
              </a:rPr>
              <a:t>Available 3G service to Secured-E-Key is limited to mobile provider that use same operating frequency bands of the SIM5216A</a:t>
            </a: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accen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accen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0746" y="2696576"/>
            <a:ext cx="3697200" cy="2070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1295400" y="-515060"/>
            <a:ext cx="9906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3G Coverage Maps and Provider Comparison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533400" y="1981200"/>
            <a:ext cx="116585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								T-Mobile Coverage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	AT&amp;T Coverage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238759" lvl="1" marL="594360" marR="0" rtl="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Dual-Band: UMTS/HSDPA 850/1900 MHz</a:t>
            </a:r>
          </a:p>
          <a:p>
            <a:pPr indent="-238759" lvl="1" marL="594360" marR="0" rtl="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Quad-Band: EDGE 1900 MHz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Courtesy of OpenSignal.com</a:t>
            </a:r>
          </a:p>
        </p:txBody>
      </p:sp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4818419"/>
            <a:ext cx="1790699" cy="73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3154" y="627941"/>
            <a:ext cx="5558844" cy="196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2878" y="627939"/>
            <a:ext cx="6673998" cy="37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62600" y="3100735"/>
            <a:ext cx="6629400" cy="3771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4" name="Shape 294"/>
          <p:cNvCxnSpPr/>
          <p:nvPr/>
        </p:nvCxnSpPr>
        <p:spPr>
          <a:xfrm rot="10800000">
            <a:off x="5562600" y="3100736"/>
            <a:ext cx="0" cy="129903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95" name="Shape 295"/>
          <p:cNvCxnSpPr/>
          <p:nvPr/>
        </p:nvCxnSpPr>
        <p:spPr>
          <a:xfrm rot="10800000">
            <a:off x="5562600" y="3100735"/>
            <a:ext cx="1098518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Motivation for the Project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Device applicable to the current market place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A project people can instantly relate to but be improved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Focus on hardware and software security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Modes of secure communication not easily infiltrated by outsiders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To graduate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1524000" y="-138363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3G Module Software Diagram</a:t>
            </a: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24459" lvl="1" marL="594360" marR="0" rtl="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323474"/>
            <a:ext cx="10820400" cy="529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143000"/>
            <a:ext cx="4190999" cy="188484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/>
          <p:nvPr/>
        </p:nvSpPr>
        <p:spPr>
          <a:xfrm rot="5400000">
            <a:off x="418044" y="3066996"/>
            <a:ext cx="567596" cy="709863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1523999" y="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Secured-E-Key Schematic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5499" y="1434383"/>
            <a:ext cx="8000998" cy="5056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1524000" y="16099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Secured-E-Key PCB Layout</a:t>
            </a:r>
          </a:p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3661" y="1385887"/>
            <a:ext cx="6924674" cy="515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1524000" y="-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Power Supply</a:t>
            </a:r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990600"/>
            <a:ext cx="8077199" cy="5515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1524000" y="11723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Power Diagram</a:t>
            </a:r>
          </a:p>
        </p:txBody>
      </p:sp>
      <p:sp>
        <p:nvSpPr>
          <p:cNvPr id="331" name="Shape 331"/>
          <p:cNvSpPr/>
          <p:nvPr/>
        </p:nvSpPr>
        <p:spPr>
          <a:xfrm>
            <a:off x="609600" y="1524000"/>
            <a:ext cx="9753599" cy="648546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9999" y="0"/>
                </a:moveTo>
                <a:close/>
                <a:lnTo>
                  <a:pt x="-9999" y="120000"/>
                </a:lnTo>
              </a:path>
              <a:path extrusionOk="0" fill="none" h="120000" w="120000">
                <a:moveTo>
                  <a:pt x="-9999" y="22500"/>
                </a:moveTo>
                <a:lnTo>
                  <a:pt x="-45999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180"/>
              </a:spcAft>
              <a:buClr>
                <a:schemeClr val="lt1"/>
              </a:buClr>
              <a:buSzPct val="100000"/>
              <a:buFont typeface="Galdeano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Battery</a:t>
            </a:r>
          </a:p>
          <a:p>
            <a:pPr indent="-114300" lvl="2" marL="228600" marR="0" rtl="0" algn="l">
              <a:lnSpc>
                <a:spcPct val="75000"/>
              </a:lnSpc>
              <a:spcBef>
                <a:spcPts val="0"/>
              </a:spcBef>
              <a:spcAft>
                <a:spcPts val="180"/>
              </a:spcAft>
              <a:buClr>
                <a:schemeClr val="lt1"/>
              </a:buClr>
              <a:buSzPct val="100000"/>
              <a:buFont typeface="Galdeano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5V Regulator</a:t>
            </a:r>
          </a:p>
          <a:p>
            <a:pPr indent="-114300" lvl="3" marL="342900" marR="0" rtl="0" algn="l">
              <a:lnSpc>
                <a:spcPct val="75000"/>
              </a:lnSpc>
              <a:spcBef>
                <a:spcPts val="0"/>
              </a:spcBef>
              <a:spcAft>
                <a:spcPts val="180"/>
              </a:spcAft>
              <a:buClr>
                <a:schemeClr val="lt1"/>
              </a:buClr>
              <a:buSzPct val="100000"/>
              <a:buFont typeface="Galdeano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Electric Lock</a:t>
            </a:r>
          </a:p>
          <a:p>
            <a:pPr indent="0" lvl="3" marL="342900" marR="0" rtl="0" algn="l">
              <a:lnSpc>
                <a:spcPct val="75000"/>
              </a:lnSpc>
              <a:spcBef>
                <a:spcPts val="0"/>
              </a:spcBef>
              <a:spcAft>
                <a:spcPts val="180"/>
              </a:spcAft>
              <a:buClr>
                <a:schemeClr val="lt1"/>
              </a:buClr>
              <a:buFont typeface="Galdeano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14300" lvl="3" marL="342900" marR="0" rtl="0" algn="l">
              <a:lnSpc>
                <a:spcPct val="75000"/>
              </a:lnSpc>
              <a:spcBef>
                <a:spcPts val="0"/>
              </a:spcBef>
              <a:spcAft>
                <a:spcPts val="180"/>
              </a:spcAft>
              <a:buClr>
                <a:schemeClr val="lt1"/>
              </a:buClr>
              <a:buSzPct val="100000"/>
              <a:buFont typeface="Galdeano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NFC Module</a:t>
            </a:r>
          </a:p>
          <a:p>
            <a:pPr indent="0" lvl="3" marL="342900" marR="0" rtl="0" algn="l">
              <a:lnSpc>
                <a:spcPct val="75000"/>
              </a:lnSpc>
              <a:spcBef>
                <a:spcPts val="0"/>
              </a:spcBef>
              <a:spcAft>
                <a:spcPts val="180"/>
              </a:spcAft>
              <a:buClr>
                <a:schemeClr val="lt1"/>
              </a:buClr>
              <a:buFont typeface="Galdeano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2" marL="228600" marR="0" rtl="0" algn="l">
              <a:lnSpc>
                <a:spcPct val="75000"/>
              </a:lnSpc>
              <a:spcBef>
                <a:spcPts val="0"/>
              </a:spcBef>
              <a:spcAft>
                <a:spcPts val="180"/>
              </a:spcAft>
              <a:buClr>
                <a:schemeClr val="lt1"/>
              </a:buClr>
              <a:buFont typeface="Galdeano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0"/>
              </a:spcBef>
              <a:spcAft>
                <a:spcPts val="180"/>
              </a:spcAft>
              <a:buClr>
                <a:schemeClr val="lt1"/>
              </a:buClr>
              <a:buSzPct val="100000"/>
              <a:buFont typeface="Galdeano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3.3V Regulator</a:t>
            </a:r>
          </a:p>
          <a:p>
            <a:pPr indent="-114300" lvl="3" marL="342900" marR="0" rtl="0" algn="l">
              <a:lnSpc>
                <a:spcPct val="75000"/>
              </a:lnSpc>
              <a:spcBef>
                <a:spcPts val="0"/>
              </a:spcBef>
              <a:spcAft>
                <a:spcPts val="180"/>
              </a:spcAft>
              <a:buClr>
                <a:schemeClr val="lt1"/>
              </a:buClr>
              <a:buSzPct val="100000"/>
              <a:buFont typeface="Galdeano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MCU</a:t>
            </a:r>
          </a:p>
          <a:p>
            <a:pPr indent="0" lvl="3" marL="342900" marR="0" rtl="0" algn="l">
              <a:lnSpc>
                <a:spcPct val="75000"/>
              </a:lnSpc>
              <a:spcBef>
                <a:spcPts val="0"/>
              </a:spcBef>
              <a:spcAft>
                <a:spcPts val="180"/>
              </a:spcAft>
              <a:buClr>
                <a:schemeClr val="lt1"/>
              </a:buClr>
              <a:buFont typeface="Galdeano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14300" lvl="3" marL="342900" marR="0" rtl="0" algn="l">
              <a:lnSpc>
                <a:spcPct val="75000"/>
              </a:lnSpc>
              <a:spcBef>
                <a:spcPts val="0"/>
              </a:spcBef>
              <a:spcAft>
                <a:spcPts val="180"/>
              </a:spcAft>
              <a:buClr>
                <a:schemeClr val="lt1"/>
              </a:buClr>
              <a:buSzPct val="100000"/>
              <a:buFont typeface="Galdeano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PIR</a:t>
            </a:r>
          </a:p>
          <a:p>
            <a:pPr indent="0" lvl="3" marL="342900" marR="0" rtl="0" algn="l">
              <a:lnSpc>
                <a:spcPct val="75000"/>
              </a:lnSpc>
              <a:spcBef>
                <a:spcPts val="0"/>
              </a:spcBef>
              <a:spcAft>
                <a:spcPts val="180"/>
              </a:spcAft>
              <a:buClr>
                <a:schemeClr val="lt1"/>
              </a:buClr>
              <a:buFont typeface="Galdeano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14300" lvl="3" marL="342900" marR="0" rtl="0" algn="l">
              <a:lnSpc>
                <a:spcPct val="75000"/>
              </a:lnSpc>
              <a:spcBef>
                <a:spcPts val="0"/>
              </a:spcBef>
              <a:spcAft>
                <a:spcPts val="180"/>
              </a:spcAft>
              <a:buClr>
                <a:schemeClr val="lt1"/>
              </a:buClr>
              <a:buSzPct val="100000"/>
              <a:buFont typeface="Galdeano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Gyroscope</a:t>
            </a:r>
          </a:p>
          <a:p>
            <a:pPr indent="0" lvl="3" marL="342900" marR="0" rtl="0" algn="l">
              <a:lnSpc>
                <a:spcPct val="75000"/>
              </a:lnSpc>
              <a:spcBef>
                <a:spcPts val="0"/>
              </a:spcBef>
              <a:spcAft>
                <a:spcPts val="180"/>
              </a:spcAft>
              <a:buClr>
                <a:schemeClr val="lt1"/>
              </a:buClr>
              <a:buFont typeface="Galdeano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14300" lvl="3" marL="342900" marR="0" rtl="0" algn="l">
              <a:lnSpc>
                <a:spcPct val="75000"/>
              </a:lnSpc>
              <a:spcBef>
                <a:spcPts val="0"/>
              </a:spcBef>
              <a:spcAft>
                <a:spcPts val="180"/>
              </a:spcAft>
              <a:buClr>
                <a:schemeClr val="lt1"/>
              </a:buClr>
              <a:buSzPct val="100000"/>
              <a:buFont typeface="Galdeano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3G module</a:t>
            </a:r>
          </a:p>
          <a:p>
            <a:pPr indent="0" lvl="3" marL="342900" marR="0" rtl="0" algn="l">
              <a:lnSpc>
                <a:spcPct val="75000"/>
              </a:lnSpc>
              <a:spcBef>
                <a:spcPts val="0"/>
              </a:spcBef>
              <a:spcAft>
                <a:spcPts val="180"/>
              </a:spcAft>
              <a:buClr>
                <a:schemeClr val="lt1"/>
              </a:buClr>
              <a:buFont typeface="Galdeano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14300" lvl="3" marL="342900" marR="0" rtl="0" algn="l">
              <a:lnSpc>
                <a:spcPct val="75000"/>
              </a:lnSpc>
              <a:spcBef>
                <a:spcPts val="0"/>
              </a:spcBef>
              <a:spcAft>
                <a:spcPts val="180"/>
              </a:spcAft>
              <a:buClr>
                <a:schemeClr val="lt1"/>
              </a:buClr>
              <a:buSzPct val="100000"/>
              <a:buFont typeface="Galdeano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Finger Print Scanner</a:t>
            </a:r>
          </a:p>
          <a:p>
            <a:pPr indent="0" lvl="3" marL="342900" marR="0" rtl="0" algn="l">
              <a:lnSpc>
                <a:spcPct val="75000"/>
              </a:lnSpc>
              <a:spcBef>
                <a:spcPts val="0"/>
              </a:spcBef>
              <a:spcAft>
                <a:spcPts val="180"/>
              </a:spcAft>
              <a:buClr>
                <a:schemeClr val="lt1"/>
              </a:buClr>
              <a:buFont typeface="Galdeano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14300" lvl="3" marL="342900" marR="0" rtl="0" algn="l">
              <a:lnSpc>
                <a:spcPct val="75000"/>
              </a:lnSpc>
              <a:spcBef>
                <a:spcPts val="0"/>
              </a:spcBef>
              <a:spcAft>
                <a:spcPts val="180"/>
              </a:spcAft>
              <a:buClr>
                <a:schemeClr val="lt1"/>
              </a:buClr>
              <a:buSzPct val="100000"/>
              <a:buFont typeface="Galdeano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SD module</a:t>
            </a:r>
          </a:p>
          <a:p>
            <a:pPr indent="0" lvl="3" marL="342900" marR="0" rtl="0" algn="l">
              <a:lnSpc>
                <a:spcPct val="75000"/>
              </a:lnSpc>
              <a:spcBef>
                <a:spcPts val="0"/>
              </a:spcBef>
              <a:spcAft>
                <a:spcPts val="180"/>
              </a:spcAft>
              <a:buClr>
                <a:schemeClr val="lt1"/>
              </a:buClr>
              <a:buFont typeface="Galdeano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2" marL="228600" marR="0" rtl="0" algn="l">
              <a:lnSpc>
                <a:spcPct val="75000"/>
              </a:lnSpc>
              <a:spcBef>
                <a:spcPts val="0"/>
              </a:spcBef>
              <a:spcAft>
                <a:spcPts val="180"/>
              </a:spcAft>
              <a:buClr>
                <a:schemeClr val="lt1"/>
              </a:buClr>
              <a:buFont typeface="Galdeano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1524000" y="5541"/>
            <a:ext cx="91440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Power Requirements</a:t>
            </a:r>
          </a:p>
        </p:txBody>
      </p:sp>
      <p:graphicFrame>
        <p:nvGraphicFramePr>
          <p:cNvPr id="337" name="Shape 337"/>
          <p:cNvGraphicFramePr/>
          <p:nvPr/>
        </p:nvGraphicFramePr>
        <p:xfrm>
          <a:off x="1371600" y="838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{DC1E739D-FA1B-488D-A364-D6038EB388C1}</a:tableStyleId>
              </a:tblPr>
              <a:tblGrid>
                <a:gridCol w="2119200"/>
                <a:gridCol w="2027075"/>
                <a:gridCol w="1264575"/>
                <a:gridCol w="1264575"/>
                <a:gridCol w="1158075"/>
                <a:gridCol w="1158075"/>
              </a:tblGrid>
              <a:tr h="581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Device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Model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Min Input Voltage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Max Input Voltage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Standby Current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Current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Microcontroller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ATxmega128A4U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1.6V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3.6V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4.5uA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9.6mA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NFC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TRF7970A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1.8V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5.5V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.5uA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130mA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Finger Print Scanner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Adafruit Fingerprint Sensor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3.6V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1mA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120mA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Gyroscope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ITG-3400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1.8V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3.3V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1.6uA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3.2mA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PIR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Parallax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15V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110uA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28uA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Camera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OV2640FSL 2MP MegapixelUXGA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1.7V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3.3V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.6mA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46mA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Lock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Gatehouse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0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500mA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3G 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SIM5216e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3.3V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4.2V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10uA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580mA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Motor Driver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DRV8832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2.7V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6.8V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.3uA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1.4mA</a:t>
                      </a: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br>
              <a:rPr b="0" baseline="0" i="0" lang="en-US" sz="305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baseline="0" i="0" lang="en-US" sz="305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DC-DC step-down</a:t>
            </a:r>
            <a:br>
              <a:rPr b="0" baseline="0" i="0" lang="en-US" sz="305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</a:br>
          </a:p>
        </p:txBody>
      </p:sp>
      <p:graphicFrame>
        <p:nvGraphicFramePr>
          <p:cNvPr id="343" name="Shape 343"/>
          <p:cNvGraphicFramePr/>
          <p:nvPr/>
        </p:nvGraphicFramePr>
        <p:xfrm>
          <a:off x="609600" y="3810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{5E7021D6-0354-4067-871F-39D564D8AD6C}</a:tableStyleId>
              </a:tblPr>
              <a:tblGrid>
                <a:gridCol w="1524000"/>
                <a:gridCol w="1524000"/>
                <a:gridCol w="1371600"/>
                <a:gridCol w="1524000"/>
                <a:gridCol w="1143000"/>
                <a:gridCol w="1066800"/>
                <a:gridCol w="1295400"/>
                <a:gridCol w="1143000"/>
              </a:tblGrid>
              <a:tr h="1143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Voltage Regulator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Regulator Type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Min Input Voltage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Max Input Voltage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Output voltage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Output Current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Price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Store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LM109QML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Linear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7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35V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$24.97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Arrow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dk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TPS62140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Switching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17V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.9V-6V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2A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$21.40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Ebay</a:t>
                      </a:r>
                    </a:p>
                  </a:txBody>
                  <a:tcPr marT="45725" marB="45725" marR="91450" marL="91450" anchor="ctr"/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>
                          <a:solidFill>
                            <a:schemeClr val="dk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TPS62173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Switching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17V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.9-6V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.5A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$9.97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Mouser</a:t>
                      </a: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344" name="Shape 344"/>
          <p:cNvSpPr txBox="1"/>
          <p:nvPr/>
        </p:nvSpPr>
        <p:spPr>
          <a:xfrm>
            <a:off x="468922" y="1600200"/>
            <a:ext cx="701040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Two DC-DC will be used to step down the voltage to 3.3V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The regulators must be efficient to optimize power consumption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The maximum output current must be greater than 1A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1447800" y="-271712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1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TPS62140A </a:t>
            </a:r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1524000" y="1828800"/>
            <a:ext cx="91440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Referenced from WEBENCH</a:t>
            </a:r>
          </a:p>
        </p:txBody>
      </p:sp>
      <p:pic>
        <p:nvPicPr>
          <p:cNvPr id="351" name="Shape 351"/>
          <p:cNvPicPr preferRelativeResize="0"/>
          <p:nvPr/>
        </p:nvPicPr>
        <p:blipFill rotWithShape="1">
          <a:blip r:embed="rId3">
            <a:alphaModFix/>
          </a:blip>
          <a:srcRect b="4378" l="2907" r="0" t="2509"/>
          <a:stretch/>
        </p:blipFill>
        <p:spPr>
          <a:xfrm>
            <a:off x="1389611" y="871287"/>
            <a:ext cx="9296399" cy="4824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Battery Types</a:t>
            </a:r>
          </a:p>
        </p:txBody>
      </p:sp>
      <p:graphicFrame>
        <p:nvGraphicFramePr>
          <p:cNvPr id="357" name="Shape 357"/>
          <p:cNvGraphicFramePr/>
          <p:nvPr/>
        </p:nvGraphicFramePr>
        <p:xfrm>
          <a:off x="152400" y="19416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{D998964B-0561-4EA4-8B39-F0BBBFE52CE4}</a:tableStyleId>
              </a:tblPr>
              <a:tblGrid>
                <a:gridCol w="3581400"/>
                <a:gridCol w="2133600"/>
              </a:tblGrid>
              <a:tr h="703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800" u="none" cap="none" strike="noStrike">
                          <a:solidFill>
                            <a:schemeClr val="lt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NiMH</a:t>
                      </a:r>
                      <a:r>
                        <a:rPr b="0" baseline="0" i="0" lang="en-US" sz="1800" u="none" cap="none" strike="noStrike">
                          <a:solidFill>
                            <a:schemeClr val="lt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  </a:t>
                      </a:r>
                      <a:r>
                        <a:rPr baseline="0" lang="en-US" sz="1800" u="none" cap="none" strike="noStrike"/>
                        <a:t>“Nickel metal hydride”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="1" baseline="0" i="0" lang="en-US" sz="1800" u="none" cap="none" strike="noStrike">
                          <a:solidFill>
                            <a:schemeClr val="lt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SunLabz 14500 AA</a:t>
                      </a:r>
                    </a:p>
                  </a:txBody>
                  <a:tcPr marT="45725" marB="45725" marR="91450" marL="91450"/>
                </a:tc>
                <a:tc hMerge="1"/>
              </a:tr>
              <a:tr h="609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Pros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Cons</a:t>
                      </a:r>
                    </a:p>
                  </a:txBody>
                  <a:tcPr marT="45725" marB="45725" marR="91450" marL="91450"/>
                </a:tc>
              </a:tr>
              <a:tr h="2384150">
                <a:tc>
                  <a:txBody>
                    <a:bodyPr>
                      <a:noAutofit/>
                    </a:bodyPr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Rechargeable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Little memory Loss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High drain applications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400-2000 life cycle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$3.75 p.u at Amazon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Able to produce high currents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2500mAh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Has a memory Effect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Toxic chemicals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1.2V cell voltage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358" name="Shape 358"/>
          <p:cNvGraphicFramePr/>
          <p:nvPr/>
        </p:nvGraphicFramePr>
        <p:xfrm>
          <a:off x="6019800" y="1905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{855DE6FF-4D98-4E06-9B90-697D83A838BF}</a:tableStyleId>
              </a:tblPr>
              <a:tblGrid>
                <a:gridCol w="3581400"/>
                <a:gridCol w="2133600"/>
              </a:tblGrid>
              <a:tr h="7731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i="0" lang="en-US" sz="1800" u="none" cap="none" strike="noStrike">
                          <a:solidFill>
                            <a:schemeClr val="lt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Li-ion “Lithium ion”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UltraFire TR14500  AA</a:t>
                      </a:r>
                    </a:p>
                  </a:txBody>
                  <a:tcPr marT="45725" marB="45725" marR="91450" marL="91450"/>
                </a:tc>
                <a:tc hMerge="1"/>
              </a:tr>
              <a:tr h="670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Pros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Cons</a:t>
                      </a:r>
                    </a:p>
                  </a:txBody>
                  <a:tcPr marT="45725" marB="45725" marR="91450" marL="91450"/>
                </a:tc>
              </a:tr>
              <a:tr h="1985825">
                <a:tc>
                  <a:txBody>
                    <a:bodyPr>
                      <a:noAutofit/>
                    </a:bodyPr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No Memory effect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3.7 cell voltage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Quick charge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No discharge required</a:t>
                      </a:r>
                    </a:p>
                    <a:p>
                      <a:pPr indent="-1714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Lower Current drain applications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Toxic chemicals</a:t>
                      </a:r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1200mAh</a:t>
                      </a: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aseline="0" lang="en-US" sz="1800" u="none" cap="none" strike="noStrike"/>
                        <a:t>$2.25 p.u at Amazon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Clr>
                          <a:schemeClr val="lt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Battery Power Supply</a:t>
            </a:r>
          </a:p>
        </p:txBody>
      </p:sp>
      <p:sp>
        <p:nvSpPr>
          <p:cNvPr id="364" name="Shape 364"/>
          <p:cNvSpPr/>
          <p:nvPr/>
        </p:nvSpPr>
        <p:spPr>
          <a:xfrm>
            <a:off x="533400" y="2057400"/>
            <a:ext cx="6096000" cy="341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UltraFire TR14500 1200 mAh 3.7V batteries will be used as the power source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Lithium ion batteries were chosen since they have 3 times the charging power compared to NiMH batteries</a:t>
            </a:r>
          </a:p>
          <a:p>
            <a:pPr indent="-1714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Using the Gatehouse battery holder, 4 of these batteries will be used</a:t>
            </a:r>
          </a:p>
          <a:p>
            <a:pPr indent="-171450" lvl="0" marL="28575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The batteries will be configured in Parallel which will effectively quadruple the Energy Capacity to 4800 mAh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5800" y="2133600"/>
            <a:ext cx="3124199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1524000" y="-36467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Project Block Diagram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914400"/>
            <a:ext cx="7772400" cy="56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DC-DC step-up</a:t>
            </a:r>
          </a:p>
        </p:txBody>
      </p:sp>
      <p:sp>
        <p:nvSpPr>
          <p:cNvPr id="371" name="Shape 371"/>
          <p:cNvSpPr/>
          <p:nvPr/>
        </p:nvSpPr>
        <p:spPr>
          <a:xfrm>
            <a:off x="533400" y="2057400"/>
            <a:ext cx="8534399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         TPS61232DRC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The TPS6127 will be used as the DC-DC step up converter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The 3.7V battery supply will be stepped up to 5V 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The booster converter with lithium ion batter will effectively increase the power supply  capacity by 33% if 2400 mAh NiMH batteries were used.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graphicFrame>
        <p:nvGraphicFramePr>
          <p:cNvPr id="372" name="Shape 372"/>
          <p:cNvGraphicFramePr/>
          <p:nvPr/>
        </p:nvGraphicFramePr>
        <p:xfrm>
          <a:off x="685800" y="40887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{710E5E9D-5F3E-4C05-A229-C66A1E4B9C73}</a:tableStyleId>
              </a:tblPr>
              <a:tblGrid>
                <a:gridCol w="1524000"/>
                <a:gridCol w="1219200"/>
                <a:gridCol w="990600"/>
                <a:gridCol w="1066800"/>
                <a:gridCol w="990600"/>
                <a:gridCol w="990600"/>
                <a:gridCol w="1143000"/>
                <a:gridCol w="990600"/>
                <a:gridCol w="1219200"/>
              </a:tblGrid>
              <a:tr h="1295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Voltage Regulator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Regulator Type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Min Input Voltage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Max Input Voltage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Output voltage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Output Current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Average Efficiency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Price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Store</a:t>
                      </a:r>
                    </a:p>
                  </a:txBody>
                  <a:tcPr marT="45725" marB="45725" marR="91450" marL="91450" anchor="ctr"/>
                </a:tc>
              </a:tr>
              <a:tr h="691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baseline="0" lang="en-US" sz="1800" u="none" cap="none" strike="noStrike"/>
                        <a:t>TPS61232DRC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Switching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.9V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6.5V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1.5A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91%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$3.30</a:t>
                      </a: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TI</a:t>
                      </a: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type="title"/>
          </p:nvPr>
        </p:nvSpPr>
        <p:spPr>
          <a:xfrm>
            <a:off x="1524000" y="-13923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1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 TPS61232DRC Schematic</a:t>
            </a:r>
          </a:p>
        </p:txBody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1524000" y="1828800"/>
            <a:ext cx="9144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Referenced from WEBENCH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379" name="Shape 3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969125"/>
            <a:ext cx="11163300" cy="490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Battery Status</a:t>
            </a:r>
          </a:p>
        </p:txBody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Primarily we were using The LTC2148, and to monitor the battery we were having a voltage comparator with 2 LEDs and a timer.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LM741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CS555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                                                                      </a:t>
            </a:r>
          </a:p>
        </p:txBody>
      </p:sp>
      <p:pic>
        <p:nvPicPr>
          <p:cNvPr id="386" name="Shape 3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3581400"/>
            <a:ext cx="3637915" cy="226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3581400"/>
            <a:ext cx="3554095" cy="226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2" name="Shape 392"/>
          <p:cNvGraphicFramePr/>
          <p:nvPr/>
        </p:nvGraphicFramePr>
        <p:xfrm>
          <a:off x="1600200" y="1371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{0458084F-B3C8-490B-B871-9D69BDA84FE3}</a:tableStyleId>
              </a:tblPr>
              <a:tblGrid>
                <a:gridCol w="2286000"/>
                <a:gridCol w="6172200"/>
              </a:tblGrid>
              <a:tr h="458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</a:tr>
              <a:tr h="791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NFC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ISO/IEC 18092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ISO/IEC 21481</a:t>
                      </a:r>
                    </a:p>
                  </a:txBody>
                  <a:tcPr marT="45725" marB="45725" marR="91450" marL="91450"/>
                </a:tc>
              </a:tr>
              <a:tr h="2330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3G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- International Mobile Telecommunications-  2000 (IMT-2000)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- TDMA Single‑Carrier (IMT‑SC)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- CDMA Multi‑Carrier (IMT‑MC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- CDMA Direct Spread (IMT‑DS)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- CDMA TDD (IMT‑TC)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 - FDMA/TDMA (IMT‑FT)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 - IP‑OFDMA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</a:tr>
              <a:tr h="458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Gatehouse Electronic Motorized Deadbolt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Graded 2 from ANSI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93" name="Shape 393"/>
          <p:cNvSpPr txBox="1"/>
          <p:nvPr>
            <p:ph type="title"/>
          </p:nvPr>
        </p:nvSpPr>
        <p:spPr>
          <a:xfrm>
            <a:off x="1371600" y="22860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1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Standards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Work Distribution</a:t>
            </a:r>
          </a:p>
        </p:txBody>
      </p:sp>
      <p:graphicFrame>
        <p:nvGraphicFramePr>
          <p:cNvPr id="399" name="Shape 399"/>
          <p:cNvGraphicFramePr/>
          <p:nvPr/>
        </p:nvGraphicFramePr>
        <p:xfrm>
          <a:off x="1524000" y="1828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{AA388401-96FF-4F01-ABCB-1A130B700236}</a:tableStyleId>
              </a:tblPr>
              <a:tblGrid>
                <a:gridCol w="1905000"/>
                <a:gridCol w="1752600"/>
                <a:gridCol w="1828800"/>
                <a:gridCol w="1828800"/>
                <a:gridCol w="18288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Category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Enjolie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Shawn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Paul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Sheldon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PCB Design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X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Wireless Communication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X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Micro Controller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X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Power System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X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Sensors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X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Project Assembly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X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400" name="Shape 400"/>
          <p:cNvGraphicFramePr/>
          <p:nvPr/>
        </p:nvGraphicFramePr>
        <p:xfrm>
          <a:off x="1981200" y="5181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{12ECCBA6-529F-4E51-B2F9-D5623F4A99BF}</a:tableStyleId>
              </a:tblPr>
              <a:tblGrid>
                <a:gridCol w="4064000"/>
                <a:gridCol w="40640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Primary X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Secondary O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Progress</a:t>
            </a:r>
          </a:p>
        </p:txBody>
      </p:sp>
      <p:sp>
        <p:nvSpPr>
          <p:cNvPr id="406" name="Shape 406"/>
          <p:cNvSpPr/>
          <p:nvPr/>
        </p:nvSpPr>
        <p:spPr>
          <a:xfrm>
            <a:off x="914400" y="1828800"/>
            <a:ext cx="3000000" cy="30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07" name="Shape 4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2050" y="1752600"/>
            <a:ext cx="7981950" cy="4545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Immediate Plans</a:t>
            </a:r>
          </a:p>
        </p:txBody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Finish prototyping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Finalize and submit PCB design for manufacturing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Have project casing made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Begin software implementation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Begin project construction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type="title"/>
          </p:nvPr>
        </p:nvSpPr>
        <p:spPr>
          <a:xfrm>
            <a:off x="1447800" y="-228600"/>
            <a:ext cx="9144000" cy="7772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Budget</a:t>
            </a:r>
          </a:p>
        </p:txBody>
      </p:sp>
      <p:graphicFrame>
        <p:nvGraphicFramePr>
          <p:cNvPr id="419" name="Shape 419"/>
          <p:cNvGraphicFramePr/>
          <p:nvPr/>
        </p:nvGraphicFramePr>
        <p:xfrm>
          <a:off x="1219200" y="5486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{2F42B2BC-9440-4103-8095-61C73BB4D741}</a:tableStyleId>
              </a:tblPr>
              <a:tblGrid>
                <a:gridCol w="4800600"/>
                <a:gridCol w="4800600"/>
              </a:tblGrid>
              <a:tr h="293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Parts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Cost</a:t>
                      </a:r>
                    </a:p>
                  </a:txBody>
                  <a:tcPr marT="45725" marB="45725" marR="91450" marL="91450"/>
                </a:tc>
              </a:tr>
              <a:tr h="293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Gatehouse lock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$64.95</a:t>
                      </a:r>
                    </a:p>
                  </a:txBody>
                  <a:tcPr marT="45725" marB="45725" marR="91450" marL="91450"/>
                </a:tc>
              </a:tr>
              <a:tr h="293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Driver L 293D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$2.99</a:t>
                      </a:r>
                    </a:p>
                  </a:txBody>
                  <a:tcPr marT="45725" marB="45725" marR="91450" marL="91450"/>
                </a:tc>
              </a:tr>
              <a:tr h="293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Adafruit Fingerprint scanner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$49.95</a:t>
                      </a:r>
                    </a:p>
                  </a:txBody>
                  <a:tcPr marT="45725" marB="45725" marR="91450" marL="91450"/>
                </a:tc>
              </a:tr>
              <a:tr h="293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LED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$2.99</a:t>
                      </a:r>
                    </a:p>
                  </a:txBody>
                  <a:tcPr marT="45725" marB="45725" marR="91450" marL="91450"/>
                </a:tc>
              </a:tr>
              <a:tr h="293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Gyroscope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$19.95</a:t>
                      </a:r>
                    </a:p>
                  </a:txBody>
                  <a:tcPr marT="45725" marB="45725" marR="91450" marL="91450"/>
                </a:tc>
              </a:tr>
              <a:tr h="293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NFC Module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$99.00</a:t>
                      </a:r>
                    </a:p>
                  </a:txBody>
                  <a:tcPr marT="45725" marB="45725" marR="91450" marL="91450"/>
                </a:tc>
              </a:tr>
              <a:tr h="293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PIR Sensor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$9.99</a:t>
                      </a:r>
                    </a:p>
                  </a:txBody>
                  <a:tcPr marT="45725" marB="45725" marR="91450" marL="91450"/>
                </a:tc>
              </a:tr>
              <a:tr h="293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Micro SD Card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$4.00</a:t>
                      </a:r>
                    </a:p>
                  </a:txBody>
                  <a:tcPr marT="45725" marB="45725" marR="91450" marL="91450"/>
                </a:tc>
              </a:tr>
              <a:tr h="293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Camera 2Mp UXGA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$20.00</a:t>
                      </a:r>
                    </a:p>
                  </a:txBody>
                  <a:tcPr marT="45725" marB="45725" marR="91450" marL="91450"/>
                </a:tc>
              </a:tr>
              <a:tr h="293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TPS 61232 DRC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$3.30</a:t>
                      </a:r>
                    </a:p>
                  </a:txBody>
                  <a:tcPr marT="45725" marB="45725" marR="91450" marL="91450"/>
                </a:tc>
              </a:tr>
              <a:tr h="293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LITHIUM ION BAT.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4*($ 2.25) = $ 9.00</a:t>
                      </a:r>
                    </a:p>
                  </a:txBody>
                  <a:tcPr marT="45725" marB="45725" marR="91450" marL="91450"/>
                </a:tc>
              </a:tr>
              <a:tr h="293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TPS 62140 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$21.40</a:t>
                      </a:r>
                    </a:p>
                  </a:txBody>
                  <a:tcPr marT="45725" marB="45725" marR="91450" marL="91450"/>
                </a:tc>
              </a:tr>
              <a:tr h="293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ATxmega 128A4U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$5.16</a:t>
                      </a:r>
                    </a:p>
                  </a:txBody>
                  <a:tcPr marT="45725" marB="45725" marR="91450" marL="91450"/>
                </a:tc>
              </a:tr>
              <a:tr h="293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SIM5216A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$32.00</a:t>
                      </a:r>
                    </a:p>
                  </a:txBody>
                  <a:tcPr marT="45725" marB="45725" marR="91450" marL="91450"/>
                </a:tc>
              </a:tr>
              <a:tr h="293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Wooden Door and Frame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Free</a:t>
                      </a:r>
                    </a:p>
                  </a:txBody>
                  <a:tcPr marT="45725" marB="45725" marR="91450" marL="91450"/>
                </a:tc>
              </a:tr>
              <a:tr h="293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800" u="none" cap="none" strike="noStrike"/>
                        <a:t>Total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800" u="none" cap="none" strike="noStrike"/>
                        <a:t>$344.68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Issues </a:t>
            </a:r>
          </a:p>
        </p:txBody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5334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Problem having the NFC to work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Software problem  to have the 3G module to work in conjunction with the camera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Transmitting data from 3G modules is good, receiving data is a working progress.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QUESTIONS?</a:t>
            </a:r>
          </a:p>
        </p:txBody>
      </p:sp>
      <p:pic>
        <p:nvPicPr>
          <p:cNvPr id="431" name="Shape 4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0025" y="2571750"/>
            <a:ext cx="4171950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Specifications and Requirements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RFID/NFC technology for easy entry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Sensors to detect presence of moving objects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Detect objects  only within 6 feet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Snap a picture to send to user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Lock and unlock the device from any location wirelessly with a smartphone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An isolated power source to last at least 3 months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Easy and simple user interface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1523999" y="-3810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Secured-E-Key Design Model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1400" y="3172097"/>
            <a:ext cx="5867400" cy="368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0300" y="0"/>
            <a:ext cx="8229600" cy="319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1524000" y="-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Motorized Electric Deadbolt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1524000" y="1828800"/>
            <a:ext cx="9144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1219200"/>
            <a:ext cx="7315200" cy="5287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Types Of Electric Door Lock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1143000" y="1828800"/>
            <a:ext cx="99060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Magnetic lock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Electric Strike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Motorized Electric Deadbolt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 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D8D8D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            </a:t>
            </a: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Magnetic lock                                Electric</a:t>
            </a: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Strike</a:t>
            </a: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	             </a:t>
            </a: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Motorized</a:t>
            </a: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Electric</a:t>
            </a:r>
            <a:r>
              <a:rPr b="0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b="1" baseline="0" i="0" lang="en-US" sz="2000" u="none" cap="none" strike="noStrike">
                <a:solidFill>
                  <a:srgbClr val="D8D8D8"/>
                </a:solidFill>
                <a:latin typeface="Galdeano"/>
                <a:ea typeface="Galdeano"/>
                <a:cs typeface="Galdeano"/>
                <a:sym typeface="Galdeano"/>
              </a:rPr>
              <a:t>Deadbolt                                                                                                         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21859" l="25880" r="0" t="19849"/>
          <a:stretch/>
        </p:blipFill>
        <p:spPr>
          <a:xfrm>
            <a:off x="1524000" y="3352800"/>
            <a:ext cx="2809875" cy="220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 b="18442" l="9301" r="23829" t="20492"/>
          <a:stretch/>
        </p:blipFill>
        <p:spPr>
          <a:xfrm>
            <a:off x="4706935" y="3314700"/>
            <a:ext cx="2625724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5">
            <a:alphaModFix/>
          </a:blip>
          <a:srcRect b="0" l="36667" r="27999" t="0"/>
          <a:stretch/>
        </p:blipFill>
        <p:spPr>
          <a:xfrm>
            <a:off x="7772400" y="3314700"/>
            <a:ext cx="2514599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onsolas"/>
              <a:buNone/>
            </a:pPr>
            <a:r>
              <a:rPr b="0" baseline="0" i="0" lang="en-US" sz="34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Door Lock System</a:t>
            </a:r>
          </a:p>
        </p:txBody>
      </p:sp>
      <p:graphicFrame>
        <p:nvGraphicFramePr>
          <p:cNvPr id="137" name="Shape 137"/>
          <p:cNvGraphicFramePr/>
          <p:nvPr/>
        </p:nvGraphicFramePr>
        <p:xfrm>
          <a:off x="152400" y="164591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{F7B8C3B5-703A-461C-88A2-62A28740F662}</a:tableStyleId>
              </a:tblPr>
              <a:tblGrid>
                <a:gridCol w="2304150"/>
                <a:gridCol w="2457750"/>
                <a:gridCol w="2534550"/>
                <a:gridCol w="2380950"/>
              </a:tblGrid>
              <a:tr h="1356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Specifications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="1" baseline="0" lang="en-US" sz="1800" u="none" cap="none" strike="noStrike">
                          <a:solidFill>
                            <a:schemeClr val="lt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Morning Industry Remote Electronic Deadbolt-QF-01P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sz="1800" u="none" cap="none" strike="noStrike">
                          <a:solidFill>
                            <a:schemeClr val="lt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Diax MVM Motorized Electric Rim Lock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="1" baseline="0" lang="en-US" sz="1800" u="none" cap="none" strike="noStrike">
                          <a:solidFill>
                            <a:schemeClr val="lt1"/>
                          </a:solidFill>
                          <a:latin typeface="Galdeano"/>
                          <a:ea typeface="Galdeano"/>
                          <a:cs typeface="Galdeano"/>
                          <a:sym typeface="Galdeano"/>
                        </a:rPr>
                        <a:t>The Gatehouse Electronic Motorized Deadbolt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</a:tr>
              <a:tr h="593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Outer Size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5.75’’Hx3.25’’Wx0.25’’D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2.75’’Hx4.5’’Wx1.25’’D</a:t>
                      </a: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6.75’’Hx3.5’’Wx1.15’’D</a:t>
                      </a:r>
                    </a:p>
                  </a:txBody>
                  <a:tcPr marT="45725" marB="45725" marR="91450" marL="91450"/>
                </a:tc>
              </a:tr>
              <a:tr h="593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Inner Size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5.75’’Hx3.25’’Wx1.75’’D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3.78’’Hx4.95’’Wx1.65’’D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8.25’’Hx4.0’’Wx1.4’’D</a:t>
                      </a:r>
                    </a:p>
                  </a:txBody>
                  <a:tcPr marT="45725" marB="45725" marR="91450" marL="91450"/>
                </a:tc>
              </a:tr>
              <a:tr h="593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Operating Voltage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 V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12 V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6 V</a:t>
                      </a:r>
                    </a:p>
                  </a:txBody>
                  <a:tcPr marT="45725" marB="45725" marR="91450" marL="91450"/>
                </a:tc>
              </a:tr>
              <a:tr h="339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Bolt Type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Sgl Cyl Deadbolt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Sgl Cyl Deadbolt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Galdeano"/>
                        <a:buNone/>
                      </a:pPr>
                      <a:r>
                        <a:rPr baseline="0" lang="en-US" sz="1800" u="none" cap="none" strike="noStrike"/>
                        <a:t>Sgl Cyl Deadbolt</a:t>
                      </a:r>
                    </a:p>
                  </a:txBody>
                  <a:tcPr marT="45725" marB="45725" marR="91450" marL="91450"/>
                </a:tc>
              </a:tr>
              <a:tr h="339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Height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5.25’’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3.78’’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8.25’’</a:t>
                      </a:r>
                    </a:p>
                  </a:txBody>
                  <a:tcPr marT="45725" marB="45725" marR="91450" marL="91450"/>
                </a:tc>
              </a:tr>
              <a:tr h="339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Door Thickness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1-3/8’’ to 1-3/4’’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1-3/5’’ to 1-2/5’’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1-3/8’’ to 1-3/4’’</a:t>
                      </a:r>
                    </a:p>
                  </a:txBody>
                  <a:tcPr marT="45725" marB="45725" marR="91450" marL="91450"/>
                </a:tc>
              </a:tr>
              <a:tr h="339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Projection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1.25’’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0.72’’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1.4’’</a:t>
                      </a:r>
                    </a:p>
                  </a:txBody>
                  <a:tcPr marT="45725" marB="45725" marR="91450" marL="91450"/>
                </a:tc>
              </a:tr>
              <a:tr h="339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Price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$ 169.99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$ 65.88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aseline="0" lang="en-US" sz="1800" u="none" cap="none" strike="noStrike"/>
                        <a:t>$ 64.00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677329" y="2011296"/>
            <a:ext cx="2408378" cy="179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9600405" y="4496596"/>
            <a:ext cx="2562223" cy="1798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Tech Computer 16x9">
  <a:themeElements>
    <a:clrScheme name="TechComputer">
      <a:dk1>
        <a:srgbClr val="000000"/>
      </a:dk1>
      <a:lt1>
        <a:srgbClr val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