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15F37A4-4F87-4D23-BC40-CAE8A2739552}">
  <a:tblStyle styleId="{615F37A4-4F87-4D23-BC40-CAE8A2739552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D3179703-DAF6-44E2-9B92-ACFD455CFE17}" styleName="Table_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6818C581-C297-4A13-A848-FACA6E402EFF}" styleName="Table_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044EE0CA-7579-408A-BAC5-6264D132ED1C}" styleName="Table_3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BBAE753C-28AE-4DB8-913D-DD7ABA56800B}" styleName="Table_4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4616B4C7-86B5-4CAD-B52B-7D19FB0E2ECB}" styleName="Table_5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E77B87AB-FCFD-41B4-8E9A-B8508514E844}" styleName="Table_6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6431FC16-C7CA-4F66-8476-2003C52259C9}" styleName="Table_7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C11C2618-8911-435E-A039-96257155F222}" styleName="Table_8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1F1C621A-796E-4E73-B174-8E4DC343E61F}" styleName="Table_9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C5EF19EB-C4CA-4C21-9B7B-11FE9299B774}" styleName="Table_1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CA05AA7F-0CA4-435D-83D6-B3062FB9E943}" styleName="Table_1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C90B1F76-D168-4AF0-96ED-52DAEFD033D0}" styleName="Table_1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4A30574-F6E6-4CB1-8AB4-9C2AD1C5D5D6}" styleName="Table_13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A35BD59C-D4B6-45D5-BF00-5150F6CA69EB}" styleName="Table_14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A3E256F8-26AC-4C9A-AFA5-6AA84BF46BB4}" styleName="Table_15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AF36BA73-77EA-4159-B31D-77BF7F604C80}" styleName="Table_16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6013C35F-D268-4F50-884F-469F27C20E03}" styleName="Table_17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7F64586-4151-4E0B-9E0F-D3D9FE454BB1}" styleName="Table_18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9CA00EA7-FFB3-44EF-A900-12871D48A58F}" styleName="Table_19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BB98334E-40F6-4687-A620-23F5002F61C7}" styleName="Table_2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F63D0267-5FC8-48CB-AEFE-8254F3C5160A}" styleName="Table_2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2825016"/>
            <a:ext cx="12188951" cy="3180930"/>
          </a:xfrm>
          <a:prstGeom prst="rect">
            <a:avLst/>
          </a:prstGeom>
          <a:solidFill>
            <a:srgbClr val="262626">
              <a:alpha val="74901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3075708"/>
            <a:ext cx="12188951" cy="26392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1066800" y="3165763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onsolas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066800" y="4953000"/>
            <a:ext cx="1005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62399" y="-609600"/>
            <a:ext cx="4267199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6877049" y="2305049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228849" y="-247650"/>
            <a:ext cx="5638800" cy="70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5240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3246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524000" y="1828800"/>
            <a:ext cx="91440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524000" y="4589462"/>
            <a:ext cx="9144000" cy="1506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5270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15270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63276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63276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002586" y="1600200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60412" y="762000"/>
            <a:ext cx="64007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8001039" y="3429000"/>
            <a:ext cx="31241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44091" y="640079"/>
            <a:ext cx="6675119" cy="5577839"/>
          </a:xfrm>
          <a:prstGeom prst="rect">
            <a:avLst/>
          </a:prstGeom>
          <a:solidFill>
            <a:srgbClr val="000000"/>
          </a:solidFill>
          <a:ln cap="flat" cmpd="sng" w="1016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7997952" y="16002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781250" y="777239"/>
            <a:ext cx="6400799" cy="530352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997952" y="34290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1066800" y="2057400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Secured-E-Key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1089659" y="3768435"/>
            <a:ext cx="10058399" cy="126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sng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Group 11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Sheldon Johnson EE – Enjolie Morales EE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Shawn Gangasingh EE – Saint-Surin Paul EE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UNIVERSITY OF CENTRAL FLORIDA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895600" y="228600"/>
            <a:ext cx="541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Door Lock System</a:t>
            </a:r>
          </a:p>
        </p:txBody>
      </p:sp>
      <p:graphicFrame>
        <p:nvGraphicFramePr>
          <p:cNvPr id="140" name="Shape 140"/>
          <p:cNvGraphicFramePr/>
          <p:nvPr/>
        </p:nvGraphicFramePr>
        <p:xfrm>
          <a:off x="3048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{615F37A4-4F87-4D23-BC40-CAE8A2739552}</a:tableStyleId>
              </a:tblPr>
              <a:tblGrid>
                <a:gridCol w="2210125"/>
                <a:gridCol w="2357475"/>
                <a:gridCol w="2431150"/>
                <a:gridCol w="2283800"/>
              </a:tblGrid>
              <a:tr h="126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Morning Industry Remote Electronic Deadbolt-QF-01P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Diax MVM Motorized Electric Rim Lock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The Gatehouse Electronic Motorized Deadbolt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65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Outer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5.75’’Hx3.25’’Wx0.25’’D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6.0’’Hx4.25’’Wx1.25’’D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6.75’’Hx3.5’’Wx1.15’’D</a:t>
                      </a:r>
                    </a:p>
                  </a:txBody>
                  <a:tcPr marT="45725" marB="45725" marR="91450" marL="91450"/>
                </a:tc>
              </a:tr>
              <a:tr h="65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Inner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5.75’’Hx3.25’’Wx1.75’’D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3.78’’Hx4.95’’Wx1.65’’D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8.25’’Hx4.0’’Wx1.4’’D</a:t>
                      </a:r>
                    </a:p>
                  </a:txBody>
                  <a:tcPr marT="45725" marB="45725" marR="91450" marL="91450"/>
                </a:tc>
              </a:tr>
              <a:tr h="555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 V</a:t>
                      </a:r>
                    </a:p>
                  </a:txBody>
                  <a:tcPr marT="45725" marB="45725" marR="91450" marL="91450"/>
                </a:tc>
              </a:tr>
              <a:tr h="37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Bolt Type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</a:tr>
              <a:tr h="37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Height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5.25’’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3.78’’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8.25’’</a:t>
                      </a:r>
                    </a:p>
                  </a:txBody>
                  <a:tcPr marT="45725" marB="45725" marR="91450" marL="91450"/>
                </a:tc>
              </a:tr>
              <a:tr h="37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Door Thickness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1-3/8’’ to 1-3/4’’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1-3/5’’ to 1-2/5’’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1-3/8’’ to 1-3/4’’</a:t>
                      </a:r>
                    </a:p>
                  </a:txBody>
                  <a:tcPr marT="45725" marB="45725" marR="91450" marL="91450"/>
                </a:tc>
              </a:tr>
              <a:tr h="37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Projection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1.25’’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0.72’’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1.4’’</a:t>
                      </a:r>
                    </a:p>
                  </a:txBody>
                  <a:tcPr marT="45725" marB="45725" marR="91450" marL="91450"/>
                </a:tc>
              </a:tr>
              <a:tr h="37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$ 169.99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$ 65.88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$ 64.00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556974" y="1147259"/>
            <a:ext cx="2612442" cy="19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9453495" y="3863181"/>
            <a:ext cx="2819400" cy="195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905000" y="228600"/>
            <a:ext cx="708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Lock System Implementation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81000" y="12954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lock will operate to lock and to unlock the door.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microcontroller will send the appropriate command to operate the lock.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To lock or unlock the door, a driver will be utilized to turn the motor clockwise or counterclockwise.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driver that will be used is the SN754410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149" name="Shape 149"/>
          <p:cNvGraphicFramePr/>
          <p:nvPr/>
        </p:nvGraphicFramePr>
        <p:xfrm>
          <a:off x="4724400" y="3886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{D3179703-DAF6-44E2-9B92-ACFD455CFE17}</a:tableStyleId>
              </a:tblPr>
              <a:tblGrid>
                <a:gridCol w="2336800"/>
                <a:gridCol w="2336800"/>
                <a:gridCol w="2336800"/>
              </a:tblGrid>
              <a:tr h="47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L293D Driver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SN754410</a:t>
                      </a:r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 V to 36V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4.5V to 36V</a:t>
                      </a:r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Op.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 C to 70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-40 °C to 85 °C</a:t>
                      </a:r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Current Drawn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0.65 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 A</a:t>
                      </a:r>
                    </a:p>
                  </a:txBody>
                  <a:tcPr marT="45725" marB="45725" marR="91450" marL="91450"/>
                </a:tc>
              </a:tr>
              <a:tr h="472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2.3 V to 7V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-3 to Vcc+3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038600"/>
            <a:ext cx="2428875" cy="21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600200" y="2286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Lock System Implementation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228600" y="1600200"/>
            <a:ext cx="56388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1, 9 and 16 will be connected to a 5V pin from the microcontroller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4, 5, 12 and 13 will be connected to the ground.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 8 will receive 5 V  directly from the power source.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10 and 15 are the control line from the microcontroller.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11 and 14 will be connected to the motor.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447800"/>
            <a:ext cx="586740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48590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Camera Module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90600"/>
            <a:ext cx="8001000" cy="55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2895600" y="228600"/>
            <a:ext cx="44195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Camera Module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2286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{6818C581-C297-4A13-A848-FACA6E402EFF}</a:tableStyleId>
              </a:tblPr>
              <a:tblGrid>
                <a:gridCol w="1995725"/>
                <a:gridCol w="2128750"/>
                <a:gridCol w="2195275"/>
                <a:gridCol w="2062250"/>
              </a:tblGrid>
              <a:tr h="115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TTL Serial JPEG Camera with NTSC Video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LW-MINI110 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Camera 2Mp UXGA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Resolution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640 x 480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520 TV Lines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 MP  UXGA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Sensitivity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0.6 V/Lux-sec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0.6 V/Lux-sec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0.6 V/Lux-sec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to 6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3.0 V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Current Draw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 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46mA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Pixel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5.6 um x 5.6 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 um x 2.6 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2.2um x 2.2um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Op.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-10 C to 45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-20 C to 50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-30 C to 70 C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Lens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¼’’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1/3’’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¼’’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SNR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 dB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48 dB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40 dB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$ 39.95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$45.85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$ 20.00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5400" y="3048000"/>
            <a:ext cx="2971799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Fingerprint Scanner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219200"/>
            <a:ext cx="7467600" cy="528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2514600" y="152400"/>
            <a:ext cx="5105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Fingerprint Scanner</a:t>
            </a:r>
          </a:p>
        </p:txBody>
      </p:sp>
      <p:graphicFrame>
        <p:nvGraphicFramePr>
          <p:cNvPr id="184" name="Shape 184"/>
          <p:cNvGraphicFramePr/>
          <p:nvPr/>
        </p:nvGraphicFramePr>
        <p:xfrm>
          <a:off x="228600" y="16001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{044EE0CA-7579-408A-BAC5-6264D132ED1C}</a:tableStyleId>
              </a:tblPr>
              <a:tblGrid>
                <a:gridCol w="2413200"/>
                <a:gridCol w="2120700"/>
                <a:gridCol w="2266950"/>
                <a:gridCol w="2266950"/>
              </a:tblGrid>
              <a:tr h="770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Adafruit Fingerprint sensor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GT-511C1R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EikonTouch 710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56 x 20 x 21.5mm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37 x 17 x  9.5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84 x 34 x 14 mm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 to 6.0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to 6.0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 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 130mA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 mA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Fingerprint time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&lt;1.0 second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&lt;1.5 second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&lt;1.0 second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False Acceptance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Security Level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Working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-20 C to 50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-20 C to 60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 C to 40 C</a:t>
                      </a:r>
                    </a:p>
                  </a:txBody>
                  <a:tcPr marT="45725" marB="45725" marR="91450" marL="91450"/>
                </a:tc>
              </a:tr>
              <a:tr h="446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$ 49.95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$ 31.95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$ 119.00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0" y="914400"/>
            <a:ext cx="2286000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Other Sensors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143000"/>
            <a:ext cx="7619999" cy="536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81000" y="152400"/>
            <a:ext cx="5486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PIR SENSOR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533400" y="1295400"/>
            <a:ext cx="5029199" cy="3725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Features: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Commonly used in security applications (i.e. burglar alarms, outdoor lights)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Single bit high/low output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Detects IR source up to 3.65 m (12 ft)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3 pin package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4114800"/>
            <a:ext cx="2438399" cy="2438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Shape 200"/>
          <p:cNvGraphicFramePr/>
          <p:nvPr/>
        </p:nvGraphicFramePr>
        <p:xfrm>
          <a:off x="6705600" y="457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{BBAE753C-28AE-4DB8-913D-DD7ABA56800B}</a:tableStyleId>
              </a:tblPr>
              <a:tblGrid>
                <a:gridCol w="2514600"/>
                <a:gridCol w="2514600"/>
              </a:tblGrid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Parallax PIR Mini Sensor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29.5 x 12.5 x 12.5 mm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Detection Range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100°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 V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28  μA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$9.99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-533400" y="228600"/>
            <a:ext cx="91440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Magnetic Reed Switch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62000" y="1524000"/>
            <a:ext cx="5562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Used to automate the locking mechanism of the door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Easy installation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Already connected to an alarm security system</a:t>
            </a:r>
          </a:p>
        </p:txBody>
      </p:sp>
      <p:graphicFrame>
        <p:nvGraphicFramePr>
          <p:cNvPr id="207" name="Shape 207"/>
          <p:cNvGraphicFramePr/>
          <p:nvPr/>
        </p:nvGraphicFramePr>
        <p:xfrm>
          <a:off x="1524000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{4616B4C7-86B5-4CAD-B52B-7D19FB0E2ECB}</a:tableStyleId>
              </a:tblPr>
              <a:tblGrid>
                <a:gridCol w="4152900"/>
                <a:gridCol w="4152900"/>
              </a:tblGrid>
              <a:tr h="84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Zinc Alloy Security Garage Door Rolling Gate Magnet Alarm </a:t>
                      </a:r>
                    </a:p>
                  </a:txBody>
                  <a:tcPr marT="45725" marB="45725" marR="91450" marL="91450" anchor="ctr"/>
                </a:tc>
              </a:tr>
              <a:tr h="452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8.1 x 5 x 0.8 inches</a:t>
                      </a:r>
                    </a:p>
                  </a:txBody>
                  <a:tcPr marT="45725" marB="45725" marR="91450" marL="91450" anchor="ctr"/>
                </a:tc>
              </a:tr>
              <a:tr h="3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Cord Length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 cm</a:t>
                      </a:r>
                    </a:p>
                  </a:txBody>
                  <a:tcPr marT="45725" marB="45725" marR="91450" marL="91450" anchor="ctr"/>
                </a:tc>
              </a:tr>
              <a:tr h="3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Weight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9.1 ounces</a:t>
                      </a:r>
                    </a:p>
                  </a:txBody>
                  <a:tcPr marT="45725" marB="45725" marR="91450" marL="91450" anchor="ctr"/>
                </a:tc>
              </a:tr>
              <a:tr h="3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Distance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 – 60 mm</a:t>
                      </a:r>
                    </a:p>
                  </a:txBody>
                  <a:tcPr marT="45725" marB="45725" marR="91450" marL="91450" anchor="ctr"/>
                </a:tc>
              </a:tr>
              <a:tr h="3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 V</a:t>
                      </a:r>
                    </a:p>
                  </a:txBody>
                  <a:tcPr marT="45725" marB="45725" marR="91450" marL="91450" anchor="ctr"/>
                </a:tc>
              </a:tr>
              <a:tr h="39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$10.59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800" y="304800"/>
            <a:ext cx="3124199" cy="2840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Goals and Objectives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Secured home surveillance via camera and sensors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Secured Identity authentication for user to access home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Wireless communication controls restricted to user phone and lock device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Have two secured methods for home entry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Have minimal maintenance for long term use</a:t>
            </a: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2362200" y="152400"/>
            <a:ext cx="6324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RFID &amp; NFC COMPARISON</a:t>
            </a:r>
          </a:p>
        </p:txBody>
      </p:sp>
      <p:graphicFrame>
        <p:nvGraphicFramePr>
          <p:cNvPr id="214" name="Shape 214"/>
          <p:cNvGraphicFramePr/>
          <p:nvPr/>
        </p:nvGraphicFramePr>
        <p:xfrm>
          <a:off x="9906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{E77B87AB-FCFD-41B4-8E9A-B8508514E844}</a:tableStyleId>
              </a:tblPr>
              <a:tblGrid>
                <a:gridCol w="3327400"/>
                <a:gridCol w="3327400"/>
                <a:gridCol w="3327400"/>
              </a:tblGrid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Characteristics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RFID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/>
                </a:tc>
              </a:tr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 in HF (varies in LF, UHF)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 (standard)</a:t>
                      </a:r>
                    </a:p>
                  </a:txBody>
                  <a:tcPr marT="45725" marB="45725" marR="91450" marL="91450"/>
                </a:tc>
              </a:tr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Up to 1 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Up  to 10 cm</a:t>
                      </a:r>
                    </a:p>
                  </a:txBody>
                  <a:tcPr marT="45725" marB="45725" marR="91450" marL="91450"/>
                </a:tc>
              </a:tr>
              <a:tr h="111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Communication Modes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Read/write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Read/write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Peer 2 Peer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Card emulation</a:t>
                      </a:r>
                    </a:p>
                  </a:txBody>
                  <a:tcPr marT="45725" marB="45725" marR="91450" marL="91450"/>
                </a:tc>
              </a:tr>
              <a:tr h="55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Scan Ability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Multiple at once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Only one at a time</a:t>
                      </a:r>
                    </a:p>
                  </a:txBody>
                  <a:tcPr marT="45725" marB="45725" marR="91450" marL="91450"/>
                </a:tc>
              </a:tr>
              <a:tr h="78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Application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Item tracking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Mobile payments, access control</a:t>
                      </a:r>
                    </a:p>
                  </a:txBody>
                  <a:tcPr marT="45725" marB="45725" marR="91450" marL="91450"/>
                </a:tc>
              </a:tr>
              <a:tr h="78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System Components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Reader, Antenna, Tag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May act as both reader and tag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81000" y="15240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Near Field Communication (NFC)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09600" y="1371600"/>
            <a:ext cx="4343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Features: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PN532 NFC Chip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Built in Antenna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Arduino/AVR/ARM compatible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UART/SPI/I2C  interface select switch</a:t>
            </a:r>
          </a:p>
        </p:txBody>
      </p:sp>
      <p:graphicFrame>
        <p:nvGraphicFramePr>
          <p:cNvPr id="221" name="Shape 221"/>
          <p:cNvGraphicFramePr/>
          <p:nvPr/>
        </p:nvGraphicFramePr>
        <p:xfrm>
          <a:off x="8153400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{6431FC16-C7CA-4F66-8476-2003C52259C9}</a:tableStyleId>
              </a:tblPr>
              <a:tblGrid>
                <a:gridCol w="1828800"/>
                <a:gridCol w="1828800"/>
              </a:tblGrid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ElecFreaks NFC Module V1.1</a:t>
                      </a:r>
                    </a:p>
                  </a:txBody>
                  <a:tcPr marT="45725" marB="45725" marR="91450" marL="91450"/>
                </a:tc>
              </a:tr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</a:t>
                      </a:r>
                    </a:p>
                  </a:txBody>
                  <a:tcPr marT="45725" marB="45725" marR="91450" marL="91450"/>
                </a:tc>
              </a:tr>
              <a:tr h="145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Modes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reader/writer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Peer 2 Peer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card emulation</a:t>
                      </a:r>
                    </a:p>
                  </a:txBody>
                  <a:tcPr marT="45725" marB="45725" marR="91450" marL="91450"/>
                </a:tc>
              </a:tr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</a:tr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 up to 5 cm</a:t>
                      </a:r>
                    </a:p>
                  </a:txBody>
                  <a:tcPr marT="45725" marB="45725" marR="91450" marL="91450"/>
                </a:tc>
              </a:tr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85mm x 52mm</a:t>
                      </a:r>
                    </a:p>
                  </a:txBody>
                  <a:tcPr marT="45725" marB="45725" marR="91450" marL="91450"/>
                </a:tc>
              </a:tr>
              <a:tr h="722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$24.00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886200"/>
            <a:ext cx="4572000" cy="279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04800" y="228600"/>
            <a:ext cx="6781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NFC STICKER TAGS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1295400" y="1524000"/>
            <a:ext cx="46481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To establish communication between the phone and the NFC module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Module will read the unique Tag ID number to grant home access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Placed inside phone case / on phone itself</a:t>
            </a:r>
          </a:p>
        </p:txBody>
      </p:sp>
      <p:graphicFrame>
        <p:nvGraphicFramePr>
          <p:cNvPr id="229" name="Shape 229"/>
          <p:cNvGraphicFramePr/>
          <p:nvPr/>
        </p:nvGraphicFramePr>
        <p:xfrm>
          <a:off x="1524000" y="396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{C11C2618-8911-435E-A039-96257155F222}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8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Format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 Chip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Tag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Antenna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Scan Strength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</a:tr>
              <a:tr h="88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White round Sticker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NTAG213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22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22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 out of 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$ 0.71</a:t>
                      </a:r>
                    </a:p>
                  </a:txBody>
                  <a:tcPr marT="45725" marB="45725" marR="91450" marL="91450"/>
                </a:tc>
              </a:tr>
              <a:tr h="88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On – Metal round Sticker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NTAG203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25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 out of 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$ 3.90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609600"/>
            <a:ext cx="3902501" cy="292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 Controller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066800"/>
            <a:ext cx="7696199" cy="551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Microcontroller </a:t>
            </a:r>
          </a:p>
        </p:txBody>
      </p:sp>
      <p:graphicFrame>
        <p:nvGraphicFramePr>
          <p:cNvPr id="243" name="Shape 243"/>
          <p:cNvGraphicFramePr/>
          <p:nvPr/>
        </p:nvGraphicFramePr>
        <p:xfrm>
          <a:off x="609600" y="396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{1F1C621A-796E-4E73-B174-8E4DC343E61F}</a:tableStyleId>
              </a:tblPr>
              <a:tblGrid>
                <a:gridCol w="2057400"/>
                <a:gridCol w="1371600"/>
                <a:gridCol w="1066800"/>
                <a:gridCol w="914400"/>
                <a:gridCol w="802800"/>
                <a:gridCol w="873600"/>
                <a:gridCol w="1143000"/>
                <a:gridCol w="1219200"/>
                <a:gridCol w="114300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Microcontroller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CPU Frequency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I/O Pins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SPI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I2C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ADC Channels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Store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ATxmega128A4U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32MHz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i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$5.16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Atmel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ATmega2560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16MHz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$5.65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LPC2148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60MHz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$12.50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44" name="Shape 244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7889" l="0" r="5843" t="9950"/>
          <a:stretch/>
        </p:blipFill>
        <p:spPr>
          <a:xfrm>
            <a:off x="7162800" y="1817076"/>
            <a:ext cx="4017840" cy="188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5268" l="9900" r="7333" t="6245"/>
          <a:stretch/>
        </p:blipFill>
        <p:spPr>
          <a:xfrm>
            <a:off x="612775" y="1570891"/>
            <a:ext cx="2646240" cy="212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2454518"/>
            <a:ext cx="17145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1295400" y="76200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Software Environment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1219200" y="2057400"/>
            <a:ext cx="94488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Software: Arduino Integrated Development Environment(IDE)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Uses “Sketch” for programming the code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Includes a software library called “wiring”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Power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Sleep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IO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Open-source software capability</a:t>
            </a:r>
          </a:p>
          <a:p>
            <a:pPr indent="-215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Programming language: C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1371600" y="457200"/>
            <a:ext cx="46687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Microcontroller Flow Chart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0" y="1828800"/>
            <a:ext cx="7010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Uses the  PIR sensor to determine if there is a presence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Uses the magnetic reed switch to determine whether the door is open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 timer is implemented to optimize power consumption.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NFC and fingerprint scanner are used to determine whether to unlock or keep the door locked.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Uses WiFI to send a SMS message if there is a presence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52400"/>
            <a:ext cx="5208554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Wireless Module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957942"/>
            <a:ext cx="7619999" cy="566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1546859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Wireless Communication Types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276" name="Shape 276"/>
          <p:cNvGraphicFramePr/>
          <p:nvPr/>
        </p:nvGraphicFramePr>
        <p:xfrm>
          <a:off x="16002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{C5EF19EB-C4CA-4C21-9B7B-11FE9299B774}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Bluetooth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3G Cellular Network</a:t>
                      </a:r>
                    </a:p>
                  </a:txBody>
                  <a:tcPr marT="45725" marB="45725" marR="91450" marL="91450"/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Data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2-25 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 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 Mbps (DL) / 384 Kbps (UL)</a:t>
                      </a:r>
                    </a:p>
                  </a:txBody>
                  <a:tcPr marT="45725" marB="45725" marR="91450" marL="91450"/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10cm-100m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20m-100m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Where Service Permits</a:t>
                      </a:r>
                    </a:p>
                  </a:txBody>
                  <a:tcPr marT="45725" marB="45725" marR="91450" marL="91450"/>
                </a:tc>
              </a:tr>
              <a:tr h="4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Baud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2.4-2.48 GHz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 GHz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2.4GHz</a:t>
                      </a:r>
                    </a:p>
                  </a:txBody>
                  <a:tcPr marT="45725" marB="45725" marR="91450" marL="91450"/>
                </a:tc>
              </a:tr>
              <a:tr h="4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Complexity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Medium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High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Medium</a:t>
                      </a:r>
                    </a:p>
                  </a:txBody>
                  <a:tcPr marT="45725" marB="45725" marR="91450" marL="91450"/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Power Consumption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2.5 mW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 mW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250 mW</a:t>
                      </a:r>
                    </a:p>
                  </a:txBody>
                  <a:tcPr marT="45725" marB="45725" marR="91450" marL="91450"/>
                </a:tc>
              </a:tr>
              <a:tr h="713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Interfacing Method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UART, SPI, I</a:t>
                      </a:r>
                      <a:r>
                        <a:rPr baseline="30000" lang="en-US" sz="1800" u="none" cap="none" strike="noStrike"/>
                        <a:t>2</a:t>
                      </a:r>
                      <a:r>
                        <a:rPr baseline="0" lang="en-US" sz="1800" u="none" cap="none" strike="noStrike"/>
                        <a:t>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UART, SPI, SDIO, I</a:t>
                      </a:r>
                      <a:r>
                        <a:rPr baseline="30000" lang="en-US" sz="1800" u="none" cap="none" strike="noStrike"/>
                        <a:t>2</a:t>
                      </a:r>
                      <a:r>
                        <a:rPr baseline="0" lang="en-US" sz="1800" u="none" cap="none" strike="noStrike"/>
                        <a:t>C, USB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028700" y="0"/>
            <a:ext cx="1013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ESP8266 Wi-Fi Module</a:t>
            </a:r>
          </a:p>
        </p:txBody>
      </p:sp>
      <p:graphicFrame>
        <p:nvGraphicFramePr>
          <p:cNvPr id="282" name="Shape 282"/>
          <p:cNvGraphicFramePr/>
          <p:nvPr/>
        </p:nvGraphicFramePr>
        <p:xfrm>
          <a:off x="457200" y="1676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{CA05AA7F-0CA4-435D-83D6-B3062FB9E943}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Features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ESP8266 Wi-Fi Module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Wireless Communication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Supply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V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 mA (Max)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Shutdown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µA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 &amp; Pin Count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13.2 x 21 (mm) – 8 pins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Hardware Sub-Features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 GPIO pins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$7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Applications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WPA/WPA2 (AP) networks, P2P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Software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 Programming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 Commands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IDE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Arduino IDE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Interfacing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1600" y="1676400"/>
            <a:ext cx="2743199" cy="467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Motivation for the Project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Device applicable to the current market place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Create a project that incorporates Home Automation/Access Control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Learn applications on hardware and software security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To graduate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524000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Special Case Micro Controller</a:t>
            </a:r>
          </a:p>
        </p:txBody>
      </p:sp>
      <p:graphicFrame>
        <p:nvGraphicFramePr>
          <p:cNvPr id="289" name="Shape 289"/>
          <p:cNvGraphicFramePr/>
          <p:nvPr/>
        </p:nvGraphicFramePr>
        <p:xfrm>
          <a:off x="381000" y="396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{C90B1F76-D168-4AF0-96ED-52DAEFD033D0}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Features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 Atmega.328P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Supply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1.8 – 5.5 V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200 mA (Max)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Shutdown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 nA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 &amp; Pin Count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0.8 x 34 (mm) – 28 pins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Interfacing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0" name="Shape 290"/>
          <p:cNvSpPr txBox="1"/>
          <p:nvPr>
            <p:ph idx="1" type="body"/>
          </p:nvPr>
        </p:nvSpPr>
        <p:spPr>
          <a:xfrm>
            <a:off x="152400" y="-228600"/>
            <a:ext cx="9144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1125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Compatible with ESP8266 software code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Software communication between ATmega2560 and ESP8266 is buggy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Wi-Fi module and ATmega328P act as one unit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Simplistic in design and execution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5400" y="1981200"/>
            <a:ext cx="304831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394459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Twilio API SMS and Wireless Software Communication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219200" y="949496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Twilio Characteristics</a:t>
            </a:r>
          </a:p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377952" y="1596155"/>
            <a:ext cx="5337048" cy="1758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Sends a text message to notify of motion detection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Only communicates with the specified user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Secure communication through Twilio assigned SID and TOKEN ID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99" name="Shape 299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39" y="1441792"/>
            <a:ext cx="6194226" cy="499805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874775" y="3597921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ESP8266 Twilio  Virtual Communication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77952" y="4300226"/>
            <a:ext cx="5337048" cy="259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Assigned a pre-determined AP with SSID and password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Uses Twilio account phone number to contact user’s smartphone number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ESP8266 connects to AP, communicates with Twilio, and sends text message averaging at 30 seconds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02" name="Shape 302"/>
          <p:cNvSpPr txBox="1"/>
          <p:nvPr>
            <p:ph idx="4" type="body"/>
          </p:nvPr>
        </p:nvSpPr>
        <p:spPr>
          <a:xfrm>
            <a:off x="63276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524000" y="-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Supply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90600"/>
            <a:ext cx="8077199" cy="551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143000"/>
            <a:ext cx="5486399" cy="551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>
            <p:ph type="title"/>
          </p:nvPr>
        </p:nvSpPr>
        <p:spPr>
          <a:xfrm>
            <a:off x="1524000" y="1172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Diagram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524000" y="3048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Requirements</a:t>
            </a:r>
          </a:p>
        </p:txBody>
      </p:sp>
      <p:graphicFrame>
        <p:nvGraphicFramePr>
          <p:cNvPr id="321" name="Shape 321"/>
          <p:cNvGraphicFramePr/>
          <p:nvPr/>
        </p:nvGraphicFramePr>
        <p:xfrm>
          <a:off x="1447800" y="990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{24A30574-F6E6-4CB1-8AB4-9C2AD1C5D5D6}</a:tableStyleId>
              </a:tblPr>
              <a:tblGrid>
                <a:gridCol w="1985025"/>
                <a:gridCol w="1898725"/>
                <a:gridCol w="1184525"/>
                <a:gridCol w="1184525"/>
                <a:gridCol w="1084750"/>
                <a:gridCol w="108475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Device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Model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Min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Max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Standby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Current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Microcontroller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ATmega2560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9.6mA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TRF7970A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1.8V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.5uA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Finger Print Scanner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GT-511C1R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1mA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Parallax PIR Sensor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110uA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110uA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Camera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TTL Serial Camera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.6mA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Lock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 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ESP8266 Module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4.2V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300mA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Motor Driver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DRV8832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6.8V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.3uA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1.4mA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b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DC-DC step-down</a:t>
            </a:r>
            <a:b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graphicFrame>
        <p:nvGraphicFramePr>
          <p:cNvPr id="327" name="Shape 327"/>
          <p:cNvGraphicFramePr/>
          <p:nvPr/>
        </p:nvGraphicFramePr>
        <p:xfrm>
          <a:off x="609600" y="3810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{A35BD59C-D4B6-45D5-BF00-5150F6CA69EB}</a:tableStyleId>
              </a:tblPr>
              <a:tblGrid>
                <a:gridCol w="1524000"/>
                <a:gridCol w="1524000"/>
                <a:gridCol w="1371600"/>
                <a:gridCol w="1524000"/>
                <a:gridCol w="1143000"/>
                <a:gridCol w="1066800"/>
                <a:gridCol w="1295400"/>
                <a:gridCol w="114300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Voltage Regulator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Regulator Type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Min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Max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Store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LM109QML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Linear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$24.97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Arrow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LM3488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Switching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1.5A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$21.40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LM3481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Switching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1.5A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Mouser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28" name="Shape 328"/>
          <p:cNvSpPr txBox="1"/>
          <p:nvPr/>
        </p:nvSpPr>
        <p:spPr>
          <a:xfrm>
            <a:off x="468922" y="1600200"/>
            <a:ext cx="7010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Two DC-DC will be used to step down the voltage to 3.3V and 5V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regulators must be efficient to optimize power consumption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maximum output current must be greater than 1A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LM3488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12192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9067800" y="5791200"/>
            <a:ext cx="27431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Produced by WEBENCH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LM3481</a:t>
            </a: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3" y="1600200"/>
            <a:ext cx="12174415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9067800" y="6324600"/>
            <a:ext cx="27431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Produced by WEBENCH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Battery Types</a:t>
            </a:r>
          </a:p>
        </p:txBody>
      </p:sp>
      <p:graphicFrame>
        <p:nvGraphicFramePr>
          <p:cNvPr id="348" name="Shape 348"/>
          <p:cNvGraphicFramePr/>
          <p:nvPr/>
        </p:nvGraphicFramePr>
        <p:xfrm>
          <a:off x="152400" y="19416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{A3E256F8-26AC-4C9A-AFA5-6AA84BF46BB4}</a:tableStyleId>
              </a:tblPr>
              <a:tblGrid>
                <a:gridCol w="3581400"/>
                <a:gridCol w="2133600"/>
              </a:tblGrid>
              <a:tr h="703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NiMH</a:t>
                      </a:r>
                      <a:r>
                        <a:rPr b="0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  </a:t>
                      </a:r>
                      <a:r>
                        <a:rPr baseline="0" lang="en-US" sz="1800" u="none" cap="none" strike="noStrike"/>
                        <a:t>“Nickel metal hydride”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SunLabz 14500 AA</a:t>
                      </a:r>
                    </a:p>
                  </a:txBody>
                  <a:tcPr marT="45725" marB="45725" marR="91450" marL="91450"/>
                </a:tc>
                <a:tc hMerge="1"/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Cons</a:t>
                      </a:r>
                    </a:p>
                  </a:txBody>
                  <a:tcPr marT="45725" marB="45725" marR="91450" marL="91450"/>
                </a:tc>
              </a:tr>
              <a:tr h="2384150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Rechargeable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Little memory Loss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High drain applications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400-2000 life cycle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$3.75 p.u at Amazon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Able to produce high currents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2500mA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Toxic chemicals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1.2V cell voltage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49" name="Shape 349"/>
          <p:cNvGraphicFramePr/>
          <p:nvPr/>
        </p:nvGraphicFramePr>
        <p:xfrm>
          <a:off x="6019800" y="190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{AF36BA73-77EA-4159-B31D-77BF7F604C80}</a:tableStyleId>
              </a:tblPr>
              <a:tblGrid>
                <a:gridCol w="3629150"/>
                <a:gridCol w="2162050"/>
              </a:tblGrid>
              <a:tr h="8355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Li-ion “Lithium ion”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UltraFire 18650 </a:t>
                      </a:r>
                    </a:p>
                  </a:txBody>
                  <a:tcPr marT="45725" marB="45725" marR="91450" marL="91450"/>
                </a:tc>
                <a:tc hMerge="1"/>
              </a:tr>
              <a:tr h="72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Cons</a:t>
                      </a:r>
                    </a:p>
                  </a:txBody>
                  <a:tcPr marT="45725" marB="45725" marR="91450" marL="91450"/>
                </a:tc>
              </a:tr>
              <a:tr h="2174100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No Memory effect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3.7 cell voltage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Quick charge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No discharge required</a:t>
                      </a: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Lower Current drain applications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Toxic chemicals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$2.25 p.u at Amazon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Battery Power Supply</a:t>
            </a:r>
          </a:p>
        </p:txBody>
      </p:sp>
      <p:sp>
        <p:nvSpPr>
          <p:cNvPr id="355" name="Shape 355"/>
          <p:cNvSpPr/>
          <p:nvPr/>
        </p:nvSpPr>
        <p:spPr>
          <a:xfrm>
            <a:off x="533400" y="2057400"/>
            <a:ext cx="60960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UltraFire 18650 4200 mAh 3.7V batteries will be used as the power source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Lithium ion batteries were chosen since they have 2 times the capacity compared to NiMH batteries</a:t>
            </a: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Two batteries are implemented</a:t>
            </a: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batteries will be configured in series which will double the voltage to 7.4V.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705708"/>
            <a:ext cx="4343400" cy="43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524000" y="-36467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Project Block Diagram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026" y="778329"/>
            <a:ext cx="6723946" cy="579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95297" y="-558800"/>
            <a:ext cx="1120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Micro-Controller Schematic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97" y="584200"/>
            <a:ext cx="11334747" cy="601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1066800" y="-457200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Micro-Controller PCB Layout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606287"/>
            <a:ext cx="6858000" cy="625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495297" y="-558800"/>
            <a:ext cx="1120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Micro-Power Schematic 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681" y="762000"/>
            <a:ext cx="8858631" cy="595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1066800" y="-457200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Power PCB Layout</a:t>
            </a: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619498" y="656611"/>
            <a:ext cx="4953000" cy="6382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1447800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OSH Park Fabricated Boards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1146048" y="11430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Micro-Controller Board</a:t>
            </a:r>
          </a:p>
        </p:txBody>
      </p:sp>
      <p:sp>
        <p:nvSpPr>
          <p:cNvPr id="387" name="Shape 387"/>
          <p:cNvSpPr txBox="1"/>
          <p:nvPr>
            <p:ph idx="2" type="body"/>
          </p:nvPr>
        </p:nvSpPr>
        <p:spPr>
          <a:xfrm>
            <a:off x="6686882" y="1131595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Power Board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547" y="2057400"/>
            <a:ext cx="5486399" cy="442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2720390"/>
            <a:ext cx="4763165" cy="309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Shape 394"/>
          <p:cNvGraphicFramePr/>
          <p:nvPr/>
        </p:nvGraphicFramePr>
        <p:xfrm>
          <a:off x="11430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{6013C35F-D268-4F50-884F-469F27C20E03}</a:tableStyleId>
              </a:tblPr>
              <a:tblGrid>
                <a:gridCol w="2471350"/>
                <a:gridCol w="6672650"/>
              </a:tblGrid>
              <a:tr h="65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1299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 14443A / MIFARE (for read/write capabilities)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 14443B (for read capabilities)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 18000-3 (13.56 MHz) </a:t>
                      </a:r>
                    </a:p>
                  </a:txBody>
                  <a:tcPr marT="45725" marB="45725" marR="91450" marL="91450"/>
                </a:tc>
              </a:tr>
              <a:tr h="1254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802.11 b/g/n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Galdeano"/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909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 Electronic Motorized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Graded 2 from ANSI</a:t>
                      </a:r>
                    </a:p>
                  </a:txBody>
                  <a:tcPr marT="45725" marB="45725" marR="91450" marL="91450"/>
                </a:tc>
              </a:tr>
              <a:tr h="909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Peripheral Communications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I2C , SPI, and UART for the micro controller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5" name="Shape 395"/>
          <p:cNvSpPr txBox="1"/>
          <p:nvPr>
            <p:ph type="title"/>
          </p:nvPr>
        </p:nvSpPr>
        <p:spPr>
          <a:xfrm>
            <a:off x="137160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Standards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152400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Work Distribution</a:t>
            </a:r>
          </a:p>
        </p:txBody>
      </p:sp>
      <p:graphicFrame>
        <p:nvGraphicFramePr>
          <p:cNvPr id="401" name="Shape 401"/>
          <p:cNvGraphicFramePr/>
          <p:nvPr/>
        </p:nvGraphicFramePr>
        <p:xfrm>
          <a:off x="1524000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{27F64586-4151-4E0B-9E0F-D3D9FE454BB1}</a:tableStyleId>
              </a:tblPr>
              <a:tblGrid>
                <a:gridCol w="1905000"/>
                <a:gridCol w="1752600"/>
                <a:gridCol w="1828800"/>
                <a:gridCol w="1828800"/>
                <a:gridCol w="1828800"/>
              </a:tblGrid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Category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Enjolie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Shawn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Paul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Sheldon</a:t>
                      </a:r>
                    </a:p>
                  </a:txBody>
                  <a:tcPr marT="45725" marB="45725" marR="91450" marL="91450"/>
                </a:tc>
              </a:tr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PCB Design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</a:tr>
              <a:tr h="732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Wireless Communication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</a:tr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 Controller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Power System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Sensors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42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Project Assembly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02" name="Shape 402"/>
          <p:cNvGraphicFramePr/>
          <p:nvPr/>
        </p:nvGraphicFramePr>
        <p:xfrm>
          <a:off x="2057400" y="571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{9CA00EA7-FFB3-44EF-A900-12871D48A58F}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Primary 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Secondary O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1219200" y="152400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Budget</a:t>
            </a:r>
          </a:p>
        </p:txBody>
      </p:sp>
      <p:graphicFrame>
        <p:nvGraphicFramePr>
          <p:cNvPr id="408" name="Shape 408"/>
          <p:cNvGraphicFramePr/>
          <p:nvPr/>
        </p:nvGraphicFramePr>
        <p:xfrm>
          <a:off x="8382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{BB98334E-40F6-4687-A620-23F5002F61C7}</a:tableStyleId>
              </a:tblPr>
              <a:tblGrid>
                <a:gridCol w="2324100"/>
                <a:gridCol w="2324100"/>
              </a:tblGrid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 lock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$64.95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Driver SN754410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$2.99</a:t>
                      </a:r>
                    </a:p>
                  </a:txBody>
                  <a:tcPr marT="45725" marB="45725" marR="91450" marL="91450"/>
                </a:tc>
              </a:tr>
              <a:tr h="65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Adafruit Fingerprint scanner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$49.95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LED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$2.99</a:t>
                      </a:r>
                    </a:p>
                  </a:txBody>
                  <a:tcPr marT="45725" marB="45725" marR="91450" marL="91450"/>
                </a:tc>
              </a:tr>
              <a:tr h="63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Magnetic Reed Switch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$10.59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 Module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$24.00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PIR Sensor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$9.99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 SD Card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$4.00</a:t>
                      </a:r>
                    </a:p>
                  </a:txBody>
                  <a:tcPr marT="45725" marB="45725" marR="91450" marL="91450"/>
                </a:tc>
              </a:tr>
              <a:tr h="382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TTL Serial JPEG Camera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$39.95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09" name="Shape 409"/>
          <p:cNvGraphicFramePr/>
          <p:nvPr/>
        </p:nvGraphicFramePr>
        <p:xfrm>
          <a:off x="64770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{F63D0267-5FC8-48CB-AEFE-8254F3C5160A}</a:tableStyleId>
              </a:tblPr>
              <a:tblGrid>
                <a:gridCol w="2362200"/>
                <a:gridCol w="2362200"/>
              </a:tblGrid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LM3488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$3.30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LITHIUM ION BAT.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4*($ 2.25) = $ 9.00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LM3481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$2.40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ATmega 2560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$5.65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ESP8266 Module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$7.00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Wooden Door and Frame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Free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lang="en-US" sz="1800" u="none" cap="none" strike="noStrike"/>
                        <a:t>PCB Board Fabrications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lang="en-US" sz="1800" u="none" cap="none" strike="noStrike"/>
                        <a:t>$84.45</a:t>
                      </a:r>
                    </a:p>
                  </a:txBody>
                  <a:tcPr marT="45725" marB="45725" marR="91450" marL="91450"/>
                </a:tc>
              </a:tr>
              <a:tr h="399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$317.57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1371600" y="609600"/>
            <a:ext cx="8458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Issues 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533400" y="1828800"/>
            <a:ext cx="9982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Couldn’t use NFC in phone due to encryption, had to resort to using  NFC sticker tags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PCB boards currently not working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295400"/>
            <a:ext cx="6286499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Specifications and Requirements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Door unlocks/locks with NFC within 4cm range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Fingerprint scanner scans within 3 sec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PIR sensor detects within 6ft range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Camera takes picture within 3 sec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User obtains text message within 10 sec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Unlocked door returns to locked state within 5 sec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Power source lasts up to 3 months</a:t>
            </a: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219200" y="304800"/>
            <a:ext cx="9448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Lock Case Model</a:t>
            </a:r>
            <a:b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71600"/>
            <a:ext cx="11888830" cy="466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990600" y="228600"/>
            <a:ext cx="9753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Door Model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4053" y="1143000"/>
            <a:ext cx="7406691" cy="553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Motorized Electric Deadbolt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19200"/>
            <a:ext cx="7315200" cy="528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209800" y="152400"/>
            <a:ext cx="7086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Types Of Electric Door Lock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143000" y="1676400"/>
            <a:ext cx="9906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Magnetic lock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Electric Strike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Motorized Electric deadbolt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         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Magnetic lock                                Electric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Strike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	            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Motorized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Electric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Deadbolt                                                                                                         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21859" l="25880" r="0" t="19849"/>
          <a:stretch/>
        </p:blipFill>
        <p:spPr>
          <a:xfrm>
            <a:off x="1524000" y="3352800"/>
            <a:ext cx="2809875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18442" l="9301" r="23829" t="20492"/>
          <a:stretch/>
        </p:blipFill>
        <p:spPr>
          <a:xfrm>
            <a:off x="4706935" y="3314700"/>
            <a:ext cx="2625724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 b="0" l="36667" r="27999" t="0"/>
          <a:stretch/>
        </p:blipFill>
        <p:spPr>
          <a:xfrm>
            <a:off x="7772400" y="3314700"/>
            <a:ext cx="2514599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ch Computer 16x9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