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2"/>
  </p:notesMasterIdLst>
  <p:handoutMasterIdLst>
    <p:handoutMasterId r:id="rId53"/>
  </p:handoutMasterIdLst>
  <p:sldIdLst>
    <p:sldId id="256" r:id="rId3"/>
    <p:sldId id="278" r:id="rId4"/>
    <p:sldId id="330" r:id="rId5"/>
    <p:sldId id="356" r:id="rId6"/>
    <p:sldId id="357" r:id="rId7"/>
    <p:sldId id="347" r:id="rId8"/>
    <p:sldId id="378" r:id="rId9"/>
    <p:sldId id="358" r:id="rId10"/>
    <p:sldId id="372" r:id="rId11"/>
    <p:sldId id="373" r:id="rId12"/>
    <p:sldId id="374" r:id="rId13"/>
    <p:sldId id="375" r:id="rId14"/>
    <p:sldId id="360" r:id="rId15"/>
    <p:sldId id="376" r:id="rId16"/>
    <p:sldId id="362" r:id="rId17"/>
    <p:sldId id="377" r:id="rId18"/>
    <p:sldId id="363" r:id="rId19"/>
    <p:sldId id="332" r:id="rId20"/>
    <p:sldId id="369" r:id="rId21"/>
    <p:sldId id="334" r:id="rId22"/>
    <p:sldId id="370" r:id="rId23"/>
    <p:sldId id="379" r:id="rId24"/>
    <p:sldId id="364" r:id="rId25"/>
    <p:sldId id="337" r:id="rId26"/>
    <p:sldId id="397" r:id="rId27"/>
    <p:sldId id="396" r:id="rId28"/>
    <p:sldId id="365" r:id="rId29"/>
    <p:sldId id="380" r:id="rId30"/>
    <p:sldId id="381" r:id="rId31"/>
    <p:sldId id="382" r:id="rId32"/>
    <p:sldId id="383" r:id="rId33"/>
    <p:sldId id="368" r:id="rId34"/>
    <p:sldId id="395" r:id="rId35"/>
    <p:sldId id="394" r:id="rId36"/>
    <p:sldId id="391" r:id="rId37"/>
    <p:sldId id="392" r:id="rId38"/>
    <p:sldId id="393" r:id="rId39"/>
    <p:sldId id="390" r:id="rId40"/>
    <p:sldId id="389" r:id="rId41"/>
    <p:sldId id="384" r:id="rId42"/>
    <p:sldId id="385" r:id="rId43"/>
    <p:sldId id="386" r:id="rId44"/>
    <p:sldId id="387" r:id="rId45"/>
    <p:sldId id="388" r:id="rId46"/>
    <p:sldId id="367" r:id="rId47"/>
    <p:sldId id="325" r:id="rId48"/>
    <p:sldId id="371" r:id="rId49"/>
    <p:sldId id="349" r:id="rId50"/>
    <p:sldId id="35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7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144" y="78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1516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7/30/2015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7/30/2015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7/30/2015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dafruit.com/images/1200x900/751-05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57400"/>
            <a:ext cx="10058400" cy="1711037"/>
          </a:xfrm>
        </p:spPr>
        <p:txBody>
          <a:bodyPr/>
          <a:lstStyle/>
          <a:p>
            <a:pPr algn="ctr"/>
            <a:r>
              <a:rPr lang="en-US" dirty="0" smtClean="0"/>
              <a:t>Secured-E-Key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660" y="3768436"/>
            <a:ext cx="10058400" cy="126076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Group 11</a:t>
            </a:r>
          </a:p>
          <a:p>
            <a:pPr algn="ctr"/>
            <a:r>
              <a:rPr lang="en-US" dirty="0" smtClean="0"/>
              <a:t>Sheldon Johnson EE – </a:t>
            </a:r>
            <a:r>
              <a:rPr lang="en-US" dirty="0" err="1" smtClean="0"/>
              <a:t>Enjolie</a:t>
            </a:r>
            <a:r>
              <a:rPr lang="en-US" dirty="0" smtClean="0"/>
              <a:t> Morales EE</a:t>
            </a:r>
          </a:p>
          <a:p>
            <a:pPr algn="ctr"/>
            <a:r>
              <a:rPr lang="en-US" dirty="0" smtClean="0"/>
              <a:t>Shawn </a:t>
            </a:r>
            <a:r>
              <a:rPr lang="en-US" dirty="0" err="1" smtClean="0"/>
              <a:t>Gangasingh</a:t>
            </a:r>
            <a:r>
              <a:rPr lang="en-US" dirty="0" smtClean="0"/>
              <a:t> EE – Saint-</a:t>
            </a:r>
            <a:r>
              <a:rPr lang="en-US" dirty="0" err="1" smtClean="0"/>
              <a:t>Surin</a:t>
            </a:r>
            <a:r>
              <a:rPr lang="en-US" dirty="0" smtClean="0"/>
              <a:t> Paul EE</a:t>
            </a:r>
          </a:p>
          <a:p>
            <a:pPr algn="ctr"/>
            <a:r>
              <a:rPr lang="en-US" dirty="0" smtClean="0"/>
              <a:t>UNIVERSITY OF CENTRAL FLORIDA</a:t>
            </a:r>
          </a:p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410200" cy="762000"/>
          </a:xfrm>
        </p:spPr>
        <p:txBody>
          <a:bodyPr/>
          <a:lstStyle/>
          <a:p>
            <a:r>
              <a:rPr lang="en-US" dirty="0" smtClean="0"/>
              <a:t>Door Lock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981292"/>
              </p:ext>
            </p:extLst>
          </p:nvPr>
        </p:nvGraphicFramePr>
        <p:xfrm>
          <a:off x="304800" y="1447800"/>
          <a:ext cx="9282545" cy="5029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130"/>
                <a:gridCol w="2357471"/>
                <a:gridCol w="2431143"/>
                <a:gridCol w="2283801"/>
              </a:tblGrid>
              <a:tr h="12691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Morning Industry Remote Electronic Deadbolt-QF-01P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Diax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MVM Motorized Electric Rim 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Gatehouse Electronic Motorized Deadbolt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59808">
                <a:tc>
                  <a:txBody>
                    <a:bodyPr/>
                    <a:lstStyle/>
                    <a:p>
                      <a:r>
                        <a:rPr lang="en-US" dirty="0" smtClean="0"/>
                        <a:t>Outer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5.75’’Hx3.25’’Wx0.25’’D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6.0’’Hx4.25’’Wx1.25’’D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6.75’’Hx3.5’’Wx1.15’’D</a:t>
                      </a:r>
                      <a:endParaRPr lang="en-US" dirty="0"/>
                    </a:p>
                  </a:txBody>
                  <a:tcPr/>
                </a:tc>
              </a:tr>
              <a:tr h="659808">
                <a:tc>
                  <a:txBody>
                    <a:bodyPr/>
                    <a:lstStyle/>
                    <a:p>
                      <a:r>
                        <a:rPr lang="en-US" dirty="0" smtClean="0"/>
                        <a:t>Inner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5.75’’Hx3.25’’Wx1.75’’D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3.78’’Hx4.95’’Wx1.65’’D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8.25’’Hx4.0’’Wx1.4’’D</a:t>
                      </a:r>
                      <a:endParaRPr lang="en-US" dirty="0"/>
                    </a:p>
                  </a:txBody>
                  <a:tcPr/>
                </a:tc>
              </a:tr>
              <a:tr h="555257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V</a:t>
                      </a:r>
                      <a:endParaRPr lang="en-US" dirty="0"/>
                    </a:p>
                  </a:txBody>
                  <a:tcPr/>
                </a:tc>
              </a:tr>
              <a:tr h="377033">
                <a:tc>
                  <a:txBody>
                    <a:bodyPr/>
                    <a:lstStyle/>
                    <a:p>
                      <a:r>
                        <a:rPr lang="en-US" dirty="0" smtClean="0"/>
                        <a:t>Bolt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Sgl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Cyl</a:t>
                      </a:r>
                      <a:r>
                        <a:rPr lang="en-US" baseline="0" dirty="0" smtClean="0"/>
                        <a:t> Deadbolt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Sgl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Cyl</a:t>
                      </a:r>
                      <a:r>
                        <a:rPr lang="en-US" dirty="0" smtClean="0"/>
                        <a:t> Deadbolt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Sgl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Cyl</a:t>
                      </a:r>
                      <a:r>
                        <a:rPr lang="en-US" dirty="0" smtClean="0"/>
                        <a:t> Deadbolt</a:t>
                      </a:r>
                    </a:p>
                  </a:txBody>
                  <a:tcPr/>
                </a:tc>
              </a:tr>
              <a:tr h="377033">
                <a:tc>
                  <a:txBody>
                    <a:bodyPr/>
                    <a:lstStyle/>
                    <a:p>
                      <a:r>
                        <a:rPr lang="en-US" dirty="0" smtClean="0"/>
                        <a:t>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5.25’’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3.78’’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8.25’’</a:t>
                      </a:r>
                      <a:endParaRPr lang="en-US" dirty="0"/>
                    </a:p>
                  </a:txBody>
                  <a:tcPr/>
                </a:tc>
              </a:tr>
              <a:tr h="377033">
                <a:tc>
                  <a:txBody>
                    <a:bodyPr/>
                    <a:lstStyle/>
                    <a:p>
                      <a:r>
                        <a:rPr lang="en-US" dirty="0" smtClean="0"/>
                        <a:t>Door Thickness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1-3/8’’ to 1-3/4’’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1-3/5’’ to 1-2/5’’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1-3/8’’ to 1-3/4’’</a:t>
                      </a:r>
                      <a:endParaRPr lang="en-US" dirty="0"/>
                    </a:p>
                  </a:txBody>
                  <a:tcPr/>
                </a:tc>
              </a:tr>
              <a:tr h="377033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1.25’’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1.4’’</a:t>
                      </a:r>
                      <a:endParaRPr lang="en-US" dirty="0"/>
                    </a:p>
                  </a:txBody>
                  <a:tcPr/>
                </a:tc>
              </a:tr>
              <a:tr h="377033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$ 169.99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$ 65.88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64.00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56975" y="1147260"/>
            <a:ext cx="2612443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Saint-Surin\AppData\Local\Temp\IMAG01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53496" y="3863181"/>
            <a:ext cx="2819400" cy="1951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8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685800"/>
          </a:xfrm>
        </p:spPr>
        <p:txBody>
          <a:bodyPr/>
          <a:lstStyle/>
          <a:p>
            <a:r>
              <a:rPr lang="en-US" dirty="0" smtClean="0"/>
              <a:t>Lock System </a:t>
            </a:r>
            <a:r>
              <a:rPr lang="en-US" dirty="0"/>
              <a:t>I</a:t>
            </a:r>
            <a:r>
              <a:rPr lang="en-US" dirty="0" smtClean="0"/>
              <a:t>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9144000" cy="2590800"/>
          </a:xfrm>
        </p:spPr>
        <p:txBody>
          <a:bodyPr/>
          <a:lstStyle/>
          <a:p>
            <a:r>
              <a:rPr lang="en-US" dirty="0" smtClean="0"/>
              <a:t>The lock will operate to lock and to unlock the door.</a:t>
            </a:r>
          </a:p>
          <a:p>
            <a:r>
              <a:rPr lang="en-US" dirty="0" smtClean="0"/>
              <a:t>The microcontroller will send the appropriate command to operate the lock.</a:t>
            </a:r>
          </a:p>
          <a:p>
            <a:r>
              <a:rPr lang="en-US" dirty="0" smtClean="0"/>
              <a:t>To lock or unlock the door, a driver will be utilized to turn the motor clockwise or counterclockwise.</a:t>
            </a:r>
          </a:p>
          <a:p>
            <a:r>
              <a:rPr lang="en-US" dirty="0" smtClean="0"/>
              <a:t>The driver that will be used is the SN754410</a:t>
            </a:r>
          </a:p>
          <a:p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63165"/>
              </p:ext>
            </p:extLst>
          </p:nvPr>
        </p:nvGraphicFramePr>
        <p:xfrm>
          <a:off x="4724400" y="3886200"/>
          <a:ext cx="70104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2336800"/>
                <a:gridCol w="2336800"/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L293D Driver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SN754410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voltage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r>
                        <a:rPr lang="en-US" baseline="0" dirty="0" smtClean="0"/>
                        <a:t> V to 36V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4.5V</a:t>
                      </a:r>
                      <a:r>
                        <a:rPr lang="en-US" baseline="0" dirty="0" smtClean="0"/>
                        <a:t> to 36V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Op.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 to 70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-40 °C to 85 °C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Drawn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0.65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A</a:t>
                      </a:r>
                      <a:endParaRPr lang="en-US" dirty="0"/>
                    </a:p>
                  </a:txBody>
                  <a:tcPr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 V to 7V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 to Vcc+3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4038600"/>
            <a:ext cx="24288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9144000" cy="685800"/>
          </a:xfrm>
        </p:spPr>
        <p:txBody>
          <a:bodyPr/>
          <a:lstStyle/>
          <a:p>
            <a:r>
              <a:rPr lang="en-US" dirty="0" smtClean="0"/>
              <a:t>Lock System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638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Pins 1, 9 and 16 will be connected to a 5V pin from the microcontroller</a:t>
            </a:r>
          </a:p>
          <a:p>
            <a:r>
              <a:rPr lang="en-US" dirty="0" smtClean="0"/>
              <a:t>Pins 4, 5, 12 and 13 will be connected to the ground.</a:t>
            </a:r>
          </a:p>
          <a:p>
            <a:r>
              <a:rPr lang="en-US" dirty="0" smtClean="0"/>
              <a:t>Pin 8 will receive 5 V  directly from the power source.</a:t>
            </a:r>
          </a:p>
          <a:p>
            <a:r>
              <a:rPr lang="en-US" dirty="0" smtClean="0"/>
              <a:t>Pins 10 and 15 are the control line from the microcontroller.</a:t>
            </a:r>
          </a:p>
          <a:p>
            <a:r>
              <a:rPr lang="en-US" dirty="0" smtClean="0"/>
              <a:t>Pins 11 and 14 will be connected to the motor.</a:t>
            </a:r>
          </a:p>
          <a:p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0" y="1447800"/>
            <a:ext cx="5867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9144000" cy="762000"/>
          </a:xfrm>
        </p:spPr>
        <p:txBody>
          <a:bodyPr/>
          <a:lstStyle/>
          <a:p>
            <a:pPr algn="ctr"/>
            <a:r>
              <a:rPr lang="en-US" dirty="0" smtClean="0"/>
              <a:t>Camera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8001000" cy="5515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9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4419600" cy="838200"/>
          </a:xfrm>
        </p:spPr>
        <p:txBody>
          <a:bodyPr/>
          <a:lstStyle/>
          <a:p>
            <a:r>
              <a:rPr lang="en-US" dirty="0" smtClean="0"/>
              <a:t>Camera Module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958558"/>
              </p:ext>
            </p:extLst>
          </p:nvPr>
        </p:nvGraphicFramePr>
        <p:xfrm>
          <a:off x="228600" y="1524000"/>
          <a:ext cx="8382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714"/>
                <a:gridCol w="2128762"/>
                <a:gridCol w="2195286"/>
                <a:gridCol w="2062238"/>
              </a:tblGrid>
              <a:tr h="115711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TTL Serial JPEG Camera with NTSC Video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LW-MINI110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Camera 2Mp UXGA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640</a:t>
                      </a:r>
                      <a:r>
                        <a:rPr lang="en-US" baseline="0" dirty="0" smtClean="0"/>
                        <a:t> x 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520 TV 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MP  UXGA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 V/Lux-sec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 V/Lux-sec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 V/Lux-sec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Operating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 to 6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 V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Draw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46mA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Pixel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 um x 5.6 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 um</a:t>
                      </a:r>
                      <a:r>
                        <a:rPr lang="en-US" baseline="0" dirty="0" smtClean="0"/>
                        <a:t> x 2.6 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2.2um x 2.2um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Op.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 C to 45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-20 C</a:t>
                      </a:r>
                      <a:r>
                        <a:rPr lang="en-US" baseline="0" dirty="0" smtClean="0"/>
                        <a:t> to 50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-30 C to 70 C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Lens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1/3’’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¼’’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SNR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 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 dB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dB</a:t>
                      </a:r>
                      <a:endParaRPr lang="en-US" dirty="0"/>
                    </a:p>
                  </a:txBody>
                  <a:tcPr/>
                </a:tc>
              </a:tr>
              <a:tr h="360981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$ 39.95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$ 20.00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TTL Serial JPEG Camera with NTSC Vide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048000"/>
            <a:ext cx="29718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6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Fingerprint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7467600" cy="5287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0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5105400" cy="838200"/>
          </a:xfrm>
        </p:spPr>
        <p:txBody>
          <a:bodyPr/>
          <a:lstStyle/>
          <a:p>
            <a:r>
              <a:rPr lang="en-US" dirty="0" smtClean="0"/>
              <a:t>Fingerprint Scanner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023436"/>
              </p:ext>
            </p:extLst>
          </p:nvPr>
        </p:nvGraphicFramePr>
        <p:xfrm>
          <a:off x="228600" y="1600199"/>
          <a:ext cx="9067800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205"/>
                <a:gridCol w="2120695"/>
                <a:gridCol w="2266950"/>
                <a:gridCol w="2266950"/>
              </a:tblGrid>
              <a:tr h="7708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Specifications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Adafruit</a:t>
                      </a:r>
                      <a:r>
                        <a:rPr lang="en-US" dirty="0" smtClean="0"/>
                        <a:t> Fingerprint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GT-511C1R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EikonTouch</a:t>
                      </a:r>
                      <a:r>
                        <a:rPr lang="en-US" dirty="0" smtClean="0"/>
                        <a:t> 710</a:t>
                      </a:r>
                      <a:endParaRPr lang="en-US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r>
                        <a:rPr lang="en-US" baseline="0" dirty="0" smtClean="0"/>
                        <a:t> x 20 x 21.5mm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 x 17 x </a:t>
                      </a:r>
                      <a:r>
                        <a:rPr lang="en-US" baseline="0" dirty="0" smtClean="0"/>
                        <a:t> 9.5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 x 34 x 14 mm</a:t>
                      </a:r>
                      <a:endParaRPr lang="en-US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 to 6.0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 to 6.0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130mA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mA</a:t>
                      </a:r>
                      <a:endParaRPr lang="en-US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dirty="0" smtClean="0"/>
                        <a:t>Fingerprint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&lt;1.0</a:t>
                      </a:r>
                      <a:r>
                        <a:rPr lang="en-US" baseline="0" dirty="0" smtClean="0"/>
                        <a:t> 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&lt;1.5 second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&lt;1.0 second</a:t>
                      </a:r>
                      <a:endParaRPr lang="en-US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r>
                        <a:rPr lang="en-US" baseline="0" dirty="0" smtClean="0"/>
                        <a:t> Acceptance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&lt;0.001%</a:t>
                      </a:r>
                      <a:endParaRPr lang="en-US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-20 C to 50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-20 C to 60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C to 40 C</a:t>
                      </a:r>
                      <a:endParaRPr lang="en-US" dirty="0"/>
                    </a:p>
                  </a:txBody>
                  <a:tcPr/>
                </a:tc>
              </a:tr>
              <a:tr h="446575">
                <a:tc>
                  <a:txBody>
                    <a:bodyPr/>
                    <a:lstStyle/>
                    <a:p>
                      <a:r>
                        <a:rPr lang="en-US" dirty="0" smtClean="0"/>
                        <a:t>Price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$ 49.95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$ 31.95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119.00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751_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914400"/>
            <a:ext cx="22860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9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Other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7620000" cy="5363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2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5486400" cy="838200"/>
          </a:xfrm>
        </p:spPr>
        <p:txBody>
          <a:bodyPr/>
          <a:lstStyle/>
          <a:p>
            <a:pPr algn="ctr"/>
            <a:r>
              <a:rPr lang="en-US" b="1" dirty="0" smtClean="0"/>
              <a:t>PIR SENSOR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5029200" cy="3725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 Features:</a:t>
            </a:r>
          </a:p>
          <a:p>
            <a:r>
              <a:rPr lang="en-US" b="1" dirty="0" smtClean="0"/>
              <a:t>Commonly used in security applications (i.e. burglar alarms, outdoor lights)</a:t>
            </a:r>
          </a:p>
          <a:p>
            <a:r>
              <a:rPr lang="en-US" b="1" dirty="0" smtClean="0"/>
              <a:t>Single bit high/low output</a:t>
            </a:r>
          </a:p>
          <a:p>
            <a:r>
              <a:rPr lang="en-US" b="1" dirty="0" smtClean="0"/>
              <a:t>Detects IR source up to 3.65 m (12 </a:t>
            </a:r>
            <a:r>
              <a:rPr lang="en-US" b="1" dirty="0" err="1" smtClean="0"/>
              <a:t>ft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3 pin package</a:t>
            </a:r>
          </a:p>
          <a:p>
            <a:endParaRPr b="1" dirty="0"/>
          </a:p>
          <a:p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14800"/>
            <a:ext cx="2438400" cy="2438400"/>
          </a:xfrm>
          <a:prstGeom prst="rect">
            <a:avLst/>
          </a:prstGeom>
        </p:spPr>
      </p:pic>
      <p:graphicFrame>
        <p:nvGraphicFramePr>
          <p:cNvPr id="8" name="Content Placeholder 4" descr="Sample table with 3 columns, 4 rows" title="Table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705600" y="457200"/>
          <a:ext cx="50292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Parallax PIR</a:t>
                      </a:r>
                      <a:r>
                        <a:rPr lang="en-US" baseline="0" dirty="0" smtClean="0"/>
                        <a:t> Mini Sensor</a:t>
                      </a:r>
                      <a:endParaRPr dirty="0"/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29.5</a:t>
                      </a:r>
                      <a:r>
                        <a:rPr lang="en-US" baseline="0" dirty="0" smtClean="0"/>
                        <a:t> x 12.5 x 12.5</a:t>
                      </a:r>
                      <a:r>
                        <a:rPr lang="en-US" dirty="0" smtClean="0"/>
                        <a:t> mm</a:t>
                      </a:r>
                      <a:endParaRPr dirty="0"/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Detection Range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100°</a:t>
                      </a:r>
                      <a:endParaRPr dirty="0"/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Voltage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V</a:t>
                      </a:r>
                      <a:endParaRPr dirty="0"/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 Current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r>
                        <a:rPr lang="en-US" baseline="0" dirty="0" smtClean="0"/>
                        <a:t>  </a:t>
                      </a:r>
                      <a:r>
                        <a:rPr lang="el-GR" baseline="0" dirty="0" smtClean="0"/>
                        <a:t>μ</a:t>
                      </a:r>
                      <a:r>
                        <a:rPr lang="en-US" baseline="0" dirty="0" smtClean="0"/>
                        <a:t>A</a:t>
                      </a:r>
                      <a:endParaRPr dirty="0"/>
                    </a:p>
                  </a:txBody>
                  <a:tcPr anchor="ctr"/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$9.99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53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28600"/>
            <a:ext cx="9144000" cy="838200"/>
          </a:xfrm>
        </p:spPr>
        <p:txBody>
          <a:bodyPr/>
          <a:lstStyle/>
          <a:p>
            <a:pPr algn="ctr"/>
            <a:r>
              <a:rPr lang="en-US" dirty="0" smtClean="0"/>
              <a:t>Magnetic Reed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1"/>
            <a:ext cx="5562600" cy="2286000"/>
          </a:xfrm>
        </p:spPr>
        <p:txBody>
          <a:bodyPr/>
          <a:lstStyle/>
          <a:p>
            <a:r>
              <a:rPr lang="en-US" dirty="0" smtClean="0"/>
              <a:t>Used to automate the locking mechanism of the door </a:t>
            </a:r>
          </a:p>
          <a:p>
            <a:r>
              <a:rPr lang="en-US" dirty="0" smtClean="0"/>
              <a:t>Easy installation</a:t>
            </a:r>
          </a:p>
          <a:p>
            <a:r>
              <a:rPr lang="en-US" dirty="0" smtClean="0"/>
              <a:t>Already connected to an alarm security system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0800983"/>
              </p:ext>
            </p:extLst>
          </p:nvPr>
        </p:nvGraphicFramePr>
        <p:xfrm>
          <a:off x="1524000" y="3429000"/>
          <a:ext cx="8305800" cy="3257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8414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Zinc</a:t>
                      </a:r>
                      <a:r>
                        <a:rPr lang="en-US" baseline="0" dirty="0" smtClean="0"/>
                        <a:t> Alloy Security Garage Door Rolling Gate Magnet Alarm </a:t>
                      </a:r>
                      <a:endParaRPr lang="en-US" dirty="0" smtClean="0"/>
                    </a:p>
                  </a:txBody>
                  <a:tcPr anchor="ctr"/>
                </a:tc>
              </a:tr>
              <a:tr h="4529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8.1 x 5 x 0.8 inches</a:t>
                      </a:r>
                      <a:endParaRPr dirty="0"/>
                    </a:p>
                  </a:txBody>
                  <a:tcPr anchor="ctr"/>
                </a:tc>
              </a:tr>
              <a:tr h="3926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Cord Length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 cm</a:t>
                      </a:r>
                      <a:endParaRPr dirty="0"/>
                    </a:p>
                  </a:txBody>
                  <a:tcPr anchor="ctr"/>
                </a:tc>
              </a:tr>
              <a:tr h="3926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 ounces</a:t>
                      </a:r>
                      <a:endParaRPr dirty="0"/>
                    </a:p>
                  </a:txBody>
                  <a:tcPr anchor="ctr"/>
                </a:tc>
              </a:tr>
              <a:tr h="3926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Distance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r>
                        <a:rPr lang="en-US" baseline="0" dirty="0" smtClean="0"/>
                        <a:t> – 60 mm</a:t>
                      </a:r>
                      <a:endParaRPr dirty="0"/>
                    </a:p>
                  </a:txBody>
                  <a:tcPr anchor="ctr"/>
                </a:tc>
              </a:tr>
              <a:tr h="3926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Voltage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100 </a:t>
                      </a:r>
                      <a:r>
                        <a:rPr lang="en-US" dirty="0" smtClean="0"/>
                        <a:t>V</a:t>
                      </a:r>
                      <a:endParaRPr dirty="0"/>
                    </a:p>
                  </a:txBody>
                  <a:tcPr anchor="ctr"/>
                </a:tc>
              </a:tr>
              <a:tr h="3926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$10.59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 descr="C:\Users\Diane Johnson\Desktop\magneticreedswitch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04800"/>
            <a:ext cx="3124200" cy="284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Secured home surveillance via camera and sensors</a:t>
            </a:r>
          </a:p>
          <a:p>
            <a:r>
              <a:rPr lang="en-US" sz="2800" dirty="0" smtClean="0"/>
              <a:t>Secured Identity authentication for user to access home</a:t>
            </a:r>
            <a:endParaRPr lang="en-US" sz="2800" dirty="0"/>
          </a:p>
          <a:p>
            <a:r>
              <a:rPr lang="en-US" sz="2800" dirty="0" smtClean="0"/>
              <a:t>Wireless communication controls restricted to user phone and lock device</a:t>
            </a:r>
            <a:endParaRPr lang="en-US" sz="2800" dirty="0"/>
          </a:p>
          <a:p>
            <a:r>
              <a:rPr lang="en-US" sz="2800" dirty="0" smtClean="0"/>
              <a:t>Have</a:t>
            </a:r>
            <a:r>
              <a:rPr lang="en-US" sz="2800" dirty="0"/>
              <a:t> </a:t>
            </a:r>
            <a:r>
              <a:rPr lang="en-US" sz="2800" dirty="0" smtClean="0"/>
              <a:t>two secured methods for home entry</a:t>
            </a:r>
          </a:p>
          <a:p>
            <a:r>
              <a:rPr lang="en-US" sz="2800" dirty="0" smtClean="0"/>
              <a:t>Have minimal maintenance for long term use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22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324600" cy="838200"/>
          </a:xfrm>
        </p:spPr>
        <p:txBody>
          <a:bodyPr/>
          <a:lstStyle/>
          <a:p>
            <a:pPr algn="ctr"/>
            <a:r>
              <a:rPr lang="en-US" dirty="0" smtClean="0"/>
              <a:t>RFID &amp; NFC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144575"/>
              </p:ext>
            </p:extLst>
          </p:nvPr>
        </p:nvGraphicFramePr>
        <p:xfrm>
          <a:off x="990600" y="1447800"/>
          <a:ext cx="9982200" cy="476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/>
                <a:gridCol w="3327400"/>
                <a:gridCol w="3327400"/>
              </a:tblGrid>
              <a:tr h="446261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NFC</a:t>
                      </a:r>
                      <a:endParaRPr lang="en-US" dirty="0"/>
                    </a:p>
                  </a:txBody>
                  <a:tcPr/>
                </a:tc>
              </a:tr>
              <a:tr h="446261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13.56</a:t>
                      </a:r>
                      <a:r>
                        <a:rPr lang="en-US" baseline="0" dirty="0" smtClean="0"/>
                        <a:t> MHz in HF (varies in LF, UHF)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13.56 MHz (standard)</a:t>
                      </a:r>
                      <a:endParaRPr lang="en-US" dirty="0"/>
                    </a:p>
                  </a:txBody>
                  <a:tcPr/>
                </a:tc>
              </a:tr>
              <a:tr h="446261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to 1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 to 10 cm</a:t>
                      </a:r>
                      <a:endParaRPr lang="en-US" dirty="0"/>
                    </a:p>
                  </a:txBody>
                  <a:tcPr/>
                </a:tc>
              </a:tr>
              <a:tr h="1115653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Read/write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Read/write</a:t>
                      </a:r>
                    </a:p>
                    <a:p>
                      <a:r>
                        <a:rPr lang="en-US" dirty="0" smtClean="0"/>
                        <a:t>Peer</a:t>
                      </a:r>
                      <a:r>
                        <a:rPr lang="en-US" baseline="0" dirty="0" smtClean="0"/>
                        <a:t> 2 Peer</a:t>
                      </a:r>
                    </a:p>
                    <a:p>
                      <a:r>
                        <a:rPr lang="en-US" baseline="0" dirty="0" smtClean="0"/>
                        <a:t>Card emulation</a:t>
                      </a:r>
                      <a:endParaRPr lang="en-US" dirty="0"/>
                    </a:p>
                  </a:txBody>
                  <a:tcPr/>
                </a:tc>
              </a:tr>
              <a:tr h="555651">
                <a:tc>
                  <a:txBody>
                    <a:bodyPr/>
                    <a:lstStyle/>
                    <a:p>
                      <a:r>
                        <a:rPr lang="en-US" dirty="0" smtClean="0"/>
                        <a:t>Scan</a:t>
                      </a:r>
                      <a:r>
                        <a:rPr lang="en-US" baseline="0" dirty="0" smtClean="0"/>
                        <a:t> 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at once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</a:t>
                      </a:r>
                      <a:r>
                        <a:rPr lang="en-US" baseline="0" dirty="0" smtClean="0"/>
                        <a:t> one at a time</a:t>
                      </a:r>
                      <a:endParaRPr lang="en-US" dirty="0"/>
                    </a:p>
                  </a:txBody>
                  <a:tcPr/>
                </a:tc>
              </a:tr>
              <a:tr h="780957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r>
                        <a:rPr lang="en-US" baseline="0" dirty="0" smtClean="0"/>
                        <a:t>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Mobile payments, access control</a:t>
                      </a:r>
                      <a:endParaRPr lang="en-US" dirty="0"/>
                    </a:p>
                  </a:txBody>
                  <a:tcPr/>
                </a:tc>
              </a:tr>
              <a:tr h="780957">
                <a:tc>
                  <a:txBody>
                    <a:bodyPr/>
                    <a:lstStyle/>
                    <a:p>
                      <a:r>
                        <a:rPr lang="en-US" dirty="0" smtClean="0"/>
                        <a:t>System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Reader, Antenna, 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act as both reader and tag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9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914400"/>
          </a:xfrm>
        </p:spPr>
        <p:txBody>
          <a:bodyPr/>
          <a:lstStyle/>
          <a:p>
            <a:r>
              <a:rPr lang="en-US" dirty="0" smtClean="0"/>
              <a:t>Near Field Communication (NFC)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4343400" cy="2286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Features:</a:t>
            </a:r>
          </a:p>
          <a:p>
            <a:r>
              <a:rPr lang="en-US" dirty="0" smtClean="0"/>
              <a:t>PN532 NFC Chip</a:t>
            </a:r>
          </a:p>
          <a:p>
            <a:r>
              <a:rPr lang="en-US" dirty="0" smtClean="0"/>
              <a:t>Built in Antenna</a:t>
            </a:r>
          </a:p>
          <a:p>
            <a:r>
              <a:rPr lang="en-US" dirty="0" err="1" smtClean="0"/>
              <a:t>Arduino</a:t>
            </a:r>
            <a:r>
              <a:rPr lang="en-US" dirty="0" smtClean="0"/>
              <a:t>/AVR/ARM compatible</a:t>
            </a:r>
          </a:p>
          <a:p>
            <a:r>
              <a:rPr lang="en-US" dirty="0" smtClean="0"/>
              <a:t>UART/SPI/I2C  interface select switch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196270"/>
              </p:ext>
            </p:extLst>
          </p:nvPr>
        </p:nvGraphicFramePr>
        <p:xfrm>
          <a:off x="8153400" y="838201"/>
          <a:ext cx="3657600" cy="5791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722839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ElecFreaks</a:t>
                      </a:r>
                      <a:r>
                        <a:rPr lang="en-US" dirty="0" smtClean="0"/>
                        <a:t> NFC</a:t>
                      </a:r>
                      <a:r>
                        <a:rPr lang="en-US" baseline="0" dirty="0" smtClean="0"/>
                        <a:t> Module V1.1</a:t>
                      </a:r>
                      <a:endParaRPr lang="en-US" dirty="0"/>
                    </a:p>
                  </a:txBody>
                  <a:tcPr/>
                </a:tc>
              </a:tr>
              <a:tr h="722839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13.56 MHz</a:t>
                      </a:r>
                      <a:endParaRPr lang="en-US" dirty="0"/>
                    </a:p>
                  </a:txBody>
                  <a:tcPr/>
                </a:tc>
              </a:tr>
              <a:tr h="1454157">
                <a:tc>
                  <a:txBody>
                    <a:bodyPr/>
                    <a:lstStyle/>
                    <a:p>
                      <a:r>
                        <a:rPr lang="en-US" dirty="0" smtClean="0"/>
                        <a:t>Modes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reader/writer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Peer 2 Peer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 emulation</a:t>
                      </a:r>
                      <a:endParaRPr lang="en-US" baseline="0" dirty="0" smtClean="0"/>
                    </a:p>
                  </a:txBody>
                  <a:tcPr/>
                </a:tc>
              </a:tr>
              <a:tr h="722839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</a:tr>
              <a:tr h="722839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up to 5 cm</a:t>
                      </a:r>
                      <a:endParaRPr lang="en-US" dirty="0"/>
                    </a:p>
                  </a:txBody>
                  <a:tcPr/>
                </a:tc>
              </a:tr>
              <a:tr h="722839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85mm</a:t>
                      </a:r>
                      <a:r>
                        <a:rPr lang="en-US" baseline="0" dirty="0" smtClean="0"/>
                        <a:t> x 52mm</a:t>
                      </a:r>
                      <a:endParaRPr lang="en-US" dirty="0"/>
                    </a:p>
                  </a:txBody>
                  <a:tcPr/>
                </a:tc>
              </a:tr>
              <a:tr h="722839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Diane Johnson\Downloads\CAM00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200"/>
            <a:ext cx="4572000" cy="27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781800" cy="838200"/>
          </a:xfrm>
        </p:spPr>
        <p:txBody>
          <a:bodyPr/>
          <a:lstStyle/>
          <a:p>
            <a:pPr algn="ctr"/>
            <a:r>
              <a:rPr lang="en-US" dirty="0" smtClean="0"/>
              <a:t>NFC STICKER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4648200" cy="1981200"/>
          </a:xfrm>
        </p:spPr>
        <p:txBody>
          <a:bodyPr>
            <a:normAutofit fontScale="92500"/>
          </a:bodyPr>
          <a:lstStyle/>
          <a:p>
            <a:r>
              <a:rPr lang="en-US" dirty="0"/>
              <a:t> </a:t>
            </a:r>
            <a:r>
              <a:rPr lang="en-US" dirty="0" smtClean="0"/>
              <a:t>To establish communication between the phone and the NFC module </a:t>
            </a:r>
          </a:p>
          <a:p>
            <a:r>
              <a:rPr lang="en-US" dirty="0" smtClean="0"/>
              <a:t>Module will read the unique Tag ID number to grant home access</a:t>
            </a:r>
          </a:p>
          <a:p>
            <a:r>
              <a:rPr lang="en-US" dirty="0" smtClean="0"/>
              <a:t>Placed inside phone case / on phone itself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03490"/>
              </p:ext>
            </p:extLst>
          </p:nvPr>
        </p:nvGraphicFramePr>
        <p:xfrm>
          <a:off x="1524000" y="3962400"/>
          <a:ext cx="9144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NFC Chip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Tag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Antenna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Scan Strength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r>
                        <a:rPr lang="en-US" dirty="0" smtClean="0"/>
                        <a:t>White round Sticker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NTAG</a:t>
                      </a:r>
                      <a:r>
                        <a:rPr lang="en-US" baseline="0" dirty="0" smtClean="0"/>
                        <a:t>213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out of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$ 0.71</a:t>
                      </a:r>
                      <a:endParaRPr lang="en-US" dirty="0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r>
                        <a:rPr lang="en-US" dirty="0" smtClean="0"/>
                        <a:t>On – Metal round Sticker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NTAG203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r>
                        <a:rPr lang="en-US" baseline="0" dirty="0" smtClean="0"/>
                        <a:t>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r>
                        <a:rPr lang="en-US" baseline="0" dirty="0" smtClean="0"/>
                        <a:t>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out of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$ 3.90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Diane Johnson\Downloads\CAM0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600"/>
            <a:ext cx="3902501" cy="292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2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Micro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7696200" cy="5515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0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Microcontroller </a:t>
            </a:r>
            <a:endParaRPr dirty="0"/>
          </a:p>
        </p:txBody>
      </p:sp>
      <p:graphicFrame>
        <p:nvGraphicFramePr>
          <p:cNvPr id="6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0896310"/>
              </p:ext>
            </p:extLst>
          </p:nvPr>
        </p:nvGraphicFramePr>
        <p:xfrm>
          <a:off x="609601" y="3962400"/>
          <a:ext cx="10591799" cy="263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1371600"/>
                <a:gridCol w="1066800"/>
                <a:gridCol w="914400"/>
                <a:gridCol w="802810"/>
                <a:gridCol w="873590"/>
                <a:gridCol w="1143000"/>
                <a:gridCol w="1219200"/>
                <a:gridCol w="1143000"/>
              </a:tblGrid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r>
                        <a:rPr lang="en-US" baseline="0" dirty="0" smtClean="0"/>
                        <a:t> Frequency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I/O</a:t>
                      </a:r>
                      <a:r>
                        <a:rPr lang="en-US" baseline="0" dirty="0" smtClean="0"/>
                        <a:t> Pins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UART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I2C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ADC Channels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Store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ATxmega128A4U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32MHz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$5.16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Atmel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ATmega2560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16MHz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$5.65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Ebay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LPC2148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60MHz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$12.50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Ebay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AutoShape 2" descr="data:image/jpeg;base64,/9j/4AAQSkZJRgABAQAAAQABAAD/2wCEAAkGBxQTEhUUExQWFhUXGB0bGRgYGBobIBocICAbIBwcHBwYHSggHRwlHBwdIjEhJSktLi4uHB8zODMsNygtLisBCgoKDg0OGxAQGzckICQsNCw0LC0tNDQsLCwsLCwsLDQ3LCwsNywsLCwsLCwsLCwsLC8sLCwvLCwsLCwsLCwsLP/AABEIAJwBQgMBIgACEQEDEQH/xAAcAAAABwEBAAAAAAAAAAAAAAAAAQMEBQYHAgj/xABOEAACAQIEAwUDBwcJBAsBAAABAhEAAwQSITEFQVEGEyJhcTKBkQcUI0KhsfBSYnKSwdHSFRYkM1NUorLhRHOCkxc0Q2ODo7PC0+LxlP/EABkBAAMBAQEAAAAAAAAAAAAAAAECAwQABf/EAC8RAAEDAgMGBgICAwAAAAAAAAEAAgMRIQQSMRMiQVFx8DJSYZGh0YHhFDNCscH/2gAMAwEAAhEDEQA/ANxoUKFcuQrKeL9qsb3k27hCsoYKqA5ZkgTG8A6+RrVLmx9KyJMXcQxbZB9BbZg8+JRmECB+f5cvOrQ0qaiqhMTQUNEj/OfiJ17y5AIGlsc4j6u5kR1mkL/a/HKYN5ww5FAPsIqUxPEMSl4I62EeGefHBVSZHh38NvTTYDnUBxDhty6Xur3ZHd96QhbRdvrAamCY/NNaG5Cd5oAWZxkA3XEldntnjf7w3wX91Fh+2XEHcIt5izGAAF3+FR9zhTgXpZPoXyP4vrTlEaagmfgZimHDe9tul5LbNlbQ5TBIjSev+lO6OPKaAJWPkJuSthx3C8ZbwzXHx7K6IWbwAqIEkaDNtz+ystxXbvHzCYi4RyMAfeKvnE/lDw97BXVKlbj22TKWVdSpE6mY16VitiwczXJUgjbMAYHQHXl0rzWuNxQey9HKOfyrMe3HE5gYl/8AD+6uG7a8T/vNz4j91QnBsA7XCylDnHslwCPOCZj3edc4bh7q1yCjSYMExz2IEEU4DjoAgS0alTh7Z8T/AL1c+I/dXP8APHif96ufEfuqLwHBboV8oDA6k+KF8zA0Fd4PglxbbKCpmTOpgnrpt/p1ptk/ypNrH5lIfzx4mf8Aa7kdcw/dXP8APHif96u/rio+xwR1tFARGusHQGJ5dfvoJwV+5yBljUTroCefvmjsZPKu20fmT7+eHE/73d1/PFKL2m4oSQMVdJEad4Nj7/upjiez1xbKo2gIgEqwBHlI135UMXwS4UW23h0G4YSOUTvtQ2T/ACo7VnNOMR2v4khAbF3QxMZc/lPpEGkz2w4l/er/AOua4xHBnkM+jAaAgiYGXn5iitYG8oYwMrEayfqxAGkeoHUdKBjeP8fhdtGeZd/zv4l/esR+uaI9r+I88ViP1zSdnhOI8bkSpC8zC6mDtGpBHrQs8LvgMSsqWBmTA3AExGv767I7y/COdvmSh7W8S54nED1c0b9qeJc8TiNfzzrSNvhOIVCWXwl5DGYmNpiPOjXhWIRAHXQklWJIGoBgEj3++uyO8vwuzt83ylP50cSJA+cYiTsM7UbdpeJc8RiB5FmmuLXC76IFYRBMEkjcA7xuAZ9CKFvhV421VdTJCtJlp92+uw6iu2b/AC/CG0Z5vlFc7U49ZLYm+I5F25+tcr2qx7ajFXvTO1OP5DuIO7vgqQvOZ3kEhgOU00ucBYjJa1n1n3ACnEL8taJdszNSqW/nFxA/7Rfnf238v31we0fEJj5xfn9Nq7vcCvn6MiHAAIhpGwGkSJ0HvFdXuz9+5KD2hAKhXJkQIiJBmNKTZP8AKm2sfmSX8v8AEJ/6xfkfntQHHeIEwMRf/XbelcXwK9czE6ZSM0K0Kejaaag13/N+/eYFQGytmhVdoO42HkfgaOyk8q7bR+ZIpxjiBMDEXieneNvR2+LcRbbEXv8AmNSx4Dfc96uqocxIViBz1IGgoDgF5yLyrK2ySWCsQOZkxGxobJ/lXbWPmuF4txCY+cXT/wCK1ad8n3ALuJs9/fxeIKnQKtwjUbknpy91ZZdwB7wXFMlAdIJ01kn3Hert2H7bNgrWS4veWGeFObKUaBMzIy7H40HRvAuERIw6FLfKPgb2AdCmJvvbvGFDXGlGBGbUESIIjTlVPTjN8kgYi4SN/pnmPTNUv8onH7uNuAkKluw4UKGkgtrPnMfZtoaqWHtfTMVIzwcwnlz5VIi1VQFaB2K7fXbFzurjd7bLDNmcs1vUAsJknQ+zNbVYvK6hkIZWEgjUEV5d4LY+nMMCZGcTyzDy6xXonsP/ANQw/wCh+00zW2qgTeinaFChRXIUKY3eIMP+wukdQbWvxuA0k3FmH+zXvjZ/+Wk2jU2UqSavP3FuNkMO6Zl+jCNBiYmR5itqfjh/u1//AMr/AOSsl4L2fxVrEd5dwrMoDZRNs+KDlJBaCJiqxTMaSSoyxudQBQH8t3gwbvLgaCJzGYJJInoSSffSa8TuAaNcAiNC0Rrppy8R0/OPWp61wvGxe+cW7tzvFYCSrQxByn2tPFG3KaYpZ4jbsrYKkIWICZVOrMp9qdywFWGMaW6CvfopnCEHVR+K4ncaS7u2aJzEmY1EzvuT76e3rOLXD5bVprlsZ8zAXCFMnN7LBRAA3HSmnGeN3LqLau5IUzKrBkKF8ROp0EdKf8N41hSrC+t5iSxAtuAIMaHUazPLpRlJkj3R7IRARvNT7qt4t1uLbIBU5Bm1mSQJI00EQI159aRxlm3oFBAyLMwZMamAAADOxmOtPrmHVyg8NtVEbMSR1MCCY9Jpf+SzdUXCoWygCF1R5IAiTErnPPWJ3rMYnjgtAkYeKbWFtjEobYZQGEAmTvrqAOflU32VSTiASQubxeG0wI8cz3uxidRymdqbW+GlmGJdQlsHQ20YAkbAaZRJ8/3U44DiO4NwlSxcH2XZYJnWBo2+zD9tViifQ2UpZGiik+AsBhrwO+V8ohf7Px6sCZychqfdXXD8ZGHKHEBVKXPogsyYYQTtJJP2dBEfw7FJbzC5nZGSMqOUBOkZtdQBPWpLhljDEWiLZ0f6TPfTVYOys4bUx025zWl5o70N62/79LK0Vb6jhf8A4gmM/oxQ4gH6MAWsh0+kBiTpm3Om4jpR4vFzhTb+cBvDbi0LeWIA0zcyOfnNTFq1gsoJsLmJ8SjEW4AzGIPea+HfTWI03qsHhb9bUT/bWv46LC0+lDW9EHBwP44VUpx/ine2EU30uMjrotsqfZOpLHWNtABrtUbxDjt68yM5Eo2ZYA8J0Jj1IBpM8Lfra/51n+Og3C362v8An2tf8dUYIwlcZChxbjF3EFTdIJUGIUDf09APdXNritxbXdK0J4pWAQcwAMg6E6CDuOUUDwu5+Va//os/x0F4U8ata/59k/8Avogx0A4fhAiQEldWeOXlsmwGGQ/miYJJIzbxJJ9560TcXvG0LJf6MLlCwu0g6kCSZA1O3vofyW+vis/8+z/HXD4FgVGa1r0vWtNOZzQvv511IQeCFZnDiusRxW69pbLuWtofCDy0gCeYHLpQxvF711Qty4WAIIBjQiYjTT2j8aTOCbXW14d/pbeuk+HxeI7bT03rv+TH/Ls/8+1/HTNMRSuEotVKX+NXrhXPcnLczgkAwSRJ22ETliKfcU4l9NZZMQzhMpDsoJUkKTsYYfm8oI86hcVhGQSWQz+RcR/sQmKmu1uLFzFIQwbKAsgoRozc1gbcjt9tI5ozCgtQ96Jmk5SCb2SPanGC5d0urchQAVEAcyAY8WpMmOccqZcLvC3dDd81rLMOFk7bZZ1zeZjU8qke3FycUTmDeBdQQevNQB9lR/AX/pFsk5QCTMgRoebAgepBoMps6+nfdEzq7SnqpE8RAxNy4uJIzICbndBiSchKhCYWG210yaHajs8RVMRdcYggFQM3dK/eDwiChhRH7PifD74fiGYPlBL+Muo+o0HPBWfOD6UfC76rjbzlwADcObMqz4hszAjX01HrSE+nDvgmA9ePfFFYx6i9ePzp0VroIZUkvq3iOoAEHaOe2ldcF4mtp3/pLW0a6Ji0r5lk+LxezAjYdNNKHZS6PnF1i4TwkyWCg+JTEkGfTn1FN+zeIVBeYsF8AiSo1ObaQZ9BHrXOpe3Ll9It4X58/td8G4gqIVOIa2GY+EW1Y7KZznUBiACAD7ImueFcVVMO1o3mUt3hgIpA8IAGYgsMx0kbRymaPs8QLGKJZVIt6AlQWlbggAglt9gRy9KHCb6jBYpS6qWgBSQCYgiBv1+HLnzqXHqO9Fza2Poe9UyTiCjDm2cRdU92/wBGAMhkmFIjc75td4kRUMhPc2ypg9+YMZtcqR4Y19Kl7ZX5le8SBy0ZSVzMJtn8nNAjYGDr01h0VjZthc2Y4hoyDxTlT2RI1949aDjr1TMGnRdcQwV8W3ZmVrYvRoiiW5tIXw6gKddTUVhrf0zlGHeZTmBBiPh6VJcR4S6K1xrrP9LlMg6xoC2ZpneAJ01mDUbhbY758rxcyknTSOlY5FtjTvgNg/OJVtcwziDqMwmPfFeiexI/oOH/AEP2mvO/AbI+cEqxzZhn038Q/bFeiuxw/oWH/wB2KDfCeq4+L8KZoUKFBFIONB6Ug1OjsPSm7CssguqtKbXNKQuLTtxTdxU0yYYharnGx47B5d/a/wA61ZsTUBxpfAzHdRmU9CNQfjRCKyvFYom6ri2s23BAynxEGfFGpmPhXVvjjRdRbFkZlyt9EZSeYM6GJgn1pHifErtvEFlaDbdimggamNCI2605XE3rKYlkvf1pVbn0UF5UjxaHuzBOhgkExXoMAo2oHysjq1dcpotvQA6HxA+WUA/btVq4dxPFrw97VuzNgZgbkGQDJfSdQJOu281Vbt0klwIGYn7RI9dqlsD2pxCWGw9sg22zA+GTDTIkHTmeu9bHguboD1WRlAVOrxHF/wAn92LA7geHvY1y5unrpm2++q5G/vqSTj+JGGOGj6OD9UzEyddo5bVEswOxjp+6mhtU214Kct6C+is/Du0JS7dZbNrPeiczFQpGYmC2xMxHu50lxXtb85sk9zbUXQCGzhnXK20aET57g1B8Nu5bqFmAAzasYA8J5wfx0oPiu8W22gJBJQNOU5juMoid4knWak+FoxDTl4a3VWyHYOuk5ox+PhREUdbeAWEUqbURUc1zQogIkoQKOKKa5Nc6wsEGCp3ijc/j8fCi/H2fj/8AaBNAGp5VXMhNBjQrq1dysG0OUgwdjEbjppTcUutkLZBYDlImOk8vOKuq8HwsPmsudWyhDcBiPB7bRMzM84+rNV9uMp3j3Pm1iXUrGTQdDpz++oYColsjxfdp61qqAxsNr19KK+3OD4KTFm4ADOrMZELoNZGs79D5Und4PhJ8Nohcw9o3JjxTs0ROTzgNzIqkhZ0j7PWja3BgiD0IiuEDvOe/ygcQPKO/wrW3CLKoIs53y3JkuFzHW3l+kBgeyZ/1p3b4ThATmskiBorXBrCzGZ/ys+/IpGxqoYOyjTmYL6gmfhtSECoNdnkMeY275q7hkjElB3+FL8T4M3ev3KHu58MkTGm8t1mmw4Ne/I/xL/FTa3g7jexauN5qjN9wpO6pUGQQehBB09fP7q1Bx8INSO+azlv+RFK98k8PBr35A/WX+KuH4Pe/JH6yfxUlfwZGfxSFVG9hxOaJAkaRMyYmBG9NyOcfiT+PdQZIX+E/H7RezJ4v9/pKXeD3ZAyiSYHjXc+jbUyvFWNuzbllDzmGhdjAJWdFEAAT6neA/wCED6e36n/KahbVsMyg7Ej6wXTSdW0HqaSStaFPGbWTvifCVt22cXGJF3LDRqOvr+zlGtR2HQG82ViLkEkxoR03qS4pw7DJbZrd0MwuQAHU6TsQNdoOYabj1jsMiteZQWVwCS2mvWsEh0XoRp1wG2PnBYMZUgvtr4hI0PX7q9BdgsYtzA2cpBKLlYDkRyPuivPPCrQN18pIZZzba6jfyP7K0vgl4YW474ZgWy25Q3rZDb51IB8RA1BG3vIosFWnqg91HBa5QpthsYHRWgjMoMeomhUswT0S3KkHpZjpTd286lKU7Um9N3GtK3Lg6j403u3lH1h8RUVRNcSkgzUBxpzk7uBNwi2vIZnhRPlJ6VPXL6/lDXzqucfcZ7BzDS/aJ1H5a/dXBFZFxMl7rn8otprvJNO8TiUdGQEkgpEKdNDmmT9H7pmu72IvLeDiQ1tjkOUaanXXQ++u8FxO9ba8UbKb8C54VOaAQNxpox2jevTjjcQCBp6/pYZJWgkHimVx5WNNgPgAJ9+WnuAwoKry8IJjWdTrSBsRt0n3QD+3anvDVcgd2s5QFI0HXzqmKacgop4Z28ao3siNJGn7BTjg117d9jZQscplV8WjIAW0E6EhttwNa5dXEgqo0/KXoPOueF8TezcN21CtESQu0CdPdvvUsKxxJtwVcS4BovxVltcZuhm/oRYlbY2aYXvIb2Dq0mepB93PaLjD3EuI+BNosE+kYGVhp3KDc6UwwXaDE5wqNbBdUSWCgZUzZATsImJ8hRv2lxWMtrblCt6TkQAE92xIBGpBldAN9Kd0WWYHKPc1+lNslYjQn2ChQ2/4/G4+FCaUvWSjMjDxLoR56UlXojSy8463Rf6UD+Px7vtoCuSfKgRWyZtrrsSRpuJMSBPpJ1PkNam8H2iFtETLaBCkGbIYzlj2ufi+FO+DT82b2tEI0YD6106jp571UHfbaI//ACvMxMxe4t5L0sNCGNB5q0/zrGuln6n+zjzzc/T1oDtbv/VfW/2cf8NVFjRRWZaFb/529RZ3X/Z+XOmHGO0puWGtxb1/Is5T7aHf0B+6q/NJWlMmaZpIIKBAIonVm8GEilQamONk9yk59huwI+rUFacmYBMCTAJgbSY21IE9SK9WCfO3MvLngDDQLUfkhwlplvXCAboYKJ+qsTI9TOvlT75V8Ja+brcIAuBwFPMg7ist4bxC/YfPZNy20RIUiR5gjWluLcUv32DYi4zEDwhtPgNqmYS6XPX7T7UNiyUTM0Mw/H49K6sLmdUBALEATykwJrrHYN7P9aMrZmXKRqCsAnzGu/lWnNGHepWUMeW+gV37O8fZrIV79m2LQyKGXWAND7YJ3OwPsnyqs9pMe168QzKwtzbVkWAyqzQdyDMz8KZcMwL3w/d5SUAJHMywXT3mk8VZNt3QkEoxUkbGDEidYqEcMTZS4aq8kkpiAOie4zFDIwDKfDbgBbgJMDMNXgZepmY0AqMnSujRVWKNrBu8VOWV0jqOFKJzwYfT2/f/AJWqDWC6hiIJEydI0nUEfGR7qneDf16H9L/K1QCsM6ZoyyJBmI5zl19wqb/Een2rxCjR1+kvxKzYCubRQ/SwkOScnOQTBExEa6GTtTbCIjXnTxBlBOaRr5bU54gcMVfupz98CPCYyeIQJO0wZInblTXDFTedCIIDEMDqT01rz5eC3RpbhdtWvXIkFNzO/iA102rQuHYfCi8chSQi5IZj49c0SxkR6+orP+EhDdYbMmoM76gVomA+bd5KBZZVyEB/aUHPlzD2TO5jaIOtPCd06qcw3hotR4Yv0Nv9BfuFHSnDT9Fb/QX7hQrLRXTqhQoVVBCsm4rxG7bJdXbMmIYiSTpyBHNdNtq1msc7VkhwR+VdH/mNWjDgF11mxJoApjjHFeI3ENv5v3RbQkET6LJ0+2qZiDiU9q7cUyQR3jSIA6HzFXu/2jujKThbWugOaSR4f2sKoPFuKC87vkCeMiBtoqKN+uWffSYGfaPLcgA1RxkRYzNmNUtwSye8HgFwu9uFY6P9IJBJ6nQ1I4/AMrYiMAq7+LMYTwsdNYOnj5ar7qgba3CzRClAW8TqpMSfDrqdJgU84RhLmKvLZzmbjSzEk6ZZJOuunLrWiSjzmBFtdftRjJYMrgb9PpBuy2LUH6FtQADKxqQORnfT1puOAX1RCbel4jLqDzjUA6akVZeI9mrmYqrhkGgLvdLH1ykL8KZXOyr6expt9Jd09J2rP/ONx/z9rR/EHZ/SjrfZjEsWAssxVspgpoYnmRyIrm9wDEAPNozbUMw0Bg5iDvr7LfCOlO7/AGdv218ED0uP+3Sq/fu31k3M8SFJJPuBPPQaelUZiy92oHUftSfhgwafP6Uxg8HcsXLDXB3audCxyiIB1IDQIYcjv8OOH3HumzlVFY5x3bEkAeIHMqrpmXUQSTOmtR+GZ72macilvE2wGpiTp6CpnhGEe1ftswXRyoCsrEsEJGk6jUA+8VV7RmDnHeAKmxxylrRYlR/FFIvXAYnMZjb3RyppT/jg/pF3ec533+wmmH+ta2+EdFj/AM3dUBU1ew+B7wFXvi3kGZSFJz846jrr9lQpNFP4/HqfjSSMLwKGirG8MJqKqy8MAGGbVdmiVMmDcg6aBoiqed6uPBwfmzaN7JkhhH/abgjb7apxryJP7HdV60fgb0R27RYwNTTrC8OLiZjXT8TQwTxPsyObGNOlLm6ASBk010bTnpt76mSU6jr9vKSOlJRT3HESIC+4z8aaxrRC5TnGwO4WMuwmFZenXSqwLjgkIWzEQMu+pG3nvVv45bb5us54hd2B6a6Daqpcwl0BWVWHeAhSOYHtDTbSZ8prTD/Ufys0v9oTDE217wKl4lNPGQwjrIOulTKKVsMMxdO8HdMQRmgEOVB1CyV9dOmkJdsWu8AV27vmxXXz0nl61NW7IFlguZke6vdlokhQ0sQPZkMuh5eQmpwnfCpKNwrjhWEN7EWkzQpdM3iynKXVTlPXWo/E4hnaWJY7DU/iamey6TiVggTHvGdNNxy9fSi7PhQ9ydWMZT5azFNipC01C7Cxh+6ozB3WttK5lbrP7PjUzxW2FuGJMrbaSSSSyIzEk7yzGj48F7uTGcsMvnvPuH3kUOJoMy/7u1/6af6U2CkL3V9EuOiEYypBNB/+0ZNGo6bUZivUBqKry+NE54P/AF6H9L/K32/dUAjKHQtOUET4QdOfhO9T/Cj9Ono3+RvxHvqvpcy3FYzowJ2J67EgE+8VB2p6fa0s0HfJO+JYzDshFpCrG6W9lR4ZPPUgRACjzpnh8rXnQqAAGKmTqR74p3xPi1u4hVEKk3S8kKNNdNPIjTy3OlMsNcU3nVguUK2U+frtXny8FujTrhJU3nUiMvsnXUyJ561oPD+IWWvxbUeJVA+jQQQDnYRqNgIH5R6Vn3CWU3nDAAD2D1MifUxNaNw7jVt7hVbfthRJUAyq6mQx6ba7kzyp4RUGylMaOF1qvDv6q3+gv3ChR8PH0Vv9BfuFCo0Vk4oUKFFchWNdrBL/APHe/wDUatlrGu1ntn/eXv8A1GrRhvGsuL8CseJ4fw1YzFTpJIvg66aQHnXy6VSsVdSzie8whhfaUuJysV8WjTJ12O001ulAxMHLrl2nyn301uYhANdDJ+ECB6zPxFPBgmwuLqk1tdSmxjpW5QPVKmzbu3Wa7nBAZlyhdXO0g7LJ5U+7P475tfS6PEFJkbSCIP48qihjUDAg6afHSftru3cEiZj9nOPdWqOJjWkDQqEkshcDxCv1rjVgmRcA6ByB9+hpRuLWTI7y2f8AxF5e/wAqpHD7K3LioZg9CR9yOf8ACaacWwKpeuICwCsQJJ5eqqfsHpXmzYaKM0qV6MM8kja0Cv8AieK2yCMykeTqfsGtVHtLxUXbK4e2AQrZnuflGWMCQNATvzpnbwSrYW5DSSdSWI+rsO6A58nNN2HT8Gq4bDM8YqVHE4h43DQVTXCcId84QFvASQDHhGreo8vLyqQ4Hw26blq7lYobse0WJfKeU75djuKV4Zhw7le9W14TDMSATsFMbSN/KakMHwiTbVr9tle6BktuSdQ0tERIgCY5janmjYH3N+iWGR+Swt1UdxkRfuiIhztTE/vqQ4zZyX7q+KFYjWJ001y6fCo5hW5l2hYj4ij0rmhlo8mtc7jdBnBWHhkfNzOT2GIlSTIz7Ec/9KqRYSBIk7VO4TirW7eQBjoR7cDWeWU9etMxwO6wV8gIgkeJRtzgnl515E8bmPJcLEr14JGvYA06BMJoqkjwK+PqDcD2057fWofyLficg2J9tORIPPyqNVdRlKWhqKkBwG/yTmB7Sbnb63TWa4fhl1BnZYUQZzKdMwGwM7kCiL2Q0UvxVF7hYCTkXZSDuvUfZ61DY2yrYdVV/FzUSObHU5RuI5nlTzF8Va4ipDCAF1fNoIjTIOnWmBNb4IDs8ruZWGabfzN5KHxHChn8IYJznLI9PFr8akbVoJbdUmGdSoO4ChhmblmYtsJ2PlKpNFVWYRrSDUqTsW5wpRFwvBTiLDRqLqEDrDCpPifYS5ZuW175ZuTlYjKoIiVzSdpGuxqORiCCDqNqW+dPCjMYScokws7wOXuoS4cvIPX9IxYgMFD3zTrhvYm5du5Gu+IIrscrGA0ZZDQc0mI5azSXG0JvOIIy5UIPW2q2ztpuhrm3j7gbMLjBvypM6SRr6n7aRu3izFmJJYkkkmSSZJPnNdDhyx1TyXTYjO2g5rgJHOuWP4/H3V0TXBP4/HOtIFlAJ1wgzfT/AIv8jfbUDauZHVsgYKZyk6HyMVO8I0vr6P8A5GqGw9wrcUgBmBkAiZPIQI51B+p6fauw2HX6T3i/GTdtsncsk3SxJJImS0aj29SPSovB3FN5wwXJlOXQe1T3i2KZs+a0Um9LNJgP4oSDzAJO/MnpTLD3h375o7uGC6Dfkdprz5BQCi3sTrg99e+ZWRYBlNIkyJEjymtI4fxTvbh+hdMwt7E5FyoQpgjmDprtFZvwbFDv3zAFZ8Erzkb+oFaXwzH3nusz2MuZUDMJAACgqYO0gCNdo3p4hum3ypTHeF/halgR9Gn6K/cKOhg/6tP0R9wo6irJWhQoUVyFYz2t/rD/AL29/nNbNWM9rz9If97e/wA1acJ/YsmM/rSPZjgi4q8bbsVAUnSJ3UcweRNM/lE7JrhO5yuWz95Mxply9AOtP+x/F7eGvm5dJy5CNATqSp5DyNF8pPaWxixY7ot4C+aVjQxET5CjjDJmoNPhDBiPLXj8qj8Nvtauh0tq5GysMwJ3266aVcuJ8cxF6wRewqWlJmUUoOUSCTMftqm8N75rwGHk3D7MR799KvfHbPETYnGNKg6g5Z1/REbxUYaZhWmvFaJych10UPi8JdwtwAkBolSBuNOTDUa7x1phiEa4zMxJY6mABr6KIH+lSHHMUl51dFKnIFYci0zpqT7/ALBS3DW+jt5iykXwUjP7RA2yoRMRtJ202nVKTsg6Qb37WWIVkLYzuqJW4xULmGXkIUfaBJ2HOuSpp9h8ciWzbawjHPmztnDDaVmAY059TSeNxiuwZba2wBELJnciS3uHp9tmOLbBtAoyNzXzVKPh3D7t58lpczZSYmP270tYw9+wExJtkKrADMdJOYDQNJBKkadPOnnZjhgxDXBqGVZWGyzoxieXsx0p/j+zQWwbhmB3gEXM0Mne8oiPo9/zoqT5iH5Sfj9qkcQLMwHz+lWcbiDcdnIALGSFBAHoJMCm5Q/ia6zgeVP+4t2mZcUxtwBlIZd5gzEyNDt8au+RsYuoMY6Q2UaVostSNnBG9cKYci5CB5JiQY26nWubvC7odkyyVAJgg6GRPUagjUcvMVzcRGeNFzsPIDomEVYeHdrblq2tsW7LBQRLKZIJ6hqroo4p3xteKOFUjJHRmxVt/nw/9hY9qfZPKQBvroaM9tnj/q9jYjY8z61UtqKagcNEOCu3EyHiree3TzPzexvOx/fTDiPa25ettaa1ZVWAEqpBEMG0JaOVV4tQoiCMXouM8htVS/BuAX8UT3SSoMFiYAOh35nyEmnnFex2KsIWKBlA1KGcojeCAYHppU92hvGzh8Hh7VzubVxJe4J6KTOXXUkkxvNR3CMfcwt+0tjEfOluNDW1DeW2fY6kyOmulQEjzvDTl6deCqWNG6ff1/6q/wAJ4XexL5bKFiNzsAPMnQVM4zsNjLa5sqPG4RpPwIE+6rN2yxJwltLeGUWVvOS91R7JMTtqCd/QQPKHxAODuYZ7GJa610JnQlj3gYmW10ymIAOoNMMQ91229On+kpgYLFVHFYYqVGZWLAGEMwT9U9GGxHKlm4aRoz21PMFxIIiQYmDrtvoelWbttZW1ir729GNpW0kQztlYiBuVHUe0d9qhcBatNhkVytsm65W7G2VbUqY3BDMQPygvU04kJaCEDG0OIKZjh2v9ba/X/S8vzftXrQ+Yf97a/X9PLz+w9KnnuW/pHUJZXuLJUm2HyywG0GWI0JjrUbZcM165KXDbtgqe7CiSyLOTKAcoY7jeKLJXO1t37JXRAWF+/dMTgP8AvbX63r5eX2r1om4aT7L23PRWE8tgQJ35dD0p3asPfeznKxcJUEBVgLGYnKANAZk9KHaS1DJdCKguA+FSpCshiPASPZyN6safPelbpclq0TDhP9cvo/8AkaoezdZHU2/bBEaAweWhBk9BVjtPN+231ntFmM7nI4J2GpgHnqTJNIcWGRcOtkRdknS2ynMVQbvKtp9YGPITUJH73Ufa0RMoPz9KG4xir7BhdVFU3SYAUEOM2YCDJGpk69J6tcPiYvsTJtkEKI2PWnnF7mJKHvSuTvSNI9sZpiOU5vj5im1h2W+zkNkIIA1+MVjk4LYxL8GxZW+86qT4JEgGQdj1itK4biMS11u9RASq59QCBlGVsgaJMjxZZEkabVm3Bb7riGaGhvZ09kyCND6VpmEsYk3M1wCQF70+GTC+ADL0DgnzPlo0VKFTl8QWoYX2F/RH3UKPDewv6I+6iqaqlaFCoHtrj7ljCl7TZWzATAMA9JBFAmiIup0msM7aY9e/uKD7N25rPU0jxTtBi+7du/bMFJ2Tp1y1QvnTtqzlidSWM6++mimyGtEksOcUqrE+NSTvl1jUTtp9uv4mmt6/aYakzO4PKKifnJ8v1R+6uWxLfgCruxVRQj5UW4UC4KkrZtAyrEaflQZ0mCPOpH+VHKhWuMy9CxI+E1WlUlpOpjp5UvbwdwqWUaAajnsJ++uZOwatoukgcf8AJTzYpZMbTIFPsBbvXEL2gSqMCSGAytGh1I1gb+VNOwfZw4662ZmWzaXNcYb+SrPMwfga0RezuAKm2thgD9YyxPQltYkHnHnFPLiqboFeqnHha3Jp0WZjEKNBFK2MUoILarIkbSOYnlpQ7d9lzhMt602a0zZZmcrRIB9RVm7K9iLS4e3fxudmvDMloGIXfM50JMax95o/zhl0Q/hX1RXLowuabDW80AZiGE6kbkzz1HU0zfj6lHUpq2eCMojMBsQs8zPWTrU9jey+GvqDb+jJGkjL0jSAY1FZ3xHB3MPde1c3QwaSKVr3bwuqSxOY3dNuSd3DKkVY8dds47Evce1nti0iZHvG1LBjBzqp/K9mKqFq7Ty1cPKRprFaZomyDl+1mikdGaUqrLwVrWGxjExbt9yAgDd7Gi6d4QCdjrGtJcQ4ja+c3nGYq4gZFRfy5J3z6MPEdfhUHr+P9aGWkGEbqTwomOLdwHFJqIEV0tdm3RZa2VACx0JK5rkmumFKLg7hAItuQdiFJHu02pXOANCnY0kVCbk0Jpz8yu/2b/qN+6i+Y3P7N/1G/dQzDmmoVaOCdorbWFw2MstdtDS2yiSPLkdOoMxpFO145g8IrNg8O7Xds9wGF8iSSfcInrTXhXGBatWbZw14m03eZgDq5zhuW2VgPdTi92jYpcAsX5YEAEHLrbW34plnggsCddpNYXN3jQW62K1tcKXN+iQ4N2puQ9rF2mxFpySfDLKZ1gHlPLSOXSndnifDsOe8sYe6936ocNCk7asTHqAT0rg8e+lzizilEXZC7lrpk8hou45zR2e0ZFtEOHvSqqucDxQEdZmPaDOWB8zQLSdG/gFEEc/hVfF8XuXL73bkFnkMuoEbZY5AQI9BM1yz2WULnuKoJYLkVoJyA+LMs6DoPZHUwvxwvfvvdFq4A0QCpJ0ULJMbmJPmaY/Mrn5D/qn91axTKDosxrWmqf2MeqbXn1ULrZtsMqzlEM5GkL8T01L56ned4LzhoiVsIojSQVV4OhbQjWB10YfMrn9m/wCqf3UXzO5/Zv8Aqn91DK3n/r6RzO5f7UndxGbU3LsZGHhsIoCkNmgK0AEwCR1PTVq5touUm6y5pClAgzQNc2ZiPCToByX3SOE4xiLdtba2NFUr4lczJBkgmJkD4Ck+NcWxGIXK1nKM2bwq2/i6kj67Sdzp0pAHVpw6hUq2la3UZgsQXxGY7lX22gW2AA8gAAB0ApTjSk9wVbu3dtHN1iAMtsA6gZV39mfspvg0a3cDurKoV5JU80YDl1Ipbi9xXOHFu6oaZZlTKUOW2JJCqT7J3JOm8GBOUb9uSpEd1RXFLGI7vNduZk7w6c5lhm1UGM2bTlO1JYS2/wA4d4JWCI6ecVzxGxcVfpLtwgXiMrTvrLDxEE9f0hqdaOwrLiGuASSCCs7D8RWSRamJzwm3cTEO8EZjpr7PiBB02rRMEl9bzB7wcAqrRMsCrFCGKiV8PXU6671m/Bw/zlmG7nUTquu+nStM4fhLq3bga+7hYJB2uAgAN7R2kemkxIFPEbFTm8QWo4f2V9B91CjseyvoKKpqqUqu9v1nBP5FT9tWKoLtws4K95BT/iFK7REarF8ZbzIy/lAj41D4XhqBFMjb9lTNzaucFwR41nTT4UlU6irvD0ikxg0irCeAMetBezTdDQzBcoXB4BWZV6kD7QKt/H8Fbt2zbUABAVBmCYMEt5iD8aQwHDLtg99bUF7YYgMCQTB3Aiaq/wBO5KwWe6fEBLNMnzOp8/Ki1hkdQIOcGipVw+Szidq3axyOyocytJIXwkFd+UMf8QqxfOMMRpftqZY5UvKVMiNjlG/l9lZpY4biMG4c23tsQRDqYZTuGDCGUjcGpXD8TwkE3sIc0aBLhCE+jSyj0bSrOgfq26i2dmhspLt8yW+EMgZWa5dXLBBkrLOdCdhpv9YCrhxPH2LtrCvnRUa2rLNxVgQNgdyD8MtY/wAaxbYggtlCqMqIghUXoo+87nmTT3hHGjbt9zcRL1nUhHkFSdyjKZQnnuPKicLJRd/JjV6vWbZuWgl3PDz7atHsgLq88tgDMn30j5Q8cl3iDhSCq5EYzoWUANr6yJ8qW4pxCxAOFsm08auWzEb+wdgfzomq5YwwDqZ+sNz59f200UL2nMQlkmY4ZQU++aKuIVNMpYSM4O+4LAaetO+5e1ey2yQ4iDbeTqBMMoE79PKhi76nFIwZYlPEGgaGJk7RHnXeIxIGLLBlIBEMzsRooEl11Pu9K1sJHssrwD7p7g7mMu58ly+xtiWHeNI16FpmlDcxiqjs+ICMdPG+vPYGdgTNRtnEr84aWXIZk52UH/i3+/0O1LcCx2W8QWGQAgBmkbiDqRMRPLQVznO1AFKckA1vEmvVWa3xzDOW8WKCydrl0kLAhvaIAmdDOuXlIor/ABrDMHy3MQfA0fSX9G1yky0AbdfMVV+BYsL30ldUMSRvBg6n7uopDh98C3dlolYgsBOhiAVJJB6EUpjbU68OKIe6g09khmq1YLiuFWyoa3fkJlLg6ZoJzDxjZjEdFHpVP72rAnGB8wa13qlhoEykEDPmPiJKt10AOu+lVloaa680kRIqn78ZwxcMovKoLHL7Q1QBZ+lEhXBaOcxNJ4njNk3bLILq21Y94pkypiBOfxEw28RpvFR17iCnB5RdVmOQG2EVCoHPNEudBrPOuuLcRVsMgF7vGLJK5QuTKhUAA6ldTrMSNvFUwBXT07snJNNfXu6dcZ4xba2osi6jgnMxJAYa7DOY1O3kKiRjbmnjfX85v30/49xMOtqMQbpzli2XLk22TeOe/Ku+M8XDXsM4v95kibmX2SGmTb3nnHPQCIp2OoAKc+9Ej2kkmvfurh8l/DReFy7dZnKkKqsxIEicxE6+Xvp/8pfCkTD9/bJturAHKSAwPkDuKp1rtS1jEobWIBQ24Zivh3YgFBqoUmI3A2pTjfbB72IC/OQtoKRnVCQCQQdBufPlPlWYhxkz09f0tILRHl/Crnz65/aP+s376Bx1z+0f9Zv30nxe8vfPkYMsiGGUBtBrCAATvEb76057M8SFu9LXRbBUgsyl9yDEAiNt/KtpcMuYBYg05qVSIxt3+0ufrt++pbgVg3w2bFG3liAWOszPtOIUe8+XUuFcXC4m+TeFoOx8UZp1OzKQBodzI9SJpHgPEEW45a4lvx51Bto2YgsQodhlRZgSPKNqk99WkAU070VmNoQSaosGXuAE4kW9SIZ7mYwAZAGkcpJHPpRYfM1vMcUVbK5yFmmFE7zEk7D79qLs9j1VHzXURhmIU21JaVA/rG9n0Gu/WueGY5Bhrg71AwRwLfdqC2YRPeMJ2JhR0864upWnfwgG1pXv5RoWFrvRi/GBm7oljpmykGTBka5YMg03xNmyLIvKLefMBkVroKkzP1tIjfbXelrGOUYRx3qZ8uXu+7VTBecxuHxMdtByjpXbYtDhCBdQsQim2LaoQAQZzRmcyBPLWg65/Px7d807bD8KC4thwEWGXdTlV3b2gd8zETMzpO3Wm9m04xLMACTmGWeVXHGG0+EVRctsxZZVUCFIU+95O52+NQOH4Q/fm6CNTGxgAn0/BrK+J50C0slYLEphwdSuKZoBknOs7CeoM1feD48NeAyEFpJPeXDqAdSGME+tVrCcGexiRdfMuYyQwIJEycug19/vq8cO4sjsEVSCeqgbA7nOZ05maaJrmg1CSVzXOFCtPs+yPQUKO17I9BRVBaF3TPjGA7+y9onLnETExz2p5QriKrlnqfJp1xH/AJf/ANqibuAdMQ1k4i7kSBIyyRpJjLvFaxURxTs/ZvNnbMrdVMT9lIWAghB7n2LeayziCXUUkXbojq59Bt7qfdkSl0OL9y6zgyAb91JWNYynUg/ZVrxHY+y/tPdP/Ev8NJW+xNhSGV7wI1BDKCD5HLVI2xiPK4350U3OlL8wFuVURfC2rT5FkkEEvca4QI11cmP31D/JqLXzu85ChiPBpESfFHTl8anr3ZK0/t3b7T1dT/7aLC9jrKMGV7oI2OZf4aLAxrTe5XPL3OBAsPVSPbu1bbB3M8SBK/pco+731mXYprdvFZrhVUyMJbadI9dYPurRcf2cS6IuXbzAciy/w1H/AMxMN+Vd/WX+Gnie0MLXHXkpyNeXhwGiyPjFoG/dIDXB3jwxBJYScpkCNetSvZbBAlibgtKoOr5RIkaDNrO58OvStHPYTDflXfiv8NcnsHhvyrvxX+GpljKUzH2Vs7/L8rIeJ6G6dcoZiOZInT76ZvbAt5+W8a/vrb37C4UgAhyPMr9+Wm5+TzBxEPHSV/hriTwK4C1xdY1etALmJ3jT199K3bWUA8iwHPflrPKthb5PMGfqt8R/DXDfJ1gzuH+K/wANDM7mmo3ksdvrlInmco++dTQa3BUH6xjT7962Fvk7wZ3DmPNf4aK58nWCMaXJGxz/AOldmdzXUbyWOtaOYKDrBPw9+tBkGeCTMSNuU7/Ctf8A+jrBzP0kj8//AEoN8nGDJmLk9c/+ldnfzQyt5LG8RbYXypJC/wD1/aaUXDgsVDGRofL7Ira73YfCvObPJAHtDYAAculNk+TXBgkg3pO/jH8NEyO4FAMbxCyC3hpdlDbGNSd/hRrazTlI0JHp9la4vyZ4MSQ16Tr7Y36+zR2vkzwY2N4c/bG/6tDaP5psjOSx+1amCCOfXSPdQRSAGVliCZE7Rr7610fJngxoGvAdM49/1aP/AKM8GFyg3gOmcc9/q120fzXZGclkJtSuYZYiZGbauHw8DNm06yYrXD8muEAy5r2XpnH8NH/0c4TKEzXo/TH8NdtH812VnJY5fsuFBWdfXaKBtMLYZjHXU9T+6tns9gcKggG7Hmyn/wBvnSeK+T7C3AAzXY6Bl8/zPM0+0OXW6XKM2llkNzCkLnLaRO593L0+NFdwxWMx3Me0f3VrNz5OMKQAXvwPzl931KNvk3wrRme+Y19pf4KTav5psjOSye9hSsSTJMDxf6UVzBkECTJMDWtbu/JvhWgm5fMGR4k8vzK4v/J1hiQTcvyNjmTTn+RQ2zxxR2bOSyd8EwIWdTtqfxyroYFgwWTmPKa1K72Aw5YObl/MNjmTT/B51yewlguHNy9mGxzJ5/mUDiXc0dk3ks1Wwy3MuY5txrG32VqnyZW0Ly0FoaJ6jLEecE/E01/mLhzczl72brmTbp7FT+F7NWrUZGuLsdGG457U7MQXtIJU3xBpDgFP9rLCPhbguAbSJ5EbEedVjsN2fzKLrrA89212H5vU86mjwwXSFuXLjCdpUT6wtWO2gUAAQAIA8qLHuDSOaUszPzHguqFChSq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xQTEhUUExQWFhUXGB0bGRgYGBobIBocICAbIBwcHBwYHSggHRwlHBwdIjEhJSktLi4uHB8zODMsNygtLisBCgoKDg0OGxAQGzckICQsNCw0LC0tNDQsLCwsLCwsLDQ3LCwsNywsLCwsLCwsLCwsLC8sLCwvLCwsLCwsLCwsLP/AABEIAJwBQgMBIgACEQEDEQH/xAAcAAAABwEBAAAAAAAAAAAAAAAAAQMEBQYHAgj/xABOEAACAQIEAwUDBwcJBAsBAAABAhEAAwQSITEFQVEGEyJhcTKBkQcUI0KhsfBSYnKSwdHSFRYkM1NUorLhRHOCkxc0Q2ODo7PC0+LxlP/EABkBAAMBAQEAAAAAAAAAAAAAAAECAwQABf/EAC8RAAEDAgMGBgICAwAAAAAAAAEAAgMRIQQSMRMiQVFx8DJSYZGh0YHhFDNCscH/2gAMAwEAAhEDEQA/ANxoUKFcuQrKeL9qsb3k27hCsoYKqA5ZkgTG8A6+RrVLmx9KyJMXcQxbZB9BbZg8+JRmECB+f5cvOrQ0qaiqhMTQUNEj/OfiJ17y5AIGlsc4j6u5kR1mkL/a/HKYN5ww5FAPsIqUxPEMSl4I62EeGefHBVSZHh38NvTTYDnUBxDhty6Xur3ZHd96QhbRdvrAamCY/NNaG5Cd5oAWZxkA3XEldntnjf7w3wX91Fh+2XEHcIt5izGAAF3+FR9zhTgXpZPoXyP4vrTlEaagmfgZimHDe9tul5LbNlbQ5TBIjSev+lO6OPKaAJWPkJuSthx3C8ZbwzXHx7K6IWbwAqIEkaDNtz+ystxXbvHzCYi4RyMAfeKvnE/lDw97BXVKlbj22TKWVdSpE6mY16VitiwczXJUgjbMAYHQHXl0rzWuNxQey9HKOfyrMe3HE5gYl/8AD+6uG7a8T/vNz4j91QnBsA7XCylDnHslwCPOCZj3edc4bh7q1yCjSYMExz2IEEU4DjoAgS0alTh7Z8T/AL1c+I/dXP8APHif96ufEfuqLwHBboV8oDA6k+KF8zA0Fd4PglxbbKCpmTOpgnrpt/p1ptk/ypNrH5lIfzx4mf8Aa7kdcw/dXP8APHif96u/rio+xwR1tFARGusHQGJ5dfvoJwV+5yBljUTroCefvmjsZPKu20fmT7+eHE/73d1/PFKL2m4oSQMVdJEad4Nj7/upjiez1xbKo2gIgEqwBHlI135UMXwS4UW23h0G4YSOUTvtQ2T/ACo7VnNOMR2v4khAbF3QxMZc/lPpEGkz2w4l/er/AOua4xHBnkM+jAaAgiYGXn5iitYG8oYwMrEayfqxAGkeoHUdKBjeP8fhdtGeZd/zv4l/esR+uaI9r+I88ViP1zSdnhOI8bkSpC8zC6mDtGpBHrQs8LvgMSsqWBmTA3AExGv767I7y/COdvmSh7W8S54nED1c0b9qeJc8TiNfzzrSNvhOIVCWXwl5DGYmNpiPOjXhWIRAHXQklWJIGoBgEj3++uyO8vwuzt83ylP50cSJA+cYiTsM7UbdpeJc8RiB5FmmuLXC76IFYRBMEkjcA7xuAZ9CKFvhV421VdTJCtJlp92+uw6iu2b/AC/CG0Z5vlFc7U49ZLYm+I5F25+tcr2qx7ajFXvTO1OP5DuIO7vgqQvOZ3kEhgOU00ucBYjJa1n1n3ACnEL8taJdszNSqW/nFxA/7Rfnf238v31we0fEJj5xfn9Nq7vcCvn6MiHAAIhpGwGkSJ0HvFdXuz9+5KD2hAKhXJkQIiJBmNKTZP8AKm2sfmSX8v8AEJ/6xfkfntQHHeIEwMRf/XbelcXwK9czE6ZSM0K0Kejaaag13/N+/eYFQGytmhVdoO42HkfgaOyk8q7bR+ZIpxjiBMDEXieneNvR2+LcRbbEXv8AmNSx4Dfc96uqocxIViBz1IGgoDgF5yLyrK2ySWCsQOZkxGxobJ/lXbWPmuF4txCY+cXT/wCK1ad8n3ALuJs9/fxeIKnQKtwjUbknpy91ZZdwB7wXFMlAdIJ01kn3Hert2H7bNgrWS4veWGeFObKUaBMzIy7H40HRvAuERIw6FLfKPgb2AdCmJvvbvGFDXGlGBGbUESIIjTlVPTjN8kgYi4SN/pnmPTNUv8onH7uNuAkKluw4UKGkgtrPnMfZtoaqWHtfTMVIzwcwnlz5VIi1VQFaB2K7fXbFzurjd7bLDNmcs1vUAsJknQ+zNbVYvK6hkIZWEgjUEV5d4LY+nMMCZGcTyzDy6xXonsP/ANQw/wCh+00zW2qgTeinaFChRXIUKY3eIMP+wukdQbWvxuA0k3FmH+zXvjZ/+Wk2jU2UqSavP3FuNkMO6Zl+jCNBiYmR5itqfjh/u1//AMr/AOSsl4L2fxVrEd5dwrMoDZRNs+KDlJBaCJiqxTMaSSoyxudQBQH8t3gwbvLgaCJzGYJJInoSSffSa8TuAaNcAiNC0Rrppy8R0/OPWp61wvGxe+cW7tzvFYCSrQxByn2tPFG3KaYpZ4jbsrYKkIWICZVOrMp9qdywFWGMaW6CvfopnCEHVR+K4ncaS7u2aJzEmY1EzvuT76e3rOLXD5bVprlsZ8zAXCFMnN7LBRAA3HSmnGeN3LqLau5IUzKrBkKF8ROp0EdKf8N41hSrC+t5iSxAtuAIMaHUazPLpRlJkj3R7IRARvNT7qt4t1uLbIBU5Bm1mSQJI00EQI159aRxlm3oFBAyLMwZMamAAADOxmOtPrmHVyg8NtVEbMSR1MCCY9Jpf+SzdUXCoWygCF1R5IAiTErnPPWJ3rMYnjgtAkYeKbWFtjEobYZQGEAmTvrqAOflU32VSTiASQubxeG0wI8cz3uxidRymdqbW+GlmGJdQlsHQ20YAkbAaZRJ8/3U44DiO4NwlSxcH2XZYJnWBo2+zD9tViifQ2UpZGiik+AsBhrwO+V8ohf7Px6sCZychqfdXXD8ZGHKHEBVKXPogsyYYQTtJJP2dBEfw7FJbzC5nZGSMqOUBOkZtdQBPWpLhljDEWiLZ0f6TPfTVYOys4bUx025zWl5o70N62/79LK0Vb6jhf8A4gmM/oxQ4gH6MAWsh0+kBiTpm3Om4jpR4vFzhTb+cBvDbi0LeWIA0zcyOfnNTFq1gsoJsLmJ8SjEW4AzGIPea+HfTWI03qsHhb9bUT/bWv46LC0+lDW9EHBwP44VUpx/ine2EU30uMjrotsqfZOpLHWNtABrtUbxDjt68yM5Eo2ZYA8J0Jj1IBpM8Lfra/51n+Og3C362v8An2tf8dUYIwlcZChxbjF3EFTdIJUGIUDf09APdXNritxbXdK0J4pWAQcwAMg6E6CDuOUUDwu5+Va//os/x0F4U8ata/59k/8Avogx0A4fhAiQEldWeOXlsmwGGQ/miYJJIzbxJJ9560TcXvG0LJf6MLlCwu0g6kCSZA1O3vofyW+vis/8+z/HXD4FgVGa1r0vWtNOZzQvv511IQeCFZnDiusRxW69pbLuWtofCDy0gCeYHLpQxvF711Qty4WAIIBjQiYjTT2j8aTOCbXW14d/pbeuk+HxeI7bT03rv+TH/Ls/8+1/HTNMRSuEotVKX+NXrhXPcnLczgkAwSRJ22ETliKfcU4l9NZZMQzhMpDsoJUkKTsYYfm8oI86hcVhGQSWQz+RcR/sQmKmu1uLFzFIQwbKAsgoRozc1gbcjt9tI5ozCgtQ96Jmk5SCb2SPanGC5d0urchQAVEAcyAY8WpMmOccqZcLvC3dDd81rLMOFk7bZZ1zeZjU8qke3FycUTmDeBdQQevNQB9lR/AX/pFsk5QCTMgRoebAgepBoMps6+nfdEzq7SnqpE8RAxNy4uJIzICbndBiSchKhCYWG210yaHajs8RVMRdcYggFQM3dK/eDwiChhRH7PifD74fiGYPlBL+Muo+o0HPBWfOD6UfC76rjbzlwADcObMqz4hszAjX01HrSE+nDvgmA9ePfFFYx6i9ePzp0VroIZUkvq3iOoAEHaOe2ldcF4mtp3/pLW0a6Ji0r5lk+LxezAjYdNNKHZS6PnF1i4TwkyWCg+JTEkGfTn1FN+zeIVBeYsF8AiSo1ObaQZ9BHrXOpe3Ll9It4X58/td8G4gqIVOIa2GY+EW1Y7KZznUBiACAD7ImueFcVVMO1o3mUt3hgIpA8IAGYgsMx0kbRymaPs8QLGKJZVIt6AlQWlbggAglt9gRy9KHCb6jBYpS6qWgBSQCYgiBv1+HLnzqXHqO9Fza2Poe9UyTiCjDm2cRdU92/wBGAMhkmFIjc75td4kRUMhPc2ypg9+YMZtcqR4Y19Kl7ZX5le8SBy0ZSVzMJtn8nNAjYGDr01h0VjZthc2Y4hoyDxTlT2RI1949aDjr1TMGnRdcQwV8W3ZmVrYvRoiiW5tIXw6gKddTUVhrf0zlGHeZTmBBiPh6VJcR4S6K1xrrP9LlMg6xoC2ZpneAJ01mDUbhbY758rxcyknTSOlY5FtjTvgNg/OJVtcwziDqMwmPfFeiexI/oOH/AEP2mvO/AbI+cEqxzZhn038Q/bFeiuxw/oWH/wB2KDfCeq4+L8KZoUKFBFIONB6Ug1OjsPSm7CssguqtKbXNKQuLTtxTdxU0yYYharnGx47B5d/a/wA61ZsTUBxpfAzHdRmU9CNQfjRCKyvFYom6ri2s23BAynxEGfFGpmPhXVvjjRdRbFkZlyt9EZSeYM6GJgn1pHifErtvEFlaDbdimggamNCI2605XE3rKYlkvf1pVbn0UF5UjxaHuzBOhgkExXoMAo2oHysjq1dcpotvQA6HxA+WUA/btVq4dxPFrw97VuzNgZgbkGQDJfSdQJOu281Vbt0klwIGYn7RI9dqlsD2pxCWGw9sg22zA+GTDTIkHTmeu9bHguboD1WRlAVOrxHF/wAn92LA7geHvY1y5unrpm2++q5G/vqSTj+JGGOGj6OD9UzEyddo5bVEswOxjp+6mhtU214Kct6C+is/Du0JS7dZbNrPeiczFQpGYmC2xMxHu50lxXtb85sk9zbUXQCGzhnXK20aET57g1B8Nu5bqFmAAzasYA8J5wfx0oPiu8W22gJBJQNOU5juMoid4knWak+FoxDTl4a3VWyHYOuk5ox+PhREUdbeAWEUqbURUc1zQogIkoQKOKKa5Nc6wsEGCp3ijc/j8fCi/H2fj/8AaBNAGp5VXMhNBjQrq1dysG0OUgwdjEbjppTcUutkLZBYDlImOk8vOKuq8HwsPmsudWyhDcBiPB7bRMzM84+rNV9uMp3j3Pm1iXUrGTQdDpz++oYColsjxfdp61qqAxsNr19KK+3OD4KTFm4ADOrMZELoNZGs79D5Und4PhJ8Nohcw9o3JjxTs0ROTzgNzIqkhZ0j7PWja3BgiD0IiuEDvOe/ygcQPKO/wrW3CLKoIs53y3JkuFzHW3l+kBgeyZ/1p3b4ThATmskiBorXBrCzGZ/ys+/IpGxqoYOyjTmYL6gmfhtSECoNdnkMeY275q7hkjElB3+FL8T4M3ev3KHu58MkTGm8t1mmw4Ne/I/xL/FTa3g7jexauN5qjN9wpO6pUGQQehBB09fP7q1Bx8INSO+azlv+RFK98k8PBr35A/WX+KuH4Pe/JH6yfxUlfwZGfxSFVG9hxOaJAkaRMyYmBG9NyOcfiT+PdQZIX+E/H7RezJ4v9/pKXeD3ZAyiSYHjXc+jbUyvFWNuzbllDzmGhdjAJWdFEAAT6neA/wCED6e36n/KahbVsMyg7Ej6wXTSdW0HqaSStaFPGbWTvifCVt22cXGJF3LDRqOvr+zlGtR2HQG82ViLkEkxoR03qS4pw7DJbZrd0MwuQAHU6TsQNdoOYabj1jsMiteZQWVwCS2mvWsEh0XoRp1wG2PnBYMZUgvtr4hI0PX7q9BdgsYtzA2cpBKLlYDkRyPuivPPCrQN18pIZZzba6jfyP7K0vgl4YW474ZgWy25Q3rZDb51IB8RA1BG3vIosFWnqg91HBa5QpthsYHRWgjMoMeomhUswT0S3KkHpZjpTd286lKU7Um9N3GtK3Lg6j403u3lH1h8RUVRNcSkgzUBxpzk7uBNwi2vIZnhRPlJ6VPXL6/lDXzqucfcZ7BzDS/aJ1H5a/dXBFZFxMl7rn8otprvJNO8TiUdGQEkgpEKdNDmmT9H7pmu72IvLeDiQ1tjkOUaanXXQ++u8FxO9ba8UbKb8C54VOaAQNxpox2jevTjjcQCBp6/pYZJWgkHimVx5WNNgPgAJ9+WnuAwoKry8IJjWdTrSBsRt0n3QD+3anvDVcgd2s5QFI0HXzqmKacgop4Z28ao3siNJGn7BTjg117d9jZQscplV8WjIAW0E6EhttwNa5dXEgqo0/KXoPOueF8TezcN21CtESQu0CdPdvvUsKxxJtwVcS4BovxVltcZuhm/oRYlbY2aYXvIb2Dq0mepB93PaLjD3EuI+BNosE+kYGVhp3KDc6UwwXaDE5wqNbBdUSWCgZUzZATsImJ8hRv2lxWMtrblCt6TkQAE92xIBGpBldAN9Kd0WWYHKPc1+lNslYjQn2ChQ2/4/G4+FCaUvWSjMjDxLoR56UlXojSy8463Rf6UD+Px7vtoCuSfKgRWyZtrrsSRpuJMSBPpJ1PkNam8H2iFtETLaBCkGbIYzlj2ufi+FO+DT82b2tEI0YD6106jp571UHfbaI//ACvMxMxe4t5L0sNCGNB5q0/zrGuln6n+zjzzc/T1oDtbv/VfW/2cf8NVFjRRWZaFb/529RZ3X/Z+XOmHGO0puWGtxb1/Is5T7aHf0B+6q/NJWlMmaZpIIKBAIonVm8GEilQamONk9yk59huwI+rUFacmYBMCTAJgbSY21IE9SK9WCfO3MvLngDDQLUfkhwlplvXCAboYKJ+qsTI9TOvlT75V8Ja+brcIAuBwFPMg7ist4bxC/YfPZNy20RIUiR5gjWluLcUv32DYi4zEDwhtPgNqmYS6XPX7T7UNiyUTM0Mw/H49K6sLmdUBALEATykwJrrHYN7P9aMrZmXKRqCsAnzGu/lWnNGHepWUMeW+gV37O8fZrIV79m2LQyKGXWAND7YJ3OwPsnyqs9pMe168QzKwtzbVkWAyqzQdyDMz8KZcMwL3w/d5SUAJHMywXT3mk8VZNt3QkEoxUkbGDEidYqEcMTZS4aq8kkpiAOie4zFDIwDKfDbgBbgJMDMNXgZepmY0AqMnSujRVWKNrBu8VOWV0jqOFKJzwYfT2/f/AJWqDWC6hiIJEydI0nUEfGR7qneDf16H9L/K1QCsM6ZoyyJBmI5zl19wqb/Een2rxCjR1+kvxKzYCubRQ/SwkOScnOQTBExEa6GTtTbCIjXnTxBlBOaRr5bU54gcMVfupz98CPCYyeIQJO0wZInblTXDFTedCIIDEMDqT01rz5eC3RpbhdtWvXIkFNzO/iA102rQuHYfCi8chSQi5IZj49c0SxkR6+orP+EhDdYbMmoM76gVomA+bd5KBZZVyEB/aUHPlzD2TO5jaIOtPCd06qcw3hotR4Yv0Nv9BfuFHSnDT9Fb/QX7hQrLRXTqhQoVVBCsm4rxG7bJdXbMmIYiSTpyBHNdNtq1msc7VkhwR+VdH/mNWjDgF11mxJoApjjHFeI3ENv5v3RbQkET6LJ0+2qZiDiU9q7cUyQR3jSIA6HzFXu/2jujKThbWugOaSR4f2sKoPFuKC87vkCeMiBtoqKN+uWffSYGfaPLcgA1RxkRYzNmNUtwSye8HgFwu9uFY6P9IJBJ6nQ1I4/AMrYiMAq7+LMYTwsdNYOnj5ar7qgba3CzRClAW8TqpMSfDrqdJgU84RhLmKvLZzmbjSzEk6ZZJOuunLrWiSjzmBFtdftRjJYMrgb9PpBuy2LUH6FtQADKxqQORnfT1puOAX1RCbel4jLqDzjUA6akVZeI9mrmYqrhkGgLvdLH1ykL8KZXOyr6expt9Jd09J2rP/ONx/z9rR/EHZ/SjrfZjEsWAssxVspgpoYnmRyIrm9wDEAPNozbUMw0Bg5iDvr7LfCOlO7/AGdv218ED0uP+3Sq/fu31k3M8SFJJPuBPPQaelUZiy92oHUftSfhgwafP6Uxg8HcsXLDXB3audCxyiIB1IDQIYcjv8OOH3HumzlVFY5x3bEkAeIHMqrpmXUQSTOmtR+GZ72macilvE2wGpiTp6CpnhGEe1ftswXRyoCsrEsEJGk6jUA+8VV7RmDnHeAKmxxylrRYlR/FFIvXAYnMZjb3RyppT/jg/pF3ec533+wmmH+ta2+EdFj/AM3dUBU1ew+B7wFXvi3kGZSFJz846jrr9lQpNFP4/HqfjSSMLwKGirG8MJqKqy8MAGGbVdmiVMmDcg6aBoiqed6uPBwfmzaN7JkhhH/abgjb7apxryJP7HdV60fgb0R27RYwNTTrC8OLiZjXT8TQwTxPsyObGNOlLm6ASBk010bTnpt76mSU6jr9vKSOlJRT3HESIC+4z8aaxrRC5TnGwO4WMuwmFZenXSqwLjgkIWzEQMu+pG3nvVv45bb5us54hd2B6a6Daqpcwl0BWVWHeAhSOYHtDTbSZ8prTD/Ufys0v9oTDE217wKl4lNPGQwjrIOulTKKVsMMxdO8HdMQRmgEOVB1CyV9dOmkJdsWu8AV27vmxXXz0nl61NW7IFlguZke6vdlokhQ0sQPZkMuh5eQmpwnfCpKNwrjhWEN7EWkzQpdM3iynKXVTlPXWo/E4hnaWJY7DU/iamey6TiVggTHvGdNNxy9fSi7PhQ9ydWMZT5azFNipC01C7Cxh+6ozB3WttK5lbrP7PjUzxW2FuGJMrbaSSSSyIzEk7yzGj48F7uTGcsMvnvPuH3kUOJoMy/7u1/6af6U2CkL3V9EuOiEYypBNB/+0ZNGo6bUZivUBqKry+NE54P/AF6H9L/K32/dUAjKHQtOUET4QdOfhO9T/Cj9Ono3+RvxHvqvpcy3FYzowJ2J67EgE+8VB2p6fa0s0HfJO+JYzDshFpCrG6W9lR4ZPPUgRACjzpnh8rXnQqAAGKmTqR74p3xPi1u4hVEKk3S8kKNNdNPIjTy3OlMsNcU3nVguUK2U+frtXny8FujTrhJU3nUiMvsnXUyJ561oPD+IWWvxbUeJVA+jQQQDnYRqNgIH5R6Vn3CWU3nDAAD2D1MifUxNaNw7jVt7hVbfthRJUAyq6mQx6ba7kzyp4RUGylMaOF1qvDv6q3+gv3ChR8PH0Vv9BfuFCo0Vk4oUKFFchWNdrBL/APHe/wDUatlrGu1ntn/eXv8A1GrRhvGsuL8CseJ4fw1YzFTpJIvg66aQHnXy6VSsVdSzie8whhfaUuJysV8WjTJ12O001ulAxMHLrl2nyn301uYhANdDJ+ECB6zPxFPBgmwuLqk1tdSmxjpW5QPVKmzbu3Wa7nBAZlyhdXO0g7LJ5U+7P475tfS6PEFJkbSCIP48qihjUDAg6afHSftru3cEiZj9nOPdWqOJjWkDQqEkshcDxCv1rjVgmRcA6ByB9+hpRuLWTI7y2f8AxF5e/wAqpHD7K3LioZg9CR9yOf8ACaacWwKpeuICwCsQJJ5eqqfsHpXmzYaKM0qV6MM8kja0Cv8AieK2yCMykeTqfsGtVHtLxUXbK4e2AQrZnuflGWMCQNATvzpnbwSrYW5DSSdSWI+rsO6A58nNN2HT8Gq4bDM8YqVHE4h43DQVTXCcId84QFvASQDHhGreo8vLyqQ4Hw26blq7lYobse0WJfKeU75djuKV4Zhw7le9W14TDMSATsFMbSN/KakMHwiTbVr9tle6BktuSdQ0tERIgCY5janmjYH3N+iWGR+Swt1UdxkRfuiIhztTE/vqQ4zZyX7q+KFYjWJ001y6fCo5hW5l2hYj4ij0rmhlo8mtc7jdBnBWHhkfNzOT2GIlSTIz7Ec/9KqRYSBIk7VO4TirW7eQBjoR7cDWeWU9etMxwO6wV8gIgkeJRtzgnl515E8bmPJcLEr14JGvYA06BMJoqkjwK+PqDcD2057fWofyLficg2J9tORIPPyqNVdRlKWhqKkBwG/yTmB7Sbnb63TWa4fhl1BnZYUQZzKdMwGwM7kCiL2Q0UvxVF7hYCTkXZSDuvUfZ61DY2yrYdVV/FzUSObHU5RuI5nlTzF8Va4ipDCAF1fNoIjTIOnWmBNb4IDs8ruZWGabfzN5KHxHChn8IYJznLI9PFr8akbVoJbdUmGdSoO4ChhmblmYtsJ2PlKpNFVWYRrSDUqTsW5wpRFwvBTiLDRqLqEDrDCpPifYS5ZuW175ZuTlYjKoIiVzSdpGuxqORiCCDqNqW+dPCjMYScokws7wOXuoS4cvIPX9IxYgMFD3zTrhvYm5du5Gu+IIrscrGA0ZZDQc0mI5azSXG0JvOIIy5UIPW2q2ztpuhrm3j7gbMLjBvypM6SRr6n7aRu3izFmJJYkkkmSSZJPnNdDhyx1TyXTYjO2g5rgJHOuWP4/H3V0TXBP4/HOtIFlAJ1wgzfT/AIv8jfbUDauZHVsgYKZyk6HyMVO8I0vr6P8A5GqGw9wrcUgBmBkAiZPIQI51B+p6fauw2HX6T3i/GTdtsncsk3SxJJImS0aj29SPSovB3FN5wwXJlOXQe1T3i2KZs+a0Um9LNJgP4oSDzAJO/MnpTLD3h375o7uGC6Dfkdprz5BQCi3sTrg99e+ZWRYBlNIkyJEjymtI4fxTvbh+hdMwt7E5FyoQpgjmDprtFZvwbFDv3zAFZ8Erzkb+oFaXwzH3nusz2MuZUDMJAACgqYO0gCNdo3p4hum3ypTHeF/halgR9Gn6K/cKOhg/6tP0R9wo6irJWhQoUVyFYz2t/rD/AL29/nNbNWM9rz9If97e/wA1acJ/YsmM/rSPZjgi4q8bbsVAUnSJ3UcweRNM/lE7JrhO5yuWz95Mxply9AOtP+x/F7eGvm5dJy5CNATqSp5DyNF8pPaWxixY7ot4C+aVjQxET5CjjDJmoNPhDBiPLXj8qj8Nvtauh0tq5GysMwJ3266aVcuJ8cxF6wRewqWlJmUUoOUSCTMftqm8N75rwGHk3D7MR799KvfHbPETYnGNKg6g5Z1/REbxUYaZhWmvFaJych10UPi8JdwtwAkBolSBuNOTDUa7x1phiEa4zMxJY6mABr6KIH+lSHHMUl51dFKnIFYci0zpqT7/ALBS3DW+jt5iykXwUjP7RA2yoRMRtJ202nVKTsg6Qb37WWIVkLYzuqJW4xULmGXkIUfaBJ2HOuSpp9h8ciWzbawjHPmztnDDaVmAY059TSeNxiuwZba2wBELJnciS3uHp9tmOLbBtAoyNzXzVKPh3D7t58lpczZSYmP270tYw9+wExJtkKrADMdJOYDQNJBKkadPOnnZjhgxDXBqGVZWGyzoxieXsx0p/j+zQWwbhmB3gEXM0Mne8oiPo9/zoqT5iH5Sfj9qkcQLMwHz+lWcbiDcdnIALGSFBAHoJMCm5Q/ia6zgeVP+4t2mZcUxtwBlIZd5gzEyNDt8au+RsYuoMY6Q2UaVostSNnBG9cKYci5CB5JiQY26nWubvC7odkyyVAJgg6GRPUagjUcvMVzcRGeNFzsPIDomEVYeHdrblq2tsW7LBQRLKZIJ6hqroo4p3xteKOFUjJHRmxVt/nw/9hY9qfZPKQBvroaM9tnj/q9jYjY8z61UtqKagcNEOCu3EyHiree3TzPzexvOx/fTDiPa25ettaa1ZVWAEqpBEMG0JaOVV4tQoiCMXouM8htVS/BuAX8UT3SSoMFiYAOh35nyEmnnFex2KsIWKBlA1KGcojeCAYHppU92hvGzh8Hh7VzubVxJe4J6KTOXXUkkxvNR3CMfcwt+0tjEfOluNDW1DeW2fY6kyOmulQEjzvDTl6deCqWNG6ff1/6q/wAJ4XexL5bKFiNzsAPMnQVM4zsNjLa5sqPG4RpPwIE+6rN2yxJwltLeGUWVvOS91R7JMTtqCd/QQPKHxAODuYZ7GJa610JnQlj3gYmW10ymIAOoNMMQ91229On+kpgYLFVHFYYqVGZWLAGEMwT9U9GGxHKlm4aRoz21PMFxIIiQYmDrtvoelWbttZW1ir729GNpW0kQztlYiBuVHUe0d9qhcBatNhkVytsm65W7G2VbUqY3BDMQPygvU04kJaCEDG0OIKZjh2v9ba/X/S8vzftXrQ+Yf97a/X9PLz+w9KnnuW/pHUJZXuLJUm2HyywG0GWI0JjrUbZcM165KXDbtgqe7CiSyLOTKAcoY7jeKLJXO1t37JXRAWF+/dMTgP8AvbX63r5eX2r1om4aT7L23PRWE8tgQJ35dD0p3asPfeznKxcJUEBVgLGYnKANAZk9KHaS1DJdCKguA+FSpCshiPASPZyN6safPelbpclq0TDhP9cvo/8AkaoezdZHU2/bBEaAweWhBk9BVjtPN+231ntFmM7nI4J2GpgHnqTJNIcWGRcOtkRdknS2ynMVQbvKtp9YGPITUJH73Ufa0RMoPz9KG4xir7BhdVFU3SYAUEOM2YCDJGpk69J6tcPiYvsTJtkEKI2PWnnF7mJKHvSuTvSNI9sZpiOU5vj5im1h2W+zkNkIIA1+MVjk4LYxL8GxZW+86qT4JEgGQdj1itK4biMS11u9RASq59QCBlGVsgaJMjxZZEkabVm3Bb7riGaGhvZ09kyCND6VpmEsYk3M1wCQF70+GTC+ADL0DgnzPlo0VKFTl8QWoYX2F/RH3UKPDewv6I+6iqaqlaFCoHtrj7ljCl7TZWzATAMA9JBFAmiIup0msM7aY9e/uKD7N25rPU0jxTtBi+7du/bMFJ2Tp1y1QvnTtqzlidSWM6++mimyGtEksOcUqrE+NSTvl1jUTtp9uv4mmt6/aYakzO4PKKifnJ8v1R+6uWxLfgCruxVRQj5UW4UC4KkrZtAyrEaflQZ0mCPOpH+VHKhWuMy9CxI+E1WlUlpOpjp5UvbwdwqWUaAajnsJ++uZOwatoukgcf8AJTzYpZMbTIFPsBbvXEL2gSqMCSGAytGh1I1gb+VNOwfZw4662ZmWzaXNcYb+SrPMwfga0RezuAKm2thgD9YyxPQltYkHnHnFPLiqboFeqnHha3Jp0WZjEKNBFK2MUoILarIkbSOYnlpQ7d9lzhMt602a0zZZmcrRIB9RVm7K9iLS4e3fxudmvDMloGIXfM50JMax95o/zhl0Q/hX1RXLowuabDW80AZiGE6kbkzz1HU0zfj6lHUpq2eCMojMBsQs8zPWTrU9jey+GvqDb+jJGkjL0jSAY1FZ3xHB3MPde1c3QwaSKVr3bwuqSxOY3dNuSd3DKkVY8dds47Evce1nti0iZHvG1LBjBzqp/K9mKqFq7Ty1cPKRprFaZomyDl+1mikdGaUqrLwVrWGxjExbt9yAgDd7Gi6d4QCdjrGtJcQ4ja+c3nGYq4gZFRfy5J3z6MPEdfhUHr+P9aGWkGEbqTwomOLdwHFJqIEV0tdm3RZa2VACx0JK5rkmumFKLg7hAItuQdiFJHu02pXOANCnY0kVCbk0Jpz8yu/2b/qN+6i+Y3P7N/1G/dQzDmmoVaOCdorbWFw2MstdtDS2yiSPLkdOoMxpFO145g8IrNg8O7Xds9wGF8iSSfcInrTXhXGBatWbZw14m03eZgDq5zhuW2VgPdTi92jYpcAsX5YEAEHLrbW34plnggsCddpNYXN3jQW62K1tcKXN+iQ4N2puQ9rF2mxFpySfDLKZ1gHlPLSOXSndnifDsOe8sYe6936ocNCk7asTHqAT0rg8e+lzizilEXZC7lrpk8hou45zR2e0ZFtEOHvSqqucDxQEdZmPaDOWB8zQLSdG/gFEEc/hVfF8XuXL73bkFnkMuoEbZY5AQI9BM1yz2WULnuKoJYLkVoJyA+LMs6DoPZHUwvxwvfvvdFq4A0QCpJ0ULJMbmJPmaY/Mrn5D/qn91axTKDosxrWmqf2MeqbXn1ULrZtsMqzlEM5GkL8T01L56ned4LzhoiVsIojSQVV4OhbQjWB10YfMrn9m/wCqf3UXzO5/Zv8Aqn91DK3n/r6RzO5f7UndxGbU3LsZGHhsIoCkNmgK0AEwCR1PTVq5touUm6y5pClAgzQNc2ZiPCToByX3SOE4xiLdtba2NFUr4lczJBkgmJkD4Ck+NcWxGIXK1nKM2bwq2/i6kj67Sdzp0pAHVpw6hUq2la3UZgsQXxGY7lX22gW2AA8gAAB0ApTjSk9wVbu3dtHN1iAMtsA6gZV39mfspvg0a3cDurKoV5JU80YDl1Ipbi9xXOHFu6oaZZlTKUOW2JJCqT7J3JOm8GBOUb9uSpEd1RXFLGI7vNduZk7w6c5lhm1UGM2bTlO1JYS2/wA4d4JWCI6ecVzxGxcVfpLtwgXiMrTvrLDxEE9f0hqdaOwrLiGuASSCCs7D8RWSRamJzwm3cTEO8EZjpr7PiBB02rRMEl9bzB7wcAqrRMsCrFCGKiV8PXU6671m/Bw/zlmG7nUTquu+nStM4fhLq3bga+7hYJB2uAgAN7R2kemkxIFPEbFTm8QWo4f2V9B91CjseyvoKKpqqUqu9v1nBP5FT9tWKoLtws4K95BT/iFK7REarF8ZbzIy/lAj41D4XhqBFMjb9lTNzaucFwR41nTT4UlU6irvD0ikxg0irCeAMetBezTdDQzBcoXB4BWZV6kD7QKt/H8Fbt2zbUABAVBmCYMEt5iD8aQwHDLtg99bUF7YYgMCQTB3Aiaq/wBO5KwWe6fEBLNMnzOp8/Ki1hkdQIOcGipVw+Szidq3axyOyocytJIXwkFd+UMf8QqxfOMMRpftqZY5UvKVMiNjlG/l9lZpY4biMG4c23tsQRDqYZTuGDCGUjcGpXD8TwkE3sIc0aBLhCE+jSyj0bSrOgfq26i2dmhspLt8yW+EMgZWa5dXLBBkrLOdCdhpv9YCrhxPH2LtrCvnRUa2rLNxVgQNgdyD8MtY/wAaxbYggtlCqMqIghUXoo+87nmTT3hHGjbt9zcRL1nUhHkFSdyjKZQnnuPKicLJRd/JjV6vWbZuWgl3PDz7atHsgLq88tgDMn30j5Q8cl3iDhSCq5EYzoWUANr6yJ8qW4pxCxAOFsm08auWzEb+wdgfzomq5YwwDqZ+sNz59f200UL2nMQlkmY4ZQU++aKuIVNMpYSM4O+4LAaetO+5e1ey2yQ4iDbeTqBMMoE79PKhi76nFIwZYlPEGgaGJk7RHnXeIxIGLLBlIBEMzsRooEl11Pu9K1sJHssrwD7p7g7mMu58ly+xtiWHeNI16FpmlDcxiqjs+ICMdPG+vPYGdgTNRtnEr84aWXIZk52UH/i3+/0O1LcCx2W8QWGQAgBmkbiDqRMRPLQVznO1AFKckA1vEmvVWa3xzDOW8WKCydrl0kLAhvaIAmdDOuXlIor/ABrDMHy3MQfA0fSX9G1yky0AbdfMVV+BYsL30ldUMSRvBg6n7uopDh98C3dlolYgsBOhiAVJJB6EUpjbU68OKIe6g09khmq1YLiuFWyoa3fkJlLg6ZoJzDxjZjEdFHpVP72rAnGB8wa13qlhoEykEDPmPiJKt10AOu+lVloaa680kRIqn78ZwxcMovKoLHL7Q1QBZ+lEhXBaOcxNJ4njNk3bLILq21Y94pkypiBOfxEw28RpvFR17iCnB5RdVmOQG2EVCoHPNEudBrPOuuLcRVsMgF7vGLJK5QuTKhUAA6ldTrMSNvFUwBXT07snJNNfXu6dcZ4xba2osi6jgnMxJAYa7DOY1O3kKiRjbmnjfX85v30/49xMOtqMQbpzli2XLk22TeOe/Ku+M8XDXsM4v95kibmX2SGmTb3nnHPQCIp2OoAKc+9Ej2kkmvfurh8l/DReFy7dZnKkKqsxIEicxE6+Xvp/8pfCkTD9/bJturAHKSAwPkDuKp1rtS1jEobWIBQ24Zivh3YgFBqoUmI3A2pTjfbB72IC/OQtoKRnVCQCQQdBufPlPlWYhxkz09f0tILRHl/Crnz65/aP+s376Bx1z+0f9Zv30nxe8vfPkYMsiGGUBtBrCAATvEb76057M8SFu9LXRbBUgsyl9yDEAiNt/KtpcMuYBYg05qVSIxt3+0ufrt++pbgVg3w2bFG3liAWOszPtOIUe8+XUuFcXC4m+TeFoOx8UZp1OzKQBodzI9SJpHgPEEW45a4lvx51Bto2YgsQodhlRZgSPKNqk99WkAU070VmNoQSaosGXuAE4kW9SIZ7mYwAZAGkcpJHPpRYfM1vMcUVbK5yFmmFE7zEk7D79qLs9j1VHzXURhmIU21JaVA/rG9n0Gu/WueGY5Bhrg71AwRwLfdqC2YRPeMJ2JhR0864upWnfwgG1pXv5RoWFrvRi/GBm7oljpmykGTBka5YMg03xNmyLIvKLefMBkVroKkzP1tIjfbXelrGOUYRx3qZ8uXu+7VTBecxuHxMdtByjpXbYtDhCBdQsQim2LaoQAQZzRmcyBPLWg65/Px7d807bD8KC4thwEWGXdTlV3b2gd8zETMzpO3Wm9m04xLMACTmGWeVXHGG0+EVRctsxZZVUCFIU+95O52+NQOH4Q/fm6CNTGxgAn0/BrK+J50C0slYLEphwdSuKZoBknOs7CeoM1feD48NeAyEFpJPeXDqAdSGME+tVrCcGexiRdfMuYyQwIJEycug19/vq8cO4sjsEVSCeqgbA7nOZ05maaJrmg1CSVzXOFCtPs+yPQUKO17I9BRVBaF3TPjGA7+y9onLnETExz2p5QriKrlnqfJp1xH/AJf/ANqibuAdMQ1k4i7kSBIyyRpJjLvFaxURxTs/ZvNnbMrdVMT9lIWAghB7n2LeayziCXUUkXbojq59Bt7qfdkSl0OL9y6zgyAb91JWNYynUg/ZVrxHY+y/tPdP/Ev8NJW+xNhSGV7wI1BDKCD5HLVI2xiPK4350U3OlL8wFuVURfC2rT5FkkEEvca4QI11cmP31D/JqLXzu85ChiPBpESfFHTl8anr3ZK0/t3b7T1dT/7aLC9jrKMGV7oI2OZf4aLAxrTe5XPL3OBAsPVSPbu1bbB3M8SBK/pco+731mXYprdvFZrhVUyMJbadI9dYPurRcf2cS6IuXbzAciy/w1H/AMxMN+Vd/WX+Gnie0MLXHXkpyNeXhwGiyPjFoG/dIDXB3jwxBJYScpkCNetSvZbBAlibgtKoOr5RIkaDNrO58OvStHPYTDflXfiv8NcnsHhvyrvxX+GpljKUzH2Vs7/L8rIeJ6G6dcoZiOZInT76ZvbAt5+W8a/vrb37C4UgAhyPMr9+Wm5+TzBxEPHSV/hriTwK4C1xdY1etALmJ3jT199K3bWUA8iwHPflrPKthb5PMGfqt8R/DXDfJ1gzuH+K/wANDM7mmo3ksdvrlInmco++dTQa3BUH6xjT7962Fvk7wZ3DmPNf4aK58nWCMaXJGxz/AOldmdzXUbyWOtaOYKDrBPw9+tBkGeCTMSNuU7/Ctf8A+jrBzP0kj8//AEoN8nGDJmLk9c/+ldnfzQyt5LG8RbYXypJC/wD1/aaUXDgsVDGRofL7Ira73YfCvObPJAHtDYAAculNk+TXBgkg3pO/jH8NEyO4FAMbxCyC3hpdlDbGNSd/hRrazTlI0JHp9la4vyZ4MSQ16Tr7Y36+zR2vkzwY2N4c/bG/6tDaP5psjOSx+1amCCOfXSPdQRSAGVliCZE7Rr7610fJngxoGvAdM49/1aP/AKM8GFyg3gOmcc9/q120fzXZGclkJtSuYZYiZGbauHw8DNm06yYrXD8muEAy5r2XpnH8NH/0c4TKEzXo/TH8NdtH812VnJY5fsuFBWdfXaKBtMLYZjHXU9T+6tns9gcKggG7Hmyn/wBvnSeK+T7C3AAzXY6Bl8/zPM0+0OXW6XKM2llkNzCkLnLaRO593L0+NFdwxWMx3Me0f3VrNz5OMKQAXvwPzl931KNvk3wrRme+Y19pf4KTav5psjOSye9hSsSTJMDxf6UVzBkECTJMDWtbu/JvhWgm5fMGR4k8vzK4v/J1hiQTcvyNjmTTn+RQ2zxxR2bOSyd8EwIWdTtqfxyroYFgwWTmPKa1K72Aw5YObl/MNjmTT/B51yewlguHNy9mGxzJ5/mUDiXc0dk3ks1Wwy3MuY5txrG32VqnyZW0Ly0FoaJ6jLEecE/E01/mLhzczl72brmTbp7FT+F7NWrUZGuLsdGG457U7MQXtIJU3xBpDgFP9rLCPhbguAbSJ5EbEedVjsN2fzKLrrA89212H5vU86mjwwXSFuXLjCdpUT6wtWO2gUAAQAIA8qLHuDSOaUszPzHguqFChSqq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data:image/jpeg;base64,/9j/4AAQSkZJRgABAQAAAQABAAD/2wCEAAkGBxQTEhUUExQWFhUXGB0bGRgYGBobIBocICAbIBwcHBwYHSggHRwlHBwdIjEhJSktLi4uHB8zODMsNygtLisBCgoKDg0OGxAQGzckICQsNCw0LC0tNDQsLCwsLCwsLDQ3LCwsNywsLCwsLCwsLCwsLC8sLCwvLCwsLCwsLCwsLP/AABEIAJwBQgMBIgACEQEDEQH/xAAcAAAABwEBAAAAAAAAAAAAAAAAAQMEBQYHAgj/xABOEAACAQIEAwUDBwcJBAsBAAABAhEAAwQSITEFQVEGEyJhcTKBkQcUI0KhsfBSYnKSwdHSFRYkM1NUorLhRHOCkxc0Q2ODo7PC0+LxlP/EABkBAAMBAQEAAAAAAAAAAAAAAAECAwQABf/EAC8RAAEDAgMGBgICAwAAAAAAAAEAAgMRIQQSMRMiQVFx8DJSYZGh0YHhFDNCscH/2gAMAwEAAhEDEQA/ANxoUKFcuQrKeL9qsb3k27hCsoYKqA5ZkgTG8A6+RrVLmx9KyJMXcQxbZB9BbZg8+JRmECB+f5cvOrQ0qaiqhMTQUNEj/OfiJ17y5AIGlsc4j6u5kR1mkL/a/HKYN5ww5FAPsIqUxPEMSl4I62EeGefHBVSZHh38NvTTYDnUBxDhty6Xur3ZHd96QhbRdvrAamCY/NNaG5Cd5oAWZxkA3XEldntnjf7w3wX91Fh+2XEHcIt5izGAAF3+FR9zhTgXpZPoXyP4vrTlEaagmfgZimHDe9tul5LbNlbQ5TBIjSev+lO6OPKaAJWPkJuSthx3C8ZbwzXHx7K6IWbwAqIEkaDNtz+ystxXbvHzCYi4RyMAfeKvnE/lDw97BXVKlbj22TKWVdSpE6mY16VitiwczXJUgjbMAYHQHXl0rzWuNxQey9HKOfyrMe3HE5gYl/8AD+6uG7a8T/vNz4j91QnBsA7XCylDnHslwCPOCZj3edc4bh7q1yCjSYMExz2IEEU4DjoAgS0alTh7Z8T/AL1c+I/dXP8APHif96ufEfuqLwHBboV8oDA6k+KF8zA0Fd4PglxbbKCpmTOpgnrpt/p1ptk/ypNrH5lIfzx4mf8Aa7kdcw/dXP8APHif96u/rio+xwR1tFARGusHQGJ5dfvoJwV+5yBljUTroCefvmjsZPKu20fmT7+eHE/73d1/PFKL2m4oSQMVdJEad4Nj7/upjiez1xbKo2gIgEqwBHlI135UMXwS4UW23h0G4YSOUTvtQ2T/ACo7VnNOMR2v4khAbF3QxMZc/lPpEGkz2w4l/er/AOua4xHBnkM+jAaAgiYGXn5iitYG8oYwMrEayfqxAGkeoHUdKBjeP8fhdtGeZd/zv4l/esR+uaI9r+I88ViP1zSdnhOI8bkSpC8zC6mDtGpBHrQs8LvgMSsqWBmTA3AExGv767I7y/COdvmSh7W8S54nED1c0b9qeJc8TiNfzzrSNvhOIVCWXwl5DGYmNpiPOjXhWIRAHXQklWJIGoBgEj3++uyO8vwuzt83ylP50cSJA+cYiTsM7UbdpeJc8RiB5FmmuLXC76IFYRBMEkjcA7xuAZ9CKFvhV421VdTJCtJlp92+uw6iu2b/AC/CG0Z5vlFc7U49ZLYm+I5F25+tcr2qx7ajFXvTO1OP5DuIO7vgqQvOZ3kEhgOU00ucBYjJa1n1n3ACnEL8taJdszNSqW/nFxA/7Rfnf238v31we0fEJj5xfn9Nq7vcCvn6MiHAAIhpGwGkSJ0HvFdXuz9+5KD2hAKhXJkQIiJBmNKTZP8AKm2sfmSX8v8AEJ/6xfkfntQHHeIEwMRf/XbelcXwK9czE6ZSM0K0Kejaaag13/N+/eYFQGytmhVdoO42HkfgaOyk8q7bR+ZIpxjiBMDEXieneNvR2+LcRbbEXv8AmNSx4Dfc96uqocxIViBz1IGgoDgF5yLyrK2ySWCsQOZkxGxobJ/lXbWPmuF4txCY+cXT/wCK1ad8n3ALuJs9/fxeIKnQKtwjUbknpy91ZZdwB7wXFMlAdIJ01kn3Hert2H7bNgrWS4veWGeFObKUaBMzIy7H40HRvAuERIw6FLfKPgb2AdCmJvvbvGFDXGlGBGbUESIIjTlVPTjN8kgYi4SN/pnmPTNUv8onH7uNuAkKluw4UKGkgtrPnMfZtoaqWHtfTMVIzwcwnlz5VIi1VQFaB2K7fXbFzurjd7bLDNmcs1vUAsJknQ+zNbVYvK6hkIZWEgjUEV5d4LY+nMMCZGcTyzDy6xXonsP/ANQw/wCh+00zW2qgTeinaFChRXIUKY3eIMP+wukdQbWvxuA0k3FmH+zXvjZ/+Wk2jU2UqSavP3FuNkMO6Zl+jCNBiYmR5itqfjh/u1//AMr/AOSsl4L2fxVrEd5dwrMoDZRNs+KDlJBaCJiqxTMaSSoyxudQBQH8t3gwbvLgaCJzGYJJInoSSffSa8TuAaNcAiNC0Rrppy8R0/OPWp61wvGxe+cW7tzvFYCSrQxByn2tPFG3KaYpZ4jbsrYKkIWICZVOrMp9qdywFWGMaW6CvfopnCEHVR+K4ncaS7u2aJzEmY1EzvuT76e3rOLXD5bVprlsZ8zAXCFMnN7LBRAA3HSmnGeN3LqLau5IUzKrBkKF8ROp0EdKf8N41hSrC+t5iSxAtuAIMaHUazPLpRlJkj3R7IRARvNT7qt4t1uLbIBU5Bm1mSQJI00EQI159aRxlm3oFBAyLMwZMamAAADOxmOtPrmHVyg8NtVEbMSR1MCCY9Jpf+SzdUXCoWygCF1R5IAiTErnPPWJ3rMYnjgtAkYeKbWFtjEobYZQGEAmTvrqAOflU32VSTiASQubxeG0wI8cz3uxidRymdqbW+GlmGJdQlsHQ20YAkbAaZRJ8/3U44DiO4NwlSxcH2XZYJnWBo2+zD9tViifQ2UpZGiik+AsBhrwO+V8ohf7Px6sCZychqfdXXD8ZGHKHEBVKXPogsyYYQTtJJP2dBEfw7FJbzC5nZGSMqOUBOkZtdQBPWpLhljDEWiLZ0f6TPfTVYOys4bUx025zWl5o70N62/79LK0Vb6jhf8A4gmM/oxQ4gH6MAWsh0+kBiTpm3Om4jpR4vFzhTb+cBvDbi0LeWIA0zcyOfnNTFq1gsoJsLmJ8SjEW4AzGIPea+HfTWI03qsHhb9bUT/bWv46LC0+lDW9EHBwP44VUpx/ine2EU30uMjrotsqfZOpLHWNtABrtUbxDjt68yM5Eo2ZYA8J0Jj1IBpM8Lfra/51n+Og3C362v8An2tf8dUYIwlcZChxbjF3EFTdIJUGIUDf09APdXNritxbXdK0J4pWAQcwAMg6E6CDuOUUDwu5+Va//os/x0F4U8ata/59k/8Avogx0A4fhAiQEldWeOXlsmwGGQ/miYJJIzbxJJ9560TcXvG0LJf6MLlCwu0g6kCSZA1O3vofyW+vis/8+z/HXD4FgVGa1r0vWtNOZzQvv511IQeCFZnDiusRxW69pbLuWtofCDy0gCeYHLpQxvF711Qty4WAIIBjQiYjTT2j8aTOCbXW14d/pbeuk+HxeI7bT03rv+TH/Ls/8+1/HTNMRSuEotVKX+NXrhXPcnLczgkAwSRJ22ETliKfcU4l9NZZMQzhMpDsoJUkKTsYYfm8oI86hcVhGQSWQz+RcR/sQmKmu1uLFzFIQwbKAsgoRozc1gbcjt9tI5ozCgtQ96Jmk5SCb2SPanGC5d0urchQAVEAcyAY8WpMmOccqZcLvC3dDd81rLMOFk7bZZ1zeZjU8qke3FycUTmDeBdQQevNQB9lR/AX/pFsk5QCTMgRoebAgepBoMps6+nfdEzq7SnqpE8RAxNy4uJIzICbndBiSchKhCYWG210yaHajs8RVMRdcYggFQM3dK/eDwiChhRH7PifD74fiGYPlBL+Muo+o0HPBWfOD6UfC76rjbzlwADcObMqz4hszAjX01HrSE+nDvgmA9ePfFFYx6i9ePzp0VroIZUkvq3iOoAEHaOe2ldcF4mtp3/pLW0a6Ji0r5lk+LxezAjYdNNKHZS6PnF1i4TwkyWCg+JTEkGfTn1FN+zeIVBeYsF8AiSo1ObaQZ9BHrXOpe3Ll9It4X58/td8G4gqIVOIa2GY+EW1Y7KZznUBiACAD7ImueFcVVMO1o3mUt3hgIpA8IAGYgsMx0kbRymaPs8QLGKJZVIt6AlQWlbggAglt9gRy9KHCb6jBYpS6qWgBSQCYgiBv1+HLnzqXHqO9Fza2Poe9UyTiCjDm2cRdU92/wBGAMhkmFIjc75td4kRUMhPc2ypg9+YMZtcqR4Y19Kl7ZX5le8SBy0ZSVzMJtn8nNAjYGDr01h0VjZthc2Y4hoyDxTlT2RI1949aDjr1TMGnRdcQwV8W3ZmVrYvRoiiW5tIXw6gKddTUVhrf0zlGHeZTmBBiPh6VJcR4S6K1xrrP9LlMg6xoC2ZpneAJ01mDUbhbY758rxcyknTSOlY5FtjTvgNg/OJVtcwziDqMwmPfFeiexI/oOH/AEP2mvO/AbI+cEqxzZhn038Q/bFeiuxw/oWH/wB2KDfCeq4+L8KZoUKFBFIONB6Ug1OjsPSm7CssguqtKbXNKQuLTtxTdxU0yYYharnGx47B5d/a/wA61ZsTUBxpfAzHdRmU9CNQfjRCKyvFYom6ri2s23BAynxEGfFGpmPhXVvjjRdRbFkZlyt9EZSeYM6GJgn1pHifErtvEFlaDbdimggamNCI2605XE3rKYlkvf1pVbn0UF5UjxaHuzBOhgkExXoMAo2oHysjq1dcpotvQA6HxA+WUA/btVq4dxPFrw97VuzNgZgbkGQDJfSdQJOu281Vbt0klwIGYn7RI9dqlsD2pxCWGw9sg22zA+GTDTIkHTmeu9bHguboD1WRlAVOrxHF/wAn92LA7geHvY1y5unrpm2++q5G/vqSTj+JGGOGj6OD9UzEyddo5bVEswOxjp+6mhtU214Kct6C+is/Du0JS7dZbNrPeiczFQpGYmC2xMxHu50lxXtb85sk9zbUXQCGzhnXK20aET57g1B8Nu5bqFmAAzasYA8J5wfx0oPiu8W22gJBJQNOU5juMoid4knWak+FoxDTl4a3VWyHYOuk5ox+PhREUdbeAWEUqbURUc1zQogIkoQKOKKa5Nc6wsEGCp3ijc/j8fCi/H2fj/8AaBNAGp5VXMhNBjQrq1dysG0OUgwdjEbjppTcUutkLZBYDlImOk8vOKuq8HwsPmsudWyhDcBiPB7bRMzM84+rNV9uMp3j3Pm1iXUrGTQdDpz++oYColsjxfdp61qqAxsNr19KK+3OD4KTFm4ADOrMZELoNZGs79D5Und4PhJ8Nohcw9o3JjxTs0ROTzgNzIqkhZ0j7PWja3BgiD0IiuEDvOe/ygcQPKO/wrW3CLKoIs53y3JkuFzHW3l+kBgeyZ/1p3b4ThATmskiBorXBrCzGZ/ys+/IpGxqoYOyjTmYL6gmfhtSECoNdnkMeY275q7hkjElB3+FL8T4M3ev3KHu58MkTGm8t1mmw4Ne/I/xL/FTa3g7jexauN5qjN9wpO6pUGQQehBB09fP7q1Bx8INSO+azlv+RFK98k8PBr35A/WX+KuH4Pe/JH6yfxUlfwZGfxSFVG9hxOaJAkaRMyYmBG9NyOcfiT+PdQZIX+E/H7RezJ4v9/pKXeD3ZAyiSYHjXc+jbUyvFWNuzbllDzmGhdjAJWdFEAAT6neA/wCED6e36n/KahbVsMyg7Ej6wXTSdW0HqaSStaFPGbWTvifCVt22cXGJF3LDRqOvr+zlGtR2HQG82ViLkEkxoR03qS4pw7DJbZrd0MwuQAHU6TsQNdoOYabj1jsMiteZQWVwCS2mvWsEh0XoRp1wG2PnBYMZUgvtr4hI0PX7q9BdgsYtzA2cpBKLlYDkRyPuivPPCrQN18pIZZzba6jfyP7K0vgl4YW474ZgWy25Q3rZDb51IB8RA1BG3vIosFWnqg91HBa5QpthsYHRWgjMoMeomhUswT0S3KkHpZjpTd286lKU7Um9N3GtK3Lg6j403u3lH1h8RUVRNcSkgzUBxpzk7uBNwi2vIZnhRPlJ6VPXL6/lDXzqucfcZ7BzDS/aJ1H5a/dXBFZFxMl7rn8otprvJNO8TiUdGQEkgpEKdNDmmT9H7pmu72IvLeDiQ1tjkOUaanXXQ++u8FxO9ba8UbKb8C54VOaAQNxpox2jevTjjcQCBp6/pYZJWgkHimVx5WNNgPgAJ9+WnuAwoKry8IJjWdTrSBsRt0n3QD+3anvDVcgd2s5QFI0HXzqmKacgop4Z28ao3siNJGn7BTjg117d9jZQscplV8WjIAW0E6EhttwNa5dXEgqo0/KXoPOueF8TezcN21CtESQu0CdPdvvUsKxxJtwVcS4BovxVltcZuhm/oRYlbY2aYXvIb2Dq0mepB93PaLjD3EuI+BNosE+kYGVhp3KDc6UwwXaDE5wqNbBdUSWCgZUzZATsImJ8hRv2lxWMtrblCt6TkQAE92xIBGpBldAN9Kd0WWYHKPc1+lNslYjQn2ChQ2/4/G4+FCaUvWSjMjDxLoR56UlXojSy8463Rf6UD+Px7vtoCuSfKgRWyZtrrsSRpuJMSBPpJ1PkNam8H2iFtETLaBCkGbIYzlj2ufi+FO+DT82b2tEI0YD6106jp571UHfbaI//ACvMxMxe4t5L0sNCGNB5q0/zrGuln6n+zjzzc/T1oDtbv/VfW/2cf8NVFjRRWZaFb/529RZ3X/Z+XOmHGO0puWGtxb1/Is5T7aHf0B+6q/NJWlMmaZpIIKBAIonVm8GEilQamONk9yk59huwI+rUFacmYBMCTAJgbSY21IE9SK9WCfO3MvLngDDQLUfkhwlplvXCAboYKJ+qsTI9TOvlT75V8Ja+brcIAuBwFPMg7ist4bxC/YfPZNy20RIUiR5gjWluLcUv32DYi4zEDwhtPgNqmYS6XPX7T7UNiyUTM0Mw/H49K6sLmdUBALEATykwJrrHYN7P9aMrZmXKRqCsAnzGu/lWnNGHepWUMeW+gV37O8fZrIV79m2LQyKGXWAND7YJ3OwPsnyqs9pMe168QzKwtzbVkWAyqzQdyDMz8KZcMwL3w/d5SUAJHMywXT3mk8VZNt3QkEoxUkbGDEidYqEcMTZS4aq8kkpiAOie4zFDIwDKfDbgBbgJMDMNXgZepmY0AqMnSujRVWKNrBu8VOWV0jqOFKJzwYfT2/f/AJWqDWC6hiIJEydI0nUEfGR7qneDf16H9L/K1QCsM6ZoyyJBmI5zl19wqb/Een2rxCjR1+kvxKzYCubRQ/SwkOScnOQTBExEa6GTtTbCIjXnTxBlBOaRr5bU54gcMVfupz98CPCYyeIQJO0wZInblTXDFTedCIIDEMDqT01rz5eC3RpbhdtWvXIkFNzO/iA102rQuHYfCi8chSQi5IZj49c0SxkR6+orP+EhDdYbMmoM76gVomA+bd5KBZZVyEB/aUHPlzD2TO5jaIOtPCd06qcw3hotR4Yv0Nv9BfuFHSnDT9Fb/QX7hQrLRXTqhQoVVBCsm4rxG7bJdXbMmIYiSTpyBHNdNtq1msc7VkhwR+VdH/mNWjDgF11mxJoApjjHFeI3ENv5v3RbQkET6LJ0+2qZiDiU9q7cUyQR3jSIA6HzFXu/2jujKThbWugOaSR4f2sKoPFuKC87vkCeMiBtoqKN+uWffSYGfaPLcgA1RxkRYzNmNUtwSye8HgFwu9uFY6P9IJBJ6nQ1I4/AMrYiMAq7+LMYTwsdNYOnj5ar7qgba3CzRClAW8TqpMSfDrqdJgU84RhLmKvLZzmbjSzEk6ZZJOuunLrWiSjzmBFtdftRjJYMrgb9PpBuy2LUH6FtQADKxqQORnfT1puOAX1RCbel4jLqDzjUA6akVZeI9mrmYqrhkGgLvdLH1ykL8KZXOyr6expt9Jd09J2rP/ONx/z9rR/EHZ/SjrfZjEsWAssxVspgpoYnmRyIrm9wDEAPNozbUMw0Bg5iDvr7LfCOlO7/AGdv218ED0uP+3Sq/fu31k3M8SFJJPuBPPQaelUZiy92oHUftSfhgwafP6Uxg8HcsXLDXB3audCxyiIB1IDQIYcjv8OOH3HumzlVFY5x3bEkAeIHMqrpmXUQSTOmtR+GZ72macilvE2wGpiTp6CpnhGEe1ftswXRyoCsrEsEJGk6jUA+8VV7RmDnHeAKmxxylrRYlR/FFIvXAYnMZjb3RyppT/jg/pF3ec533+wmmH+ta2+EdFj/AM3dUBU1ew+B7wFXvi3kGZSFJz846jrr9lQpNFP4/HqfjSSMLwKGirG8MJqKqy8MAGGbVdmiVMmDcg6aBoiqed6uPBwfmzaN7JkhhH/abgjb7apxryJP7HdV60fgb0R27RYwNTTrC8OLiZjXT8TQwTxPsyObGNOlLm6ASBk010bTnpt76mSU6jr9vKSOlJRT3HESIC+4z8aaxrRC5TnGwO4WMuwmFZenXSqwLjgkIWzEQMu+pG3nvVv45bb5us54hd2B6a6Daqpcwl0BWVWHeAhSOYHtDTbSZ8prTD/Ufys0v9oTDE217wKl4lNPGQwjrIOulTKKVsMMxdO8HdMQRmgEOVB1CyV9dOmkJdsWu8AV27vmxXXz0nl61NW7IFlguZke6vdlokhQ0sQPZkMuh5eQmpwnfCpKNwrjhWEN7EWkzQpdM3iynKXVTlPXWo/E4hnaWJY7DU/iamey6TiVggTHvGdNNxy9fSi7PhQ9ydWMZT5azFNipC01C7Cxh+6ozB3WttK5lbrP7PjUzxW2FuGJMrbaSSSSyIzEk7yzGj48F7uTGcsMvnvPuH3kUOJoMy/7u1/6af6U2CkL3V9EuOiEYypBNB/+0ZNGo6bUZivUBqKry+NE54P/AF6H9L/K32/dUAjKHQtOUET4QdOfhO9T/Cj9Ono3+RvxHvqvpcy3FYzowJ2J67EgE+8VB2p6fa0s0HfJO+JYzDshFpCrG6W9lR4ZPPUgRACjzpnh8rXnQqAAGKmTqR74p3xPi1u4hVEKk3S8kKNNdNPIjTy3OlMsNcU3nVguUK2U+frtXny8FujTrhJU3nUiMvsnXUyJ561oPD+IWWvxbUeJVA+jQQQDnYRqNgIH5R6Vn3CWU3nDAAD2D1MifUxNaNw7jVt7hVbfthRJUAyq6mQx6ba7kzyp4RUGylMaOF1qvDv6q3+gv3ChR8PH0Vv9BfuFCo0Vk4oUKFFchWNdrBL/APHe/wDUatlrGu1ntn/eXv8A1GrRhvGsuL8CseJ4fw1YzFTpJIvg66aQHnXy6VSsVdSzie8whhfaUuJysV8WjTJ12O001ulAxMHLrl2nyn301uYhANdDJ+ECB6zPxFPBgmwuLqk1tdSmxjpW5QPVKmzbu3Wa7nBAZlyhdXO0g7LJ5U+7P475tfS6PEFJkbSCIP48qihjUDAg6afHSftru3cEiZj9nOPdWqOJjWkDQqEkshcDxCv1rjVgmRcA6ByB9+hpRuLWTI7y2f8AxF5e/wAqpHD7K3LioZg9CR9yOf8ACaacWwKpeuICwCsQJJ5eqqfsHpXmzYaKM0qV6MM8kja0Cv8AieK2yCMykeTqfsGtVHtLxUXbK4e2AQrZnuflGWMCQNATvzpnbwSrYW5DSSdSWI+rsO6A58nNN2HT8Gq4bDM8YqVHE4h43DQVTXCcId84QFvASQDHhGreo8vLyqQ4Hw26blq7lYobse0WJfKeU75djuKV4Zhw7le9W14TDMSATsFMbSN/KakMHwiTbVr9tle6BktuSdQ0tERIgCY5janmjYH3N+iWGR+Swt1UdxkRfuiIhztTE/vqQ4zZyX7q+KFYjWJ001y6fCo5hW5l2hYj4ij0rmhlo8mtc7jdBnBWHhkfNzOT2GIlSTIz7Ec/9KqRYSBIk7VO4TirW7eQBjoR7cDWeWU9etMxwO6wV8gIgkeJRtzgnl515E8bmPJcLEr14JGvYA06BMJoqkjwK+PqDcD2057fWofyLficg2J9tORIPPyqNVdRlKWhqKkBwG/yTmB7Sbnb63TWa4fhl1BnZYUQZzKdMwGwM7kCiL2Q0UvxVF7hYCTkXZSDuvUfZ61DY2yrYdVV/FzUSObHU5RuI5nlTzF8Va4ipDCAF1fNoIjTIOnWmBNb4IDs8ruZWGabfzN5KHxHChn8IYJznLI9PFr8akbVoJbdUmGdSoO4ChhmblmYtsJ2PlKpNFVWYRrSDUqTsW5wpRFwvBTiLDRqLqEDrDCpPifYS5ZuW175ZuTlYjKoIiVzSdpGuxqORiCCDqNqW+dPCjMYScokws7wOXuoS4cvIPX9IxYgMFD3zTrhvYm5du5Gu+IIrscrGA0ZZDQc0mI5azSXG0JvOIIy5UIPW2q2ztpuhrm3j7gbMLjBvypM6SRr6n7aRu3izFmJJYkkkmSSZJPnNdDhyx1TyXTYjO2g5rgJHOuWP4/H3V0TXBP4/HOtIFlAJ1wgzfT/AIv8jfbUDauZHVsgYKZyk6HyMVO8I0vr6P8A5GqGw9wrcUgBmBkAiZPIQI51B+p6fauw2HX6T3i/GTdtsncsk3SxJJImS0aj29SPSovB3FN5wwXJlOXQe1T3i2KZs+a0Um9LNJgP4oSDzAJO/MnpTLD3h375o7uGC6Dfkdprz5BQCi3sTrg99e+ZWRYBlNIkyJEjymtI4fxTvbh+hdMwt7E5FyoQpgjmDprtFZvwbFDv3zAFZ8Erzkb+oFaXwzH3nusz2MuZUDMJAACgqYO0gCNdo3p4hum3ypTHeF/halgR9Gn6K/cKOhg/6tP0R9wo6irJWhQoUVyFYz2t/rD/AL29/nNbNWM9rz9If97e/wA1acJ/YsmM/rSPZjgi4q8bbsVAUnSJ3UcweRNM/lE7JrhO5yuWz95Mxply9AOtP+x/F7eGvm5dJy5CNATqSp5DyNF8pPaWxixY7ot4C+aVjQxET5CjjDJmoNPhDBiPLXj8qj8Nvtauh0tq5GysMwJ3266aVcuJ8cxF6wRewqWlJmUUoOUSCTMftqm8N75rwGHk3D7MR799KvfHbPETYnGNKg6g5Z1/REbxUYaZhWmvFaJych10UPi8JdwtwAkBolSBuNOTDUa7x1phiEa4zMxJY6mABr6KIH+lSHHMUl51dFKnIFYci0zpqT7/ALBS3DW+jt5iykXwUjP7RA2yoRMRtJ202nVKTsg6Qb37WWIVkLYzuqJW4xULmGXkIUfaBJ2HOuSpp9h8ciWzbawjHPmztnDDaVmAY059TSeNxiuwZba2wBELJnciS3uHp9tmOLbBtAoyNzXzVKPh3D7t58lpczZSYmP270tYw9+wExJtkKrADMdJOYDQNJBKkadPOnnZjhgxDXBqGVZWGyzoxieXsx0p/j+zQWwbhmB3gEXM0Mne8oiPo9/zoqT5iH5Sfj9qkcQLMwHz+lWcbiDcdnIALGSFBAHoJMCm5Q/ia6zgeVP+4t2mZcUxtwBlIZd5gzEyNDt8au+RsYuoMY6Q2UaVostSNnBG9cKYci5CB5JiQY26nWubvC7odkyyVAJgg6GRPUagjUcvMVzcRGeNFzsPIDomEVYeHdrblq2tsW7LBQRLKZIJ6hqroo4p3xteKOFUjJHRmxVt/nw/9hY9qfZPKQBvroaM9tnj/q9jYjY8z61UtqKagcNEOCu3EyHiree3TzPzexvOx/fTDiPa25ettaa1ZVWAEqpBEMG0JaOVV4tQoiCMXouM8htVS/BuAX8UT3SSoMFiYAOh35nyEmnnFex2KsIWKBlA1KGcojeCAYHppU92hvGzh8Hh7VzubVxJe4J6KTOXXUkkxvNR3CMfcwt+0tjEfOluNDW1DeW2fY6kyOmulQEjzvDTl6deCqWNG6ff1/6q/wAJ4XexL5bKFiNzsAPMnQVM4zsNjLa5sqPG4RpPwIE+6rN2yxJwltLeGUWVvOS91R7JMTtqCd/QQPKHxAODuYZ7GJa610JnQlj3gYmW10ymIAOoNMMQ91229On+kpgYLFVHFYYqVGZWLAGEMwT9U9GGxHKlm4aRoz21PMFxIIiQYmDrtvoelWbttZW1ir729GNpW0kQztlYiBuVHUe0d9qhcBatNhkVytsm65W7G2VbUqY3BDMQPygvU04kJaCEDG0OIKZjh2v9ba/X/S8vzftXrQ+Yf97a/X9PLz+w9KnnuW/pHUJZXuLJUm2HyywG0GWI0JjrUbZcM165KXDbtgqe7CiSyLOTKAcoY7jeKLJXO1t37JXRAWF+/dMTgP8AvbX63r5eX2r1om4aT7L23PRWE8tgQJ35dD0p3asPfeznKxcJUEBVgLGYnKANAZk9KHaS1DJdCKguA+FSpCshiPASPZyN6safPelbpclq0TDhP9cvo/8AkaoezdZHU2/bBEaAweWhBk9BVjtPN+231ntFmM7nI4J2GpgHnqTJNIcWGRcOtkRdknS2ynMVQbvKtp9YGPITUJH73Ufa0RMoPz9KG4xir7BhdVFU3SYAUEOM2YCDJGpk69J6tcPiYvsTJtkEKI2PWnnF7mJKHvSuTvSNI9sZpiOU5vj5im1h2W+zkNkIIA1+MVjk4LYxL8GxZW+86qT4JEgGQdj1itK4biMS11u9RASq59QCBlGVsgaJMjxZZEkabVm3Bb7riGaGhvZ09kyCND6VpmEsYk3M1wCQF70+GTC+ADL0DgnzPlo0VKFTl8QWoYX2F/RH3UKPDewv6I+6iqaqlaFCoHtrj7ljCl7TZWzATAMA9JBFAmiIup0msM7aY9e/uKD7N25rPU0jxTtBi+7du/bMFJ2Tp1y1QvnTtqzlidSWM6++mimyGtEksOcUqrE+NSTvl1jUTtp9uv4mmt6/aYakzO4PKKifnJ8v1R+6uWxLfgCruxVRQj5UW4UC4KkrZtAyrEaflQZ0mCPOpH+VHKhWuMy9CxI+E1WlUlpOpjp5UvbwdwqWUaAajnsJ++uZOwatoukgcf8AJTzYpZMbTIFPsBbvXEL2gSqMCSGAytGh1I1gb+VNOwfZw4662ZmWzaXNcYb+SrPMwfga0RezuAKm2thgD9YyxPQltYkHnHnFPLiqboFeqnHha3Jp0WZjEKNBFK2MUoILarIkbSOYnlpQ7d9lzhMt602a0zZZmcrRIB9RVm7K9iLS4e3fxudmvDMloGIXfM50JMax95o/zhl0Q/hX1RXLowuabDW80AZiGE6kbkzz1HU0zfj6lHUpq2eCMojMBsQs8zPWTrU9jey+GvqDb+jJGkjL0jSAY1FZ3xHB3MPde1c3QwaSKVr3bwuqSxOY3dNuSd3DKkVY8dds47Evce1nti0iZHvG1LBjBzqp/K9mKqFq7Ty1cPKRprFaZomyDl+1mikdGaUqrLwVrWGxjExbt9yAgDd7Gi6d4QCdjrGtJcQ4ja+c3nGYq4gZFRfy5J3z6MPEdfhUHr+P9aGWkGEbqTwomOLdwHFJqIEV0tdm3RZa2VACx0JK5rkmumFKLg7hAItuQdiFJHu02pXOANCnY0kVCbk0Jpz8yu/2b/qN+6i+Y3P7N/1G/dQzDmmoVaOCdorbWFw2MstdtDS2yiSPLkdOoMxpFO145g8IrNg8O7Xds9wGF8iSSfcInrTXhXGBatWbZw14m03eZgDq5zhuW2VgPdTi92jYpcAsX5YEAEHLrbW34plnggsCddpNYXN3jQW62K1tcKXN+iQ4N2puQ9rF2mxFpySfDLKZ1gHlPLSOXSndnifDsOe8sYe6936ocNCk7asTHqAT0rg8e+lzizilEXZC7lrpk8hou45zR2e0ZFtEOHvSqqucDxQEdZmPaDOWB8zQLSdG/gFEEc/hVfF8XuXL73bkFnkMuoEbZY5AQI9BM1yz2WULnuKoJYLkVoJyA+LMs6DoPZHUwvxwvfvvdFq4A0QCpJ0ULJMbmJPmaY/Mrn5D/qn91axTKDosxrWmqf2MeqbXn1ULrZtsMqzlEM5GkL8T01L56ned4LzhoiVsIojSQVV4OhbQjWB10YfMrn9m/wCqf3UXzO5/Zv8Aqn91DK3n/r6RzO5f7UndxGbU3LsZGHhsIoCkNmgK0AEwCR1PTVq5touUm6y5pClAgzQNc2ZiPCToByX3SOE4xiLdtba2NFUr4lczJBkgmJkD4Ck+NcWxGIXK1nKM2bwq2/i6kj67Sdzp0pAHVpw6hUq2la3UZgsQXxGY7lX22gW2AA8gAAB0ApTjSk9wVbu3dtHN1iAMtsA6gZV39mfspvg0a3cDurKoV5JU80YDl1Ipbi9xXOHFu6oaZZlTKUOW2JJCqT7J3JOm8GBOUb9uSpEd1RXFLGI7vNduZk7w6c5lhm1UGM2bTlO1JYS2/wA4d4JWCI6ecVzxGxcVfpLtwgXiMrTvrLDxEE9f0hqdaOwrLiGuASSCCs7D8RWSRamJzwm3cTEO8EZjpr7PiBB02rRMEl9bzB7wcAqrRMsCrFCGKiV8PXU6671m/Bw/zlmG7nUTquu+nStM4fhLq3bga+7hYJB2uAgAN7R2kemkxIFPEbFTm8QWo4f2V9B91CjseyvoKKpqqUqu9v1nBP5FT9tWKoLtws4K95BT/iFK7REarF8ZbzIy/lAj41D4XhqBFMjb9lTNzaucFwR41nTT4UlU6irvD0ikxg0irCeAMetBezTdDQzBcoXB4BWZV6kD7QKt/H8Fbt2zbUABAVBmCYMEt5iD8aQwHDLtg99bUF7YYgMCQTB3Aiaq/wBO5KwWe6fEBLNMnzOp8/Ki1hkdQIOcGipVw+Szidq3axyOyocytJIXwkFd+UMf8QqxfOMMRpftqZY5UvKVMiNjlG/l9lZpY4biMG4c23tsQRDqYZTuGDCGUjcGpXD8TwkE3sIc0aBLhCE+jSyj0bSrOgfq26i2dmhspLt8yW+EMgZWa5dXLBBkrLOdCdhpv9YCrhxPH2LtrCvnRUa2rLNxVgQNgdyD8MtY/wAaxbYggtlCqMqIghUXoo+87nmTT3hHGjbt9zcRL1nUhHkFSdyjKZQnnuPKicLJRd/JjV6vWbZuWgl3PDz7atHsgLq88tgDMn30j5Q8cl3iDhSCq5EYzoWUANr6yJ8qW4pxCxAOFsm08auWzEb+wdgfzomq5YwwDqZ+sNz59f200UL2nMQlkmY4ZQU++aKuIVNMpYSM4O+4LAaetO+5e1ey2yQ4iDbeTqBMMoE79PKhi76nFIwZYlPEGgaGJk7RHnXeIxIGLLBlIBEMzsRooEl11Pu9K1sJHssrwD7p7g7mMu58ly+xtiWHeNI16FpmlDcxiqjs+ICMdPG+vPYGdgTNRtnEr84aWXIZk52UH/i3+/0O1LcCx2W8QWGQAgBmkbiDqRMRPLQVznO1AFKckA1vEmvVWa3xzDOW8WKCydrl0kLAhvaIAmdDOuXlIor/ABrDMHy3MQfA0fSX9G1yky0AbdfMVV+BYsL30ldUMSRvBg6n7uopDh98C3dlolYgsBOhiAVJJB6EUpjbU68OKIe6g09khmq1YLiuFWyoa3fkJlLg6ZoJzDxjZjEdFHpVP72rAnGB8wa13qlhoEykEDPmPiJKt10AOu+lVloaa680kRIqn78ZwxcMovKoLHL7Q1QBZ+lEhXBaOcxNJ4njNk3bLILq21Y94pkypiBOfxEw28RpvFR17iCnB5RdVmOQG2EVCoHPNEudBrPOuuLcRVsMgF7vGLJK5QuTKhUAA6ldTrMSNvFUwBXT07snJNNfXu6dcZ4xba2osi6jgnMxJAYa7DOY1O3kKiRjbmnjfX85v30/49xMOtqMQbpzli2XLk22TeOe/Ku+M8XDXsM4v95kibmX2SGmTb3nnHPQCIp2OoAKc+9Ej2kkmvfurh8l/DReFy7dZnKkKqsxIEicxE6+Xvp/8pfCkTD9/bJturAHKSAwPkDuKp1rtS1jEobWIBQ24Zivh3YgFBqoUmI3A2pTjfbB72IC/OQtoKRnVCQCQQdBufPlPlWYhxkz09f0tILRHl/Crnz65/aP+s376Bx1z+0f9Zv30nxe8vfPkYMsiGGUBtBrCAATvEb76057M8SFu9LXRbBUgsyl9yDEAiNt/KtpcMuYBYg05qVSIxt3+0ufrt++pbgVg3w2bFG3liAWOszPtOIUe8+XUuFcXC4m+TeFoOx8UZp1OzKQBodzI9SJpHgPEEW45a4lvx51Bto2YgsQodhlRZgSPKNqk99WkAU070VmNoQSaosGXuAE4kW9SIZ7mYwAZAGkcpJHPpRYfM1vMcUVbK5yFmmFE7zEk7D79qLs9j1VHzXURhmIU21JaVA/rG9n0Gu/WueGY5Bhrg71AwRwLfdqC2YRPeMJ2JhR0864upWnfwgG1pXv5RoWFrvRi/GBm7oljpmykGTBka5YMg03xNmyLIvKLefMBkVroKkzP1tIjfbXelrGOUYRx3qZ8uXu+7VTBecxuHxMdtByjpXbYtDhCBdQsQim2LaoQAQZzRmcyBPLWg65/Px7d807bD8KC4thwEWGXdTlV3b2gd8zETMzpO3Wm9m04xLMACTmGWeVXHGG0+EVRctsxZZVUCFIU+95O52+NQOH4Q/fm6CNTGxgAn0/BrK+J50C0slYLEphwdSuKZoBknOs7CeoM1feD48NeAyEFpJPeXDqAdSGME+tVrCcGexiRdfMuYyQwIJEycug19/vq8cO4sjsEVSCeqgbA7nOZ05maaJrmg1CSVzXOFCtPs+yPQUKO17I9BRVBaF3TPjGA7+y9onLnETExz2p5QriKrlnqfJp1xH/AJf/ANqibuAdMQ1k4i7kSBIyyRpJjLvFaxURxTs/ZvNnbMrdVMT9lIWAghB7n2LeayziCXUUkXbojq59Bt7qfdkSl0OL9y6zgyAb91JWNYynUg/ZVrxHY+y/tPdP/Ev8NJW+xNhSGV7wI1BDKCD5HLVI2xiPK4350U3OlL8wFuVURfC2rT5FkkEEvca4QI11cmP31D/JqLXzu85ChiPBpESfFHTl8anr3ZK0/t3b7T1dT/7aLC9jrKMGV7oI2OZf4aLAxrTe5XPL3OBAsPVSPbu1bbB3M8SBK/pco+731mXYprdvFZrhVUyMJbadI9dYPurRcf2cS6IuXbzAciy/w1H/AMxMN+Vd/WX+Gnie0MLXHXkpyNeXhwGiyPjFoG/dIDXB3jwxBJYScpkCNetSvZbBAlibgtKoOr5RIkaDNrO58OvStHPYTDflXfiv8NcnsHhvyrvxX+GpljKUzH2Vs7/L8rIeJ6G6dcoZiOZInT76ZvbAt5+W8a/vrb37C4UgAhyPMr9+Wm5+TzBxEPHSV/hriTwK4C1xdY1etALmJ3jT199K3bWUA8iwHPflrPKthb5PMGfqt8R/DXDfJ1gzuH+K/wANDM7mmo3ksdvrlInmco++dTQa3BUH6xjT7962Fvk7wZ3DmPNf4aK58nWCMaXJGxz/AOldmdzXUbyWOtaOYKDrBPw9+tBkGeCTMSNuU7/Ctf8A+jrBzP0kj8//AEoN8nGDJmLk9c/+ldnfzQyt5LG8RbYXypJC/wD1/aaUXDgsVDGRofL7Ira73YfCvObPJAHtDYAAculNk+TXBgkg3pO/jH8NEyO4FAMbxCyC3hpdlDbGNSd/hRrazTlI0JHp9la4vyZ4MSQ16Tr7Y36+zR2vkzwY2N4c/bG/6tDaP5psjOSx+1amCCOfXSPdQRSAGVliCZE7Rr7610fJngxoGvAdM49/1aP/AKM8GFyg3gOmcc9/q120fzXZGclkJtSuYZYiZGbauHw8DNm06yYrXD8muEAy5r2XpnH8NH/0c4TKEzXo/TH8NdtH812VnJY5fsuFBWdfXaKBtMLYZjHXU9T+6tns9gcKggG7Hmyn/wBvnSeK+T7C3AAzXY6Bl8/zPM0+0OXW6XKM2llkNzCkLnLaRO593L0+NFdwxWMx3Me0f3VrNz5OMKQAXvwPzl931KNvk3wrRme+Y19pf4KTav5psjOSye9hSsSTJMDxf6UVzBkECTJMDWtbu/JvhWgm5fMGR4k8vzK4v/J1hiQTcvyNjmTTn+RQ2zxxR2bOSyd8EwIWdTtqfxyroYFgwWTmPKa1K72Aw5YObl/MNjmTT/B51yewlguHNy9mGxzJ5/mUDiXc0dk3ks1Wwy3MuY5txrG32VqnyZW0Ly0FoaJ6jLEecE/E01/mLhzczl72brmTbp7FT+F7NWrUZGuLsdGG457U7MQXtIJU3xBpDgFP9rLCPhbguAbSJ5EbEedVjsN2fzKLrrA89212H5vU86mjwwXSFuXLjCdpUT6wtWO2gUAAQAIA8qLHuDSOaUszPzHguqFChSqq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rduino_mega_2560_r3_board_atmega2560_datasheet.jpg (2785×1353)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0" r="5843" b="7890"/>
          <a:stretch/>
        </p:blipFill>
        <p:spPr>
          <a:xfrm>
            <a:off x="7162800" y="1817077"/>
            <a:ext cx="4017840" cy="1887415"/>
          </a:xfrm>
          <a:prstGeom prst="rect">
            <a:avLst/>
          </a:prstGeom>
        </p:spPr>
      </p:pic>
      <p:pic>
        <p:nvPicPr>
          <p:cNvPr id="4102" name="Picture 6" descr="http://www.seeedstudio.com/depot/images/product/Xmega128a4u%20USB%20B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6245" r="7334" b="5268"/>
          <a:stretch/>
        </p:blipFill>
        <p:spPr bwMode="auto">
          <a:xfrm>
            <a:off x="612775" y="1570892"/>
            <a:ext cx="2646240" cy="212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ngineersgarage.com/sites/all/images/header_images/lpc21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54519"/>
            <a:ext cx="1714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4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9144000" cy="1219200"/>
          </a:xfrm>
        </p:spPr>
        <p:txBody>
          <a:bodyPr/>
          <a:lstStyle/>
          <a:p>
            <a:r>
              <a:rPr lang="en-US" dirty="0" smtClean="0"/>
              <a:t>  Software Environment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057401"/>
            <a:ext cx="9448800" cy="4038600"/>
          </a:xfrm>
        </p:spPr>
        <p:txBody>
          <a:bodyPr/>
          <a:lstStyle/>
          <a:p>
            <a:r>
              <a:rPr lang="en-US" dirty="0" smtClean="0"/>
              <a:t>Software: Arduino Integrated Development Environment(IDE)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Uses “Sketch” for programming the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Includes a software library called “wiring”</a:t>
            </a:r>
          </a:p>
          <a:p>
            <a:r>
              <a:rPr lang="en-US" dirty="0" smtClean="0"/>
              <a:t>	-AVR Power</a:t>
            </a:r>
          </a:p>
          <a:p>
            <a:r>
              <a:rPr lang="en-US" dirty="0"/>
              <a:t>	</a:t>
            </a:r>
            <a:r>
              <a:rPr lang="en-US" dirty="0" smtClean="0"/>
              <a:t>-AVR Sleep</a:t>
            </a:r>
          </a:p>
          <a:p>
            <a:r>
              <a:rPr lang="en-US" dirty="0"/>
              <a:t>	</a:t>
            </a:r>
            <a:r>
              <a:rPr lang="en-US" dirty="0" smtClean="0"/>
              <a:t>-AVR 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Open-source software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Programming language: C</a:t>
            </a: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623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1600" y="457200"/>
            <a:ext cx="4668715" cy="1143000"/>
          </a:xfrm>
        </p:spPr>
        <p:txBody>
          <a:bodyPr/>
          <a:lstStyle/>
          <a:p>
            <a:r>
              <a:rPr lang="en-US" dirty="0" smtClean="0"/>
              <a:t>Microcontroller Flow Chart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0" y="1828800"/>
            <a:ext cx="7010400" cy="4270375"/>
          </a:xfrm>
        </p:spPr>
        <p:txBody>
          <a:bodyPr/>
          <a:lstStyle/>
          <a:p>
            <a:r>
              <a:rPr lang="en-US" dirty="0" smtClean="0"/>
              <a:t>Uses the  PIR sensor to determine if there is a presence</a:t>
            </a:r>
          </a:p>
          <a:p>
            <a:r>
              <a:rPr lang="en-US" dirty="0" smtClean="0"/>
              <a:t>Uses the magnetic reed switch to determine whether the door is open</a:t>
            </a:r>
          </a:p>
          <a:p>
            <a:r>
              <a:rPr lang="en-US" dirty="0" smtClean="0"/>
              <a:t>A timer is implemented to optimize power consumption.</a:t>
            </a:r>
          </a:p>
          <a:p>
            <a:r>
              <a:rPr lang="en-US" dirty="0" smtClean="0"/>
              <a:t> NFC and fingerprint scanner are used to </a:t>
            </a:r>
            <a:r>
              <a:rPr lang="en-US" smtClean="0"/>
              <a:t>determine whether </a:t>
            </a:r>
            <a:r>
              <a:rPr lang="en-US" dirty="0" smtClean="0"/>
              <a:t>to unlock or keep the door locked.  </a:t>
            </a:r>
          </a:p>
          <a:p>
            <a:r>
              <a:rPr lang="en-US" dirty="0" smtClean="0"/>
              <a:t>Uses </a:t>
            </a:r>
            <a:r>
              <a:rPr lang="en-US" dirty="0" err="1" smtClean="0"/>
              <a:t>WiFI</a:t>
            </a:r>
            <a:r>
              <a:rPr lang="en-US" dirty="0" smtClean="0"/>
              <a:t> to send a SMS message if there is a presence</a:t>
            </a:r>
          </a:p>
          <a:p>
            <a:endParaRPr dirty="0"/>
          </a:p>
        </p:txBody>
      </p:sp>
      <p:pic>
        <p:nvPicPr>
          <p:cNvPr id="2050" name="Picture 2" descr="Updated Flowchart for Conference Paper Bigger F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5208554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72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Wireless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57943"/>
            <a:ext cx="7620000" cy="5668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6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860" y="-2286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Wireless Communication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752750"/>
              </p:ext>
            </p:extLst>
          </p:nvPr>
        </p:nvGraphicFramePr>
        <p:xfrm>
          <a:off x="1600200" y="1295400"/>
          <a:ext cx="8763000" cy="510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713171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Bluetooth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3G Cellular</a:t>
                      </a:r>
                      <a:r>
                        <a:rPr lang="en-US" baseline="0" smtClean="0"/>
                        <a:t> Network</a:t>
                      </a:r>
                      <a:endParaRPr lang="en-US" dirty="0"/>
                    </a:p>
                  </a:txBody>
                  <a:tcPr/>
                </a:tc>
              </a:tr>
              <a:tr h="713171">
                <a:tc>
                  <a:txBody>
                    <a:bodyPr/>
                    <a:lstStyle/>
                    <a:p>
                      <a:r>
                        <a:rPr lang="en-US" dirty="0" smtClean="0"/>
                        <a:t>Data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2-25</a:t>
                      </a:r>
                      <a:r>
                        <a:rPr lang="en-US" baseline="0" dirty="0" smtClean="0"/>
                        <a:t>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100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3.6 Mbps (DL)</a:t>
                      </a:r>
                      <a:r>
                        <a:rPr lang="en-US" baseline="0" smtClean="0"/>
                        <a:t> / 384 Kbps (UL)</a:t>
                      </a:r>
                      <a:endParaRPr lang="en-US" dirty="0"/>
                    </a:p>
                  </a:txBody>
                  <a:tcPr/>
                </a:tc>
              </a:tr>
              <a:tr h="713171">
                <a:tc>
                  <a:txBody>
                    <a:bodyPr/>
                    <a:lstStyle/>
                    <a:p>
                      <a:r>
                        <a:rPr lang="en-US" dirty="0" smtClean="0"/>
                        <a:t>Range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10cm-100</a:t>
                      </a:r>
                      <a:r>
                        <a:rPr lang="en-US" baseline="0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20m-100m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Where</a:t>
                      </a:r>
                      <a:r>
                        <a:rPr lang="en-US" baseline="0" smtClean="0"/>
                        <a:t> Service Permits</a:t>
                      </a:r>
                      <a:endParaRPr lang="en-US" dirty="0"/>
                    </a:p>
                  </a:txBody>
                  <a:tcPr/>
                </a:tc>
              </a:tr>
              <a:tr h="413186">
                <a:tc>
                  <a:txBody>
                    <a:bodyPr/>
                    <a:lstStyle/>
                    <a:p>
                      <a:r>
                        <a:rPr lang="en-US" dirty="0" smtClean="0"/>
                        <a:t>Baud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115200 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115200 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115200 bps</a:t>
                      </a:r>
                      <a:endParaRPr lang="en-US" dirty="0"/>
                    </a:p>
                  </a:txBody>
                  <a:tcPr/>
                </a:tc>
              </a:tr>
              <a:tr h="713171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2.4-</a:t>
                      </a:r>
                      <a:r>
                        <a:rPr lang="en-US" baseline="0" dirty="0" smtClean="0"/>
                        <a:t>2.48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2.4GHz</a:t>
                      </a:r>
                      <a:endParaRPr lang="en-US" dirty="0"/>
                    </a:p>
                  </a:txBody>
                  <a:tcPr/>
                </a:tc>
              </a:tr>
              <a:tr h="413186">
                <a:tc>
                  <a:txBody>
                    <a:bodyPr/>
                    <a:lstStyle/>
                    <a:p>
                      <a:r>
                        <a:rPr lang="en-US" dirty="0" smtClean="0"/>
                        <a:t>Complexity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Medium</a:t>
                      </a:r>
                      <a:endParaRPr lang="en-US" dirty="0"/>
                    </a:p>
                  </a:txBody>
                  <a:tcPr/>
                </a:tc>
              </a:tr>
              <a:tr h="713171">
                <a:tc>
                  <a:txBody>
                    <a:bodyPr/>
                    <a:lstStyle/>
                    <a:p>
                      <a:r>
                        <a:rPr lang="en-US" dirty="0" smtClean="0"/>
                        <a:t>Power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</a:t>
                      </a:r>
                      <a:r>
                        <a:rPr lang="en-US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500</a:t>
                      </a:r>
                      <a:r>
                        <a:rPr lang="en-US" baseline="0" smtClean="0"/>
                        <a:t> 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</a:tr>
              <a:tr h="713171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Interfacing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UART,</a:t>
                      </a:r>
                      <a:r>
                        <a:rPr lang="en-US" baseline="0" dirty="0" smtClean="0"/>
                        <a:t> SPI, I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UART,</a:t>
                      </a:r>
                      <a:r>
                        <a:rPr lang="en-US" baseline="0" smtClean="0"/>
                        <a:t> SPI, SDIO, I</a:t>
                      </a:r>
                      <a:r>
                        <a:rPr lang="en-US" baseline="30000" smtClean="0"/>
                        <a:t>2</a:t>
                      </a:r>
                      <a:r>
                        <a:rPr lang="en-US" baseline="0" smtClean="0"/>
                        <a:t>C, USB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UART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9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0"/>
            <a:ext cx="10134600" cy="1143000"/>
          </a:xfrm>
        </p:spPr>
        <p:txBody>
          <a:bodyPr/>
          <a:lstStyle/>
          <a:p>
            <a:pPr algn="ctr"/>
            <a:r>
              <a:rPr lang="en-US" dirty="0" smtClean="0"/>
              <a:t>ESP8266 Wi-Fi Module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992905"/>
              </p:ext>
            </p:extLst>
          </p:nvPr>
        </p:nvGraphicFramePr>
        <p:xfrm>
          <a:off x="457200" y="1676400"/>
          <a:ext cx="81280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ESP8266 Wi-Fi</a:t>
                      </a:r>
                      <a:r>
                        <a:rPr lang="en-US" baseline="0" dirty="0" smtClean="0"/>
                        <a:t> Module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Supply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mA</a:t>
                      </a:r>
                      <a:r>
                        <a:rPr lang="en-US" baseline="0" dirty="0" smtClean="0"/>
                        <a:t> (Max)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Shutdown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µA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Size &amp; Pin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 x</a:t>
                      </a:r>
                      <a:r>
                        <a:rPr lang="en-US" baseline="0" dirty="0" smtClean="0"/>
                        <a:t> 21 (mm) – 8 pins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 Sub-Features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GPIO</a:t>
                      </a:r>
                      <a:r>
                        <a:rPr lang="en-US" baseline="0" dirty="0" smtClean="0"/>
                        <a:t> pins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WPA/WPA2 (AP)</a:t>
                      </a:r>
                      <a:r>
                        <a:rPr lang="en-US" baseline="0" dirty="0" smtClean="0"/>
                        <a:t> networks, P2P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Programming</a:t>
                      </a:r>
                    </a:p>
                    <a:p>
                      <a:r>
                        <a:rPr lang="en-US" dirty="0" smtClean="0"/>
                        <a:t>AT Commands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Arduino 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UART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1676400"/>
            <a:ext cx="2743200" cy="467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4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 for the Project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Device applicable to the current market place</a:t>
            </a:r>
          </a:p>
          <a:p>
            <a:r>
              <a:rPr lang="en-US" sz="2800" dirty="0" smtClean="0"/>
              <a:t>Create a project that incorporates Home Automation/Access Control</a:t>
            </a:r>
          </a:p>
          <a:p>
            <a:r>
              <a:rPr lang="en-US" sz="2800" dirty="0" smtClean="0"/>
              <a:t>Learn applications on hardware and software security</a:t>
            </a:r>
          </a:p>
          <a:p>
            <a:r>
              <a:rPr lang="en-US" sz="2800" dirty="0" smtClean="0"/>
              <a:t>To graduate</a:t>
            </a:r>
          </a:p>
        </p:txBody>
      </p:sp>
    </p:spTree>
    <p:extLst>
      <p:ext uri="{BB962C8B-B14F-4D97-AF65-F5344CB8AC3E}">
        <p14:creationId xmlns:p14="http://schemas.microsoft.com/office/powerpoint/2010/main" val="11357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286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Special Case Micro Controller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92909"/>
              </p:ext>
            </p:extLst>
          </p:nvPr>
        </p:nvGraphicFramePr>
        <p:xfrm>
          <a:off x="381000" y="3962400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Atmega.328</a:t>
                      </a:r>
                      <a:r>
                        <a:rPr lang="en-US" baseline="0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Supply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 – 5.5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Current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mA (Max)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Shutdown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Size &amp; Pin Count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r>
                        <a:rPr lang="en-US" baseline="0" dirty="0" smtClean="0"/>
                        <a:t> x 34 (mm) – 28 pins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UART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-228600"/>
            <a:ext cx="9144000" cy="3733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Compatible with ESP8266 software code</a:t>
            </a:r>
          </a:p>
          <a:p>
            <a:r>
              <a:rPr lang="en-US" dirty="0" smtClean="0"/>
              <a:t>Software communication between ATmega2560 and ESP8266 is buggy</a:t>
            </a:r>
          </a:p>
          <a:p>
            <a:r>
              <a:rPr lang="en-US" dirty="0" smtClean="0"/>
              <a:t>Wi-Fi module and ATmega328P act as one unit</a:t>
            </a:r>
          </a:p>
          <a:p>
            <a:r>
              <a:rPr lang="en-US" dirty="0" smtClean="0"/>
              <a:t>Simplistic in design and execution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0" y="1981200"/>
            <a:ext cx="30483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" y="0"/>
            <a:ext cx="9144000" cy="1143000"/>
          </a:xfrm>
        </p:spPr>
        <p:txBody>
          <a:bodyPr/>
          <a:lstStyle/>
          <a:p>
            <a:pPr algn="ctr"/>
            <a:r>
              <a:rPr lang="en-US" dirty="0" err="1" smtClean="0"/>
              <a:t>Twilio</a:t>
            </a:r>
            <a:r>
              <a:rPr lang="en-US" dirty="0" smtClean="0"/>
              <a:t> API SMS and Wireless Software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949497"/>
            <a:ext cx="4343400" cy="685800"/>
          </a:xfrm>
        </p:spPr>
        <p:txBody>
          <a:bodyPr/>
          <a:lstStyle/>
          <a:p>
            <a:pPr algn="ctr"/>
            <a:r>
              <a:rPr lang="en-US" dirty="0" err="1" smtClean="0"/>
              <a:t>Twilio</a:t>
            </a:r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52" y="1596156"/>
            <a:ext cx="5337048" cy="175861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Sends a text message to notify of motion detection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Only communicates with the specified user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Secure communication through </a:t>
            </a:r>
            <a:r>
              <a:rPr lang="en-US" dirty="0" err="1" smtClean="0">
                <a:solidFill>
                  <a:schemeClr val="accent1"/>
                </a:solidFill>
              </a:rPr>
              <a:t>Twilio</a:t>
            </a:r>
            <a:r>
              <a:rPr lang="en-US" dirty="0" smtClean="0">
                <a:solidFill>
                  <a:schemeClr val="accent1"/>
                </a:solidFill>
              </a:rPr>
              <a:t> assigned SID and TOKEN ID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0" y="1441793"/>
            <a:ext cx="6194227" cy="4998058"/>
          </a:xfr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874776" y="3597922"/>
            <a:ext cx="4343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b="1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b="1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ESP8266 </a:t>
            </a:r>
            <a:r>
              <a:rPr lang="en-US" dirty="0" err="1" smtClean="0"/>
              <a:t>Twilio</a:t>
            </a:r>
            <a:r>
              <a:rPr lang="en-US" dirty="0" smtClean="0"/>
              <a:t>  Virtual Communication</a:t>
            </a: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77952" y="4300226"/>
            <a:ext cx="5337048" cy="259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</a:rPr>
              <a:t>Assigned a pre-determined AP with SSID and password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Uses </a:t>
            </a:r>
            <a:r>
              <a:rPr lang="en-US" dirty="0" err="1" smtClean="0">
                <a:solidFill>
                  <a:schemeClr val="accent1"/>
                </a:solidFill>
              </a:rPr>
              <a:t>Twilio</a:t>
            </a:r>
            <a:r>
              <a:rPr lang="en-US" dirty="0" smtClean="0">
                <a:solidFill>
                  <a:schemeClr val="accent1"/>
                </a:solidFill>
              </a:rPr>
              <a:t> account phone number to contact user’s smartphone number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ESP8266 connects to AP, communicates with </a:t>
            </a:r>
            <a:r>
              <a:rPr lang="en-US" dirty="0" err="1" smtClean="0">
                <a:solidFill>
                  <a:schemeClr val="accent1"/>
                </a:solidFill>
              </a:rPr>
              <a:t>Twilio</a:t>
            </a:r>
            <a:r>
              <a:rPr lang="en-US" dirty="0" smtClean="0">
                <a:solidFill>
                  <a:schemeClr val="accent1"/>
                </a:solidFill>
              </a:rPr>
              <a:t>, and sends text message averaging at 30 seconds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4572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8077200" cy="5515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21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 Diagram Bigger F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5486400" cy="5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723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Power Diagram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5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144000" cy="685800"/>
          </a:xfrm>
        </p:spPr>
        <p:txBody>
          <a:bodyPr/>
          <a:lstStyle/>
          <a:p>
            <a:pPr algn="ctr"/>
            <a:r>
              <a:rPr lang="en-US" dirty="0" smtClean="0"/>
              <a:t>Power Requirements</a:t>
            </a:r>
            <a:endParaRPr dirty="0"/>
          </a:p>
        </p:txBody>
      </p:sp>
      <p:graphicFrame>
        <p:nvGraphicFramePr>
          <p:cNvPr id="3" name="Content Placeholder 4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552788"/>
              </p:ext>
            </p:extLst>
          </p:nvPr>
        </p:nvGraphicFramePr>
        <p:xfrm>
          <a:off x="1447800" y="990600"/>
          <a:ext cx="8422284" cy="5399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023"/>
                <a:gridCol w="1898719"/>
                <a:gridCol w="1184515"/>
                <a:gridCol w="1184515"/>
                <a:gridCol w="1084756"/>
                <a:gridCol w="1084756"/>
              </a:tblGrid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Input Voltage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Input 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Standby Current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Operating</a:t>
                      </a:r>
                    </a:p>
                    <a:p>
                      <a:pPr algn="ctr"/>
                      <a:r>
                        <a:rPr lang="en-US" dirty="0" smtClean="0"/>
                        <a:t>Current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ATmega2560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4.5uA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9.6mA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NFC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TRF7970A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.5uA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130mA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Finger</a:t>
                      </a:r>
                      <a:r>
                        <a:rPr lang="en-US" baseline="0" dirty="0" smtClean="0"/>
                        <a:t> Print Scanner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GT-511C1R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1mA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120mA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PIR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Parallax PIR</a:t>
                      </a:r>
                      <a:r>
                        <a:rPr lang="en-US" baseline="0" dirty="0" smtClean="0"/>
                        <a:t> Sensor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110uA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110uA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TTL Serial Camera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.6mA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30mA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Lock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Gatehouse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500mA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Wi-Fi 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ESP8266 Module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10uA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300mA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Motor</a:t>
                      </a:r>
                      <a:r>
                        <a:rPr lang="en-US" baseline="0" dirty="0" smtClean="0"/>
                        <a:t> Driver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DRV8832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.3uA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1.4mA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3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DC-DC step-down</a:t>
            </a:r>
            <a:br>
              <a:rPr lang="en-US" dirty="0" smtClean="0"/>
            </a:br>
            <a:endParaRPr dirty="0"/>
          </a:p>
        </p:txBody>
      </p:sp>
      <p:graphicFrame>
        <p:nvGraphicFramePr>
          <p:cNvPr id="3" name="Content Placeholder 4" descr="Sample table with 3 columns, 4 rows" title="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107447"/>
              </p:ext>
            </p:extLst>
          </p:nvPr>
        </p:nvGraphicFramePr>
        <p:xfrm>
          <a:off x="609600" y="3810000"/>
          <a:ext cx="10591796" cy="263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371600"/>
                <a:gridCol w="1524000"/>
                <a:gridCol w="1143000"/>
                <a:gridCol w="1066800"/>
                <a:gridCol w="1295400"/>
                <a:gridCol w="1142996"/>
              </a:tblGrid>
              <a:tr h="114300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Regulator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Regulator</a:t>
                      </a:r>
                      <a:r>
                        <a:rPr lang="en-US" baseline="0" dirty="0" smtClean="0"/>
                        <a:t> Type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Input Voltage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Input Voltage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voltage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Current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Store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dirty="0" smtClean="0"/>
                        <a:t>LM109QML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$24.97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Arrow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LM3488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Switching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$21.40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Ebay</a:t>
                      </a:r>
                      <a:endParaRPr dirty="0"/>
                    </a:p>
                  </a:txBody>
                  <a:tcPr anchor="ctr"/>
                </a:tc>
              </a:tr>
              <a:tr h="496094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LM3481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Switching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3.3V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$9.97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Mouser</a:t>
                      </a:r>
                      <a:endParaRPr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468923" y="1600200"/>
            <a:ext cx="7010400" cy="4270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317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060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DC-DC will be used to step down the voltage to 3.3V and 5V</a:t>
            </a:r>
          </a:p>
          <a:p>
            <a:r>
              <a:rPr lang="en-US" dirty="0" smtClean="0"/>
              <a:t>The regulators must be efficient to optimize power consumption</a:t>
            </a:r>
          </a:p>
          <a:p>
            <a:r>
              <a:rPr lang="en-US" dirty="0" smtClean="0"/>
              <a:t>The maximum output current must be greater than 1A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/>
              <a:t>LM3488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219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7800" y="5791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Produced by WEBENCH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LM3481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1600200"/>
            <a:ext cx="121744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67800" y="63246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Produced by WEBENCH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Battery Types</a:t>
            </a:r>
            <a:endParaRPr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52445"/>
              </p:ext>
            </p:extLst>
          </p:nvPr>
        </p:nvGraphicFramePr>
        <p:xfrm>
          <a:off x="152400" y="1941665"/>
          <a:ext cx="5715000" cy="369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2133600"/>
              </a:tblGrid>
              <a:tr h="7033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NiMH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 smtClean="0"/>
                        <a:t>“Nickel metal</a:t>
                      </a:r>
                      <a:r>
                        <a:rPr lang="en-US" baseline="0" dirty="0" smtClean="0"/>
                        <a:t> hydride</a:t>
                      </a:r>
                      <a:r>
                        <a:rPr lang="en-US" dirty="0" smtClean="0"/>
                        <a:t>”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SunLabz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14500 AA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23841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Rechargeable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Little</a:t>
                      </a:r>
                      <a:r>
                        <a:rPr lang="en-US" baseline="0" dirty="0" smtClean="0"/>
                        <a:t> memory Loss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High drain</a:t>
                      </a:r>
                      <a:r>
                        <a:rPr lang="en-US" baseline="0" dirty="0" smtClean="0"/>
                        <a:t> applications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400-2000 life cycle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$3.75 </a:t>
                      </a:r>
                      <a:r>
                        <a:rPr lang="en-US" baseline="0" dirty="0" err="1" smtClean="0"/>
                        <a:t>p.u</a:t>
                      </a:r>
                      <a:r>
                        <a:rPr lang="en-US" baseline="0" dirty="0" smtClean="0"/>
                        <a:t> at Amazon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Able to produce high currents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2500mA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Toxic chemicals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1.2V</a:t>
                      </a:r>
                      <a:r>
                        <a:rPr lang="en-US" baseline="0" dirty="0" smtClean="0"/>
                        <a:t> cell voltage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019800" y="1905000"/>
          <a:ext cx="5791200" cy="373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152"/>
                <a:gridCol w="2162048"/>
              </a:tblGrid>
              <a:tr h="8355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Li-ion “Lithium ion”</a:t>
                      </a:r>
                    </a:p>
                    <a:p>
                      <a:pPr algn="ctr"/>
                      <a:r>
                        <a:rPr lang="en-US" dirty="0" err="1" smtClean="0"/>
                        <a:t>UltraFire</a:t>
                      </a:r>
                      <a:r>
                        <a:rPr lang="en-US" dirty="0" smtClean="0"/>
                        <a:t> 18650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24144"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/>
                </a:tc>
              </a:tr>
              <a:tr h="217410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Memory effect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3.7 cell voltage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Quick charge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No discharge required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Lower Current drain applications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Toxic chemicals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$2.25 </a:t>
                      </a:r>
                      <a:r>
                        <a:rPr lang="en-US" baseline="0" dirty="0" err="1" smtClean="0"/>
                        <a:t>p.u</a:t>
                      </a:r>
                      <a:r>
                        <a:rPr lang="en-US" baseline="0" dirty="0" smtClean="0"/>
                        <a:t> at Amazon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7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Battery Power Supply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533400" y="205740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UltraFire</a:t>
            </a:r>
            <a:r>
              <a:rPr lang="en-US" dirty="0" smtClean="0"/>
              <a:t> 18650 4200 </a:t>
            </a:r>
            <a:r>
              <a:rPr lang="en-US" dirty="0" err="1" smtClean="0"/>
              <a:t>mAh</a:t>
            </a:r>
            <a:r>
              <a:rPr lang="en-US" dirty="0" smtClean="0"/>
              <a:t> 3.7V batteries will be used as the power source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Lithium ion batteries were chosen since they have 2 times the capacity compared to NiMH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batteries are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batteries will be configured in series which will double the voltage to 7.4V. </a:t>
            </a:r>
          </a:p>
          <a:p>
            <a:endParaRPr lang="en-US" dirty="0" smtClean="0"/>
          </a:p>
        </p:txBody>
      </p:sp>
      <p:pic>
        <p:nvPicPr>
          <p:cNvPr id="5122" name="Picture 2" descr="http://electronics.buysku.com/Electronics-image/2013-1/UltraFire-LC-18650-3-7V-3000mAh-Rechargeable-Li-ion-Battery-One-Pair-Blue-6349281561558887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05708"/>
            <a:ext cx="4343400" cy="43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364671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Project Block Diagram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27" y="778329"/>
            <a:ext cx="6723946" cy="579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7" y="-558800"/>
            <a:ext cx="11201401" cy="1143000"/>
          </a:xfrm>
        </p:spPr>
        <p:txBody>
          <a:bodyPr/>
          <a:lstStyle/>
          <a:p>
            <a:pPr algn="ctr"/>
            <a:r>
              <a:rPr lang="en-US" dirty="0" smtClean="0"/>
              <a:t> Micro-Controller Schematic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7" y="584200"/>
            <a:ext cx="11334748" cy="60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457200"/>
            <a:ext cx="10058400" cy="1143000"/>
          </a:xfrm>
        </p:spPr>
        <p:txBody>
          <a:bodyPr/>
          <a:lstStyle/>
          <a:p>
            <a:pPr algn="ctr"/>
            <a:r>
              <a:rPr lang="en-US" dirty="0" smtClean="0"/>
              <a:t> Micro-Controller PCB Layout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06287"/>
            <a:ext cx="6858000" cy="62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7" y="-558800"/>
            <a:ext cx="11201401" cy="1143000"/>
          </a:xfrm>
        </p:spPr>
        <p:txBody>
          <a:bodyPr/>
          <a:lstStyle/>
          <a:p>
            <a:pPr algn="ctr"/>
            <a:r>
              <a:rPr lang="en-US" dirty="0" smtClean="0"/>
              <a:t> Micro-Power Schematic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681" y="762000"/>
            <a:ext cx="8858632" cy="59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5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457200"/>
            <a:ext cx="10058400" cy="1143000"/>
          </a:xfrm>
        </p:spPr>
        <p:txBody>
          <a:bodyPr/>
          <a:lstStyle/>
          <a:p>
            <a:pPr algn="ctr"/>
            <a:r>
              <a:rPr lang="en-US" dirty="0" smtClean="0"/>
              <a:t> Power PCB Layout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99" y="656611"/>
            <a:ext cx="4953000" cy="63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3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228600"/>
            <a:ext cx="9144000" cy="1143000"/>
          </a:xfrm>
        </p:spPr>
        <p:txBody>
          <a:bodyPr/>
          <a:lstStyle/>
          <a:p>
            <a:pPr algn="ctr"/>
            <a:r>
              <a:rPr lang="en-US" smtClean="0"/>
              <a:t>OSH Park Fabricated </a:t>
            </a:r>
            <a:r>
              <a:rPr lang="en-US" dirty="0" smtClean="0"/>
              <a:t>Boards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048" y="1143000"/>
            <a:ext cx="4343400" cy="685800"/>
          </a:xfrm>
        </p:spPr>
        <p:txBody>
          <a:bodyPr/>
          <a:lstStyle/>
          <a:p>
            <a:pPr algn="ctr"/>
            <a:r>
              <a:rPr lang="en-US" dirty="0" smtClean="0"/>
              <a:t> Micro-Controller Board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882" y="1131595"/>
            <a:ext cx="4343400" cy="685800"/>
          </a:xfrm>
        </p:spPr>
        <p:txBody>
          <a:bodyPr/>
          <a:lstStyle/>
          <a:p>
            <a:pPr algn="ctr"/>
            <a:r>
              <a:rPr lang="en-US" dirty="0" smtClean="0"/>
              <a:t>Power Board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8" y="2057400"/>
            <a:ext cx="5486400" cy="4422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20390"/>
            <a:ext cx="4763165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489173"/>
              </p:ext>
            </p:extLst>
          </p:nvPr>
        </p:nvGraphicFramePr>
        <p:xfrm>
          <a:off x="1143000" y="1447800"/>
          <a:ext cx="9144000" cy="502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351"/>
                <a:gridCol w="6672649"/>
              </a:tblGrid>
              <a:tr h="6517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99129">
                <a:tc>
                  <a:txBody>
                    <a:bodyPr/>
                    <a:lstStyle/>
                    <a:p>
                      <a:r>
                        <a:rPr lang="en-US" dirty="0" smtClean="0"/>
                        <a:t>NFC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ISO</a:t>
                      </a:r>
                      <a:r>
                        <a:rPr lang="en-US" baseline="0" dirty="0" smtClean="0"/>
                        <a:t> 14443A / MIFARE (for read/write capabilities)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ISO</a:t>
                      </a:r>
                      <a:r>
                        <a:rPr lang="en-US" baseline="0" dirty="0" smtClean="0"/>
                        <a:t> 14443B (for read capabilities)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ISO</a:t>
                      </a:r>
                      <a:r>
                        <a:rPr lang="en-US" baseline="0" dirty="0" smtClean="0"/>
                        <a:t> 18000-3 (13.56 MHz) </a:t>
                      </a:r>
                      <a:endParaRPr lang="en-US" dirty="0"/>
                    </a:p>
                  </a:txBody>
                  <a:tcPr/>
                </a:tc>
              </a:tr>
              <a:tr h="1254485">
                <a:tc>
                  <a:txBody>
                    <a:bodyPr/>
                    <a:lstStyle/>
                    <a:p>
                      <a:r>
                        <a:rPr lang="en-US" dirty="0" smtClean="0"/>
                        <a:t>Wi-Fi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802.11 b/g/n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dirty="0" smtClean="0"/>
                    </a:p>
                  </a:txBody>
                  <a:tcPr/>
                </a:tc>
              </a:tr>
              <a:tr h="909390">
                <a:tc>
                  <a:txBody>
                    <a:bodyPr/>
                    <a:lstStyle/>
                    <a:p>
                      <a:r>
                        <a:rPr lang="en-US" dirty="0" smtClean="0"/>
                        <a:t>Gatehouse Electronic Motorized Deadbolt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Graded</a:t>
                      </a:r>
                      <a:r>
                        <a:rPr lang="en-US" baseline="0" dirty="0" smtClean="0"/>
                        <a:t> 2 from ANSI</a:t>
                      </a:r>
                      <a:endParaRPr lang="en-US" dirty="0"/>
                    </a:p>
                  </a:txBody>
                  <a:tcPr/>
                </a:tc>
              </a:tr>
              <a:tr h="909390"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 Communications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I2C , SPI, and UART for</a:t>
                      </a:r>
                      <a:r>
                        <a:rPr lang="en-US" baseline="0" dirty="0" smtClean="0"/>
                        <a:t> the micro controller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9144000" cy="762000"/>
          </a:xfrm>
        </p:spPr>
        <p:txBody>
          <a:bodyPr/>
          <a:lstStyle/>
          <a:p>
            <a:pPr algn="ctr"/>
            <a:r>
              <a:rPr lang="en-US" b="1" dirty="0" smtClean="0"/>
              <a:t>Standards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726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148414"/>
              </p:ext>
            </p:extLst>
          </p:nvPr>
        </p:nvGraphicFramePr>
        <p:xfrm>
          <a:off x="1524000" y="1828800"/>
          <a:ext cx="91440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752600"/>
                <a:gridCol w="1828800"/>
                <a:gridCol w="1828800"/>
                <a:gridCol w="1828800"/>
              </a:tblGrid>
              <a:tr h="424099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Enjolie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Sheldon</a:t>
                      </a:r>
                      <a:endParaRPr lang="en-US" dirty="0"/>
                    </a:p>
                  </a:txBody>
                  <a:tcPr/>
                </a:tc>
              </a:tr>
              <a:tr h="424099">
                <a:tc>
                  <a:txBody>
                    <a:bodyPr/>
                    <a:lstStyle/>
                    <a:p>
                      <a:r>
                        <a:rPr lang="en-US" dirty="0" smtClean="0"/>
                        <a:t>PCB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732006"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424099">
                <a:tc>
                  <a:txBody>
                    <a:bodyPr/>
                    <a:lstStyle/>
                    <a:p>
                      <a:r>
                        <a:rPr lang="en-US" dirty="0" smtClean="0"/>
                        <a:t>Micro</a:t>
                      </a:r>
                      <a:r>
                        <a:rPr lang="en-US" baseline="0" dirty="0" smtClean="0"/>
                        <a:t> 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24099">
                <a:tc>
                  <a:txBody>
                    <a:bodyPr/>
                    <a:lstStyle/>
                    <a:p>
                      <a:r>
                        <a:rPr lang="en-US" dirty="0" smtClean="0"/>
                        <a:t>Power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24099">
                <a:tc>
                  <a:txBody>
                    <a:bodyPr/>
                    <a:lstStyle/>
                    <a:p>
                      <a:r>
                        <a:rPr lang="en-US" dirty="0" smtClean="0"/>
                        <a:t>Sensors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24099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Assembly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27408"/>
              </p:ext>
            </p:extLst>
          </p:nvPr>
        </p:nvGraphicFramePr>
        <p:xfrm>
          <a:off x="2057400" y="571500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9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9144000" cy="685800"/>
          </a:xfrm>
        </p:spPr>
        <p:txBody>
          <a:bodyPr/>
          <a:lstStyle/>
          <a:p>
            <a:pPr algn="ctr"/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0898333"/>
              </p:ext>
            </p:extLst>
          </p:nvPr>
        </p:nvGraphicFramePr>
        <p:xfrm>
          <a:off x="838200" y="1371600"/>
          <a:ext cx="4648200" cy="4615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/>
                <a:gridCol w="2324100"/>
              </a:tblGrid>
              <a:tr h="3821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82194">
                <a:tc>
                  <a:txBody>
                    <a:bodyPr/>
                    <a:lstStyle/>
                    <a:p>
                      <a:r>
                        <a:rPr lang="en-US" dirty="0" smtClean="0"/>
                        <a:t>Gatehouse lock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$64.95</a:t>
                      </a:r>
                      <a:endParaRPr lang="en-US" dirty="0"/>
                    </a:p>
                  </a:txBody>
                  <a:tcPr/>
                </a:tc>
              </a:tr>
              <a:tr h="382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Driver SN754410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$2.99</a:t>
                      </a:r>
                      <a:endParaRPr lang="en-US" dirty="0"/>
                    </a:p>
                  </a:txBody>
                  <a:tcPr/>
                </a:tc>
              </a:tr>
              <a:tr h="65967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Adafruit</a:t>
                      </a:r>
                      <a:r>
                        <a:rPr lang="en-US" dirty="0" smtClean="0"/>
                        <a:t> Fingerprint scanner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$49.95</a:t>
                      </a:r>
                      <a:endParaRPr lang="en-US" dirty="0"/>
                    </a:p>
                  </a:txBody>
                  <a:tcPr/>
                </a:tc>
              </a:tr>
              <a:tr h="382194">
                <a:tc>
                  <a:txBody>
                    <a:bodyPr/>
                    <a:lstStyle/>
                    <a:p>
                      <a:r>
                        <a:rPr lang="en-US" dirty="0" smtClean="0"/>
                        <a:t>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$2.99</a:t>
                      </a:r>
                      <a:endParaRPr lang="en-US" dirty="0"/>
                    </a:p>
                  </a:txBody>
                  <a:tcPr/>
                </a:tc>
              </a:tr>
              <a:tr h="631326">
                <a:tc>
                  <a:txBody>
                    <a:bodyPr/>
                    <a:lstStyle/>
                    <a:p>
                      <a:r>
                        <a:rPr lang="en-US" dirty="0" smtClean="0"/>
                        <a:t>Magnetic</a:t>
                      </a:r>
                      <a:r>
                        <a:rPr lang="en-US" baseline="0" dirty="0" smtClean="0"/>
                        <a:t> Reed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$10.59</a:t>
                      </a:r>
                      <a:endParaRPr lang="en-US" dirty="0"/>
                    </a:p>
                  </a:txBody>
                  <a:tcPr/>
                </a:tc>
              </a:tr>
              <a:tr h="382194">
                <a:tc>
                  <a:txBody>
                    <a:bodyPr/>
                    <a:lstStyle/>
                    <a:p>
                      <a:r>
                        <a:rPr lang="en-US" dirty="0" smtClean="0"/>
                        <a:t>NFC</a:t>
                      </a:r>
                      <a:r>
                        <a:rPr lang="en-US" baseline="0" dirty="0" smtClean="0"/>
                        <a:t>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$24.00</a:t>
                      </a:r>
                      <a:endParaRPr lang="en-US" dirty="0"/>
                    </a:p>
                  </a:txBody>
                  <a:tcPr/>
                </a:tc>
              </a:tr>
              <a:tr h="382194">
                <a:tc>
                  <a:txBody>
                    <a:bodyPr/>
                    <a:lstStyle/>
                    <a:p>
                      <a:r>
                        <a:rPr lang="en-US" dirty="0" smtClean="0"/>
                        <a:t>PIR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$9.99</a:t>
                      </a:r>
                      <a:endParaRPr lang="en-US" dirty="0"/>
                    </a:p>
                  </a:txBody>
                  <a:tcPr/>
                </a:tc>
              </a:tr>
              <a:tr h="382194">
                <a:tc>
                  <a:txBody>
                    <a:bodyPr/>
                    <a:lstStyle/>
                    <a:p>
                      <a:r>
                        <a:rPr lang="en-US" dirty="0" smtClean="0"/>
                        <a:t>Micro SD Card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$4.00</a:t>
                      </a:r>
                      <a:endParaRPr lang="en-US" dirty="0"/>
                    </a:p>
                  </a:txBody>
                  <a:tcPr/>
                </a:tc>
              </a:tr>
              <a:tr h="382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TTL</a:t>
                      </a:r>
                      <a:r>
                        <a:rPr lang="en-US" baseline="0" dirty="0" smtClean="0"/>
                        <a:t> Serial JPEG Camera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$39.95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8930347"/>
              </p:ext>
            </p:extLst>
          </p:nvPr>
        </p:nvGraphicFramePr>
        <p:xfrm>
          <a:off x="6477000" y="1371600"/>
          <a:ext cx="4724400" cy="4074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362200"/>
              </a:tblGrid>
              <a:tr h="399229">
                <a:tc>
                  <a:txBody>
                    <a:bodyPr/>
                    <a:lstStyle/>
                    <a:p>
                      <a:r>
                        <a:rPr lang="en-US" dirty="0" smtClean="0"/>
                        <a:t>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99229">
                <a:tc>
                  <a:txBody>
                    <a:bodyPr/>
                    <a:lstStyle/>
                    <a:p>
                      <a:r>
                        <a:rPr lang="en-US" dirty="0" smtClean="0"/>
                        <a:t>LM3488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$3.30</a:t>
                      </a:r>
                      <a:endParaRPr lang="en-US" dirty="0"/>
                    </a:p>
                  </a:txBody>
                  <a:tcPr/>
                </a:tc>
              </a:tr>
              <a:tr h="399229">
                <a:tc>
                  <a:txBody>
                    <a:bodyPr/>
                    <a:lstStyle/>
                    <a:p>
                      <a:r>
                        <a:rPr lang="en-US" dirty="0" smtClean="0"/>
                        <a:t>LITHIUM ION BAT.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4*($ 2.25)</a:t>
                      </a:r>
                      <a:r>
                        <a:rPr lang="en-US" baseline="0" dirty="0" smtClean="0"/>
                        <a:t> = $ 9.00</a:t>
                      </a:r>
                      <a:endParaRPr lang="en-US" dirty="0"/>
                    </a:p>
                  </a:txBody>
                  <a:tcPr/>
                </a:tc>
              </a:tr>
              <a:tr h="399229">
                <a:tc>
                  <a:txBody>
                    <a:bodyPr/>
                    <a:lstStyle/>
                    <a:p>
                      <a:r>
                        <a:rPr lang="en-US" dirty="0" smtClean="0"/>
                        <a:t>LM3481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$2.40</a:t>
                      </a:r>
                      <a:endParaRPr lang="en-US" dirty="0"/>
                    </a:p>
                  </a:txBody>
                  <a:tcPr/>
                </a:tc>
              </a:tr>
              <a:tr h="39922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ATmega</a:t>
                      </a:r>
                      <a:r>
                        <a:rPr lang="en-US" dirty="0" smtClean="0"/>
                        <a:t> 2560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$5.65</a:t>
                      </a:r>
                      <a:endParaRPr lang="en-US" dirty="0"/>
                    </a:p>
                  </a:txBody>
                  <a:tcPr/>
                </a:tc>
              </a:tr>
              <a:tr h="399229">
                <a:tc>
                  <a:txBody>
                    <a:bodyPr/>
                    <a:lstStyle/>
                    <a:p>
                      <a:r>
                        <a:rPr lang="en-US" dirty="0" smtClean="0"/>
                        <a:t>ESP8266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$7.00</a:t>
                      </a:r>
                    </a:p>
                  </a:txBody>
                  <a:tcPr/>
                </a:tc>
              </a:tr>
              <a:tr h="399229">
                <a:tc>
                  <a:txBody>
                    <a:bodyPr/>
                    <a:lstStyle/>
                    <a:p>
                      <a:r>
                        <a:rPr lang="en-US" dirty="0" smtClean="0"/>
                        <a:t>Wooden</a:t>
                      </a:r>
                      <a:r>
                        <a:rPr lang="en-US" baseline="0" dirty="0" smtClean="0"/>
                        <a:t> Door and Frame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</a:p>
                  </a:txBody>
                  <a:tcPr/>
                </a:tc>
              </a:tr>
              <a:tr h="39922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PCB Board</a:t>
                      </a:r>
                      <a:r>
                        <a:rPr lang="en-US" b="0" baseline="0" dirty="0" smtClean="0"/>
                        <a:t> Fabrications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$84.45</a:t>
                      </a:r>
                      <a:endParaRPr lang="en-US" b="0" dirty="0"/>
                    </a:p>
                  </a:txBody>
                  <a:tcPr/>
                </a:tc>
              </a:tr>
              <a:tr h="3992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$317.57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0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8458200" cy="685800"/>
          </a:xfrm>
        </p:spPr>
        <p:txBody>
          <a:bodyPr/>
          <a:lstStyle/>
          <a:p>
            <a:pPr algn="ctr"/>
            <a:r>
              <a:rPr lang="en-US" dirty="0" smtClean="0"/>
              <a:t>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9982200" cy="4267200"/>
          </a:xfrm>
        </p:spPr>
        <p:txBody>
          <a:bodyPr/>
          <a:lstStyle/>
          <a:p>
            <a:r>
              <a:rPr lang="en-US" dirty="0" smtClean="0"/>
              <a:t>Couldn’t use NFC in phone due to encryption, had to resort to using  NFC sticker </a:t>
            </a:r>
            <a:r>
              <a:rPr lang="en-US" dirty="0" smtClean="0"/>
              <a:t>tags</a:t>
            </a:r>
            <a:endParaRPr lang="en-US" dirty="0" smtClean="0"/>
          </a:p>
          <a:p>
            <a:r>
              <a:rPr lang="en-US" dirty="0" smtClean="0"/>
              <a:t>PCB boards currently not working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019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rstfoundation.ca/images/made/uploads/featuredImages/Any_Questions_438_2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Specifications and Requirements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Door unlocks/locks with NFC within 4cm range</a:t>
            </a:r>
          </a:p>
          <a:p>
            <a:r>
              <a:rPr lang="en-US" sz="2800" dirty="0" smtClean="0"/>
              <a:t>Fingerprint scanner scans within 3 sec</a:t>
            </a:r>
          </a:p>
          <a:p>
            <a:r>
              <a:rPr lang="en-US" sz="2800" dirty="0" smtClean="0"/>
              <a:t>PIR sensor detects within 6ft range</a:t>
            </a:r>
          </a:p>
          <a:p>
            <a:r>
              <a:rPr lang="en-US" sz="2800" dirty="0" smtClean="0"/>
              <a:t>Camera takes picture within 3 sec</a:t>
            </a:r>
          </a:p>
          <a:p>
            <a:r>
              <a:rPr lang="en-US" sz="2800" dirty="0" smtClean="0"/>
              <a:t>User obtains text message within 10 sec</a:t>
            </a:r>
          </a:p>
          <a:p>
            <a:r>
              <a:rPr lang="en-US" sz="2800" dirty="0" smtClean="0"/>
              <a:t>Unlocked door returns to locked state within 5 sec</a:t>
            </a:r>
          </a:p>
          <a:p>
            <a:r>
              <a:rPr lang="en-US" sz="2800" dirty="0" smtClean="0"/>
              <a:t>Power source lasts up to 3 months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070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94488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Lock Case Model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11888831" cy="46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9753600" cy="914400"/>
          </a:xfrm>
        </p:spPr>
        <p:txBody>
          <a:bodyPr/>
          <a:lstStyle/>
          <a:p>
            <a:pPr algn="ctr"/>
            <a:r>
              <a:rPr lang="en-US" dirty="0" smtClean="0"/>
              <a:t>Door 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54" y="1143000"/>
            <a:ext cx="7406691" cy="55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Motorized Electric Deadbolt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:\Users\Sheldinator\Desktop\Senior Design Folder\Senior Design 2 Eagle CAD Designs\Project System Overview CDR - For Transitioning in the CD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7315200" cy="5287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6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086600" cy="990600"/>
          </a:xfrm>
        </p:spPr>
        <p:txBody>
          <a:bodyPr/>
          <a:lstStyle/>
          <a:p>
            <a:r>
              <a:rPr lang="en-US" dirty="0" smtClean="0"/>
              <a:t>Types Of Electric Door Lock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43000" y="1676400"/>
            <a:ext cx="9906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Magnetic lock</a:t>
            </a:r>
            <a:endParaRPr dirty="0"/>
          </a:p>
          <a:p>
            <a:r>
              <a:rPr lang="en-US" dirty="0" smtClean="0"/>
              <a:t>Electric Strike</a:t>
            </a:r>
            <a:endParaRPr dirty="0"/>
          </a:p>
          <a:p>
            <a:r>
              <a:rPr lang="en-US" dirty="0" smtClean="0"/>
              <a:t>Motorized Electric deadbolt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b="1" dirty="0" smtClean="0"/>
              <a:t>Magnetic lock                                Electric</a:t>
            </a:r>
            <a:r>
              <a:rPr lang="en-US" dirty="0" smtClean="0"/>
              <a:t> </a:t>
            </a:r>
            <a:r>
              <a:rPr lang="en-US" b="1" dirty="0" smtClean="0"/>
              <a:t>Strike</a:t>
            </a:r>
            <a:r>
              <a:rPr lang="en-US" dirty="0" smtClean="0"/>
              <a:t>	             </a:t>
            </a:r>
            <a:r>
              <a:rPr lang="en-US" b="1" dirty="0" smtClean="0"/>
              <a:t>Motorized</a:t>
            </a:r>
            <a:r>
              <a:rPr lang="en-US" dirty="0" smtClean="0"/>
              <a:t> </a:t>
            </a:r>
            <a:r>
              <a:rPr lang="en-US" b="1" dirty="0" smtClean="0"/>
              <a:t>Electric</a:t>
            </a:r>
            <a:r>
              <a:rPr lang="en-US" dirty="0" smtClean="0"/>
              <a:t> </a:t>
            </a:r>
            <a:r>
              <a:rPr lang="en-US" b="1" dirty="0" smtClean="0"/>
              <a:t>Deadbolt                                                                                                         </a:t>
            </a:r>
            <a:endParaRPr b="1" dirty="0"/>
          </a:p>
        </p:txBody>
      </p:sp>
      <p:pic>
        <p:nvPicPr>
          <p:cNvPr id="4" name="Picture 3" descr="http://keyeslifesafety.com/wp-content/uploads/2012/02/2-magnetic-door-locks-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0" t="19849" b="21859"/>
          <a:stretch/>
        </p:blipFill>
        <p:spPr bwMode="auto">
          <a:xfrm>
            <a:off x="1524000" y="3352800"/>
            <a:ext cx="2809875" cy="220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Electric_strike_with_monitoring_contac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1" t="20492" r="23829" b="18443"/>
          <a:stretch/>
        </p:blipFill>
        <p:spPr bwMode="auto">
          <a:xfrm>
            <a:off x="4706936" y="3314700"/>
            <a:ext cx="2625725" cy="2247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://images.cdn.aws.vivint.com/a/images/jpg/600x312/70/1.0/n/global/vivint.com/features/electronic-door-lock/photos/feature-autodoorlocks-image-lg-5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r="28000"/>
          <a:stretch/>
        </p:blipFill>
        <p:spPr bwMode="auto">
          <a:xfrm>
            <a:off x="7772400" y="3314700"/>
            <a:ext cx="2514600" cy="2247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4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1899</Words>
  <Application>Microsoft Office PowerPoint</Application>
  <PresentationFormat>Widescreen</PresentationFormat>
  <Paragraphs>658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Candara</vt:lpstr>
      <vt:lpstr>Consolas</vt:lpstr>
      <vt:lpstr>Tech Computer 16x9</vt:lpstr>
      <vt:lpstr>Secured-E-Key</vt:lpstr>
      <vt:lpstr>Goals and Objectives</vt:lpstr>
      <vt:lpstr>Motivation for the Project</vt:lpstr>
      <vt:lpstr>Project Block Diagram</vt:lpstr>
      <vt:lpstr>Specifications and Requirements</vt:lpstr>
      <vt:lpstr> Lock Case Model </vt:lpstr>
      <vt:lpstr>Door Model</vt:lpstr>
      <vt:lpstr>Motorized Electric Deadbolt</vt:lpstr>
      <vt:lpstr>Types Of Electric Door Lock</vt:lpstr>
      <vt:lpstr>Door Lock System</vt:lpstr>
      <vt:lpstr>Lock System Implementation</vt:lpstr>
      <vt:lpstr>Lock System Implementation</vt:lpstr>
      <vt:lpstr>Camera Module</vt:lpstr>
      <vt:lpstr>Camera Module</vt:lpstr>
      <vt:lpstr>Fingerprint Scanner</vt:lpstr>
      <vt:lpstr>Fingerprint Scanner</vt:lpstr>
      <vt:lpstr>Other Sensors</vt:lpstr>
      <vt:lpstr>PIR SENSOR</vt:lpstr>
      <vt:lpstr>Magnetic Reed Switch</vt:lpstr>
      <vt:lpstr>RFID &amp; NFC COMPARISON</vt:lpstr>
      <vt:lpstr>Near Field Communication (NFC)</vt:lpstr>
      <vt:lpstr>NFC STICKER TAGS</vt:lpstr>
      <vt:lpstr>Micro Controller</vt:lpstr>
      <vt:lpstr>Microcontroller </vt:lpstr>
      <vt:lpstr>  Software Environment</vt:lpstr>
      <vt:lpstr>Microcontroller Flow Chart</vt:lpstr>
      <vt:lpstr>Wireless Module</vt:lpstr>
      <vt:lpstr>Wireless Communication Types</vt:lpstr>
      <vt:lpstr>ESP8266 Wi-Fi Module</vt:lpstr>
      <vt:lpstr>Special Case Micro Controller</vt:lpstr>
      <vt:lpstr>Twilio API SMS and Wireless Software Communication</vt:lpstr>
      <vt:lpstr>Power Supply</vt:lpstr>
      <vt:lpstr>Power Diagram</vt:lpstr>
      <vt:lpstr>Power Requirements</vt:lpstr>
      <vt:lpstr> DC-DC step-down </vt:lpstr>
      <vt:lpstr>LM3488</vt:lpstr>
      <vt:lpstr>LM3481</vt:lpstr>
      <vt:lpstr>Battery Types</vt:lpstr>
      <vt:lpstr>Battery Power Supply</vt:lpstr>
      <vt:lpstr> Micro-Controller Schematic</vt:lpstr>
      <vt:lpstr> Micro-Controller PCB Layout</vt:lpstr>
      <vt:lpstr> Micro-Power Schematic </vt:lpstr>
      <vt:lpstr> Power PCB Layout</vt:lpstr>
      <vt:lpstr>OSH Park Fabricated Boards</vt:lpstr>
      <vt:lpstr>Standards</vt:lpstr>
      <vt:lpstr>Work Distribution</vt:lpstr>
      <vt:lpstr>Budget</vt:lpstr>
      <vt:lpstr>Issues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2015-06-04T14:04:42Z</dcterms:created>
  <dcterms:modified xsi:type="dcterms:W3CDTF">2015-07-30T13:43:27Z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