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56"/>
  </p:notesMasterIdLst>
  <p:handoutMasterIdLst>
    <p:handoutMasterId r:id="rId57"/>
  </p:handoutMasterIdLst>
  <p:sldIdLst>
    <p:sldId id="265" r:id="rId3"/>
    <p:sldId id="280" r:id="rId4"/>
    <p:sldId id="279" r:id="rId5"/>
    <p:sldId id="325" r:id="rId6"/>
    <p:sldId id="316" r:id="rId7"/>
    <p:sldId id="270" r:id="rId8"/>
    <p:sldId id="287" r:id="rId9"/>
    <p:sldId id="271" r:id="rId10"/>
    <p:sldId id="272" r:id="rId11"/>
    <p:sldId id="273" r:id="rId12"/>
    <p:sldId id="274" r:id="rId13"/>
    <p:sldId id="295" r:id="rId14"/>
    <p:sldId id="296" r:id="rId15"/>
    <p:sldId id="297" r:id="rId16"/>
    <p:sldId id="298" r:id="rId17"/>
    <p:sldId id="299" r:id="rId18"/>
    <p:sldId id="300" r:id="rId19"/>
    <p:sldId id="290" r:id="rId20"/>
    <p:sldId id="294" r:id="rId21"/>
    <p:sldId id="317" r:id="rId22"/>
    <p:sldId id="318" r:id="rId23"/>
    <p:sldId id="281" r:id="rId24"/>
    <p:sldId id="282" r:id="rId25"/>
    <p:sldId id="286" r:id="rId26"/>
    <p:sldId id="289" r:id="rId27"/>
    <p:sldId id="292" r:id="rId28"/>
    <p:sldId id="275" r:id="rId29"/>
    <p:sldId id="276" r:id="rId30"/>
    <p:sldId id="277" r:id="rId31"/>
    <p:sldId id="278" r:id="rId32"/>
    <p:sldId id="283" r:id="rId33"/>
    <p:sldId id="284" r:id="rId34"/>
    <p:sldId id="293" r:id="rId35"/>
    <p:sldId id="301" r:id="rId36"/>
    <p:sldId id="303" r:id="rId37"/>
    <p:sldId id="304" r:id="rId38"/>
    <p:sldId id="305" r:id="rId39"/>
    <p:sldId id="306" r:id="rId40"/>
    <p:sldId id="308" r:id="rId41"/>
    <p:sldId id="310" r:id="rId42"/>
    <p:sldId id="311" r:id="rId43"/>
    <p:sldId id="312" r:id="rId44"/>
    <p:sldId id="285" r:id="rId45"/>
    <p:sldId id="313" r:id="rId46"/>
    <p:sldId id="314" r:id="rId47"/>
    <p:sldId id="291" r:id="rId48"/>
    <p:sldId id="320" r:id="rId49"/>
    <p:sldId id="321" r:id="rId50"/>
    <p:sldId id="323" r:id="rId51"/>
    <p:sldId id="324" r:id="rId52"/>
    <p:sldId id="322" r:id="rId53"/>
    <p:sldId id="319" r:id="rId54"/>
    <p:sldId id="315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2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60968660968659E-2"/>
          <c:y val="5.0857142857142858E-2"/>
          <c:w val="0.94994301994302"/>
          <c:h val="0.775605372857804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Complete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Testing</c:v>
                </c:pt>
                <c:pt idx="1">
                  <c:v>Prototyping</c:v>
                </c:pt>
                <c:pt idx="2">
                  <c:v>Software</c:v>
                </c:pt>
                <c:pt idx="3">
                  <c:v>Design</c:v>
                </c:pt>
                <c:pt idx="4">
                  <c:v>Research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40</c:v>
                </c:pt>
                <c:pt idx="2">
                  <c:v>20</c:v>
                </c:pt>
                <c:pt idx="3">
                  <c:v>90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1-43C6-9D40-FCABF9CA5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2849096"/>
        <c:axId val="582851056"/>
      </c:barChart>
      <c:catAx>
        <c:axId val="582849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851056"/>
        <c:crosses val="autoZero"/>
        <c:auto val="1"/>
        <c:lblAlgn val="ctr"/>
        <c:lblOffset val="100"/>
        <c:noMultiLvlLbl val="0"/>
      </c:catAx>
      <c:valAx>
        <c:axId val="582851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849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spc="1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42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5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0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48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9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32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48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31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31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60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3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18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44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28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33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95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41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1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16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35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5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639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38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104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035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07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5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009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80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76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225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16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018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184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094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407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866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45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748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787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798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997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41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248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086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880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42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2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37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1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5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528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813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73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5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8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3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68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cdn.sparkfun.com/datasheets/Components/General%20IC/S108,208T02%20Series.pdf" TargetMode="External"/><Relationship Id="rId13" Type="http://schemas.openxmlformats.org/officeDocument/2006/relationships/hyperlink" Target="http://www.adafruit.com" TargetMode="External"/><Relationship Id="rId18" Type="http://schemas.openxmlformats.org/officeDocument/2006/relationships/hyperlink" Target="http://atlas-scientific.com/product_pages/kits/do_kit.html" TargetMode="External"/><Relationship Id="rId3" Type="http://schemas.openxmlformats.org/officeDocument/2006/relationships/hyperlink" Target="http://hydroponie.fr/mendota-hydroponie-production-local-solution-global/" TargetMode="External"/><Relationship Id="rId21" Type="http://schemas.openxmlformats.org/officeDocument/2006/relationships/hyperlink" Target="http://www.logicsupply.com/blog/2013/05/23/beaglebone/" TargetMode="External"/><Relationship Id="rId7" Type="http://schemas.openxmlformats.org/officeDocument/2006/relationships/hyperlink" Target="http://www.ti.com/product/TPS563200/datasheet" TargetMode="External"/><Relationship Id="rId12" Type="http://schemas.openxmlformats.org/officeDocument/2006/relationships/hyperlink" Target="http://www.fine-tools.com" TargetMode="External"/><Relationship Id="rId17" Type="http://schemas.openxmlformats.org/officeDocument/2006/relationships/hyperlink" Target="http://atlas-scientific.com/product_pages/kits/ph-kit.html" TargetMode="External"/><Relationship Id="rId2" Type="http://schemas.openxmlformats.org/officeDocument/2006/relationships/notesSlide" Target="../notesSlides/notesSlide52.xml"/><Relationship Id="rId16" Type="http://schemas.openxmlformats.org/officeDocument/2006/relationships/hyperlink" Target="https://www.sparkfun.com/products/11050" TargetMode="External"/><Relationship Id="rId20" Type="http://schemas.openxmlformats.org/officeDocument/2006/relationships/hyperlink" Target="http://www.kentec.com.hk/images/UploadFile/20111115190922-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Odyssey-PC925-Automotive-LTV-Battery/dp/B0002ILK72" TargetMode="External"/><Relationship Id="rId11" Type="http://schemas.openxmlformats.org/officeDocument/2006/relationships/hyperlink" Target="http://www.robosoftsystems.co/" TargetMode="External"/><Relationship Id="rId5" Type="http://schemas.openxmlformats.org/officeDocument/2006/relationships/hyperlink" Target="http://www.electroschematics.com/6899/12v-ldo-solar-charge-control/" TargetMode="External"/><Relationship Id="rId15" Type="http://schemas.openxmlformats.org/officeDocument/2006/relationships/hyperlink" Target="http://www.adafruit.com/products/464" TargetMode="External"/><Relationship Id="rId23" Type="http://schemas.openxmlformats.org/officeDocument/2006/relationships/hyperlink" Target="https://www.nordicsemi.com/eng/content/download/2726/34069/file/nRF24L01P_Product_Specification_1_0.pdf" TargetMode="External"/><Relationship Id="rId10" Type="http://schemas.openxmlformats.org/officeDocument/2006/relationships/hyperlink" Target="http://www.electronicsweekly.com/" TargetMode="External"/><Relationship Id="rId19" Type="http://schemas.openxmlformats.org/officeDocument/2006/relationships/hyperlink" Target="http://www.kentecdisplay.com/uploads/soft/Products_spec/EB-LM4F120-L35_UserGuide_04.pdf" TargetMode="External"/><Relationship Id="rId4" Type="http://schemas.openxmlformats.org/officeDocument/2006/relationships/hyperlink" Target="http://www.amazon.com/HQRP-Mono-crystalline-Anodized-Aluminum-Warranty/dp/B002OSAB28" TargetMode="External"/><Relationship Id="rId9" Type="http://schemas.openxmlformats.org/officeDocument/2006/relationships/hyperlink" Target="http://www.amazon.com" TargetMode="External"/><Relationship Id="rId14" Type="http://schemas.openxmlformats.org/officeDocument/2006/relationships/hyperlink" Target="http://www.ti.com/tool/boostxl-senshub" TargetMode="External"/><Relationship Id="rId22" Type="http://schemas.openxmlformats.org/officeDocument/2006/relationships/hyperlink" Target="http://web.uvic.ca/~andpol/project5.htm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486" y="570948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Hydroponics with Automated Reporting and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7670"/>
            <a:ext cx="8915400" cy="155624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Group 15</a:t>
            </a:r>
          </a:p>
          <a:p>
            <a:pPr algn="ctr"/>
            <a:r>
              <a:rPr lang="en-US" dirty="0">
                <a:solidFill>
                  <a:srgbClr val="595959"/>
                </a:solidFill>
                <a:latin typeface="Century Gothic"/>
              </a:rPr>
              <a:t>David Mascenik (Electrical Engineer)</a:t>
            </a:r>
          </a:p>
          <a:p>
            <a:pPr algn="ctr"/>
            <a:r>
              <a:rPr lang="en-US" dirty="0">
                <a:solidFill>
                  <a:srgbClr val="595959"/>
                </a:solidFill>
                <a:latin typeface="Century Gothic"/>
              </a:rPr>
              <a:t>Jon </a:t>
            </a:r>
            <a:r>
              <a:rPr lang="en-US" dirty="0" err="1">
                <a:solidFill>
                  <a:srgbClr val="595959"/>
                </a:solidFill>
                <a:latin typeface="Century Gothic"/>
              </a:rPr>
              <a:t>Spychalsky</a:t>
            </a:r>
            <a:r>
              <a:rPr lang="en-US" dirty="0">
                <a:solidFill>
                  <a:srgbClr val="595959"/>
                </a:solidFill>
                <a:latin typeface="Century Gothic"/>
              </a:rPr>
              <a:t> (Electrical Engineer)</a:t>
            </a:r>
          </a:p>
          <a:p>
            <a:pPr algn="ctr"/>
            <a:r>
              <a:rPr lang="en-US" dirty="0">
                <a:solidFill>
                  <a:srgbClr val="595959"/>
                </a:solidFill>
                <a:latin typeface="Century Gothic"/>
              </a:rPr>
              <a:t>James </a:t>
            </a:r>
            <a:r>
              <a:rPr lang="en-US" dirty="0" err="1">
                <a:solidFill>
                  <a:srgbClr val="595959"/>
                </a:solidFill>
                <a:latin typeface="Century Gothic"/>
              </a:rPr>
              <a:t>Tooles</a:t>
            </a:r>
            <a:r>
              <a:rPr lang="en-US" dirty="0">
                <a:solidFill>
                  <a:srgbClr val="595959"/>
                </a:solidFill>
                <a:latin typeface="Century Gothic"/>
              </a:rPr>
              <a:t> (Electrical Engineer)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1298" y="2954516"/>
            <a:ext cx="3686845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Sponsored by Duke Energy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68" y="3299677"/>
            <a:ext cx="3105150" cy="1028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86" y="3294986"/>
            <a:ext cx="2402958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Selecting Battery Chemistery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Sealed Lead Acid</a:t>
            </a:r>
          </a:p>
          <a:p>
            <a:r>
              <a:rPr lang="en-US"/>
              <a:t>(SLA)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20% The Cost of LiFePO4</a:t>
            </a:r>
          </a:p>
          <a:p>
            <a:r>
              <a:rPr lang="en-US"/>
              <a:t>Low Charging and Discharging Complexity</a:t>
            </a:r>
          </a:p>
          <a:p>
            <a:r>
              <a:rPr lang="en-US"/>
              <a:t>Wide Operation Temperature Range -40C - 45C</a:t>
            </a:r>
          </a:p>
          <a:p>
            <a:r>
              <a:rPr lang="en-US"/>
              <a:t>No Battery Memory</a:t>
            </a:r>
          </a:p>
          <a:p>
            <a:r>
              <a:rPr lang="en-US"/>
              <a:t>Minimal Self Discharge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Lithium Iron Phosphate </a:t>
            </a:r>
          </a:p>
          <a:p>
            <a:r>
              <a:rPr lang="en-US"/>
              <a:t>(LiFePO4)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75% The Weight of SLA</a:t>
            </a:r>
          </a:p>
          <a:p>
            <a:r>
              <a:rPr lang="en-US"/>
              <a:t>Higher Charge Density</a:t>
            </a:r>
          </a:p>
          <a:p>
            <a:r>
              <a:rPr lang="en-US"/>
              <a:t>65% The Volume of SLA</a:t>
            </a:r>
          </a:p>
          <a:p>
            <a:r>
              <a:rPr lang="en-US"/>
              <a:t>7 Times The Life Cycle of SLA</a:t>
            </a:r>
          </a:p>
          <a:p>
            <a:r>
              <a:rPr lang="en-US"/>
              <a:t>No Harmful Elements</a:t>
            </a:r>
          </a:p>
          <a:p>
            <a:r>
              <a:rPr lang="en-US"/>
              <a:t>Minimal Voltage Sag</a:t>
            </a:r>
          </a:p>
        </p:txBody>
      </p:sp>
    </p:spTree>
    <p:extLst>
      <p:ext uri="{BB962C8B-B14F-4D97-AF65-F5344CB8AC3E}">
        <p14:creationId xmlns:p14="http://schemas.microsoft.com/office/powerpoint/2010/main" val="34916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Sealed Lead Acid Battery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Odyssey PC925</a:t>
            </a:r>
          </a:p>
          <a:p>
            <a:pPr lvl="1"/>
            <a:r>
              <a:rPr lang="en-US"/>
              <a:t>12V Nominal Voltage</a:t>
            </a:r>
          </a:p>
          <a:p>
            <a:pPr lvl="1"/>
            <a:r>
              <a:rPr lang="en-US"/>
              <a:t>28Ah Capacity</a:t>
            </a:r>
          </a:p>
          <a:p>
            <a:pPr lvl="1"/>
            <a:r>
              <a:rPr lang="en-US"/>
              <a:t>11.8kg (26lb) Weight</a:t>
            </a:r>
          </a:p>
          <a:p>
            <a:pPr lvl="1"/>
            <a:r>
              <a:rPr lang="en-US"/>
              <a:t>M6 or SAE 3/8" Receptacle Terminals</a:t>
            </a:r>
          </a:p>
          <a:p>
            <a:pPr lvl="1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6712" y="2125663"/>
            <a:ext cx="4182564" cy="3778250"/>
          </a:xfrm>
        </p:spPr>
      </p:pic>
      <p:sp>
        <p:nvSpPr>
          <p:cNvPr id="4" name="TextBox 3"/>
          <p:cNvSpPr txBox="1"/>
          <p:nvPr/>
        </p:nvSpPr>
        <p:spPr>
          <a:xfrm>
            <a:off x="7945033" y="5645367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4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Voltage Regulation</a:t>
            </a:r>
            <a:br>
              <a:rPr lang="en-US" dirty="0" smtClean="0"/>
            </a:b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Reduce the Voltage from the Battery.</a:t>
            </a:r>
          </a:p>
          <a:p>
            <a:r>
              <a:rPr lang="en-US" dirty="0" smtClean="0"/>
              <a:t>Need to Output Multiple Voltages.</a:t>
            </a:r>
          </a:p>
          <a:p>
            <a:r>
              <a:rPr lang="en-US" dirty="0" smtClean="0"/>
              <a:t>Since linear regulators are inefficient, and efficiency is important for our project, we decided to use switching voltage regulators.</a:t>
            </a:r>
          </a:p>
          <a:p>
            <a:r>
              <a:rPr lang="en-US" dirty="0" smtClean="0"/>
              <a:t>An efficiency of 85% or greater for the regulators is a minimum, but a &gt;90% efficiency is ideal.</a:t>
            </a:r>
          </a:p>
        </p:txBody>
      </p:sp>
    </p:spTree>
    <p:extLst>
      <p:ext uri="{BB962C8B-B14F-4D97-AF65-F5344CB8AC3E}">
        <p14:creationId xmlns:p14="http://schemas.microsoft.com/office/powerpoint/2010/main" val="22102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TPS563200 Switching Voltage Regulator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37" y="1433512"/>
            <a:ext cx="2009775" cy="140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3827" y="2922957"/>
            <a:ext cx="2920785" cy="3216865"/>
          </a:xfrm>
          <a:prstGeom prst="rect">
            <a:avLst/>
          </a:prstGeom>
        </p:spPr>
      </p:pic>
      <p:graphicFrame>
        <p:nvGraphicFramePr>
          <p:cNvPr id="8" name="Content Placeholder 3" title="Table sample"/>
          <p:cNvGraphicFramePr>
            <a:graphicFrameLocks/>
          </p:cNvGraphicFramePr>
          <p:nvPr>
            <p:extLst/>
          </p:nvPr>
        </p:nvGraphicFramePr>
        <p:xfrm>
          <a:off x="3180268" y="2133600"/>
          <a:ext cx="438206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Input Voltage Range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4.5V – 17V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Voltage</a:t>
                      </a:r>
                      <a:r>
                        <a:rPr lang="en-US" baseline="0" dirty="0" smtClean="0"/>
                        <a:t> Range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0.76V</a:t>
                      </a:r>
                      <a:r>
                        <a:rPr lang="en-US" baseline="0" dirty="0" smtClean="0"/>
                        <a:t> – 7V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</a:t>
                      </a:r>
                      <a:r>
                        <a:rPr lang="en-US" baseline="0" dirty="0" smtClean="0"/>
                        <a:t> Voltage Accuracy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Temperature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-40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r>
                        <a:rPr lang="en-US" dirty="0" smtClean="0"/>
                        <a:t> – 85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Varies (graph on next</a:t>
                      </a:r>
                      <a:r>
                        <a:rPr lang="en-US" baseline="0" dirty="0" smtClean="0"/>
                        <a:t> slide)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46504" y="6139923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5</a:t>
            </a:r>
            <a:endParaRPr lang="en-US">
              <a:latin typeface="Century Gothic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8498" y="6023843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Table 3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TPS563200 Switching Voltage Regulator Efficiency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For 5V Output, Greater than</a:t>
            </a:r>
            <a:br>
              <a:rPr lang="en-US" dirty="0" smtClean="0"/>
            </a:br>
            <a:r>
              <a:rPr lang="en-US" dirty="0" smtClean="0"/>
              <a:t>85% Efficiency at ~5mA, </a:t>
            </a:r>
            <a:br>
              <a:rPr lang="en-US" dirty="0" smtClean="0"/>
            </a:br>
            <a:r>
              <a:rPr lang="en-US" dirty="0" smtClean="0"/>
              <a:t>Greater than 90% Efficiency</a:t>
            </a:r>
            <a:br>
              <a:rPr lang="en-US" dirty="0" smtClean="0"/>
            </a:br>
            <a:r>
              <a:rPr lang="en-US" dirty="0" smtClean="0"/>
              <a:t>at ~20mA.</a:t>
            </a:r>
          </a:p>
          <a:p>
            <a:pPr lvl="0"/>
            <a:r>
              <a:rPr lang="en-US" dirty="0" smtClean="0"/>
              <a:t>For 3.3V Output, Greater</a:t>
            </a:r>
            <a:br>
              <a:rPr lang="en-US" dirty="0" smtClean="0"/>
            </a:br>
            <a:r>
              <a:rPr lang="en-US" dirty="0" smtClean="0"/>
              <a:t>than 85% Efficiency at </a:t>
            </a:r>
            <a:br>
              <a:rPr lang="en-US" dirty="0" smtClean="0"/>
            </a:br>
            <a:r>
              <a:rPr lang="en-US" dirty="0" smtClean="0"/>
              <a:t>~15mA, Greater than 90%</a:t>
            </a:r>
            <a:br>
              <a:rPr lang="en-US" dirty="0" smtClean="0"/>
            </a:br>
            <a:r>
              <a:rPr lang="en-US" dirty="0" smtClean="0"/>
              <a:t>Efficiency at ~600mA.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8433" y="1842441"/>
            <a:ext cx="5967412" cy="4058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0686" y="5905548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6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3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12V Input to 5V Output</a:t>
            </a:r>
            <a:br>
              <a:rPr lang="en-US" dirty="0" smtClean="0"/>
            </a:br>
            <a:r>
              <a:rPr lang="en-US" dirty="0" smtClean="0"/>
              <a:t>Schematic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CF8"/>
              </a:clrFrom>
              <a:clrTo>
                <a:srgbClr val="FF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38" y="1905000"/>
            <a:ext cx="7662023" cy="4098915"/>
          </a:xfrm>
        </p:spPr>
      </p:pic>
      <p:sp>
        <p:nvSpPr>
          <p:cNvPr id="6" name="TextBox 5"/>
          <p:cNvSpPr txBox="1"/>
          <p:nvPr/>
        </p:nvSpPr>
        <p:spPr>
          <a:xfrm>
            <a:off x="3759949" y="5736450"/>
            <a:ext cx="5776797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7</a:t>
            </a:r>
          </a:p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Based on Reference Design: Texas Instruments</a:t>
            </a:r>
          </a:p>
        </p:txBody>
      </p:sp>
    </p:spTree>
    <p:extLst>
      <p:ext uri="{BB962C8B-B14F-4D97-AF65-F5344CB8AC3E}">
        <p14:creationId xmlns:p14="http://schemas.microsoft.com/office/powerpoint/2010/main" val="32737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12V Input to 3.3V Output</a:t>
            </a:r>
            <a:br>
              <a:rPr lang="en-US" dirty="0" smtClean="0"/>
            </a:br>
            <a:r>
              <a:rPr lang="en-US" dirty="0" smtClean="0"/>
              <a:t>Schematic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CF8"/>
              </a:clrFrom>
              <a:clrTo>
                <a:srgbClr val="FF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7608487" cy="4098915"/>
          </a:xfrm>
        </p:spPr>
      </p:pic>
      <p:sp>
        <p:nvSpPr>
          <p:cNvPr id="5" name="TextBox 4"/>
          <p:cNvSpPr txBox="1"/>
          <p:nvPr/>
        </p:nvSpPr>
        <p:spPr>
          <a:xfrm>
            <a:off x="3763963" y="5743575"/>
            <a:ext cx="5776797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8</a:t>
            </a:r>
          </a:p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Based on Reference Design: Texas Instruments</a:t>
            </a:r>
          </a:p>
        </p:txBody>
      </p:sp>
    </p:spTree>
    <p:extLst>
      <p:ext uri="{BB962C8B-B14F-4D97-AF65-F5344CB8AC3E}">
        <p14:creationId xmlns:p14="http://schemas.microsoft.com/office/powerpoint/2010/main" val="12037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Complete Voltage Regulator</a:t>
            </a:r>
            <a:br>
              <a:rPr lang="en-US" dirty="0" smtClean="0"/>
            </a:br>
            <a:r>
              <a:rPr lang="en-US" dirty="0" smtClean="0"/>
              <a:t>PCB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26" y="2170610"/>
            <a:ext cx="6563641" cy="3553321"/>
          </a:xfrm>
        </p:spPr>
      </p:pic>
      <p:sp>
        <p:nvSpPr>
          <p:cNvPr id="4" name="TextBox 3"/>
          <p:cNvSpPr txBox="1"/>
          <p:nvPr/>
        </p:nvSpPr>
        <p:spPr>
          <a:xfrm>
            <a:off x="5911965" y="5885523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9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42270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Receive TTL Commands to Selectively Engage</a:t>
            </a:r>
            <a:br>
              <a:rPr lang="en-US" dirty="0"/>
            </a:br>
            <a:r>
              <a:rPr lang="en-US" dirty="0"/>
              <a:t> Hydroponic Automation Subsystems.</a:t>
            </a:r>
          </a:p>
          <a:p>
            <a:r>
              <a:rPr lang="en-US" dirty="0"/>
              <a:t>Multiplexor to Solid State Relays</a:t>
            </a:r>
          </a:p>
          <a:p>
            <a:pPr lvl="1"/>
            <a:r>
              <a:rPr lang="en-US" dirty="0"/>
              <a:t>Hold Circuit to Hold MUX Output</a:t>
            </a:r>
          </a:p>
          <a:p>
            <a:pPr lvl="1"/>
            <a:r>
              <a:rPr lang="en-US" dirty="0"/>
              <a:t>MUX = </a:t>
            </a:r>
            <a:r>
              <a:rPr lang="en-US" dirty="0">
                <a:solidFill>
                  <a:srgbClr val="555555"/>
                </a:solidFill>
                <a:latin typeface="Century Gothic" charset="0"/>
              </a:rPr>
              <a:t>CD74HC4067</a:t>
            </a:r>
          </a:p>
          <a:p>
            <a:pPr lvl="1"/>
            <a:r>
              <a:rPr lang="en-US" dirty="0"/>
              <a:t>SSR = S108T02</a:t>
            </a:r>
          </a:p>
          <a:p>
            <a:r>
              <a:rPr lang="en-US" dirty="0"/>
              <a:t>Modulate</a:t>
            </a:r>
          </a:p>
          <a:p>
            <a:pPr lvl="1"/>
            <a:r>
              <a:rPr lang="en-US" dirty="0"/>
              <a:t>Water Pump</a:t>
            </a:r>
          </a:p>
          <a:p>
            <a:pPr lvl="1"/>
            <a:r>
              <a:rPr lang="en-US" dirty="0"/>
              <a:t>LED Light Array</a:t>
            </a:r>
          </a:p>
          <a:p>
            <a:pPr lvl="1"/>
            <a:r>
              <a:rPr lang="en-US" dirty="0"/>
              <a:t>Solenoid Valves</a:t>
            </a:r>
          </a:p>
          <a:p>
            <a:pPr lvl="1"/>
            <a:r>
              <a:rPr lang="en-US" dirty="0"/>
              <a:t>Nutrient Tiller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1225" y="3700463"/>
            <a:ext cx="3191390" cy="2762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200"/>
              <a:t>Solid State Relay - SHARP Datasheet</a:t>
            </a:r>
          </a:p>
        </p:txBody>
      </p:sp>
      <p:pic>
        <p:nvPicPr>
          <p:cNvPr id="6" name="Picture 5" descr="Solid_State_Relay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8526" y="1937590"/>
            <a:ext cx="2405143" cy="1780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66901" y="3987579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10a</a:t>
            </a:r>
            <a:endParaRPr lang="en-US">
              <a:latin typeface="Century Gothic" charset="0"/>
            </a:endParaRPr>
          </a:p>
        </p:txBody>
      </p:sp>
      <p:pic>
        <p:nvPicPr>
          <p:cNvPr id="4" name="Picture 3" descr="Power_Switc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755" y="4730494"/>
            <a:ext cx="5093383" cy="1047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97912" y="5834335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Figure 10b</a:t>
            </a:r>
          </a:p>
        </p:txBody>
      </p:sp>
    </p:spTree>
    <p:extLst>
      <p:ext uri="{BB962C8B-B14F-4D97-AF65-F5344CB8AC3E}">
        <p14:creationId xmlns:p14="http://schemas.microsoft.com/office/powerpoint/2010/main" val="23744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Power Switch Control</a:t>
            </a:r>
          </a:p>
        </p:txBody>
      </p:sp>
      <p:pic>
        <p:nvPicPr>
          <p:cNvPr id="4" name="Content Placeholder 3" descr="hardware_block_diagram(5).p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6875" y="1264555"/>
            <a:ext cx="7423785" cy="5229225"/>
          </a:xfrm>
        </p:spPr>
      </p:pic>
    </p:spTree>
    <p:extLst>
      <p:ext uri="{BB962C8B-B14F-4D97-AF65-F5344CB8AC3E}">
        <p14:creationId xmlns:p14="http://schemas.microsoft.com/office/powerpoint/2010/main" val="9417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Hydroponics?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"Growing plants in the absence of soil."</a:t>
            </a:r>
          </a:p>
          <a:p>
            <a:r>
              <a:rPr lang="en-US" dirty="0"/>
              <a:t>Nutrients and air dissolved in the water, directly absorbed by the plant roots</a:t>
            </a:r>
          </a:p>
          <a:p>
            <a:r>
              <a:rPr lang="en-US" dirty="0"/>
              <a:t>Sensitive to:</a:t>
            </a:r>
          </a:p>
          <a:p>
            <a:pPr lvl="1"/>
            <a:r>
              <a:rPr lang="en-US" dirty="0" smtClean="0"/>
              <a:t>pH</a:t>
            </a:r>
            <a:endParaRPr lang="en-US" dirty="0"/>
          </a:p>
          <a:p>
            <a:pPr lvl="1"/>
            <a:r>
              <a:rPr lang="en-US" dirty="0"/>
              <a:t>Dissolved Oxygen</a:t>
            </a:r>
          </a:p>
          <a:p>
            <a:pPr lvl="1"/>
            <a:r>
              <a:rPr lang="en-US" dirty="0"/>
              <a:t>Temperature (water and air)</a:t>
            </a:r>
          </a:p>
          <a:p>
            <a:pPr lvl="1"/>
            <a:r>
              <a:rPr lang="en-US" dirty="0"/>
              <a:t>Contamination (fungi and molds)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Design Choice: Implement the Nutrient Film Technique to cultivate the test plant (tomatoes) for the project.</a:t>
            </a:r>
          </a:p>
          <a:p>
            <a:endParaRPr lang="en-US"/>
          </a:p>
        </p:txBody>
      </p:sp>
      <p:pic>
        <p:nvPicPr>
          <p:cNvPr id="5" name="Picture 4" descr="NFT_system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2382" y="3367163"/>
            <a:ext cx="4148256" cy="230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14752" y="5726836"/>
            <a:ext cx="2743200" cy="27699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1200" dirty="0">
                <a:latin typeface="Century Gothic" charset="0"/>
                <a:cs typeface="Arial" charset="0"/>
              </a:rPr>
              <a:t>Figure 1 </a:t>
            </a:r>
            <a:endParaRPr lang="en-US">
              <a:latin typeface="Century 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Microcontroller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Project Requirements:</a:t>
            </a:r>
          </a:p>
          <a:p>
            <a:pPr lvl="1"/>
            <a:r>
              <a:rPr lang="en-US"/>
              <a:t>Take Sensor Readings From 5 Separate Devices</a:t>
            </a:r>
          </a:p>
          <a:p>
            <a:pPr lvl="1"/>
            <a:r>
              <a:rPr lang="en-US"/>
              <a:t>At Least 4 GPIO Necessary For Automation Subsystems</a:t>
            </a:r>
          </a:p>
          <a:p>
            <a:pPr lvl="1"/>
            <a:r>
              <a:rPr lang="en-US"/>
              <a:t>Communicate to Web Server Wirelessly</a:t>
            </a:r>
          </a:p>
          <a:p>
            <a:pPr lvl="1"/>
            <a:r>
              <a:rPr lang="en-US"/>
              <a:t>Display Sensor Readings Locally on an LCD Display</a:t>
            </a:r>
          </a:p>
          <a:p>
            <a:r>
              <a:rPr lang="en-US"/>
              <a:t>Summary:</a:t>
            </a:r>
          </a:p>
          <a:p>
            <a:pPr lvl="1"/>
            <a:r>
              <a:rPr lang="en-US"/>
              <a:t>At Least 1 I2C And 2 SPI Ports</a:t>
            </a:r>
          </a:p>
          <a:p>
            <a:pPr lvl="1"/>
            <a:r>
              <a:rPr lang="en-US"/>
              <a:t>At Least 1 UART For Debugging Over Serial</a:t>
            </a:r>
          </a:p>
          <a:p>
            <a:pPr lvl="1"/>
            <a:r>
              <a:rPr lang="en-US"/>
              <a:t>Min. 32kB of Space For User Code</a:t>
            </a:r>
          </a:p>
        </p:txBody>
      </p:sp>
    </p:spTree>
    <p:extLst>
      <p:ext uri="{BB962C8B-B14F-4D97-AF65-F5344CB8AC3E}">
        <p14:creationId xmlns:p14="http://schemas.microsoft.com/office/powerpoint/2010/main" val="34794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Microcontroller - Comparisons</a:t>
            </a:r>
          </a:p>
        </p:txBody>
      </p:sp>
      <p:pic>
        <p:nvPicPr>
          <p:cNvPr id="3" name="Picture 2" descr="MCU_Comparis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19" y="1621838"/>
            <a:ext cx="8587685" cy="3645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1017" y="5330145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Table 4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Automation Subsystems - Water Pump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Boat Bilge Pump</a:t>
            </a:r>
          </a:p>
          <a:p>
            <a:pPr lvl="1"/>
            <a:r>
              <a:rPr lang="en-US"/>
              <a:t>500 Gallons per Hour</a:t>
            </a:r>
          </a:p>
          <a:p>
            <a:pPr lvl="1"/>
            <a:r>
              <a:rPr lang="en-US"/>
              <a:t>12VDC @ 2Amps</a:t>
            </a:r>
          </a:p>
          <a:p>
            <a:pPr lvl="1"/>
            <a:r>
              <a:rPr lang="en-US"/>
              <a:t>Submersible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MSRP $30 - Donated to Project</a:t>
            </a:r>
          </a:p>
        </p:txBody>
      </p:sp>
      <p:pic>
        <p:nvPicPr>
          <p:cNvPr id="4" name="Picture 3" descr="Bilge_Pump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5754" y="1943297"/>
            <a:ext cx="2743200" cy="3640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0875" y="5752695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11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Automation Subsystems - LED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RV LED Lights</a:t>
            </a:r>
          </a:p>
          <a:p>
            <a:pPr lvl="1"/>
            <a:r>
              <a:rPr lang="en-US"/>
              <a:t>250 Lumens</a:t>
            </a:r>
          </a:p>
          <a:p>
            <a:pPr lvl="1"/>
            <a:r>
              <a:rPr lang="en-US"/>
              <a:t>12VDC @ 200mA</a:t>
            </a:r>
          </a:p>
          <a:p>
            <a:pPr lvl="1"/>
            <a:r>
              <a:rPr lang="en-US"/>
              <a:t>Sufficient Spectrum for Plants</a:t>
            </a:r>
          </a:p>
          <a:p>
            <a:pPr lvl="1"/>
            <a:r>
              <a:rPr lang="en-US"/>
              <a:t>MSRP $8 per Bulb</a:t>
            </a:r>
          </a:p>
        </p:txBody>
      </p:sp>
      <p:pic>
        <p:nvPicPr>
          <p:cNvPr id="4" name="Picture 3" descr="RV_LED_Light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9724" y="2197869"/>
            <a:ext cx="3121387" cy="305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8263" y="3977099"/>
            <a:ext cx="4272766" cy="24776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5921" y="6124777"/>
            <a:ext cx="3000777" cy="27699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en-US" sz="1200" dirty="0">
              <a:latin typeface="Century Gothic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8407" y="5263566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12</a:t>
            </a:r>
            <a:endParaRPr lang="en-US">
              <a:latin typeface="Century Gothic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2453" y="643476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13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Automation Subsystem - Nutrient Tiller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"Archimedes Water Screw" Design</a:t>
            </a:r>
          </a:p>
          <a:p>
            <a:r>
              <a:rPr lang="en-US"/>
              <a:t>Stepper Motor</a:t>
            </a:r>
          </a:p>
          <a:p>
            <a:pPr lvl="1"/>
            <a:r>
              <a:rPr lang="en-US"/>
              <a:t>Step Angle =  3.6 deg</a:t>
            </a:r>
          </a:p>
          <a:p>
            <a:pPr lvl="1"/>
            <a:r>
              <a:rPr lang="en-US"/>
              <a:t>12VDC @ 150mA per Phase</a:t>
            </a:r>
          </a:p>
          <a:p>
            <a:pPr lvl="1"/>
            <a:r>
              <a:rPr lang="en-US"/>
              <a:t>Auger Bit Mounted to Till Nutrient Solute</a:t>
            </a:r>
          </a:p>
        </p:txBody>
      </p:sp>
      <p:pic>
        <p:nvPicPr>
          <p:cNvPr id="5" name="Picture 4" descr="Archimedes_water_screw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4134" y="1751968"/>
            <a:ext cx="3121398" cy="2221918"/>
          </a:xfrm>
          <a:prstGeom prst="rect">
            <a:avLst/>
          </a:prstGeom>
        </p:spPr>
      </p:pic>
      <p:pic>
        <p:nvPicPr>
          <p:cNvPr id="6" name="Picture 5" descr="stepper_moto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0761" y="4121981"/>
            <a:ext cx="2527766" cy="2527766"/>
          </a:xfrm>
          <a:prstGeom prst="rect">
            <a:avLst/>
          </a:prstGeom>
        </p:spPr>
      </p:pic>
      <p:pic>
        <p:nvPicPr>
          <p:cNvPr id="7" name="Picture 6" descr="auger_bit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3305" y="4362916"/>
            <a:ext cx="3630469" cy="1962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85374" y="3969411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16</a:t>
            </a:r>
            <a:endParaRPr lang="en-US">
              <a:latin typeface="Century Gothic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1037" y="591506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15</a:t>
            </a:r>
            <a:endParaRPr lang="en-US">
              <a:latin typeface="Century 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1634" y="635256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14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Automation Subsystem - Water Flush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Solenoid Valves Between Water Pump and Hydroponic System Intake</a:t>
            </a:r>
          </a:p>
          <a:p>
            <a:r>
              <a:rPr lang="en-US"/>
              <a:t>Flush Water Reservoir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Out of Range Ph Value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Watchdog Limit: 1 Week</a:t>
            </a:r>
          </a:p>
          <a:p>
            <a:r>
              <a:rPr lang="en-US"/>
              <a:t>Solenoid Valves</a:t>
            </a:r>
          </a:p>
          <a:p>
            <a:pPr lvl="1"/>
            <a:r>
              <a:rPr lang="en-US"/>
              <a:t>12V @ 400mA</a:t>
            </a:r>
          </a:p>
          <a:p>
            <a:pPr lvl="1"/>
            <a:r>
              <a:rPr lang="en-US"/>
              <a:t>Off-State = Valve Closed</a:t>
            </a:r>
          </a:p>
          <a:p>
            <a:pPr lvl="1"/>
            <a:r>
              <a:rPr lang="en-US"/>
              <a:t>One Valve Active At A Time</a:t>
            </a:r>
          </a:p>
        </p:txBody>
      </p:sp>
      <p:pic>
        <p:nvPicPr>
          <p:cNvPr id="4" name="Picture 3" descr="Solenoid_Val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248" y="2590809"/>
            <a:ext cx="2743200" cy="2681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8344" y="5291268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17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Sensors</a:t>
            </a:r>
          </a:p>
        </p:txBody>
      </p:sp>
      <p:pic>
        <p:nvPicPr>
          <p:cNvPr id="6" name="Content Placeholder 5" descr="hardware_block_diagram(3).p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6875" y="1264555"/>
            <a:ext cx="7423785" cy="5229225"/>
          </a:xfrm>
        </p:spPr>
      </p:pic>
    </p:spTree>
    <p:extLst>
      <p:ext uri="{BB962C8B-B14F-4D97-AF65-F5344CB8AC3E}">
        <p14:creationId xmlns:p14="http://schemas.microsoft.com/office/powerpoint/2010/main" val="427936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Types of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Ambient Light Sensor</a:t>
            </a:r>
          </a:p>
          <a:p>
            <a:r>
              <a:rPr lang="en-US"/>
              <a:t>Ambient Temperature Sensor</a:t>
            </a:r>
          </a:p>
          <a:p>
            <a:r>
              <a:rPr lang="en-US"/>
              <a:t>Ambient Humidity Sensor</a:t>
            </a:r>
          </a:p>
          <a:p>
            <a:r>
              <a:rPr lang="en-US"/>
              <a:t>Barometric Pressure Sensor</a:t>
            </a:r>
          </a:p>
          <a:p>
            <a:r>
              <a:rPr lang="en-US"/>
              <a:t>Water Level Sensor</a:t>
            </a:r>
          </a:p>
          <a:p>
            <a:r>
              <a:rPr lang="en-US"/>
              <a:t>Water Temperature Sensor</a:t>
            </a:r>
          </a:p>
          <a:p>
            <a:r>
              <a:rPr lang="en-US"/>
              <a:t>pH Sensor</a:t>
            </a:r>
          </a:p>
          <a:p>
            <a:r>
              <a:rPr lang="en-US"/>
              <a:t>Dissolved Oxygen Sensor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Texas Instruments Sensor 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dirty="0">
              <a:solidFill>
                <a:srgbClr val="404040"/>
              </a:solidFill>
              <a:latin typeface="Century Gothic"/>
            </a:endParaRPr>
          </a:p>
          <a:p>
            <a:r>
              <a:rPr lang="en-US" dirty="0" err="1">
                <a:solidFill>
                  <a:srgbClr val="404040"/>
                </a:solidFill>
                <a:latin typeface="Century Gothic"/>
              </a:rPr>
              <a:t>Sensirion</a:t>
            </a:r>
            <a:r>
              <a:rPr lang="en-US" dirty="0">
                <a:solidFill>
                  <a:srgbClr val="404040"/>
                </a:solidFill>
                <a:latin typeface="Century Gothic"/>
              </a:rPr>
              <a:t> SHT21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entury Gothic"/>
              </a:rPr>
              <a:t>Humidity Sensor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entury Gothic"/>
              </a:rPr>
              <a:t>Ambient Temperature Sensor</a:t>
            </a:r>
          </a:p>
          <a:p>
            <a:r>
              <a:rPr lang="en-US" dirty="0" err="1">
                <a:solidFill>
                  <a:srgbClr val="404040"/>
                </a:solidFill>
                <a:latin typeface="Century Gothic"/>
              </a:rPr>
              <a:t>Intersil</a:t>
            </a:r>
            <a:r>
              <a:rPr lang="en-US" dirty="0">
                <a:solidFill>
                  <a:srgbClr val="404040"/>
                </a:solidFill>
                <a:latin typeface="Century Gothic"/>
              </a:rPr>
              <a:t> ISL29023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entury Gothic"/>
              </a:rPr>
              <a:t>Ambient Light Sensor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entury Gothic"/>
              </a:rPr>
              <a:t>Infrared Light Sensor</a:t>
            </a:r>
          </a:p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TMP006 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entury Gothic"/>
              </a:rPr>
              <a:t>Non-Contact Infrared Temperature Sensor</a:t>
            </a:r>
          </a:p>
          <a:p>
            <a:r>
              <a:rPr lang="en-US" dirty="0">
                <a:solidFill>
                  <a:srgbClr val="404040"/>
                </a:solidFill>
                <a:latin typeface="Century Gothic"/>
              </a:rPr>
              <a:t>Bosh </a:t>
            </a:r>
            <a:r>
              <a:rPr lang="en-US" dirty="0" err="1">
                <a:solidFill>
                  <a:srgbClr val="404040"/>
                </a:solidFill>
                <a:latin typeface="Century Gothic"/>
              </a:rPr>
              <a:t>Sensortec</a:t>
            </a:r>
            <a:r>
              <a:rPr lang="en-US" dirty="0">
                <a:solidFill>
                  <a:srgbClr val="404040"/>
                </a:solidFill>
                <a:latin typeface="Century Gothic"/>
              </a:rPr>
              <a:t> BMP180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entury Gothic"/>
              </a:rPr>
              <a:t>Barometric Pressure Sensor</a:t>
            </a:r>
            <a:endParaRPr lang="en-US" sz="1400" dirty="0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5" name="Content Placeholder 4" descr="med_boostxl-senshub_boostxl-senshub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1119" y="2943225"/>
            <a:ext cx="3333750" cy="2143125"/>
          </a:xfrm>
        </p:spPr>
      </p:pic>
      <p:sp>
        <p:nvSpPr>
          <p:cNvPr id="6" name="TextBox 5"/>
          <p:cNvSpPr txBox="1"/>
          <p:nvPr/>
        </p:nvSpPr>
        <p:spPr>
          <a:xfrm>
            <a:off x="8035206" y="5232995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18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Water Level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eTape Continuous Fluid Level Sensor PN-12</a:t>
            </a:r>
          </a:p>
          <a:p>
            <a:pPr lvl="1"/>
            <a:r>
              <a:rPr lang="en-US"/>
              <a:t>12" Long</a:t>
            </a:r>
          </a:p>
          <a:p>
            <a:pPr lvl="1"/>
            <a:r>
              <a:rPr lang="en-US"/>
              <a:t>Resistive Output</a:t>
            </a:r>
          </a:p>
          <a:p>
            <a:pPr lvl="1"/>
            <a:r>
              <a:rPr lang="en-US"/>
              <a:t>0.25mm (0.01") Resolution</a:t>
            </a:r>
          </a:p>
          <a:p>
            <a:pPr lvl="1"/>
            <a:r>
              <a:rPr lang="en-US"/>
              <a:t>1500Ω (Empty) - 300Ω (Full)</a:t>
            </a:r>
          </a:p>
          <a:p>
            <a:pPr lvl="1"/>
            <a:r>
              <a:rPr lang="en-US"/>
              <a:t>0.5W Power Rating</a:t>
            </a:r>
          </a:p>
          <a:p>
            <a:pPr lvl="1"/>
            <a:r>
              <a:rPr lang="en-US"/>
              <a:t>-9C - 65C Temperature Range</a:t>
            </a:r>
          </a:p>
          <a:p>
            <a:endParaRPr lang="en-US" sz="1600"/>
          </a:p>
        </p:txBody>
      </p:sp>
      <p:pic>
        <p:nvPicPr>
          <p:cNvPr id="5" name="Content Placeholder 4" descr="etape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  <p:sp>
        <p:nvSpPr>
          <p:cNvPr id="4" name="TextBox 3"/>
          <p:cNvSpPr txBox="1"/>
          <p:nvPr/>
        </p:nvSpPr>
        <p:spPr>
          <a:xfrm>
            <a:off x="7672325" y="5449444"/>
            <a:ext cx="3338966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Figure 19</a:t>
            </a:r>
          </a:p>
        </p:txBody>
      </p:sp>
    </p:spTree>
    <p:extLst>
      <p:ext uri="{BB962C8B-B14F-4D97-AF65-F5344CB8AC3E}">
        <p14:creationId xmlns:p14="http://schemas.microsoft.com/office/powerpoint/2010/main" val="16112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Project Motivations And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404040"/>
                </a:solidFill>
                <a:latin typeface="Century Gothic"/>
              </a:rPr>
              <a:t>Motivation 1:   Investigate hydroponic science, which has the potential to be: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Resource Efficient (Nutrients)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Space efficient (Vertical Growing)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More Controllable </a:t>
            </a:r>
          </a:p>
          <a:p>
            <a:r>
              <a:rPr lang="en-US">
                <a:solidFill>
                  <a:srgbClr val="404040"/>
                </a:solidFill>
                <a:latin typeface="Century Gothic"/>
              </a:rPr>
              <a:t>Motivation 2:   Develop skills that will be desirable in the job market: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Embedded Programming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PCB Layout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404040"/>
                </a:solidFill>
                <a:latin typeface="Century Gothic"/>
              </a:rPr>
              <a:t>Project Goal:   Automate the care and maintenance of a hydroponic system.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Design boards for the MCU, Automation, and Solar Charge Controller.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Analyze sensor data to on/off control automation subsystems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Post data to a local server</a:t>
            </a:r>
          </a:p>
        </p:txBody>
      </p:sp>
    </p:spTree>
    <p:extLst>
      <p:ext uri="{BB962C8B-B14F-4D97-AF65-F5344CB8AC3E}">
        <p14:creationId xmlns:p14="http://schemas.microsoft.com/office/powerpoint/2010/main" val="32628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Water Temperature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404040"/>
                </a:solidFill>
                <a:latin typeface="Century Gothic"/>
              </a:rPr>
              <a:t>Waterproof DS18B20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Digital Water Temperature Sensor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3V - 5V Operating Voltage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9 - 12 bit Selectable Resolution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0.5C Accuracy 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-10C - 85C Temperature Range</a:t>
            </a:r>
          </a:p>
          <a:p>
            <a:pPr lvl="1"/>
            <a:endParaRPr lang="en-US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5" name="Content Placeholder 4" descr="water temp sensor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9375" y="2133600"/>
            <a:ext cx="3291854" cy="3291854"/>
          </a:xfrm>
        </p:spPr>
      </p:pic>
      <p:sp>
        <p:nvSpPr>
          <p:cNvPr id="6" name="TextBox 5"/>
          <p:cNvSpPr txBox="1"/>
          <p:nvPr/>
        </p:nvSpPr>
        <p:spPr>
          <a:xfrm>
            <a:off x="7943511" y="5640603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20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pH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Atlas Scientific EZO Embedded pH Sensor</a:t>
            </a:r>
          </a:p>
          <a:p>
            <a:pPr lvl="1"/>
            <a:r>
              <a:rPr lang="en-US"/>
              <a:t>UART or I2C Protocol</a:t>
            </a:r>
          </a:p>
          <a:p>
            <a:pPr lvl="1"/>
            <a:r>
              <a:rPr lang="en-US"/>
              <a:t>3.3V - 5V Operating Voltage</a:t>
            </a:r>
          </a:p>
          <a:p>
            <a:pPr lvl="1"/>
            <a:r>
              <a:rPr lang="en-US"/>
              <a:t>0.001 - 14 pH Range Readings</a:t>
            </a:r>
          </a:p>
          <a:p>
            <a:pPr lvl="1"/>
            <a:r>
              <a:rPr lang="en-US"/>
              <a:t>0.02pH Resolution</a:t>
            </a:r>
          </a:p>
          <a:p>
            <a:pPr lvl="1"/>
            <a:r>
              <a:rPr lang="en-US"/>
              <a:t>Waterproof Probe</a:t>
            </a:r>
          </a:p>
          <a:p>
            <a:pPr lvl="1"/>
            <a:r>
              <a:rPr lang="en-US"/>
              <a:t>0.995mA at 3.3V Sleep Mode</a:t>
            </a:r>
          </a:p>
        </p:txBody>
      </p:sp>
      <p:pic>
        <p:nvPicPr>
          <p:cNvPr id="5" name="Content Placeholder 4" descr="ph sensor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1375" y="2425503"/>
            <a:ext cx="4313238" cy="3178570"/>
          </a:xfrm>
        </p:spPr>
      </p:pic>
      <p:sp>
        <p:nvSpPr>
          <p:cNvPr id="6" name="TextBox 5"/>
          <p:cNvSpPr txBox="1"/>
          <p:nvPr/>
        </p:nvSpPr>
        <p:spPr>
          <a:xfrm>
            <a:off x="7984264" y="5049572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21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Dissolved Oxygen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 charset="0"/>
              </a:rPr>
              <a:t>Atlas Scientific EZO Embedded Dissolved Oxygen Sensor </a:t>
            </a:r>
          </a:p>
          <a:p>
            <a:pPr lvl="1"/>
            <a:r>
              <a:rPr lang="en-US" dirty="0">
                <a:latin typeface="Century Gothic" charset="0"/>
              </a:rPr>
              <a:t>UART or I2C Protocol </a:t>
            </a:r>
          </a:p>
          <a:p>
            <a:pPr lvl="1"/>
            <a:r>
              <a:rPr lang="en-US" dirty="0">
                <a:latin typeface="Century Gothic" charset="0"/>
              </a:rPr>
              <a:t>3.3V - 5V Operating Voltage </a:t>
            </a:r>
          </a:p>
          <a:p>
            <a:pPr lvl="1"/>
            <a:r>
              <a:rPr lang="en-US" dirty="0">
                <a:latin typeface="Century Gothic" charset="0"/>
              </a:rPr>
              <a:t>0 - 20 mg/L Readings </a:t>
            </a:r>
          </a:p>
          <a:p>
            <a:pPr lvl="1"/>
            <a:r>
              <a:rPr lang="en-US" dirty="0">
                <a:latin typeface="Century Gothic" charset="0"/>
              </a:rPr>
              <a:t>0.1 mg/L Resolution </a:t>
            </a:r>
          </a:p>
          <a:p>
            <a:pPr lvl="1"/>
            <a:r>
              <a:rPr lang="en-US" dirty="0">
                <a:latin typeface="Century Gothic" charset="0"/>
              </a:rPr>
              <a:t>Waterproof Probe </a:t>
            </a:r>
          </a:p>
          <a:p>
            <a:pPr lvl="1"/>
            <a:r>
              <a:rPr lang="en-US" dirty="0">
                <a:latin typeface="Century Gothic" charset="0"/>
              </a:rPr>
              <a:t>0.995mA at 3.3V Sleep Mode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dissolved oxygen sensor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3931" y="2524125"/>
            <a:ext cx="4048125" cy="2981325"/>
          </a:xfrm>
        </p:spPr>
      </p:pic>
      <p:sp>
        <p:nvSpPr>
          <p:cNvPr id="6" name="TextBox 5"/>
          <p:cNvSpPr txBox="1"/>
          <p:nvPr/>
        </p:nvSpPr>
        <p:spPr>
          <a:xfrm>
            <a:off x="8025017" y="5151474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22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User Interface</a:t>
            </a:r>
          </a:p>
        </p:txBody>
      </p:sp>
      <p:pic>
        <p:nvPicPr>
          <p:cNvPr id="4" name="Content Placeholder 3" descr="hardware_block_diagram(4).p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6875" y="1264555"/>
            <a:ext cx="7423785" cy="5229225"/>
          </a:xfrm>
        </p:spPr>
      </p:pic>
    </p:spTree>
    <p:extLst>
      <p:ext uri="{BB962C8B-B14F-4D97-AF65-F5344CB8AC3E}">
        <p14:creationId xmlns:p14="http://schemas.microsoft.com/office/powerpoint/2010/main" val="23004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Interface</a:t>
            </a:r>
            <a:br>
              <a:rPr lang="en-US" dirty="0" smtClean="0"/>
            </a:br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</a:t>
            </a:r>
            <a:r>
              <a:rPr lang="en-US" dirty="0" smtClean="0"/>
              <a:t> Web-Based and LCD Touchscreen </a:t>
            </a:r>
            <a:r>
              <a:rPr lang="en-US" dirty="0"/>
              <a:t>B</a:t>
            </a:r>
            <a:r>
              <a:rPr lang="en-US" dirty="0" smtClean="0"/>
              <a:t>ased Interface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View Current </a:t>
            </a:r>
            <a:r>
              <a:rPr lang="en-US" dirty="0"/>
              <a:t>S</a:t>
            </a:r>
            <a:r>
              <a:rPr lang="en-US" dirty="0" smtClean="0"/>
              <a:t>ensor </a:t>
            </a:r>
            <a:r>
              <a:rPr lang="en-US" dirty="0"/>
              <a:t>R</a:t>
            </a:r>
            <a:r>
              <a:rPr lang="en-US" dirty="0" smtClean="0"/>
              <a:t>eadings and Threshold Alerts.</a:t>
            </a:r>
          </a:p>
          <a:p>
            <a:pPr lvl="0"/>
            <a:r>
              <a:rPr lang="en-US" dirty="0" smtClean="0"/>
              <a:t>Ability to </a:t>
            </a:r>
            <a:r>
              <a:rPr lang="en-US" dirty="0"/>
              <a:t>M</a:t>
            </a:r>
            <a:r>
              <a:rPr lang="en-US" dirty="0" smtClean="0"/>
              <a:t>anipulate </a:t>
            </a:r>
            <a:r>
              <a:rPr lang="en-US" dirty="0"/>
              <a:t>A</a:t>
            </a:r>
            <a:r>
              <a:rPr lang="en-US" dirty="0" smtClean="0"/>
              <a:t>lert Thresholds.</a:t>
            </a:r>
          </a:p>
          <a:p>
            <a:pPr lvl="0"/>
            <a:r>
              <a:rPr lang="en-US" dirty="0" smtClean="0"/>
              <a:t>Manually </a:t>
            </a:r>
            <a:r>
              <a:rPr lang="en-US" dirty="0"/>
              <a:t>A</a:t>
            </a:r>
            <a:r>
              <a:rPr lang="en-US" dirty="0" smtClean="0"/>
              <a:t>ctivate </a:t>
            </a:r>
            <a:r>
              <a:rPr lang="en-US" dirty="0"/>
              <a:t>N</a:t>
            </a:r>
            <a:r>
              <a:rPr lang="en-US" dirty="0" smtClean="0"/>
              <a:t>umerous </a:t>
            </a:r>
            <a:r>
              <a:rPr lang="en-US" dirty="0"/>
              <a:t>P</a:t>
            </a:r>
            <a:r>
              <a:rPr lang="en-US" dirty="0" smtClean="0"/>
              <a:t>arts of the System.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</a:t>
            </a:r>
            <a:r>
              <a:rPr lang="en-US" dirty="0" smtClean="0"/>
              <a:t>esistive Touch LCD Screen for Control at the Site.</a:t>
            </a:r>
          </a:p>
          <a:p>
            <a:pPr lvl="1"/>
            <a:r>
              <a:rPr lang="en-US" dirty="0" err="1" smtClean="0"/>
              <a:t>Beaglebone</a:t>
            </a:r>
            <a:r>
              <a:rPr lang="en-US" dirty="0" smtClean="0"/>
              <a:t> Black Web Server for Remote Viewing and Control.</a:t>
            </a:r>
          </a:p>
          <a:p>
            <a:r>
              <a:rPr lang="en-US" dirty="0" smtClean="0"/>
              <a:t>Around 5 Minute Sensor Refresh</a:t>
            </a:r>
          </a:p>
          <a:p>
            <a:r>
              <a:rPr lang="en-US" dirty="0" smtClean="0"/>
              <a:t>Ability to Manually Refresh Sensors.</a:t>
            </a:r>
          </a:p>
          <a:p>
            <a:r>
              <a:rPr lang="en-US" dirty="0" smtClean="0"/>
              <a:t>Straightforward and Simple to Use UI.</a:t>
            </a:r>
          </a:p>
        </p:txBody>
      </p:sp>
    </p:spTree>
    <p:extLst>
      <p:ext uri="{BB962C8B-B14F-4D97-AF65-F5344CB8AC3E}">
        <p14:creationId xmlns:p14="http://schemas.microsoft.com/office/powerpoint/2010/main" val="27088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Kentec</a:t>
            </a:r>
            <a:r>
              <a:rPr lang="en-US" dirty="0" smtClean="0"/>
              <a:t> 3.5” LCD Touchscreen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Decent Size.</a:t>
            </a:r>
          </a:p>
          <a:p>
            <a:pPr lvl="0"/>
            <a:r>
              <a:rPr lang="en-US" dirty="0" smtClean="0"/>
              <a:t>Can Fit Multiple Elements on Screen Easily.</a:t>
            </a:r>
          </a:p>
          <a:p>
            <a:pPr lvl="0"/>
            <a:r>
              <a:rPr lang="en-US" dirty="0" smtClean="0"/>
              <a:t>Touchscreen Allows </a:t>
            </a:r>
            <a:r>
              <a:rPr lang="en-US" dirty="0"/>
              <a:t>E</a:t>
            </a:r>
            <a:r>
              <a:rPr lang="en-US" dirty="0" smtClean="0"/>
              <a:t>ase of Use of Control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 the System.</a:t>
            </a:r>
          </a:p>
          <a:p>
            <a:pPr lvl="0"/>
            <a:r>
              <a:rPr lang="en-US" dirty="0" smtClean="0"/>
              <a:t>Supported by Texas Instruments’ Graphics</a:t>
            </a:r>
            <a:br>
              <a:rPr lang="en-US" dirty="0" smtClean="0"/>
            </a:br>
            <a:r>
              <a:rPr lang="en-US" dirty="0" smtClean="0"/>
              <a:t>Library.</a:t>
            </a:r>
          </a:p>
          <a:p>
            <a:pPr lvl="0"/>
            <a:r>
              <a:rPr lang="en-US" dirty="0" smtClean="0"/>
              <a:t>Parallel Data Connection.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2344" y="1905001"/>
            <a:ext cx="3642268" cy="2980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6201" y="5108719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23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Kentec</a:t>
            </a:r>
            <a:r>
              <a:rPr lang="en-US" dirty="0" smtClean="0"/>
              <a:t> 3.5” LCD Touchscreen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4" name="Content Placeholder 3" title="Table sample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863606" y="2566611"/>
          <a:ext cx="2981164" cy="289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3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Voltage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r>
                        <a:rPr lang="en-US" baseline="0" dirty="0" smtClean="0"/>
                        <a:t>V &amp; 5V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320 x 240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16-bit parallel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Temp.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-20 – 70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2350" y="1741864"/>
            <a:ext cx="3102532" cy="4703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9556" y="6302966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24</a:t>
            </a:r>
            <a:endParaRPr lang="en-US">
              <a:latin typeface="Century 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9141" y="5448324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Table 5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LCD Touchscreen Flowchart</a:t>
            </a:r>
            <a:endParaRPr lang="en-US" dirty="0"/>
          </a:p>
        </p:txBody>
      </p:sp>
      <p:pic>
        <p:nvPicPr>
          <p:cNvPr id="4" name="Content Placeholder 3" descr="lcd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03839" y="1318548"/>
            <a:ext cx="3993567" cy="5331323"/>
          </a:xfrm>
        </p:spPr>
      </p:pic>
    </p:spTree>
    <p:extLst>
      <p:ext uri="{BB962C8B-B14F-4D97-AF65-F5344CB8AC3E}">
        <p14:creationId xmlns:p14="http://schemas.microsoft.com/office/powerpoint/2010/main" val="5031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Web-based Interface</a:t>
            </a:r>
            <a:br>
              <a:rPr lang="en-US" dirty="0" smtClean="0"/>
            </a:b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1" y="2133600"/>
            <a:ext cx="8915399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Addition, a Similar Featured Web Interface to the LCD Interface.</a:t>
            </a:r>
          </a:p>
          <a:p>
            <a:r>
              <a:rPr lang="en-US" dirty="0"/>
              <a:t>Adds a Database for History.</a:t>
            </a:r>
          </a:p>
          <a:p>
            <a:r>
              <a:rPr lang="en-US" dirty="0"/>
              <a:t>Manipulate Alert Thresholds and Control Subsystems.</a:t>
            </a:r>
          </a:p>
          <a:p>
            <a:r>
              <a:rPr lang="en-US" dirty="0"/>
              <a:t>Can Access the System Remotely, No Need to Be at the Location.</a:t>
            </a:r>
          </a:p>
        </p:txBody>
      </p:sp>
    </p:spTree>
    <p:extLst>
      <p:ext uri="{BB962C8B-B14F-4D97-AF65-F5344CB8AC3E}">
        <p14:creationId xmlns:p14="http://schemas.microsoft.com/office/powerpoint/2010/main" val="31836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BeagleBone</a:t>
            </a:r>
            <a:r>
              <a:rPr lang="en-US" dirty="0" smtClean="0"/>
              <a:t> Black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Open Source Hardware and Tons of Documentation.</a:t>
            </a:r>
          </a:p>
          <a:p>
            <a:r>
              <a:rPr lang="en-US" dirty="0" smtClean="0"/>
              <a:t>69 GPIO Pins, Easy to Interface </a:t>
            </a:r>
            <a:r>
              <a:rPr lang="en-US" dirty="0"/>
              <a:t>W</a:t>
            </a:r>
            <a:r>
              <a:rPr lang="en-US" dirty="0" smtClean="0"/>
              <a:t>ith.</a:t>
            </a:r>
          </a:p>
          <a:p>
            <a:r>
              <a:rPr lang="en-US" dirty="0" smtClean="0"/>
              <a:t>4GB On-Board </a:t>
            </a:r>
            <a:r>
              <a:rPr lang="en-US" dirty="0" err="1" smtClean="0"/>
              <a:t>eMMC</a:t>
            </a:r>
            <a:r>
              <a:rPr lang="en-US" dirty="0" smtClean="0"/>
              <a:t>, No </a:t>
            </a:r>
            <a:r>
              <a:rPr lang="en-US" dirty="0"/>
              <a:t>N</a:t>
            </a:r>
            <a:r>
              <a:rPr lang="en-US" dirty="0" smtClean="0"/>
              <a:t>eed for a </a:t>
            </a:r>
            <a:r>
              <a:rPr lang="en-US" dirty="0" err="1" smtClean="0"/>
              <a:t>microSD</a:t>
            </a:r>
            <a:r>
              <a:rPr lang="en-US" dirty="0" smtClean="0"/>
              <a:t> Card.</a:t>
            </a:r>
          </a:p>
          <a:p>
            <a:r>
              <a:rPr lang="en-US" dirty="0" smtClean="0"/>
              <a:t>Low Power </a:t>
            </a:r>
            <a:r>
              <a:rPr lang="en-US" dirty="0"/>
              <a:t>C</a:t>
            </a:r>
            <a:r>
              <a:rPr lang="en-US" dirty="0" smtClean="0"/>
              <a:t>onsumption </a:t>
            </a:r>
            <a:br>
              <a:rPr lang="en-US" dirty="0" smtClean="0"/>
            </a:br>
            <a:r>
              <a:rPr lang="en-US" dirty="0" smtClean="0"/>
              <a:t>(between 1-2W).</a:t>
            </a:r>
          </a:p>
          <a:p>
            <a:r>
              <a:rPr lang="en-US" dirty="0" smtClean="0"/>
              <a:t>Free from the Innovation Lab.</a:t>
            </a:r>
          </a:p>
          <a:p>
            <a:r>
              <a:rPr lang="en-US" dirty="0" smtClean="0"/>
              <a:t>Large Community.</a:t>
            </a:r>
          </a:p>
          <a:p>
            <a:r>
              <a:rPr lang="en-US" dirty="0" smtClean="0"/>
              <a:t>Built-in Simple to Use Node.js </a:t>
            </a:r>
            <a:r>
              <a:rPr lang="en-US" dirty="0"/>
              <a:t>W</a:t>
            </a:r>
            <a:r>
              <a:rPr lang="en-US" dirty="0" smtClean="0"/>
              <a:t>eb </a:t>
            </a:r>
            <a:r>
              <a:rPr lang="en-US" dirty="0"/>
              <a:t>S</a:t>
            </a:r>
            <a:r>
              <a:rPr lang="en-US" dirty="0" smtClean="0"/>
              <a:t>erver.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97" y="1905000"/>
            <a:ext cx="5171714" cy="3447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1628" y="5090333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25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9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Specifications and Requirements</a:t>
            </a:r>
          </a:p>
        </p:txBody>
      </p:sp>
      <p:pic>
        <p:nvPicPr>
          <p:cNvPr id="4" name="Picture 3" descr="Spec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153" y="1978234"/>
            <a:ext cx="4166089" cy="3743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4635" y="6099102"/>
            <a:ext cx="2743200" cy="27699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1200" dirty="0">
                <a:latin typeface="Century Gothic" charset="0"/>
                <a:cs typeface="Arial" charset="0"/>
              </a:rPr>
              <a:t>Table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1968" y="5790761"/>
            <a:ext cx="2743200" cy="27699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1200" dirty="0">
                <a:latin typeface="Century Gothic" charset="0"/>
                <a:cs typeface="Arial" charset="0"/>
              </a:rPr>
              <a:t>Table 2</a:t>
            </a:r>
            <a:endParaRPr lang="en-US">
              <a:latin typeface="Century Gothic" charset="0"/>
              <a:cs typeface="Arial" charset="0"/>
            </a:endParaRPr>
          </a:p>
        </p:txBody>
      </p:sp>
      <p:pic>
        <p:nvPicPr>
          <p:cNvPr id="5" name="Picture 4" descr="Spec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141" y="1783031"/>
            <a:ext cx="4038687" cy="417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9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Wireless Module</a:t>
            </a:r>
            <a:br>
              <a:rPr lang="en-US" dirty="0" smtClean="0"/>
            </a:b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1" y="2133600"/>
            <a:ext cx="7189103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Needed a Longer Range Communication Device Between MCU and </a:t>
            </a:r>
            <a:r>
              <a:rPr lang="en-US" dirty="0" err="1"/>
              <a:t>BeagleBone</a:t>
            </a:r>
            <a:r>
              <a:rPr lang="en-US" dirty="0"/>
              <a:t> Black.</a:t>
            </a:r>
          </a:p>
          <a:p>
            <a:r>
              <a:rPr lang="en-US" dirty="0"/>
              <a:t>Wires Not Practical, a Wireless Approach is Needed.</a:t>
            </a:r>
          </a:p>
          <a:p>
            <a:r>
              <a:rPr lang="en-US" dirty="0"/>
              <a:t>Should Use Low Power </a:t>
            </a:r>
          </a:p>
          <a:p>
            <a:r>
              <a:rPr lang="en-US" dirty="0"/>
              <a:t>Should Have 10-15 Meter Range</a:t>
            </a:r>
          </a:p>
          <a:p>
            <a:r>
              <a:rPr lang="en-US" dirty="0"/>
              <a:t>Should Be Less Than $20</a:t>
            </a:r>
          </a:p>
          <a:p>
            <a:r>
              <a:rPr lang="en-US" dirty="0"/>
              <a:t>Should Be Easy to Implement</a:t>
            </a:r>
          </a:p>
        </p:txBody>
      </p:sp>
    </p:spTree>
    <p:extLst>
      <p:ext uri="{BB962C8B-B14F-4D97-AF65-F5344CB8AC3E}">
        <p14:creationId xmlns:p14="http://schemas.microsoft.com/office/powerpoint/2010/main" val="23229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NRF24L01+ Wireless Transceiver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Uses 2.4 – 2.525 GHz RF</a:t>
            </a:r>
          </a:p>
          <a:p>
            <a:pPr lvl="0"/>
            <a:r>
              <a:rPr lang="en-US" dirty="0" smtClean="0"/>
              <a:t>Can Use up to 126 Channels</a:t>
            </a:r>
          </a:p>
          <a:p>
            <a:pPr lvl="0"/>
            <a:r>
              <a:rPr lang="en-US" dirty="0" smtClean="0"/>
              <a:t>Range of About 30 Meters</a:t>
            </a:r>
          </a:p>
          <a:p>
            <a:pPr lvl="0"/>
            <a:r>
              <a:rPr lang="en-US" dirty="0" smtClean="0"/>
              <a:t>Powered by 3.3V (Same as</a:t>
            </a:r>
            <a:br>
              <a:rPr lang="en-US" dirty="0" smtClean="0"/>
            </a:br>
            <a:r>
              <a:rPr lang="en-US" dirty="0" smtClean="0"/>
              <a:t>MCU and </a:t>
            </a:r>
            <a:r>
              <a:rPr lang="en-US" dirty="0" err="1" smtClean="0"/>
              <a:t>Beaglebone</a:t>
            </a:r>
            <a:r>
              <a:rPr lang="en-US" dirty="0" smtClean="0"/>
              <a:t> Pins)</a:t>
            </a:r>
          </a:p>
          <a:p>
            <a:pPr lvl="0"/>
            <a:r>
              <a:rPr lang="en-US" dirty="0" smtClean="0"/>
              <a:t>Uses SPI for Communication</a:t>
            </a:r>
          </a:p>
          <a:p>
            <a:pPr lvl="0"/>
            <a:r>
              <a:rPr lang="en-US" dirty="0" smtClean="0"/>
              <a:t>Has an Interrupt </a:t>
            </a:r>
            <a:r>
              <a:rPr lang="en-US" dirty="0"/>
              <a:t>P</a:t>
            </a:r>
            <a:r>
              <a:rPr lang="en-US" dirty="0" smtClean="0"/>
              <a:t>in</a:t>
            </a:r>
          </a:p>
          <a:p>
            <a:pPr lvl="0"/>
            <a:r>
              <a:rPr lang="en-US" dirty="0" smtClean="0"/>
              <a:t>Has an Ultra </a:t>
            </a:r>
            <a:r>
              <a:rPr lang="en-US" dirty="0"/>
              <a:t>L</a:t>
            </a:r>
            <a:r>
              <a:rPr lang="en-US" dirty="0" smtClean="0"/>
              <a:t>ow </a:t>
            </a:r>
            <a:r>
              <a:rPr lang="en-US" dirty="0"/>
              <a:t>P</a:t>
            </a:r>
            <a:r>
              <a:rPr lang="en-US" dirty="0" smtClean="0"/>
              <a:t>ower </a:t>
            </a:r>
            <a:r>
              <a:rPr lang="en-US" dirty="0"/>
              <a:t>M</a:t>
            </a:r>
            <a:r>
              <a:rPr lang="en-US" dirty="0" smtClean="0"/>
              <a:t>ode</a:t>
            </a:r>
          </a:p>
          <a:p>
            <a:pPr lvl="0"/>
            <a:r>
              <a:rPr lang="en-US" dirty="0" smtClean="0"/>
              <a:t>Only About $7 for a Pair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62" y="1905000"/>
            <a:ext cx="5238750" cy="2409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0518" y="4519682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26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NRF24L01+ Wireless Transceiver</a:t>
            </a:r>
            <a:br>
              <a:rPr lang="en-US" dirty="0"/>
            </a:br>
            <a:r>
              <a:rPr lang="en-US" dirty="0" smtClean="0"/>
              <a:t>Specifications &amp; Block Diagram</a:t>
            </a:r>
            <a:endParaRPr lang="en-US" dirty="0"/>
          </a:p>
        </p:txBody>
      </p:sp>
      <p:graphicFrame>
        <p:nvGraphicFramePr>
          <p:cNvPr id="4" name="Content Placeholder 3" title="Table sample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592924" y="1979645"/>
          <a:ext cx="2981164" cy="451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3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Voltage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 –</a:t>
                      </a:r>
                      <a:r>
                        <a:rPr lang="en-US" baseline="0" dirty="0" smtClean="0"/>
                        <a:t> 3.6V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Current Draw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13.5mA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Standby Current Draw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26µA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Data Rates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250kbps,</a:t>
                      </a:r>
                      <a:r>
                        <a:rPr lang="en-US" baseline="0" dirty="0" smtClean="0"/>
                        <a:t> 1Mbps, 2Mbps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302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Temp.</a:t>
                      </a:r>
                      <a:endParaRPr lang="en-US" dirty="0"/>
                    </a:p>
                  </a:txBody>
                  <a:tcPr marL="82621" marR="826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-40 – 125 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n-US" dirty="0"/>
                    </a:p>
                  </a:txBody>
                  <a:tcPr marL="82621" marR="826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8996" y="1905000"/>
            <a:ext cx="5775615" cy="3255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8258" y="5294136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27</a:t>
            </a:r>
            <a:endParaRPr lang="en-US">
              <a:latin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4157" y="6487137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Table 6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TMEZON Outdoor IP Camera</a:t>
            </a:r>
          </a:p>
          <a:p>
            <a:pPr lvl="1"/>
            <a:r>
              <a:rPr lang="en-US"/>
              <a:t>1.0 Mega Pixels</a:t>
            </a:r>
          </a:p>
          <a:p>
            <a:pPr lvl="1"/>
            <a:r>
              <a:rPr lang="en-US"/>
              <a:t>720p</a:t>
            </a:r>
          </a:p>
          <a:p>
            <a:pPr lvl="1"/>
            <a:r>
              <a:rPr lang="en-US"/>
              <a:t>24 IR LEDs</a:t>
            </a:r>
          </a:p>
          <a:p>
            <a:pPr lvl="1"/>
            <a:r>
              <a:rPr lang="en-US"/>
              <a:t>Night Vision</a:t>
            </a:r>
          </a:p>
          <a:p>
            <a:pPr lvl="1"/>
            <a:r>
              <a:rPr lang="en-US"/>
              <a:t>Power Over Ethernet (POE)</a:t>
            </a:r>
          </a:p>
          <a:p>
            <a:pPr lvl="1"/>
            <a:r>
              <a:rPr lang="en-US"/>
              <a:t>Weatherproof</a:t>
            </a:r>
          </a:p>
          <a:p>
            <a:pPr lvl="1"/>
            <a:r>
              <a:rPr lang="en-US"/>
              <a:t>IP66 Water Resistance</a:t>
            </a:r>
          </a:p>
          <a:p>
            <a:pPr lvl="1"/>
            <a:r>
              <a:rPr lang="en-US"/>
              <a:t>Self Hosting IP Camera Stream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  <a:ea typeface="Verdana" charset="0"/>
                <a:cs typeface="Verdana" charset="0"/>
              </a:rPr>
              <a:t>WiFi 802.11 b/g/n Compliant</a:t>
            </a:r>
          </a:p>
        </p:txBody>
      </p:sp>
      <p:pic>
        <p:nvPicPr>
          <p:cNvPr id="5" name="Content Placeholder 4" descr="camera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8869" y="2125663"/>
            <a:ext cx="3778250" cy="3778250"/>
          </a:xfrm>
        </p:spPr>
      </p:pic>
      <p:sp>
        <p:nvSpPr>
          <p:cNvPr id="6" name="TextBox 5"/>
          <p:cNvSpPr txBox="1"/>
          <p:nvPr/>
        </p:nvSpPr>
        <p:spPr>
          <a:xfrm>
            <a:off x="7943511" y="5640603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28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1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Administrative Content</a:t>
            </a:r>
            <a:br>
              <a:rPr lang="en-US" dirty="0" smtClean="0"/>
            </a:br>
            <a:r>
              <a:rPr lang="en-US" dirty="0" smtClean="0"/>
              <a:t>Progress Chart</a:t>
            </a:r>
            <a:endParaRPr lang="en-US" dirty="0"/>
          </a:p>
        </p:txBody>
      </p:sp>
      <p:graphicFrame>
        <p:nvGraphicFramePr>
          <p:cNvPr id="6" name="Content Placeholder 5" title="Chart sample"/>
          <p:cNvGraphicFramePr>
            <a:graphicFrameLocks noGrp="1"/>
          </p:cNvGraphicFramePr>
          <p:nvPr>
            <p:ph idx="1"/>
            <p:extLst/>
          </p:nvPr>
        </p:nvGraphicFramePr>
        <p:xfrm>
          <a:off x="2388869" y="1905000"/>
          <a:ext cx="9115743" cy="451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11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Administrative Content</a:t>
            </a:r>
            <a:br>
              <a:rPr lang="en-US" dirty="0" smtClean="0"/>
            </a:br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151895"/>
              </p:ext>
            </p:extLst>
          </p:nvPr>
        </p:nvGraphicFramePr>
        <p:xfrm>
          <a:off x="3446463" y="1905000"/>
          <a:ext cx="713232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PCB</a:t>
                      </a:r>
                      <a:r>
                        <a:rPr lang="en-US" baseline="0" dirty="0" smtClean="0"/>
                        <a:t>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 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Sensor</a:t>
                      </a:r>
                      <a:r>
                        <a:rPr lang="en-US" baseline="0" dirty="0" smtClean="0"/>
                        <a:t>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r>
                        <a:rPr lang="en-US" baseline="0" dirty="0" smtClean="0"/>
                        <a:t> Signals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LCD 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Pump, Tiller, Hydroponics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73505" y="6523909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Table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Administrative Content</a:t>
            </a:r>
            <a:br>
              <a:rPr lang="en-US" dirty="0" smtClean="0"/>
            </a:br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010447"/>
              </p:ext>
            </p:extLst>
          </p:nvPr>
        </p:nvGraphicFramePr>
        <p:xfrm>
          <a:off x="2324317" y="1929796"/>
          <a:ext cx="8915400" cy="468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3324577949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229794483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1091257157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415702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Device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# of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Price per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19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Solar Panel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Power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$103.95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10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Power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$152.95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443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Sensor 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 (TI Innovation Lab)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118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Water Level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$39.99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60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Water Temperature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$9.95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720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$105.95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78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Dissolved Oxygen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$199.95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36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Camera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User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$43.99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88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7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Administrative Content</a:t>
            </a:r>
            <a:br>
              <a:rPr lang="en-US" dirty="0"/>
            </a:br>
            <a:r>
              <a:rPr lang="en-US" dirty="0"/>
              <a:t>Budget (cont)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638790"/>
              </p:ext>
            </p:extLst>
          </p:nvPr>
        </p:nvGraphicFramePr>
        <p:xfrm>
          <a:off x="2324317" y="1929796"/>
          <a:ext cx="89154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3324577949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229794483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1091257157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415702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Device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# of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Price per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19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LCD Touch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User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$33.25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81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BeagleBone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User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 (TI Innovation Lab)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24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Tiva C TM4C1294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Microcontroller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 (TI Sample)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833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TPS563200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Voltage Regulator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 (TI Sample)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70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Various passive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Passives for Regulator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Multiple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$1.43 for 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863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 set of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$9.99 per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26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Bilge Pump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Water Pump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$33.99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01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nRF24L01+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Wireless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$3.42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832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Solid-State Relays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Active 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$4.99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54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LED Bulbs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$30.99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46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0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Administrative Content</a:t>
            </a:r>
            <a:br>
              <a:rPr lang="en-US" dirty="0"/>
            </a:br>
            <a:r>
              <a:rPr lang="en-US" dirty="0"/>
              <a:t>Budget (cont)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980447"/>
              </p:ext>
            </p:extLst>
          </p:nvPr>
        </p:nvGraphicFramePr>
        <p:xfrm>
          <a:off x="2324317" y="1929796"/>
          <a:ext cx="8915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3324577949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229794483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1091257157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415702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Device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# of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Price per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19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Auger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$11.99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81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Stepper 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24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Solenoids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Active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833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3/4" Hosing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$3.95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70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863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26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$803.72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01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Duke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$1250.00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832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Remaining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$446.28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54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4683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06907" y="6229731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Table 7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Time (Shorter Semester)</a:t>
            </a:r>
          </a:p>
          <a:p>
            <a:r>
              <a:rPr lang="en-US"/>
              <a:t>Money (Cost vs Performance)</a:t>
            </a:r>
          </a:p>
          <a:p>
            <a:r>
              <a:rPr lang="en-US"/>
              <a:t>Practical Experience</a:t>
            </a:r>
          </a:p>
          <a:p>
            <a:r>
              <a:rPr lang="en-US"/>
              <a:t>Mechanical Design Knowledge</a:t>
            </a:r>
          </a:p>
          <a:p>
            <a:r>
              <a:rPr lang="en-US"/>
              <a:t>Manufacturing</a:t>
            </a:r>
          </a:p>
          <a:p>
            <a:pPr lvl="1"/>
            <a:r>
              <a:rPr lang="en-US"/>
              <a:t>No Low Cost Pick and Place</a:t>
            </a:r>
          </a:p>
          <a:p>
            <a:pPr lvl="1"/>
            <a:r>
              <a:rPr lang="en-US"/>
              <a:t>No Low Cost Reflow Station</a:t>
            </a:r>
          </a:p>
          <a:p>
            <a:pPr lvl="1"/>
            <a:r>
              <a:rPr lang="en-US"/>
              <a:t>No Low Cost and High Quality PCB Design Software Package</a:t>
            </a:r>
          </a:p>
        </p:txBody>
      </p:sp>
    </p:spTree>
    <p:extLst>
      <p:ext uri="{BB962C8B-B14F-4D97-AF65-F5344CB8AC3E}">
        <p14:creationId xmlns:p14="http://schemas.microsoft.com/office/powerpoint/2010/main" val="20263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Standards and Specifications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RS232 UART</a:t>
            </a:r>
          </a:p>
          <a:p>
            <a:r>
              <a:rPr lang="en-US"/>
              <a:t>Inter-Integrated Circuit (I2C)</a:t>
            </a:r>
          </a:p>
          <a:p>
            <a:r>
              <a:rPr lang="en-US"/>
              <a:t>802.11 b/g/n</a:t>
            </a:r>
          </a:p>
          <a:p>
            <a:r>
              <a:rPr lang="en-US"/>
              <a:t>JTAG Interface  (IEEE 1149.1)</a:t>
            </a:r>
          </a:p>
          <a:p>
            <a:r>
              <a:rPr lang="en-US"/>
              <a:t>C Programming Language (ISO 9899)</a:t>
            </a:r>
          </a:p>
          <a:p>
            <a:r>
              <a:rPr lang="en-US"/>
              <a:t>Chip Package Types</a:t>
            </a:r>
          </a:p>
        </p:txBody>
      </p:sp>
    </p:spTree>
    <p:extLst>
      <p:ext uri="{BB962C8B-B14F-4D97-AF65-F5344CB8AC3E}">
        <p14:creationId xmlns:p14="http://schemas.microsoft.com/office/powerpoint/2010/main" val="21551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Difficulties and Successes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Difficulties</a:t>
            </a:r>
          </a:p>
          <a:p>
            <a:pPr lvl="1"/>
            <a:r>
              <a:rPr lang="en-US"/>
              <a:t>Software Development With Only Electrical Engineers</a:t>
            </a:r>
          </a:p>
          <a:p>
            <a:r>
              <a:rPr lang="en-US"/>
              <a:t>Successes</a:t>
            </a:r>
          </a:p>
          <a:p>
            <a:pPr lvl="1"/>
            <a:r>
              <a:rPr lang="en-US"/>
              <a:t>Wireless Communication Between the MCU and BeagleBone Black</a:t>
            </a:r>
          </a:p>
          <a:p>
            <a:pPr lvl="1"/>
            <a:r>
              <a:rPr lang="en-US"/>
              <a:t>Completed Hydroponic System</a:t>
            </a:r>
          </a:p>
          <a:p>
            <a:pPr lvl="1"/>
            <a:r>
              <a:rPr lang="en-US"/>
              <a:t>Learning a Large Amount of Practical Design Applications</a:t>
            </a:r>
          </a:p>
        </p:txBody>
      </p:sp>
    </p:spTree>
    <p:extLst>
      <p:ext uri="{BB962C8B-B14F-4D97-AF65-F5344CB8AC3E}">
        <p14:creationId xmlns:p14="http://schemas.microsoft.com/office/powerpoint/2010/main" val="7701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Immediate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Finish PCB Designs</a:t>
            </a:r>
          </a:p>
          <a:p>
            <a:r>
              <a:rPr lang="en-US"/>
              <a:t>Order PCB Designs</a:t>
            </a:r>
          </a:p>
          <a:p>
            <a:r>
              <a:rPr lang="en-US"/>
              <a:t>Complete Sensor Interfacing</a:t>
            </a:r>
          </a:p>
          <a:p>
            <a:r>
              <a:rPr lang="en-US"/>
              <a:t>Develop Code for Subsystem Integration</a:t>
            </a:r>
          </a:p>
          <a:p>
            <a:r>
              <a:rPr lang="en-US"/>
              <a:t>Develop Code for Web Server </a:t>
            </a:r>
          </a:p>
          <a:p>
            <a:r>
              <a:rPr lang="en-US"/>
              <a:t>Develop Code for LCD Interface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8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Figure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688" y="1409700"/>
            <a:ext cx="8915400" cy="535945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r-FR" sz="1000" dirty="0">
                <a:latin typeface="Century Gothic" charset="0"/>
              </a:rPr>
              <a:t>Figure 1 - </a:t>
            </a:r>
            <a:r>
              <a:rPr lang="fr-FR" sz="1000" dirty="0">
                <a:latin typeface="Century Gothic" charset="0"/>
                <a:hlinkClick r:id="rId3"/>
              </a:rPr>
              <a:t>http://hydroponie.fr/mendota-hydroponie-production-local-solution-global/</a:t>
            </a:r>
            <a:endParaRPr lang="fr-FR" sz="1000" dirty="0">
              <a:latin typeface="Century Gothic" charset="0"/>
            </a:endParaRPr>
          </a:p>
          <a:p>
            <a:r>
              <a:rPr lang="fr-FR" sz="1000" dirty="0">
                <a:latin typeface="Century Gothic" charset="0"/>
              </a:rPr>
              <a:t>Figure 2 - </a:t>
            </a:r>
            <a:r>
              <a:rPr lang="fr-FR" sz="1000" dirty="0">
                <a:latin typeface="Century Gothic" charset="0"/>
                <a:hlinkClick r:id="rId4"/>
              </a:rPr>
              <a:t>http://www.amazon.com/HQRP-Mono-crystalline-Anodized-Aluminum-Warranty/dp/B002OSAB28</a:t>
            </a:r>
            <a:r>
              <a:rPr lang="fr-FR" sz="1000" dirty="0">
                <a:latin typeface="Century Gothic" charset="0"/>
              </a:rPr>
              <a:t> </a:t>
            </a:r>
          </a:p>
          <a:p>
            <a:r>
              <a:rPr lang="fr-FR" sz="1000" dirty="0">
                <a:latin typeface="Century Gothic" charset="0"/>
              </a:rPr>
              <a:t>Figure 3 - </a:t>
            </a:r>
            <a:r>
              <a:rPr lang="fr-FR" sz="1000" dirty="0">
                <a:latin typeface="Century Gothic" charset="0"/>
                <a:hlinkClick r:id="rId5"/>
              </a:rPr>
              <a:t>http://www.electroschematics.com/6899/12v-ldo-solar-charge-control/</a:t>
            </a:r>
            <a:r>
              <a:rPr lang="fr-FR" sz="1000" dirty="0">
                <a:latin typeface="Century Gothic" charset="0"/>
              </a:rPr>
              <a:t> </a:t>
            </a:r>
          </a:p>
          <a:p>
            <a:r>
              <a:rPr lang="fr-FR" sz="1000" dirty="0">
                <a:latin typeface="Century Gothic" charset="0"/>
              </a:rPr>
              <a:t>Figure 4 - </a:t>
            </a:r>
            <a:r>
              <a:rPr lang="fr-FR" sz="1000" dirty="0">
                <a:latin typeface="Century Gothic" charset="0"/>
                <a:hlinkClick r:id="rId6"/>
              </a:rPr>
              <a:t>http://www.amazon.com/Odyssey-PC925-Automotive-LTV-Battery/dp/B0002ILK72</a:t>
            </a:r>
            <a:r>
              <a:rPr lang="fr-FR" sz="1000" dirty="0">
                <a:latin typeface="Century Gothic" charset="0"/>
              </a:rPr>
              <a:t> </a:t>
            </a:r>
          </a:p>
          <a:p>
            <a:r>
              <a:rPr lang="fr-FR" sz="1000" dirty="0">
                <a:latin typeface="Century Gothic" charset="0"/>
              </a:rPr>
              <a:t>Figure 5 - </a:t>
            </a:r>
            <a:r>
              <a:rPr lang="fr-FR" sz="1000" dirty="0">
                <a:latin typeface="Century Gothic" charset="0"/>
                <a:hlinkClick r:id="rId7"/>
              </a:rPr>
              <a:t>http://www.ti.com/product/TPS563200/datasheet</a:t>
            </a:r>
            <a:endParaRPr lang="fr-FR" sz="1000" dirty="0">
              <a:latin typeface="Century Gothic" charset="0"/>
            </a:endParaRPr>
          </a:p>
          <a:p>
            <a:r>
              <a:rPr lang="fr-FR" sz="1000" dirty="0">
                <a:latin typeface="Century Gothic" charset="0"/>
              </a:rPr>
              <a:t>Figure 6 - </a:t>
            </a:r>
            <a:r>
              <a:rPr lang="fr-FR" sz="1000" dirty="0">
                <a:latin typeface="Century Gothic" charset="0"/>
                <a:hlinkClick r:id="rId7"/>
              </a:rPr>
              <a:t>http://www.ti.com/product/TPS563200/datasheet</a:t>
            </a:r>
          </a:p>
          <a:p>
            <a:r>
              <a:rPr lang="fr-FR" sz="1000" dirty="0">
                <a:latin typeface="Century Gothic" charset="0"/>
              </a:rPr>
              <a:t>Figure 10a - </a:t>
            </a:r>
            <a:r>
              <a:rPr lang="fr-FR" sz="1000" dirty="0">
                <a:latin typeface="Century Gothic" charset="0"/>
                <a:hlinkClick r:id="rId8"/>
              </a:rPr>
              <a:t>http://cdn.sparkfun.com/datasheets/Components/General%20IC/S108,208T02%20Series.pdf</a:t>
            </a:r>
            <a:r>
              <a:rPr lang="fr-FR" sz="1000" dirty="0">
                <a:latin typeface="Century Gothic" charset="0"/>
              </a:rPr>
              <a:t> </a:t>
            </a:r>
            <a:endParaRPr lang="pl-PL" sz="1000" dirty="0">
              <a:latin typeface="Century Gothic" charset="0"/>
              <a:hlinkClick r:id="rId7"/>
            </a:endParaRPr>
          </a:p>
          <a:p>
            <a:r>
              <a:rPr lang="fr-FR" sz="1000" dirty="0">
                <a:latin typeface="Century Gothic" charset="0"/>
              </a:rPr>
              <a:t>Figure 11 - </a:t>
            </a:r>
            <a:r>
              <a:rPr lang="fr-FR" sz="1000" dirty="0">
                <a:latin typeface="Century Gothic" charset="0"/>
                <a:hlinkClick r:id="rId9"/>
              </a:rPr>
              <a:t>www.amazon.com</a:t>
            </a:r>
            <a:r>
              <a:rPr lang="fr-FR" sz="1000" dirty="0">
                <a:latin typeface="Century Gothic" charset="0"/>
              </a:rPr>
              <a:t> </a:t>
            </a:r>
            <a:endParaRPr lang="fr-FR" sz="1000" dirty="0">
              <a:latin typeface="Century Gothic" charset="0"/>
              <a:hlinkClick r:id="rId9"/>
            </a:endParaRPr>
          </a:p>
          <a:p>
            <a:r>
              <a:rPr lang="fr-FR" sz="1000" dirty="0">
                <a:latin typeface="Century Gothic" charset="0"/>
              </a:rPr>
              <a:t>Figure 12 - </a:t>
            </a:r>
            <a:r>
              <a:rPr lang="fr-FR" sz="1000" dirty="0">
                <a:latin typeface="Century Gothic" charset="0"/>
                <a:hlinkClick r:id="rId9"/>
              </a:rPr>
              <a:t>www.amazon.com</a:t>
            </a:r>
            <a:endParaRPr lang="fr-FR" sz="1000" dirty="0">
              <a:latin typeface="Century Gothic" charset="0"/>
            </a:endParaRPr>
          </a:p>
          <a:p>
            <a:r>
              <a:rPr lang="fr-FR" sz="1000" dirty="0">
                <a:latin typeface="Century Gothic" charset="0"/>
              </a:rPr>
              <a:t>Figure 13 - </a:t>
            </a:r>
            <a:r>
              <a:rPr lang="en-US" sz="1000" dirty="0">
                <a:latin typeface="Century Gothic" charset="0"/>
                <a:hlinkClick r:id="rId10"/>
              </a:rPr>
              <a:t>http://www.electronicsweekly.com/</a:t>
            </a:r>
            <a:r>
              <a:rPr lang="en-US" sz="1000" dirty="0">
                <a:latin typeface="Century Gothic" charset="0"/>
              </a:rPr>
              <a:t> </a:t>
            </a:r>
            <a:endParaRPr lang="en-US" sz="1000" dirty="0">
              <a:latin typeface="Century Gothic" charset="0"/>
              <a:hlinkClick r:id="rId10"/>
            </a:endParaRPr>
          </a:p>
          <a:p>
            <a:r>
              <a:rPr lang="fr-FR" sz="1000" dirty="0">
                <a:latin typeface="Century Gothic" charset="0"/>
              </a:rPr>
              <a:t>Figure 14 - </a:t>
            </a:r>
            <a:r>
              <a:rPr lang="fr-FR" sz="1000" dirty="0">
                <a:latin typeface="Century Gothic" charset="0"/>
                <a:hlinkClick r:id="rId11"/>
              </a:rPr>
              <a:t>http://www.robosoftsystems.co</a:t>
            </a:r>
            <a:r>
              <a:rPr lang="fr-FR" sz="1000" dirty="0">
                <a:latin typeface="Century Gothic" charset="0"/>
              </a:rPr>
              <a:t>  </a:t>
            </a:r>
            <a:endParaRPr lang="fr-FR" sz="1000" dirty="0">
              <a:latin typeface="Century Gothic" charset="0"/>
              <a:hlinkClick r:id="rId9"/>
            </a:endParaRPr>
          </a:p>
          <a:p>
            <a:r>
              <a:rPr lang="fr-FR" sz="1000" dirty="0">
                <a:latin typeface="Century Gothic" charset="0"/>
              </a:rPr>
              <a:t>Figure 15 -  </a:t>
            </a:r>
            <a:r>
              <a:rPr lang="fr-FR" sz="1000" dirty="0">
                <a:latin typeface="Century Gothic" charset="0"/>
                <a:hlinkClick r:id="rId12"/>
              </a:rPr>
              <a:t>www.fine-tools.com</a:t>
            </a:r>
            <a:r>
              <a:rPr lang="fr-FR" sz="1000" dirty="0">
                <a:latin typeface="Century Gothic" charset="0"/>
              </a:rPr>
              <a:t> </a:t>
            </a:r>
          </a:p>
          <a:p>
            <a:r>
              <a:rPr lang="fr-FR" sz="1000" dirty="0">
                <a:latin typeface="Century Gothic" charset="0"/>
              </a:rPr>
              <a:t>Figure 16 - </a:t>
            </a:r>
          </a:p>
          <a:p>
            <a:r>
              <a:rPr lang="fr-FR" sz="1000" dirty="0">
                <a:latin typeface="Century Gothic" charset="0"/>
              </a:rPr>
              <a:t>Figure 17 - </a:t>
            </a:r>
            <a:r>
              <a:rPr lang="fr-FR" sz="1000" dirty="0">
                <a:latin typeface="Century Gothic" charset="0"/>
                <a:hlinkClick r:id="rId13"/>
              </a:rPr>
              <a:t>www.adafruit.com</a:t>
            </a:r>
            <a:r>
              <a:rPr lang="fr-FR" sz="1000" dirty="0">
                <a:latin typeface="Century Gothic" charset="0"/>
              </a:rPr>
              <a:t> </a:t>
            </a:r>
            <a:endParaRPr lang="fr-FR" sz="1000" dirty="0">
              <a:latin typeface="Century Gothic" charset="0"/>
              <a:hlinkClick r:id="rId13"/>
            </a:endParaRPr>
          </a:p>
          <a:p>
            <a:r>
              <a:rPr lang="fr-FR" sz="1000" dirty="0">
                <a:latin typeface="Century Gothic" charset="0"/>
              </a:rPr>
              <a:t>Figure 18 - </a:t>
            </a:r>
            <a:r>
              <a:rPr lang="fr-FR" sz="1000" dirty="0">
                <a:latin typeface="Century Gothic" charset="0"/>
                <a:hlinkClick r:id="rId14"/>
              </a:rPr>
              <a:t>http://www.ti.com/tool/boostxl-senshub</a:t>
            </a:r>
            <a:r>
              <a:rPr lang="fr-FR" sz="1000" dirty="0">
                <a:latin typeface="Century Gothic" charset="0"/>
              </a:rPr>
              <a:t> </a:t>
            </a:r>
          </a:p>
          <a:p>
            <a:r>
              <a:rPr lang="fr-FR" sz="1000" dirty="0">
                <a:latin typeface="Century Gothic" charset="0"/>
              </a:rPr>
              <a:t>Figure 19 - </a:t>
            </a:r>
            <a:r>
              <a:rPr lang="fr-FR" sz="1000" dirty="0">
                <a:latin typeface="Century Gothic" charset="0"/>
                <a:hlinkClick r:id="rId15"/>
              </a:rPr>
              <a:t>http://www.adafruit.com/products/464</a:t>
            </a:r>
            <a:r>
              <a:rPr lang="fr-FR" sz="1000" dirty="0">
                <a:latin typeface="Century Gothic" charset="0"/>
              </a:rPr>
              <a:t> </a:t>
            </a:r>
          </a:p>
          <a:p>
            <a:r>
              <a:rPr lang="fr-FR" sz="1000" dirty="0">
                <a:latin typeface="Century Gothic" charset="0"/>
              </a:rPr>
              <a:t>Figure 20 - </a:t>
            </a:r>
            <a:r>
              <a:rPr lang="fr-FR" sz="1000" dirty="0">
                <a:latin typeface="Century Gothic" charset="0"/>
                <a:hlinkClick r:id="rId16"/>
              </a:rPr>
              <a:t>https://www.sparkfun.com/products/11050</a:t>
            </a:r>
            <a:r>
              <a:rPr lang="fr-FR" sz="1000" dirty="0">
                <a:latin typeface="Century Gothic" charset="0"/>
              </a:rPr>
              <a:t> </a:t>
            </a:r>
          </a:p>
          <a:p>
            <a:r>
              <a:rPr lang="fr-FR" sz="1000" dirty="0">
                <a:latin typeface="Century Gothic" charset="0"/>
              </a:rPr>
              <a:t>Figure 21 - </a:t>
            </a:r>
            <a:r>
              <a:rPr lang="fr-FR" sz="1000" dirty="0">
                <a:latin typeface="Century Gothic" charset="0"/>
                <a:hlinkClick r:id="rId17"/>
              </a:rPr>
              <a:t>http://atlas-scientific.com/product_pages/kits/ph-kit.html</a:t>
            </a:r>
            <a:endParaRPr lang="fr-FR" sz="1000" dirty="0">
              <a:latin typeface="Century Gothic" charset="0"/>
            </a:endParaRPr>
          </a:p>
          <a:p>
            <a:r>
              <a:rPr lang="fr-FR" sz="1000" dirty="0">
                <a:latin typeface="Century Gothic" charset="0"/>
              </a:rPr>
              <a:t>Figure 22 - </a:t>
            </a:r>
            <a:r>
              <a:rPr lang="fr-FR" sz="1000" dirty="0">
                <a:latin typeface="Century Gothic" charset="0"/>
                <a:hlinkClick r:id="rId18"/>
              </a:rPr>
              <a:t>http://atlas-scientific.com/product_pages/kits/do_kit.html</a:t>
            </a:r>
            <a:r>
              <a:rPr lang="fr-FR" sz="1000" dirty="0">
                <a:latin typeface="Century Gothic" charset="0"/>
              </a:rPr>
              <a:t> </a:t>
            </a:r>
          </a:p>
          <a:p>
            <a:r>
              <a:rPr lang="fr-FR" sz="1000" dirty="0">
                <a:latin typeface="Century Gothic" charset="0"/>
              </a:rPr>
              <a:t>Figure 23 - </a:t>
            </a:r>
            <a:r>
              <a:rPr lang="fr-FR" sz="1000" dirty="0">
                <a:latin typeface="Century Gothic" charset="0"/>
                <a:hlinkClick r:id="rId19"/>
              </a:rPr>
              <a:t>http://www.kentecdisplay.com/uploads/soft/Products_spec/EB-LM4F120-L35_UserGuide_04.pdf</a:t>
            </a:r>
          </a:p>
          <a:p>
            <a:r>
              <a:rPr lang="fr-FR" sz="1000" dirty="0">
                <a:latin typeface="Century Gothic" charset="0"/>
              </a:rPr>
              <a:t>Figure 24 - </a:t>
            </a:r>
            <a:r>
              <a:rPr lang="fr-FR" sz="1000" dirty="0">
                <a:latin typeface="Century Gothic" charset="0"/>
                <a:hlinkClick r:id="rId20"/>
              </a:rPr>
              <a:t>http://www.kentec.com.hk/images/UploadFile/20111115190922-7.pdf</a:t>
            </a:r>
          </a:p>
          <a:p>
            <a:r>
              <a:rPr lang="fr-FR" sz="1000" dirty="0">
                <a:latin typeface="Century Gothic" charset="0"/>
              </a:rPr>
              <a:t>Figure 25 - </a:t>
            </a:r>
            <a:r>
              <a:rPr lang="fr-FR" sz="1000" dirty="0">
                <a:latin typeface="Century Gothic" charset="0"/>
                <a:hlinkClick r:id="rId21"/>
              </a:rPr>
              <a:t>http://www.logicsupply.com/blog/2013/05/23/beaglebone/</a:t>
            </a:r>
          </a:p>
          <a:p>
            <a:r>
              <a:rPr lang="fr-FR" sz="1000" dirty="0">
                <a:latin typeface="Century Gothic" charset="0"/>
              </a:rPr>
              <a:t>Figure 26 - </a:t>
            </a:r>
            <a:r>
              <a:rPr lang="fr-FR" sz="1000" dirty="0">
                <a:latin typeface="Century Gothic" charset="0"/>
                <a:hlinkClick r:id="rId22"/>
              </a:rPr>
              <a:t>http://web.uvic.ca/~andpol/project5.html</a:t>
            </a:r>
          </a:p>
          <a:p>
            <a:r>
              <a:rPr lang="fr-FR" sz="1000" dirty="0">
                <a:latin typeface="Century Gothic" charset="0"/>
              </a:rPr>
              <a:t>Figure 27 - </a:t>
            </a:r>
            <a:r>
              <a:rPr lang="fr-FR" sz="1000" dirty="0">
                <a:latin typeface="Century Gothic" charset="0"/>
                <a:hlinkClick r:id="rId23"/>
              </a:rPr>
              <a:t>https://www.nordicsemi.com/eng/content/download/2726/34069/file/nRF24L01P_Product_Specification_1_0.pdf</a:t>
            </a:r>
            <a:endParaRPr lang="fr-FR" sz="1000" dirty="0">
              <a:latin typeface="Century Gothic" charset="0"/>
              <a:hlinkClick r:id="rId23"/>
            </a:endParaRPr>
          </a:p>
          <a:p>
            <a:r>
              <a:rPr lang="fr-FR" sz="1000" dirty="0">
                <a:latin typeface="Century Gothic" charset="0"/>
              </a:rPr>
              <a:t>Figure 28 - </a:t>
            </a:r>
            <a:r>
              <a:rPr lang="fr-FR" sz="1000" dirty="0">
                <a:latin typeface="Century Gothic" charset="0"/>
              </a:rPr>
              <a:t>www.amazon.com </a:t>
            </a:r>
            <a:r>
              <a:rPr lang="fr-FR" sz="1000" dirty="0">
                <a:latin typeface="Century Gothic" charset="0"/>
              </a:rPr>
              <a:t/>
            </a:r>
            <a:br>
              <a:rPr lang="fr-FR" sz="1000" dirty="0">
                <a:latin typeface="Century Gothic" charset="0"/>
              </a:rPr>
            </a:br>
            <a:endParaRPr lang="en-US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38" y="1562094"/>
            <a:ext cx="2712859" cy="4609325"/>
          </a:xfrm>
        </p:spPr>
      </p:pic>
    </p:spTree>
    <p:extLst>
      <p:ext uri="{BB962C8B-B14F-4D97-AF65-F5344CB8AC3E}">
        <p14:creationId xmlns:p14="http://schemas.microsoft.com/office/powerpoint/2010/main" val="20045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720338"/>
          </a:xfrm>
        </p:spPr>
        <p:txBody>
          <a:bodyPr/>
          <a:lstStyle/>
          <a:p>
            <a:pPr algn="ctr"/>
            <a:r>
              <a:rPr lang="en-US"/>
              <a:t>Hardware Block Diagram</a:t>
            </a:r>
          </a:p>
        </p:txBody>
      </p:sp>
      <p:pic>
        <p:nvPicPr>
          <p:cNvPr id="9" name="Content Placeholder 8" descr="hardware_block_diagram(7).p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6607" y="1261872"/>
            <a:ext cx="7423785" cy="5229225"/>
          </a:xfrm>
        </p:spPr>
      </p:pic>
    </p:spTree>
    <p:extLst>
      <p:ext uri="{BB962C8B-B14F-4D97-AF65-F5344CB8AC3E}">
        <p14:creationId xmlns:p14="http://schemas.microsoft.com/office/powerpoint/2010/main" val="35331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Power Distribution </a:t>
            </a:r>
          </a:p>
        </p:txBody>
      </p:sp>
      <p:pic>
        <p:nvPicPr>
          <p:cNvPr id="12" name="Content Placeholder 11" descr="hardware_block_diagram(2).p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6875" y="1264555"/>
            <a:ext cx="7423785" cy="5229225"/>
          </a:xfrm>
        </p:spPr>
      </p:pic>
    </p:spTree>
    <p:extLst>
      <p:ext uri="{BB962C8B-B14F-4D97-AF65-F5344CB8AC3E}">
        <p14:creationId xmlns:p14="http://schemas.microsoft.com/office/powerpoint/2010/main" val="31856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Solar Panel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HQRP Mono-Crystalline Solar Panel</a:t>
            </a:r>
          </a:p>
          <a:p>
            <a:pPr lvl="1"/>
            <a:r>
              <a:rPr lang="en-US"/>
              <a:t>50 Watt Power Rating</a:t>
            </a:r>
          </a:p>
          <a:p>
            <a:pPr lvl="1"/>
            <a:r>
              <a:rPr lang="en-US"/>
              <a:t>12V Operating Voltage</a:t>
            </a:r>
          </a:p>
          <a:p>
            <a:pPr lvl="1"/>
            <a:r>
              <a:rPr lang="en-US"/>
              <a:t>Mono-Crystalline Solar Panel</a:t>
            </a:r>
          </a:p>
          <a:p>
            <a:pPr lvl="1"/>
            <a:r>
              <a:rPr lang="en-US"/>
              <a:t>6.07kg (13.4lb) Weight</a:t>
            </a:r>
          </a:p>
          <a:p>
            <a:pPr lvl="1"/>
            <a:r>
              <a:rPr lang="en-US"/>
              <a:t>53.3cm x 73..66cm x 3.81cm    (21in x 29in x 1.5in) Dimensions</a:t>
            </a:r>
          </a:p>
        </p:txBody>
      </p:sp>
      <p:pic>
        <p:nvPicPr>
          <p:cNvPr id="2" name="Content Placeholder 1" descr="Solar Panel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8869" y="2125663"/>
            <a:ext cx="3778250" cy="3778250"/>
          </a:xfrm>
        </p:spPr>
      </p:pic>
      <p:sp>
        <p:nvSpPr>
          <p:cNvPr id="3" name="TextBox 2"/>
          <p:cNvSpPr txBox="1"/>
          <p:nvPr/>
        </p:nvSpPr>
        <p:spPr>
          <a:xfrm>
            <a:off x="8067293" y="586955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404040"/>
                </a:solidFill>
                <a:latin typeface="Century Gothic" charset="0"/>
              </a:rPr>
              <a:t>Figure 2</a:t>
            </a:r>
            <a:endParaRPr lang="en-US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Solar Charge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Specifications</a:t>
            </a:r>
          </a:p>
          <a:p>
            <a:pPr lvl="1"/>
            <a:r>
              <a:rPr lang="en-US"/>
              <a:t>50W Solar Panel Input</a:t>
            </a:r>
          </a:p>
          <a:p>
            <a:pPr lvl="1"/>
            <a:r>
              <a:rPr lang="en-US"/>
              <a:t>7V - 14V Adjustable Output</a:t>
            </a:r>
          </a:p>
          <a:p>
            <a:pPr lvl="1"/>
            <a:r>
              <a:rPr lang="en-US"/>
              <a:t>Dropout Voltage of 1.25V @4A</a:t>
            </a:r>
          </a:p>
          <a:p>
            <a:pPr lvl="1"/>
            <a:r>
              <a:rPr lang="en-US"/>
              <a:t>4A Maximum Current </a:t>
            </a:r>
          </a:p>
          <a:p>
            <a:pPr lvl="1"/>
            <a:r>
              <a:rPr lang="en-US"/>
              <a:t>Charging of Sealed Lead Acid 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entury Gothic"/>
              </a:rPr>
              <a:t>Reverse Battery Protection</a:t>
            </a:r>
          </a:p>
          <a:p>
            <a:pPr lvl="1"/>
            <a:endParaRPr lang="en-US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5" name="Content Placeholder 4" descr="Charge Controller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6050" y="1822214"/>
            <a:ext cx="5336712" cy="3680061"/>
          </a:xfrm>
        </p:spPr>
      </p:pic>
      <p:sp>
        <p:nvSpPr>
          <p:cNvPr id="7" name="TextBox 6"/>
          <p:cNvSpPr txBox="1"/>
          <p:nvPr/>
        </p:nvSpPr>
        <p:spPr>
          <a:xfrm>
            <a:off x="6659019" y="5821363"/>
            <a:ext cx="4620169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/>
              <a:t>Figure 3 </a:t>
            </a:r>
          </a:p>
          <a:p>
            <a:pPr algn="ctr"/>
            <a:r>
              <a:rPr lang="en-US"/>
              <a:t>Reference Design: Electroschematics</a:t>
            </a:r>
          </a:p>
        </p:txBody>
      </p:sp>
    </p:spTree>
    <p:extLst>
      <p:ext uri="{BB962C8B-B14F-4D97-AF65-F5344CB8AC3E}">
        <p14:creationId xmlns:p14="http://schemas.microsoft.com/office/powerpoint/2010/main" val="28966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1473</Words>
  <Application>Microsoft Office PowerPoint</Application>
  <PresentationFormat>Widescreen</PresentationFormat>
  <Paragraphs>366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Wisp</vt:lpstr>
      <vt:lpstr> Hydroponics with Automated Reporting and Monitoring</vt:lpstr>
      <vt:lpstr>What is Hydroponics?</vt:lpstr>
      <vt:lpstr>Project Motivations And Goal</vt:lpstr>
      <vt:lpstr>Specifications and Requirements</vt:lpstr>
      <vt:lpstr>Standards and Specifications </vt:lpstr>
      <vt:lpstr>Hardware Block Diagram</vt:lpstr>
      <vt:lpstr>Power Distribution </vt:lpstr>
      <vt:lpstr>Solar Panel</vt:lpstr>
      <vt:lpstr>Solar Charge Controller</vt:lpstr>
      <vt:lpstr>Selecting Battery Chemistery</vt:lpstr>
      <vt:lpstr>Sealed Lead Acid Battery</vt:lpstr>
      <vt:lpstr>Voltage Regulation Goals</vt:lpstr>
      <vt:lpstr>TPS563200 Switching Voltage Regulator Overview</vt:lpstr>
      <vt:lpstr>TPS563200 Switching Voltage Regulator Efficiency Graph</vt:lpstr>
      <vt:lpstr>12V Input to 5V Output Schematic Design</vt:lpstr>
      <vt:lpstr>12V Input to 3.3V Output Schematic Design</vt:lpstr>
      <vt:lpstr>Complete Voltage Regulator PCB Design</vt:lpstr>
      <vt:lpstr>Power Switch</vt:lpstr>
      <vt:lpstr>Power Switch Control</vt:lpstr>
      <vt:lpstr>The Microcontroller</vt:lpstr>
      <vt:lpstr>Microcontroller - Comparisons</vt:lpstr>
      <vt:lpstr>Automation Subsystems - Water Pump</vt:lpstr>
      <vt:lpstr>Automation Subsystems - LED Array</vt:lpstr>
      <vt:lpstr>Automation Subsystem - Nutrient Tiller</vt:lpstr>
      <vt:lpstr>Automation Subsystem - Water Flush</vt:lpstr>
      <vt:lpstr>Sensors</vt:lpstr>
      <vt:lpstr>Types of Sensors</vt:lpstr>
      <vt:lpstr>Texas Instruments Sensor Hub</vt:lpstr>
      <vt:lpstr>Water Level Sensor</vt:lpstr>
      <vt:lpstr>Water Temperature Sensor</vt:lpstr>
      <vt:lpstr>pH Sensor</vt:lpstr>
      <vt:lpstr>Dissolved Oxygen Sensor</vt:lpstr>
      <vt:lpstr>User Interface</vt:lpstr>
      <vt:lpstr>User Interface Specifications</vt:lpstr>
      <vt:lpstr>Kentec 3.5” LCD Touchscreen Overview</vt:lpstr>
      <vt:lpstr>Kentec 3.5” LCD Touchscreen Specifications</vt:lpstr>
      <vt:lpstr>LCD Touchscreen Flowchart</vt:lpstr>
      <vt:lpstr>Web-based Interface Goals</vt:lpstr>
      <vt:lpstr>BeagleBone Black Overview</vt:lpstr>
      <vt:lpstr>Wireless Module Goals</vt:lpstr>
      <vt:lpstr>NRF24L01+ Wireless Transceiver Overview</vt:lpstr>
      <vt:lpstr>NRF24L01+ Wireless Transceiver Specifications &amp; Block Diagram</vt:lpstr>
      <vt:lpstr>Camera</vt:lpstr>
      <vt:lpstr>Administrative Content Progress Chart</vt:lpstr>
      <vt:lpstr>Administrative Content Work Distribution</vt:lpstr>
      <vt:lpstr>Administrative Content Budget</vt:lpstr>
      <vt:lpstr>Administrative Content Budget (cont)</vt:lpstr>
      <vt:lpstr>Administrative Content Budget (cont)</vt:lpstr>
      <vt:lpstr>Constraints</vt:lpstr>
      <vt:lpstr>Difficulties and Successes</vt:lpstr>
      <vt:lpstr>Immediate Plans</vt:lpstr>
      <vt:lpstr>Figure 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keywords/>
  <cp:lastModifiedBy/>
  <cp:revision>25</cp:revision>
  <dcterms:created xsi:type="dcterms:W3CDTF">2015-06-11T00:33:24Z</dcterms:created>
  <dcterms:modified xsi:type="dcterms:W3CDTF">2015-06-16T11:51:19Z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