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3" r:id="rId4"/>
    <p:sldId id="261" r:id="rId5"/>
    <p:sldId id="259" r:id="rId6"/>
    <p:sldId id="260" r:id="rId7"/>
    <p:sldId id="286" r:id="rId8"/>
    <p:sldId id="262" r:id="rId9"/>
    <p:sldId id="263" r:id="rId10"/>
    <p:sldId id="295" r:id="rId11"/>
    <p:sldId id="306" r:id="rId12"/>
    <p:sldId id="296" r:id="rId13"/>
    <p:sldId id="297" r:id="rId14"/>
    <p:sldId id="308" r:id="rId15"/>
    <p:sldId id="298" r:id="rId16"/>
    <p:sldId id="302" r:id="rId17"/>
    <p:sldId id="264" r:id="rId18"/>
    <p:sldId id="265" r:id="rId19"/>
    <p:sldId id="307" r:id="rId20"/>
    <p:sldId id="303" r:id="rId21"/>
    <p:sldId id="266" r:id="rId22"/>
    <p:sldId id="267" r:id="rId23"/>
    <p:sldId id="287" r:id="rId24"/>
    <p:sldId id="268" r:id="rId25"/>
    <p:sldId id="269" r:id="rId26"/>
    <p:sldId id="270" r:id="rId27"/>
    <p:sldId id="271" r:id="rId28"/>
    <p:sldId id="288" r:id="rId29"/>
    <p:sldId id="289" r:id="rId30"/>
    <p:sldId id="299" r:id="rId31"/>
    <p:sldId id="301" r:id="rId32"/>
    <p:sldId id="300" r:id="rId33"/>
    <p:sldId id="294" r:id="rId34"/>
    <p:sldId id="290" r:id="rId35"/>
    <p:sldId id="276" r:id="rId36"/>
    <p:sldId id="304" r:id="rId37"/>
    <p:sldId id="305" r:id="rId38"/>
    <p:sldId id="277" r:id="rId39"/>
    <p:sldId id="309" r:id="rId40"/>
    <p:sldId id="283" r:id="rId41"/>
    <p:sldId id="292" r:id="rId42"/>
    <p:sldId id="285" r:id="rId43"/>
    <p:sldId id="291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73F4-3717-4FBE-9B1D-E094C24195C0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5BC5-F313-4BEF-A2A5-BE9D65736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78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73F4-3717-4FBE-9B1D-E094C24195C0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5BC5-F313-4BEF-A2A5-BE9D65736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4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73F4-3717-4FBE-9B1D-E094C24195C0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5BC5-F313-4BEF-A2A5-BE9D65736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1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73F4-3717-4FBE-9B1D-E094C24195C0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5BC5-F313-4BEF-A2A5-BE9D65736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3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73F4-3717-4FBE-9B1D-E094C24195C0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5BC5-F313-4BEF-A2A5-BE9D65736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8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73F4-3717-4FBE-9B1D-E094C24195C0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5BC5-F313-4BEF-A2A5-BE9D65736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40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73F4-3717-4FBE-9B1D-E094C24195C0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5BC5-F313-4BEF-A2A5-BE9D65736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84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73F4-3717-4FBE-9B1D-E094C24195C0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5BC5-F313-4BEF-A2A5-BE9D65736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9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73F4-3717-4FBE-9B1D-E094C24195C0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5BC5-F313-4BEF-A2A5-BE9D65736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40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73F4-3717-4FBE-9B1D-E094C24195C0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5BC5-F313-4BEF-A2A5-BE9D65736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8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73F4-3717-4FBE-9B1D-E094C24195C0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C5BC5-F313-4BEF-A2A5-BE9D65736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55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673F4-3717-4FBE-9B1D-E094C24195C0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C5BC5-F313-4BEF-A2A5-BE9D65736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8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microchip.com/wwwproducts/Devices.aspx?dDocName=en027785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43" y="0"/>
            <a:ext cx="9158844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4400" y="4343400"/>
            <a:ext cx="4038600" cy="20005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bg1"/>
                </a:solidFill>
              </a:rPr>
              <a:t>Group 13</a:t>
            </a:r>
            <a:r>
              <a:rPr lang="en-US" sz="2800" b="1" dirty="0">
                <a:solidFill>
                  <a:schemeClr val="bg1"/>
                </a:solidFill>
              </a:rPr>
              <a:t/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Jon Brown 		EE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Christine Sleppy	EE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Noah Spenser		EE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Edert Geffrard		EE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524499" y="152400"/>
            <a:ext cx="4619501" cy="28194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b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Diabetic</a:t>
            </a:r>
            <a:b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Breathalyzer</a:t>
            </a:r>
          </a:p>
        </p:txBody>
      </p:sp>
    </p:spTree>
    <p:extLst>
      <p:ext uri="{BB962C8B-B14F-4D97-AF65-F5344CB8AC3E}">
        <p14:creationId xmlns:p14="http://schemas.microsoft.com/office/powerpoint/2010/main" val="2573534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Power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Lithium ion batteries come in increments of 3.7 V for each cell</a:t>
            </a:r>
          </a:p>
          <a:p>
            <a:r>
              <a:rPr lang="en-US" dirty="0"/>
              <a:t>The sensor heaters run on 5V</a:t>
            </a:r>
          </a:p>
          <a:p>
            <a:r>
              <a:rPr lang="en-US" dirty="0"/>
              <a:t>DC to DC step up </a:t>
            </a:r>
            <a:r>
              <a:rPr lang="en-US" dirty="0" err="1"/>
              <a:t>Vpack</a:t>
            </a:r>
            <a:endParaRPr lang="en-US" dirty="0"/>
          </a:p>
          <a:p>
            <a:r>
              <a:rPr lang="en-US" dirty="0"/>
              <a:t>These can be built by hand on the PCB with various components</a:t>
            </a:r>
          </a:p>
          <a:p>
            <a:pPr marL="457200" indent="-457200"/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124" y="4419600"/>
            <a:ext cx="1954072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857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Step-up vs. Step-down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719442"/>
              </p:ext>
            </p:extLst>
          </p:nvPr>
        </p:nvGraphicFramePr>
        <p:xfrm>
          <a:off x="914400" y="1600200"/>
          <a:ext cx="7315200" cy="456871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57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47932">
                <a:tc>
                  <a:txBody>
                    <a:bodyPr/>
                    <a:lstStyle/>
                    <a:p>
                      <a:r>
                        <a:rPr lang="en-US" sz="2000" dirty="0"/>
                        <a:t>Step-up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Step-down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56722">
                <a:tc>
                  <a:txBody>
                    <a:bodyPr/>
                    <a:lstStyle/>
                    <a:p>
                      <a:r>
                        <a:rPr lang="en-US" sz="2000" dirty="0"/>
                        <a:t>Lower efficiency with respect to the step-down</a:t>
                      </a:r>
                      <a:r>
                        <a:rPr lang="en-US" sz="2000" baseline="0" dirty="0"/>
                        <a:t> regulator, but still &gt;90%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Higher efficiency for the step down regulator over the step up.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91056">
                <a:tc>
                  <a:txBody>
                    <a:bodyPr/>
                    <a:lstStyle/>
                    <a:p>
                      <a:r>
                        <a:rPr lang="en-US" sz="2000" dirty="0"/>
                        <a:t>More space efficient for the component and with being able to use a single</a:t>
                      </a:r>
                      <a:r>
                        <a:rPr lang="en-US" sz="2000" baseline="0" dirty="0"/>
                        <a:t> cell battery instead of two.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Component</a:t>
                      </a:r>
                      <a:r>
                        <a:rPr lang="en-US" sz="2000" baseline="0" dirty="0"/>
                        <a:t> itself is larger and would require 2 cells to power.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23890">
                <a:tc>
                  <a:txBody>
                    <a:bodyPr/>
                    <a:lstStyle/>
                    <a:p>
                      <a:r>
                        <a:rPr lang="en-US" sz="2000" dirty="0"/>
                        <a:t>Overall costs will be lower since we only have to use a single cell.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Overall costs would be higher having to use multiple cells to reach the needed voltage.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423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Power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Simple 5V power source from Bodhilabs</a:t>
            </a:r>
          </a:p>
          <a:p>
            <a:r>
              <a:rPr lang="en-US" dirty="0"/>
              <a:t>This PCB uses a source of 1.1V to 4.5V and generates 5V using a DC to DC step up circuit</a:t>
            </a:r>
          </a:p>
          <a:p>
            <a:r>
              <a:rPr lang="en-US" dirty="0"/>
              <a:t>Perfect for all those 5V applications that need to be small</a:t>
            </a:r>
          </a:p>
          <a:p>
            <a:r>
              <a:rPr lang="en-US" dirty="0"/>
              <a:t>Run on less than 300mA from a variety of power cells</a:t>
            </a:r>
          </a:p>
        </p:txBody>
      </p:sp>
    </p:spTree>
    <p:extLst>
      <p:ext uri="{BB962C8B-B14F-4D97-AF65-F5344CB8AC3E}">
        <p14:creationId xmlns:p14="http://schemas.microsoft.com/office/powerpoint/2010/main" val="3678876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Power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80" y="1901031"/>
            <a:ext cx="626364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262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Power Recharge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018190" y="1600200"/>
            <a:ext cx="4668610" cy="487680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457200" indent="-457200"/>
            <a:r>
              <a:rPr lang="en-US" dirty="0"/>
              <a:t>This is a Lithium Ion and Lithium Polymer battery charger based on the </a:t>
            </a:r>
            <a:r>
              <a:rPr lang="en-US" dirty="0">
                <a:hlinkClick r:id="rId2"/>
              </a:rPr>
              <a:t>MCP73833</a:t>
            </a:r>
            <a:r>
              <a:rPr lang="en-US" dirty="0"/>
              <a:t>. </a:t>
            </a:r>
          </a:p>
          <a:p>
            <a:pPr marL="457200" indent="-457200"/>
            <a:r>
              <a:rPr lang="en-US" dirty="0"/>
              <a:t>Uses a USB mini-B for connection to any computer or 'USB wall adapter'.</a:t>
            </a:r>
          </a:p>
          <a:p>
            <a:pPr marL="457200" indent="-457200"/>
            <a:r>
              <a:rPr lang="en-US" dirty="0"/>
              <a:t>Three stages of charging: first a preconditioning charge, then a constant-current fast charge and finally, constant-voltage trickle charge. </a:t>
            </a:r>
          </a:p>
          <a:p>
            <a:pPr marL="457200" indent="-457200"/>
            <a:r>
              <a:rPr lang="en-US" dirty="0"/>
              <a:t>Automatic End-of-Charge Control</a:t>
            </a:r>
          </a:p>
          <a:p>
            <a:pPr marL="457200" indent="-457200"/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905000"/>
            <a:ext cx="3522890" cy="3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946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Current Draw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we have the regulated 5V, the use of basic linear regulators can be used when 3.3V is </a:t>
            </a:r>
            <a:r>
              <a:rPr lang="en-US" dirty="0" smtClean="0"/>
              <a:t>required. With lower current demand, it is sufficient.</a:t>
            </a:r>
          </a:p>
          <a:p>
            <a:r>
              <a:rPr lang="en-US" dirty="0" smtClean="0"/>
              <a:t>Overall </a:t>
            </a:r>
            <a:r>
              <a:rPr lang="en-US" dirty="0" smtClean="0"/>
              <a:t>estimated current draw is about 250mA.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162" y="4343400"/>
            <a:ext cx="5291914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9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Control Unit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8804878"/>
              </p:ext>
            </p:extLst>
          </p:nvPr>
        </p:nvGraphicFramePr>
        <p:xfrm>
          <a:off x="742950" y="1602954"/>
          <a:ext cx="7658100" cy="464544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145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145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145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145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65433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ATtiny85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ATMega328p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ATSAMB11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5433">
                <a:tc>
                  <a:txBody>
                    <a:bodyPr/>
                    <a:lstStyle/>
                    <a:p>
                      <a:r>
                        <a:rPr lang="en-US" sz="2400" dirty="0"/>
                        <a:t>Cost ($)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9.81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5433">
                <a:tc>
                  <a:txBody>
                    <a:bodyPr/>
                    <a:lstStyle/>
                    <a:p>
                      <a:r>
                        <a:rPr lang="en-US" sz="2400" dirty="0"/>
                        <a:t>Flash (kB)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5433">
                <a:tc>
                  <a:txBody>
                    <a:bodyPr/>
                    <a:lstStyle/>
                    <a:p>
                      <a:r>
                        <a:rPr lang="en-US" sz="2400" dirty="0"/>
                        <a:t>Pin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5433">
                <a:tc>
                  <a:txBody>
                    <a:bodyPr/>
                    <a:lstStyle/>
                    <a:p>
                      <a:r>
                        <a:rPr lang="en-US" sz="2400" dirty="0"/>
                        <a:t>Max I/O Pins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18281">
                <a:tc>
                  <a:txBody>
                    <a:bodyPr/>
                    <a:lstStyle/>
                    <a:p>
                      <a:r>
                        <a:rPr lang="en-US" sz="2400" dirty="0"/>
                        <a:t>Built-in</a:t>
                      </a:r>
                      <a:r>
                        <a:rPr lang="en-US" sz="2400" baseline="0" dirty="0"/>
                        <a:t> Bluetooth Support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9006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ATMega328p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600200"/>
            <a:ext cx="4467225" cy="46935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5947" y="1600200"/>
            <a:ext cx="30480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Has digital and analog pins, both of which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Large enough (32kB) flash memory to store code and any data logged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32-pin MLF package takes up minimal room (~5mmx5mm)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Easily programmable with Arduino IDE and ISP configuration</a:t>
            </a:r>
          </a:p>
        </p:txBody>
      </p:sp>
    </p:spTree>
    <p:extLst>
      <p:ext uri="{BB962C8B-B14F-4D97-AF65-F5344CB8AC3E}">
        <p14:creationId xmlns:p14="http://schemas.microsoft.com/office/powerpoint/2010/main" val="3266935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3815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WiFi vs. Bluetooth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85800" y="1295400"/>
            <a:ext cx="7848600" cy="639762"/>
          </a:xfrm>
        </p:spPr>
        <p:txBody>
          <a:bodyPr/>
          <a:lstStyle/>
          <a:p>
            <a:r>
              <a:rPr lang="en-US" dirty="0"/>
              <a:t>	</a:t>
            </a:r>
            <a:r>
              <a:rPr lang="en-US" u="sng" dirty="0"/>
              <a:t>WiFi </a:t>
            </a:r>
            <a:r>
              <a:rPr lang="en-US" dirty="0"/>
              <a:t>				</a:t>
            </a:r>
            <a:r>
              <a:rPr lang="en-US" u="sng" dirty="0"/>
              <a:t>Bluetooth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42133" y="2057400"/>
            <a:ext cx="4040188" cy="3951288"/>
          </a:xfrm>
        </p:spPr>
        <p:txBody>
          <a:bodyPr/>
          <a:lstStyle/>
          <a:p>
            <a:r>
              <a:rPr lang="en-US" dirty="0"/>
              <a:t>High power consumption</a:t>
            </a:r>
          </a:p>
          <a:p>
            <a:r>
              <a:rPr lang="en-US" dirty="0"/>
              <a:t>Distance between devices ranges up to 100 meters</a:t>
            </a:r>
          </a:p>
          <a:p>
            <a:r>
              <a:rPr lang="en-US" dirty="0"/>
              <a:t>Designed to connect devices to a network</a:t>
            </a:r>
          </a:p>
          <a:p>
            <a:r>
              <a:rPr lang="en-US" dirty="0"/>
              <a:t>Readily available in many areas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08512" y="2057400"/>
            <a:ext cx="4041775" cy="3951288"/>
          </a:xfrm>
        </p:spPr>
        <p:txBody>
          <a:bodyPr/>
          <a:lstStyle/>
          <a:p>
            <a:r>
              <a:rPr lang="en-US" dirty="0"/>
              <a:t>Consumes less power</a:t>
            </a:r>
          </a:p>
          <a:p>
            <a:r>
              <a:rPr lang="en-US" dirty="0"/>
              <a:t>Distance between devices  ranges up to 30 meters</a:t>
            </a:r>
          </a:p>
          <a:p>
            <a:r>
              <a:rPr lang="en-US" dirty="0"/>
              <a:t>Designed for devices to interact with each other</a:t>
            </a:r>
          </a:p>
          <a:p>
            <a:r>
              <a:rPr lang="en-US" dirty="0"/>
              <a:t>Bluetooth is on every smartphone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2684" y1="41214" x2="72684" y2="41214"/>
                        <a14:foregroundMark x1="59425" y1="56869" x2="59425" y2="56869"/>
                        <a14:foregroundMark x1="53674" y1="77636" x2="53674" y2="77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007" y="4839493"/>
            <a:ext cx="1370014" cy="137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744" r="897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772421"/>
            <a:ext cx="1670086" cy="158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&quot;No&quot; Symbol 2"/>
          <p:cNvSpPr/>
          <p:nvPr/>
        </p:nvSpPr>
        <p:spPr>
          <a:xfrm>
            <a:off x="2209800" y="4667250"/>
            <a:ext cx="1905000" cy="1790700"/>
          </a:xfrm>
          <a:prstGeom prst="noSmoking">
            <a:avLst>
              <a:gd name="adj" fmla="val 561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648200" y="5429250"/>
            <a:ext cx="2057400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37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Communication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33600"/>
            <a:ext cx="2269130" cy="3581400"/>
          </a:xfrm>
        </p:spPr>
      </p:pic>
      <p:sp>
        <p:nvSpPr>
          <p:cNvPr id="6" name="TextBox 5"/>
          <p:cNvSpPr txBox="1"/>
          <p:nvPr/>
        </p:nvSpPr>
        <p:spPr>
          <a:xfrm>
            <a:off x="3289300" y="1752600"/>
            <a:ext cx="5334000" cy="457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HC-05 BT Module: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Can run on 3.3V or 5V od DC power.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Communication over RX and TX serial pins.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During communication draws up to 40mA of current.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Can make easy connection to any Bluetooth enabled device.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7432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Project Motivation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5300" y="1951037"/>
            <a:ext cx="8229600" cy="4525963"/>
          </a:xfrm>
        </p:spPr>
        <p:txBody>
          <a:bodyPr/>
          <a:lstStyle/>
          <a:p>
            <a:r>
              <a:rPr lang="en-US" dirty="0"/>
              <a:t>29.1 million Americans have diabetes</a:t>
            </a:r>
          </a:p>
          <a:p>
            <a:endParaRPr lang="en-US" dirty="0"/>
          </a:p>
          <a:p>
            <a:r>
              <a:rPr lang="en-US" dirty="0"/>
              <a:t>Proper management of this disease requires picking the finger many times per day</a:t>
            </a:r>
          </a:p>
          <a:p>
            <a:endParaRPr lang="en-US" dirty="0"/>
          </a:p>
          <a:p>
            <a:r>
              <a:rPr lang="en-US" dirty="0"/>
              <a:t>The Diabetic Breathalyzer will be a noninvasive option</a:t>
            </a:r>
          </a:p>
        </p:txBody>
      </p:sp>
    </p:spTree>
    <p:extLst>
      <p:ext uri="{BB962C8B-B14F-4D97-AF65-F5344CB8AC3E}">
        <p14:creationId xmlns:p14="http://schemas.microsoft.com/office/powerpoint/2010/main" val="3048134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Temperature/Humidity Sensor</a:t>
            </a:r>
          </a:p>
        </p:txBody>
      </p:sp>
      <p:pic>
        <p:nvPicPr>
          <p:cNvPr id="6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781507"/>
            <a:ext cx="2209800" cy="4317608"/>
          </a:xfrm>
        </p:spPr>
      </p:pic>
      <p:sp>
        <p:nvSpPr>
          <p:cNvPr id="7" name="TextBox 6"/>
          <p:cNvSpPr txBox="1"/>
          <p:nvPr/>
        </p:nvSpPr>
        <p:spPr>
          <a:xfrm>
            <a:off x="838200" y="1600200"/>
            <a:ext cx="441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DHT22: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VOC sensors dependent on current temperature and humidity values.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Uses digital pin to transmit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Range of -40-80 degrees Celsius.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Runs on 3.3V and draws minimal current, (&lt;1mA)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Functions properly in high humidity. </a:t>
            </a:r>
          </a:p>
        </p:txBody>
      </p:sp>
    </p:spTree>
    <p:extLst>
      <p:ext uri="{BB962C8B-B14F-4D97-AF65-F5344CB8AC3E}">
        <p14:creationId xmlns:p14="http://schemas.microsoft.com/office/powerpoint/2010/main" val="1501780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VOC Sensors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949700"/>
            <a:ext cx="1568389" cy="2307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700" y="3909786"/>
            <a:ext cx="1860368" cy="2307772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530161"/>
              </p:ext>
            </p:extLst>
          </p:nvPr>
        </p:nvGraphicFramePr>
        <p:xfrm>
          <a:off x="571500" y="1524000"/>
          <a:ext cx="8077200" cy="265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550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221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395080">
                <a:tc>
                  <a:txBody>
                    <a:bodyPr/>
                    <a:lstStyle/>
                    <a:p>
                      <a:r>
                        <a:rPr lang="en-US" sz="2400" u="sng" dirty="0"/>
                        <a:t>TGS822: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u="none" dirty="0"/>
                        <a:t>50-1000</a:t>
                      </a:r>
                      <a:r>
                        <a:rPr lang="en-US" sz="2400" u="none" baseline="0" dirty="0"/>
                        <a:t> ppm detection range.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u="none" baseline="0" dirty="0"/>
                        <a:t>~600mA current draw at 5V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u="none" baseline="0" dirty="0"/>
                        <a:t>Uses voltage divider circuit on PCB to monitor resistance change. </a:t>
                      </a:r>
                      <a:endParaRPr lang="en-US" sz="24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u="sng" dirty="0"/>
                        <a:t>WSP2110: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u="none" dirty="0"/>
                        <a:t>1-50 ppm detection range.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u="none" dirty="0"/>
                        <a:t>~300mA current draw at 5V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u="none" dirty="0"/>
                        <a:t>Uses</a:t>
                      </a:r>
                      <a:r>
                        <a:rPr lang="en-US" sz="2400" u="none" baseline="0" dirty="0"/>
                        <a:t> built in voltage divider on module with adjustable potentiometer. </a:t>
                      </a:r>
                      <a:endParaRPr lang="en-US" sz="2400" u="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718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Physical Design</a:t>
            </a:r>
          </a:p>
        </p:txBody>
      </p:sp>
      <p:pic>
        <p:nvPicPr>
          <p:cNvPr id="7" name="Picture 6" descr="C:\Users\Jonbrown\Dropbox\breathdevic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880" y="1524000"/>
            <a:ext cx="6472237" cy="30759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878477"/>
              </p:ext>
            </p:extLst>
          </p:nvPr>
        </p:nvGraphicFramePr>
        <p:xfrm>
          <a:off x="609600" y="4724400"/>
          <a:ext cx="8039099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42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048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72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Dimensions: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140mm x 80mm x 40mm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Material: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Heavy Duty Plastic Box (air tight)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Components: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Push button, slide switch, tri-color LED, and mouth piece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5564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stellar" panose="020A0402060406010301" pitchFamily="18" charset="0"/>
              </a:rPr>
              <a:t>Project Software </a:t>
            </a:r>
            <a:br>
              <a:rPr lang="en-US" b="1" dirty="0">
                <a:latin typeface="Castellar" panose="020A0402060406010301" pitchFamily="18" charset="0"/>
              </a:rPr>
            </a:br>
            <a:r>
              <a:rPr lang="en-US" b="1" dirty="0">
                <a:latin typeface="Castellar" panose="020A0402060406010301" pitchFamily="18" charset="0"/>
              </a:rPr>
              <a:t>Design</a:t>
            </a:r>
          </a:p>
        </p:txBody>
      </p:sp>
    </p:spTree>
    <p:extLst>
      <p:ext uri="{BB962C8B-B14F-4D97-AF65-F5344CB8AC3E}">
        <p14:creationId xmlns:p14="http://schemas.microsoft.com/office/powerpoint/2010/main" val="3870771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Code Block Layout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code was organized into three major blocks</a:t>
            </a:r>
          </a:p>
          <a:p>
            <a:pPr lvl="1"/>
            <a:r>
              <a:rPr lang="en-US" dirty="0" err="1"/>
              <a:t>Arduino</a:t>
            </a:r>
            <a:r>
              <a:rPr lang="en-US" dirty="0"/>
              <a:t> Device Code</a:t>
            </a:r>
          </a:p>
          <a:p>
            <a:pPr lvl="1"/>
            <a:r>
              <a:rPr lang="en-US" dirty="0"/>
              <a:t>Android Application Framework</a:t>
            </a:r>
          </a:p>
          <a:p>
            <a:pPr lvl="1"/>
            <a:r>
              <a:rPr lang="en-US" dirty="0"/>
              <a:t>Sensor Calibration Code</a:t>
            </a:r>
          </a:p>
          <a:p>
            <a:r>
              <a:rPr lang="en-US" dirty="0"/>
              <a:t>The Application Framework and Device Code are the basics required for the device to function passably</a:t>
            </a:r>
          </a:p>
          <a:p>
            <a:r>
              <a:rPr lang="en-US" dirty="0"/>
              <a:t>The Sensor Calibration is the result of testing and experimentation on the functionality of the device’s concept</a:t>
            </a:r>
          </a:p>
        </p:txBody>
      </p:sp>
    </p:spTree>
    <p:extLst>
      <p:ext uri="{BB962C8B-B14F-4D97-AF65-F5344CB8AC3E}">
        <p14:creationId xmlns:p14="http://schemas.microsoft.com/office/powerpoint/2010/main" val="1335682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Device/Input Code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53000" y="1447800"/>
            <a:ext cx="37338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Using Arduino IDE and writing in C</a:t>
            </a:r>
          </a:p>
          <a:p>
            <a:r>
              <a:rPr lang="en-US" dirty="0"/>
              <a:t>Initial code framework has to be adjusted a bit to correct for small changes in device design and coding requirements</a:t>
            </a:r>
          </a:p>
          <a:p>
            <a:r>
              <a:rPr lang="en-US" dirty="0"/>
              <a:t>Ensures functionality and power management of device as well as communication of values to user</a:t>
            </a:r>
          </a:p>
        </p:txBody>
      </p:sp>
      <p:pic>
        <p:nvPicPr>
          <p:cNvPr id="2" name="Picture 1" descr="Screen Shot 2016-07-29 at 12.33.11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4413260" cy="498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13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Phone Application Code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295900" y="1524000"/>
            <a:ext cx="3352800" cy="466534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Initial design ideas changed a bit for the functionality and organization of the application</a:t>
            </a:r>
          </a:p>
          <a:p>
            <a:r>
              <a:rPr lang="en-US" dirty="0"/>
              <a:t>Instead of initially trying to connect, has a button to engage connection</a:t>
            </a:r>
          </a:p>
          <a:p>
            <a:r>
              <a:rPr lang="en-US" dirty="0"/>
              <a:t>A lot of open-ended expansion potential for phone application functionality given time</a:t>
            </a:r>
          </a:p>
        </p:txBody>
      </p:sp>
      <p:pic>
        <p:nvPicPr>
          <p:cNvPr id="2" name="Picture 1" descr="Screen Shot 2016-07-29 at 11.13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4822371" cy="50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76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Sensor Calibration Coding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219700" y="1524000"/>
            <a:ext cx="3429000" cy="51054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function relationship between blood glucose and breath acetone is still unknown</a:t>
            </a:r>
          </a:p>
          <a:p>
            <a:r>
              <a:rPr lang="en-US" dirty="0"/>
              <a:t>Will develop an algorithm and the method of algorithm generation per user based on initial tests and value input</a:t>
            </a:r>
          </a:p>
        </p:txBody>
      </p:sp>
      <p:pic>
        <p:nvPicPr>
          <p:cNvPr id="2" name="Picture 1" descr="Screen Shot 2016-07-30 at 5.04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4749209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53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stellar" panose="020A0402060406010301" pitchFamily="18" charset="0"/>
              </a:rPr>
              <a:t>Prototype Construction</a:t>
            </a:r>
          </a:p>
        </p:txBody>
      </p:sp>
    </p:spTree>
    <p:extLst>
      <p:ext uri="{BB962C8B-B14F-4D97-AF65-F5344CB8AC3E}">
        <p14:creationId xmlns:p14="http://schemas.microsoft.com/office/powerpoint/2010/main" val="38707717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PCB Design-Schematic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41" y="1600200"/>
            <a:ext cx="8061917" cy="4419600"/>
          </a:xfrm>
        </p:spPr>
      </p:pic>
      <p:sp>
        <p:nvSpPr>
          <p:cNvPr id="7" name="Rectangle 6"/>
          <p:cNvSpPr/>
          <p:nvPr/>
        </p:nvSpPr>
        <p:spPr>
          <a:xfrm>
            <a:off x="838200" y="1676400"/>
            <a:ext cx="3581400" cy="1676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57700" y="1600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1070573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Project Goals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5300" y="1951037"/>
            <a:ext cx="8153400" cy="4525963"/>
          </a:xfrm>
        </p:spPr>
        <p:txBody>
          <a:bodyPr/>
          <a:lstStyle/>
          <a:p>
            <a:r>
              <a:rPr lang="en-US" dirty="0"/>
              <a:t>The typical breathalyzer we are familiar with takes measurements of ones </a:t>
            </a:r>
            <a:r>
              <a:rPr lang="en-US" i="1" dirty="0"/>
              <a:t>blood alcohol concentration</a:t>
            </a:r>
          </a:p>
          <a:p>
            <a:endParaRPr lang="en-US" dirty="0"/>
          </a:p>
          <a:p>
            <a:r>
              <a:rPr lang="en-US" dirty="0"/>
              <a:t>Our goal is to create a breathalyzer that can measure ones </a:t>
            </a:r>
            <a:r>
              <a:rPr lang="en-US" i="1" dirty="0"/>
              <a:t>blood glucose concentration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7119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PCB Design-Schematic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40" y="1600200"/>
            <a:ext cx="8061917" cy="4419600"/>
          </a:xfrm>
        </p:spPr>
      </p:pic>
      <p:sp>
        <p:nvSpPr>
          <p:cNvPr id="3" name="Rectangle 2"/>
          <p:cNvSpPr/>
          <p:nvPr/>
        </p:nvSpPr>
        <p:spPr>
          <a:xfrm>
            <a:off x="4571998" y="2133600"/>
            <a:ext cx="3581401" cy="3810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15000" y="164413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Control Unit</a:t>
            </a:r>
          </a:p>
        </p:txBody>
      </p:sp>
    </p:spTree>
    <p:extLst>
      <p:ext uri="{BB962C8B-B14F-4D97-AF65-F5344CB8AC3E}">
        <p14:creationId xmlns:p14="http://schemas.microsoft.com/office/powerpoint/2010/main" val="231585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PCB Design-Schematic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41" y="1600200"/>
            <a:ext cx="8061917" cy="4419600"/>
          </a:xfrm>
        </p:spPr>
      </p:pic>
      <p:sp>
        <p:nvSpPr>
          <p:cNvPr id="2" name="Rectangle 1"/>
          <p:cNvSpPr/>
          <p:nvPr/>
        </p:nvSpPr>
        <p:spPr>
          <a:xfrm>
            <a:off x="914400" y="3276600"/>
            <a:ext cx="18288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0" y="495883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25185026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PCB Design-Schematic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41" y="1600200"/>
            <a:ext cx="8061917" cy="4419600"/>
          </a:xfrm>
        </p:spPr>
      </p:pic>
      <p:sp>
        <p:nvSpPr>
          <p:cNvPr id="7" name="Rectangle 6"/>
          <p:cNvSpPr/>
          <p:nvPr/>
        </p:nvSpPr>
        <p:spPr>
          <a:xfrm>
            <a:off x="2743200" y="3467100"/>
            <a:ext cx="1600200" cy="25527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24200" y="30977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Sensors</a:t>
            </a:r>
          </a:p>
        </p:txBody>
      </p:sp>
    </p:spTree>
    <p:extLst>
      <p:ext uri="{BB962C8B-B14F-4D97-AF65-F5344CB8AC3E}">
        <p14:creationId xmlns:p14="http://schemas.microsoft.com/office/powerpoint/2010/main" val="40999642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PCB Design-Board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608463"/>
            <a:ext cx="7696200" cy="4210234"/>
          </a:xfrm>
        </p:spPr>
      </p:pic>
    </p:spTree>
    <p:extLst>
      <p:ext uri="{BB962C8B-B14F-4D97-AF65-F5344CB8AC3E}">
        <p14:creationId xmlns:p14="http://schemas.microsoft.com/office/powerpoint/2010/main" val="15342449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latin typeface="Castellar" panose="020A0402060406010301" pitchFamily="18" charset="0"/>
              </a:rPr>
              <a:t>Prototype Testing</a:t>
            </a:r>
          </a:p>
        </p:txBody>
      </p:sp>
    </p:spTree>
    <p:extLst>
      <p:ext uri="{BB962C8B-B14F-4D97-AF65-F5344CB8AC3E}">
        <p14:creationId xmlns:p14="http://schemas.microsoft.com/office/powerpoint/2010/main" val="38707717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Breadboard Design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7924800" cy="3733679"/>
          </a:xfrm>
        </p:spPr>
      </p:pic>
    </p:spTree>
    <p:extLst>
      <p:ext uri="{BB962C8B-B14F-4D97-AF65-F5344CB8AC3E}">
        <p14:creationId xmlns:p14="http://schemas.microsoft.com/office/powerpoint/2010/main" val="32025012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Concentration Relationship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54713"/>
            <a:ext cx="7467600" cy="3491574"/>
          </a:xfrm>
        </p:spPr>
      </p:pic>
      <p:sp>
        <p:nvSpPr>
          <p:cNvPr id="7" name="TextBox 6"/>
          <p:cNvSpPr txBox="1"/>
          <p:nvPr/>
        </p:nvSpPr>
        <p:spPr>
          <a:xfrm>
            <a:off x="3581400" y="1873713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TGS822 VOC Sensor</a:t>
            </a:r>
          </a:p>
        </p:txBody>
      </p:sp>
    </p:spTree>
    <p:extLst>
      <p:ext uri="{BB962C8B-B14F-4D97-AF65-F5344CB8AC3E}">
        <p14:creationId xmlns:p14="http://schemas.microsoft.com/office/powerpoint/2010/main" val="33771607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Concentration Relationship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2324100"/>
            <a:ext cx="7391400" cy="3429000"/>
          </a:xfrm>
        </p:spPr>
      </p:pic>
      <p:sp>
        <p:nvSpPr>
          <p:cNvPr id="7" name="TextBox 6"/>
          <p:cNvSpPr txBox="1"/>
          <p:nvPr/>
        </p:nvSpPr>
        <p:spPr>
          <a:xfrm>
            <a:off x="3657600" y="1872734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WSP2110 VOC Sensor</a:t>
            </a:r>
          </a:p>
        </p:txBody>
      </p:sp>
    </p:spTree>
    <p:extLst>
      <p:ext uri="{BB962C8B-B14F-4D97-AF65-F5344CB8AC3E}">
        <p14:creationId xmlns:p14="http://schemas.microsoft.com/office/powerpoint/2010/main" val="18125387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Testing Procedure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4" y="1562100"/>
            <a:ext cx="3622776" cy="3810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361" y="1562100"/>
            <a:ext cx="4199039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7700" y="562353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Current testing set up with real-time response </a:t>
            </a:r>
          </a:p>
        </p:txBody>
      </p:sp>
    </p:spTree>
    <p:extLst>
      <p:ext uri="{BB962C8B-B14F-4D97-AF65-F5344CB8AC3E}">
        <p14:creationId xmlns:p14="http://schemas.microsoft.com/office/powerpoint/2010/main" val="28061404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Successes and Difficulties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u="sng" dirty="0"/>
              <a:t>Successes:</a:t>
            </a:r>
          </a:p>
          <a:p>
            <a:r>
              <a:rPr lang="en-US" dirty="0"/>
              <a:t>We have a working prototype that sends data via Bluetooth to another device </a:t>
            </a:r>
          </a:p>
          <a:p>
            <a:pPr marL="914400" lvl="1" indent="-514350">
              <a:buFont typeface="Wingdings" panose="05000000000000000000" pitchFamily="2" charset="2"/>
              <a:buChar char="ü"/>
            </a:pPr>
            <a:r>
              <a:rPr lang="en-US" dirty="0"/>
              <a:t>Sensors are working as planned</a:t>
            </a:r>
          </a:p>
          <a:p>
            <a:pPr marL="914400" lvl="1" indent="-514350">
              <a:buFont typeface="Wingdings" panose="05000000000000000000" pitchFamily="2" charset="2"/>
              <a:buChar char="ü"/>
            </a:pPr>
            <a:r>
              <a:rPr lang="en-US" dirty="0"/>
              <a:t>Bluetooth is communicating between devices</a:t>
            </a:r>
          </a:p>
          <a:p>
            <a:pPr marL="914400" lvl="1" indent="-514350">
              <a:buFont typeface="Wingdings" panose="05000000000000000000" pitchFamily="2" charset="2"/>
              <a:buChar char="ü"/>
            </a:pPr>
            <a:r>
              <a:rPr lang="en-US" dirty="0"/>
              <a:t>Showing correlation between resistance and concentration</a:t>
            </a:r>
          </a:p>
          <a:p>
            <a:pPr marL="914400" lvl="1" indent="-514350"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Difficulties:</a:t>
            </a:r>
          </a:p>
          <a:p>
            <a:r>
              <a:rPr lang="en-US" dirty="0"/>
              <a:t>All four group members are EE</a:t>
            </a:r>
          </a:p>
          <a:p>
            <a:r>
              <a:rPr lang="en-US" dirty="0"/>
              <a:t>Our project is based upon ideas that are still under extensive research </a:t>
            </a:r>
          </a:p>
          <a:p>
            <a:r>
              <a:rPr lang="en-US" dirty="0"/>
              <a:t>Relating the acetone concentration found in the breath to the corresponding blood glucose concentration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931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Breath Analysis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majority of breath is made up of nitrogen, oxygen, carbon dioxide, water, and inert gases</a:t>
            </a:r>
          </a:p>
          <a:p>
            <a:endParaRPr lang="en-US" dirty="0"/>
          </a:p>
          <a:p>
            <a:r>
              <a:rPr lang="en-US" dirty="0"/>
              <a:t>The rest of the content found in one’s breath is a small fraction consisting of thousands of volatile organic compounds (VOC) with concentrations in unit of ppm (parts per million)</a:t>
            </a:r>
          </a:p>
          <a:p>
            <a:endParaRPr lang="en-US" dirty="0"/>
          </a:p>
          <a:p>
            <a:r>
              <a:rPr lang="en-US" dirty="0"/>
              <a:t>These VOC’s provide the link between breath analysis and clinical diagnosis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0599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Project Budget</a:t>
            </a:r>
          </a:p>
        </p:txBody>
      </p:sp>
      <p:graphicFrame>
        <p:nvGraphicFramePr>
          <p:cNvPr id="7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887567"/>
              </p:ext>
            </p:extLst>
          </p:nvPr>
        </p:nvGraphicFramePr>
        <p:xfrm>
          <a:off x="543782" y="1447800"/>
          <a:ext cx="8056436" cy="500599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666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338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97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61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4870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Quantity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1866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Temp/Humidity 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DHT22/AM2302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$7.84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1866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High Concentration VOC 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TGS822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$11.88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1866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Low Concentration VOC 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WSP2110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$16.80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870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Bluetooth Module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HC-05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$17.60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870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Microcontroller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ATMEGA328P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$14.80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870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PCB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$60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870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Battery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Lithium Ion Polymer Battery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$19.90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870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LiPoly</a:t>
                      </a:r>
                      <a:r>
                        <a:rPr lang="en-US" dirty="0"/>
                        <a:t> Charger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$12.50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870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Physical Design Components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Outside</a:t>
                      </a:r>
                      <a:r>
                        <a:rPr lang="en-US" baseline="0" dirty="0"/>
                        <a:t> container, buttons, switches, etc.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~$15.00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870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&lt;$180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6796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Work Distribution 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9054166"/>
              </p:ext>
            </p:extLst>
          </p:nvPr>
        </p:nvGraphicFramePr>
        <p:xfrm>
          <a:off x="647700" y="1752600"/>
          <a:ext cx="7848600" cy="410824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944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202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73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182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182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14402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PCB</a:t>
                      </a:r>
                      <a:r>
                        <a:rPr lang="en-US" baseline="0" dirty="0"/>
                        <a:t> Design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Software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Sensor Management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Power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Management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8460">
                <a:tc>
                  <a:txBody>
                    <a:bodyPr/>
                    <a:lstStyle/>
                    <a:p>
                      <a:r>
                        <a:rPr lang="en-US" dirty="0"/>
                        <a:t>Jon Brown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Primary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Secondary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8460">
                <a:tc>
                  <a:txBody>
                    <a:bodyPr/>
                    <a:lstStyle/>
                    <a:p>
                      <a:r>
                        <a:rPr lang="en-US" dirty="0"/>
                        <a:t>Christine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Sleppy</a:t>
                      </a:r>
                      <a:endParaRPr lang="en-US" b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Secondary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Primary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Secondary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98460">
                <a:tc>
                  <a:txBody>
                    <a:bodyPr/>
                    <a:lstStyle/>
                    <a:p>
                      <a:r>
                        <a:rPr lang="en-US" dirty="0"/>
                        <a:t>Noah Spenser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Secondary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Primary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98460">
                <a:tc>
                  <a:txBody>
                    <a:bodyPr/>
                    <a:lstStyle/>
                    <a:p>
                      <a:r>
                        <a:rPr lang="en-US" dirty="0" err="1"/>
                        <a:t>Edert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Geffrard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Secondary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Secondary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Primary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6994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Current Progress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02" y="1600200"/>
            <a:ext cx="7716995" cy="4525963"/>
          </a:xfrm>
        </p:spPr>
      </p:pic>
    </p:spTree>
    <p:extLst>
      <p:ext uri="{BB962C8B-B14F-4D97-AF65-F5344CB8AC3E}">
        <p14:creationId xmlns:p14="http://schemas.microsoft.com/office/powerpoint/2010/main" val="37777596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latin typeface="Castellar" panose="020A0402060406010301" pitchFamily="18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70771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0" y="1752600"/>
            <a:ext cx="7239000" cy="4190999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600" dirty="0"/>
              <a:t>Hand-held design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600" dirty="0"/>
              <a:t>Accurate VOC Sensor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600" dirty="0"/>
              <a:t>Status LED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600" dirty="0"/>
              <a:t>Wireless Communication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600" dirty="0"/>
              <a:t>Rechargeable Battery</a:t>
            </a:r>
          </a:p>
        </p:txBody>
      </p:sp>
    </p:spTree>
    <p:extLst>
      <p:ext uri="{BB962C8B-B14F-4D97-AF65-F5344CB8AC3E}">
        <p14:creationId xmlns:p14="http://schemas.microsoft.com/office/powerpoint/2010/main" val="469768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Specifications</a:t>
            </a:r>
          </a:p>
        </p:txBody>
      </p:sp>
      <p:graphicFrame>
        <p:nvGraphicFramePr>
          <p:cNvPr id="7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6624418"/>
              </p:ext>
            </p:extLst>
          </p:nvPr>
        </p:nvGraphicFramePr>
        <p:xfrm>
          <a:off x="554055" y="1447800"/>
          <a:ext cx="8035891" cy="49933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516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71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13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6050">
                <a:tc>
                  <a:txBody>
                    <a:bodyPr/>
                    <a:lstStyle/>
                    <a:p>
                      <a:r>
                        <a:rPr lang="en-US" dirty="0"/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Specification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r>
                        <a:rPr lang="en-US" dirty="0"/>
                        <a:t>Enclosure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Unit Dimensions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140x80x30</a:t>
                      </a:r>
                      <a:r>
                        <a:rPr lang="en-US" baseline="0" dirty="0"/>
                        <a:t> mm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6050">
                <a:tc rowSpan="2">
                  <a:txBody>
                    <a:bodyPr/>
                    <a:lstStyle/>
                    <a:p>
                      <a:r>
                        <a:rPr lang="en-US" dirty="0"/>
                        <a:t>TGS822 Sensor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 Concentration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50-1000 ppm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60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Volts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6050">
                <a:tc rowSpan="2">
                  <a:txBody>
                    <a:bodyPr/>
                    <a:lstStyle/>
                    <a:p>
                      <a:r>
                        <a:rPr lang="en-US" dirty="0"/>
                        <a:t>WSP2110 Sensor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 Concentration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1-50 ppm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60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Volts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6050">
                <a:tc rowSpan="3">
                  <a:txBody>
                    <a:bodyPr/>
                    <a:lstStyle/>
                    <a:p>
                      <a:r>
                        <a:rPr lang="en-US" dirty="0"/>
                        <a:t>DHT2</a:t>
                      </a:r>
                      <a:r>
                        <a:rPr lang="en-US" baseline="0" dirty="0"/>
                        <a:t>2 </a:t>
                      </a:r>
                      <a:r>
                        <a:rPr lang="en-US" dirty="0"/>
                        <a:t>Sensor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-40-80° Celsius (+/-0.5°)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60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Humidity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0-100% RH (+/- 5%)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60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Volts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3.3 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6050">
                <a:tc rowSpan="3">
                  <a:txBody>
                    <a:bodyPr/>
                    <a:lstStyle/>
                    <a:p>
                      <a:r>
                        <a:rPr lang="en-US" baseline="0" dirty="0"/>
                        <a:t>Bluetooth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Volts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3.3/5 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60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2.4GHz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60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0-30 meters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6042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Battery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Rechargeable lithium ion polymer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&gt;3400 </a:t>
                      </a:r>
                      <a:r>
                        <a:rPr lang="en-US" dirty="0" err="1"/>
                        <a:t>mAh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926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stellar" panose="020A0402060406010301" pitchFamily="18" charset="0"/>
              </a:rPr>
              <a:t>Project Hardware Design</a:t>
            </a:r>
          </a:p>
        </p:txBody>
      </p:sp>
    </p:spTree>
    <p:extLst>
      <p:ext uri="{BB962C8B-B14F-4D97-AF65-F5344CB8AC3E}">
        <p14:creationId xmlns:p14="http://schemas.microsoft.com/office/powerpoint/2010/main" val="2933201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Overall Block Diagram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447800"/>
            <a:ext cx="7239000" cy="4876800"/>
          </a:xfrm>
        </p:spPr>
      </p:pic>
    </p:spTree>
    <p:extLst>
      <p:ext uri="{BB962C8B-B14F-4D97-AF65-F5344CB8AC3E}">
        <p14:creationId xmlns:p14="http://schemas.microsoft.com/office/powerpoint/2010/main" val="3723564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457200"/>
            <a:ext cx="8153400" cy="6019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Power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dirty="0"/>
              <a:t>Our device must be relatively lightweight</a:t>
            </a:r>
          </a:p>
          <a:p>
            <a:pPr marL="457200" indent="-457200"/>
            <a:r>
              <a:rPr lang="en-US" dirty="0"/>
              <a:t>It must be portable</a:t>
            </a:r>
          </a:p>
          <a:p>
            <a:pPr marL="457200" indent="-457200"/>
            <a:r>
              <a:rPr lang="en-US" dirty="0"/>
              <a:t>The battery must be rechargeable with the ability to last an entire day</a:t>
            </a:r>
          </a:p>
          <a:p>
            <a:pPr marL="457200" indent="-457200"/>
            <a:r>
              <a:rPr lang="en-US" dirty="0"/>
              <a:t>These requirements create a specific need for the type of power system our device has</a:t>
            </a:r>
          </a:p>
          <a:p>
            <a:pPr marL="457200" indent="-457200"/>
            <a:r>
              <a:rPr lang="en-US" dirty="0"/>
              <a:t>Goes along the lines of standard use for a cell phone type device</a:t>
            </a:r>
          </a:p>
        </p:txBody>
      </p:sp>
    </p:spTree>
    <p:extLst>
      <p:ext uri="{BB962C8B-B14F-4D97-AF65-F5344CB8AC3E}">
        <p14:creationId xmlns:p14="http://schemas.microsoft.com/office/powerpoint/2010/main" val="3021124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2063</TotalTime>
  <Words>1227</Words>
  <Application>Microsoft Office PowerPoint</Application>
  <PresentationFormat>On-screen Show (4:3)</PresentationFormat>
  <Paragraphs>273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Castellar</vt:lpstr>
      <vt:lpstr>Times New Roman</vt:lpstr>
      <vt:lpstr>Wingdings</vt:lpstr>
      <vt:lpstr>Office Theme</vt:lpstr>
      <vt:lpstr>The Diabetic Breathalyzer</vt:lpstr>
      <vt:lpstr>Project Motivation</vt:lpstr>
      <vt:lpstr>Project Goals</vt:lpstr>
      <vt:lpstr>Breath Analysis</vt:lpstr>
      <vt:lpstr>Objectives</vt:lpstr>
      <vt:lpstr>Specifications</vt:lpstr>
      <vt:lpstr>Project Hardware Design</vt:lpstr>
      <vt:lpstr>Overall Block Diagram</vt:lpstr>
      <vt:lpstr>Power</vt:lpstr>
      <vt:lpstr>Power</vt:lpstr>
      <vt:lpstr>Step-up vs. Step-down</vt:lpstr>
      <vt:lpstr>Power</vt:lpstr>
      <vt:lpstr>Power</vt:lpstr>
      <vt:lpstr>Power Recharge </vt:lpstr>
      <vt:lpstr>Current Draw</vt:lpstr>
      <vt:lpstr>Control Unit</vt:lpstr>
      <vt:lpstr>ATMega328p</vt:lpstr>
      <vt:lpstr>WiFi vs. Bluetooth</vt:lpstr>
      <vt:lpstr>Communication</vt:lpstr>
      <vt:lpstr>Temperature/Humidity Sensor</vt:lpstr>
      <vt:lpstr>VOC Sensors</vt:lpstr>
      <vt:lpstr>Physical Design</vt:lpstr>
      <vt:lpstr>Project Software  Design</vt:lpstr>
      <vt:lpstr>Code Block Layout</vt:lpstr>
      <vt:lpstr>Device/Input Code</vt:lpstr>
      <vt:lpstr>Phone Application Code</vt:lpstr>
      <vt:lpstr>Sensor Calibration Coding</vt:lpstr>
      <vt:lpstr>Prototype Construction</vt:lpstr>
      <vt:lpstr>PCB Design-Schematic</vt:lpstr>
      <vt:lpstr>PCB Design-Schematic</vt:lpstr>
      <vt:lpstr>PCB Design-Schematic</vt:lpstr>
      <vt:lpstr>PCB Design-Schematic</vt:lpstr>
      <vt:lpstr>PCB Design-Board</vt:lpstr>
      <vt:lpstr>Prototype Testing</vt:lpstr>
      <vt:lpstr>Breadboard Design</vt:lpstr>
      <vt:lpstr>Concentration Relationship</vt:lpstr>
      <vt:lpstr>Concentration Relationship</vt:lpstr>
      <vt:lpstr>Testing Procedure</vt:lpstr>
      <vt:lpstr>Successes and Difficulties</vt:lpstr>
      <vt:lpstr>Project Budget</vt:lpstr>
      <vt:lpstr>Work Distribution </vt:lpstr>
      <vt:lpstr>Current Progress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</dc:creator>
  <cp:lastModifiedBy>Jonbrown</cp:lastModifiedBy>
  <cp:revision>82</cp:revision>
  <dcterms:created xsi:type="dcterms:W3CDTF">2016-09-08T21:38:56Z</dcterms:created>
  <dcterms:modified xsi:type="dcterms:W3CDTF">2016-09-30T11:16:41Z</dcterms:modified>
</cp:coreProperties>
</file>