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261" r:id="rId5"/>
    <p:sldId id="310" r:id="rId6"/>
    <p:sldId id="311" r:id="rId7"/>
    <p:sldId id="259" r:id="rId8"/>
    <p:sldId id="260" r:id="rId9"/>
    <p:sldId id="286" r:id="rId10"/>
    <p:sldId id="262" r:id="rId11"/>
    <p:sldId id="263" r:id="rId12"/>
    <p:sldId id="308" r:id="rId13"/>
    <p:sldId id="306" r:id="rId14"/>
    <p:sldId id="298" r:id="rId15"/>
    <p:sldId id="319" r:id="rId16"/>
    <p:sldId id="264" r:id="rId17"/>
    <p:sldId id="307" r:id="rId18"/>
    <p:sldId id="303" r:id="rId19"/>
    <p:sldId id="266" r:id="rId20"/>
    <p:sldId id="312" r:id="rId21"/>
    <p:sldId id="267" r:id="rId22"/>
    <p:sldId id="287" r:id="rId23"/>
    <p:sldId id="269" r:id="rId24"/>
    <p:sldId id="270" r:id="rId25"/>
    <p:sldId id="321" r:id="rId26"/>
    <p:sldId id="271" r:id="rId27"/>
    <p:sldId id="288" r:id="rId28"/>
    <p:sldId id="289" r:id="rId29"/>
    <p:sldId id="299" r:id="rId30"/>
    <p:sldId id="301" r:id="rId31"/>
    <p:sldId id="300" r:id="rId32"/>
    <p:sldId id="294" r:id="rId33"/>
    <p:sldId id="290" r:id="rId34"/>
    <p:sldId id="304" r:id="rId35"/>
    <p:sldId id="305" r:id="rId36"/>
    <p:sldId id="277" r:id="rId37"/>
    <p:sldId id="322" r:id="rId38"/>
    <p:sldId id="313" r:id="rId39"/>
    <p:sldId id="314" r:id="rId40"/>
    <p:sldId id="315" r:id="rId41"/>
    <p:sldId id="292" r:id="rId42"/>
    <p:sldId id="318" r:id="rId43"/>
    <p:sldId id="309" r:id="rId44"/>
    <p:sldId id="291" r:id="rId45"/>
    <p:sldId id="320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1" autoAdjust="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4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73F4-3717-4FBE-9B1D-E094C24195C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chip.com/wwwproducts/Devices.aspx?dDocName=en02778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3" y="0"/>
            <a:ext cx="915884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343400"/>
            <a:ext cx="4038600" cy="2000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Group 13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Jon Brown 	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Christine Sleppy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Noah </a:t>
            </a:r>
            <a:r>
              <a:rPr lang="en-US" sz="2400" b="1" dirty="0" smtClean="0">
                <a:solidFill>
                  <a:schemeClr val="bg1"/>
                </a:solidFill>
              </a:rPr>
              <a:t>Spenser</a:t>
            </a:r>
            <a:r>
              <a:rPr lang="en-US" sz="2400" b="1" dirty="0">
                <a:solidFill>
                  <a:schemeClr val="bg1"/>
                </a:solidFill>
              </a:rPr>
              <a:t>	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Edert Geffrard		EE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24499" y="152400"/>
            <a:ext cx="4619501" cy="2819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Breathalyzer</a:t>
            </a:r>
          </a:p>
        </p:txBody>
      </p:sp>
    </p:spTree>
    <p:extLst>
      <p:ext uri="{BB962C8B-B14F-4D97-AF65-F5344CB8AC3E}">
        <p14:creationId xmlns:p14="http://schemas.microsoft.com/office/powerpoint/2010/main" val="25735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Overall Block Diagram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58000" cy="4823860"/>
          </a:xfrm>
        </p:spPr>
      </p:pic>
    </p:spTree>
    <p:extLst>
      <p:ext uri="{BB962C8B-B14F-4D97-AF65-F5344CB8AC3E}">
        <p14:creationId xmlns:p14="http://schemas.microsoft.com/office/powerpoint/2010/main" val="37235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R</a:t>
            </a:r>
            <a:r>
              <a:rPr lang="en-US" dirty="0" smtClean="0"/>
              <a:t>elatively lightweight and portable.</a:t>
            </a:r>
          </a:p>
          <a:p>
            <a:pPr marL="457200" indent="-457200"/>
            <a:endParaRPr lang="en-US" sz="1800" dirty="0" smtClean="0"/>
          </a:p>
          <a:p>
            <a:pPr marL="457200" indent="-457200"/>
            <a:r>
              <a:rPr lang="en-US" dirty="0"/>
              <a:t>R</a:t>
            </a:r>
            <a:r>
              <a:rPr lang="en-US" dirty="0" smtClean="0"/>
              <a:t>echargeable </a:t>
            </a:r>
            <a:r>
              <a:rPr lang="en-US" dirty="0"/>
              <a:t>with the ability to last an entire </a:t>
            </a:r>
            <a:r>
              <a:rPr lang="en-US" dirty="0" smtClean="0"/>
              <a:t>day (12-14 hours).</a:t>
            </a:r>
          </a:p>
          <a:p>
            <a:pPr marL="457200" indent="-457200"/>
            <a:endParaRPr lang="en-US" sz="1800" dirty="0" smtClean="0"/>
          </a:p>
          <a:p>
            <a:pPr marL="457200" indent="-457200"/>
            <a:r>
              <a:rPr lang="en-US" dirty="0" smtClean="0"/>
              <a:t>3100 </a:t>
            </a:r>
            <a:r>
              <a:rPr lang="en-US" dirty="0" err="1" smtClean="0"/>
              <a:t>mAh</a:t>
            </a:r>
            <a:r>
              <a:rPr lang="en-US" dirty="0" smtClean="0"/>
              <a:t> </a:t>
            </a:r>
            <a:r>
              <a:rPr lang="en-US" b="1" dirty="0" smtClean="0"/>
              <a:t>lithium ion polymer battery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Power Recharge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2390" y="1371600"/>
            <a:ext cx="5316310" cy="51054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/>
            <a:r>
              <a:rPr lang="en-US" dirty="0" smtClean="0"/>
              <a:t>Lithium </a:t>
            </a:r>
            <a:r>
              <a:rPr lang="en-US" dirty="0"/>
              <a:t>Ion and Lithium Polymer battery charger based on the </a:t>
            </a:r>
            <a:r>
              <a:rPr lang="en-US" dirty="0" smtClean="0">
                <a:hlinkClick r:id="rId2"/>
              </a:rPr>
              <a:t>MCP73833</a:t>
            </a:r>
            <a:r>
              <a:rPr lang="en-US" dirty="0" smtClean="0"/>
              <a:t> (shown left). </a:t>
            </a:r>
            <a:endParaRPr lang="en-US" dirty="0"/>
          </a:p>
          <a:p>
            <a:pPr marL="457200" indent="-457200"/>
            <a:r>
              <a:rPr lang="en-US" dirty="0" smtClean="0"/>
              <a:t>USB </a:t>
            </a:r>
            <a:r>
              <a:rPr lang="en-US" dirty="0"/>
              <a:t>mini-B for connection to any computer or </a:t>
            </a:r>
            <a:r>
              <a:rPr lang="en-US" dirty="0" smtClean="0"/>
              <a:t>USB </a:t>
            </a:r>
            <a:r>
              <a:rPr lang="en-US" dirty="0"/>
              <a:t>wall </a:t>
            </a:r>
            <a:r>
              <a:rPr lang="en-US" dirty="0" smtClean="0"/>
              <a:t>adapter.</a:t>
            </a:r>
            <a:endParaRPr lang="en-US" dirty="0"/>
          </a:p>
          <a:p>
            <a:pPr marL="457200" indent="-457200"/>
            <a:r>
              <a:rPr lang="en-US" dirty="0" smtClean="0"/>
              <a:t>Three </a:t>
            </a:r>
            <a:r>
              <a:rPr lang="en-US" dirty="0"/>
              <a:t>stages of charging: </a:t>
            </a:r>
            <a:endParaRPr lang="en-US" dirty="0" smtClean="0"/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000" dirty="0" smtClean="0"/>
              <a:t>     1</a:t>
            </a:r>
            <a:r>
              <a:rPr lang="en-US" sz="2000" dirty="0"/>
              <a:t>. </a:t>
            </a:r>
            <a:r>
              <a:rPr lang="en-US" sz="2000" dirty="0" smtClean="0"/>
              <a:t>Preconditioning charge</a:t>
            </a:r>
          </a:p>
          <a:p>
            <a:pPr marL="400050" lvl="1" indent="0">
              <a:buNone/>
            </a:pPr>
            <a:r>
              <a:rPr lang="en-US" sz="2000" dirty="0" smtClean="0"/>
              <a:t>      2</a:t>
            </a:r>
            <a:r>
              <a:rPr lang="en-US" sz="2000" dirty="0"/>
              <a:t>. </a:t>
            </a:r>
            <a:r>
              <a:rPr lang="en-US" sz="2000" dirty="0" smtClean="0"/>
              <a:t>Constant-current </a:t>
            </a:r>
            <a:r>
              <a:rPr lang="en-US" sz="2000" dirty="0"/>
              <a:t>fast </a:t>
            </a:r>
            <a:r>
              <a:rPr lang="en-US" sz="2000" dirty="0" smtClean="0"/>
              <a:t>charge</a:t>
            </a:r>
          </a:p>
          <a:p>
            <a:pPr marL="400050" lvl="1" indent="0">
              <a:buNone/>
            </a:pPr>
            <a:r>
              <a:rPr lang="en-US" sz="2000" dirty="0" smtClean="0"/>
              <a:t>      3</a:t>
            </a:r>
            <a:r>
              <a:rPr lang="en-US" sz="2000" dirty="0"/>
              <a:t>. </a:t>
            </a:r>
            <a:r>
              <a:rPr lang="en-US" sz="2000" dirty="0" smtClean="0"/>
              <a:t>Constant-voltage trickle charge</a:t>
            </a:r>
          </a:p>
          <a:p>
            <a:r>
              <a:rPr lang="en-US" dirty="0" smtClean="0"/>
              <a:t>Automatic End-of-Charge Control</a:t>
            </a:r>
          </a:p>
          <a:p>
            <a:pPr marL="457200" indent="-457200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286000"/>
            <a:ext cx="2593219" cy="26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Step-up Regulator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fontAlgn="t"/>
            <a:r>
              <a:rPr lang="en-US" dirty="0" smtClean="0"/>
              <a:t>Lower </a:t>
            </a:r>
            <a:r>
              <a:rPr lang="en-US" dirty="0"/>
              <a:t>efficiency </a:t>
            </a:r>
            <a:r>
              <a:rPr lang="en-US" dirty="0" smtClean="0"/>
              <a:t>but </a:t>
            </a:r>
            <a:r>
              <a:rPr lang="en-US" dirty="0"/>
              <a:t>still &gt;90%</a:t>
            </a:r>
          </a:p>
          <a:p>
            <a:pPr fontAlgn="t"/>
            <a:r>
              <a:rPr lang="en-US" dirty="0"/>
              <a:t>S</a:t>
            </a:r>
            <a:r>
              <a:rPr lang="en-US" dirty="0" smtClean="0"/>
              <a:t>pace </a:t>
            </a:r>
            <a:r>
              <a:rPr lang="en-US" dirty="0"/>
              <a:t>efficient </a:t>
            </a:r>
          </a:p>
          <a:p>
            <a:pPr fontAlgn="t"/>
            <a:r>
              <a:rPr lang="en-US" dirty="0"/>
              <a:t>Overall costs </a:t>
            </a:r>
            <a:r>
              <a:rPr lang="en-US" dirty="0" smtClean="0"/>
              <a:t>will decrease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95886"/>
            <a:ext cx="4800600" cy="29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the regulated 5V, the use of basic linear regulators </a:t>
            </a:r>
            <a:r>
              <a:rPr lang="en-US" dirty="0" smtClean="0"/>
              <a:t>is </a:t>
            </a:r>
            <a:r>
              <a:rPr lang="en-US" dirty="0"/>
              <a:t>used when 3.3V is </a:t>
            </a:r>
            <a:r>
              <a:rPr lang="en-US" dirty="0" smtClean="0"/>
              <a:t>required.</a:t>
            </a:r>
            <a:endParaRPr lang="en-US" dirty="0"/>
          </a:p>
          <a:p>
            <a:r>
              <a:rPr lang="en-US" dirty="0"/>
              <a:t>Since the current draw on those 3.3V applications is small, the concern for energy loss is </a:t>
            </a:r>
            <a:r>
              <a:rPr lang="en-US" dirty="0" smtClean="0"/>
              <a:t>mitigated. </a:t>
            </a:r>
            <a:endParaRPr lang="en-US" dirty="0"/>
          </a:p>
          <a:p>
            <a:r>
              <a:rPr lang="en-US" dirty="0" smtClean="0"/>
              <a:t>Device utilizes simple rocker switch to provide power to entire device.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max current draw is under 250 mA, during peak usage.</a:t>
            </a:r>
          </a:p>
          <a:p>
            <a:r>
              <a:rPr lang="en-US" dirty="0" smtClean="0"/>
              <a:t>Majority of time, current draw is about 180 mA to just power sensors.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33801"/>
            <a:ext cx="6477000" cy="26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7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ATMega328p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467225" cy="4693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47" y="1600200"/>
            <a:ext cx="3048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Has digital and analog pins, both of which are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Large enough (32kB) flash memory to store code and any data logged.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32-pin MLF package takes up minimal room (~5mmx5mm).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Easily programmable with Arduino IDE and ISP configuration.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66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Bluetooth Communication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269130" cy="3581400"/>
          </a:xfrm>
        </p:spPr>
      </p:pic>
      <p:sp>
        <p:nvSpPr>
          <p:cNvPr id="6" name="TextBox 5"/>
          <p:cNvSpPr txBox="1"/>
          <p:nvPr/>
        </p:nvSpPr>
        <p:spPr>
          <a:xfrm>
            <a:off x="3289300" y="1752600"/>
            <a:ext cx="533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HC-05 BT Module: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Can run on 3.3V or 5V od DC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Communication over RX and TX serial pins.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During communication draws up to 40mA of current.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Can make easy connection to any Bluetooth enabled device.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74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Temperature/Humidity Sensor</a:t>
            </a:r>
            <a:endParaRPr lang="en-US" dirty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81507"/>
            <a:ext cx="2209800" cy="4317608"/>
          </a:xfrm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487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DHT22: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VOC sensors dependent on current temperature and humidity values.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Uses digital pin to transmit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Range of -40-80 degrees Celsius.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Runs on 3.3V and draws minimal current. (&lt;1mA)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Functions properly in high humidity.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17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 Sensors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55372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TGS822</a:t>
            </a:r>
            <a:r>
              <a:rPr lang="en-US" u="sng" dirty="0" smtClean="0"/>
              <a:t>:</a:t>
            </a:r>
          </a:p>
          <a:p>
            <a:r>
              <a:rPr lang="en-US" dirty="0" smtClean="0"/>
              <a:t>High concentration sensor.</a:t>
            </a:r>
            <a:endParaRPr lang="en-US" dirty="0"/>
          </a:p>
          <a:p>
            <a:pPr marL="285750" indent="-285750"/>
            <a:r>
              <a:rPr lang="en-US" dirty="0"/>
              <a:t>50-1000 ppm detection range.</a:t>
            </a:r>
          </a:p>
          <a:p>
            <a:pPr marL="285750" indent="-285750"/>
            <a:r>
              <a:rPr lang="en-US" dirty="0"/>
              <a:t>~600mA current draw at </a:t>
            </a:r>
            <a:r>
              <a:rPr lang="en-US" dirty="0" smtClean="0"/>
              <a:t>5V.</a:t>
            </a:r>
            <a:endParaRPr lang="en-US" dirty="0"/>
          </a:p>
          <a:p>
            <a:pPr marL="285750" indent="-285750"/>
            <a:r>
              <a:rPr lang="en-US" dirty="0"/>
              <a:t>Uses voltage divider circuit on PCB to monitor resistance change.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20" y="2362200"/>
            <a:ext cx="2363680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951037"/>
            <a:ext cx="8229600" cy="4525963"/>
          </a:xfrm>
        </p:spPr>
        <p:txBody>
          <a:bodyPr/>
          <a:lstStyle/>
          <a:p>
            <a:r>
              <a:rPr lang="en-US" dirty="0"/>
              <a:t>29.1 million Americans have </a:t>
            </a:r>
            <a:r>
              <a:rPr lang="en-US" dirty="0" smtClean="0"/>
              <a:t>diabetes.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Proper management of this disease requires </a:t>
            </a:r>
            <a:r>
              <a:rPr lang="en-US" dirty="0" smtClean="0"/>
              <a:t>pricking </a:t>
            </a:r>
            <a:r>
              <a:rPr lang="en-US" dirty="0"/>
              <a:t>the finger many times per </a:t>
            </a:r>
            <a:r>
              <a:rPr lang="en-US" dirty="0" smtClean="0"/>
              <a:t>day.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Diabetic Breathalyzer will be a </a:t>
            </a:r>
            <a:r>
              <a:rPr lang="en-US" dirty="0" smtClean="0"/>
              <a:t>             non-invasive </a:t>
            </a:r>
            <a:r>
              <a:rPr lang="en-US" b="1" i="1" dirty="0" smtClean="0"/>
              <a:t>option</a:t>
            </a:r>
            <a:r>
              <a:rPr lang="en-US" i="1" dirty="0" smtClean="0"/>
              <a:t> </a:t>
            </a:r>
            <a:r>
              <a:rPr lang="en-US" dirty="0" smtClean="0"/>
              <a:t>for daily monitoring.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81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 Sensors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5348482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WSP2110:</a:t>
            </a:r>
          </a:p>
          <a:p>
            <a:pPr marL="285750" indent="-285750"/>
            <a:r>
              <a:rPr lang="en-US" dirty="0" smtClean="0"/>
              <a:t>Low concentration sensor.</a:t>
            </a:r>
          </a:p>
          <a:p>
            <a:pPr marL="285750" indent="-285750"/>
            <a:r>
              <a:rPr lang="en-US" dirty="0" smtClean="0"/>
              <a:t>1-50 </a:t>
            </a:r>
            <a:r>
              <a:rPr lang="en-US" dirty="0"/>
              <a:t>ppm detection range.</a:t>
            </a:r>
          </a:p>
          <a:p>
            <a:pPr marL="285750" indent="-285750"/>
            <a:r>
              <a:rPr lang="en-US" dirty="0"/>
              <a:t>~300mA current draw at </a:t>
            </a:r>
            <a:r>
              <a:rPr lang="en-US" dirty="0" smtClean="0"/>
              <a:t>5V.</a:t>
            </a:r>
            <a:endParaRPr lang="en-US" dirty="0"/>
          </a:p>
          <a:p>
            <a:pPr marL="285750" indent="-285750"/>
            <a:r>
              <a:rPr lang="en-US" dirty="0"/>
              <a:t>Uses built in voltage divider on module with adjustable potentiometer.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61065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Physical Design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9959"/>
              </p:ext>
            </p:extLst>
          </p:nvPr>
        </p:nvGraphicFramePr>
        <p:xfrm>
          <a:off x="609600" y="4724400"/>
          <a:ext cx="8039099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240"/>
                <a:gridCol w="5304859"/>
              </a:tblGrid>
              <a:tr h="24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Dimensions: 	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119.4mm x 66.0mm x 40.6mm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Material: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Heavy Duty Plastic Box (air tight)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Components: 	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Push button, rocker switch, tri-color LED, and mouth piece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1444932"/>
            <a:ext cx="5524500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Project Software </a:t>
            </a:r>
            <a:br>
              <a:rPr lang="en-US" b="1" dirty="0">
                <a:latin typeface="Castellar" panose="020A0402060406010301" pitchFamily="18" charset="0"/>
              </a:rPr>
            </a:br>
            <a:r>
              <a:rPr lang="en-US" b="1" dirty="0">
                <a:latin typeface="Castellar" panose="020A0402060406010301" pitchFamily="18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Device/Input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0" y="1447800"/>
            <a:ext cx="3733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Using Arduino IDE and writing in C</a:t>
            </a:r>
          </a:p>
          <a:p>
            <a:r>
              <a:rPr lang="en-US" dirty="0" smtClean="0"/>
              <a:t>Utilizes push button to check stability and read sensor values.</a:t>
            </a:r>
          </a:p>
          <a:p>
            <a:r>
              <a:rPr lang="en-US" dirty="0"/>
              <a:t> </a:t>
            </a:r>
            <a:r>
              <a:rPr lang="en-US" dirty="0" smtClean="0"/>
              <a:t>Tri-color LED shows device status.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1" y="1447800"/>
            <a:ext cx="43945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 Application Code Plan</a:t>
            </a:r>
            <a:br>
              <a:rPr lang="en-US" dirty="0" smtClean="0"/>
            </a:br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11655"/>
            <a:ext cx="8115300" cy="46653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Receive values and display them to the user</a:t>
            </a:r>
          </a:p>
          <a:p>
            <a:r>
              <a:rPr lang="en-US" dirty="0" smtClean="0"/>
              <a:t>Store readings and display previous readings to user on demand</a:t>
            </a:r>
          </a:p>
          <a:p>
            <a:r>
              <a:rPr lang="en-US" dirty="0" smtClean="0"/>
              <a:t>Handle errors and bad communication</a:t>
            </a:r>
          </a:p>
          <a:p>
            <a:r>
              <a:rPr lang="en-US" dirty="0" smtClean="0"/>
              <a:t>Handle any necessary data management</a:t>
            </a:r>
          </a:p>
          <a:p>
            <a:r>
              <a:rPr lang="en-US" dirty="0" smtClean="0"/>
              <a:t>Remain open-ended and rapidly testable as project moves forward</a:t>
            </a:r>
            <a:endParaRPr lang="en-US" dirty="0"/>
          </a:p>
          <a:p>
            <a:r>
              <a:rPr lang="en-US" dirty="0" smtClean="0"/>
              <a:t>Have potential for easily transferrable and usable data based on changing device parameters</a:t>
            </a:r>
          </a:p>
        </p:txBody>
      </p:sp>
    </p:spTree>
    <p:extLst>
      <p:ext uri="{BB962C8B-B14F-4D97-AF65-F5344CB8AC3E}">
        <p14:creationId xmlns:p14="http://schemas.microsoft.com/office/powerpoint/2010/main" val="27628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 Application Code Plan</a:t>
            </a:r>
            <a:br>
              <a:rPr lang="en-US" dirty="0" smtClean="0"/>
            </a:br>
            <a:r>
              <a:rPr lang="en-US" dirty="0" smtClean="0"/>
              <a:t>Expansion/Refinement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87855"/>
            <a:ext cx="8115300" cy="46653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Potential to convert readings into glucose values</a:t>
            </a:r>
          </a:p>
          <a:p>
            <a:r>
              <a:rPr lang="en-US" dirty="0" smtClean="0"/>
              <a:t>Save values in easily transferrable/manageable fashion; potential online expansion/merging with physician status</a:t>
            </a:r>
          </a:p>
          <a:p>
            <a:r>
              <a:rPr lang="en-US" dirty="0" smtClean="0"/>
              <a:t>Multiple device support and security features as well as setting and user profile management</a:t>
            </a:r>
          </a:p>
        </p:txBody>
      </p:sp>
    </p:spTree>
    <p:extLst>
      <p:ext uri="{BB962C8B-B14F-4D97-AF65-F5344CB8AC3E}">
        <p14:creationId xmlns:p14="http://schemas.microsoft.com/office/powerpoint/2010/main" val="3249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Phone Application Code Pictures</a:t>
            </a:r>
            <a:endParaRPr lang="en-US" dirty="0"/>
          </a:p>
        </p:txBody>
      </p:sp>
      <p:pic>
        <p:nvPicPr>
          <p:cNvPr id="3" name="Picture 2" descr="Screen Shot 2016-11-28 at 1.5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51" y="1368157"/>
            <a:ext cx="2667449" cy="5108843"/>
          </a:xfrm>
          <a:prstGeom prst="rect">
            <a:avLst/>
          </a:prstGeom>
        </p:spPr>
      </p:pic>
      <p:pic>
        <p:nvPicPr>
          <p:cNvPr id="9" name="Picture 8" descr="Screen Shot 2016-11-28 at 1.5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64" y="1391239"/>
            <a:ext cx="2624036" cy="5085761"/>
          </a:xfrm>
          <a:prstGeom prst="rect">
            <a:avLst/>
          </a:prstGeom>
        </p:spPr>
      </p:pic>
      <p:pic>
        <p:nvPicPr>
          <p:cNvPr id="10" name="Picture 9" descr="Screen Shot 2016-11-28 at 1.50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1"/>
            <a:ext cx="2702325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stellar" panose="020A0402060406010301" pitchFamily="18" charset="0"/>
              </a:rPr>
              <a:t>PCB </a:t>
            </a:r>
            <a:r>
              <a:rPr lang="en-US" b="1" dirty="0">
                <a:latin typeface="Castellar" panose="020A0402060406010301" pitchFamily="18" charset="0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7" name="Rectangle 6"/>
          <p:cNvSpPr/>
          <p:nvPr/>
        </p:nvSpPr>
        <p:spPr>
          <a:xfrm>
            <a:off x="838200" y="1676400"/>
            <a:ext cx="3581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77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0" y="1600200"/>
            <a:ext cx="8061917" cy="4419600"/>
          </a:xfrm>
        </p:spPr>
      </p:pic>
      <p:sp>
        <p:nvSpPr>
          <p:cNvPr id="3" name="Rectangle 2"/>
          <p:cNvSpPr/>
          <p:nvPr/>
        </p:nvSpPr>
        <p:spPr>
          <a:xfrm>
            <a:off x="4571998" y="2133600"/>
            <a:ext cx="3581401" cy="381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6441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Control Unit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524001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The typical </a:t>
            </a:r>
            <a:r>
              <a:rPr lang="en-US" dirty="0" smtClean="0"/>
              <a:t>breathalyzer </a:t>
            </a:r>
            <a:r>
              <a:rPr lang="en-US" dirty="0"/>
              <a:t>we are familiar with takes measurements of ones </a:t>
            </a:r>
            <a:r>
              <a:rPr lang="en-US" i="1" dirty="0"/>
              <a:t>blood alcohol </a:t>
            </a:r>
            <a:r>
              <a:rPr lang="en-US" i="1" dirty="0" smtClean="0"/>
              <a:t>concentration.</a:t>
            </a:r>
            <a:endParaRPr lang="en-US" dirty="0"/>
          </a:p>
          <a:p>
            <a:r>
              <a:rPr lang="en-US" dirty="0"/>
              <a:t>Our </a:t>
            </a:r>
            <a:r>
              <a:rPr lang="en-US" u="sng" dirty="0" smtClean="0"/>
              <a:t>long-term goal </a:t>
            </a:r>
            <a:r>
              <a:rPr lang="en-US" dirty="0"/>
              <a:t>is to create a breathalyzer that can measure ones </a:t>
            </a:r>
            <a:r>
              <a:rPr lang="en-US" i="1" dirty="0"/>
              <a:t>blood glucose </a:t>
            </a:r>
            <a:r>
              <a:rPr lang="en-US" i="1" dirty="0" smtClean="0"/>
              <a:t>concentration.</a:t>
            </a:r>
          </a:p>
          <a:p>
            <a:r>
              <a:rPr lang="en-US" dirty="0" smtClean="0"/>
              <a:t>Our </a:t>
            </a:r>
            <a:r>
              <a:rPr lang="en-US" u="sng" dirty="0" smtClean="0"/>
              <a:t>short-term goal </a:t>
            </a:r>
            <a:r>
              <a:rPr lang="en-US" dirty="0" smtClean="0"/>
              <a:t>is to provide an easy and noninvasive way to determine whether ones diabetes is under control.</a:t>
            </a:r>
          </a:p>
        </p:txBody>
      </p:sp>
    </p:spTree>
    <p:extLst>
      <p:ext uri="{BB962C8B-B14F-4D97-AF65-F5344CB8AC3E}">
        <p14:creationId xmlns:p14="http://schemas.microsoft.com/office/powerpoint/2010/main" val="13587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2" name="Rectangle 1"/>
          <p:cNvSpPr/>
          <p:nvPr/>
        </p:nvSpPr>
        <p:spPr>
          <a:xfrm>
            <a:off x="914400" y="3276600"/>
            <a:ext cx="1828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49588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Communication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7" name="Rectangle 6"/>
          <p:cNvSpPr/>
          <p:nvPr/>
        </p:nvSpPr>
        <p:spPr>
          <a:xfrm>
            <a:off x="2743200" y="3467100"/>
            <a:ext cx="1600200" cy="2552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30977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Sensors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Design-Board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76400"/>
            <a:ext cx="8001000" cy="4120914"/>
          </a:xfrm>
        </p:spPr>
      </p:pic>
    </p:spTree>
    <p:extLst>
      <p:ext uri="{BB962C8B-B14F-4D97-AF65-F5344CB8AC3E}">
        <p14:creationId xmlns:p14="http://schemas.microsoft.com/office/powerpoint/2010/main" val="15342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Prototype Testing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Concentration Relationship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467600" cy="3491574"/>
          </a:xfrm>
        </p:spPr>
      </p:pic>
      <p:sp>
        <p:nvSpPr>
          <p:cNvPr id="7" name="TextBox 6"/>
          <p:cNvSpPr txBox="1"/>
          <p:nvPr/>
        </p:nvSpPr>
        <p:spPr>
          <a:xfrm>
            <a:off x="3238500" y="563656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TGS822 VOC Sensor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Concentration Relationship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28800"/>
            <a:ext cx="7391400" cy="3429000"/>
          </a:xfrm>
        </p:spPr>
      </p:pic>
      <p:sp>
        <p:nvSpPr>
          <p:cNvPr id="7" name="TextBox 6"/>
          <p:cNvSpPr txBox="1"/>
          <p:nvPr/>
        </p:nvSpPr>
        <p:spPr>
          <a:xfrm>
            <a:off x="3124200" y="55581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WSP2110 VOC Sensor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5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Prototype Testing </a:t>
            </a:r>
            <a:r>
              <a:rPr lang="en-US" dirty="0"/>
              <a:t>Procedure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4" y="1562100"/>
            <a:ext cx="3622776" cy="381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61" y="1562100"/>
            <a:ext cx="419903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562353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Testing set up and real-time response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61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Device Testing </a:t>
            </a:r>
            <a:r>
              <a:rPr lang="en-US" dirty="0"/>
              <a:t>Procedure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562353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Device Interior and App Readout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535" y="1981200"/>
            <a:ext cx="443753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48334"/>
            <a:ext cx="2571750" cy="44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9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9900" y="2667000"/>
            <a:ext cx="3733800" cy="2362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Breathalyzer readings correspond to the ketone urine test.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1457893"/>
            <a:ext cx="4305300" cy="45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6019800"/>
            <a:ext cx="463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(Readings </a:t>
            </a:r>
            <a:r>
              <a:rPr lang="en-US" sz="2200" dirty="0"/>
              <a:t>vary from person to </a:t>
            </a:r>
            <a:r>
              <a:rPr lang="en-US" sz="2200" dirty="0" smtClean="0"/>
              <a:t>person)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Diabetic 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5052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Breathalyzer readings still correspond to the </a:t>
            </a:r>
            <a:r>
              <a:rPr lang="en-US" dirty="0"/>
              <a:t>ketone </a:t>
            </a:r>
            <a:r>
              <a:rPr lang="en-US" dirty="0" smtClean="0"/>
              <a:t>urine test.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Expected the difference between healthy and diabetic results to be more drastic.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19135"/>
              </p:ext>
            </p:extLst>
          </p:nvPr>
        </p:nvGraphicFramePr>
        <p:xfrm>
          <a:off x="4114800" y="1371600"/>
          <a:ext cx="4343400" cy="5135880"/>
        </p:xfrm>
        <a:graphic>
          <a:graphicData uri="http://schemas.openxmlformats.org/drawingml/2006/table">
            <a:tbl>
              <a:tblPr/>
              <a:tblGrid>
                <a:gridCol w="1012054"/>
                <a:gridCol w="1012054"/>
                <a:gridCol w="1252492"/>
                <a:gridCol w="1066800"/>
              </a:tblGrid>
              <a:tr h="150876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Urine Ketone Level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Breathalyzer Acetone PPM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5-Trace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diet change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5-Trace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breath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15-Small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drinking a soda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15-Small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breath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Breath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majority of breath is made up of nitrogen, oxygen, carbon dioxide, water, and inert </a:t>
            </a:r>
            <a:r>
              <a:rPr lang="en-US" dirty="0" smtClean="0"/>
              <a:t>gases.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rest of the content found in one’s breath is a small fraction consisting of thousands of volatile organic compounds (VOC) with concentrations in unit </a:t>
            </a:r>
            <a:r>
              <a:rPr lang="en-US" dirty="0" smtClean="0"/>
              <a:t>of parts </a:t>
            </a:r>
            <a:r>
              <a:rPr lang="en-US" dirty="0"/>
              <a:t>per </a:t>
            </a:r>
            <a:r>
              <a:rPr lang="en-US" dirty="0" smtClean="0"/>
              <a:t>million (ppm).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VOC’s provide the link between breath analysis and clinical </a:t>
            </a:r>
            <a:r>
              <a:rPr lang="en-US" dirty="0" smtClean="0"/>
              <a:t>diagnosis.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Project Budget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5066"/>
            <a:ext cx="7821986" cy="50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Work Distribution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10393"/>
              </p:ext>
            </p:extLst>
          </p:nvPr>
        </p:nvGraphicFramePr>
        <p:xfrm>
          <a:off x="647700" y="1752600"/>
          <a:ext cx="7848600" cy="41082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4446"/>
                <a:gridCol w="1320254"/>
                <a:gridCol w="1297364"/>
                <a:gridCol w="1618268"/>
                <a:gridCol w="1618268"/>
              </a:tblGrid>
              <a:tr h="91440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 Management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Management</a:t>
                      </a:r>
                      <a:endParaRPr lang="en-US" b="0" dirty="0"/>
                    </a:p>
                  </a:txBody>
                  <a:tcPr/>
                </a:tc>
              </a:tr>
              <a:tr h="7984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Jon Brown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Primary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</a:tr>
              <a:tr h="7984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Christine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Sleppy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Primary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b="0" dirty="0"/>
                    </a:p>
                  </a:txBody>
                  <a:tcPr/>
                </a:tc>
              </a:tr>
              <a:tr h="7984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Noah Spenser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Primary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79846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Edert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Geffrard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Primary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Project Difficulties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0391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project is based upon ideas that are still under extensive research.</a:t>
            </a:r>
          </a:p>
          <a:p>
            <a:pPr lvl="1"/>
            <a:r>
              <a:rPr lang="en-US" dirty="0" smtClean="0"/>
              <a:t>We do not have access to the resources that make for more accurate results.</a:t>
            </a:r>
          </a:p>
          <a:p>
            <a:r>
              <a:rPr lang="en-US" dirty="0" smtClean="0"/>
              <a:t>Relating the acetone concentration found in the breath to the exact corresponding blood glucose concentration is not attainable with the given resources.</a:t>
            </a:r>
          </a:p>
          <a:p>
            <a:r>
              <a:rPr lang="en-US" dirty="0" smtClean="0"/>
              <a:t>The VOC sensors are sensitive to open air causing varied baseline resistances, making it difficult to keep the results consistent.</a:t>
            </a:r>
          </a:p>
          <a:p>
            <a:r>
              <a:rPr lang="en-US" dirty="0"/>
              <a:t>All four group members are 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Project Successes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0391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Our device works to give the user a range of healthy versus unhealthy values using the Acetone-Ketone relationship.</a:t>
            </a:r>
          </a:p>
          <a:p>
            <a:pPr lvl="1"/>
            <a:r>
              <a:rPr lang="en-US" dirty="0" smtClean="0"/>
              <a:t>A diabetic user can infer their approximate blood glucose level and health status from this range.</a:t>
            </a:r>
          </a:p>
          <a:p>
            <a:pPr lvl="1"/>
            <a:r>
              <a:rPr lang="en-US" dirty="0" smtClean="0"/>
              <a:t>This provides a noninvasive option for diabetic health management.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Sensors detect acetone in the breath.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Bluetooth is communicating between devices and sends a value to the smartphone.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Able to show the correlation between resistance and concentration.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Low cost, low power, battery efficient, and hand-held.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914400" lvl="1" indent="-5143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Demo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Our first demonstration will show how our device intakes breath from a normal healthy person.</a:t>
            </a:r>
          </a:p>
          <a:p>
            <a:pPr lvl="1"/>
            <a:r>
              <a:rPr lang="en-US" dirty="0" smtClean="0"/>
              <a:t>Determines value in ppm (a healthy result)</a:t>
            </a:r>
          </a:p>
          <a:p>
            <a:pPr lvl="1"/>
            <a:r>
              <a:rPr lang="en-US" dirty="0" smtClean="0"/>
              <a:t>Sends value to phone via Bluetooth</a:t>
            </a:r>
          </a:p>
          <a:p>
            <a:pPr lvl="1"/>
            <a:r>
              <a:rPr lang="en-US" dirty="0" smtClean="0"/>
              <a:t>Displays value on phone app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Demo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Our second demonstration will show how our device intakes acetone heavy air.</a:t>
            </a:r>
          </a:p>
          <a:p>
            <a:pPr lvl="1"/>
            <a:r>
              <a:rPr lang="en-US" dirty="0" smtClean="0"/>
              <a:t>Mimics an unhealthy person with high acetone levels in their breath</a:t>
            </a:r>
          </a:p>
          <a:p>
            <a:pPr lvl="1"/>
            <a:r>
              <a:rPr lang="en-US" dirty="0" smtClean="0"/>
              <a:t>Shows the difference in value from Demo 1 (an unhealthy result)</a:t>
            </a:r>
          </a:p>
          <a:p>
            <a:pPr lvl="1"/>
            <a:r>
              <a:rPr lang="en-US" dirty="0" smtClean="0"/>
              <a:t>Sends value to phone via Bluetooth</a:t>
            </a:r>
          </a:p>
          <a:p>
            <a:pPr lvl="1"/>
            <a:r>
              <a:rPr lang="en-US" dirty="0" smtClean="0"/>
              <a:t>Displays value on phone app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Clinical Diagnosis for Diabetes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  <a:p>
            <a:r>
              <a:rPr lang="en-US" u="sng" dirty="0" smtClean="0"/>
              <a:t>Acetone</a:t>
            </a:r>
            <a:r>
              <a:rPr lang="en-US" dirty="0" smtClean="0"/>
              <a:t> is the VOC that is present in the breath for diabetics.</a:t>
            </a:r>
          </a:p>
          <a:p>
            <a:endParaRPr lang="en-US" dirty="0" smtClean="0"/>
          </a:p>
          <a:p>
            <a:r>
              <a:rPr lang="en-US" dirty="0" smtClean="0"/>
              <a:t>If there is an immense amount of acetone found in the breath, the user is in a very unhealthy state.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Acetone/Ketone Relationshi</a:t>
            </a:r>
            <a:r>
              <a:rPr lang="en-US" dirty="0"/>
              <a:t>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Ketones are present in diabetics when their body goes into a state where it starts to burn fat for energy instead of glucose.</a:t>
            </a:r>
          </a:p>
          <a:p>
            <a:pPr lvl="1"/>
            <a:r>
              <a:rPr lang="en-US" dirty="0" smtClean="0"/>
              <a:t>Normally from high blood glucose level</a:t>
            </a:r>
          </a:p>
          <a:p>
            <a:pPr lvl="1"/>
            <a:r>
              <a:rPr lang="en-US" dirty="0" smtClean="0"/>
              <a:t>Also present in extremely low-carb dieters</a:t>
            </a:r>
          </a:p>
          <a:p>
            <a:endParaRPr lang="en-US" dirty="0" smtClean="0"/>
          </a:p>
          <a:p>
            <a:r>
              <a:rPr lang="en-US" dirty="0" smtClean="0"/>
              <a:t>When the user has high blood sugar levels, their ketone levels are also high, and so is the concentration of acetone levels in the breath.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Hand-held </a:t>
            </a:r>
            <a:r>
              <a:rPr lang="en-US" sz="2400" b="1" dirty="0" smtClean="0"/>
              <a:t>design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mall </a:t>
            </a:r>
            <a:r>
              <a:rPr lang="en-US" sz="2400" dirty="0"/>
              <a:t>enough to carry </a:t>
            </a:r>
            <a:r>
              <a:rPr lang="en-US" sz="2400" dirty="0" smtClean="0"/>
              <a:t>around for daily use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b="1" dirty="0"/>
              <a:t>VOC </a:t>
            </a:r>
            <a:r>
              <a:rPr lang="en-US" sz="2400" b="1" dirty="0" smtClean="0"/>
              <a:t>Sensors</a:t>
            </a:r>
          </a:p>
          <a:p>
            <a:pPr lvl="1"/>
            <a:r>
              <a:rPr lang="en-US" sz="2400" dirty="0" smtClean="0"/>
              <a:t>Must be able to detect acetone levels in breath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b="1" dirty="0"/>
              <a:t>Status LED </a:t>
            </a:r>
            <a:endParaRPr lang="en-US" sz="2400" b="1" dirty="0" smtClean="0"/>
          </a:p>
          <a:p>
            <a:pPr lvl="1"/>
            <a:r>
              <a:rPr lang="en-US" sz="2400" dirty="0" smtClean="0"/>
              <a:t>Displays stability of the sensors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b="1" dirty="0"/>
              <a:t>Wireless </a:t>
            </a:r>
            <a:r>
              <a:rPr lang="en-US" sz="2400" b="1" dirty="0" smtClean="0"/>
              <a:t>Communication</a:t>
            </a:r>
          </a:p>
          <a:p>
            <a:pPr lvl="1"/>
            <a:r>
              <a:rPr lang="en-US" sz="2400" dirty="0" smtClean="0"/>
              <a:t>Bluetooth connection to smartphone where the final value will be displayed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b="1" dirty="0"/>
              <a:t>Rechargeable Battery</a:t>
            </a:r>
          </a:p>
          <a:p>
            <a:pPr lvl="1"/>
            <a:r>
              <a:rPr lang="en-US" sz="2400" dirty="0" smtClean="0"/>
              <a:t>Must last an entire day before needing a recharge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33190"/>
              </p:ext>
            </p:extLst>
          </p:nvPr>
        </p:nvGraphicFramePr>
        <p:xfrm>
          <a:off x="554055" y="1447800"/>
          <a:ext cx="8035891" cy="49933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51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088"/>
                <a:gridCol w="2413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r>
                        <a:rPr lang="en-US" dirty="0" smtClean="0"/>
                        <a:t>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119.4x66x40.6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05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TGS822 Sensor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50-1000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WSP2110 Sensor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1-50 ppm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DHT2</a:t>
                      </a:r>
                      <a:r>
                        <a:rPr lang="en-US" baseline="0" dirty="0" smtClean="0"/>
                        <a:t>2 </a:t>
                      </a:r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-40-80° Celsius (+/-0.5°)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0-100% RH (+/- 5%)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V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rowSpan="3">
                  <a:txBody>
                    <a:bodyPr/>
                    <a:lstStyle/>
                    <a:p>
                      <a:r>
                        <a:rPr lang="en-US" baseline="0" dirty="0" smtClean="0"/>
                        <a:t>Bluetooth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3.3/5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2.4GHz</a:t>
                      </a:r>
                      <a:endParaRPr lang="en-US" dirty="0"/>
                    </a:p>
                  </a:txBody>
                  <a:tcPr/>
                </a:tc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0-30 meters</a:t>
                      </a:r>
                      <a:endParaRPr lang="en-US" dirty="0"/>
                    </a:p>
                  </a:txBody>
                  <a:tcPr/>
                </a:tc>
              </a:tr>
              <a:tr h="604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Rechargeable lithium ion polymer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&gt;3100 </a:t>
                      </a:r>
                      <a:r>
                        <a:rPr lang="en-US" dirty="0" err="1" smtClean="0"/>
                        <a:t>mAh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Castellar" panose="020A0402060406010301" pitchFamily="18" charset="0"/>
              </a:rPr>
              <a:t>Project Hardware Design</a:t>
            </a:r>
            <a:endParaRPr lang="en-US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4285</TotalTime>
  <Words>1338</Words>
  <Application>Microsoft Office PowerPoint</Application>
  <PresentationFormat>On-screen Show (4:3)</PresentationFormat>
  <Paragraphs>247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Castellar</vt:lpstr>
      <vt:lpstr>Times New Roman</vt:lpstr>
      <vt:lpstr>Wingdings</vt:lpstr>
      <vt:lpstr>Office Theme</vt:lpstr>
      <vt:lpstr>The Diabetic Breathalyzer</vt:lpstr>
      <vt:lpstr>Project Motivation</vt:lpstr>
      <vt:lpstr>Project Goals</vt:lpstr>
      <vt:lpstr>Breath Analysis</vt:lpstr>
      <vt:lpstr>Clinical Diagnosis for Diabetes</vt:lpstr>
      <vt:lpstr>Acetone/Ketone Relationship</vt:lpstr>
      <vt:lpstr>Objectives</vt:lpstr>
      <vt:lpstr>Specifications</vt:lpstr>
      <vt:lpstr>Project Hardware Design</vt:lpstr>
      <vt:lpstr>Overall Block Diagram</vt:lpstr>
      <vt:lpstr>Power</vt:lpstr>
      <vt:lpstr>Power Recharge </vt:lpstr>
      <vt:lpstr>Step-up Regulator</vt:lpstr>
      <vt:lpstr>Power</vt:lpstr>
      <vt:lpstr>Power</vt:lpstr>
      <vt:lpstr>ATMega328p</vt:lpstr>
      <vt:lpstr>Bluetooth Communication</vt:lpstr>
      <vt:lpstr>Temperature/Humidity Sensor</vt:lpstr>
      <vt:lpstr>VOC Sensors</vt:lpstr>
      <vt:lpstr>VOC Sensors</vt:lpstr>
      <vt:lpstr>Physical Design</vt:lpstr>
      <vt:lpstr>Project Software  Design</vt:lpstr>
      <vt:lpstr>Device/Input Code</vt:lpstr>
      <vt:lpstr>Phone Application Code Plan Basic Requirements</vt:lpstr>
      <vt:lpstr>Phone Application Code Plan Expansion/Refinement</vt:lpstr>
      <vt:lpstr>Phone Application Code Pictures</vt:lpstr>
      <vt:lpstr>PCB Construction</vt:lpstr>
      <vt:lpstr>PCB Design-Schematic</vt:lpstr>
      <vt:lpstr>PCB Design-Schematic</vt:lpstr>
      <vt:lpstr>PCB Design-Schematic</vt:lpstr>
      <vt:lpstr>PCB Design-Schematic</vt:lpstr>
      <vt:lpstr>PCB Design-Board</vt:lpstr>
      <vt:lpstr>Prototype Testing</vt:lpstr>
      <vt:lpstr>Concentration Relationship</vt:lpstr>
      <vt:lpstr>Concentration Relationship</vt:lpstr>
      <vt:lpstr>Prototype Testing Procedure</vt:lpstr>
      <vt:lpstr>Device Testing Procedure</vt:lpstr>
      <vt:lpstr>Healthy Experimental Results</vt:lpstr>
      <vt:lpstr>Diabetic Experimental Results</vt:lpstr>
      <vt:lpstr>Project Budget</vt:lpstr>
      <vt:lpstr>Work Distribution </vt:lpstr>
      <vt:lpstr>Project Difficulties</vt:lpstr>
      <vt:lpstr>Project Successes</vt:lpstr>
      <vt:lpstr>Questions?</vt:lpstr>
      <vt:lpstr>Demo 1</vt:lpstr>
      <vt:lpstr>Demo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Jonbrown</cp:lastModifiedBy>
  <cp:revision>131</cp:revision>
  <dcterms:created xsi:type="dcterms:W3CDTF">2016-09-08T21:38:56Z</dcterms:created>
  <dcterms:modified xsi:type="dcterms:W3CDTF">2016-11-29T04:34:55Z</dcterms:modified>
</cp:coreProperties>
</file>