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</p:sldIdLst>
  <p:sldSz cy="5143500" cx="9144000"/>
  <p:notesSz cx="6858000" cy="9144000"/>
  <p:embeddedFontLst>
    <p:embeddedFont>
      <p:font typeface="Roboto"/>
      <p:regular r:id="rId60"/>
      <p:bold r:id="rId61"/>
      <p:italic r:id="rId62"/>
      <p:boldItalic r:id="rId6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C0B0634B-B2FA-473A-A0FD-B2932D368FE4}">
  <a:tblStyle styleId="{C0B0634B-B2FA-473A-A0FD-B2932D368FE4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Roboto-italic.fntdata"/><Relationship Id="rId61" Type="http://schemas.openxmlformats.org/officeDocument/2006/relationships/font" Target="fonts/Roboto-bold.fntdata"/><Relationship Id="rId20" Type="http://schemas.openxmlformats.org/officeDocument/2006/relationships/slide" Target="slides/slide15.xml"/><Relationship Id="rId63" Type="http://schemas.openxmlformats.org/officeDocument/2006/relationships/font" Target="fonts/Roboto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Roboto-regular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Shape 3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Shape 3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Shape 3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Shape 3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Shape 3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Shape 3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Shape 3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Shape 3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Shape 3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Shape 3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Shape 3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Shape 3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Shape 4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Shape 4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Shape 4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Shape 4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Shape 4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Shape 76"/>
          <p:cNvSpPr txBox="1"/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Shape 26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Shape 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Shape 57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Shape 62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6.jpg"/><Relationship Id="rId4" Type="http://schemas.openxmlformats.org/officeDocument/2006/relationships/image" Target="../media/image0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6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7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4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3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hyperlink" Target="http://youtube.com/v/kN2hJmdS18k" TargetMode="External"/><Relationship Id="rId4" Type="http://schemas.openxmlformats.org/officeDocument/2006/relationships/image" Target="../media/image31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hyperlink" Target="http://youtube.com/v/sQ-5K32Jpkw" TargetMode="External"/><Relationship Id="rId4" Type="http://schemas.openxmlformats.org/officeDocument/2006/relationships/image" Target="../media/image32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0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5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00.jpg"/><Relationship Id="rId5" Type="http://schemas.openxmlformats.org/officeDocument/2006/relationships/image" Target="../media/image0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7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            W.E.A.R</a:t>
            </a:r>
          </a:p>
          <a:p>
            <a:pPr lvl="0">
              <a:spcBef>
                <a:spcPts val="0"/>
              </a:spcBef>
              <a:buNone/>
            </a:pPr>
            <a:r>
              <a:rPr lang="en" sz="3600"/>
              <a:t>Wireless Energy Autonomous Robot</a:t>
            </a:r>
          </a:p>
        </p:txBody>
      </p:sp>
      <p:graphicFrame>
        <p:nvGraphicFramePr>
          <p:cNvPr id="86" name="Shape 86"/>
          <p:cNvGraphicFramePr/>
          <p:nvPr/>
        </p:nvGraphicFramePr>
        <p:xfrm>
          <a:off x="3545062" y="3174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{C0B0634B-B2FA-473A-A0FD-B2932D368FE4}</a:tableStyleId>
              </a:tblPr>
              <a:tblGrid>
                <a:gridCol w="1841950"/>
                <a:gridCol w="68625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Trent Smith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EE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Dimitri Wilks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EE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W. Olivier Laleau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EE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Blake Emerton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CpE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Oscillator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Oscillator Schematic.PNG"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7" y="1229875"/>
            <a:ext cx="6007275" cy="3110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PCB Design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Oscillator Board1.PNG"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29875"/>
            <a:ext cx="4105100" cy="333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Power Distribution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PowerDistrib.PNG"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29875"/>
            <a:ext cx="5320899" cy="333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Receiver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Consists of: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Car coil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Thermal detection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Charge controller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Body Diagram</a:t>
            </a: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555775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3500" y="1153549"/>
            <a:ext cx="6766450" cy="3390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Voltage Regulator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Lm7805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When the input is 7-12 V the output will be around 4.2-5V.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6700" y="1229862"/>
            <a:ext cx="1428750" cy="16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675" y="3108150"/>
            <a:ext cx="2798899" cy="128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Charge Controller</a:t>
            </a:r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Consists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Peak detector 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Voltage regulator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Buck converter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Charge Controller</a:t>
            </a:r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464100" y="13060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lang="en"/>
              <a:t>Used to control the charging of the lithium polymer battery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Will switch between the buck converter and the voltage regulators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Special way to charge lithium polymer batteries</a:t>
            </a:r>
          </a:p>
        </p:txBody>
      </p:sp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5125" y="2734187"/>
            <a:ext cx="3181350" cy="210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Charge Controller</a:t>
            </a:r>
          </a:p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9" name="Shape 199"/>
          <p:cNvPicPr preferRelativeResize="0"/>
          <p:nvPr/>
        </p:nvPicPr>
        <p:blipFill rotWithShape="1">
          <a:blip r:embed="rId3">
            <a:alphaModFix/>
          </a:blip>
          <a:srcRect b="9409" l="0" r="0" t="2978"/>
          <a:stretch/>
        </p:blipFill>
        <p:spPr>
          <a:xfrm>
            <a:off x="311700" y="1336450"/>
            <a:ext cx="6045799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PCB</a:t>
            </a:r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9575" y="939249"/>
            <a:ext cx="3029528" cy="381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Motivation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We wanted to significantly increase the operational range of an electric vehicle while still in motion by using wireless energy to charge the battery on the vehicle.</a:t>
            </a:r>
          </a:p>
          <a:p>
            <a:pPr indent="-228600" lvl="0" marL="45720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The main limitation to current electric vehicles is the range. We aimed to scale this down to a robot size vehicle to show that it is a viable option. Since many EVs are moving to autonomous navigation, we wanted to integrate that into the robot as well.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Thermal Detection</a:t>
            </a:r>
          </a:p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311700" y="1017800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lnSpc>
                <a:spcPct val="150000"/>
              </a:lnSpc>
              <a:spcBef>
                <a:spcPts val="0"/>
              </a:spcBef>
            </a:pPr>
            <a:r>
              <a:rPr lang="en"/>
              <a:t>Used to detect if the battery is overheating</a:t>
            </a:r>
          </a:p>
          <a:p>
            <a:pPr indent="-228600" lvl="0" marL="457200">
              <a:lnSpc>
                <a:spcPct val="150000"/>
              </a:lnSpc>
              <a:spcBef>
                <a:spcPts val="0"/>
              </a:spcBef>
            </a:pPr>
            <a:r>
              <a:rPr lang="en"/>
              <a:t>V2 - battery</a:t>
            </a:r>
          </a:p>
          <a:p>
            <a:pPr indent="-228600" lvl="0" marL="457200">
              <a:lnSpc>
                <a:spcPct val="150000"/>
              </a:lnSpc>
              <a:spcBef>
                <a:spcPts val="0"/>
              </a:spcBef>
            </a:pPr>
            <a:r>
              <a:rPr lang="en"/>
              <a:t>V1 - reference voltage </a:t>
            </a:r>
          </a:p>
          <a:p>
            <a:pPr indent="-228600" lvl="0" marL="457200">
              <a:lnSpc>
                <a:spcPct val="150000"/>
              </a:lnSpc>
              <a:spcBef>
                <a:spcPts val="0"/>
              </a:spcBef>
            </a:pPr>
            <a:r>
              <a:rPr lang="en"/>
              <a:t>Constant current source</a:t>
            </a:r>
          </a:p>
          <a:p>
            <a:pPr indent="-228600" lvl="0" marL="457200">
              <a:lnSpc>
                <a:spcPct val="150000"/>
              </a:lnSpc>
              <a:spcBef>
                <a:spcPts val="0"/>
              </a:spcBef>
            </a:pPr>
            <a:r>
              <a:rPr lang="en"/>
              <a:t>Thermistor - R1</a:t>
            </a:r>
          </a:p>
          <a:p>
            <a:pPr indent="-228600" lvl="0" marL="457200">
              <a:lnSpc>
                <a:spcPct val="150000"/>
              </a:lnSpc>
              <a:spcBef>
                <a:spcPts val="0"/>
              </a:spcBef>
            </a:pPr>
            <a:r>
              <a:rPr lang="en"/>
              <a:t>0 C - 75C</a:t>
            </a:r>
          </a:p>
          <a:p>
            <a:pPr indent="-228600" lvl="0" marL="457200">
              <a:lnSpc>
                <a:spcPct val="150000"/>
              </a:lnSpc>
              <a:spcBef>
                <a:spcPts val="0"/>
              </a:spcBef>
            </a:pPr>
            <a:r>
              <a:rPr lang="en"/>
              <a:t>273.15 K - 372.15 k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13" name="Shape 213"/>
          <p:cNvPicPr preferRelativeResize="0"/>
          <p:nvPr/>
        </p:nvPicPr>
        <p:blipFill rotWithShape="1">
          <a:blip r:embed="rId3">
            <a:alphaModFix/>
          </a:blip>
          <a:srcRect b="18822" l="0" r="5695" t="18829"/>
          <a:stretch/>
        </p:blipFill>
        <p:spPr>
          <a:xfrm>
            <a:off x="4837674" y="1494575"/>
            <a:ext cx="4306325" cy="215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Robot Hardware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G_20160930_112757146.jpg" id="225" name="Shape 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10000"/>
            <a:ext cx="6635150" cy="3732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2A3990"/>
                </a:solidFill>
                <a:latin typeface="Roboto"/>
                <a:ea typeface="Roboto"/>
                <a:cs typeface="Roboto"/>
                <a:sym typeface="Roboto"/>
              </a:rPr>
              <a:t>Autonomous control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32" name="Shape 2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3450" y="1590050"/>
            <a:ext cx="6743700" cy="249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2A3990"/>
                </a:solidFill>
                <a:latin typeface="Roboto"/>
                <a:ea typeface="Roboto"/>
                <a:cs typeface="Roboto"/>
                <a:sym typeface="Roboto"/>
              </a:rPr>
              <a:t>Track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Roboto"/>
            </a:pPr>
            <a:r>
              <a:rPr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track will consist of a 36 x 48 plexiglass sheet.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sheet will have </a:t>
            </a:r>
            <a:r>
              <a:rPr lang="en" sz="1800">
                <a:solidFill>
                  <a:srgbClr val="000000"/>
                </a:solidFill>
              </a:rPr>
              <a:t>lines</a:t>
            </a:r>
            <a:r>
              <a:rPr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th</a:t>
            </a:r>
            <a:r>
              <a:rPr lang="en" sz="1800">
                <a:solidFill>
                  <a:srgbClr val="000000"/>
                </a:solidFill>
              </a:rPr>
              <a:t>at</a:t>
            </a:r>
            <a:r>
              <a:rPr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the robot should</a:t>
            </a:r>
            <a:r>
              <a:rPr lang="en" sz="1800">
                <a:solidFill>
                  <a:srgbClr val="000000"/>
                </a:solidFill>
              </a:rPr>
              <a:t> c</a:t>
            </a:r>
            <a:r>
              <a:rPr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ontinuously follow.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Roboto"/>
            </a:pPr>
            <a:r>
              <a:rPr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Our goal is for the materials to not weigh too much</a:t>
            </a:r>
            <a:r>
              <a:rPr lang="en" sz="1800">
                <a:solidFill>
                  <a:srgbClr val="000000"/>
                </a:solidFill>
              </a:rPr>
              <a:t> t</a:t>
            </a:r>
            <a:r>
              <a:rPr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 ensure a smooth ride</a:t>
            </a:r>
          </a:p>
        </p:txBody>
      </p:sp>
      <p:pic>
        <p:nvPicPr>
          <p:cNvPr id="239" name="Shape 2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7149" y="1499975"/>
            <a:ext cx="2757849" cy="229455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Shape 240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7" name="Shape 247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Track</a:t>
            </a:r>
          </a:p>
        </p:txBody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800">
                <a:solidFill>
                  <a:srgbClr val="000000"/>
                </a:solidFill>
              </a:rPr>
              <a:t>Traced out on a large acrylic sheet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800">
                <a:solidFill>
                  <a:srgbClr val="000000"/>
                </a:solidFill>
              </a:rPr>
              <a:t>Clear so the components under the track can be seen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800">
                <a:solidFill>
                  <a:srgbClr val="000000"/>
                </a:solidFill>
              </a:rPr>
              <a:t>Multiple curves to show autonomous navigation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track.PNG" id="254" name="Shape 2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5094" y="1586500"/>
            <a:ext cx="4387198" cy="254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Robot chassis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15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</p:txBody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F2F2F"/>
                </a:solidFill>
              </a:rPr>
              <a:t>Whippersnapper Runt Rover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2F2F2F"/>
                </a:solidFill>
              </a:rPr>
              <a:t> </a:t>
            </a:r>
          </a:p>
          <a:p>
            <a:pPr indent="-2286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Small enough to easily drive on the track</a:t>
            </a:r>
          </a:p>
          <a:p>
            <a:pPr indent="-2286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Weight 0.97 lbs </a:t>
            </a:r>
          </a:p>
          <a:p>
            <a:pPr indent="-2286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Stable and adjustable</a:t>
            </a:r>
          </a:p>
          <a:p>
            <a:pPr indent="-2286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4 wheels and 4 DC motors</a:t>
            </a:r>
          </a:p>
        </p:txBody>
      </p:sp>
      <p:pic>
        <p:nvPicPr>
          <p:cNvPr id="261" name="Shape 2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7062" y="1603375"/>
            <a:ext cx="3133725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2A3990"/>
                </a:solidFill>
                <a:latin typeface="Roboto"/>
                <a:ea typeface="Roboto"/>
                <a:cs typeface="Roboto"/>
                <a:sym typeface="Roboto"/>
              </a:rPr>
              <a:t>DC motor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rgbClr val="2A3990"/>
              </a:buClr>
              <a:buSzPct val="61111"/>
              <a:buFont typeface="Arial"/>
              <a:buNone/>
            </a:pPr>
            <a:r>
              <a:rPr b="1" lang="en">
                <a:solidFill>
                  <a:srgbClr val="000000"/>
                </a:solidFill>
              </a:rPr>
              <a:t>DC MOTOR SPECIFICATIONS</a:t>
            </a:r>
          </a:p>
          <a:p>
            <a:pPr indent="-228600" lvl="0" marL="4572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Roboto"/>
            </a:pPr>
            <a:r>
              <a:rPr lang="en">
                <a:solidFill>
                  <a:srgbClr val="000000"/>
                </a:solidFill>
              </a:rPr>
              <a:t>4 DC motor will be in charge of controlling the wheels</a:t>
            </a:r>
          </a:p>
          <a:p>
            <a:pPr indent="-228600" lvl="0" marL="4572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Roboto"/>
            </a:pPr>
            <a:r>
              <a:rPr lang="en">
                <a:solidFill>
                  <a:srgbClr val="000000"/>
                </a:solidFill>
              </a:rPr>
              <a:t>Recommended Voltage: 4.5VDC </a:t>
            </a:r>
          </a:p>
          <a:p>
            <a:pPr indent="-228600" lvl="0" marL="4572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Roboto"/>
            </a:pPr>
            <a:r>
              <a:rPr lang="en">
                <a:solidFill>
                  <a:srgbClr val="000000"/>
                </a:solidFill>
              </a:rPr>
              <a:t>No Load Speed: 140RPM</a:t>
            </a:r>
          </a:p>
          <a:p>
            <a:pPr indent="-228600" lvl="0" marL="4572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Roboto"/>
            </a:pPr>
            <a:r>
              <a:rPr lang="en">
                <a:solidFill>
                  <a:srgbClr val="000000"/>
                </a:solidFill>
              </a:rPr>
              <a:t>No Load Current: 190mA </a:t>
            </a:r>
          </a:p>
          <a:p>
            <a:pPr indent="-228600" lvl="0" marL="4572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Roboto"/>
            </a:pPr>
            <a:r>
              <a:rPr lang="en">
                <a:solidFill>
                  <a:srgbClr val="000000"/>
                </a:solidFill>
              </a:rPr>
              <a:t>Max. Load Current: 250mA</a:t>
            </a:r>
          </a:p>
          <a:p>
            <a:pPr indent="-228600" lvl="0" marL="4572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Roboto"/>
            </a:pPr>
            <a:r>
              <a:rPr lang="en">
                <a:solidFill>
                  <a:srgbClr val="000000"/>
                </a:solidFill>
              </a:rPr>
              <a:t>Torque: 800 gf-cm</a:t>
            </a:r>
          </a:p>
        </p:txBody>
      </p:sp>
      <p:pic>
        <p:nvPicPr>
          <p:cNvPr descr="Whippersnapper-Parts-(300px)" id="268" name="Shape 2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5975" y="1017802"/>
            <a:ext cx="2857500" cy="277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2A3990"/>
              </a:buClr>
              <a:buSzPct val="36666"/>
              <a:buFont typeface="Arial"/>
              <a:buNone/>
            </a:pPr>
            <a:r>
              <a:rPr lang="en">
                <a:solidFill>
                  <a:srgbClr val="2A3990"/>
                </a:solidFill>
                <a:latin typeface="Roboto"/>
                <a:ea typeface="Roboto"/>
                <a:cs typeface="Roboto"/>
                <a:sym typeface="Roboto"/>
              </a:rPr>
              <a:t>Microcontroller / </a:t>
            </a:r>
            <a:r>
              <a:rPr lang="en">
                <a:solidFill>
                  <a:srgbClr val="2A3990"/>
                </a:solidFill>
              </a:rPr>
              <a:t>Camera</a:t>
            </a:r>
          </a:p>
          <a:p>
            <a:pPr indent="-342900" lvl="0" marL="45720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</a:rPr>
              <a:t>OpenMV</a:t>
            </a:r>
          </a:p>
          <a:p>
            <a:pPr indent="-342900" lvl="0" marL="45720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</a:rPr>
              <a:t>Keypoint tracking, marker tracking</a:t>
            </a:r>
          </a:p>
          <a:p>
            <a:pPr indent="-342900" lvl="0" marL="45720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</a:rPr>
              <a:t>Adaptable to any hardware like Arduino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</a:rPr>
              <a:t>Cortex M4 processor </a:t>
            </a:r>
          </a:p>
          <a:p>
            <a:pPr indent="-342900" lvl="0" marL="45720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</a:rPr>
              <a:t>Micro python interpreter</a:t>
            </a:r>
          </a:p>
          <a:p>
            <a:pPr indent="-342900" lvl="0" marL="45720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</a:rPr>
              <a:t>3.7V  to operate </a:t>
            </a:r>
          </a:p>
        </p:txBody>
      </p:sp>
      <p:pic>
        <p:nvPicPr>
          <p:cNvPr id="274" name="Shape 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5775" y="933174"/>
            <a:ext cx="2676525" cy="327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Goals and Objectives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Design a wireless charging system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Good representation of charging system between car and track.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Implement safety features for charging system for practical use.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Design navigation system through robotic vision.</a:t>
            </a:r>
          </a:p>
          <a:p>
            <a:pPr indent="-228600" lvl="0" marL="45720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Robot car must be able to drive itself along track.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type="title"/>
          </p:nvPr>
        </p:nvSpPr>
        <p:spPr>
          <a:xfrm>
            <a:off x="3879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2A3990"/>
                </a:solidFill>
              </a:rPr>
              <a:t>Schematic </a:t>
            </a:r>
            <a:r>
              <a:rPr lang="en">
                <a:solidFill>
                  <a:srgbClr val="2A3990"/>
                </a:solidFill>
              </a:rPr>
              <a:t>MCU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81" name="Shape 281"/>
          <p:cNvPicPr preferRelativeResize="0"/>
          <p:nvPr/>
        </p:nvPicPr>
        <p:blipFill rotWithShape="1">
          <a:blip r:embed="rId3">
            <a:alphaModFix/>
          </a:blip>
          <a:srcRect b="6222" l="0" r="0" t="2669"/>
          <a:stretch/>
        </p:blipFill>
        <p:spPr>
          <a:xfrm>
            <a:off x="311700" y="1017800"/>
            <a:ext cx="5583899" cy="385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Schematic </a:t>
            </a:r>
            <a:r>
              <a:rPr lang="en" sz="1400"/>
              <a:t> USB PORT, HEADERS, VOLTAGE REGULATORS</a:t>
            </a:r>
          </a:p>
        </p:txBody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88" name="Shape 2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229874"/>
            <a:ext cx="5522772" cy="333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SCHEMATIC  IMAGE SENSOR</a:t>
            </a:r>
          </a:p>
        </p:txBody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95" name="Shape 2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875" y="1431700"/>
            <a:ext cx="4927500" cy="297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2A3990"/>
                </a:solidFill>
                <a:latin typeface="Roboto"/>
                <a:ea typeface="Roboto"/>
                <a:cs typeface="Roboto"/>
                <a:sym typeface="Roboto"/>
              </a:rPr>
              <a:t>Board design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02" name="Shape 302"/>
          <p:cNvPicPr preferRelativeResize="0"/>
          <p:nvPr/>
        </p:nvPicPr>
        <p:blipFill rotWithShape="1">
          <a:blip r:embed="rId3">
            <a:alphaModFix/>
          </a:blip>
          <a:srcRect b="0" l="1528" r="8022" t="8734"/>
          <a:stretch/>
        </p:blipFill>
        <p:spPr>
          <a:xfrm>
            <a:off x="2783762" y="1202724"/>
            <a:ext cx="3576465" cy="339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Motion control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H-bridge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-342900" lvl="0" marL="45720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Forwards/Backwards movement</a:t>
            </a:r>
          </a:p>
          <a:p>
            <a:pPr indent="-342900" lvl="0" marL="45720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Left or Right turns</a:t>
            </a:r>
          </a:p>
          <a:p>
            <a:pPr indent="-342900" lvl="0" marL="45720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Only motors on the same side are always in sync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 </a:t>
            </a:r>
            <a:r>
              <a:rPr lang="en" sz="1800">
                <a:solidFill>
                  <a:srgbClr val="000000"/>
                </a:solidFill>
              </a:rPr>
              <a:t>L</a:t>
            </a:r>
            <a:r>
              <a:rPr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298n </a:t>
            </a:r>
            <a:r>
              <a:rPr lang="en" sz="1800">
                <a:solidFill>
                  <a:srgbClr val="000000"/>
                </a:solidFill>
              </a:rPr>
              <a:t>H-bridge Driver</a:t>
            </a:r>
            <a:r>
              <a:rPr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    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308" name="Shape 3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9874" y="1209350"/>
            <a:ext cx="3155200" cy="256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Shape 3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8475" y="3196999"/>
            <a:ext cx="1819275" cy="1306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2A3990"/>
              </a:buClr>
              <a:buSzPct val="36666"/>
              <a:buFont typeface="Arial"/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Motor Driver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Driver Chip: L298N dual H-bridge motor driver </a:t>
            </a:r>
          </a:p>
          <a:p>
            <a:pPr indent="-342900" lvl="0" marL="45720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</a:rPr>
              <a:t>It can directly drive two 3-30V DC motor.</a:t>
            </a:r>
          </a:p>
          <a:p>
            <a:pPr indent="-342900" lvl="0" marL="45720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</a:rPr>
              <a:t>5V output for to power for a 5V single-chip circuit</a:t>
            </a:r>
          </a:p>
          <a:p>
            <a:pPr indent="-342900" lvl="0" marL="45720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</a:rPr>
              <a:t>Driving Terminal can supply from + 5V to+ 30V  </a:t>
            </a:r>
          </a:p>
          <a:p>
            <a:pPr indent="-342900" lvl="0" marL="45720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</a:rPr>
              <a:t>Peak Current of the Driving Part: 2A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100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      </a:t>
            </a:r>
            <a:br>
              <a:rPr lang="en" sz="11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 sz="11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                                                                                                                                   Size:90 * 55 * 33mm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15" name="Shape 3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5975" y="1335374"/>
            <a:ext cx="2847975" cy="2472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Motor driver schematic</a:t>
            </a:r>
          </a:p>
        </p:txBody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22" name="Shape 3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800"/>
            <a:ext cx="7155051" cy="381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type="title"/>
          </p:nvPr>
        </p:nvSpPr>
        <p:spPr>
          <a:xfrm>
            <a:off x="311700" y="3338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2A3990"/>
              </a:buClr>
              <a:buSzPct val="36666"/>
              <a:buFont typeface="Arial"/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Battery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8" name="Shape 32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>
                <a:solidFill>
                  <a:srgbClr val="000000"/>
                </a:solidFill>
              </a:rPr>
              <a:t>LiPo Battery 11.1V 2200mAh</a:t>
            </a:r>
          </a:p>
          <a:p>
            <a:pPr indent="-317500" lvl="0" marL="4572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Roboto"/>
            </a:pPr>
            <a:r>
              <a:rPr lang="en" sz="1400">
                <a:solidFill>
                  <a:srgbClr val="000000"/>
                </a:solidFill>
              </a:rPr>
              <a:t>Long cycle life  </a:t>
            </a:r>
          </a:p>
          <a:p>
            <a:pPr indent="-317500" lvl="0" marL="4572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Roboto"/>
            </a:pPr>
            <a:r>
              <a:rPr lang="en" sz="1400">
                <a:solidFill>
                  <a:srgbClr val="000000"/>
                </a:solidFill>
              </a:rPr>
              <a:t>Excellent discharge performance</a:t>
            </a:r>
          </a:p>
          <a:p>
            <a:pPr indent="-317500" lvl="0" marL="4572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Roboto"/>
            </a:pPr>
            <a:r>
              <a:rPr lang="en" sz="1400">
                <a:solidFill>
                  <a:srgbClr val="000000"/>
                </a:solidFill>
              </a:rPr>
              <a:t>Capable of operating under very high current  </a:t>
            </a:r>
          </a:p>
          <a:p>
            <a:pPr indent="-317500" lvl="0" marL="4572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Roboto"/>
            </a:pPr>
            <a:r>
              <a:rPr lang="en" sz="1400">
                <a:solidFill>
                  <a:srgbClr val="000000"/>
                </a:solidFill>
              </a:rPr>
              <a:t>Ideal for use in high power applications</a:t>
            </a:r>
          </a:p>
          <a:p>
            <a:pPr indent="-317500" lvl="0" marL="457200">
              <a:lnSpc>
                <a:spcPct val="150000"/>
              </a:lnSpc>
              <a:spcBef>
                <a:spcPts val="2200"/>
              </a:spcBef>
              <a:spcAft>
                <a:spcPts val="7000"/>
              </a:spcAft>
              <a:buClr>
                <a:srgbClr val="000000"/>
              </a:buClr>
              <a:buSzPct val="100000"/>
              <a:buFont typeface="Roboto"/>
            </a:pPr>
            <a:r>
              <a:rPr lang="en" sz="1400">
                <a:solidFill>
                  <a:srgbClr val="000000"/>
                </a:solidFill>
              </a:rPr>
              <a:t>Voltage: 11.1V</a:t>
            </a:r>
          </a:p>
          <a:p>
            <a:pPr indent="-317500" lvl="0" marL="457200">
              <a:lnSpc>
                <a:spcPct val="150000"/>
              </a:lnSpc>
              <a:spcBef>
                <a:spcPts val="2200"/>
              </a:spcBef>
              <a:spcAft>
                <a:spcPts val="7000"/>
              </a:spcAft>
              <a:buClr>
                <a:srgbClr val="000000"/>
              </a:buClr>
              <a:buSzPct val="100000"/>
              <a:buFont typeface="Roboto"/>
            </a:pPr>
            <a:r>
              <a:rPr lang="en" sz="1400">
                <a:solidFill>
                  <a:srgbClr val="000000"/>
                </a:solidFill>
              </a:rPr>
              <a:t>Capacity: 2200mAh(3S)</a:t>
            </a:r>
          </a:p>
          <a:p>
            <a:pPr indent="-317500" lvl="0" marL="457200">
              <a:lnSpc>
                <a:spcPct val="150000"/>
              </a:lnSpc>
              <a:spcBef>
                <a:spcPts val="2200"/>
              </a:spcBef>
              <a:spcAft>
                <a:spcPts val="7000"/>
              </a:spcAft>
              <a:buClr>
                <a:srgbClr val="000000"/>
              </a:buClr>
              <a:buSzPct val="100000"/>
              <a:buFont typeface="Roboto"/>
            </a:pPr>
            <a:r>
              <a:rPr lang="en" sz="1400">
                <a:solidFill>
                  <a:srgbClr val="000000"/>
                </a:solidFill>
              </a:rPr>
              <a:t>Rate of maximum discharge: 25-35C</a:t>
            </a:r>
          </a:p>
          <a:p>
            <a:pPr indent="-304800" lvl="0" marL="457200">
              <a:lnSpc>
                <a:spcPct val="150000"/>
              </a:lnSpc>
              <a:spcBef>
                <a:spcPts val="2200"/>
              </a:spcBef>
              <a:spcAft>
                <a:spcPts val="7000"/>
              </a:spcAft>
              <a:buClr>
                <a:srgbClr val="434343"/>
              </a:buClr>
              <a:buSzPct val="85714"/>
              <a:buFont typeface="Times New Roman"/>
            </a:pPr>
            <a:r>
              <a:rPr lang="en" sz="1400">
                <a:solidFill>
                  <a:srgbClr val="000000"/>
                </a:solidFill>
              </a:rPr>
              <a:t>Light-weight:185g  </a:t>
            </a: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" sz="1200">
                <a:solidFill>
                  <a:srgbClr val="2832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Size : 103mm x 33mm x 24mm</a:t>
            </a:r>
          </a:p>
          <a:p>
            <a:pPr lvl="0">
              <a:lnSpc>
                <a:spcPct val="180000"/>
              </a:lnSpc>
              <a:spcBef>
                <a:spcPts val="2200"/>
              </a:spcBef>
              <a:spcAft>
                <a:spcPts val="7000"/>
              </a:spcAft>
              <a:buNone/>
            </a:pPr>
            <a:r>
              <a:rPr lang="en" sz="1000">
                <a:solidFill>
                  <a:srgbClr val="28323F"/>
                </a:solidFill>
                <a:latin typeface="Roboto"/>
                <a:ea typeface="Roboto"/>
                <a:cs typeface="Roboto"/>
                <a:sym typeface="Roboto"/>
              </a:rPr>
              <a:t>                   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29" name="Shape 3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3537" y="1152462"/>
            <a:ext cx="2943225" cy="246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Battery charging requirements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Even though they are really efficient and they can store a lot of power, There are certain issues that lithium batteries have. Certain cell can be hazardous. And if it is treated improperly by being mishandled, over-charged, or abused LiPo , It can cause a small explosion. </a:t>
            </a:r>
          </a:p>
          <a:p>
            <a: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Therefore, there are certain charging requirements.</a:t>
            </a:r>
          </a:p>
          <a:p>
            <a: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11.1 V LiPo batteries need to be charged ideally between 10.5 V and 11.7 V</a:t>
            </a:r>
          </a:p>
          <a:p>
            <a: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2A3990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Ultrasonic Sensor</a:t>
            </a:r>
          </a:p>
        </p:txBody>
      </p:sp>
      <p:sp>
        <p:nvSpPr>
          <p:cNvPr id="341" name="Shape 341"/>
          <p:cNvSpPr txBox="1"/>
          <p:nvPr>
            <p:ph idx="1" type="body"/>
          </p:nvPr>
        </p:nvSpPr>
        <p:spPr>
          <a:xfrm>
            <a:off x="623400" y="1053550"/>
            <a:ext cx="8520600" cy="3339000"/>
          </a:xfrm>
          <a:prstGeom prst="rect">
            <a:avLst/>
          </a:prstGeom>
          <a:noFill/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HC - SR04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5V operating voltage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15mA operating current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2cm minimum range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4m maximum range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15 degree measuring angle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42" name="Shape 3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8049" y="1380637"/>
            <a:ext cx="3115974" cy="238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Requirements and Specifications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b="1" lang="en" sz="1400">
                <a:solidFill>
                  <a:srgbClr val="000000"/>
                </a:solidFill>
              </a:rPr>
              <a:t>Oscillator</a:t>
            </a:r>
          </a:p>
          <a:p>
            <a:pPr indent="-228600" lvl="1" marL="9144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Achieve a oscillating frequency of 200kHZ</a:t>
            </a: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b="1" lang="en" sz="1400">
                <a:solidFill>
                  <a:srgbClr val="000000"/>
                </a:solidFill>
              </a:rPr>
              <a:t>Receiver</a:t>
            </a:r>
          </a:p>
          <a:p>
            <a:pPr indent="-228600" lvl="1" marL="9144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Charge current range between 2-3 Amps</a:t>
            </a: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b="1" lang="en" sz="1400">
                <a:solidFill>
                  <a:srgbClr val="000000"/>
                </a:solidFill>
              </a:rPr>
              <a:t>Transmitter/Receiver Coils</a:t>
            </a:r>
          </a:p>
          <a:p>
            <a:pPr indent="-228600" lvl="1" marL="9144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Copper coils must mounted safely and for optimum usage.</a:t>
            </a: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b="1" lang="en" sz="1400">
                <a:solidFill>
                  <a:srgbClr val="000000"/>
                </a:solidFill>
              </a:rPr>
              <a:t>Charge Controller</a:t>
            </a:r>
          </a:p>
          <a:p>
            <a:pPr indent="-228600" lvl="1" marL="9144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Obtain a battery charging efficiency of &gt; 50% </a:t>
            </a: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b="1" lang="en" sz="1400">
                <a:solidFill>
                  <a:srgbClr val="000000"/>
                </a:solidFill>
              </a:rPr>
              <a:t>Robot car</a:t>
            </a:r>
          </a:p>
          <a:p>
            <a:pPr indent="-228600" lvl="1" marL="91440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Small but able to fit the necessary materials</a:t>
            </a: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b="1" lang="en" sz="1400">
                <a:solidFill>
                  <a:srgbClr val="000000"/>
                </a:solidFill>
              </a:rPr>
              <a:t>Autonomous Camera System</a:t>
            </a:r>
          </a:p>
          <a:p>
            <a:pPr indent="-317500" lvl="1" marL="91440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>
                <a:solidFill>
                  <a:srgbClr val="000000"/>
                </a:solidFill>
              </a:rPr>
              <a:t>Detect lines and keep the robot within the specified deflection angle</a:t>
            </a: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b="1" lang="en" sz="1400">
                <a:solidFill>
                  <a:srgbClr val="000000"/>
                </a:solidFill>
              </a:rPr>
              <a:t>Track</a:t>
            </a:r>
          </a:p>
          <a:p>
            <a:pPr indent="-228600" lvl="1" marL="9144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Design a track that models a road and protects system</a:t>
            </a:r>
          </a:p>
          <a:p>
            <a:pPr lv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Software Design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High Level</a:t>
            </a:r>
          </a:p>
        </p:txBody>
      </p:sp>
      <p:pic>
        <p:nvPicPr>
          <p:cNvPr descr="FlowSWpng.png" id="353" name="Shape 3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962" y="1319212"/>
            <a:ext cx="7458075" cy="250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MicroPython</a:t>
            </a:r>
          </a:p>
        </p:txBody>
      </p:sp>
      <p:sp>
        <p:nvSpPr>
          <p:cNvPr id="359" name="Shape 35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Python for microcontrollers!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Implementation of Python 3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Released in 2013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60" name="Shape 3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224" y="2271574"/>
            <a:ext cx="6989650" cy="2483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It Works</a:t>
            </a:r>
          </a:p>
        </p:txBody>
      </p:sp>
      <p:sp>
        <p:nvSpPr>
          <p:cNvPr id="366" name="Shape 36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Camera captures an image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Finds connected pixel regions that pass a threshold test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X, Y position of bounding rectangle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Number of pixels that passed threshold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X, Y position for center of mass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Angle of rotation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Region of Interest (ROI)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x</a:t>
            </a:r>
            <a:r>
              <a:rPr lang="en"/>
              <a:t>, y, z, h values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Detects 3 regions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Lowest region holds most weight, highest holds least weight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Deflection angle created from ROI data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the Robot Sees</a:t>
            </a:r>
          </a:p>
        </p:txBody>
      </p:sp>
      <p:pic>
        <p:nvPicPr>
          <p:cNvPr descr="0_StillHQ.JPG" id="372" name="Shape 3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023" y="1017800"/>
            <a:ext cx="5145299" cy="3831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Robot Vision</a:t>
            </a:r>
          </a:p>
        </p:txBody>
      </p:sp>
      <p:sp>
        <p:nvSpPr>
          <p:cNvPr id="378" name="Shape 378" title="W.E.A.R Robot Vision">
            <a:hlinkClick r:id="rId3"/>
          </p:cNvPr>
          <p:cNvSpPr/>
          <p:nvPr/>
        </p:nvSpPr>
        <p:spPr>
          <a:xfrm>
            <a:off x="1821524" y="1017800"/>
            <a:ext cx="5500950" cy="4125699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Robot Prototype</a:t>
            </a:r>
          </a:p>
        </p:txBody>
      </p:sp>
      <p:sp>
        <p:nvSpPr>
          <p:cNvPr id="384" name="Shape 38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5" name="Shape 385" title="W.E.A.R. Line Following">
            <a:hlinkClick r:id="rId3"/>
          </p:cNvPr>
          <p:cNvSpPr/>
          <p:nvPr/>
        </p:nvSpPr>
        <p:spPr>
          <a:xfrm>
            <a:off x="1821523" y="1017800"/>
            <a:ext cx="5500942" cy="4125699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Administrative Content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Work Distribution</a:t>
            </a:r>
          </a:p>
        </p:txBody>
      </p:sp>
      <p:graphicFrame>
        <p:nvGraphicFramePr>
          <p:cNvPr id="396" name="Shape 396"/>
          <p:cNvGraphicFramePr/>
          <p:nvPr/>
        </p:nvGraphicFramePr>
        <p:xfrm>
          <a:off x="952500" y="1478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{C0B0634B-B2FA-473A-A0FD-B2932D368FE4}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Name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Transmitter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Receiver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Robot Hardware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Robot Software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Track Construction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Trent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Dimitri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W. Olivier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Blake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Budget</a:t>
            </a:r>
          </a:p>
        </p:txBody>
      </p:sp>
      <p:graphicFrame>
        <p:nvGraphicFramePr>
          <p:cNvPr id="402" name="Shape 402"/>
          <p:cNvGraphicFramePr/>
          <p:nvPr/>
        </p:nvGraphicFramePr>
        <p:xfrm>
          <a:off x="2053225" y="466320"/>
          <a:ext cx="3000000" cy="2999999"/>
        </p:xfrm>
        <a:graphic>
          <a:graphicData uri="http://schemas.openxmlformats.org/drawingml/2006/table">
            <a:tbl>
              <a:tblPr>
                <a:noFill/>
                <a:tableStyleId>{C0B0634B-B2FA-473A-A0FD-B2932D368FE4}</a:tableStyleId>
              </a:tblPr>
              <a:tblGrid>
                <a:gridCol w="1614525"/>
                <a:gridCol w="1614525"/>
                <a:gridCol w="1614525"/>
                <a:gridCol w="1614525"/>
              </a:tblGrid>
              <a:tr h="2981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800"/>
                        <a:t>Components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800"/>
                        <a:t>Cost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800"/>
                        <a:t>Budget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800"/>
                        <a:t>Difference</a:t>
                      </a:r>
                    </a:p>
                  </a:txBody>
                  <a:tcPr marT="91425" marB="91425" marR="91425" marL="91425"/>
                </a:tc>
              </a:tr>
              <a:tr h="3010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800"/>
                        <a:t>Track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$109.67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$30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$4.33</a:t>
                      </a:r>
                    </a:p>
                  </a:txBody>
                  <a:tcPr marT="91425" marB="91425" marR="91425" marL="91425"/>
                </a:tc>
              </a:tr>
              <a:tr h="2867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800"/>
                        <a:t>Power Distribution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$38.92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$35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-$3.92</a:t>
                      </a:r>
                    </a:p>
                  </a:txBody>
                  <a:tcPr marT="91425" marB="91425" marR="91425" marL="91425"/>
                </a:tc>
              </a:tr>
              <a:tr h="3010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800"/>
                        <a:t>Fan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$5.78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-$0.22</a:t>
                      </a:r>
                    </a:p>
                  </a:txBody>
                  <a:tcPr marT="91425" marB="91425" marR="91425" marL="91425"/>
                </a:tc>
              </a:tr>
              <a:tr h="3010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800"/>
                        <a:t>Oscillator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$9.56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$15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$6.44</a:t>
                      </a:r>
                    </a:p>
                  </a:txBody>
                  <a:tcPr marT="91425" marB="91425" marR="91425" marL="91425"/>
                </a:tc>
              </a:tr>
              <a:tr h="3068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800"/>
                        <a:t>Temperature Sensor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$12.32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$10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-$2.32</a:t>
                      </a:r>
                    </a:p>
                  </a:txBody>
                  <a:tcPr marT="91425" marB="91425" marR="91425" marL="91425"/>
                </a:tc>
              </a:tr>
              <a:tr h="3351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800"/>
                        <a:t>Microcontroller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$75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$75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$0.00</a:t>
                      </a:r>
                    </a:p>
                  </a:txBody>
                  <a:tcPr marT="91425" marB="91425" marR="91425" marL="91425"/>
                </a:tc>
              </a:tr>
              <a:tr h="3151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800"/>
                        <a:t>Wires,Mounting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$42.46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$50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$7.54</a:t>
                      </a:r>
                    </a:p>
                  </a:txBody>
                  <a:tcPr marT="91425" marB="91425" marR="91425" marL="91425"/>
                </a:tc>
              </a:tr>
              <a:tr h="2981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800"/>
                        <a:t>Battery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23.95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$30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$6.05</a:t>
                      </a:r>
                    </a:p>
                  </a:txBody>
                  <a:tcPr marT="91425" marB="91425" marR="91425" marL="91425"/>
                </a:tc>
              </a:tr>
              <a:tr h="2981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800"/>
                        <a:t>Services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$90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$200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$110</a:t>
                      </a:r>
                    </a:p>
                  </a:txBody>
                  <a:tcPr marT="91425" marB="91425" marR="91425" marL="91425"/>
                </a:tc>
              </a:tr>
              <a:tr h="2981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sz="800"/>
                        <a:t>Motor driver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$17.98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$30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$12.02</a:t>
                      </a:r>
                    </a:p>
                  </a:txBody>
                  <a:tcPr marT="91425" marB="91425" marR="91425" marL="91425"/>
                </a:tc>
              </a:tr>
              <a:tr h="2867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800"/>
                        <a:t>Robot Chassis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$28.99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$50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$21.01</a:t>
                      </a:r>
                    </a:p>
                  </a:txBody>
                  <a:tcPr marT="91425" marB="91425" marR="91425" marL="91425"/>
                </a:tc>
              </a:tr>
              <a:tr h="2849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sz="800"/>
                        <a:t>Copper Wire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$0.60/ft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$60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$0.00</a:t>
                      </a:r>
                    </a:p>
                  </a:txBody>
                  <a:tcPr marT="91425" marB="91425" marR="91425" marL="91425"/>
                </a:tc>
              </a:tr>
              <a:tr h="2867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sz="800"/>
                        <a:t>Total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$514.63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$610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$95.37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Design Constraints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Use wireless energy to charge the robot within ¾’’inch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Charge controller supply constant charge current to battery and implementing MCU to record readings.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Robot must be small enough to move around a track no larger than 3ft x 4ft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Robot must navigate autonomously without user control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Financing  </a:t>
            </a:r>
          </a:p>
        </p:txBody>
      </p:sp>
      <p:sp>
        <p:nvSpPr>
          <p:cNvPr id="408" name="Shape 40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Sponsored by Quartus Engineering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09" name="Shape 4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7969" y="2210012"/>
            <a:ext cx="4948074" cy="1301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Progress</a:t>
            </a:r>
          </a:p>
        </p:txBody>
      </p:sp>
      <p:sp>
        <p:nvSpPr>
          <p:cNvPr id="415" name="Shape 41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16" name="Shape 416" title="Points scored"/>
          <p:cNvPicPr preferRelativeResize="0"/>
          <p:nvPr/>
        </p:nvPicPr>
        <p:blipFill rotWithShape="1">
          <a:blip r:embed="rId3">
            <a:alphaModFix/>
          </a:blip>
          <a:srcRect b="4071" l="0" r="0" t="8553"/>
          <a:stretch/>
        </p:blipFill>
        <p:spPr>
          <a:xfrm>
            <a:off x="311700" y="1229874"/>
            <a:ext cx="6495814" cy="344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Plans for Completion</a:t>
            </a:r>
          </a:p>
        </p:txBody>
      </p:sp>
      <p:sp>
        <p:nvSpPr>
          <p:cNvPr id="422" name="Shape 42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Meet 3 times weekly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1 meeting for progress check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2 meetings for build time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Send out PCB designs by 10/2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Complete prototype by 10/27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Complete conference paper by 11/11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Complete final prototype by 11/25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Issues</a:t>
            </a:r>
          </a:p>
        </p:txBody>
      </p:sp>
      <p:sp>
        <p:nvSpPr>
          <p:cNvPr id="428" name="Shape 42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Making sure the wireless energy transfer will not affect robot components.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Finding the perfect size coils for our design constraints due to the track design.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Power Distribution design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Need to incorporate MCU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Supply sufficient power to other components (sensors,fans,etc.)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Robot MCU design change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Kickstarter ship dates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Questions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Wireless Energy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249975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Why Go wireless?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Popular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No more broken wires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Senior design worthy</a:t>
            </a:r>
          </a:p>
        </p:txBody>
      </p:sp>
      <p:pic>
        <p:nvPicPr>
          <p:cNvPr descr="beats_solo2_wireless_blue.jpg"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3850" y="174874"/>
            <a:ext cx="1577525" cy="1666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ill_wireless-power_Auto.jpg" id="123" name="Shape 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2750" y="1976100"/>
            <a:ext cx="4076699" cy="2459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s4-stockblack_2.png" id="124" name="Shape 1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67775" y="281749"/>
            <a:ext cx="2028049" cy="145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Magnetic Resonance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Why not Lasers, Magnetron(Microwaves)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Inductive Coupling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Magnetic Resonance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Larger range between transfer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Doesn’t require precised alignment for transfer </a:t>
            </a:r>
          </a:p>
        </p:txBody>
      </p:sp>
      <p:pic>
        <p:nvPicPr>
          <p:cNvPr descr="wireless_energy pic.gif"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9725" y="1636124"/>
            <a:ext cx="3512950" cy="225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Transmitter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Ground system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Oscillator Circuit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Zero Voltage Switching Driver (ZVS)</a:t>
            </a:r>
          </a:p>
          <a:p>
            <a:pPr indent="-228600" lvl="1" marL="914400">
              <a:lnSpc>
                <a:spcPct val="150000"/>
              </a:lnSpc>
              <a:spcBef>
                <a:spcPts val="0"/>
              </a:spcBef>
            </a:pPr>
            <a:r>
              <a:rPr lang="en"/>
              <a:t> Colpitts, Hartley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