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5143500" cx="9144000"/>
  <p:notesSz cx="6858000" cy="9144000"/>
  <p:embeddedFontLst>
    <p:embeddedFont>
      <p:font typeface="Roboto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0CCEC3A-A1AB-4CBA-B898-434B52231A53}">
  <a:tblStyle styleId="{D0CCEC3A-A1AB-4CBA-B898-434B52231A53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Roboto-bold.fntdata"/><Relationship Id="rId63" Type="http://schemas.openxmlformats.org/officeDocument/2006/relationships/font" Target="fonts/Roboto-regular.fntdata"/><Relationship Id="rId22" Type="http://schemas.openxmlformats.org/officeDocument/2006/relationships/slide" Target="slides/slide17.xml"/><Relationship Id="rId66" Type="http://schemas.openxmlformats.org/officeDocument/2006/relationships/font" Target="fonts/Roboto-boldItalic.fntdata"/><Relationship Id="rId21" Type="http://schemas.openxmlformats.org/officeDocument/2006/relationships/slide" Target="slides/slide16.xml"/><Relationship Id="rId65" Type="http://schemas.openxmlformats.org/officeDocument/2006/relationships/font" Target="fonts/Robot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Relationship Id="rId4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Relationship Id="rId4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jpg"/><Relationship Id="rId4" Type="http://schemas.openxmlformats.org/officeDocument/2006/relationships/image" Target="../media/image4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youtube.com/v/kN2hJmdS18k" TargetMode="External"/><Relationship Id="rId4" Type="http://schemas.openxmlformats.org/officeDocument/2006/relationships/image" Target="../media/image3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youtube.com/v/sQ-5K32Jpkw" TargetMode="External"/><Relationship Id="rId4" Type="http://schemas.openxmlformats.org/officeDocument/2006/relationships/image" Target="../media/image42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20.jpg"/><Relationship Id="rId5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W.E.A.R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Wireless Energy Autonomous Robot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/>
              <a:t>Group L</a:t>
            </a:r>
          </a:p>
        </p:txBody>
      </p:sp>
      <p:graphicFrame>
        <p:nvGraphicFramePr>
          <p:cNvPr id="86" name="Shape 86"/>
          <p:cNvGraphicFramePr/>
          <p:nvPr/>
        </p:nvGraphicFramePr>
        <p:xfrm>
          <a:off x="3545062" y="317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{D0CCEC3A-A1AB-4CBA-B898-434B52231A53}</a:tableStyleId>
              </a:tblPr>
              <a:tblGrid>
                <a:gridCol w="1841950"/>
                <a:gridCol w="6862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Trent Smith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Dimitri Wilks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W. Olivier Laleau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Blake Emerton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CpE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Oscillator</a:t>
            </a:r>
          </a:p>
        </p:txBody>
      </p:sp>
      <p:pic>
        <p:nvPicPr>
          <p:cNvPr descr="Oscillator Schematic.PNG"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75" y="1603875"/>
            <a:ext cx="4734125" cy="207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mitterXs.PNG"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200" y="1323975"/>
            <a:ext cx="4326124" cy="31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525400" y="1341175"/>
            <a:ext cx="2599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ZVS Oscillator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364725" y="1017800"/>
            <a:ext cx="29313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CMOS IC Oscillator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PCB Design</a:t>
            </a:r>
          </a:p>
        </p:txBody>
      </p:sp>
      <p:pic>
        <p:nvPicPr>
          <p:cNvPr descr="transmitterX.PNG" id="152" name="Shape 152"/>
          <p:cNvPicPr preferRelativeResize="0"/>
          <p:nvPr/>
        </p:nvPicPr>
        <p:blipFill rotWithShape="1">
          <a:blip r:embed="rId3">
            <a:alphaModFix/>
          </a:blip>
          <a:srcRect b="9066" l="13266" r="19388" t="11334"/>
          <a:stretch/>
        </p:blipFill>
        <p:spPr>
          <a:xfrm>
            <a:off x="5174824" y="1598500"/>
            <a:ext cx="2409350" cy="267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b="0" l="0" r="0" t="5615"/>
          <a:stretch/>
        </p:blipFill>
        <p:spPr>
          <a:xfrm>
            <a:off x="903100" y="1702400"/>
            <a:ext cx="2551874" cy="267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663675" y="1050825"/>
            <a:ext cx="24093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ZVS Oscillator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074375" y="1050825"/>
            <a:ext cx="25518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CMOS Oscillator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Oscillator System</a:t>
            </a:r>
          </a:p>
        </p:txBody>
      </p:sp>
      <p:pic>
        <p:nvPicPr>
          <p:cNvPr descr="15293387_1540752469274347_1251129853_o.jpg"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29" y="1934999"/>
            <a:ext cx="2724599" cy="241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302264_1540752032607724_1272348728_o.jpg"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700" y="1935000"/>
            <a:ext cx="2340598" cy="241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5959275" y="1437975"/>
            <a:ext cx="3124800" cy="24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PCB Design smaller and space friendly.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Elecrow </a:t>
            </a:r>
          </a:p>
          <a:p>
            <a:pPr indent="-228600" lvl="1" marL="914400" rtl="0">
              <a:spcBef>
                <a:spcPts val="0"/>
              </a:spcBef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Designer help make the pcb small.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Two- layers with components soldered to the top and bottom.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XKT-335 IC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CMOS Technology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nMOSFETs &amp; pMOSFETs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Higher accuracy and stability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Dissipates very low heat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XKT-412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IC chip that helps regulate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Adjust to different LC tanks for resonant frequency.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ek00005.png"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049" y="777774"/>
            <a:ext cx="3147875" cy="236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Oscillator Circuit Continued...</a:t>
            </a:r>
          </a:p>
        </p:txBody>
      </p:sp>
      <p:pic>
        <p:nvPicPr>
          <p:cNvPr descr="15271406_1540770512605876_352673400_o.jpg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799" y="1477949"/>
            <a:ext cx="2859507" cy="2144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293251_1540743625941898_1472536516_o.jpg"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450" y="1477950"/>
            <a:ext cx="2859499" cy="214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6716700" y="1229825"/>
            <a:ext cx="2115600" cy="27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18 AWG Copper Coils</a:t>
            </a:r>
          </a:p>
          <a:p>
            <a:pPr indent="-228600" lvl="0" marL="457200" rtl="0">
              <a:spcBef>
                <a:spcPts val="0"/>
              </a:spcBef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Coil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inductance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33uH.</a:t>
            </a:r>
          </a:p>
          <a:p>
            <a:pPr indent="-228600" lvl="0" marL="457200" rtl="0">
              <a:spcBef>
                <a:spcPts val="0"/>
              </a:spcBef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Resonance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frequency of 70kHz</a:t>
            </a:r>
          </a:p>
          <a:p>
            <a:pPr indent="-228600" lvl="0" marL="457200" rtl="0">
              <a:spcBef>
                <a:spcPts val="0"/>
              </a:spcBef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Case to protect Oscillator </a:t>
            </a:r>
          </a:p>
          <a:p>
            <a:pPr indent="-228600" lvl="0" marL="457200" rtl="0">
              <a:spcBef>
                <a:spcPts val="0"/>
              </a:spcBef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Light indicator to know when the oscillator is 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Receiver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204750" y="125585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Consists of: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Car coil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Charge controller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5240" l="0" r="0" t="0"/>
          <a:stretch/>
        </p:blipFill>
        <p:spPr>
          <a:xfrm>
            <a:off x="4093425" y="1108300"/>
            <a:ext cx="3880324" cy="22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Parts of the Charge controller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T316 IC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Powerboost 1000c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7" y="1288473"/>
            <a:ext cx="3629025" cy="3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Receiver Circuit</a:t>
            </a:r>
          </a:p>
        </p:txBody>
      </p:sp>
      <p:pic>
        <p:nvPicPr>
          <p:cNvPr descr="ReceiverXs.PNG"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00" y="1175825"/>
            <a:ext cx="7765650" cy="34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Receiver PCB</a:t>
            </a:r>
          </a:p>
        </p:txBody>
      </p:sp>
      <p:pic>
        <p:nvPicPr>
          <p:cNvPr descr="ReceiverX.PNG" id="204" name="Shape 204"/>
          <p:cNvPicPr preferRelativeResize="0"/>
          <p:nvPr/>
        </p:nvPicPr>
        <p:blipFill rotWithShape="1">
          <a:blip r:embed="rId3">
            <a:alphaModFix/>
          </a:blip>
          <a:srcRect b="16452" l="23839" r="26740" t="9572"/>
          <a:stretch/>
        </p:blipFill>
        <p:spPr>
          <a:xfrm>
            <a:off x="1102825" y="1545750"/>
            <a:ext cx="1627125" cy="26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4199" y="1073475"/>
            <a:ext cx="2825099" cy="309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Receiver PCBs</a:t>
            </a:r>
          </a:p>
        </p:txBody>
      </p:sp>
      <p:pic>
        <p:nvPicPr>
          <p:cNvPr descr="15271755_1540743839275210_226417840_o.jpg"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325" y="1668250"/>
            <a:ext cx="3658999" cy="2744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225437_1540751952607732_1191191835_o.jpg"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2374" y="1375625"/>
            <a:ext cx="2826299" cy="251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414800" y="1161425"/>
            <a:ext cx="32631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Receiver</a:t>
            </a:r>
            <a:r>
              <a:rPr lang="en"/>
              <a:t> with buck converter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5309425" y="995525"/>
            <a:ext cx="29094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Receiver</a:t>
            </a:r>
            <a:r>
              <a:rPr lang="en"/>
              <a:t> with T316 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We wanted to significantly increase the operational range of an electric vehicle while still in motion by using wireless energy to charge the battery on the vehicle.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main limitation to current electric vehicles is the range. We aimed to scale this down to a robot size vehicle to show that it is a viable option. Since many EVs are moving to autonomous navigation, we wanted to integrate that into the robot as well.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Charge Controller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64100" y="13060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Used to control the charging of the lithium polymer battery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Special way to charge lithium polymer batteries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162" y="2391125"/>
            <a:ext cx="439102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T316 IC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Used to change AC to DC/peak detector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Also steps down voltage to help with sending it to the powerboost which is similar to the lm 27313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Step down from 8V to a more usable voltage around 4V.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Power boost 1000c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216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Temperature sensor to detect overheating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Determines when to charge and when not to charge switching between the constant current and constant voltage sources.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Green means done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Orange means charging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powerboost 1000c"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450" y="2841374"/>
            <a:ext cx="2228849" cy="171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60930_112757146.jpg"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0000"/>
            <a:ext cx="6635150" cy="373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Autonomous control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450" y="1590050"/>
            <a:ext cx="6743700" cy="24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Robot Hardware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Track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Traced out on a large acrylic sheet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Clear so the components under the track can be seen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Multiple curves to show autonomous navigation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rack.PNG"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94" y="1586500"/>
            <a:ext cx="4387198" cy="25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Track (W.E.A.R System)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4 inch PVC couplings for stability and clearance (Height: 5 inches)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¾ inches of clearance (Transmitter Coil to Receiver Coil)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12 Volt Battery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Parallel Connections to oscillators 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Transmitter LED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Green when ON.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5271340_1541587822524145_167813029_o.jpg"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975"/>
            <a:ext cx="4452006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Robot chassis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F2F"/>
                </a:solidFill>
              </a:rPr>
              <a:t>Whippersnapper Runt Rover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F2F2F"/>
                </a:solidFill>
              </a:rPr>
              <a:t> 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Small enough to easily drive on the track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Weight 0.97 lbs 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Stable and adjustable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4 wheels and 4 DC motors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062" y="1603375"/>
            <a:ext cx="3133725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DC motor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2A3990"/>
              </a:buClr>
              <a:buSzPct val="61111"/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DC MOTOR SPECIFICATIONS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Roboto"/>
            </a:pPr>
            <a:r>
              <a:rPr lang="en">
                <a:solidFill>
                  <a:srgbClr val="000000"/>
                </a:solidFill>
              </a:rPr>
              <a:t>4 DC motor will be in charge of controlling the wheels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Roboto"/>
            </a:pPr>
            <a:r>
              <a:rPr lang="en">
                <a:solidFill>
                  <a:srgbClr val="000000"/>
                </a:solidFill>
              </a:rPr>
              <a:t>Recommended Voltage: 4.5VDC 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Roboto"/>
            </a:pPr>
            <a:r>
              <a:rPr lang="en">
                <a:solidFill>
                  <a:srgbClr val="000000"/>
                </a:solidFill>
              </a:rPr>
              <a:t>No Load Speed: 140RPM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Roboto"/>
            </a:pPr>
            <a:r>
              <a:rPr lang="en">
                <a:solidFill>
                  <a:srgbClr val="000000"/>
                </a:solidFill>
              </a:rPr>
              <a:t>No Load Current: 190mA 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Roboto"/>
            </a:pPr>
            <a:r>
              <a:rPr lang="en">
                <a:solidFill>
                  <a:srgbClr val="000000"/>
                </a:solidFill>
              </a:rPr>
              <a:t>Max. Load Current: 250mA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Roboto"/>
            </a:pPr>
            <a:r>
              <a:rPr lang="en">
                <a:solidFill>
                  <a:srgbClr val="000000"/>
                </a:solidFill>
              </a:rPr>
              <a:t>Torque: 800 gf-cm</a:t>
            </a:r>
          </a:p>
        </p:txBody>
      </p:sp>
      <p:pic>
        <p:nvPicPr>
          <p:cNvPr descr="Whippersnapper-Parts-(300px)"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975" y="1017802"/>
            <a:ext cx="2857500" cy="27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 and Objectives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Design a wireless charging system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Good representation of charging system between car and track.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Implement safety features for charging system for practical use.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Design navigation system through robotic vision.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Robot car must be able to drive itself along track.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A3990"/>
              </a:buClr>
              <a:buSzPct val="36666"/>
              <a:buFont typeface="Arial"/>
              <a:buNone/>
            </a:pPr>
            <a:r>
              <a:rPr lang="en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Microcontroller / </a:t>
            </a:r>
            <a:r>
              <a:rPr lang="en">
                <a:solidFill>
                  <a:srgbClr val="2A3990"/>
                </a:solidFill>
              </a:rPr>
              <a:t>Camera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OpenMV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Keypoint tracking, marker tracking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Adaptable to any hardware like Arduino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Cortex M4 processor 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Micro python interpreter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3.7V  to operate 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775" y="933174"/>
            <a:ext cx="2676525" cy="32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3879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A3990"/>
                </a:solidFill>
              </a:rPr>
              <a:t>Schematic </a:t>
            </a:r>
            <a:r>
              <a:rPr lang="en">
                <a:solidFill>
                  <a:srgbClr val="2A3990"/>
                </a:solidFill>
              </a:rPr>
              <a:t>MCU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6222" l="0" r="0" t="2669"/>
          <a:stretch/>
        </p:blipFill>
        <p:spPr>
          <a:xfrm>
            <a:off x="311700" y="1017800"/>
            <a:ext cx="5583899" cy="385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Schematic </a:t>
            </a:r>
            <a:r>
              <a:rPr lang="en" sz="1400"/>
              <a:t> USB PORT, HEADERS, VOLTAGE REGULATORS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229874"/>
            <a:ext cx="5522772" cy="333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SCHEMATIC  IMAGE SENSOR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50" y="1229875"/>
            <a:ext cx="4927500" cy="29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Board design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Size:  39.21mm * 53.05mm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775" y="177187"/>
            <a:ext cx="4273474" cy="464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Motion control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H-bridge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Forwards/Backwards movement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Left or Right turns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 sz="1800">
                <a:solidFill>
                  <a:srgbClr val="000000"/>
                </a:solidFill>
              </a:rPr>
              <a:t>L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298n </a:t>
            </a:r>
            <a:r>
              <a:rPr lang="en" sz="1800">
                <a:solidFill>
                  <a:srgbClr val="000000"/>
                </a:solidFill>
              </a:rPr>
              <a:t>H-bridge Driver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874" y="1209350"/>
            <a:ext cx="3155200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475" y="3196999"/>
            <a:ext cx="1819275" cy="130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A3990"/>
              </a:buClr>
              <a:buSzPct val="36666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Motor Driver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Driver Chip: L298N dual H-bridge motor driver 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It can directly drive two 3-30V DC motor.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5V output for to power for a 5V single-chip circuit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Driving Terminal can supply from + 5V to+ 30V  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Peak Current of the Driving Part: 2A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br>
              <a:rPr lang="en" sz="11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1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                                                     Size:90 * 55 * 33mm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975" y="1335374"/>
            <a:ext cx="2847975" cy="247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Motor driver schematic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800"/>
            <a:ext cx="7155051" cy="38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311700" y="3338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A3990"/>
              </a:buClr>
              <a:buSzPct val="36666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Battery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LiPo Battery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400">
                <a:solidFill>
                  <a:srgbClr val="000000"/>
                </a:solidFill>
              </a:rPr>
              <a:t>Long cycle life 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</a:pPr>
            <a:r>
              <a:rPr lang="en" sz="1400">
                <a:solidFill>
                  <a:srgbClr val="000000"/>
                </a:solidFill>
              </a:rPr>
              <a:t>Excellent discharge performance</a:t>
            </a:r>
          </a:p>
          <a:p>
            <a:pPr indent="-317500" lvl="0" marL="457200" rtl="0">
              <a:lnSpc>
                <a:spcPct val="150000"/>
              </a:lnSpc>
              <a:spcBef>
                <a:spcPts val="2200"/>
              </a:spcBef>
              <a:spcAft>
                <a:spcPts val="7000"/>
              </a:spcAft>
              <a:buClr>
                <a:srgbClr val="000000"/>
              </a:buClr>
              <a:buSzPct val="100000"/>
              <a:buFont typeface="Roboto"/>
            </a:pPr>
            <a:r>
              <a:rPr lang="en" sz="1400">
                <a:solidFill>
                  <a:srgbClr val="000000"/>
                </a:solidFill>
              </a:rPr>
              <a:t>Voltage: 3.7V</a:t>
            </a:r>
          </a:p>
          <a:p>
            <a:pPr indent="-317500" lvl="0" marL="457200" rtl="0">
              <a:lnSpc>
                <a:spcPct val="150000"/>
              </a:lnSpc>
              <a:spcBef>
                <a:spcPts val="2200"/>
              </a:spcBef>
              <a:spcAft>
                <a:spcPts val="7000"/>
              </a:spcAft>
              <a:buClr>
                <a:srgbClr val="000000"/>
              </a:buClr>
              <a:buSzPct val="100000"/>
              <a:buFont typeface="Roboto"/>
            </a:pPr>
            <a:r>
              <a:rPr lang="en" sz="1400">
                <a:solidFill>
                  <a:srgbClr val="000000"/>
                </a:solidFill>
              </a:rPr>
              <a:t>Capacity: 2500mAh</a:t>
            </a:r>
          </a:p>
          <a:p>
            <a:pPr indent="-304800" lvl="0" marL="457200" rtl="0">
              <a:lnSpc>
                <a:spcPct val="150000"/>
              </a:lnSpc>
              <a:spcBef>
                <a:spcPts val="2200"/>
              </a:spcBef>
              <a:spcAft>
                <a:spcPts val="7000"/>
              </a:spcAft>
              <a:buClr>
                <a:srgbClr val="434343"/>
              </a:buClr>
              <a:buSzPct val="85714"/>
              <a:buFont typeface="Times New Roman"/>
            </a:pPr>
            <a:r>
              <a:rPr lang="en" sz="1400">
                <a:solidFill>
                  <a:srgbClr val="000000"/>
                </a:solidFill>
              </a:rPr>
              <a:t>Light-weight: 0.3 ounces 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200">
                <a:solidFill>
                  <a:srgbClr val="2832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rgbClr val="2832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 rtl="0">
              <a:lnSpc>
                <a:spcPct val="150000"/>
              </a:lnSpc>
              <a:spcBef>
                <a:spcPts val="2200"/>
              </a:spcBef>
              <a:spcAft>
                <a:spcPts val="7000"/>
              </a:spcAft>
              <a:buNone/>
            </a:pPr>
            <a:r>
              <a:rPr lang="en" sz="1200">
                <a:solidFill>
                  <a:srgbClr val="2832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Size : 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2.6 x 2 x 0.3 inches</a:t>
            </a:r>
          </a:p>
          <a:p>
            <a:pPr lvl="0">
              <a:lnSpc>
                <a:spcPct val="180000"/>
              </a:lnSpc>
              <a:spcBef>
                <a:spcPts val="2200"/>
              </a:spcBef>
              <a:spcAft>
                <a:spcPts val="7000"/>
              </a:spcAft>
              <a:buNone/>
            </a:pPr>
            <a:r>
              <a:rPr lang="en" sz="1000">
                <a:solidFill>
                  <a:srgbClr val="28323F"/>
                </a:solidFill>
                <a:latin typeface="Roboto"/>
                <a:ea typeface="Roboto"/>
                <a:cs typeface="Roboto"/>
                <a:sym typeface="Roboto"/>
              </a:rPr>
              <a:t>                 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949" y="1847075"/>
            <a:ext cx="2967799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Battery charging requirements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Even though they are really efficient and they can store a lot of power, There are certain issues that lithium batteries have. Certain cell can be hazardous. And if it is treated improperly by being mishandled, over-charged, or abused LiPo , It can cause a small explosion. 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Therefore, there are certain charging requirements.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3.7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 LiPo batteries need to be charged ideally </a:t>
            </a:r>
            <a:r>
              <a:rPr lang="en" sz="1400">
                <a:solidFill>
                  <a:srgbClr val="000000"/>
                </a:solidFill>
              </a:rPr>
              <a:t>with 4.2 V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Requirements and Specifications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9875"/>
            <a:ext cx="8520600" cy="363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Oscillator</a:t>
            </a: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Achieve a oscillating frequency of 70kHZ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Receiver</a:t>
            </a: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Charge current range between 200-600 mAmps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Transmitter/Receiver Coils</a:t>
            </a: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Copper coils must mounted safely and for optimum usage.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Charge Controller</a:t>
            </a: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Obtain a battery charging efficiency of &gt; 50% 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Robot car</a:t>
            </a:r>
          </a:p>
          <a:p>
            <a:pPr indent="-228600" lvl="1" marL="9144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Small but able to fit the necessary materials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Autonomous Camera System</a:t>
            </a:r>
          </a:p>
          <a:p>
            <a:pPr indent="-317500" lvl="1" marL="9144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>
                <a:solidFill>
                  <a:srgbClr val="000000"/>
                </a:solidFill>
              </a:rPr>
              <a:t>Detect lines and keep the robot within the specified deflection angle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en" sz="1400">
                <a:solidFill>
                  <a:srgbClr val="000000"/>
                </a:solidFill>
              </a:rPr>
              <a:t>Track</a:t>
            </a:r>
          </a:p>
          <a:p>
            <a:pPr indent="-2286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Design a track that models a road and with an charging lane.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Ultrasonic Sensor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23400" y="1053550"/>
            <a:ext cx="8520600" cy="33390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HC - SR04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5V operating voltage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15mA operating current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2cm minimum range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4m maximum range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15 degree measuring angle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049" y="1380637"/>
            <a:ext cx="3115974" cy="23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Wipy 1.0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350">
                <a:solidFill>
                  <a:srgbClr val="000000"/>
                </a:solidFill>
                <a:highlight>
                  <a:srgbClr val="FFFFFF"/>
                </a:highlight>
              </a:rPr>
              <a:t>★UART (x2), SPI, I2C, I2S, SD card</a:t>
            </a:r>
          </a:p>
          <a:p>
            <a:pPr lvl="0">
              <a:spcBef>
                <a:spcPts val="0"/>
              </a:spcBef>
              <a:buNone/>
            </a:pPr>
            <a:r>
              <a:rPr lang="en" sz="1350">
                <a:solidFill>
                  <a:srgbClr val="000000"/>
                </a:solidFill>
                <a:highlight>
                  <a:srgbClr val="FFFFFF"/>
                </a:highlight>
              </a:rPr>
              <a:t>★Analog channels: 3×12 bit ADCs</a:t>
            </a:r>
          </a:p>
          <a:p>
            <a:pPr lvl="0">
              <a:spcBef>
                <a:spcPts val="0"/>
              </a:spcBef>
              <a:buNone/>
            </a:pPr>
            <a:r>
              <a:rPr lang="en" sz="1350">
                <a:solidFill>
                  <a:srgbClr val="000000"/>
                </a:solidFill>
                <a:highlight>
                  <a:srgbClr val="FFFFFF"/>
                </a:highlight>
              </a:rPr>
              <a:t>★Timers: 4×16 bit with PWM and input capture.</a:t>
            </a:r>
          </a:p>
          <a:p>
            <a:pPr lvl="0">
              <a:spcBef>
                <a:spcPts val="0"/>
              </a:spcBef>
              <a:buNone/>
            </a:pPr>
            <a:r>
              <a:rPr lang="en" sz="1350">
                <a:solidFill>
                  <a:srgbClr val="000000"/>
                </a:solidFill>
                <a:highlight>
                  <a:srgbClr val="FFFFFF"/>
                </a:highlight>
              </a:rPr>
              <a:t>★3v3 output capable of sourcing up to 250mA</a:t>
            </a:r>
          </a:p>
          <a:p>
            <a:pPr lvl="0">
              <a:spcBef>
                <a:spcPts val="0"/>
              </a:spcBef>
              <a:buNone/>
            </a:pPr>
            <a:r>
              <a:rPr lang="en" sz="1350">
                <a:solidFill>
                  <a:srgbClr val="000000"/>
                </a:solidFill>
                <a:highlight>
                  <a:srgbClr val="FFFFFF"/>
                </a:highlight>
              </a:rPr>
              <a:t>★WiFi: 802.11b/g/n 16Mbps</a:t>
            </a:r>
          </a:p>
          <a:p>
            <a:pPr lvl="0">
              <a:spcBef>
                <a:spcPts val="0"/>
              </a:spcBef>
              <a:buNone/>
            </a:pPr>
            <a:r>
              <a:rPr lang="en" sz="1350">
                <a:solidFill>
                  <a:srgbClr val="000000"/>
                </a:solidFill>
                <a:highlight>
                  <a:srgbClr val="FFFFFF"/>
                </a:highlight>
              </a:rPr>
              <a:t>★RAM: 256 KBytes</a:t>
            </a:r>
          </a:p>
          <a:p>
            <a:pPr lvl="0">
              <a:spcBef>
                <a:spcPts val="0"/>
              </a:spcBef>
              <a:buNone/>
            </a:pPr>
            <a:r>
              <a:rPr lang="en" sz="1350">
                <a:solidFill>
                  <a:srgbClr val="000000"/>
                </a:solidFill>
                <a:highlight>
                  <a:srgbClr val="FFFFFF"/>
                </a:highlight>
              </a:rPr>
              <a:t>★Flash: 2 MBytes                                                             Size: 25mm x 45mm (1.0″ x 1.77″)</a:t>
            </a:r>
          </a:p>
          <a:p>
            <a:pPr lvl="0">
              <a:spcBef>
                <a:spcPts val="0"/>
              </a:spcBef>
              <a:buNone/>
            </a:pPr>
            <a:r>
              <a:rPr lang="en" sz="1350">
                <a:solidFill>
                  <a:srgbClr val="000000"/>
                </a:solidFill>
                <a:highlight>
                  <a:srgbClr val="FFFFFF"/>
                </a:highlight>
              </a:rPr>
              <a:t>★GPIO: Up</a:t>
            </a:r>
            <a:r>
              <a:rPr lang="en" sz="1350">
                <a:solidFill>
                  <a:srgbClr val="000000"/>
                </a:solidFill>
                <a:highlight>
                  <a:srgbClr val="FFFFFF"/>
                </a:highlight>
              </a:rPr>
              <a:t> to 25</a:t>
            </a:r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8975" y="1281625"/>
            <a:ext cx="4642250" cy="26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Software Design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Level</a:t>
            </a:r>
          </a:p>
        </p:txBody>
      </p:sp>
      <p:pic>
        <p:nvPicPr>
          <p:cNvPr descr="FlowSWpng.png"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962" y="1319212"/>
            <a:ext cx="7458075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MicroPython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Python for microcontrollers!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Implementation of Python 3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Released in 2013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24" y="2271574"/>
            <a:ext cx="6989650" cy="248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It Works</a:t>
            </a:r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Camera captures an image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Finds connected pixel regions that pass a threshold test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X, Y position of bounding rectangle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Number of pixels that passed threshold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X, Y position for center of mass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Angle of rotation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Region of Interest (ROI)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x</a:t>
            </a:r>
            <a:r>
              <a:rPr lang="en"/>
              <a:t>, y, z, h values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Detects 3 regions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Lowest region holds most weight, highest holds least weight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Deflection angle created from ROI data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Ultrasonic Detection</a:t>
            </a:r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000000"/>
                </a:solidFill>
              </a:rPr>
              <a:t>The HC-SR04 ultrasonic sensor operates by emitting a sound wave that is greater than human hearing which is above 20 kHz. The distance is then measured using the formula: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L = C X T</a:t>
            </a:r>
          </a:p>
          <a:p>
            <a:pPr lvl="0" rtl="0" algn="just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4" name="Shape 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0874" y="2327349"/>
            <a:ext cx="3894700" cy="212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Wireless Monitoring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The WiPy is used as an access point in order to remotely monitor the battery voltage levels without requiring the robot to stop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It can be accessed using Telnet(Putty) and editing using an FTP client like FileZilla </a:t>
            </a:r>
          </a:p>
          <a:p>
            <a:pPr indent="-228600" lvl="0" marL="45720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The 3.7V battery voltage is sent through a voltage divider in order to meet the maximum requirement of 1.4V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Motor Control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Uses two L298N dual H bridge motor drivers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140 motors were tested to work reliably down to 70% PWM signal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deflection angle calculated from the ROIs is then converted to degrees and divided by three to give a turn value. This will ensure that the PWM signal does not drop below 70%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the Robot Sees</a:t>
            </a:r>
          </a:p>
        </p:txBody>
      </p:sp>
      <p:pic>
        <p:nvPicPr>
          <p:cNvPr descr="0_StillHQ.JPG"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23" y="1017800"/>
            <a:ext cx="5145299" cy="38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Constraints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Use wireless energy to charge the robot within ¾’’inch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Charging car battery while in motion.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Charge controller supply constant charge current to battery and implementing MCU to record readings.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Robot must be small enough to move around a track no larger than 3ft x 4ft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Robot must navigate autonomously without user control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Robot Vision</a:t>
            </a:r>
          </a:p>
        </p:txBody>
      </p:sp>
      <p:sp>
        <p:nvSpPr>
          <p:cNvPr id="418" name="Shape 418" title="W.E.A.R Robot Vision">
            <a:hlinkClick r:id="rId3"/>
          </p:cNvPr>
          <p:cNvSpPr/>
          <p:nvPr/>
        </p:nvSpPr>
        <p:spPr>
          <a:xfrm>
            <a:off x="1821524" y="1017800"/>
            <a:ext cx="5500950" cy="41256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Robot Prototype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 title="W.E.A.R. Line Following">
            <a:hlinkClick r:id="rId3"/>
          </p:cNvPr>
          <p:cNvSpPr/>
          <p:nvPr/>
        </p:nvSpPr>
        <p:spPr>
          <a:xfrm>
            <a:off x="1821523" y="1017800"/>
            <a:ext cx="5500942" cy="41256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Administrative Content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 Distribution</a:t>
            </a:r>
          </a:p>
        </p:txBody>
      </p:sp>
      <p:graphicFrame>
        <p:nvGraphicFramePr>
          <p:cNvPr id="436" name="Shape 436"/>
          <p:cNvGraphicFramePr/>
          <p:nvPr/>
        </p:nvGraphicFramePr>
        <p:xfrm>
          <a:off x="952500" y="147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{D0CCEC3A-A1AB-4CBA-B898-434B52231A53}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Name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Transmitter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Receiver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Robot Hardware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Robot Software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Track Construction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Trent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Dimitri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W. Olivier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Blake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Budget</a:t>
            </a:r>
          </a:p>
        </p:txBody>
      </p:sp>
      <p:graphicFrame>
        <p:nvGraphicFramePr>
          <p:cNvPr id="442" name="Shape 442"/>
          <p:cNvGraphicFramePr/>
          <p:nvPr/>
        </p:nvGraphicFramePr>
        <p:xfrm>
          <a:off x="1832625" y="635770"/>
          <a:ext cx="3000000" cy="2999999"/>
        </p:xfrm>
        <a:graphic>
          <a:graphicData uri="http://schemas.openxmlformats.org/drawingml/2006/table">
            <a:tbl>
              <a:tblPr>
                <a:noFill/>
                <a:tableStyleId>{D0CCEC3A-A1AB-4CBA-B898-434B52231A53}</a:tableStyleId>
              </a:tblPr>
              <a:tblGrid>
                <a:gridCol w="1163425"/>
                <a:gridCol w="1163425"/>
                <a:gridCol w="1163425"/>
                <a:gridCol w="1163425"/>
              </a:tblGrid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Components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Budget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Difference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Track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$109.67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$4.33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Power Distribution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$38.92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$35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-$3.92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Fan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$5.78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-$0.22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Oscillator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$9.56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$6.44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Temperature Sensor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$12.32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-$2.32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Microcontroller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$75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$75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$0.00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Wires,Mounting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$42.46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$7.54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Battery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23.95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$6.05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Services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$90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$200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$110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Motor driver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$17.98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$12.02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Robot Chassis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$28.99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$21.01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Copper Wire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$0.60/ft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$60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$0.00</a:t>
                      </a:r>
                    </a:p>
                  </a:txBody>
                  <a:tcPr marT="91425" marB="91425" marR="91425" marL="91425"/>
                </a:tc>
              </a:tr>
              <a:tr h="270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Total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$514.63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$610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$95.37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Financing  </a:t>
            </a:r>
          </a:p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Sponsored by Quartus Engineering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9" name="Shape 4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969" y="2210012"/>
            <a:ext cx="4948074" cy="130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Issues</a:t>
            </a:r>
          </a:p>
        </p:txBody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Making sure the wireless energy transfer will not affect robot components.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Finding the perfect size coils for our design constraints due to the track design.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</a:pPr>
            <a:r>
              <a:rPr lang="en"/>
              <a:t>Multiple Coupling to allow energy transfer over a longer distance.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Robot MCU design change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Kickstarter ship dates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Wireless Energy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249975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Go wireless?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Popular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 more broken wires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Senior design worthy</a:t>
            </a:r>
          </a:p>
        </p:txBody>
      </p:sp>
      <p:pic>
        <p:nvPicPr>
          <p:cNvPr descr="beats_solo2_wireless_blue.jp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850" y="174874"/>
            <a:ext cx="1577525" cy="166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ll_wireless-power_Auto.jpg"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2750" y="1976100"/>
            <a:ext cx="4076699" cy="245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s4-stockblack_2.png"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7775" y="281749"/>
            <a:ext cx="2028049" cy="14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Magnetic Resonance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Why not Lasers, Magnetron(Microwaves)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Inductive Coupling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Magnetic Resonance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Larger range between transfer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Doesn’t require precised alignment for transfer </a:t>
            </a:r>
          </a:p>
        </p:txBody>
      </p:sp>
      <p:pic>
        <p:nvPicPr>
          <p:cNvPr descr="wireless_energy pic.gif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725" y="1636124"/>
            <a:ext cx="3512950" cy="22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Transmitter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Ground system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Track apparatus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Oscillator Circuit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Zero Voltage Switching Driver (ZVS)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Colpitts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