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91" r:id="rId3"/>
    <p:sldId id="257" r:id="rId4"/>
    <p:sldId id="261" r:id="rId5"/>
    <p:sldId id="262" r:id="rId6"/>
    <p:sldId id="259" r:id="rId7"/>
    <p:sldId id="258" r:id="rId8"/>
    <p:sldId id="264" r:id="rId9"/>
    <p:sldId id="265" r:id="rId10"/>
    <p:sldId id="284" r:id="rId11"/>
    <p:sldId id="285" r:id="rId12"/>
    <p:sldId id="286" r:id="rId13"/>
    <p:sldId id="290" r:id="rId14"/>
    <p:sldId id="287" r:id="rId15"/>
    <p:sldId id="288" r:id="rId16"/>
    <p:sldId id="263" r:id="rId17"/>
    <p:sldId id="307" r:id="rId18"/>
    <p:sldId id="308" r:id="rId19"/>
    <p:sldId id="310" r:id="rId20"/>
    <p:sldId id="311" r:id="rId21"/>
    <p:sldId id="312" r:id="rId22"/>
    <p:sldId id="313" r:id="rId23"/>
    <p:sldId id="272" r:id="rId24"/>
    <p:sldId id="309" r:id="rId25"/>
    <p:sldId id="279" r:id="rId26"/>
    <p:sldId id="278" r:id="rId27"/>
    <p:sldId id="280" r:id="rId28"/>
    <p:sldId id="301" r:id="rId29"/>
    <p:sldId id="300" r:id="rId30"/>
    <p:sldId id="281" r:id="rId31"/>
    <p:sldId id="304" r:id="rId32"/>
    <p:sldId id="305" r:id="rId33"/>
    <p:sldId id="306" r:id="rId34"/>
    <p:sldId id="303" r:id="rId35"/>
    <p:sldId id="298" r:id="rId36"/>
    <p:sldId id="302" r:id="rId37"/>
    <p:sldId id="283" r:id="rId38"/>
    <p:sldId id="276" r:id="rId39"/>
    <p:sldId id="293" r:id="rId40"/>
    <p:sldId id="260" r:id="rId41"/>
    <p:sldId id="266" r:id="rId42"/>
    <p:sldId id="267" r:id="rId43"/>
    <p:sldId id="268" r:id="rId44"/>
    <p:sldId id="269" r:id="rId45"/>
    <p:sldId id="270" r:id="rId46"/>
    <p:sldId id="271" r:id="rId47"/>
    <p:sldId id="274" r:id="rId48"/>
    <p:sldId id="296" r:id="rId49"/>
    <p:sldId id="294" r:id="rId50"/>
    <p:sldId id="277" r:id="rId51"/>
    <p:sldId id="295" r:id="rId52"/>
    <p:sldId id="29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4660"/>
  </p:normalViewPr>
  <p:slideViewPr>
    <p:cSldViewPr snapToGrid="0">
      <p:cViewPr varScale="1">
        <p:scale>
          <a:sx n="100" d="100"/>
          <a:sy n="100" d="100"/>
        </p:scale>
        <p:origin x="96"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200" b="0" i="0" u="none" strike="noStrike" kern="1200" spc="0" baseline="0">
                <a:solidFill>
                  <a:schemeClr val="tx1">
                    <a:lumMod val="65000"/>
                    <a:lumOff val="35000"/>
                  </a:schemeClr>
                </a:solidFill>
                <a:latin typeface="+mn-lt"/>
                <a:ea typeface="+mn-ea"/>
                <a:cs typeface="+mn-cs"/>
              </a:defRPr>
            </a:pPr>
            <a:r>
              <a:rPr lang="en-US" sz="4200" baseline="0" dirty="0" smtClean="0"/>
              <a:t>Progress</a:t>
            </a:r>
          </a:p>
        </c:rich>
      </c:tx>
      <c:layout/>
      <c:overlay val="0"/>
      <c:spPr>
        <a:noFill/>
        <a:ln>
          <a:noFill/>
        </a:ln>
        <a:effectLst/>
      </c:spPr>
      <c:txPr>
        <a:bodyPr rot="0" spcFirstLastPara="1" vertOverflow="ellipsis" vert="horz" wrap="square" anchor="ctr" anchorCtr="1"/>
        <a:lstStyle/>
        <a:p>
          <a:pPr>
            <a:defRPr sz="4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Progress</c:v>
                </c:pt>
              </c:strCache>
            </c:strRef>
          </c:tx>
          <c:spPr>
            <a:solidFill>
              <a:schemeClr val="accent1"/>
            </a:solidFill>
            <a:ln>
              <a:noFill/>
            </a:ln>
            <a:effectLst/>
          </c:spPr>
          <c:invertIfNegative val="0"/>
          <c:cat>
            <c:strRef>
              <c:f>Sheet1!$A$2:$A$6</c:f>
              <c:strCache>
                <c:ptCount val="5"/>
                <c:pt idx="0">
                  <c:v>Research</c:v>
                </c:pt>
                <c:pt idx="1">
                  <c:v>Design</c:v>
                </c:pt>
                <c:pt idx="2">
                  <c:v>Prototyping</c:v>
                </c:pt>
                <c:pt idx="3">
                  <c:v>Testing</c:v>
                </c:pt>
                <c:pt idx="4">
                  <c:v>Total</c:v>
                </c:pt>
              </c:strCache>
            </c:strRef>
          </c:cat>
          <c:val>
            <c:numRef>
              <c:f>Sheet1!$B$2:$B$6</c:f>
              <c:numCache>
                <c:formatCode>0%</c:formatCode>
                <c:ptCount val="5"/>
                <c:pt idx="0">
                  <c:v>0.8</c:v>
                </c:pt>
                <c:pt idx="1">
                  <c:v>0.4</c:v>
                </c:pt>
                <c:pt idx="2">
                  <c:v>0.2</c:v>
                </c:pt>
                <c:pt idx="3">
                  <c:v>0.15</c:v>
                </c:pt>
                <c:pt idx="4" formatCode="0.00%">
                  <c:v>0.38750000000000001</c:v>
                </c:pt>
              </c:numCache>
            </c:numRef>
          </c:val>
        </c:ser>
        <c:dLbls>
          <c:showLegendKey val="0"/>
          <c:showVal val="0"/>
          <c:showCatName val="0"/>
          <c:showSerName val="0"/>
          <c:showPercent val="0"/>
          <c:showBubbleSize val="0"/>
        </c:dLbls>
        <c:gapWidth val="219"/>
        <c:overlap val="-27"/>
        <c:axId val="405982608"/>
        <c:axId val="405984176"/>
      </c:barChart>
      <c:catAx>
        <c:axId val="40598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5984176"/>
        <c:crosses val="autoZero"/>
        <c:auto val="1"/>
        <c:lblAlgn val="ctr"/>
        <c:lblOffset val="100"/>
        <c:noMultiLvlLbl val="0"/>
      </c:catAx>
      <c:valAx>
        <c:axId val="40598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5982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FE1B9-7024-4B93-9715-653C5847764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62181B75-CBE9-483E-B640-B13DC51F0839}">
      <dgm:prSet phldrT="[Text]"/>
      <dgm:spPr/>
      <dgm:t>
        <a:bodyPr/>
        <a:lstStyle/>
        <a:p>
          <a:r>
            <a:rPr lang="en-US" dirty="0" err="1"/>
            <a:t>findcontours</a:t>
          </a:r>
          <a:r>
            <a:rPr lang="en-US" dirty="0"/>
            <a:t>( )</a:t>
          </a:r>
        </a:p>
      </dgm:t>
    </dgm:pt>
    <dgm:pt modelId="{3FA9DE01-5292-4060-B8BD-48A8C2FF1902}" type="parTrans" cxnId="{88420875-0FEE-4000-A595-7DA81881C50A}">
      <dgm:prSet/>
      <dgm:spPr/>
      <dgm:t>
        <a:bodyPr/>
        <a:lstStyle/>
        <a:p>
          <a:endParaRPr lang="en-US"/>
        </a:p>
      </dgm:t>
    </dgm:pt>
    <dgm:pt modelId="{010C253B-4BC9-4361-AD4B-7C726DD206EB}" type="sibTrans" cxnId="{88420875-0FEE-4000-A595-7DA81881C50A}">
      <dgm:prSet/>
      <dgm:spPr/>
      <dgm:t>
        <a:bodyPr/>
        <a:lstStyle/>
        <a:p>
          <a:endParaRPr lang="en-US"/>
        </a:p>
      </dgm:t>
    </dgm:pt>
    <dgm:pt modelId="{F42B3419-EDDC-455E-B229-8C5AAEAE31A8}">
      <dgm:prSet phldrT="[Text]"/>
      <dgm:spPr/>
      <dgm:t>
        <a:bodyPr/>
        <a:lstStyle/>
        <a:p>
          <a:r>
            <a:rPr lang="en-US" dirty="0" err="1"/>
            <a:t>drawcontours</a:t>
          </a:r>
          <a:r>
            <a:rPr lang="en-US" dirty="0"/>
            <a:t>( )</a:t>
          </a:r>
        </a:p>
      </dgm:t>
    </dgm:pt>
    <dgm:pt modelId="{6107A8E4-3CAF-482C-A668-418731A0AA88}" type="parTrans" cxnId="{5C66AED5-3424-4113-986C-3DA819428DBA}">
      <dgm:prSet/>
      <dgm:spPr/>
      <dgm:t>
        <a:bodyPr/>
        <a:lstStyle/>
        <a:p>
          <a:endParaRPr lang="en-US"/>
        </a:p>
      </dgm:t>
    </dgm:pt>
    <dgm:pt modelId="{3DBC6171-9661-4B1F-B647-B449D7494169}" type="sibTrans" cxnId="{5C66AED5-3424-4113-986C-3DA819428DBA}">
      <dgm:prSet/>
      <dgm:spPr/>
      <dgm:t>
        <a:bodyPr/>
        <a:lstStyle/>
        <a:p>
          <a:endParaRPr lang="en-US"/>
        </a:p>
      </dgm:t>
    </dgm:pt>
    <dgm:pt modelId="{A626275A-BEE1-40B9-A949-7F884471E74E}">
      <dgm:prSet phldrT="[Text]"/>
      <dgm:spPr/>
      <dgm:t>
        <a:bodyPr/>
        <a:lstStyle/>
        <a:p>
          <a:r>
            <a:rPr lang="en-US" b="0" i="0" dirty="0"/>
            <a:t>The function draws contour outlines of filled contours in the image </a:t>
          </a:r>
          <a:endParaRPr lang="en-US" dirty="0"/>
        </a:p>
      </dgm:t>
    </dgm:pt>
    <dgm:pt modelId="{54EFA86C-0E18-47C3-B5EB-E369E3FF85F0}" type="parTrans" cxnId="{58C58520-0137-4F37-A5F6-15AE814BCC50}">
      <dgm:prSet/>
      <dgm:spPr/>
      <dgm:t>
        <a:bodyPr/>
        <a:lstStyle/>
        <a:p>
          <a:endParaRPr lang="en-US"/>
        </a:p>
      </dgm:t>
    </dgm:pt>
    <dgm:pt modelId="{7A5E0210-6048-4F4A-AB58-2BF4BF3059E5}" type="sibTrans" cxnId="{58C58520-0137-4F37-A5F6-15AE814BCC50}">
      <dgm:prSet/>
      <dgm:spPr/>
      <dgm:t>
        <a:bodyPr/>
        <a:lstStyle/>
        <a:p>
          <a:endParaRPr lang="en-US"/>
        </a:p>
      </dgm:t>
    </dgm:pt>
    <dgm:pt modelId="{51A9BDA6-A689-4DFF-A29E-9C01DFA70CC2}">
      <dgm:prSet phldrT="[Text]"/>
      <dgm:spPr/>
      <dgm:t>
        <a:bodyPr/>
        <a:lstStyle/>
        <a:p>
          <a:r>
            <a:rPr lang="en-US" dirty="0"/>
            <a:t>check( )</a:t>
          </a:r>
        </a:p>
      </dgm:t>
    </dgm:pt>
    <dgm:pt modelId="{47A31506-647B-4873-B642-443478988D4D}" type="parTrans" cxnId="{8B040E58-9881-479A-BB34-161C58EE69F7}">
      <dgm:prSet/>
      <dgm:spPr/>
      <dgm:t>
        <a:bodyPr/>
        <a:lstStyle/>
        <a:p>
          <a:endParaRPr lang="en-US"/>
        </a:p>
      </dgm:t>
    </dgm:pt>
    <dgm:pt modelId="{BCC63277-E618-4C47-ABE8-5BB9669B36E4}" type="sibTrans" cxnId="{8B040E58-9881-479A-BB34-161C58EE69F7}">
      <dgm:prSet/>
      <dgm:spPr/>
      <dgm:t>
        <a:bodyPr/>
        <a:lstStyle/>
        <a:p>
          <a:endParaRPr lang="en-US"/>
        </a:p>
      </dgm:t>
    </dgm:pt>
    <dgm:pt modelId="{703BA6B5-B87D-4981-8DA6-8E4C68D49090}">
      <dgm:prSet phldrT="[Text]"/>
      <dgm:spPr/>
      <dgm:t>
        <a:bodyPr/>
        <a:lstStyle/>
        <a:p>
          <a:r>
            <a:rPr lang="en-US" dirty="0"/>
            <a:t>The function searches for contours of red pixels</a:t>
          </a:r>
        </a:p>
      </dgm:t>
    </dgm:pt>
    <dgm:pt modelId="{EDFF5009-DEF5-447A-B6ED-559DCEFEE6BC}" type="parTrans" cxnId="{7F4B1B84-060C-4269-9A89-0E8FC4E82291}">
      <dgm:prSet/>
      <dgm:spPr/>
      <dgm:t>
        <a:bodyPr/>
        <a:lstStyle/>
        <a:p>
          <a:endParaRPr lang="en-US"/>
        </a:p>
      </dgm:t>
    </dgm:pt>
    <dgm:pt modelId="{B2AFEE1E-9821-488B-99B4-0B78662CEDE6}" type="sibTrans" cxnId="{7F4B1B84-060C-4269-9A89-0E8FC4E82291}">
      <dgm:prSet/>
      <dgm:spPr/>
      <dgm:t>
        <a:bodyPr/>
        <a:lstStyle/>
        <a:p>
          <a:endParaRPr lang="en-US"/>
        </a:p>
      </dgm:t>
    </dgm:pt>
    <dgm:pt modelId="{1ED12791-C23C-44AE-B119-40C6AF4592AD}">
      <dgm:prSet phldrT="[Text]"/>
      <dgm:spPr/>
      <dgm:t>
        <a:bodyPr/>
        <a:lstStyle/>
        <a:p>
          <a:r>
            <a:rPr lang="en-US" b="0" i="0" dirty="0"/>
            <a:t>The function retrieves contours from the image</a:t>
          </a:r>
          <a:endParaRPr lang="en-US" dirty="0"/>
        </a:p>
      </dgm:t>
    </dgm:pt>
    <dgm:pt modelId="{90395903-7395-4281-90B0-BA1D7A451052}" type="parTrans" cxnId="{509ED735-4987-4E32-A136-0F169F0103D1}">
      <dgm:prSet/>
      <dgm:spPr/>
      <dgm:t>
        <a:bodyPr/>
        <a:lstStyle/>
        <a:p>
          <a:endParaRPr lang="en-US"/>
        </a:p>
      </dgm:t>
    </dgm:pt>
    <dgm:pt modelId="{CBE95216-E0DF-4564-81C8-98C55A394D0D}" type="sibTrans" cxnId="{509ED735-4987-4E32-A136-0F169F0103D1}">
      <dgm:prSet/>
      <dgm:spPr/>
      <dgm:t>
        <a:bodyPr/>
        <a:lstStyle/>
        <a:p>
          <a:endParaRPr lang="en-US"/>
        </a:p>
      </dgm:t>
    </dgm:pt>
    <dgm:pt modelId="{91497420-7FC0-4EC8-9598-13A5D283387B}">
      <dgm:prSet phldrT="[Text]"/>
      <dgm:spPr/>
      <dgm:t>
        <a:bodyPr/>
        <a:lstStyle/>
        <a:p>
          <a:r>
            <a:rPr lang="en-US" b="0" i="0" dirty="0"/>
            <a:t>Useful tool for shape analysis and object detection and recognition</a:t>
          </a:r>
          <a:endParaRPr lang="en-US" dirty="0"/>
        </a:p>
      </dgm:t>
    </dgm:pt>
    <dgm:pt modelId="{D4BF172B-6796-4C29-99A1-DB243A3BFD1F}" type="parTrans" cxnId="{672B9489-9DF9-4273-8610-8FA27DD68C10}">
      <dgm:prSet/>
      <dgm:spPr/>
      <dgm:t>
        <a:bodyPr/>
        <a:lstStyle/>
        <a:p>
          <a:endParaRPr lang="en-US"/>
        </a:p>
      </dgm:t>
    </dgm:pt>
    <dgm:pt modelId="{C6F83913-5732-4C4F-944E-55A66E051617}" type="sibTrans" cxnId="{672B9489-9DF9-4273-8610-8FA27DD68C10}">
      <dgm:prSet/>
      <dgm:spPr/>
      <dgm:t>
        <a:bodyPr/>
        <a:lstStyle/>
        <a:p>
          <a:endParaRPr lang="en-US"/>
        </a:p>
      </dgm:t>
    </dgm:pt>
    <dgm:pt modelId="{C55FAE7B-E641-4252-9818-FC5A2345123D}">
      <dgm:prSet phldrT="[Text]"/>
      <dgm:spPr/>
      <dgm:t>
        <a:bodyPr/>
        <a:lstStyle/>
        <a:p>
          <a:r>
            <a:rPr lang="en-US" dirty="0"/>
            <a:t>Image Prep</a:t>
          </a:r>
        </a:p>
      </dgm:t>
    </dgm:pt>
    <dgm:pt modelId="{CEB4958E-F623-4513-A355-3B421A25B476}" type="parTrans" cxnId="{37DCC9B1-6B96-4D92-AD6C-ED60FED83E51}">
      <dgm:prSet/>
      <dgm:spPr/>
      <dgm:t>
        <a:bodyPr/>
        <a:lstStyle/>
        <a:p>
          <a:endParaRPr lang="en-US"/>
        </a:p>
      </dgm:t>
    </dgm:pt>
    <dgm:pt modelId="{658E9661-D464-4492-9AD7-F0742C49654B}" type="sibTrans" cxnId="{37DCC9B1-6B96-4D92-AD6C-ED60FED83E51}">
      <dgm:prSet/>
      <dgm:spPr/>
      <dgm:t>
        <a:bodyPr/>
        <a:lstStyle/>
        <a:p>
          <a:endParaRPr lang="en-US"/>
        </a:p>
      </dgm:t>
    </dgm:pt>
    <dgm:pt modelId="{27811962-0DC1-4641-AA7E-BBBF0085D167}">
      <dgm:prSet phldrT="[Text]"/>
      <dgm:spPr/>
      <dgm:t>
        <a:bodyPr/>
        <a:lstStyle/>
        <a:p>
          <a:r>
            <a:rPr lang="en-US" b="1" dirty="0" err="1"/>
            <a:t>GaussianBlur</a:t>
          </a:r>
          <a:r>
            <a:rPr lang="en-US" b="1" dirty="0"/>
            <a:t>( )</a:t>
          </a:r>
        </a:p>
      </dgm:t>
    </dgm:pt>
    <dgm:pt modelId="{8CC9C9D1-4411-41C3-8F33-62E4C574244D}" type="parTrans" cxnId="{D41C4C78-3D82-4B69-A8BF-951396A016CC}">
      <dgm:prSet/>
      <dgm:spPr/>
      <dgm:t>
        <a:bodyPr/>
        <a:lstStyle/>
        <a:p>
          <a:endParaRPr lang="en-US"/>
        </a:p>
      </dgm:t>
    </dgm:pt>
    <dgm:pt modelId="{3568BE77-532D-4681-BBF6-1F9180741A02}" type="sibTrans" cxnId="{D41C4C78-3D82-4B69-A8BF-951396A016CC}">
      <dgm:prSet/>
      <dgm:spPr/>
      <dgm:t>
        <a:bodyPr/>
        <a:lstStyle/>
        <a:p>
          <a:endParaRPr lang="en-US"/>
        </a:p>
      </dgm:t>
    </dgm:pt>
    <dgm:pt modelId="{3C7FB4C9-AC44-445E-B329-47B204E1A56B}">
      <dgm:prSet phldrT="[Text]"/>
      <dgm:spPr/>
      <dgm:t>
        <a:bodyPr/>
        <a:lstStyle/>
        <a:p>
          <a:r>
            <a:rPr lang="en-US" b="1" dirty="0"/>
            <a:t>dilate( )</a:t>
          </a:r>
        </a:p>
      </dgm:t>
    </dgm:pt>
    <dgm:pt modelId="{51543208-C072-4EF8-96AC-6610FC2FB7AC}" type="parTrans" cxnId="{01F38D36-F1D9-46E8-A8F5-375275368663}">
      <dgm:prSet/>
      <dgm:spPr/>
      <dgm:t>
        <a:bodyPr/>
        <a:lstStyle/>
        <a:p>
          <a:endParaRPr lang="en-US"/>
        </a:p>
      </dgm:t>
    </dgm:pt>
    <dgm:pt modelId="{50F70B77-BFAE-489B-A4E9-50C9F6FC11F9}" type="sibTrans" cxnId="{01F38D36-F1D9-46E8-A8F5-375275368663}">
      <dgm:prSet/>
      <dgm:spPr/>
      <dgm:t>
        <a:bodyPr/>
        <a:lstStyle/>
        <a:p>
          <a:endParaRPr lang="en-US"/>
        </a:p>
      </dgm:t>
    </dgm:pt>
    <dgm:pt modelId="{6D338538-5169-4FA2-9637-CA4FB5871F2F}">
      <dgm:prSet phldrT="[Text]"/>
      <dgm:spPr/>
      <dgm:t>
        <a:bodyPr/>
        <a:lstStyle/>
        <a:p>
          <a:r>
            <a:rPr lang="en-US" b="1" dirty="0"/>
            <a:t>erode( )</a:t>
          </a:r>
          <a:r>
            <a:rPr lang="en-US" dirty="0"/>
            <a:t>	</a:t>
          </a:r>
        </a:p>
      </dgm:t>
    </dgm:pt>
    <dgm:pt modelId="{A185A707-C205-4431-AF29-EFC31F9236D6}" type="parTrans" cxnId="{7F0890C8-9E34-4237-9DBF-222E35CFAC33}">
      <dgm:prSet/>
      <dgm:spPr/>
      <dgm:t>
        <a:bodyPr/>
        <a:lstStyle/>
        <a:p>
          <a:endParaRPr lang="en-US"/>
        </a:p>
      </dgm:t>
    </dgm:pt>
    <dgm:pt modelId="{1FCC6921-37F7-4F87-8E25-1CFDC3815AC4}" type="sibTrans" cxnId="{7F0890C8-9E34-4237-9DBF-222E35CFAC33}">
      <dgm:prSet/>
      <dgm:spPr/>
      <dgm:t>
        <a:bodyPr/>
        <a:lstStyle/>
        <a:p>
          <a:endParaRPr lang="en-US"/>
        </a:p>
      </dgm:t>
    </dgm:pt>
    <dgm:pt modelId="{D9DB14C1-CF18-4A7F-9CE6-507251D403C7}">
      <dgm:prSet phldrT="[Text]"/>
      <dgm:spPr/>
      <dgm:t>
        <a:bodyPr/>
        <a:lstStyle/>
        <a:p>
          <a:r>
            <a:rPr lang="en-US" dirty="0"/>
            <a:t>convolves the source image</a:t>
          </a:r>
        </a:p>
      </dgm:t>
    </dgm:pt>
    <dgm:pt modelId="{1B5237E4-55DB-4F73-BBDB-BF7ECEABBD06}" type="parTrans" cxnId="{D19ABD37-9E67-4C6A-8A9D-1B5C2B66FDC1}">
      <dgm:prSet/>
      <dgm:spPr/>
      <dgm:t>
        <a:bodyPr/>
        <a:lstStyle/>
        <a:p>
          <a:endParaRPr lang="en-US"/>
        </a:p>
      </dgm:t>
    </dgm:pt>
    <dgm:pt modelId="{E66509E7-7CA9-43C1-915C-18939227D4FF}" type="sibTrans" cxnId="{D19ABD37-9E67-4C6A-8A9D-1B5C2B66FDC1}">
      <dgm:prSet/>
      <dgm:spPr/>
      <dgm:t>
        <a:bodyPr/>
        <a:lstStyle/>
        <a:p>
          <a:endParaRPr lang="en-US"/>
        </a:p>
      </dgm:t>
    </dgm:pt>
    <dgm:pt modelId="{94994545-8358-4057-AD44-C0AB023D7C23}">
      <dgm:prSet phldrT="[Text]"/>
      <dgm:spPr/>
      <dgm:t>
        <a:bodyPr/>
        <a:lstStyle/>
        <a:p>
          <a:r>
            <a:rPr lang="en-US" b="0" i="0" dirty="0"/>
            <a:t>causes bright regions within an image to “grow” </a:t>
          </a:r>
          <a:endParaRPr lang="en-US" dirty="0"/>
        </a:p>
      </dgm:t>
    </dgm:pt>
    <dgm:pt modelId="{5F9050FD-661A-4760-A2CA-9F3A8F0B37AF}" type="parTrans" cxnId="{EFD5DB52-6A29-471A-A7D8-E748822D9A25}">
      <dgm:prSet/>
      <dgm:spPr/>
      <dgm:t>
        <a:bodyPr/>
        <a:lstStyle/>
        <a:p>
          <a:endParaRPr lang="en-US"/>
        </a:p>
      </dgm:t>
    </dgm:pt>
    <dgm:pt modelId="{23AC003B-4329-4466-B7CA-65241B150F91}" type="sibTrans" cxnId="{EFD5DB52-6A29-471A-A7D8-E748822D9A25}">
      <dgm:prSet/>
      <dgm:spPr/>
      <dgm:t>
        <a:bodyPr/>
        <a:lstStyle/>
        <a:p>
          <a:endParaRPr lang="en-US"/>
        </a:p>
      </dgm:t>
    </dgm:pt>
    <dgm:pt modelId="{FA4603E4-25F5-4424-A8A1-BFEB66FFD427}">
      <dgm:prSet phldrT="[Text]"/>
      <dgm:spPr/>
      <dgm:t>
        <a:bodyPr/>
        <a:lstStyle/>
        <a:p>
          <a:r>
            <a:rPr lang="en-US" b="0" i="0" dirty="0"/>
            <a:t>bright areas of the image get thinner, and dark zones get bigger</a:t>
          </a:r>
          <a:endParaRPr lang="en-US" dirty="0"/>
        </a:p>
      </dgm:t>
    </dgm:pt>
    <dgm:pt modelId="{183BA147-6968-4D71-9456-8DFA6C87AC9E}" type="parTrans" cxnId="{3813031E-DF50-406A-B5EA-8D11222A4001}">
      <dgm:prSet/>
      <dgm:spPr/>
      <dgm:t>
        <a:bodyPr/>
        <a:lstStyle/>
        <a:p>
          <a:endParaRPr lang="en-US"/>
        </a:p>
      </dgm:t>
    </dgm:pt>
    <dgm:pt modelId="{7120F69C-7DB1-46A1-B9B0-4F92DA32B9AA}" type="sibTrans" cxnId="{3813031E-DF50-406A-B5EA-8D11222A4001}">
      <dgm:prSet/>
      <dgm:spPr/>
      <dgm:t>
        <a:bodyPr/>
        <a:lstStyle/>
        <a:p>
          <a:endParaRPr lang="en-US"/>
        </a:p>
      </dgm:t>
    </dgm:pt>
    <dgm:pt modelId="{D39DE815-E9D7-4347-B32B-35978887F7AF}" type="pres">
      <dgm:prSet presAssocID="{A0AFE1B9-7024-4B93-9715-653C58477640}" presName="Name0" presStyleCnt="0">
        <dgm:presLayoutVars>
          <dgm:chMax val="5"/>
          <dgm:chPref val="5"/>
          <dgm:dir/>
          <dgm:animLvl val="lvl"/>
        </dgm:presLayoutVars>
      </dgm:prSet>
      <dgm:spPr/>
      <dgm:t>
        <a:bodyPr/>
        <a:lstStyle/>
        <a:p>
          <a:endParaRPr lang="en-US"/>
        </a:p>
      </dgm:t>
    </dgm:pt>
    <dgm:pt modelId="{1986746B-6C67-4065-A0BE-78F0FE81E16F}" type="pres">
      <dgm:prSet presAssocID="{C55FAE7B-E641-4252-9818-FC5A2345123D}" presName="parentText1" presStyleLbl="node1" presStyleIdx="0" presStyleCnt="4">
        <dgm:presLayoutVars>
          <dgm:chMax/>
          <dgm:chPref val="3"/>
          <dgm:bulletEnabled val="1"/>
        </dgm:presLayoutVars>
      </dgm:prSet>
      <dgm:spPr/>
      <dgm:t>
        <a:bodyPr/>
        <a:lstStyle/>
        <a:p>
          <a:endParaRPr lang="en-US"/>
        </a:p>
      </dgm:t>
    </dgm:pt>
    <dgm:pt modelId="{58294D72-FFDA-4133-B621-3DF06F8E365F}" type="pres">
      <dgm:prSet presAssocID="{C55FAE7B-E641-4252-9818-FC5A2345123D}" presName="childText1" presStyleLbl="solidAlignAcc1" presStyleIdx="0" presStyleCnt="4" custScaleY="116914">
        <dgm:presLayoutVars>
          <dgm:chMax val="0"/>
          <dgm:chPref val="0"/>
          <dgm:bulletEnabled val="1"/>
        </dgm:presLayoutVars>
      </dgm:prSet>
      <dgm:spPr/>
      <dgm:t>
        <a:bodyPr/>
        <a:lstStyle/>
        <a:p>
          <a:endParaRPr lang="en-US"/>
        </a:p>
      </dgm:t>
    </dgm:pt>
    <dgm:pt modelId="{9988D988-4686-4B52-833E-8C2694700B79}" type="pres">
      <dgm:prSet presAssocID="{62181B75-CBE9-483E-B640-B13DC51F0839}" presName="parentText2" presStyleLbl="node1" presStyleIdx="1" presStyleCnt="4">
        <dgm:presLayoutVars>
          <dgm:chMax/>
          <dgm:chPref val="3"/>
          <dgm:bulletEnabled val="1"/>
        </dgm:presLayoutVars>
      </dgm:prSet>
      <dgm:spPr/>
      <dgm:t>
        <a:bodyPr/>
        <a:lstStyle/>
        <a:p>
          <a:endParaRPr lang="en-US"/>
        </a:p>
      </dgm:t>
    </dgm:pt>
    <dgm:pt modelId="{BBA10BED-7073-47EE-B7D8-0FC36BFDDDB4}" type="pres">
      <dgm:prSet presAssocID="{62181B75-CBE9-483E-B640-B13DC51F0839}" presName="childText2" presStyleLbl="solidAlignAcc1" presStyleIdx="1" presStyleCnt="4" custScaleY="109762">
        <dgm:presLayoutVars>
          <dgm:chMax val="0"/>
          <dgm:chPref val="0"/>
          <dgm:bulletEnabled val="1"/>
        </dgm:presLayoutVars>
      </dgm:prSet>
      <dgm:spPr/>
      <dgm:t>
        <a:bodyPr/>
        <a:lstStyle/>
        <a:p>
          <a:endParaRPr lang="en-US"/>
        </a:p>
      </dgm:t>
    </dgm:pt>
    <dgm:pt modelId="{BC1542D1-BF16-478D-B90D-37D7238044D7}" type="pres">
      <dgm:prSet presAssocID="{F42B3419-EDDC-455E-B229-8C5AAEAE31A8}" presName="parentText3" presStyleLbl="node1" presStyleIdx="2" presStyleCnt="4">
        <dgm:presLayoutVars>
          <dgm:chMax/>
          <dgm:chPref val="3"/>
          <dgm:bulletEnabled val="1"/>
        </dgm:presLayoutVars>
      </dgm:prSet>
      <dgm:spPr/>
      <dgm:t>
        <a:bodyPr/>
        <a:lstStyle/>
        <a:p>
          <a:endParaRPr lang="en-US"/>
        </a:p>
      </dgm:t>
    </dgm:pt>
    <dgm:pt modelId="{5C54974C-84D3-4429-BD04-7FA6F09C984D}" type="pres">
      <dgm:prSet presAssocID="{F42B3419-EDDC-455E-B229-8C5AAEAE31A8}" presName="childText3" presStyleLbl="solidAlignAcc1" presStyleIdx="2" presStyleCnt="4">
        <dgm:presLayoutVars>
          <dgm:chMax val="0"/>
          <dgm:chPref val="0"/>
          <dgm:bulletEnabled val="1"/>
        </dgm:presLayoutVars>
      </dgm:prSet>
      <dgm:spPr/>
      <dgm:t>
        <a:bodyPr/>
        <a:lstStyle/>
        <a:p>
          <a:endParaRPr lang="en-US"/>
        </a:p>
      </dgm:t>
    </dgm:pt>
    <dgm:pt modelId="{6716DFFF-44B4-4FFB-ACA7-324F915F8E8B}" type="pres">
      <dgm:prSet presAssocID="{51A9BDA6-A689-4DFF-A29E-9C01DFA70CC2}" presName="parentText4" presStyleLbl="node1" presStyleIdx="3" presStyleCnt="4">
        <dgm:presLayoutVars>
          <dgm:chMax/>
          <dgm:chPref val="3"/>
          <dgm:bulletEnabled val="1"/>
        </dgm:presLayoutVars>
      </dgm:prSet>
      <dgm:spPr/>
      <dgm:t>
        <a:bodyPr/>
        <a:lstStyle/>
        <a:p>
          <a:endParaRPr lang="en-US"/>
        </a:p>
      </dgm:t>
    </dgm:pt>
    <dgm:pt modelId="{CAB1C6BE-EC0D-4171-9E15-CED10E525CA7}" type="pres">
      <dgm:prSet presAssocID="{51A9BDA6-A689-4DFF-A29E-9C01DFA70CC2}" presName="childText4" presStyleLbl="solidAlignAcc1" presStyleIdx="3" presStyleCnt="4">
        <dgm:presLayoutVars>
          <dgm:chMax val="0"/>
          <dgm:chPref val="0"/>
          <dgm:bulletEnabled val="1"/>
        </dgm:presLayoutVars>
      </dgm:prSet>
      <dgm:spPr/>
      <dgm:t>
        <a:bodyPr/>
        <a:lstStyle/>
        <a:p>
          <a:endParaRPr lang="en-US"/>
        </a:p>
      </dgm:t>
    </dgm:pt>
  </dgm:ptLst>
  <dgm:cxnLst>
    <dgm:cxn modelId="{37DCC9B1-6B96-4D92-AD6C-ED60FED83E51}" srcId="{A0AFE1B9-7024-4B93-9715-653C58477640}" destId="{C55FAE7B-E641-4252-9818-FC5A2345123D}" srcOrd="0" destOrd="0" parTransId="{CEB4958E-F623-4513-A355-3B421A25B476}" sibTransId="{658E9661-D464-4492-9AD7-F0742C49654B}"/>
    <dgm:cxn modelId="{509ED735-4987-4E32-A136-0F169F0103D1}" srcId="{62181B75-CBE9-483E-B640-B13DC51F0839}" destId="{1ED12791-C23C-44AE-B119-40C6AF4592AD}" srcOrd="0" destOrd="0" parTransId="{90395903-7395-4281-90B0-BA1D7A451052}" sibTransId="{CBE95216-E0DF-4564-81C8-98C55A394D0D}"/>
    <dgm:cxn modelId="{5773431C-D05F-4320-887B-4A687E5AFD3E}" type="presOf" srcId="{1ED12791-C23C-44AE-B119-40C6AF4592AD}" destId="{BBA10BED-7073-47EE-B7D8-0FC36BFDDDB4}" srcOrd="0" destOrd="0" presId="urn:microsoft.com/office/officeart/2009/3/layout/IncreasingArrowsProcess"/>
    <dgm:cxn modelId="{27E21B42-966C-4587-89FC-D13926E30AEA}" type="presOf" srcId="{91497420-7FC0-4EC8-9598-13A5D283387B}" destId="{BBA10BED-7073-47EE-B7D8-0FC36BFDDDB4}" srcOrd="0" destOrd="1" presId="urn:microsoft.com/office/officeart/2009/3/layout/IncreasingArrowsProcess"/>
    <dgm:cxn modelId="{E5236050-12B9-4234-898B-0522E9121BDC}" type="presOf" srcId="{3C7FB4C9-AC44-445E-B329-47B204E1A56B}" destId="{58294D72-FFDA-4133-B621-3DF06F8E365F}" srcOrd="0" destOrd="2" presId="urn:microsoft.com/office/officeart/2009/3/layout/IncreasingArrowsProcess"/>
    <dgm:cxn modelId="{EFD5DB52-6A29-471A-A7D8-E748822D9A25}" srcId="{3C7FB4C9-AC44-445E-B329-47B204E1A56B}" destId="{94994545-8358-4057-AD44-C0AB023D7C23}" srcOrd="0" destOrd="0" parTransId="{5F9050FD-661A-4760-A2CA-9F3A8F0B37AF}" sibTransId="{23AC003B-4329-4466-B7CA-65241B150F91}"/>
    <dgm:cxn modelId="{7F0890C8-9E34-4237-9DBF-222E35CFAC33}" srcId="{C55FAE7B-E641-4252-9818-FC5A2345123D}" destId="{6D338538-5169-4FA2-9637-CA4FB5871F2F}" srcOrd="2" destOrd="0" parTransId="{A185A707-C205-4431-AF29-EFC31F9236D6}" sibTransId="{1FCC6921-37F7-4F87-8E25-1CFDC3815AC4}"/>
    <dgm:cxn modelId="{01F38D36-F1D9-46E8-A8F5-375275368663}" srcId="{C55FAE7B-E641-4252-9818-FC5A2345123D}" destId="{3C7FB4C9-AC44-445E-B329-47B204E1A56B}" srcOrd="1" destOrd="0" parTransId="{51543208-C072-4EF8-96AC-6610FC2FB7AC}" sibTransId="{50F70B77-BFAE-489B-A4E9-50C9F6FC11F9}"/>
    <dgm:cxn modelId="{672B9489-9DF9-4273-8610-8FA27DD68C10}" srcId="{62181B75-CBE9-483E-B640-B13DC51F0839}" destId="{91497420-7FC0-4EC8-9598-13A5D283387B}" srcOrd="1" destOrd="0" parTransId="{D4BF172B-6796-4C29-99A1-DB243A3BFD1F}" sibTransId="{C6F83913-5732-4C4F-944E-55A66E051617}"/>
    <dgm:cxn modelId="{1502725D-CA7D-47FF-806D-C68CA28FD9D6}" type="presOf" srcId="{D9DB14C1-CF18-4A7F-9CE6-507251D403C7}" destId="{58294D72-FFDA-4133-B621-3DF06F8E365F}" srcOrd="0" destOrd="1" presId="urn:microsoft.com/office/officeart/2009/3/layout/IncreasingArrowsProcess"/>
    <dgm:cxn modelId="{040BA3BF-4272-4FC9-96AD-1DDF248D3C77}" type="presOf" srcId="{94994545-8358-4057-AD44-C0AB023D7C23}" destId="{58294D72-FFDA-4133-B621-3DF06F8E365F}" srcOrd="0" destOrd="3" presId="urn:microsoft.com/office/officeart/2009/3/layout/IncreasingArrowsProcess"/>
    <dgm:cxn modelId="{7F4B1B84-060C-4269-9A89-0E8FC4E82291}" srcId="{51A9BDA6-A689-4DFF-A29E-9C01DFA70CC2}" destId="{703BA6B5-B87D-4981-8DA6-8E4C68D49090}" srcOrd="0" destOrd="0" parTransId="{EDFF5009-DEF5-447A-B6ED-559DCEFEE6BC}" sibTransId="{B2AFEE1E-9821-488B-99B4-0B78662CEDE6}"/>
    <dgm:cxn modelId="{88420875-0FEE-4000-A595-7DA81881C50A}" srcId="{A0AFE1B9-7024-4B93-9715-653C58477640}" destId="{62181B75-CBE9-483E-B640-B13DC51F0839}" srcOrd="1" destOrd="0" parTransId="{3FA9DE01-5292-4060-B8BD-48A8C2FF1902}" sibTransId="{010C253B-4BC9-4361-AD4B-7C726DD206EB}"/>
    <dgm:cxn modelId="{5C66AED5-3424-4113-986C-3DA819428DBA}" srcId="{A0AFE1B9-7024-4B93-9715-653C58477640}" destId="{F42B3419-EDDC-455E-B229-8C5AAEAE31A8}" srcOrd="2" destOrd="0" parTransId="{6107A8E4-3CAF-482C-A668-418731A0AA88}" sibTransId="{3DBC6171-9661-4B1F-B647-B449D7494169}"/>
    <dgm:cxn modelId="{D41C4C78-3D82-4B69-A8BF-951396A016CC}" srcId="{C55FAE7B-E641-4252-9818-FC5A2345123D}" destId="{27811962-0DC1-4641-AA7E-BBBF0085D167}" srcOrd="0" destOrd="0" parTransId="{8CC9C9D1-4411-41C3-8F33-62E4C574244D}" sibTransId="{3568BE77-532D-4681-BBF6-1F9180741A02}"/>
    <dgm:cxn modelId="{27AFD30A-408F-4CB9-8C8A-53D5F05AEF4C}" type="presOf" srcId="{A626275A-BEE1-40B9-A949-7F884471E74E}" destId="{5C54974C-84D3-4429-BD04-7FA6F09C984D}" srcOrd="0" destOrd="0" presId="urn:microsoft.com/office/officeart/2009/3/layout/IncreasingArrowsProcess"/>
    <dgm:cxn modelId="{58C58520-0137-4F37-A5F6-15AE814BCC50}" srcId="{F42B3419-EDDC-455E-B229-8C5AAEAE31A8}" destId="{A626275A-BEE1-40B9-A949-7F884471E74E}" srcOrd="0" destOrd="0" parTransId="{54EFA86C-0E18-47C3-B5EB-E369E3FF85F0}" sibTransId="{7A5E0210-6048-4F4A-AB58-2BF4BF3059E5}"/>
    <dgm:cxn modelId="{AD4106AC-6C3F-422F-8FF2-04C658F063E0}" type="presOf" srcId="{51A9BDA6-A689-4DFF-A29E-9C01DFA70CC2}" destId="{6716DFFF-44B4-4FFB-ACA7-324F915F8E8B}" srcOrd="0" destOrd="0" presId="urn:microsoft.com/office/officeart/2009/3/layout/IncreasingArrowsProcess"/>
    <dgm:cxn modelId="{5BA592AA-4AB1-4D6A-A1A6-16210702C34E}" type="presOf" srcId="{F42B3419-EDDC-455E-B229-8C5AAEAE31A8}" destId="{BC1542D1-BF16-478D-B90D-37D7238044D7}" srcOrd="0" destOrd="0" presId="urn:microsoft.com/office/officeart/2009/3/layout/IncreasingArrowsProcess"/>
    <dgm:cxn modelId="{34706518-139C-4CE4-B94B-4ECCA36ED944}" type="presOf" srcId="{6D338538-5169-4FA2-9637-CA4FB5871F2F}" destId="{58294D72-FFDA-4133-B621-3DF06F8E365F}" srcOrd="0" destOrd="4" presId="urn:microsoft.com/office/officeart/2009/3/layout/IncreasingArrowsProcess"/>
    <dgm:cxn modelId="{A8483BAD-666E-4D5B-B332-8C096F5A2FB3}" type="presOf" srcId="{703BA6B5-B87D-4981-8DA6-8E4C68D49090}" destId="{CAB1C6BE-EC0D-4171-9E15-CED10E525CA7}" srcOrd="0" destOrd="0" presId="urn:microsoft.com/office/officeart/2009/3/layout/IncreasingArrowsProcess"/>
    <dgm:cxn modelId="{89847B73-877A-47A8-BA37-95503C0FDB86}" type="presOf" srcId="{62181B75-CBE9-483E-B640-B13DC51F0839}" destId="{9988D988-4686-4B52-833E-8C2694700B79}" srcOrd="0" destOrd="0" presId="urn:microsoft.com/office/officeart/2009/3/layout/IncreasingArrowsProcess"/>
    <dgm:cxn modelId="{EF4FF666-372C-4FC7-BB0C-CEE3CBD4D8B0}" type="presOf" srcId="{27811962-0DC1-4641-AA7E-BBBF0085D167}" destId="{58294D72-FFDA-4133-B621-3DF06F8E365F}" srcOrd="0" destOrd="0" presId="urn:microsoft.com/office/officeart/2009/3/layout/IncreasingArrowsProcess"/>
    <dgm:cxn modelId="{04F52ED4-56C2-4ED0-8EB0-C7EE589989A7}" type="presOf" srcId="{FA4603E4-25F5-4424-A8A1-BFEB66FFD427}" destId="{58294D72-FFDA-4133-B621-3DF06F8E365F}" srcOrd="0" destOrd="5" presId="urn:microsoft.com/office/officeart/2009/3/layout/IncreasingArrowsProcess"/>
    <dgm:cxn modelId="{C8D263DD-92B4-482E-9BB0-AA9807ED4F69}" type="presOf" srcId="{C55FAE7B-E641-4252-9818-FC5A2345123D}" destId="{1986746B-6C67-4065-A0BE-78F0FE81E16F}" srcOrd="0" destOrd="0" presId="urn:microsoft.com/office/officeart/2009/3/layout/IncreasingArrowsProcess"/>
    <dgm:cxn modelId="{D0E4A8DF-DC47-4F10-AA0D-10294D40D4CE}" type="presOf" srcId="{A0AFE1B9-7024-4B93-9715-653C58477640}" destId="{D39DE815-E9D7-4347-B32B-35978887F7AF}" srcOrd="0" destOrd="0" presId="urn:microsoft.com/office/officeart/2009/3/layout/IncreasingArrowsProcess"/>
    <dgm:cxn modelId="{8B040E58-9881-479A-BB34-161C58EE69F7}" srcId="{A0AFE1B9-7024-4B93-9715-653C58477640}" destId="{51A9BDA6-A689-4DFF-A29E-9C01DFA70CC2}" srcOrd="3" destOrd="0" parTransId="{47A31506-647B-4873-B642-443478988D4D}" sibTransId="{BCC63277-E618-4C47-ABE8-5BB9669B36E4}"/>
    <dgm:cxn modelId="{3813031E-DF50-406A-B5EA-8D11222A4001}" srcId="{6D338538-5169-4FA2-9637-CA4FB5871F2F}" destId="{FA4603E4-25F5-4424-A8A1-BFEB66FFD427}" srcOrd="0" destOrd="0" parTransId="{183BA147-6968-4D71-9456-8DFA6C87AC9E}" sibTransId="{7120F69C-7DB1-46A1-B9B0-4F92DA32B9AA}"/>
    <dgm:cxn modelId="{D19ABD37-9E67-4C6A-8A9D-1B5C2B66FDC1}" srcId="{27811962-0DC1-4641-AA7E-BBBF0085D167}" destId="{D9DB14C1-CF18-4A7F-9CE6-507251D403C7}" srcOrd="0" destOrd="0" parTransId="{1B5237E4-55DB-4F73-BBDB-BF7ECEABBD06}" sibTransId="{E66509E7-7CA9-43C1-915C-18939227D4FF}"/>
    <dgm:cxn modelId="{2C4F37EE-F65F-497F-9672-BF922ADBE61C}" type="presParOf" srcId="{D39DE815-E9D7-4347-B32B-35978887F7AF}" destId="{1986746B-6C67-4065-A0BE-78F0FE81E16F}" srcOrd="0" destOrd="0" presId="urn:microsoft.com/office/officeart/2009/3/layout/IncreasingArrowsProcess"/>
    <dgm:cxn modelId="{3895EE1A-4B47-4C6A-B38E-291DAD1BCAA7}" type="presParOf" srcId="{D39DE815-E9D7-4347-B32B-35978887F7AF}" destId="{58294D72-FFDA-4133-B621-3DF06F8E365F}" srcOrd="1" destOrd="0" presId="urn:microsoft.com/office/officeart/2009/3/layout/IncreasingArrowsProcess"/>
    <dgm:cxn modelId="{140F35A9-2F35-416A-9445-185502820048}" type="presParOf" srcId="{D39DE815-E9D7-4347-B32B-35978887F7AF}" destId="{9988D988-4686-4B52-833E-8C2694700B79}" srcOrd="2" destOrd="0" presId="urn:microsoft.com/office/officeart/2009/3/layout/IncreasingArrowsProcess"/>
    <dgm:cxn modelId="{188CC9C5-2012-4F89-A88C-E280AEE3AC9E}" type="presParOf" srcId="{D39DE815-E9D7-4347-B32B-35978887F7AF}" destId="{BBA10BED-7073-47EE-B7D8-0FC36BFDDDB4}" srcOrd="3" destOrd="0" presId="urn:microsoft.com/office/officeart/2009/3/layout/IncreasingArrowsProcess"/>
    <dgm:cxn modelId="{463B8969-5212-4E24-A202-FE5831DFA25E}" type="presParOf" srcId="{D39DE815-E9D7-4347-B32B-35978887F7AF}" destId="{BC1542D1-BF16-478D-B90D-37D7238044D7}" srcOrd="4" destOrd="0" presId="urn:microsoft.com/office/officeart/2009/3/layout/IncreasingArrowsProcess"/>
    <dgm:cxn modelId="{58CA37DD-CF6E-414A-9D9C-4468F7E1E923}" type="presParOf" srcId="{D39DE815-E9D7-4347-B32B-35978887F7AF}" destId="{5C54974C-84D3-4429-BD04-7FA6F09C984D}" srcOrd="5" destOrd="0" presId="urn:microsoft.com/office/officeart/2009/3/layout/IncreasingArrowsProcess"/>
    <dgm:cxn modelId="{F19D79AC-D543-4FF9-BFB1-32C9B84FD679}" type="presParOf" srcId="{D39DE815-E9D7-4347-B32B-35978887F7AF}" destId="{6716DFFF-44B4-4FFB-ACA7-324F915F8E8B}" srcOrd="6" destOrd="0" presId="urn:microsoft.com/office/officeart/2009/3/layout/IncreasingArrowsProcess"/>
    <dgm:cxn modelId="{EACECEF7-2F10-401F-B600-895A1F3A3EC1}" type="presParOf" srcId="{D39DE815-E9D7-4347-B32B-35978887F7AF}" destId="{CAB1C6BE-EC0D-4171-9E15-CED10E525CA7}"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6746B-6C67-4065-A0BE-78F0FE81E16F}">
      <dsp:nvSpPr>
        <dsp:cNvPr id="0" name=""/>
        <dsp:cNvSpPr/>
      </dsp:nvSpPr>
      <dsp:spPr>
        <a:xfrm>
          <a:off x="395239" y="47041"/>
          <a:ext cx="10090881" cy="146908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3217" numCol="1" spcCol="1270" anchor="ctr" anchorCtr="0">
          <a:noAutofit/>
        </a:bodyPr>
        <a:lstStyle/>
        <a:p>
          <a:pPr lvl="0" algn="l" defTabSz="1244600">
            <a:lnSpc>
              <a:spcPct val="90000"/>
            </a:lnSpc>
            <a:spcBef>
              <a:spcPct val="0"/>
            </a:spcBef>
            <a:spcAft>
              <a:spcPct val="35000"/>
            </a:spcAft>
          </a:pPr>
          <a:r>
            <a:rPr lang="en-US" sz="2800" kern="1200" dirty="0"/>
            <a:t>Image Prep</a:t>
          </a:r>
        </a:p>
      </dsp:txBody>
      <dsp:txXfrm>
        <a:off x="395239" y="414311"/>
        <a:ext cx="9723611" cy="734540"/>
      </dsp:txXfrm>
    </dsp:sp>
    <dsp:sp modelId="{58294D72-FFDA-4133-B621-3DF06F8E365F}">
      <dsp:nvSpPr>
        <dsp:cNvPr id="0" name=""/>
        <dsp:cNvSpPr/>
      </dsp:nvSpPr>
      <dsp:spPr>
        <a:xfrm>
          <a:off x="395239" y="952504"/>
          <a:ext cx="2325948" cy="317697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err="1"/>
            <a:t>GaussianBlur</a:t>
          </a:r>
          <a:r>
            <a:rPr lang="en-US" sz="1800" b="1" kern="1200" dirty="0"/>
            <a:t>( )</a:t>
          </a:r>
        </a:p>
        <a:p>
          <a:pPr marL="114300" lvl="1" indent="-114300" algn="l" defTabSz="622300">
            <a:lnSpc>
              <a:spcPct val="90000"/>
            </a:lnSpc>
            <a:spcBef>
              <a:spcPct val="0"/>
            </a:spcBef>
            <a:spcAft>
              <a:spcPct val="15000"/>
            </a:spcAft>
            <a:buChar char="••"/>
          </a:pPr>
          <a:r>
            <a:rPr lang="en-US" sz="1400" kern="1200" dirty="0"/>
            <a:t>convolves the source image</a:t>
          </a:r>
        </a:p>
        <a:p>
          <a:pPr lvl="0" algn="l" defTabSz="800100">
            <a:lnSpc>
              <a:spcPct val="90000"/>
            </a:lnSpc>
            <a:spcBef>
              <a:spcPct val="0"/>
            </a:spcBef>
            <a:spcAft>
              <a:spcPct val="35000"/>
            </a:spcAft>
          </a:pPr>
          <a:r>
            <a:rPr lang="en-US" sz="1800" b="1" kern="1200" dirty="0"/>
            <a:t>dilate( )</a:t>
          </a:r>
        </a:p>
        <a:p>
          <a:pPr marL="114300" lvl="1" indent="-114300" algn="l" defTabSz="622300">
            <a:lnSpc>
              <a:spcPct val="90000"/>
            </a:lnSpc>
            <a:spcBef>
              <a:spcPct val="0"/>
            </a:spcBef>
            <a:spcAft>
              <a:spcPct val="15000"/>
            </a:spcAft>
            <a:buChar char="••"/>
          </a:pPr>
          <a:r>
            <a:rPr lang="en-US" sz="1400" b="0" i="0" kern="1200" dirty="0"/>
            <a:t>causes bright regions within an image to “grow” </a:t>
          </a:r>
          <a:endParaRPr lang="en-US" sz="1400" kern="1200" dirty="0"/>
        </a:p>
        <a:p>
          <a:pPr lvl="0" algn="l" defTabSz="800100">
            <a:lnSpc>
              <a:spcPct val="90000"/>
            </a:lnSpc>
            <a:spcBef>
              <a:spcPct val="0"/>
            </a:spcBef>
            <a:spcAft>
              <a:spcPct val="35000"/>
            </a:spcAft>
          </a:pPr>
          <a:r>
            <a:rPr lang="en-US" sz="1800" b="1" kern="1200" dirty="0"/>
            <a:t>erode( )</a:t>
          </a:r>
          <a:r>
            <a:rPr lang="en-US" sz="1800" kern="1200" dirty="0"/>
            <a:t>	</a:t>
          </a:r>
        </a:p>
        <a:p>
          <a:pPr marL="114300" lvl="1" indent="-114300" algn="l" defTabSz="622300">
            <a:lnSpc>
              <a:spcPct val="90000"/>
            </a:lnSpc>
            <a:spcBef>
              <a:spcPct val="0"/>
            </a:spcBef>
            <a:spcAft>
              <a:spcPct val="15000"/>
            </a:spcAft>
            <a:buChar char="••"/>
          </a:pPr>
          <a:r>
            <a:rPr lang="en-US" sz="1400" b="0" i="0" kern="1200" dirty="0"/>
            <a:t>bright areas of the image get thinner, and dark zones get bigger</a:t>
          </a:r>
          <a:endParaRPr lang="en-US" sz="1400" kern="1200" dirty="0"/>
        </a:p>
      </dsp:txBody>
      <dsp:txXfrm>
        <a:off x="395239" y="952504"/>
        <a:ext cx="2325948" cy="3176970"/>
      </dsp:txXfrm>
    </dsp:sp>
    <dsp:sp modelId="{9988D988-4686-4B52-833E-8C2694700B79}">
      <dsp:nvSpPr>
        <dsp:cNvPr id="0" name=""/>
        <dsp:cNvSpPr/>
      </dsp:nvSpPr>
      <dsp:spPr>
        <a:xfrm>
          <a:off x="2721187" y="536561"/>
          <a:ext cx="7764933" cy="146908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3217" numCol="1" spcCol="1270" anchor="ctr" anchorCtr="0">
          <a:noAutofit/>
        </a:bodyPr>
        <a:lstStyle/>
        <a:p>
          <a:pPr lvl="0" algn="l" defTabSz="1244600">
            <a:lnSpc>
              <a:spcPct val="90000"/>
            </a:lnSpc>
            <a:spcBef>
              <a:spcPct val="0"/>
            </a:spcBef>
            <a:spcAft>
              <a:spcPct val="35000"/>
            </a:spcAft>
          </a:pPr>
          <a:r>
            <a:rPr lang="en-US" sz="2800" kern="1200" dirty="0" err="1"/>
            <a:t>findcontours</a:t>
          </a:r>
          <a:r>
            <a:rPr lang="en-US" sz="2800" kern="1200" dirty="0"/>
            <a:t>( )</a:t>
          </a:r>
        </a:p>
      </dsp:txBody>
      <dsp:txXfrm>
        <a:off x="2721187" y="903831"/>
        <a:ext cx="7397663" cy="734540"/>
      </dsp:txXfrm>
    </dsp:sp>
    <dsp:sp modelId="{BBA10BED-7073-47EE-B7D8-0FC36BFDDDB4}">
      <dsp:nvSpPr>
        <dsp:cNvPr id="0" name=""/>
        <dsp:cNvSpPr/>
      </dsp:nvSpPr>
      <dsp:spPr>
        <a:xfrm>
          <a:off x="2721187" y="1542578"/>
          <a:ext cx="2325948" cy="2906601"/>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0" i="0" kern="1200" dirty="0"/>
            <a:t>The function retrieves contours from the image</a:t>
          </a:r>
          <a:endParaRPr lang="en-US" sz="1800" kern="1200" dirty="0"/>
        </a:p>
        <a:p>
          <a:pPr lvl="0" algn="l" defTabSz="800100">
            <a:lnSpc>
              <a:spcPct val="90000"/>
            </a:lnSpc>
            <a:spcBef>
              <a:spcPct val="0"/>
            </a:spcBef>
            <a:spcAft>
              <a:spcPct val="35000"/>
            </a:spcAft>
          </a:pPr>
          <a:r>
            <a:rPr lang="en-US" sz="1800" b="0" i="0" kern="1200" dirty="0"/>
            <a:t>Useful tool for shape analysis and object detection and recognition</a:t>
          </a:r>
          <a:endParaRPr lang="en-US" sz="1800" kern="1200" dirty="0"/>
        </a:p>
      </dsp:txBody>
      <dsp:txXfrm>
        <a:off x="2721187" y="1542578"/>
        <a:ext cx="2325948" cy="2906601"/>
      </dsp:txXfrm>
    </dsp:sp>
    <dsp:sp modelId="{BC1542D1-BF16-478D-B90D-37D7238044D7}">
      <dsp:nvSpPr>
        <dsp:cNvPr id="0" name=""/>
        <dsp:cNvSpPr/>
      </dsp:nvSpPr>
      <dsp:spPr>
        <a:xfrm>
          <a:off x="5047135" y="1026081"/>
          <a:ext cx="5438984" cy="146908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3217" numCol="1" spcCol="1270" anchor="ctr" anchorCtr="0">
          <a:noAutofit/>
        </a:bodyPr>
        <a:lstStyle/>
        <a:p>
          <a:pPr lvl="0" algn="l" defTabSz="1244600">
            <a:lnSpc>
              <a:spcPct val="90000"/>
            </a:lnSpc>
            <a:spcBef>
              <a:spcPct val="0"/>
            </a:spcBef>
            <a:spcAft>
              <a:spcPct val="35000"/>
            </a:spcAft>
          </a:pPr>
          <a:r>
            <a:rPr lang="en-US" sz="2800" kern="1200" dirty="0" err="1"/>
            <a:t>drawcontours</a:t>
          </a:r>
          <a:r>
            <a:rPr lang="en-US" sz="2800" kern="1200" dirty="0"/>
            <a:t>( )</a:t>
          </a:r>
        </a:p>
      </dsp:txBody>
      <dsp:txXfrm>
        <a:off x="5047135" y="1393351"/>
        <a:ext cx="5071714" cy="734540"/>
      </dsp:txXfrm>
    </dsp:sp>
    <dsp:sp modelId="{5C54974C-84D3-4429-BD04-7FA6F09C984D}">
      <dsp:nvSpPr>
        <dsp:cNvPr id="0" name=""/>
        <dsp:cNvSpPr/>
      </dsp:nvSpPr>
      <dsp:spPr>
        <a:xfrm>
          <a:off x="5047135" y="2161351"/>
          <a:ext cx="2325948" cy="266580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0" i="0" kern="1200" dirty="0"/>
            <a:t>The function draws contour outlines of filled contours in the image </a:t>
          </a:r>
          <a:endParaRPr lang="en-US" sz="1800" kern="1200" dirty="0"/>
        </a:p>
      </dsp:txBody>
      <dsp:txXfrm>
        <a:off x="5047135" y="2161351"/>
        <a:ext cx="2325948" cy="2665800"/>
      </dsp:txXfrm>
    </dsp:sp>
    <dsp:sp modelId="{6716DFFF-44B4-4FFB-ACA7-324F915F8E8B}">
      <dsp:nvSpPr>
        <dsp:cNvPr id="0" name=""/>
        <dsp:cNvSpPr/>
      </dsp:nvSpPr>
      <dsp:spPr>
        <a:xfrm>
          <a:off x="7373083" y="1515601"/>
          <a:ext cx="3113036" cy="146908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3217" numCol="1" spcCol="1270" anchor="ctr" anchorCtr="0">
          <a:noAutofit/>
        </a:bodyPr>
        <a:lstStyle/>
        <a:p>
          <a:pPr lvl="0" algn="l" defTabSz="1244600">
            <a:lnSpc>
              <a:spcPct val="90000"/>
            </a:lnSpc>
            <a:spcBef>
              <a:spcPct val="0"/>
            </a:spcBef>
            <a:spcAft>
              <a:spcPct val="35000"/>
            </a:spcAft>
          </a:pPr>
          <a:r>
            <a:rPr lang="en-US" sz="2800" kern="1200" dirty="0"/>
            <a:t>check( )</a:t>
          </a:r>
        </a:p>
      </dsp:txBody>
      <dsp:txXfrm>
        <a:off x="7373083" y="1882871"/>
        <a:ext cx="2745766" cy="734540"/>
      </dsp:txXfrm>
    </dsp:sp>
    <dsp:sp modelId="{CAB1C6BE-EC0D-4171-9E15-CED10E525CA7}">
      <dsp:nvSpPr>
        <dsp:cNvPr id="0" name=""/>
        <dsp:cNvSpPr/>
      </dsp:nvSpPr>
      <dsp:spPr>
        <a:xfrm>
          <a:off x="7373083" y="2650871"/>
          <a:ext cx="2347138" cy="2697046"/>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The function searches for contours of red pixels</a:t>
          </a:r>
        </a:p>
      </dsp:txBody>
      <dsp:txXfrm>
        <a:off x="7373083" y="2650871"/>
        <a:ext cx="2347138" cy="269704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E9298-1BB5-46FF-B086-B9C2303D54E5}" type="datetimeFigureOut">
              <a:rPr lang="en-US"/>
              <a:t>5/31/2016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9FB64-AFBD-4966-A804-EBF7824F5B01}" type="slidenum">
              <a:rPr lang="en-US"/>
              <a:t>‹#›</a:t>
            </a:fld>
            <a:endParaRPr lang="en-US"/>
          </a:p>
        </p:txBody>
      </p:sp>
    </p:spTree>
    <p:extLst>
      <p:ext uri="{BB962C8B-B14F-4D97-AF65-F5344CB8AC3E}">
        <p14:creationId xmlns:p14="http://schemas.microsoft.com/office/powerpoint/2010/main" val="120362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1</a:t>
            </a:fld>
            <a:endParaRPr lang="en-US"/>
          </a:p>
        </p:txBody>
      </p:sp>
    </p:spTree>
    <p:extLst>
      <p:ext uri="{BB962C8B-B14F-4D97-AF65-F5344CB8AC3E}">
        <p14:creationId xmlns:p14="http://schemas.microsoft.com/office/powerpoint/2010/main" val="297907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19</a:t>
            </a:fld>
            <a:endParaRPr lang="en-US"/>
          </a:p>
        </p:txBody>
      </p:sp>
    </p:spTree>
    <p:extLst>
      <p:ext uri="{BB962C8B-B14F-4D97-AF65-F5344CB8AC3E}">
        <p14:creationId xmlns:p14="http://schemas.microsoft.com/office/powerpoint/2010/main" val="401307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20</a:t>
            </a:fld>
            <a:endParaRPr lang="en-US"/>
          </a:p>
        </p:txBody>
      </p:sp>
    </p:spTree>
    <p:extLst>
      <p:ext uri="{BB962C8B-B14F-4D97-AF65-F5344CB8AC3E}">
        <p14:creationId xmlns:p14="http://schemas.microsoft.com/office/powerpoint/2010/main" val="260103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21</a:t>
            </a:fld>
            <a:endParaRPr lang="en-US"/>
          </a:p>
        </p:txBody>
      </p:sp>
    </p:spTree>
    <p:extLst>
      <p:ext uri="{BB962C8B-B14F-4D97-AF65-F5344CB8AC3E}">
        <p14:creationId xmlns:p14="http://schemas.microsoft.com/office/powerpoint/2010/main" val="509788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22</a:t>
            </a:fld>
            <a:endParaRPr lang="en-US"/>
          </a:p>
        </p:txBody>
      </p:sp>
    </p:spTree>
    <p:extLst>
      <p:ext uri="{BB962C8B-B14F-4D97-AF65-F5344CB8AC3E}">
        <p14:creationId xmlns:p14="http://schemas.microsoft.com/office/powerpoint/2010/main" val="6469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23</a:t>
            </a:fld>
            <a:endParaRPr lang="en-US"/>
          </a:p>
        </p:txBody>
      </p:sp>
    </p:spTree>
    <p:extLst>
      <p:ext uri="{BB962C8B-B14F-4D97-AF65-F5344CB8AC3E}">
        <p14:creationId xmlns:p14="http://schemas.microsoft.com/office/powerpoint/2010/main" val="77307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29</a:t>
            </a:fld>
            <a:endParaRPr lang="en-US"/>
          </a:p>
        </p:txBody>
      </p:sp>
    </p:spTree>
    <p:extLst>
      <p:ext uri="{BB962C8B-B14F-4D97-AF65-F5344CB8AC3E}">
        <p14:creationId xmlns:p14="http://schemas.microsoft.com/office/powerpoint/2010/main" val="398596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38</a:t>
            </a:fld>
            <a:endParaRPr lang="en-US"/>
          </a:p>
        </p:txBody>
      </p:sp>
    </p:spTree>
    <p:extLst>
      <p:ext uri="{BB962C8B-B14F-4D97-AF65-F5344CB8AC3E}">
        <p14:creationId xmlns:p14="http://schemas.microsoft.com/office/powerpoint/2010/main" val="3237580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39</a:t>
            </a:fld>
            <a:endParaRPr lang="en-US"/>
          </a:p>
        </p:txBody>
      </p:sp>
    </p:spTree>
    <p:extLst>
      <p:ext uri="{BB962C8B-B14F-4D97-AF65-F5344CB8AC3E}">
        <p14:creationId xmlns:p14="http://schemas.microsoft.com/office/powerpoint/2010/main" val="125041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40</a:t>
            </a:fld>
            <a:endParaRPr lang="en-US"/>
          </a:p>
        </p:txBody>
      </p:sp>
    </p:spTree>
    <p:extLst>
      <p:ext uri="{BB962C8B-B14F-4D97-AF65-F5344CB8AC3E}">
        <p14:creationId xmlns:p14="http://schemas.microsoft.com/office/powerpoint/2010/main" val="2078931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41</a:t>
            </a:fld>
            <a:endParaRPr lang="en-US"/>
          </a:p>
        </p:txBody>
      </p:sp>
    </p:spTree>
    <p:extLst>
      <p:ext uri="{BB962C8B-B14F-4D97-AF65-F5344CB8AC3E}">
        <p14:creationId xmlns:p14="http://schemas.microsoft.com/office/powerpoint/2010/main" val="17413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2</a:t>
            </a:fld>
            <a:endParaRPr lang="en-US"/>
          </a:p>
        </p:txBody>
      </p:sp>
    </p:spTree>
    <p:extLst>
      <p:ext uri="{BB962C8B-B14F-4D97-AF65-F5344CB8AC3E}">
        <p14:creationId xmlns:p14="http://schemas.microsoft.com/office/powerpoint/2010/main" val="260367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42</a:t>
            </a:fld>
            <a:endParaRPr lang="en-US"/>
          </a:p>
        </p:txBody>
      </p:sp>
    </p:spTree>
    <p:extLst>
      <p:ext uri="{BB962C8B-B14F-4D97-AF65-F5344CB8AC3E}">
        <p14:creationId xmlns:p14="http://schemas.microsoft.com/office/powerpoint/2010/main" val="1846721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43</a:t>
            </a:fld>
            <a:endParaRPr lang="en-US"/>
          </a:p>
        </p:txBody>
      </p:sp>
    </p:spTree>
    <p:extLst>
      <p:ext uri="{BB962C8B-B14F-4D97-AF65-F5344CB8AC3E}">
        <p14:creationId xmlns:p14="http://schemas.microsoft.com/office/powerpoint/2010/main" val="4056736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44</a:t>
            </a:fld>
            <a:endParaRPr lang="en-US"/>
          </a:p>
        </p:txBody>
      </p:sp>
    </p:spTree>
    <p:extLst>
      <p:ext uri="{BB962C8B-B14F-4D97-AF65-F5344CB8AC3E}">
        <p14:creationId xmlns:p14="http://schemas.microsoft.com/office/powerpoint/2010/main" val="1482401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45</a:t>
            </a:fld>
            <a:endParaRPr lang="en-US"/>
          </a:p>
        </p:txBody>
      </p:sp>
    </p:spTree>
    <p:extLst>
      <p:ext uri="{BB962C8B-B14F-4D97-AF65-F5344CB8AC3E}">
        <p14:creationId xmlns:p14="http://schemas.microsoft.com/office/powerpoint/2010/main" val="3403859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46</a:t>
            </a:fld>
            <a:endParaRPr lang="en-US"/>
          </a:p>
        </p:txBody>
      </p:sp>
    </p:spTree>
    <p:extLst>
      <p:ext uri="{BB962C8B-B14F-4D97-AF65-F5344CB8AC3E}">
        <p14:creationId xmlns:p14="http://schemas.microsoft.com/office/powerpoint/2010/main" val="243219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47</a:t>
            </a:fld>
            <a:endParaRPr lang="en-US"/>
          </a:p>
        </p:txBody>
      </p:sp>
    </p:spTree>
    <p:extLst>
      <p:ext uri="{BB962C8B-B14F-4D97-AF65-F5344CB8AC3E}">
        <p14:creationId xmlns:p14="http://schemas.microsoft.com/office/powerpoint/2010/main" val="2877154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48</a:t>
            </a:fld>
            <a:endParaRPr lang="en-US"/>
          </a:p>
        </p:txBody>
      </p:sp>
    </p:spTree>
    <p:extLst>
      <p:ext uri="{BB962C8B-B14F-4D97-AF65-F5344CB8AC3E}">
        <p14:creationId xmlns:p14="http://schemas.microsoft.com/office/powerpoint/2010/main" val="1626200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49</a:t>
            </a:fld>
            <a:endParaRPr lang="en-US"/>
          </a:p>
        </p:txBody>
      </p:sp>
    </p:spTree>
    <p:extLst>
      <p:ext uri="{BB962C8B-B14F-4D97-AF65-F5344CB8AC3E}">
        <p14:creationId xmlns:p14="http://schemas.microsoft.com/office/powerpoint/2010/main" val="876866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50</a:t>
            </a:fld>
            <a:endParaRPr lang="en-US"/>
          </a:p>
        </p:txBody>
      </p:sp>
    </p:spTree>
    <p:extLst>
      <p:ext uri="{BB962C8B-B14F-4D97-AF65-F5344CB8AC3E}">
        <p14:creationId xmlns:p14="http://schemas.microsoft.com/office/powerpoint/2010/main" val="3404676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51</a:t>
            </a:fld>
            <a:endParaRPr lang="en-US"/>
          </a:p>
        </p:txBody>
      </p:sp>
    </p:spTree>
    <p:extLst>
      <p:ext uri="{BB962C8B-B14F-4D97-AF65-F5344CB8AC3E}">
        <p14:creationId xmlns:p14="http://schemas.microsoft.com/office/powerpoint/2010/main" val="223872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3</a:t>
            </a:fld>
            <a:endParaRPr lang="en-US"/>
          </a:p>
        </p:txBody>
      </p:sp>
    </p:spTree>
    <p:extLst>
      <p:ext uri="{BB962C8B-B14F-4D97-AF65-F5344CB8AC3E}">
        <p14:creationId xmlns:p14="http://schemas.microsoft.com/office/powerpoint/2010/main" val="3814922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52</a:t>
            </a:fld>
            <a:endParaRPr lang="en-US"/>
          </a:p>
        </p:txBody>
      </p:sp>
    </p:spTree>
    <p:extLst>
      <p:ext uri="{BB962C8B-B14F-4D97-AF65-F5344CB8AC3E}">
        <p14:creationId xmlns:p14="http://schemas.microsoft.com/office/powerpoint/2010/main" val="298070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4</a:t>
            </a:fld>
            <a:endParaRPr lang="en-US"/>
          </a:p>
        </p:txBody>
      </p:sp>
    </p:spTree>
    <p:extLst>
      <p:ext uri="{BB962C8B-B14F-4D97-AF65-F5344CB8AC3E}">
        <p14:creationId xmlns:p14="http://schemas.microsoft.com/office/powerpoint/2010/main" val="400139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5</a:t>
            </a:fld>
            <a:endParaRPr lang="en-US"/>
          </a:p>
        </p:txBody>
      </p:sp>
    </p:spTree>
    <p:extLst>
      <p:ext uri="{BB962C8B-B14F-4D97-AF65-F5344CB8AC3E}">
        <p14:creationId xmlns:p14="http://schemas.microsoft.com/office/powerpoint/2010/main" val="394458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6</a:t>
            </a:fld>
            <a:endParaRPr lang="en-US"/>
          </a:p>
        </p:txBody>
      </p:sp>
    </p:spTree>
    <p:extLst>
      <p:ext uri="{BB962C8B-B14F-4D97-AF65-F5344CB8AC3E}">
        <p14:creationId xmlns:p14="http://schemas.microsoft.com/office/powerpoint/2010/main" val="66317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7</a:t>
            </a:fld>
            <a:endParaRPr lang="en-US"/>
          </a:p>
        </p:txBody>
      </p:sp>
    </p:spTree>
    <p:extLst>
      <p:ext uri="{BB962C8B-B14F-4D97-AF65-F5344CB8AC3E}">
        <p14:creationId xmlns:p14="http://schemas.microsoft.com/office/powerpoint/2010/main" val="146497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17</a:t>
            </a:fld>
            <a:endParaRPr lang="en-US"/>
          </a:p>
        </p:txBody>
      </p:sp>
    </p:spTree>
    <p:extLst>
      <p:ext uri="{BB962C8B-B14F-4D97-AF65-F5344CB8AC3E}">
        <p14:creationId xmlns:p14="http://schemas.microsoft.com/office/powerpoint/2010/main" val="3879057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79FB64-AFBD-4966-A804-EBF7824F5B01}" type="slidenum">
              <a:rPr lang="en-US"/>
              <a:t>18</a:t>
            </a:fld>
            <a:endParaRPr lang="en-US"/>
          </a:p>
        </p:txBody>
      </p:sp>
    </p:spTree>
    <p:extLst>
      <p:ext uri="{BB962C8B-B14F-4D97-AF65-F5344CB8AC3E}">
        <p14:creationId xmlns:p14="http://schemas.microsoft.com/office/powerpoint/2010/main" val="3707081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8208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72512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403377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60304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851637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FA7AC5-6045-4418-8E60-F48788734473}" type="datetimeFigureOut">
              <a:rPr lang="en-US" smtClean="0"/>
              <a:t>5/31/2016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916560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FA7AC5-6045-4418-8E60-F48788734473}" type="datetimeFigureOut">
              <a:rPr lang="en-US" smtClean="0"/>
              <a:t>5/31/2016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950822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164738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38682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F1FA7AC5-6045-4418-8E60-F48788734473}"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4684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416337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73238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5/31/2016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9324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F1FA7AC5-6045-4418-8E60-F48788734473}" type="datetimeFigureOut">
              <a:rPr lang="en-US" smtClean="0"/>
              <a:t>5/31/2016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48694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FA7AC5-6045-4418-8E60-F48788734473}" type="datetimeFigureOut">
              <a:rPr lang="en-US" smtClean="0"/>
              <a:t>5/31/2016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508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F1FA7AC5-6045-4418-8E60-F48788734473}" type="datetimeFigureOut">
              <a:rPr lang="en-US" smtClean="0"/>
              <a:t>5/31/2016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9764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9511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FA7AC5-6045-4418-8E60-F48788734473}" type="datetimeFigureOut">
              <a:rPr lang="en-US" smtClean="0"/>
              <a:t>5/31/2016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2157433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588" y="4054927"/>
            <a:ext cx="3536042" cy="2017538"/>
          </a:xfrm>
        </p:spPr>
        <p:txBody>
          <a:bodyPr>
            <a:normAutofit fontScale="77500" lnSpcReduction="20000"/>
          </a:bodyPr>
          <a:lstStyle/>
          <a:p>
            <a:r>
              <a:rPr lang="en-US" sz="3800" b="1" dirty="0">
                <a:solidFill>
                  <a:schemeClr val="tx1">
                    <a:lumMod val="95000"/>
                  </a:schemeClr>
                </a:solidFill>
              </a:rPr>
              <a:t>Group 7</a:t>
            </a:r>
          </a:p>
          <a:p>
            <a:r>
              <a:rPr lang="en-US" sz="2600" b="1" dirty="0">
                <a:solidFill>
                  <a:srgbClr val="51ADC8"/>
                </a:solidFill>
              </a:rPr>
              <a:t>Adam Kutchak (CPe)</a:t>
            </a:r>
          </a:p>
          <a:p>
            <a:r>
              <a:rPr lang="en-US" sz="2600" b="1" dirty="0">
                <a:solidFill>
                  <a:srgbClr val="51ADC8"/>
                </a:solidFill>
              </a:rPr>
              <a:t>Luis Brum (ee)</a:t>
            </a:r>
          </a:p>
          <a:p>
            <a:r>
              <a:rPr lang="en-US" sz="2600" b="1" dirty="0">
                <a:solidFill>
                  <a:srgbClr val="51ADC8"/>
                </a:solidFill>
              </a:rPr>
              <a:t>Jamie peck (cpe)</a:t>
            </a:r>
          </a:p>
          <a:p>
            <a:r>
              <a:rPr lang="en-US" sz="2600" b="1" dirty="0">
                <a:solidFill>
                  <a:srgbClr val="51ADC8"/>
                </a:solidFill>
              </a:rPr>
              <a:t>Greg Kelso (cpe)</a:t>
            </a:r>
          </a:p>
          <a:p>
            <a:endParaRPr lang="en-US" dirty="0"/>
          </a:p>
          <a:p>
            <a:endParaRPr lang="en-US" dirty="0"/>
          </a:p>
        </p:txBody>
      </p:sp>
      <p:pic>
        <p:nvPicPr>
          <p:cNvPr id="20" name="Picture 19"/>
          <p:cNvPicPr>
            <a:picLocks noChangeAspect="1"/>
          </p:cNvPicPr>
          <p:nvPr/>
        </p:nvPicPr>
        <p:blipFill>
          <a:blip r:embed="rId3"/>
          <a:stretch>
            <a:fillRect/>
          </a:stretch>
        </p:blipFill>
        <p:spPr>
          <a:xfrm>
            <a:off x="4321630" y="0"/>
            <a:ext cx="8124081" cy="8486053"/>
          </a:xfrm>
          <a:prstGeom prst="rect">
            <a:avLst/>
          </a:prstGeom>
        </p:spPr>
      </p:pic>
    </p:spTree>
    <p:extLst>
      <p:ext uri="{BB962C8B-B14F-4D97-AF65-F5344CB8AC3E}">
        <p14:creationId xmlns:p14="http://schemas.microsoft.com/office/powerpoint/2010/main" val="371971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Multirotor Flight Hardware</a:t>
            </a:r>
          </a:p>
        </p:txBody>
      </p:sp>
      <p:sp>
        <p:nvSpPr>
          <p:cNvPr id="3" name="Content Placeholder 2"/>
          <p:cNvSpPr>
            <a:spLocks noGrp="1"/>
          </p:cNvSpPr>
          <p:nvPr>
            <p:ph idx="1"/>
          </p:nvPr>
        </p:nvSpPr>
        <p:spPr>
          <a:xfrm>
            <a:off x="1103312" y="1625600"/>
            <a:ext cx="8946541" cy="4622799"/>
          </a:xfrm>
        </p:spPr>
        <p:txBody>
          <a:bodyPr/>
          <a:lstStyle/>
          <a:p>
            <a:r>
              <a:rPr lang="en-US" dirty="0"/>
              <a:t>GPS System: 3DR </a:t>
            </a:r>
            <a:r>
              <a:rPr lang="en-US" dirty="0" err="1"/>
              <a:t>uBlox</a:t>
            </a:r>
            <a:r>
              <a:rPr lang="en-US" dirty="0"/>
              <a:t> GPS with Compass Kit</a:t>
            </a:r>
          </a:p>
          <a:p>
            <a:pPr lvl="1"/>
            <a:r>
              <a:rPr lang="en-US" dirty="0"/>
              <a:t>u-</a:t>
            </a:r>
            <a:r>
              <a:rPr lang="en-US" dirty="0" err="1"/>
              <a:t>blox</a:t>
            </a:r>
            <a:r>
              <a:rPr lang="en-US" dirty="0"/>
              <a:t> NEO-7 module</a:t>
            </a:r>
          </a:p>
          <a:p>
            <a:pPr lvl="2"/>
            <a:r>
              <a:rPr lang="en-US" dirty="0"/>
              <a:t>Accuracy: 2.5m </a:t>
            </a:r>
          </a:p>
          <a:p>
            <a:pPr lvl="2"/>
            <a:r>
              <a:rPr lang="it-IT" dirty="0"/>
              <a:t>17 mA @ 3 V (Continuous)</a:t>
            </a:r>
            <a:endParaRPr lang="en-US" dirty="0"/>
          </a:p>
          <a:p>
            <a:pPr lvl="2"/>
            <a:r>
              <a:rPr lang="en-US" dirty="0"/>
              <a:t>5 Hz update rate</a:t>
            </a:r>
          </a:p>
          <a:p>
            <a:pPr lvl="1"/>
            <a:r>
              <a:rPr lang="en-US" dirty="0"/>
              <a:t>Maxim Amplifier</a:t>
            </a:r>
          </a:p>
          <a:p>
            <a:pPr lvl="2"/>
            <a:r>
              <a:rPr lang="en-US" dirty="0"/>
              <a:t>High-Power Gain: 20.5dB</a:t>
            </a:r>
          </a:p>
          <a:p>
            <a:pPr lvl="2"/>
            <a:r>
              <a:rPr lang="en-US" dirty="0"/>
              <a:t>1.6V to 3.6V, 4.1mA</a:t>
            </a:r>
          </a:p>
          <a:p>
            <a:pPr lvl="2"/>
            <a:r>
              <a:rPr lang="en-US" dirty="0"/>
              <a:t>Noise Figure 0.8 dB</a:t>
            </a:r>
          </a:p>
          <a:p>
            <a:pPr lvl="1"/>
            <a:r>
              <a:rPr lang="en-US" dirty="0" err="1"/>
              <a:t>Taoglas</a:t>
            </a:r>
            <a:r>
              <a:rPr lang="en-US" dirty="0"/>
              <a:t> Antenna</a:t>
            </a:r>
          </a:p>
          <a:p>
            <a:pPr lvl="2"/>
            <a:r>
              <a:rPr lang="en-US" dirty="0"/>
              <a:t>Center Frequency: 1575MHz, +/-3MHz</a:t>
            </a:r>
          </a:p>
          <a:p>
            <a:pPr lvl="2"/>
            <a:r>
              <a:rPr lang="en-US" dirty="0"/>
              <a:t>Bandwidth: 10MHz min Return Loss &lt;-10dB</a:t>
            </a:r>
          </a:p>
        </p:txBody>
      </p:sp>
    </p:spTree>
    <p:extLst>
      <p:ext uri="{BB962C8B-B14F-4D97-AF65-F5344CB8AC3E}">
        <p14:creationId xmlns:p14="http://schemas.microsoft.com/office/powerpoint/2010/main" val="204325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Multirotor Flight Hardware</a:t>
            </a:r>
          </a:p>
        </p:txBody>
      </p:sp>
      <p:sp>
        <p:nvSpPr>
          <p:cNvPr id="3" name="Content Placeholder 2"/>
          <p:cNvSpPr>
            <a:spLocks noGrp="1"/>
          </p:cNvSpPr>
          <p:nvPr>
            <p:ph idx="1"/>
          </p:nvPr>
        </p:nvSpPr>
        <p:spPr>
          <a:xfrm>
            <a:off x="1103312" y="1853248"/>
            <a:ext cx="8946541" cy="4395151"/>
          </a:xfrm>
        </p:spPr>
        <p:txBody>
          <a:bodyPr>
            <a:normAutofit/>
          </a:bodyPr>
          <a:lstStyle/>
          <a:p>
            <a:r>
              <a:rPr lang="en-US" dirty="0"/>
              <a:t>Telemetry Radio: 3DR RADIO V2</a:t>
            </a:r>
          </a:p>
          <a:p>
            <a:pPr lvl="1"/>
            <a:r>
              <a:rPr lang="en-US" dirty="0"/>
              <a:t>Operating Frequency:  FCC15.47</a:t>
            </a:r>
          </a:p>
          <a:p>
            <a:pPr lvl="2"/>
            <a:r>
              <a:rPr lang="en-US" dirty="0"/>
              <a:t>Minimum: 902 MHz</a:t>
            </a:r>
          </a:p>
          <a:p>
            <a:pPr lvl="2"/>
            <a:r>
              <a:rPr lang="en-US" dirty="0"/>
              <a:t>Maximum: 928 MHz</a:t>
            </a:r>
          </a:p>
          <a:p>
            <a:pPr lvl="2"/>
            <a:r>
              <a:rPr lang="en-US" dirty="0"/>
              <a:t>Channels: 50</a:t>
            </a:r>
          </a:p>
          <a:p>
            <a:pPr lvl="1"/>
            <a:r>
              <a:rPr lang="en-US" dirty="0"/>
              <a:t>Transmit Current: 100mA at 30 </a:t>
            </a:r>
            <a:r>
              <a:rPr lang="en-US" dirty="0" err="1"/>
              <a:t>dBm</a:t>
            </a:r>
            <a:endParaRPr lang="en-US" dirty="0"/>
          </a:p>
          <a:p>
            <a:pPr lvl="1"/>
            <a:r>
              <a:rPr lang="en-US" dirty="0"/>
              <a:t>Receive Sensitivity: -117 </a:t>
            </a:r>
            <a:r>
              <a:rPr lang="en-US" dirty="0" err="1"/>
              <a:t>dBm</a:t>
            </a:r>
            <a:endParaRPr lang="en-US" dirty="0"/>
          </a:p>
          <a:p>
            <a:pPr lvl="1"/>
            <a:r>
              <a:rPr lang="en-US" dirty="0"/>
              <a:t>Frequency Hopping Spread Spectrum </a:t>
            </a:r>
          </a:p>
          <a:p>
            <a:pPr lvl="1"/>
            <a:r>
              <a:rPr lang="en-US" dirty="0"/>
              <a:t>Adaptive Time Division Multiplex</a:t>
            </a:r>
          </a:p>
          <a:p>
            <a:pPr lvl="1"/>
            <a:r>
              <a:rPr lang="en-US" dirty="0"/>
              <a:t>Data Transfer Rate: up to 250 kbps </a:t>
            </a:r>
          </a:p>
          <a:p>
            <a:pPr lvl="1"/>
            <a:r>
              <a:rPr lang="en-US" dirty="0"/>
              <a:t>Operating Voltage: 3.7-6 V</a:t>
            </a:r>
          </a:p>
        </p:txBody>
      </p:sp>
    </p:spTree>
    <p:extLst>
      <p:ext uri="{BB962C8B-B14F-4D97-AF65-F5344CB8AC3E}">
        <p14:creationId xmlns:p14="http://schemas.microsoft.com/office/powerpoint/2010/main" val="20123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Multirotor Flight Hardware</a:t>
            </a:r>
          </a:p>
        </p:txBody>
      </p:sp>
      <p:sp>
        <p:nvSpPr>
          <p:cNvPr id="3" name="Content Placeholder 2"/>
          <p:cNvSpPr>
            <a:spLocks noGrp="1"/>
          </p:cNvSpPr>
          <p:nvPr>
            <p:ph idx="1"/>
          </p:nvPr>
        </p:nvSpPr>
        <p:spPr>
          <a:xfrm>
            <a:off x="1103312" y="1686560"/>
            <a:ext cx="8946541" cy="4561839"/>
          </a:xfrm>
        </p:spPr>
        <p:txBody>
          <a:bodyPr>
            <a:normAutofit/>
          </a:bodyPr>
          <a:lstStyle/>
          <a:p>
            <a:r>
              <a:rPr lang="en-US" dirty="0"/>
              <a:t>Radio Controller: RC </a:t>
            </a:r>
            <a:r>
              <a:rPr lang="en-US" dirty="0" err="1"/>
              <a:t>Turnigy</a:t>
            </a:r>
            <a:r>
              <a:rPr lang="en-US" dirty="0"/>
              <a:t> 9X 9Ch Transmitter w/ Module &amp; 8ch Receiver</a:t>
            </a:r>
          </a:p>
          <a:p>
            <a:r>
              <a:rPr lang="en-US" dirty="0"/>
              <a:t>Receiver:</a:t>
            </a:r>
          </a:p>
          <a:p>
            <a:pPr lvl="1"/>
            <a:r>
              <a:rPr lang="en-US" dirty="0"/>
              <a:t>Frequency Hopping Spread Spectrum technology </a:t>
            </a:r>
          </a:p>
          <a:p>
            <a:pPr lvl="1"/>
            <a:r>
              <a:rPr lang="en-US" dirty="0"/>
              <a:t>2.4GHz 8 channels PPM</a:t>
            </a:r>
          </a:p>
          <a:p>
            <a:pPr lvl="1"/>
            <a:r>
              <a:rPr lang="en-US" dirty="0"/>
              <a:t>Dipole single wire antenna</a:t>
            </a:r>
          </a:p>
          <a:p>
            <a:pPr lvl="1"/>
            <a:r>
              <a:rPr lang="en-US" dirty="0"/>
              <a:t>Operating Voltage 4.5V-6V</a:t>
            </a:r>
          </a:p>
          <a:p>
            <a:r>
              <a:rPr lang="en-US" dirty="0"/>
              <a:t>Transmitter:</a:t>
            </a:r>
          </a:p>
          <a:p>
            <a:pPr lvl="1"/>
            <a:r>
              <a:rPr lang="en-US" dirty="0"/>
              <a:t>Encoding PCM 9 channel and 8 channel PPM(2.4Ghz)</a:t>
            </a:r>
          </a:p>
          <a:p>
            <a:pPr lvl="1"/>
            <a:r>
              <a:rPr lang="en-US" dirty="0"/>
              <a:t>8 internal model memories</a:t>
            </a:r>
          </a:p>
          <a:p>
            <a:pPr lvl="1"/>
            <a:r>
              <a:rPr lang="en-US" dirty="0"/>
              <a:t>11.1v 1700mAh </a:t>
            </a:r>
            <a:r>
              <a:rPr lang="en-US" dirty="0" err="1"/>
              <a:t>LiPo</a:t>
            </a:r>
            <a:r>
              <a:rPr lang="en-US" dirty="0"/>
              <a:t> battery</a:t>
            </a:r>
          </a:p>
        </p:txBody>
      </p:sp>
    </p:spTree>
    <p:extLst>
      <p:ext uri="{BB962C8B-B14F-4D97-AF65-F5344CB8AC3E}">
        <p14:creationId xmlns:p14="http://schemas.microsoft.com/office/powerpoint/2010/main" val="232302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Multirotor BOM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9204221"/>
              </p:ext>
            </p:extLst>
          </p:nvPr>
        </p:nvGraphicFramePr>
        <p:xfrm>
          <a:off x="3210560" y="1442724"/>
          <a:ext cx="5445759" cy="4917427"/>
        </p:xfrm>
        <a:graphic>
          <a:graphicData uri="http://schemas.openxmlformats.org/drawingml/2006/table">
            <a:tbl>
              <a:tblPr/>
              <a:tblGrid>
                <a:gridCol w="381074">
                  <a:extLst>
                    <a:ext uri="{9D8B030D-6E8A-4147-A177-3AD203B41FA5}">
                      <a16:colId xmlns:a16="http://schemas.microsoft.com/office/drawing/2014/main" xmlns="" val="1932870554"/>
                    </a:ext>
                  </a:extLst>
                </a:gridCol>
                <a:gridCol w="1250700">
                  <a:extLst>
                    <a:ext uri="{9D8B030D-6E8A-4147-A177-3AD203B41FA5}">
                      <a16:colId xmlns:a16="http://schemas.microsoft.com/office/drawing/2014/main" xmlns="" val="1164796389"/>
                    </a:ext>
                  </a:extLst>
                </a:gridCol>
                <a:gridCol w="1732742">
                  <a:extLst>
                    <a:ext uri="{9D8B030D-6E8A-4147-A177-3AD203B41FA5}">
                      <a16:colId xmlns:a16="http://schemas.microsoft.com/office/drawing/2014/main" xmlns="" val="1385766438"/>
                    </a:ext>
                  </a:extLst>
                </a:gridCol>
                <a:gridCol w="459241">
                  <a:extLst>
                    <a:ext uri="{9D8B030D-6E8A-4147-A177-3AD203B41FA5}">
                      <a16:colId xmlns:a16="http://schemas.microsoft.com/office/drawing/2014/main" xmlns="" val="2990127613"/>
                    </a:ext>
                  </a:extLst>
                </a:gridCol>
                <a:gridCol w="791459">
                  <a:extLst>
                    <a:ext uri="{9D8B030D-6E8A-4147-A177-3AD203B41FA5}">
                      <a16:colId xmlns:a16="http://schemas.microsoft.com/office/drawing/2014/main" xmlns="" val="1153541154"/>
                    </a:ext>
                  </a:extLst>
                </a:gridCol>
                <a:gridCol w="830543">
                  <a:extLst>
                    <a:ext uri="{9D8B030D-6E8A-4147-A177-3AD203B41FA5}">
                      <a16:colId xmlns:a16="http://schemas.microsoft.com/office/drawing/2014/main" xmlns="" val="1409975910"/>
                    </a:ext>
                  </a:extLst>
                </a:gridCol>
              </a:tblGrid>
              <a:tr h="207685">
                <a:tc gridSpan="6">
                  <a:txBody>
                    <a:bodyPr/>
                    <a:lstStyle/>
                    <a:p>
                      <a:pPr algn="ctr" fontAlgn="ctr"/>
                      <a:r>
                        <a:rPr lang="en-US" sz="900" b="1" i="0" u="none" strike="noStrike">
                          <a:solidFill>
                            <a:srgbClr val="000000"/>
                          </a:solidFill>
                          <a:effectLst/>
                          <a:latin typeface="Calibri" panose="020F0502020204030204" pitchFamily="34" charset="0"/>
                        </a:rPr>
                        <a:t>FIRE EXTINGUISHER UAV BOM</a:t>
                      </a:r>
                    </a:p>
                  </a:txBody>
                  <a:tcPr marL="7710" marR="7710" marT="77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68102186"/>
                  </a:ext>
                </a:extLst>
              </a:tr>
              <a:tr h="180595">
                <a:tc>
                  <a:txBody>
                    <a:bodyPr/>
                    <a:lstStyle/>
                    <a:p>
                      <a:pPr algn="ctr" fontAlgn="b"/>
                      <a:r>
                        <a:rPr lang="en-US" sz="900" b="1" i="0" u="none" strike="noStrike">
                          <a:solidFill>
                            <a:srgbClr val="000000"/>
                          </a:solidFill>
                          <a:effectLst/>
                          <a:latin typeface="Calibri" panose="020F0502020204030204" pitchFamily="34" charset="0"/>
                        </a:rPr>
                        <a:t>LINE</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a:solidFill>
                            <a:srgbClr val="000000"/>
                          </a:solidFill>
                          <a:effectLst/>
                          <a:latin typeface="Calibri" panose="020F0502020204030204" pitchFamily="34" charset="0"/>
                        </a:rPr>
                        <a:t>PART</a:t>
                      </a:r>
                    </a:p>
                  </a:txBody>
                  <a:tcPr marL="7710" marR="7710" marT="7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a:solidFill>
                            <a:srgbClr val="000000"/>
                          </a:solidFill>
                          <a:effectLst/>
                          <a:latin typeface="Calibri" panose="020F0502020204030204" pitchFamily="34" charset="0"/>
                        </a:rPr>
                        <a:t>MODEL NAME</a:t>
                      </a:r>
                    </a:p>
                  </a:txBody>
                  <a:tcPr marL="7710" marR="7710" marT="7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a:solidFill>
                            <a:srgbClr val="000000"/>
                          </a:solidFill>
                          <a:effectLst/>
                          <a:latin typeface="Calibri" panose="020F0502020204030204" pitchFamily="34" charset="0"/>
                        </a:rPr>
                        <a:t>QTY</a:t>
                      </a:r>
                    </a:p>
                  </a:txBody>
                  <a:tcPr marL="7710" marR="7710" marT="7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a:solidFill>
                            <a:srgbClr val="000000"/>
                          </a:solidFill>
                          <a:effectLst/>
                          <a:latin typeface="Calibri" panose="020F0502020204030204" pitchFamily="34" charset="0"/>
                        </a:rPr>
                        <a:t>UNIT PRICE</a:t>
                      </a:r>
                    </a:p>
                  </a:txBody>
                  <a:tcPr marL="7710" marR="7710" marT="7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a:solidFill>
                            <a:srgbClr val="000000"/>
                          </a:solidFill>
                          <a:effectLst/>
                          <a:latin typeface="Calibri" panose="020F0502020204030204" pitchFamily="34" charset="0"/>
                        </a:rPr>
                        <a:t>TOTAL PRICE</a:t>
                      </a:r>
                    </a:p>
                  </a:txBody>
                  <a:tcPr marL="7710" marR="7710" marT="77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44682343"/>
                  </a:ext>
                </a:extLst>
              </a:tr>
              <a:tr h="180595">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FRAME</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0" i="0" u="none" strike="noStrike">
                          <a:solidFill>
                            <a:srgbClr val="000000"/>
                          </a:solidFill>
                          <a:effectLst/>
                          <a:latin typeface="Calibri" panose="020F0502020204030204" pitchFamily="34" charset="0"/>
                        </a:rPr>
                        <a:t>TAROT 650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$129.99</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$129.99</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107703667"/>
                  </a:ext>
                </a:extLst>
              </a:tr>
              <a:tr h="180595">
                <a:tc>
                  <a:txBody>
                    <a:bodyPr/>
                    <a:lstStyle/>
                    <a:p>
                      <a:pPr algn="ctr" fontAlgn="b"/>
                      <a:r>
                        <a:rPr lang="en-US" sz="900" b="0" i="0" u="none" strike="noStrike">
                          <a:solidFill>
                            <a:srgbClr val="000000"/>
                          </a:solidFill>
                          <a:effectLst/>
                          <a:latin typeface="Calibri" panose="020F0502020204030204" pitchFamily="34" charset="0"/>
                        </a:rPr>
                        <a:t>2</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MOTORS</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TIGER RC MT3515 400KV</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$49.95</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$199.80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912943167"/>
                  </a:ext>
                </a:extLst>
              </a:tr>
              <a:tr h="330310">
                <a:tc>
                  <a:txBody>
                    <a:bodyPr/>
                    <a:lstStyle/>
                    <a:p>
                      <a:pPr algn="ctr" fontAlgn="b"/>
                      <a:r>
                        <a:rPr lang="en-US" sz="900" b="0" i="0" u="none" strike="noStrike">
                          <a:solidFill>
                            <a:srgbClr val="000000"/>
                          </a:solidFill>
                          <a:effectLst/>
                          <a:latin typeface="Calibri" panose="020F0502020204030204" pitchFamily="34" charset="0"/>
                        </a:rPr>
                        <a:t>3</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PROPELLERS</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0" i="0" u="none" strike="noStrike">
                          <a:solidFill>
                            <a:srgbClr val="000000"/>
                          </a:solidFill>
                          <a:effectLst/>
                          <a:latin typeface="Calibri" panose="020F0502020204030204" pitchFamily="34" charset="0"/>
                        </a:rPr>
                        <a:t>Iflight 15x5.5 T-style Carbon Fiber CW&amp;CCW</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$25.00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$100.00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65381888"/>
                  </a:ext>
                </a:extLst>
              </a:tr>
              <a:tr h="180595">
                <a:tc>
                  <a:txBody>
                    <a:bodyPr/>
                    <a:lstStyle/>
                    <a:p>
                      <a:pPr algn="ctr" fontAlgn="b"/>
                      <a:r>
                        <a:rPr lang="en-US" sz="900" b="0" i="0" u="none" strike="noStrike">
                          <a:solidFill>
                            <a:srgbClr val="000000"/>
                          </a:solidFill>
                          <a:effectLst/>
                          <a:latin typeface="Calibri" panose="020F0502020204030204" pitchFamily="34" charset="0"/>
                        </a:rPr>
                        <a:t>4</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FLIGHT CONTROL</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3DR PIXHAWK</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$200.00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$200.00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44090032"/>
                  </a:ext>
                </a:extLst>
              </a:tr>
              <a:tr h="180595">
                <a:tc>
                  <a:txBody>
                    <a:bodyPr/>
                    <a:lstStyle/>
                    <a:p>
                      <a:pPr algn="ctr" fontAlgn="b"/>
                      <a:r>
                        <a:rPr lang="en-US" sz="900" b="0" i="0" u="none" strike="noStrike">
                          <a:solidFill>
                            <a:srgbClr val="000000"/>
                          </a:solidFill>
                          <a:effectLst/>
                          <a:latin typeface="Calibri" panose="020F0502020204030204" pitchFamily="34" charset="0"/>
                        </a:rPr>
                        <a:t>5</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ESC</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0" i="0" u="none" strike="noStrike">
                          <a:solidFill>
                            <a:srgbClr val="000000"/>
                          </a:solidFill>
                          <a:effectLst/>
                          <a:latin typeface="Calibri" panose="020F0502020204030204" pitchFamily="34" charset="0"/>
                        </a:rPr>
                        <a:t>40A</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$25.00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$100.00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780884100"/>
                  </a:ext>
                </a:extLst>
              </a:tr>
              <a:tr h="180595">
                <a:tc>
                  <a:txBody>
                    <a:bodyPr/>
                    <a:lstStyle/>
                    <a:p>
                      <a:pPr algn="ctr" fontAlgn="b"/>
                      <a:r>
                        <a:rPr lang="en-US" sz="900" b="0" i="0" u="none" strike="noStrike">
                          <a:solidFill>
                            <a:srgbClr val="000000"/>
                          </a:solidFill>
                          <a:effectLst/>
                          <a:latin typeface="Calibri" panose="020F0502020204030204" pitchFamily="34" charset="0"/>
                        </a:rPr>
                        <a:t>6</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BATTERY</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10000MAH 25C 6S</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$199.99</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$199.99</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978187258"/>
                  </a:ext>
                </a:extLst>
              </a:tr>
              <a:tr h="180595">
                <a:tc>
                  <a:txBody>
                    <a:bodyPr/>
                    <a:lstStyle/>
                    <a:p>
                      <a:pPr algn="ctr" fontAlgn="b"/>
                      <a:r>
                        <a:rPr lang="en-US" sz="900" b="0" i="0" u="none" strike="noStrike">
                          <a:solidFill>
                            <a:srgbClr val="000000"/>
                          </a:solidFill>
                          <a:effectLst/>
                          <a:latin typeface="Calibri" panose="020F0502020204030204" pitchFamily="34" charset="0"/>
                        </a:rPr>
                        <a:t>7</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MINIMOSD</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0" i="0" u="none" strike="noStrike">
                          <a:solidFill>
                            <a:srgbClr val="000000"/>
                          </a:solidFill>
                          <a:effectLst/>
                          <a:latin typeface="Calibri" panose="020F0502020204030204" pitchFamily="34" charset="0"/>
                        </a:rPr>
                        <a:t>APM MinimOSD</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$49.99</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$49.99</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4223160105"/>
                  </a:ext>
                </a:extLst>
              </a:tr>
              <a:tr h="180595">
                <a:tc>
                  <a:txBody>
                    <a:bodyPr/>
                    <a:lstStyle/>
                    <a:p>
                      <a:pPr algn="ctr" fontAlgn="b"/>
                      <a:r>
                        <a:rPr lang="en-US" sz="900" b="0" i="0" u="none" strike="noStrike">
                          <a:solidFill>
                            <a:srgbClr val="000000"/>
                          </a:solidFill>
                          <a:effectLst/>
                          <a:latin typeface="Calibri" panose="020F0502020204030204" pitchFamily="34" charset="0"/>
                        </a:rPr>
                        <a:t>8</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TX/RX</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BOSCAM 5.8GHZ RC305</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$50.00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$50.00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807892713"/>
                  </a:ext>
                </a:extLst>
              </a:tr>
              <a:tr h="180595">
                <a:tc>
                  <a:txBody>
                    <a:bodyPr/>
                    <a:lstStyle/>
                    <a:p>
                      <a:pPr algn="ctr" fontAlgn="b"/>
                      <a:r>
                        <a:rPr lang="en-US" sz="900" b="0" i="0" u="none" strike="noStrike">
                          <a:solidFill>
                            <a:srgbClr val="000000"/>
                          </a:solidFill>
                          <a:effectLst/>
                          <a:latin typeface="Calibri" panose="020F0502020204030204" pitchFamily="34" charset="0"/>
                        </a:rPr>
                        <a:t>9</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TELEMETRY</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0" i="0" u="none" strike="noStrike">
                          <a:solidFill>
                            <a:srgbClr val="000000"/>
                          </a:solidFill>
                          <a:effectLst/>
                          <a:latin typeface="Calibri" panose="020F0502020204030204" pitchFamily="34" charset="0"/>
                        </a:rPr>
                        <a:t>3DR TELEMETRY RADIO</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$65.99</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$65.99</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557176655"/>
                  </a:ext>
                </a:extLst>
              </a:tr>
              <a:tr h="180595">
                <a:tc>
                  <a:txBody>
                    <a:bodyPr/>
                    <a:lstStyle/>
                    <a:p>
                      <a:pPr algn="ctr" fontAlgn="b"/>
                      <a:r>
                        <a:rPr lang="en-US" sz="900" b="0" i="0" u="none" strike="noStrike">
                          <a:solidFill>
                            <a:srgbClr val="000000"/>
                          </a:solidFill>
                          <a:effectLst/>
                          <a:latin typeface="Calibri" panose="020F0502020204030204" pitchFamily="34" charset="0"/>
                        </a:rPr>
                        <a:t>10</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GIMBALL</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FPV Brushless PTZ</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$52.49</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875554977"/>
                  </a:ext>
                </a:extLst>
              </a:tr>
              <a:tr h="180595">
                <a:tc>
                  <a:txBody>
                    <a:bodyPr/>
                    <a:lstStyle/>
                    <a:p>
                      <a:pPr algn="ctr" fontAlgn="b"/>
                      <a:r>
                        <a:rPr lang="en-US" sz="900" b="0" i="0" u="none" strike="noStrike">
                          <a:solidFill>
                            <a:srgbClr val="000000"/>
                          </a:solidFill>
                          <a:effectLst/>
                          <a:latin typeface="Calibri" panose="020F0502020204030204" pitchFamily="34" charset="0"/>
                        </a:rPr>
                        <a:t>11</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CAMERA</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0" i="0" u="none" strike="noStrike">
                          <a:solidFill>
                            <a:srgbClr val="000000"/>
                          </a:solidFill>
                          <a:effectLst/>
                          <a:latin typeface="Calibri" panose="020F0502020204030204" pitchFamily="34" charset="0"/>
                        </a:rPr>
                        <a:t>TAU </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$0.00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870973708"/>
                  </a:ext>
                </a:extLst>
              </a:tr>
              <a:tr h="180595">
                <a:tc>
                  <a:txBody>
                    <a:bodyPr/>
                    <a:lstStyle/>
                    <a:p>
                      <a:pPr algn="ctr" fontAlgn="b"/>
                      <a:r>
                        <a:rPr lang="en-US" sz="900" b="0" i="0" u="none" strike="noStrike">
                          <a:solidFill>
                            <a:srgbClr val="000000"/>
                          </a:solidFill>
                          <a:effectLst/>
                          <a:latin typeface="Calibri" panose="020F0502020204030204" pitchFamily="34" charset="0"/>
                        </a:rPr>
                        <a:t>12</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GPS</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3DR uBlox</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$89.99</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$89.99</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12712643"/>
                  </a:ext>
                </a:extLst>
              </a:tr>
              <a:tr h="180595">
                <a:tc>
                  <a:txBody>
                    <a:bodyPr/>
                    <a:lstStyle/>
                    <a:p>
                      <a:pPr algn="ctr" fontAlgn="b"/>
                      <a:r>
                        <a:rPr lang="en-US" sz="900" b="0" i="0" u="none" strike="noStrike">
                          <a:solidFill>
                            <a:srgbClr val="000000"/>
                          </a:solidFill>
                          <a:effectLst/>
                          <a:latin typeface="Calibri" panose="020F0502020204030204" pitchFamily="34" charset="0"/>
                        </a:rPr>
                        <a:t>13</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SENSORS</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0" i="0" u="none" strike="noStrike">
                          <a:solidFill>
                            <a:srgbClr val="000000"/>
                          </a:solidFill>
                          <a:effectLst/>
                          <a:latin typeface="Calibri" panose="020F0502020204030204" pitchFamily="34" charset="0"/>
                        </a:rPr>
                        <a:t>HC-SR04 Ultrasonic Module</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900" b="0" i="0" u="none" strike="noStrike">
                          <a:solidFill>
                            <a:srgbClr val="000000"/>
                          </a:solidFill>
                          <a:effectLst/>
                          <a:latin typeface="Calibri" panose="020F0502020204030204" pitchFamily="34" charset="0"/>
                        </a:rPr>
                        <a:t>5</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$2.50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$12.50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816247987"/>
                  </a:ext>
                </a:extLst>
              </a:tr>
              <a:tr h="180595">
                <a:tc>
                  <a:txBody>
                    <a:bodyPr/>
                    <a:lstStyle/>
                    <a:p>
                      <a:pPr algn="ctr" fontAlgn="b"/>
                      <a:r>
                        <a:rPr lang="en-US" sz="900" b="0" i="0" u="none" strike="noStrike">
                          <a:solidFill>
                            <a:srgbClr val="000000"/>
                          </a:solidFill>
                          <a:effectLst/>
                          <a:latin typeface="Calibri" panose="020F0502020204030204" pitchFamily="34" charset="0"/>
                        </a:rPr>
                        <a:t>14</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CHARGER</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Hitec X1+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$75.00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$75.00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613605274"/>
                  </a:ext>
                </a:extLst>
              </a:tr>
              <a:tr h="180595">
                <a:tc>
                  <a:txBody>
                    <a:bodyPr/>
                    <a:lstStyle/>
                    <a:p>
                      <a:pPr algn="ctr" fontAlgn="b"/>
                      <a:r>
                        <a:rPr lang="en-US" sz="900" b="0" i="0" u="none" strike="noStrike">
                          <a:solidFill>
                            <a:srgbClr val="000000"/>
                          </a:solidFill>
                          <a:effectLst/>
                          <a:latin typeface="Calibri" panose="020F0502020204030204" pitchFamily="34" charset="0"/>
                        </a:rPr>
                        <a:t>15</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MCU</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0" i="0" u="none" strike="noStrike">
                          <a:solidFill>
                            <a:srgbClr val="000000"/>
                          </a:solidFill>
                          <a:effectLst/>
                          <a:latin typeface="Calibri" panose="020F0502020204030204" pitchFamily="34" charset="0"/>
                        </a:rPr>
                        <a:t>BEAGLEBBONE BLACK</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$0.00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22900381"/>
                  </a:ext>
                </a:extLst>
              </a:tr>
              <a:tr h="180595">
                <a:tc>
                  <a:txBody>
                    <a:bodyPr/>
                    <a:lstStyle/>
                    <a:p>
                      <a:pPr algn="ctr" fontAlgn="b"/>
                      <a:r>
                        <a:rPr lang="en-US" sz="900" b="0" i="0" u="none" strike="noStrike">
                          <a:solidFill>
                            <a:srgbClr val="000000"/>
                          </a:solidFill>
                          <a:effectLst/>
                          <a:latin typeface="Calibri" panose="020F0502020204030204" pitchFamily="34" charset="0"/>
                        </a:rPr>
                        <a:t>16</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PDB</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OWN DESIGN</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$150.00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$150.00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605350298"/>
                  </a:ext>
                </a:extLst>
              </a:tr>
              <a:tr h="180595">
                <a:tc>
                  <a:txBody>
                    <a:bodyPr/>
                    <a:lstStyle/>
                    <a:p>
                      <a:pPr algn="ctr" fontAlgn="b"/>
                      <a:r>
                        <a:rPr lang="en-US" sz="900" b="0" i="0" u="none" strike="noStrike">
                          <a:solidFill>
                            <a:srgbClr val="000000"/>
                          </a:solidFill>
                          <a:effectLst/>
                          <a:latin typeface="Calibri" panose="020F0502020204030204" pitchFamily="34" charset="0"/>
                        </a:rPr>
                        <a:t>17</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FIRE EXTINGUISHER</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0" i="0" u="none" strike="noStrike">
                          <a:solidFill>
                            <a:srgbClr val="000000"/>
                          </a:solidFill>
                          <a:effectLst/>
                          <a:latin typeface="Calibri" panose="020F0502020204030204" pitchFamily="34" charset="0"/>
                        </a:rPr>
                        <a:t>OWN DESIGN</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$50.00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$50.00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554790402"/>
                  </a:ext>
                </a:extLst>
              </a:tr>
              <a:tr h="180595">
                <a:tc>
                  <a:txBody>
                    <a:bodyPr/>
                    <a:lstStyle/>
                    <a:p>
                      <a:pPr algn="ctr" fontAlgn="b"/>
                      <a:r>
                        <a:rPr lang="en-US" sz="900" b="0" i="0" u="none" strike="noStrike">
                          <a:solidFill>
                            <a:srgbClr val="000000"/>
                          </a:solidFill>
                          <a:effectLst/>
                          <a:latin typeface="Calibri" panose="020F0502020204030204" pitchFamily="34" charset="0"/>
                        </a:rPr>
                        <a:t>18</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CABLES</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$30.00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$30.00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85046685"/>
                  </a:ext>
                </a:extLst>
              </a:tr>
              <a:tr h="180595">
                <a:tc>
                  <a:txBody>
                    <a:bodyPr/>
                    <a:lstStyle/>
                    <a:p>
                      <a:pPr algn="ctr" fontAlgn="b"/>
                      <a:r>
                        <a:rPr lang="en-US" sz="900" b="0" i="0" u="none" strike="noStrike">
                          <a:solidFill>
                            <a:srgbClr val="000000"/>
                          </a:solidFill>
                          <a:effectLst/>
                          <a:latin typeface="Calibri" panose="020F0502020204030204" pitchFamily="34" charset="0"/>
                        </a:rPr>
                        <a:t>19</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BATTERY</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0" i="0" u="none" strike="noStrike">
                          <a:solidFill>
                            <a:srgbClr val="000000"/>
                          </a:solidFill>
                          <a:effectLst/>
                          <a:latin typeface="Calibri" panose="020F0502020204030204" pitchFamily="34" charset="0"/>
                        </a:rPr>
                        <a:t>6000 MAH 25C 6S</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$150.00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900" b="0" i="0" u="none" strike="noStrike">
                          <a:solidFill>
                            <a:srgbClr val="000000"/>
                          </a:solidFill>
                          <a:effectLst/>
                          <a:latin typeface="Calibri" panose="020F0502020204030204" pitchFamily="34" charset="0"/>
                        </a:rPr>
                        <a:t>$150.00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836344492"/>
                  </a:ext>
                </a:extLst>
              </a:tr>
              <a:tr h="207685">
                <a:tc>
                  <a:txBody>
                    <a:bodyPr/>
                    <a:lstStyle/>
                    <a:p>
                      <a:pPr algn="ctr" fontAlgn="b"/>
                      <a:r>
                        <a:rPr lang="en-US" sz="900" b="0" i="0" u="none" strike="noStrike">
                          <a:solidFill>
                            <a:srgbClr val="000000"/>
                          </a:solidFill>
                          <a:effectLst/>
                          <a:latin typeface="Calibri" panose="020F0502020204030204" pitchFamily="34" charset="0"/>
                        </a:rPr>
                        <a:t>20</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solidFill>
                            <a:srgbClr val="000000"/>
                          </a:solidFill>
                          <a:effectLst/>
                          <a:latin typeface="Calibri" panose="020F0502020204030204" pitchFamily="34" charset="0"/>
                        </a:rPr>
                        <a:t>MISC</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$100.00</a:t>
                      </a:r>
                    </a:p>
                  </a:txBody>
                  <a:tcPr marL="7710" marR="7710" marT="7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$100.00</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733348574"/>
                  </a:ext>
                </a:extLst>
              </a:tr>
              <a:tr h="180595">
                <a:tc>
                  <a:txBody>
                    <a:bodyPr/>
                    <a:lstStyle/>
                    <a:p>
                      <a:pPr algn="l" fontAlgn="b"/>
                      <a:endParaRPr lang="en-US" sz="900" b="0" i="0" u="none" strike="noStrike">
                        <a:solidFill>
                          <a:srgbClr val="000000"/>
                        </a:solidFill>
                        <a:effectLst/>
                        <a:latin typeface="Calibri" panose="020F0502020204030204" pitchFamily="34" charset="0"/>
                      </a:endParaRPr>
                    </a:p>
                  </a:txBody>
                  <a:tcPr marL="7710" marR="7710" marT="77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10" marR="7710" marT="77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10" marR="7710" marT="77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10" marR="7710" marT="771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Calibri" panose="020F0502020204030204" pitchFamily="34" charset="0"/>
                        </a:rPr>
                        <a:t>SUBTOTAL</a:t>
                      </a:r>
                    </a:p>
                  </a:txBody>
                  <a:tcPr marL="7710" marR="7710" marT="77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sz="900" b="0" i="0" u="none" strike="noStrike">
                          <a:solidFill>
                            <a:srgbClr val="000000"/>
                          </a:solidFill>
                          <a:effectLst/>
                          <a:latin typeface="Calibri" panose="020F0502020204030204" pitchFamily="34" charset="0"/>
                        </a:rPr>
                        <a:t>$1,753.25</a:t>
                      </a:r>
                    </a:p>
                  </a:txBody>
                  <a:tcPr marL="7710" marR="7710" marT="77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800924252"/>
                  </a:ext>
                </a:extLst>
              </a:tr>
              <a:tr h="180595">
                <a:tc>
                  <a:txBody>
                    <a:bodyPr/>
                    <a:lstStyle/>
                    <a:p>
                      <a:pPr algn="l" fontAlgn="b"/>
                      <a:endParaRPr lang="en-US" sz="700" b="0" i="0" u="none" strike="noStrike">
                        <a:solidFill>
                          <a:srgbClr val="000000"/>
                        </a:solidFill>
                        <a:effectLst/>
                        <a:latin typeface="Calibri" panose="020F0502020204030204" pitchFamily="34" charset="0"/>
                      </a:endParaRPr>
                    </a:p>
                  </a:txBody>
                  <a:tcPr marL="7710" marR="7710" marT="771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710" marR="7710" marT="771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710" marR="7710" marT="771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10" marR="7710" marT="77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TAX</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0" i="0" u="none" strike="noStrike">
                          <a:solidFill>
                            <a:srgbClr val="000000"/>
                          </a:solidFill>
                          <a:effectLst/>
                          <a:latin typeface="Calibri" panose="020F0502020204030204" pitchFamily="34" charset="0"/>
                        </a:rPr>
                        <a:t>$113.96</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414373035"/>
                  </a:ext>
                </a:extLst>
              </a:tr>
              <a:tr h="189626">
                <a:tc>
                  <a:txBody>
                    <a:bodyPr/>
                    <a:lstStyle/>
                    <a:p>
                      <a:pPr algn="l" fontAlgn="b"/>
                      <a:endParaRPr lang="en-US" sz="700" b="0" i="0" u="none" strike="noStrike">
                        <a:solidFill>
                          <a:srgbClr val="000000"/>
                        </a:solidFill>
                        <a:effectLst/>
                        <a:latin typeface="Calibri" panose="020F0502020204030204" pitchFamily="34" charset="0"/>
                      </a:endParaRPr>
                    </a:p>
                  </a:txBody>
                  <a:tcPr marL="7710" marR="7710" marT="771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710" marR="7710" marT="771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710" marR="7710" marT="771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10" marR="7710" marT="77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EST. S&amp;H</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900" b="0" i="0" u="none" strike="noStrike">
                          <a:solidFill>
                            <a:srgbClr val="000000"/>
                          </a:solidFill>
                          <a:effectLst/>
                          <a:latin typeface="Calibri" panose="020F0502020204030204" pitchFamily="34" charset="0"/>
                        </a:rPr>
                        <a:t>$140.26</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314891457"/>
                  </a:ext>
                </a:extLst>
              </a:tr>
              <a:tr h="189626">
                <a:tc>
                  <a:txBody>
                    <a:bodyPr/>
                    <a:lstStyle/>
                    <a:p>
                      <a:pPr algn="l" fontAlgn="b"/>
                      <a:endParaRPr lang="en-US" sz="700" b="0" i="0" u="none" strike="noStrike">
                        <a:solidFill>
                          <a:srgbClr val="000000"/>
                        </a:solidFill>
                        <a:effectLst/>
                        <a:latin typeface="Calibri" panose="020F0502020204030204" pitchFamily="34" charset="0"/>
                      </a:endParaRPr>
                    </a:p>
                  </a:txBody>
                  <a:tcPr marL="7710" marR="7710" marT="771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710" marR="7710" marT="771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7710" marR="7710" marT="771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10" marR="7710" marT="77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panose="020F0502020204030204" pitchFamily="34" charset="0"/>
                        </a:rPr>
                        <a:t>TOTAL</a:t>
                      </a:r>
                    </a:p>
                  </a:txBody>
                  <a:tcPr marL="7710" marR="7710" marT="77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dirty="0">
                          <a:solidFill>
                            <a:srgbClr val="000000"/>
                          </a:solidFill>
                          <a:effectLst/>
                          <a:latin typeface="Calibri" panose="020F0502020204030204" pitchFamily="34" charset="0"/>
                        </a:rPr>
                        <a:t>$2,007.47</a:t>
                      </a:r>
                    </a:p>
                  </a:txBody>
                  <a:tcPr marL="7710" marR="7710" marT="77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168640605"/>
                  </a:ext>
                </a:extLst>
              </a:tr>
            </a:tbl>
          </a:graphicData>
        </a:graphic>
      </p:graphicFrame>
    </p:spTree>
    <p:extLst>
      <p:ext uri="{BB962C8B-B14F-4D97-AF65-F5344CB8AC3E}">
        <p14:creationId xmlns:p14="http://schemas.microsoft.com/office/powerpoint/2010/main" val="30797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Weight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47413871"/>
              </p:ext>
            </p:extLst>
          </p:nvPr>
        </p:nvGraphicFramePr>
        <p:xfrm>
          <a:off x="2987039" y="1483361"/>
          <a:ext cx="6177281" cy="4998718"/>
        </p:xfrm>
        <a:graphic>
          <a:graphicData uri="http://schemas.openxmlformats.org/drawingml/2006/table">
            <a:tbl>
              <a:tblPr/>
              <a:tblGrid>
                <a:gridCol w="1523329">
                  <a:extLst>
                    <a:ext uri="{9D8B030D-6E8A-4147-A177-3AD203B41FA5}">
                      <a16:colId xmlns:a16="http://schemas.microsoft.com/office/drawing/2014/main" xmlns="" val="1019913773"/>
                    </a:ext>
                  </a:extLst>
                </a:gridCol>
                <a:gridCol w="2135060">
                  <a:extLst>
                    <a:ext uri="{9D8B030D-6E8A-4147-A177-3AD203B41FA5}">
                      <a16:colId xmlns:a16="http://schemas.microsoft.com/office/drawing/2014/main" xmlns="" val="3118632195"/>
                    </a:ext>
                  </a:extLst>
                </a:gridCol>
                <a:gridCol w="539762">
                  <a:extLst>
                    <a:ext uri="{9D8B030D-6E8A-4147-A177-3AD203B41FA5}">
                      <a16:colId xmlns:a16="http://schemas.microsoft.com/office/drawing/2014/main" xmlns="" val="600652818"/>
                    </a:ext>
                  </a:extLst>
                </a:gridCol>
                <a:gridCol w="1019552">
                  <a:extLst>
                    <a:ext uri="{9D8B030D-6E8A-4147-A177-3AD203B41FA5}">
                      <a16:colId xmlns:a16="http://schemas.microsoft.com/office/drawing/2014/main" xmlns="" val="4050198656"/>
                    </a:ext>
                  </a:extLst>
                </a:gridCol>
                <a:gridCol w="959578">
                  <a:extLst>
                    <a:ext uri="{9D8B030D-6E8A-4147-A177-3AD203B41FA5}">
                      <a16:colId xmlns:a16="http://schemas.microsoft.com/office/drawing/2014/main" xmlns="" val="555206396"/>
                    </a:ext>
                  </a:extLst>
                </a:gridCol>
              </a:tblGrid>
              <a:tr h="226235">
                <a:tc gridSpan="5">
                  <a:txBody>
                    <a:bodyPr/>
                    <a:lstStyle/>
                    <a:p>
                      <a:pPr algn="ctr" fontAlgn="ctr"/>
                      <a:r>
                        <a:rPr lang="en-US" sz="1000" b="0" i="0" u="none" strike="noStrike">
                          <a:solidFill>
                            <a:srgbClr val="000000"/>
                          </a:solidFill>
                          <a:effectLst/>
                          <a:latin typeface="Calibri" panose="020F0502020204030204" pitchFamily="34" charset="0"/>
                        </a:rPr>
                        <a:t>FIRE EXTINGUISHER UAV WEIGHT CALCULATION</a:t>
                      </a:r>
                    </a:p>
                  </a:txBody>
                  <a:tcPr marL="9043" marR="9043" marT="90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25283981"/>
                  </a:ext>
                </a:extLst>
              </a:tr>
              <a:tr h="226235">
                <a:tc>
                  <a:txBody>
                    <a:bodyPr/>
                    <a:lstStyle/>
                    <a:p>
                      <a:pPr algn="ctr" fontAlgn="ctr"/>
                      <a:r>
                        <a:rPr lang="en-US" sz="1000" b="0" i="0" u="none" strike="noStrike">
                          <a:solidFill>
                            <a:srgbClr val="000000"/>
                          </a:solidFill>
                          <a:effectLst/>
                          <a:latin typeface="Calibri" panose="020F0502020204030204" pitchFamily="34" charset="0"/>
                        </a:rPr>
                        <a:t>PART</a:t>
                      </a:r>
                    </a:p>
                  </a:txBody>
                  <a:tcPr marL="9043" marR="9043" marT="90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Calibri" panose="020F0502020204030204" pitchFamily="34" charset="0"/>
                        </a:rPr>
                        <a:t>NAME</a:t>
                      </a:r>
                    </a:p>
                  </a:txBody>
                  <a:tcPr marL="9043" marR="9043" marT="90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Calibri" panose="020F0502020204030204" pitchFamily="34" charset="0"/>
                        </a:rPr>
                        <a:t>UNITS</a:t>
                      </a:r>
                    </a:p>
                  </a:txBody>
                  <a:tcPr marL="9043" marR="9043" marT="90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Calibri" panose="020F0502020204030204" pitchFamily="34" charset="0"/>
                        </a:rPr>
                        <a:t>WEIGHT (G)</a:t>
                      </a:r>
                    </a:p>
                  </a:txBody>
                  <a:tcPr marL="9043" marR="9043" marT="90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Calibri" panose="020F0502020204030204" pitchFamily="34" charset="0"/>
                        </a:rPr>
                        <a:t>WEIGHT (LB)</a:t>
                      </a:r>
                    </a:p>
                  </a:txBody>
                  <a:tcPr marL="9043" marR="9043" marT="90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981872028"/>
                  </a:ext>
                </a:extLst>
              </a:tr>
              <a:tr h="215462">
                <a:tc>
                  <a:txBody>
                    <a:bodyPr/>
                    <a:lstStyle/>
                    <a:p>
                      <a:pPr algn="l" fontAlgn="b"/>
                      <a:r>
                        <a:rPr lang="en-US" sz="1000" b="0" i="0" u="none" strike="noStrike">
                          <a:solidFill>
                            <a:srgbClr val="000000"/>
                          </a:solidFill>
                          <a:effectLst/>
                          <a:latin typeface="Calibri" panose="020F0502020204030204" pitchFamily="34" charset="0"/>
                        </a:rPr>
                        <a:t>FRAME</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000" b="0" i="0" u="none" strike="noStrike">
                          <a:solidFill>
                            <a:srgbClr val="000000"/>
                          </a:solidFill>
                          <a:effectLst/>
                          <a:latin typeface="Calibri" panose="020F0502020204030204" pitchFamily="34" charset="0"/>
                        </a:rPr>
                        <a:t>TAROT 650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590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1.30</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655399646"/>
                  </a:ext>
                </a:extLst>
              </a:tr>
              <a:tr h="215462">
                <a:tc>
                  <a:txBody>
                    <a:bodyPr/>
                    <a:lstStyle/>
                    <a:p>
                      <a:pPr algn="l" fontAlgn="b"/>
                      <a:r>
                        <a:rPr lang="en-US" sz="1000" b="0" i="0" u="none" strike="noStrike">
                          <a:solidFill>
                            <a:srgbClr val="000000"/>
                          </a:solidFill>
                          <a:effectLst/>
                          <a:latin typeface="Calibri" panose="020F0502020204030204" pitchFamily="34" charset="0"/>
                        </a:rPr>
                        <a:t>MOTORS</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Calibri" panose="020F0502020204030204" pitchFamily="34" charset="0"/>
                        </a:rPr>
                        <a:t>TIGER RC MT3515 400KV</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752</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1.65</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630593197"/>
                  </a:ext>
                </a:extLst>
              </a:tr>
              <a:tr h="215462">
                <a:tc>
                  <a:txBody>
                    <a:bodyPr/>
                    <a:lstStyle/>
                    <a:p>
                      <a:pPr algn="l" fontAlgn="b"/>
                      <a:r>
                        <a:rPr lang="en-US" sz="1000" b="0" i="0" u="none" strike="noStrike">
                          <a:solidFill>
                            <a:srgbClr val="000000"/>
                          </a:solidFill>
                          <a:effectLst/>
                          <a:latin typeface="Calibri" panose="020F0502020204030204" pitchFamily="34" charset="0"/>
                        </a:rPr>
                        <a:t>PROPELLERS</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000" b="0" i="0" u="none" strike="noStrike">
                          <a:solidFill>
                            <a:srgbClr val="000000"/>
                          </a:solidFill>
                          <a:effectLst/>
                          <a:latin typeface="Calibri" panose="020F0502020204030204" pitchFamily="34" charset="0"/>
                        </a:rPr>
                        <a:t>TAROT 1555</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100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0.22</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218701143"/>
                  </a:ext>
                </a:extLst>
              </a:tr>
              <a:tr h="215462">
                <a:tc>
                  <a:txBody>
                    <a:bodyPr/>
                    <a:lstStyle/>
                    <a:p>
                      <a:pPr algn="l" fontAlgn="b"/>
                      <a:r>
                        <a:rPr lang="en-US" sz="1000" b="0" i="0" u="none" strike="noStrike">
                          <a:solidFill>
                            <a:srgbClr val="000000"/>
                          </a:solidFill>
                          <a:effectLst/>
                          <a:latin typeface="Calibri" panose="020F0502020204030204" pitchFamily="34" charset="0"/>
                        </a:rPr>
                        <a:t>FLIGHT CONTROL</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Calibri" panose="020F0502020204030204" pitchFamily="34" charset="0"/>
                        </a:rPr>
                        <a:t>3DR PIXHAWK</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38</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0.08</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573396814"/>
                  </a:ext>
                </a:extLst>
              </a:tr>
              <a:tr h="215462">
                <a:tc>
                  <a:txBody>
                    <a:bodyPr/>
                    <a:lstStyle/>
                    <a:p>
                      <a:pPr algn="l" fontAlgn="b"/>
                      <a:r>
                        <a:rPr lang="en-US" sz="1000" b="0" i="0" u="none" strike="noStrike">
                          <a:solidFill>
                            <a:srgbClr val="000000"/>
                          </a:solidFill>
                          <a:effectLst/>
                          <a:latin typeface="Calibri" panose="020F0502020204030204" pitchFamily="34" charset="0"/>
                        </a:rPr>
                        <a:t>ESC</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000" b="0" i="0" u="none" strike="noStrike">
                          <a:solidFill>
                            <a:srgbClr val="000000"/>
                          </a:solidFill>
                          <a:effectLst/>
                          <a:latin typeface="Calibri" panose="020F0502020204030204" pitchFamily="34" charset="0"/>
                        </a:rPr>
                        <a:t> 40A</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130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0.29</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398877690"/>
                  </a:ext>
                </a:extLst>
              </a:tr>
              <a:tr h="215462">
                <a:tc>
                  <a:txBody>
                    <a:bodyPr/>
                    <a:lstStyle/>
                    <a:p>
                      <a:pPr algn="l" fontAlgn="b"/>
                      <a:r>
                        <a:rPr lang="en-US" sz="1000" b="0" i="0" u="none" strike="noStrike">
                          <a:solidFill>
                            <a:srgbClr val="000000"/>
                          </a:solidFill>
                          <a:effectLst/>
                          <a:latin typeface="Calibri" panose="020F0502020204030204" pitchFamily="34" charset="0"/>
                        </a:rPr>
                        <a:t>BATTERY</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Calibri" panose="020F0502020204030204" pitchFamily="34" charset="0"/>
                        </a:rPr>
                        <a:t>10000MAH 25C 6S</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1400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3.08</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741601105"/>
                  </a:ext>
                </a:extLst>
              </a:tr>
              <a:tr h="215462">
                <a:tc>
                  <a:txBody>
                    <a:bodyPr/>
                    <a:lstStyle/>
                    <a:p>
                      <a:pPr algn="l" fontAlgn="b"/>
                      <a:r>
                        <a:rPr lang="en-US" sz="1000" b="0" i="0" u="none" strike="noStrike">
                          <a:solidFill>
                            <a:srgbClr val="000000"/>
                          </a:solidFill>
                          <a:effectLst/>
                          <a:latin typeface="Calibri" panose="020F0502020204030204" pitchFamily="34" charset="0"/>
                        </a:rPr>
                        <a:t>MINIMOSD</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000" b="0" i="0" u="none" strike="noStrike">
                          <a:solidFill>
                            <a:srgbClr val="000000"/>
                          </a:solidFill>
                          <a:effectLst/>
                          <a:latin typeface="Calibri" panose="020F0502020204030204" pitchFamily="34" charset="0"/>
                        </a:rPr>
                        <a:t>APM MinimOSD</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0.11</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572161188"/>
                  </a:ext>
                </a:extLst>
              </a:tr>
              <a:tr h="215462">
                <a:tc>
                  <a:txBody>
                    <a:bodyPr/>
                    <a:lstStyle/>
                    <a:p>
                      <a:pPr algn="l" fontAlgn="b"/>
                      <a:r>
                        <a:rPr lang="en-US" sz="1000" b="0" i="0" u="none" strike="noStrike">
                          <a:solidFill>
                            <a:srgbClr val="000000"/>
                          </a:solidFill>
                          <a:effectLst/>
                          <a:latin typeface="Calibri" panose="020F0502020204030204" pitchFamily="34" charset="0"/>
                        </a:rPr>
                        <a:t>TRANSMITTER</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Calibri" panose="020F0502020204030204" pitchFamily="34" charset="0"/>
                        </a:rPr>
                        <a:t>BOSCAM 5.8GHZ RC305</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40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0.09</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800804"/>
                  </a:ext>
                </a:extLst>
              </a:tr>
              <a:tr h="215462">
                <a:tc>
                  <a:txBody>
                    <a:bodyPr/>
                    <a:lstStyle/>
                    <a:p>
                      <a:pPr algn="l" fontAlgn="b"/>
                      <a:r>
                        <a:rPr lang="en-US" sz="1000" b="0" i="0" u="none" strike="noStrike">
                          <a:solidFill>
                            <a:srgbClr val="000000"/>
                          </a:solidFill>
                          <a:effectLst/>
                          <a:latin typeface="Calibri" panose="020F0502020204030204" pitchFamily="34" charset="0"/>
                        </a:rPr>
                        <a:t>RECEIVER</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000" b="0" i="0" u="none" strike="noStrike">
                          <a:solidFill>
                            <a:srgbClr val="000000"/>
                          </a:solidFill>
                          <a:effectLst/>
                          <a:latin typeface="Calibri" panose="020F0502020204030204" pitchFamily="34" charset="0"/>
                        </a:rPr>
                        <a:t>BOSCAM 5.8GHZ RC306</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0.00</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143866968"/>
                  </a:ext>
                </a:extLst>
              </a:tr>
              <a:tr h="215462">
                <a:tc>
                  <a:txBody>
                    <a:bodyPr/>
                    <a:lstStyle/>
                    <a:p>
                      <a:pPr algn="l" fontAlgn="b"/>
                      <a:r>
                        <a:rPr lang="en-US" sz="1000" b="0" i="0" u="none" strike="noStrike">
                          <a:solidFill>
                            <a:srgbClr val="000000"/>
                          </a:solidFill>
                          <a:effectLst/>
                          <a:latin typeface="Calibri" panose="020F0502020204030204" pitchFamily="34" charset="0"/>
                        </a:rPr>
                        <a:t>TELEMETRY</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Calibri" panose="020F0502020204030204" pitchFamily="34" charset="0"/>
                        </a:rPr>
                        <a:t>3DR TELEMETRY RADIO</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0.11</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45646282"/>
                  </a:ext>
                </a:extLst>
              </a:tr>
              <a:tr h="215462">
                <a:tc>
                  <a:txBody>
                    <a:bodyPr/>
                    <a:lstStyle/>
                    <a:p>
                      <a:pPr algn="l" fontAlgn="b"/>
                      <a:r>
                        <a:rPr lang="en-US" sz="1000" b="0" i="0" u="none" strike="noStrike">
                          <a:solidFill>
                            <a:srgbClr val="000000"/>
                          </a:solidFill>
                          <a:effectLst/>
                          <a:latin typeface="Calibri" panose="020F0502020204030204" pitchFamily="34" charset="0"/>
                        </a:rPr>
                        <a:t>GIMBALL</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000" b="0" i="0" u="none" strike="noStrike">
                          <a:solidFill>
                            <a:srgbClr val="000000"/>
                          </a:solidFill>
                          <a:effectLst/>
                          <a:latin typeface="Calibri" panose="020F0502020204030204" pitchFamily="34" charset="0"/>
                        </a:rPr>
                        <a:t>FPV Brushless PTZ</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200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0.44</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912521578"/>
                  </a:ext>
                </a:extLst>
              </a:tr>
              <a:tr h="215462">
                <a:tc>
                  <a:txBody>
                    <a:bodyPr/>
                    <a:lstStyle/>
                    <a:p>
                      <a:pPr algn="l" fontAlgn="b"/>
                      <a:r>
                        <a:rPr lang="en-US" sz="1000" b="0" i="0" u="none" strike="noStrike">
                          <a:solidFill>
                            <a:srgbClr val="000000"/>
                          </a:solidFill>
                          <a:effectLst/>
                          <a:latin typeface="Calibri" panose="020F0502020204030204" pitchFamily="34" charset="0"/>
                        </a:rPr>
                        <a:t>CAMERA</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Calibri" panose="020F0502020204030204" pitchFamily="34" charset="0"/>
                        </a:rPr>
                        <a:t>TAU </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dirty="0">
                          <a:solidFill>
                            <a:srgbClr val="000000"/>
                          </a:solidFill>
                          <a:effectLst/>
                          <a:latin typeface="Calibri" panose="020F0502020204030204" pitchFamily="34" charset="0"/>
                        </a:rPr>
                        <a:t>125</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dirty="0">
                          <a:solidFill>
                            <a:srgbClr val="000000"/>
                          </a:solidFill>
                          <a:effectLst/>
                          <a:latin typeface="Calibri" panose="020F0502020204030204" pitchFamily="34" charset="0"/>
                        </a:rPr>
                        <a:t>0.28</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335994149"/>
                  </a:ext>
                </a:extLst>
              </a:tr>
              <a:tr h="215462">
                <a:tc>
                  <a:txBody>
                    <a:bodyPr/>
                    <a:lstStyle/>
                    <a:p>
                      <a:pPr algn="l" fontAlgn="b"/>
                      <a:r>
                        <a:rPr lang="en-US" sz="1000" b="0" i="0" u="none" strike="noStrike">
                          <a:solidFill>
                            <a:srgbClr val="000000"/>
                          </a:solidFill>
                          <a:effectLst/>
                          <a:latin typeface="Calibri" panose="020F0502020204030204" pitchFamily="34" charset="0"/>
                        </a:rPr>
                        <a:t>GPS</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000" b="0" i="0" u="none" strike="noStrike">
                          <a:solidFill>
                            <a:srgbClr val="000000"/>
                          </a:solidFill>
                          <a:effectLst/>
                          <a:latin typeface="Calibri" panose="020F0502020204030204" pitchFamily="34" charset="0"/>
                        </a:rPr>
                        <a:t>3DR uBlox</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16.8</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dirty="0">
                          <a:solidFill>
                            <a:srgbClr val="000000"/>
                          </a:solidFill>
                          <a:effectLst/>
                          <a:latin typeface="Calibri" panose="020F0502020204030204" pitchFamily="34" charset="0"/>
                        </a:rPr>
                        <a:t>0.04</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777993666"/>
                  </a:ext>
                </a:extLst>
              </a:tr>
              <a:tr h="215462">
                <a:tc>
                  <a:txBody>
                    <a:bodyPr/>
                    <a:lstStyle/>
                    <a:p>
                      <a:pPr algn="l" fontAlgn="b"/>
                      <a:r>
                        <a:rPr lang="en-US" sz="1000" b="0" i="0" u="none" strike="noStrike">
                          <a:solidFill>
                            <a:srgbClr val="000000"/>
                          </a:solidFill>
                          <a:effectLst/>
                          <a:latin typeface="Calibri" panose="020F0502020204030204" pitchFamily="34" charset="0"/>
                        </a:rPr>
                        <a:t>SENSORS</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Calibri" panose="020F0502020204030204" pitchFamily="34" charset="0"/>
                        </a:rPr>
                        <a:t>HC-SR04 Ultrasonic Module</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44</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0.10</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496533260"/>
                  </a:ext>
                </a:extLst>
              </a:tr>
              <a:tr h="215462">
                <a:tc>
                  <a:txBody>
                    <a:bodyPr/>
                    <a:lstStyle/>
                    <a:p>
                      <a:pPr algn="l" fontAlgn="b"/>
                      <a:r>
                        <a:rPr lang="en-US" sz="1000" b="0" i="0" u="none" strike="noStrike">
                          <a:solidFill>
                            <a:srgbClr val="000000"/>
                          </a:solidFill>
                          <a:effectLst/>
                          <a:latin typeface="Calibri" panose="020F0502020204030204" pitchFamily="34" charset="0"/>
                        </a:rPr>
                        <a:t>CHARGER</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000" b="0" i="0" u="none" strike="noStrike">
                          <a:solidFill>
                            <a:srgbClr val="000000"/>
                          </a:solidFill>
                          <a:effectLst/>
                          <a:latin typeface="Calibri" panose="020F0502020204030204" pitchFamily="34" charset="0"/>
                        </a:rPr>
                        <a:t>Hitec X1+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0.00</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389493812"/>
                  </a:ext>
                </a:extLst>
              </a:tr>
              <a:tr h="215462">
                <a:tc>
                  <a:txBody>
                    <a:bodyPr/>
                    <a:lstStyle/>
                    <a:p>
                      <a:pPr algn="l" fontAlgn="b"/>
                      <a:r>
                        <a:rPr lang="en-US" sz="1000" b="0" i="0" u="none" strike="noStrike">
                          <a:solidFill>
                            <a:srgbClr val="000000"/>
                          </a:solidFill>
                          <a:effectLst/>
                          <a:latin typeface="Calibri" panose="020F0502020204030204" pitchFamily="34" charset="0"/>
                        </a:rPr>
                        <a:t>MCU</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Calibri" panose="020F0502020204030204" pitchFamily="34" charset="0"/>
                        </a:rPr>
                        <a:t>BEAGLEBBONE BLACK</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40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0.09</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6894998"/>
                  </a:ext>
                </a:extLst>
              </a:tr>
              <a:tr h="215462">
                <a:tc>
                  <a:txBody>
                    <a:bodyPr/>
                    <a:lstStyle/>
                    <a:p>
                      <a:pPr algn="l" fontAlgn="b"/>
                      <a:r>
                        <a:rPr lang="en-US" sz="1000" b="0" i="0" u="none" strike="noStrike">
                          <a:solidFill>
                            <a:srgbClr val="000000"/>
                          </a:solidFill>
                          <a:effectLst/>
                          <a:latin typeface="Calibri" panose="020F0502020204030204" pitchFamily="34" charset="0"/>
                        </a:rPr>
                        <a:t>PDB</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000" b="0" i="0" u="none" strike="noStrike">
                          <a:solidFill>
                            <a:srgbClr val="000000"/>
                          </a:solidFill>
                          <a:effectLst/>
                          <a:latin typeface="Calibri" panose="020F0502020204030204" pitchFamily="34" charset="0"/>
                        </a:rPr>
                        <a:t>OWN DESIGN</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200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0.44</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063150924"/>
                  </a:ext>
                </a:extLst>
              </a:tr>
              <a:tr h="215462">
                <a:tc>
                  <a:txBody>
                    <a:bodyPr/>
                    <a:lstStyle/>
                    <a:p>
                      <a:pPr algn="l" fontAlgn="b"/>
                      <a:r>
                        <a:rPr lang="en-US" sz="1000" b="0" i="0" u="none" strike="noStrike">
                          <a:solidFill>
                            <a:srgbClr val="000000"/>
                          </a:solidFill>
                          <a:effectLst/>
                          <a:latin typeface="Calibri" panose="020F0502020204030204" pitchFamily="34" charset="0"/>
                        </a:rPr>
                        <a:t>FIRE EXTINGUISHER </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Calibri" panose="020F0502020204030204" pitchFamily="34" charset="0"/>
                        </a:rPr>
                        <a:t>OWN DESIGN</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500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1.10</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774927022"/>
                  </a:ext>
                </a:extLst>
              </a:tr>
              <a:tr h="215462">
                <a:tc>
                  <a:txBody>
                    <a:bodyPr/>
                    <a:lstStyle/>
                    <a:p>
                      <a:pPr algn="l" fontAlgn="b"/>
                      <a:r>
                        <a:rPr lang="en-US" sz="1000" b="0" i="0" u="none" strike="noStrike">
                          <a:solidFill>
                            <a:srgbClr val="000000"/>
                          </a:solidFill>
                          <a:effectLst/>
                          <a:latin typeface="Calibri" panose="020F0502020204030204" pitchFamily="34" charset="0"/>
                        </a:rPr>
                        <a:t>CABLES</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100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en-US" sz="1000" b="0" i="0" u="none" strike="noStrike">
                          <a:solidFill>
                            <a:srgbClr val="000000"/>
                          </a:solidFill>
                          <a:effectLst/>
                          <a:latin typeface="Calibri" panose="020F0502020204030204" pitchFamily="34" charset="0"/>
                        </a:rPr>
                        <a:t>0.22</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101755997"/>
                  </a:ext>
                </a:extLst>
              </a:tr>
              <a:tr h="226235">
                <a:tc>
                  <a:txBody>
                    <a:bodyPr/>
                    <a:lstStyle/>
                    <a:p>
                      <a:pPr algn="l" fontAlgn="b"/>
                      <a:r>
                        <a:rPr lang="en-US" sz="1000" b="0" i="0" u="none" strike="noStrike">
                          <a:solidFill>
                            <a:srgbClr val="000000"/>
                          </a:solidFill>
                          <a:effectLst/>
                          <a:latin typeface="Calibri" panose="020F0502020204030204" pitchFamily="34" charset="0"/>
                        </a:rPr>
                        <a:t>MISC.</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9043" marR="9043" marT="9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Calibri" panose="020F0502020204030204" pitchFamily="34" charset="0"/>
                        </a:rPr>
                        <a:t>0.11</a:t>
                      </a:r>
                    </a:p>
                  </a:txBody>
                  <a:tcPr marL="9043" marR="9043" marT="90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674868162"/>
                  </a:ext>
                </a:extLst>
              </a:tr>
              <a:tr h="226235">
                <a:tc>
                  <a:txBody>
                    <a:bodyPr/>
                    <a:lstStyle/>
                    <a:p>
                      <a:pPr algn="l" fontAlgn="b"/>
                      <a:endParaRPr lang="en-US" sz="1000" b="0" i="0" u="none" strike="noStrike">
                        <a:solidFill>
                          <a:srgbClr val="000000"/>
                        </a:solidFill>
                        <a:effectLst/>
                        <a:latin typeface="Calibri" panose="020F0502020204030204" pitchFamily="34" charset="0"/>
                      </a:endParaRPr>
                    </a:p>
                  </a:txBody>
                  <a:tcPr marL="9043" marR="9043" marT="90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43" marR="9043" marT="90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TOTAL</a:t>
                      </a:r>
                    </a:p>
                  </a:txBody>
                  <a:tcPr marL="9043" marR="9043" marT="90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r" fontAlgn="ctr"/>
                      <a:r>
                        <a:rPr lang="en-US" sz="1000" b="0" i="0" u="none" strike="noStrike">
                          <a:solidFill>
                            <a:srgbClr val="000000"/>
                          </a:solidFill>
                          <a:effectLst/>
                          <a:latin typeface="Calibri" panose="020F0502020204030204" pitchFamily="34" charset="0"/>
                        </a:rPr>
                        <a:t>4425.8</a:t>
                      </a:r>
                    </a:p>
                  </a:txBody>
                  <a:tcPr marL="9043" marR="9043" marT="90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000" b="0" i="0" u="none" strike="noStrike" dirty="0">
                          <a:solidFill>
                            <a:srgbClr val="000000"/>
                          </a:solidFill>
                          <a:effectLst/>
                          <a:latin typeface="Calibri" panose="020F0502020204030204" pitchFamily="34" charset="0"/>
                        </a:rPr>
                        <a:t>9.74</a:t>
                      </a:r>
                    </a:p>
                  </a:txBody>
                  <a:tcPr marL="9043" marR="9043" marT="90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107943496"/>
                  </a:ext>
                </a:extLst>
              </a:tr>
            </a:tbl>
          </a:graphicData>
        </a:graphic>
      </p:graphicFrame>
    </p:spTree>
    <p:extLst>
      <p:ext uri="{BB962C8B-B14F-4D97-AF65-F5344CB8AC3E}">
        <p14:creationId xmlns:p14="http://schemas.microsoft.com/office/powerpoint/2010/main" val="2584423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lstStyle/>
          <a:p>
            <a:r>
              <a:rPr lang="en-US" dirty="0"/>
              <a:t>Flight Time Estimation</a:t>
            </a:r>
          </a:p>
        </p:txBody>
      </p:sp>
      <p:pic>
        <p:nvPicPr>
          <p:cNvPr id="4" name="Content Placeholder 3"/>
          <p:cNvPicPr>
            <a:picLocks noGrp="1"/>
          </p:cNvPicPr>
          <p:nvPr>
            <p:ph idx="1"/>
          </p:nvPr>
        </p:nvPicPr>
        <p:blipFill>
          <a:blip r:embed="rId2"/>
          <a:stretch>
            <a:fillRect/>
          </a:stretch>
        </p:blipFill>
        <p:spPr>
          <a:xfrm>
            <a:off x="1381388" y="1666240"/>
            <a:ext cx="9271529" cy="3805472"/>
          </a:xfrm>
          <a:prstGeom prst="rect">
            <a:avLst/>
          </a:prstGeom>
        </p:spPr>
      </p:pic>
      <p:sp>
        <p:nvSpPr>
          <p:cNvPr id="3" name="Rectangle 2"/>
          <p:cNvSpPr/>
          <p:nvPr/>
        </p:nvSpPr>
        <p:spPr>
          <a:xfrm>
            <a:off x="1543578" y="5471712"/>
            <a:ext cx="8947150" cy="981423"/>
          </a:xfrm>
          <a:prstGeom prst="rect">
            <a:avLst/>
          </a:prstGeom>
        </p:spPr>
        <p:txBody>
          <a:bodyPr wrap="square">
            <a:spAutoFit/>
          </a:bodyPr>
          <a:lstStyle/>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*THIS IS AN ESTIMATE AS OF FEBRUARY 26TH 2016. FLIGHT TIME IS SUBJECT TO CHANGE DUE TO FINAL PRODUCT DESIGN, FLIGHT TIME DATA HAS AN ACCURACY OF +/-15%.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0835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Distribution Diagram</a:t>
            </a:r>
          </a:p>
        </p:txBody>
      </p:sp>
      <p:pic>
        <p:nvPicPr>
          <p:cNvPr id="10" name="Content Placeholder 9"/>
          <p:cNvPicPr>
            <a:picLocks noGrp="1" noChangeAspect="1"/>
          </p:cNvPicPr>
          <p:nvPr>
            <p:ph idx="1"/>
          </p:nvPr>
        </p:nvPicPr>
        <p:blipFill>
          <a:blip r:embed="rId2"/>
          <a:stretch>
            <a:fillRect/>
          </a:stretch>
        </p:blipFill>
        <p:spPr>
          <a:xfrm>
            <a:off x="1181604" y="1443038"/>
            <a:ext cx="8333735" cy="5006530"/>
          </a:xfrm>
          <a:prstGeom prst="rect">
            <a:avLst/>
          </a:prstGeom>
        </p:spPr>
      </p:pic>
    </p:spTree>
    <p:extLst>
      <p:ext uri="{BB962C8B-B14F-4D97-AF65-F5344CB8AC3E}">
        <p14:creationId xmlns:p14="http://schemas.microsoft.com/office/powerpoint/2010/main" val="3823814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PDB Schematic</a:t>
            </a:r>
          </a:p>
        </p:txBody>
      </p:sp>
      <p:pic>
        <p:nvPicPr>
          <p:cNvPr id="4" name="Content Placeholder 3"/>
          <p:cNvPicPr>
            <a:picLocks noGrp="1" noChangeAspect="1"/>
          </p:cNvPicPr>
          <p:nvPr>
            <p:ph idx="1"/>
          </p:nvPr>
        </p:nvPicPr>
        <p:blipFill>
          <a:blip r:embed="rId3"/>
          <a:stretch>
            <a:fillRect/>
          </a:stretch>
        </p:blipFill>
        <p:spPr>
          <a:xfrm>
            <a:off x="1053436" y="1853248"/>
            <a:ext cx="9935989" cy="4303972"/>
          </a:xfrm>
          <a:prstGeom prst="rect">
            <a:avLst/>
          </a:prstGeom>
        </p:spPr>
      </p:pic>
    </p:spTree>
    <p:extLst>
      <p:ext uri="{BB962C8B-B14F-4D97-AF65-F5344CB8AC3E}">
        <p14:creationId xmlns:p14="http://schemas.microsoft.com/office/powerpoint/2010/main" val="42414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PDB Schematic</a:t>
            </a:r>
          </a:p>
        </p:txBody>
      </p:sp>
      <p:pic>
        <p:nvPicPr>
          <p:cNvPr id="4" name="Content Placeholder 3"/>
          <p:cNvPicPr>
            <a:picLocks noGrp="1" noChangeAspect="1"/>
          </p:cNvPicPr>
          <p:nvPr>
            <p:ph idx="1"/>
          </p:nvPr>
        </p:nvPicPr>
        <p:blipFill>
          <a:blip r:embed="rId3"/>
          <a:stretch>
            <a:fillRect/>
          </a:stretch>
        </p:blipFill>
        <p:spPr>
          <a:xfrm>
            <a:off x="696913" y="2232025"/>
            <a:ext cx="10916106" cy="3690621"/>
          </a:xfrm>
        </p:spPr>
      </p:pic>
    </p:spTree>
    <p:extLst>
      <p:ext uri="{BB962C8B-B14F-4D97-AF65-F5344CB8AC3E}">
        <p14:creationId xmlns:p14="http://schemas.microsoft.com/office/powerpoint/2010/main" val="65379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Architecture </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Onboard the quadcopter will be another module that will be doing image processing and will control the Fire Extinguisher.</a:t>
            </a:r>
          </a:p>
          <a:p>
            <a:r>
              <a:rPr lang="en-US" dirty="0"/>
              <a:t>We will be using a BeagleBone Black for this image processing. </a:t>
            </a:r>
          </a:p>
          <a:p>
            <a:pPr lvl="1"/>
            <a:r>
              <a:rPr lang="en-US" dirty="0"/>
              <a:t>Native to Python</a:t>
            </a:r>
          </a:p>
          <a:p>
            <a:pPr lvl="1"/>
            <a:r>
              <a:rPr lang="en-US" dirty="0"/>
              <a:t>More GPIO pins than Raspberry Pi</a:t>
            </a:r>
          </a:p>
          <a:p>
            <a:pPr lvl="1"/>
            <a:r>
              <a:rPr lang="en-US" dirty="0"/>
              <a:t>Has been done before (don't have to reinvent the wheel)</a:t>
            </a:r>
          </a:p>
        </p:txBody>
      </p:sp>
    </p:spTree>
    <p:extLst>
      <p:ext uri="{BB962C8B-B14F-4D97-AF65-F5344CB8AC3E}">
        <p14:creationId xmlns:p14="http://schemas.microsoft.com/office/powerpoint/2010/main" val="289431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Fire Extinguishing Unmanned Aerial Vehicle or FXUAV for short, is a project that seeks to extinguish fires autonomously.</a:t>
            </a:r>
          </a:p>
          <a:p>
            <a:r>
              <a:rPr lang="en-US" dirty="0"/>
              <a:t>Using an infrared imager, some clever programming, and a payload release design, the FXUAV will detect the presence of a flame, and put it out.</a:t>
            </a:r>
          </a:p>
        </p:txBody>
      </p:sp>
    </p:spTree>
    <p:extLst>
      <p:ext uri="{BB962C8B-B14F-4D97-AF65-F5344CB8AC3E}">
        <p14:creationId xmlns:p14="http://schemas.microsoft.com/office/powerpoint/2010/main" val="3160813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Architecture</a:t>
            </a:r>
          </a:p>
        </p:txBody>
      </p:sp>
      <p:sp>
        <p:nvSpPr>
          <p:cNvPr id="5" name="Rounded Rectangle 4"/>
          <p:cNvSpPr/>
          <p:nvPr/>
        </p:nvSpPr>
        <p:spPr>
          <a:xfrm>
            <a:off x="8205788" y="4270787"/>
            <a:ext cx="2046287" cy="141722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84842" y="4270787"/>
            <a:ext cx="2046287" cy="141722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205788" y="1846620"/>
            <a:ext cx="2046287" cy="141722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375449" y="1846620"/>
            <a:ext cx="2046287" cy="141722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375449" y="4270787"/>
            <a:ext cx="2046287" cy="141722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857047" y="4458964"/>
            <a:ext cx="2743200" cy="1200329"/>
          </a:xfrm>
          <a:prstGeom prst="rect">
            <a:avLst/>
          </a:prstGeom>
        </p:spPr>
        <p:txBody>
          <a:bodyPr rtlCol="0">
            <a:spAutoFit/>
          </a:bodyPr>
          <a:lstStyle/>
          <a:p>
            <a:pPr algn="ctr"/>
            <a:r>
              <a:rPr lang="en-US" sz="2400" b="1" dirty="0">
                <a:solidFill>
                  <a:srgbClr val="4A856C"/>
                </a:solidFill>
              </a:rPr>
              <a:t>Ground</a:t>
            </a:r>
          </a:p>
          <a:p>
            <a:pPr algn="ctr"/>
            <a:r>
              <a:rPr lang="en-US" sz="2400" b="1" dirty="0">
                <a:solidFill>
                  <a:srgbClr val="4A856C"/>
                </a:solidFill>
              </a:rPr>
              <a:t>Control</a:t>
            </a:r>
          </a:p>
          <a:p>
            <a:pPr algn="ctr"/>
            <a:r>
              <a:rPr lang="en-US" sz="2400" b="1" dirty="0">
                <a:solidFill>
                  <a:srgbClr val="4A856C"/>
                </a:solidFill>
              </a:rPr>
              <a:t>Station</a:t>
            </a:r>
          </a:p>
        </p:txBody>
      </p:sp>
      <p:sp>
        <p:nvSpPr>
          <p:cNvPr id="15" name="TextBox 14"/>
          <p:cNvSpPr txBox="1"/>
          <p:nvPr/>
        </p:nvSpPr>
        <p:spPr>
          <a:xfrm>
            <a:off x="7850072" y="1931988"/>
            <a:ext cx="2743200" cy="461665"/>
          </a:xfrm>
          <a:prstGeom prst="rect">
            <a:avLst/>
          </a:prstGeom>
        </p:spPr>
        <p:txBody>
          <a:bodyPr rtlCol="0">
            <a:spAutoFit/>
          </a:bodyPr>
          <a:lstStyle/>
          <a:p>
            <a:pPr algn="ctr"/>
            <a:r>
              <a:rPr lang="en-US" sz="2400" b="1" dirty="0">
                <a:solidFill>
                  <a:srgbClr val="4A856C"/>
                </a:solidFill>
              </a:rPr>
              <a:t>Airframe</a:t>
            </a:r>
          </a:p>
        </p:txBody>
      </p:sp>
      <p:sp>
        <p:nvSpPr>
          <p:cNvPr id="16" name="TextBox 15"/>
          <p:cNvSpPr txBox="1"/>
          <p:nvPr/>
        </p:nvSpPr>
        <p:spPr>
          <a:xfrm>
            <a:off x="4026708" y="4451994"/>
            <a:ext cx="2743200" cy="830997"/>
          </a:xfrm>
          <a:prstGeom prst="rect">
            <a:avLst/>
          </a:prstGeom>
        </p:spPr>
        <p:txBody>
          <a:bodyPr rtlCol="0">
            <a:spAutoFit/>
          </a:bodyPr>
          <a:lstStyle/>
          <a:p>
            <a:pPr algn="ctr"/>
            <a:r>
              <a:rPr lang="en-US" sz="2400" b="1" dirty="0">
                <a:solidFill>
                  <a:srgbClr val="4A856C"/>
                </a:solidFill>
              </a:rPr>
              <a:t>BeagleBone </a:t>
            </a:r>
          </a:p>
          <a:p>
            <a:pPr algn="ctr"/>
            <a:r>
              <a:rPr lang="en-US" sz="2400" b="1" dirty="0">
                <a:solidFill>
                  <a:srgbClr val="4A856C"/>
                </a:solidFill>
              </a:rPr>
              <a:t>Black</a:t>
            </a:r>
          </a:p>
        </p:txBody>
      </p:sp>
      <p:sp>
        <p:nvSpPr>
          <p:cNvPr id="17" name="TextBox 16"/>
          <p:cNvSpPr txBox="1"/>
          <p:nvPr/>
        </p:nvSpPr>
        <p:spPr>
          <a:xfrm>
            <a:off x="4026708" y="1931988"/>
            <a:ext cx="2743200" cy="461665"/>
          </a:xfrm>
          <a:prstGeom prst="rect">
            <a:avLst/>
          </a:prstGeom>
        </p:spPr>
        <p:txBody>
          <a:bodyPr rtlCol="0">
            <a:spAutoFit/>
          </a:bodyPr>
          <a:lstStyle/>
          <a:p>
            <a:pPr algn="ctr"/>
            <a:r>
              <a:rPr lang="en-US" sz="2400" b="1" dirty="0">
                <a:solidFill>
                  <a:srgbClr val="4A856C"/>
                </a:solidFill>
              </a:rPr>
              <a:t>Pixhawk</a:t>
            </a:r>
          </a:p>
        </p:txBody>
      </p:sp>
      <p:sp>
        <p:nvSpPr>
          <p:cNvPr id="18" name="TextBox 17"/>
          <p:cNvSpPr txBox="1"/>
          <p:nvPr/>
        </p:nvSpPr>
        <p:spPr>
          <a:xfrm>
            <a:off x="429126" y="4388976"/>
            <a:ext cx="2743200" cy="461665"/>
          </a:xfrm>
          <a:prstGeom prst="rect">
            <a:avLst/>
          </a:prstGeom>
        </p:spPr>
        <p:txBody>
          <a:bodyPr rtlCol="0">
            <a:spAutoFit/>
          </a:bodyPr>
          <a:lstStyle/>
          <a:p>
            <a:pPr algn="ctr"/>
            <a:r>
              <a:rPr lang="en-US" sz="2400" b="1" dirty="0">
                <a:solidFill>
                  <a:srgbClr val="4A856C"/>
                </a:solidFill>
              </a:rPr>
              <a:t>App</a:t>
            </a:r>
          </a:p>
        </p:txBody>
      </p:sp>
      <p:sp>
        <p:nvSpPr>
          <p:cNvPr id="19" name="Left-Right Arrow 18"/>
          <p:cNvSpPr/>
          <p:nvPr/>
        </p:nvSpPr>
        <p:spPr>
          <a:xfrm>
            <a:off x="6712176" y="4626232"/>
            <a:ext cx="1216152" cy="484632"/>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5654"/>
              </a:solidFill>
            </a:endParaRPr>
          </a:p>
        </p:txBody>
      </p:sp>
      <p:sp>
        <p:nvSpPr>
          <p:cNvPr id="20" name="Left-Right Arrow 19"/>
          <p:cNvSpPr/>
          <p:nvPr/>
        </p:nvSpPr>
        <p:spPr>
          <a:xfrm>
            <a:off x="3013875" y="4737744"/>
            <a:ext cx="1216152" cy="484632"/>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5654"/>
              </a:solidFill>
            </a:endParaRPr>
          </a:p>
        </p:txBody>
      </p:sp>
      <p:sp>
        <p:nvSpPr>
          <p:cNvPr id="21" name="Up-Down Arrow 20"/>
          <p:cNvSpPr/>
          <p:nvPr/>
        </p:nvSpPr>
        <p:spPr>
          <a:xfrm>
            <a:off x="5103026" y="3308376"/>
            <a:ext cx="484188" cy="908742"/>
          </a:xfrm>
          <a:prstGeom prst="up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6830748" y="2313577"/>
            <a:ext cx="978408" cy="484632"/>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51920" y="4242909"/>
            <a:ext cx="2743200" cy="369332"/>
          </a:xfrm>
          <a:prstGeom prst="rect">
            <a:avLst/>
          </a:prstGeom>
        </p:spPr>
        <p:txBody>
          <a:bodyPr rtlCol="0">
            <a:spAutoFit/>
          </a:bodyPr>
          <a:lstStyle/>
          <a:p>
            <a:pPr algn="ctr"/>
            <a:endParaRPr lang="en-US" dirty="0"/>
          </a:p>
        </p:txBody>
      </p:sp>
      <p:sp>
        <p:nvSpPr>
          <p:cNvPr id="24" name="TextBox 23"/>
          <p:cNvSpPr txBox="1"/>
          <p:nvPr/>
        </p:nvSpPr>
        <p:spPr>
          <a:xfrm>
            <a:off x="6016199" y="3901403"/>
            <a:ext cx="2743200" cy="923330"/>
          </a:xfrm>
          <a:prstGeom prst="rect">
            <a:avLst/>
          </a:prstGeom>
        </p:spPr>
        <p:txBody>
          <a:bodyPr rtlCol="0">
            <a:spAutoFit/>
          </a:bodyPr>
          <a:lstStyle/>
          <a:p>
            <a:pPr algn="ctr"/>
            <a:r>
              <a:rPr lang="en-US" dirty="0"/>
              <a:t>MAVLink</a:t>
            </a:r>
          </a:p>
          <a:p>
            <a:pPr algn="ctr"/>
            <a:r>
              <a:rPr lang="en-US" dirty="0"/>
              <a:t>Via</a:t>
            </a:r>
          </a:p>
          <a:p>
            <a:pPr algn="ctr"/>
            <a:r>
              <a:rPr lang="en-US" dirty="0"/>
              <a:t>Wi-Fi</a:t>
            </a:r>
          </a:p>
        </p:txBody>
      </p:sp>
      <p:sp>
        <p:nvSpPr>
          <p:cNvPr id="25" name="TextBox 24"/>
          <p:cNvSpPr txBox="1"/>
          <p:nvPr/>
        </p:nvSpPr>
        <p:spPr>
          <a:xfrm>
            <a:off x="2772702" y="3329610"/>
            <a:ext cx="2743200" cy="646331"/>
          </a:xfrm>
          <a:prstGeom prst="rect">
            <a:avLst/>
          </a:prstGeom>
        </p:spPr>
        <p:txBody>
          <a:bodyPr rtlCol="0">
            <a:spAutoFit/>
          </a:bodyPr>
          <a:lstStyle/>
          <a:p>
            <a:pPr algn="ctr"/>
            <a:r>
              <a:rPr lang="en-US" dirty="0"/>
              <a:t>MAVLink via</a:t>
            </a:r>
          </a:p>
          <a:p>
            <a:pPr algn="ctr"/>
            <a:r>
              <a:rPr lang="en-US" dirty="0"/>
              <a:t>USB</a:t>
            </a:r>
          </a:p>
        </p:txBody>
      </p:sp>
      <p:sp>
        <p:nvSpPr>
          <p:cNvPr id="26" name="TextBox 25"/>
          <p:cNvSpPr txBox="1"/>
          <p:nvPr/>
        </p:nvSpPr>
        <p:spPr>
          <a:xfrm>
            <a:off x="5951920" y="1756016"/>
            <a:ext cx="2743200" cy="646331"/>
          </a:xfrm>
          <a:prstGeom prst="rect">
            <a:avLst/>
          </a:prstGeom>
        </p:spPr>
        <p:txBody>
          <a:bodyPr rtlCol="0">
            <a:spAutoFit/>
          </a:bodyPr>
          <a:lstStyle/>
          <a:p>
            <a:pPr algn="ctr"/>
            <a:r>
              <a:rPr lang="en-US" dirty="0"/>
              <a:t>PWM</a:t>
            </a:r>
          </a:p>
          <a:p>
            <a:pPr algn="ctr"/>
            <a:r>
              <a:rPr lang="en-US" dirty="0"/>
              <a:t>Commands</a:t>
            </a:r>
          </a:p>
        </p:txBody>
      </p:sp>
      <p:sp>
        <p:nvSpPr>
          <p:cNvPr id="27" name="TextBox 26"/>
          <p:cNvSpPr txBox="1"/>
          <p:nvPr/>
        </p:nvSpPr>
        <p:spPr>
          <a:xfrm>
            <a:off x="2184452" y="5345686"/>
            <a:ext cx="2743200" cy="923330"/>
          </a:xfrm>
          <a:prstGeom prst="rect">
            <a:avLst/>
          </a:prstGeom>
        </p:spPr>
        <p:txBody>
          <a:bodyPr rtlCol="0">
            <a:spAutoFit/>
          </a:bodyPr>
          <a:lstStyle/>
          <a:p>
            <a:pPr algn="ctr"/>
            <a:r>
              <a:rPr lang="en-US" dirty="0"/>
              <a:t>MAVLink</a:t>
            </a:r>
          </a:p>
          <a:p>
            <a:pPr algn="ctr"/>
            <a:r>
              <a:rPr lang="en-US" dirty="0"/>
              <a:t>Via</a:t>
            </a:r>
          </a:p>
          <a:p>
            <a:pPr algn="ctr"/>
            <a:r>
              <a:rPr lang="en-US" dirty="0"/>
              <a:t>Loopback</a:t>
            </a:r>
          </a:p>
        </p:txBody>
      </p:sp>
    </p:spTree>
    <p:extLst>
      <p:ext uri="{BB962C8B-B14F-4D97-AF65-F5344CB8AC3E}">
        <p14:creationId xmlns:p14="http://schemas.microsoft.com/office/powerpoint/2010/main" val="347755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MAVProxy</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MAVProxy is a command-line ground control station written in Python</a:t>
            </a:r>
          </a:p>
          <a:p>
            <a:r>
              <a:rPr lang="en-US" dirty="0"/>
              <a:t>Each MAVLink command sent to the App/Pixhawk via USB/Wi-Fi from MAVProxy.</a:t>
            </a:r>
          </a:p>
        </p:txBody>
      </p:sp>
    </p:spTree>
    <p:extLst>
      <p:ext uri="{BB962C8B-B14F-4D97-AF65-F5344CB8AC3E}">
        <p14:creationId xmlns:p14="http://schemas.microsoft.com/office/powerpoint/2010/main" val="96232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MAVLink</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MAVLink is a protocol for communicating to UAVs.</a:t>
            </a:r>
          </a:p>
          <a:p>
            <a:r>
              <a:rPr lang="en-US" dirty="0"/>
              <a:t>Using MAVLink command messages, we will be able to attach ultrasonic sensors and receive data from them.</a:t>
            </a:r>
          </a:p>
          <a:p>
            <a:r>
              <a:rPr lang="en-US" dirty="0"/>
              <a:t>Using the data we receive from the sensors, we will use MAVLink command messages to control the quadcopter and implement object avoidance.</a:t>
            </a:r>
          </a:p>
          <a:p>
            <a:endParaRPr lang="en-US" dirty="0"/>
          </a:p>
        </p:txBody>
      </p:sp>
    </p:spTree>
    <p:extLst>
      <p:ext uri="{BB962C8B-B14F-4D97-AF65-F5344CB8AC3E}">
        <p14:creationId xmlns:p14="http://schemas.microsoft.com/office/powerpoint/2010/main" val="4255772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Ultrasonic Sensors</a:t>
            </a:r>
          </a:p>
        </p:txBody>
      </p:sp>
      <p:sp>
        <p:nvSpPr>
          <p:cNvPr id="3" name="Content Placeholder 2"/>
          <p:cNvSpPr>
            <a:spLocks noGrp="1"/>
          </p:cNvSpPr>
          <p:nvPr>
            <p:ph sz="half" idx="1"/>
          </p:nvPr>
        </p:nvSpPr>
        <p:spPr/>
        <p:txBody>
          <a:bodyPr vert="horz" lIns="91440" tIns="45720" rIns="91440" bIns="45720" rtlCol="0" anchor="t">
            <a:normAutofit/>
          </a:bodyPr>
          <a:lstStyle/>
          <a:p>
            <a:r>
              <a:rPr lang="en-US" sz="2000" dirty="0"/>
              <a:t>HC – SR04 Ultrasonic Module</a:t>
            </a:r>
          </a:p>
          <a:p>
            <a:pPr lvl="1"/>
            <a:r>
              <a:rPr lang="en-US" sz="1800" dirty="0"/>
              <a:t>Weighs 10g each</a:t>
            </a:r>
          </a:p>
          <a:p>
            <a:pPr lvl="1"/>
            <a:r>
              <a:rPr lang="en-US" sz="1800" dirty="0"/>
              <a:t>Sends </a:t>
            </a:r>
            <a:r>
              <a:rPr lang="en-US" sz="1800" dirty="0" err="1"/>
              <a:t>40kHz</a:t>
            </a:r>
            <a:r>
              <a:rPr lang="en-US" sz="1800" dirty="0"/>
              <a:t> sonar wave</a:t>
            </a:r>
          </a:p>
          <a:p>
            <a:pPr lvl="1"/>
            <a:r>
              <a:rPr lang="en-US" sz="1800" dirty="0"/>
              <a:t>Detects objects up to 4 meters</a:t>
            </a:r>
          </a:p>
          <a:p>
            <a:r>
              <a:rPr lang="en-US" sz="2000" dirty="0"/>
              <a:t>5 will be placed on different sides of the FXUAV to be used for collision avoidance</a:t>
            </a:r>
          </a:p>
        </p:txBody>
      </p:sp>
      <p:pic>
        <p:nvPicPr>
          <p:cNvPr id="5" name="Content Placeholder 4" descr="hc-sr04"/>
          <p:cNvPicPr>
            <a:picLocks noGrp="1" noChangeAspect="1"/>
          </p:cNvPicPr>
          <p:nvPr>
            <p:ph sz="half" idx="2"/>
          </p:nvPr>
        </p:nvPicPr>
        <p:blipFill>
          <a:blip r:embed="rId3"/>
          <a:stretch>
            <a:fillRect/>
          </a:stretch>
        </p:blipFill>
        <p:spPr>
          <a:xfrm>
            <a:off x="6760296" y="2743150"/>
            <a:ext cx="4683614" cy="2920867"/>
          </a:xfrm>
        </p:spPr>
      </p:pic>
    </p:spTree>
    <p:extLst>
      <p:ext uri="{BB962C8B-B14F-4D97-AF65-F5344CB8AC3E}">
        <p14:creationId xmlns:p14="http://schemas.microsoft.com/office/powerpoint/2010/main" val="2118271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Camera Module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2522223"/>
              </p:ext>
            </p:extLst>
          </p:nvPr>
        </p:nvGraphicFramePr>
        <p:xfrm>
          <a:off x="1456010" y="2758033"/>
          <a:ext cx="8955087" cy="2062160"/>
        </p:xfrm>
        <a:graphic>
          <a:graphicData uri="http://schemas.openxmlformats.org/drawingml/2006/table">
            <a:tbl>
              <a:tblPr firstRow="1" bandRow="1">
                <a:tableStyleId>{5C22544A-7EE6-4342-B048-85BDC9FD1C3A}</a:tableStyleId>
              </a:tblPr>
              <a:tblGrid>
                <a:gridCol w="2985029">
                  <a:extLst>
                    <a:ext uri="{9D8B030D-6E8A-4147-A177-3AD203B41FA5}">
                      <a16:colId xmlns:a16="http://schemas.microsoft.com/office/drawing/2014/main" xmlns="" val="282636084"/>
                    </a:ext>
                  </a:extLst>
                </a:gridCol>
                <a:gridCol w="2985029">
                  <a:extLst>
                    <a:ext uri="{9D8B030D-6E8A-4147-A177-3AD203B41FA5}">
                      <a16:colId xmlns:a16="http://schemas.microsoft.com/office/drawing/2014/main" xmlns="" val="563367228"/>
                    </a:ext>
                  </a:extLst>
                </a:gridCol>
                <a:gridCol w="2985029">
                  <a:extLst>
                    <a:ext uri="{9D8B030D-6E8A-4147-A177-3AD203B41FA5}">
                      <a16:colId xmlns:a16="http://schemas.microsoft.com/office/drawing/2014/main" xmlns="" val="2424366526"/>
                    </a:ext>
                  </a:extLst>
                </a:gridCol>
              </a:tblGrid>
              <a:tr h="515540">
                <a:tc>
                  <a:txBody>
                    <a:bodyPr/>
                    <a:lstStyle/>
                    <a:p>
                      <a:endParaRPr lang="en-US" dirty="0"/>
                    </a:p>
                  </a:txBody>
                  <a:tcPr/>
                </a:tc>
                <a:tc>
                  <a:txBody>
                    <a:bodyPr/>
                    <a:lstStyle/>
                    <a:p>
                      <a:r>
                        <a:rPr lang="en-US" dirty="0"/>
                        <a:t>GoPro HERO4 Black</a:t>
                      </a:r>
                    </a:p>
                  </a:txBody>
                  <a:tcPr/>
                </a:tc>
                <a:tc>
                  <a:txBody>
                    <a:bodyPr/>
                    <a:lstStyle/>
                    <a:p>
                      <a:r>
                        <a:rPr lang="en-US" dirty="0"/>
                        <a:t>Tau2 640</a:t>
                      </a:r>
                    </a:p>
                  </a:txBody>
                  <a:tcPr/>
                </a:tc>
                <a:extLst>
                  <a:ext uri="{0D108BD9-81ED-4DB2-BD59-A6C34878D82A}">
                    <a16:rowId xmlns:a16="http://schemas.microsoft.com/office/drawing/2014/main" xmlns="" val="3218034971"/>
                  </a:ext>
                </a:extLst>
              </a:tr>
              <a:tr h="515540">
                <a:tc>
                  <a:txBody>
                    <a:bodyPr/>
                    <a:lstStyle/>
                    <a:p>
                      <a:r>
                        <a:rPr lang="en-US" dirty="0"/>
                        <a:t>Weight</a:t>
                      </a:r>
                    </a:p>
                  </a:txBody>
                  <a:tcPr/>
                </a:tc>
                <a:tc>
                  <a:txBody>
                    <a:bodyPr/>
                    <a:lstStyle/>
                    <a:p>
                      <a:pPr algn="ctr"/>
                      <a:r>
                        <a:rPr lang="en-US" dirty="0"/>
                        <a:t>5.4oz (152g)</a:t>
                      </a:r>
                    </a:p>
                  </a:txBody>
                  <a:tcPr/>
                </a:tc>
                <a:tc>
                  <a:txBody>
                    <a:bodyPr/>
                    <a:lstStyle/>
                    <a:p>
                      <a:pPr algn="ctr"/>
                      <a:r>
                        <a:rPr lang="en-US" dirty="0"/>
                        <a:t>4.48oz (127g)</a:t>
                      </a:r>
                    </a:p>
                  </a:txBody>
                  <a:tcPr/>
                </a:tc>
                <a:extLst>
                  <a:ext uri="{0D108BD9-81ED-4DB2-BD59-A6C34878D82A}">
                    <a16:rowId xmlns:a16="http://schemas.microsoft.com/office/drawing/2014/main" xmlns="" val="153512846"/>
                  </a:ext>
                </a:extLst>
              </a:tr>
              <a:tr h="515540">
                <a:tc>
                  <a:txBody>
                    <a:bodyPr/>
                    <a:lstStyle/>
                    <a:p>
                      <a:r>
                        <a:rPr lang="en-US" dirty="0"/>
                        <a:t>Cost </a:t>
                      </a:r>
                    </a:p>
                  </a:txBody>
                  <a:tcPr/>
                </a:tc>
                <a:tc>
                  <a:txBody>
                    <a:bodyPr/>
                    <a:lstStyle/>
                    <a:p>
                      <a:pPr algn="ctr"/>
                      <a:r>
                        <a:rPr lang="en-US" dirty="0"/>
                        <a:t>$499.00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No added cost</a:t>
                      </a:r>
                    </a:p>
                  </a:txBody>
                  <a:tcPr/>
                </a:tc>
                <a:extLst>
                  <a:ext uri="{0D108BD9-81ED-4DB2-BD59-A6C34878D82A}">
                    <a16:rowId xmlns:a16="http://schemas.microsoft.com/office/drawing/2014/main" xmlns="" val="4247423593"/>
                  </a:ext>
                </a:extLst>
              </a:tr>
              <a:tr h="515540">
                <a:tc>
                  <a:txBody>
                    <a:bodyPr/>
                    <a:lstStyle/>
                    <a:p>
                      <a:r>
                        <a:rPr lang="en-US" dirty="0"/>
                        <a:t>Image</a:t>
                      </a:r>
                    </a:p>
                  </a:txBody>
                  <a:tcPr/>
                </a:tc>
                <a:tc>
                  <a:txBody>
                    <a:bodyPr/>
                    <a:lstStyle/>
                    <a:p>
                      <a:pPr algn="ctr"/>
                      <a:r>
                        <a:rPr lang="en-US" dirty="0"/>
                        <a:t>Color</a:t>
                      </a:r>
                    </a:p>
                  </a:txBody>
                  <a:tcPr/>
                </a:tc>
                <a:tc>
                  <a:txBody>
                    <a:bodyPr/>
                    <a:lstStyle/>
                    <a:p>
                      <a:pPr algn="ctr"/>
                      <a:r>
                        <a:rPr lang="en-US" dirty="0"/>
                        <a:t>Thermal</a:t>
                      </a:r>
                    </a:p>
                  </a:txBody>
                  <a:tcPr/>
                </a:tc>
                <a:extLst>
                  <a:ext uri="{0D108BD9-81ED-4DB2-BD59-A6C34878D82A}">
                    <a16:rowId xmlns:a16="http://schemas.microsoft.com/office/drawing/2014/main" xmlns="" val="758470677"/>
                  </a:ext>
                </a:extLst>
              </a:tr>
            </a:tbl>
          </a:graphicData>
        </a:graphic>
      </p:graphicFrame>
    </p:spTree>
    <p:extLst>
      <p:ext uri="{BB962C8B-B14F-4D97-AF65-F5344CB8AC3E}">
        <p14:creationId xmlns:p14="http://schemas.microsoft.com/office/powerpoint/2010/main" val="494777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861983"/>
            <a:ext cx="9628857" cy="4418501"/>
          </a:xfrm>
        </p:spPr>
        <p:txBody>
          <a:bodyPr>
            <a:normAutofit/>
          </a:bodyPr>
          <a:lstStyle/>
          <a:p>
            <a:r>
              <a:rPr lang="en-US" sz="2400" b="1" dirty="0"/>
              <a:t>Advantages:</a:t>
            </a:r>
            <a:endParaRPr lang="en-US" sz="2400" dirty="0"/>
          </a:p>
          <a:p>
            <a:pPr lvl="1" fontAlgn="base"/>
            <a:r>
              <a:rPr lang="en-US" sz="2000" dirty="0"/>
              <a:t>Continuous photo capture, Night photo capture</a:t>
            </a:r>
          </a:p>
          <a:p>
            <a:pPr lvl="1" fontAlgn="base"/>
            <a:r>
              <a:rPr lang="en-US" sz="2000" dirty="0"/>
              <a:t>Exceptional Battery Life; Lithium-ion rechargeable battery</a:t>
            </a:r>
          </a:p>
          <a:p>
            <a:pPr lvl="1" fontAlgn="base"/>
            <a:r>
              <a:rPr lang="en-US" sz="2000" dirty="0"/>
              <a:t>Wi-Fi communication capabilities</a:t>
            </a:r>
          </a:p>
          <a:p>
            <a:pPr lvl="1" fontAlgn="base"/>
            <a:r>
              <a:rPr lang="en-US" sz="2000" dirty="0"/>
              <a:t>Up to 64 GB storage capacity</a:t>
            </a:r>
          </a:p>
          <a:p>
            <a:pPr lvl="1" fontAlgn="base"/>
            <a:r>
              <a:rPr lang="en-US" sz="2000" dirty="0"/>
              <a:t>GoPro Controller Library </a:t>
            </a:r>
          </a:p>
          <a:p>
            <a:r>
              <a:rPr lang="en-US" sz="2400" b="1" dirty="0"/>
              <a:t>Disadvantages:</a:t>
            </a:r>
            <a:endParaRPr lang="en-US" sz="2400" dirty="0"/>
          </a:p>
          <a:p>
            <a:pPr lvl="1" fontAlgn="base"/>
            <a:r>
              <a:rPr lang="en-US" sz="2000" dirty="0"/>
              <a:t>Weighs 5.4oz (152g)</a:t>
            </a:r>
          </a:p>
          <a:p>
            <a:pPr lvl="1" fontAlgn="base"/>
            <a:r>
              <a:rPr lang="en-US" sz="2000" dirty="0"/>
              <a:t>Cost ($499.00)</a:t>
            </a:r>
          </a:p>
          <a:p>
            <a:endParaRPr lang="en-US" sz="2400" dirty="0"/>
          </a:p>
          <a:p>
            <a:endParaRPr lang="en-US" sz="2400" dirty="0"/>
          </a:p>
        </p:txBody>
      </p:sp>
      <p:sp>
        <p:nvSpPr>
          <p:cNvPr id="4" name="Title 1"/>
          <p:cNvSpPr txBox="1">
            <a:spLocks/>
          </p:cNvSpPr>
          <p:nvPr/>
        </p:nvSpPr>
        <p:spPr>
          <a:xfrm>
            <a:off x="646111" y="467585"/>
            <a:ext cx="9404723" cy="91888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Camera Module</a:t>
            </a:r>
          </a:p>
        </p:txBody>
      </p:sp>
      <p:sp>
        <p:nvSpPr>
          <p:cNvPr id="5" name="Text Placeholder 4"/>
          <p:cNvSpPr txBox="1">
            <a:spLocks/>
          </p:cNvSpPr>
          <p:nvPr/>
        </p:nvSpPr>
        <p:spPr>
          <a:xfrm>
            <a:off x="646112" y="1111543"/>
            <a:ext cx="9404722" cy="57626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lvl="0" indent="0">
              <a:buClr>
                <a:srgbClr val="1E5155">
                  <a:lumMod val="40000"/>
                  <a:lumOff val="60000"/>
                </a:srgbClr>
              </a:buClr>
              <a:buNone/>
            </a:pPr>
            <a:r>
              <a:rPr lang="en-US" sz="2400" dirty="0">
                <a:solidFill>
                  <a:srgbClr val="1E5155">
                    <a:lumMod val="40000"/>
                    <a:lumOff val="60000"/>
                  </a:srgbClr>
                </a:solidFill>
              </a:rPr>
              <a:t>GoPro HERO4 Black</a:t>
            </a:r>
          </a:p>
        </p:txBody>
      </p:sp>
    </p:spTree>
    <p:extLst>
      <p:ext uri="{BB962C8B-B14F-4D97-AF65-F5344CB8AC3E}">
        <p14:creationId xmlns:p14="http://schemas.microsoft.com/office/powerpoint/2010/main" val="2474109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8882"/>
          </a:xfrm>
        </p:spPr>
        <p:txBody>
          <a:bodyPr/>
          <a:lstStyle/>
          <a:p>
            <a:r>
              <a:rPr lang="en-US" dirty="0"/>
              <a:t>Camera Module</a:t>
            </a:r>
          </a:p>
        </p:txBody>
      </p:sp>
      <p:sp>
        <p:nvSpPr>
          <p:cNvPr id="5" name="Text Placeholder 4"/>
          <p:cNvSpPr>
            <a:spLocks noGrp="1"/>
          </p:cNvSpPr>
          <p:nvPr>
            <p:ph type="body" sz="quarter" idx="3"/>
          </p:nvPr>
        </p:nvSpPr>
        <p:spPr>
          <a:xfrm>
            <a:off x="646111" y="912159"/>
            <a:ext cx="9404722" cy="576262"/>
          </a:xfrm>
        </p:spPr>
        <p:txBody>
          <a:bodyPr/>
          <a:lstStyle/>
          <a:p>
            <a:r>
              <a:rPr lang="en-US" dirty="0"/>
              <a:t>Tau2 640</a:t>
            </a:r>
          </a:p>
        </p:txBody>
      </p:sp>
      <p:sp>
        <p:nvSpPr>
          <p:cNvPr id="6" name="Content Placeholder 5"/>
          <p:cNvSpPr>
            <a:spLocks noGrp="1"/>
          </p:cNvSpPr>
          <p:nvPr>
            <p:ph sz="quarter" idx="4"/>
          </p:nvPr>
        </p:nvSpPr>
        <p:spPr>
          <a:xfrm>
            <a:off x="646111" y="1831041"/>
            <a:ext cx="9404722" cy="4476826"/>
          </a:xfrm>
        </p:spPr>
        <p:txBody>
          <a:bodyPr>
            <a:noAutofit/>
          </a:bodyPr>
          <a:lstStyle/>
          <a:p>
            <a:r>
              <a:rPr lang="en-US" sz="2400" b="1" dirty="0"/>
              <a:t>Advantages:</a:t>
            </a:r>
            <a:endParaRPr lang="en-US" sz="2400" dirty="0"/>
          </a:p>
          <a:p>
            <a:pPr lvl="1" fontAlgn="base"/>
            <a:r>
              <a:rPr lang="en-US" sz="2000" dirty="0"/>
              <a:t>No added cost—camera provided by FLIR Systems Inc.</a:t>
            </a:r>
          </a:p>
          <a:p>
            <a:pPr lvl="1" fontAlgn="base"/>
            <a:r>
              <a:rPr lang="en-US" sz="2000" dirty="0"/>
              <a:t>Camera Controller GUI</a:t>
            </a:r>
          </a:p>
          <a:p>
            <a:pPr lvl="1" fontAlgn="base"/>
            <a:r>
              <a:rPr lang="en-US" sz="2000" dirty="0"/>
              <a:t>Low power consumption</a:t>
            </a:r>
          </a:p>
          <a:p>
            <a:pPr lvl="1" fontAlgn="base"/>
            <a:r>
              <a:rPr lang="en-US" sz="2000" dirty="0"/>
              <a:t>Specifically designed Image Processing Modes</a:t>
            </a:r>
          </a:p>
          <a:p>
            <a:pPr lvl="1" fontAlgn="base"/>
            <a:r>
              <a:rPr lang="en-US" sz="2000" dirty="0"/>
              <a:t>40,000ft Operational Altitude</a:t>
            </a:r>
          </a:p>
          <a:p>
            <a:r>
              <a:rPr lang="en-US" sz="2400" b="1" dirty="0"/>
              <a:t>Disadvantages:</a:t>
            </a:r>
            <a:endParaRPr lang="en-US" sz="2400" dirty="0"/>
          </a:p>
          <a:p>
            <a:pPr lvl="1" fontAlgn="base"/>
            <a:r>
              <a:rPr lang="en-US" sz="2000" dirty="0"/>
              <a:t>Potential ‘blindness’ from its own radiation—decreased sensitivity</a:t>
            </a:r>
          </a:p>
        </p:txBody>
      </p:sp>
    </p:spTree>
    <p:extLst>
      <p:ext uri="{BB962C8B-B14F-4D97-AF65-F5344CB8AC3E}">
        <p14:creationId xmlns:p14="http://schemas.microsoft.com/office/powerpoint/2010/main" val="3568798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77" y="260211"/>
            <a:ext cx="9404723" cy="991071"/>
          </a:xfrm>
        </p:spPr>
        <p:txBody>
          <a:bodyPr/>
          <a:lstStyle/>
          <a:p>
            <a:r>
              <a:rPr lang="en-US" dirty="0"/>
              <a:t>Camera Attachment </a:t>
            </a:r>
          </a:p>
        </p:txBody>
      </p:sp>
      <p:pic>
        <p:nvPicPr>
          <p:cNvPr id="4" name="image121.jpg"/>
          <p:cNvPicPr>
            <a:picLocks noGrp="1"/>
          </p:cNvPicPr>
          <p:nvPr>
            <p:ph idx="1"/>
          </p:nvPr>
        </p:nvPicPr>
        <p:blipFill>
          <a:blip r:embed="rId2"/>
          <a:srcRect/>
          <a:stretch>
            <a:fillRect/>
          </a:stretch>
        </p:blipFill>
        <p:spPr>
          <a:xfrm>
            <a:off x="306477" y="1251282"/>
            <a:ext cx="6248488" cy="4804611"/>
          </a:xfrm>
          <a:prstGeom prst="rect">
            <a:avLst/>
          </a:prstGeom>
          <a:ln/>
        </p:spPr>
      </p:pic>
      <p:sp>
        <p:nvSpPr>
          <p:cNvPr id="5" name="Content Placeholder 2"/>
          <p:cNvSpPr txBox="1">
            <a:spLocks/>
          </p:cNvSpPr>
          <p:nvPr/>
        </p:nvSpPr>
        <p:spPr>
          <a:xfrm>
            <a:off x="6936377" y="1443788"/>
            <a:ext cx="4846320" cy="44195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t>Camera Controller GUI</a:t>
            </a:r>
          </a:p>
          <a:p>
            <a:r>
              <a:rPr lang="en-US" dirty="0"/>
              <a:t>Enables remote command and control of camera functions and features </a:t>
            </a:r>
          </a:p>
          <a:p>
            <a:r>
              <a:rPr lang="en-US" dirty="0"/>
              <a:t>USB or RS-232 serial interface </a:t>
            </a:r>
          </a:p>
        </p:txBody>
      </p:sp>
    </p:spTree>
    <p:extLst>
      <p:ext uri="{BB962C8B-B14F-4D97-AF65-F5344CB8AC3E}">
        <p14:creationId xmlns:p14="http://schemas.microsoft.com/office/powerpoint/2010/main" val="26398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Lens</a:t>
            </a:r>
          </a:p>
        </p:txBody>
      </p:sp>
      <p:grpSp>
        <p:nvGrpSpPr>
          <p:cNvPr id="60" name="Group 59"/>
          <p:cNvGrpSpPr/>
          <p:nvPr/>
        </p:nvGrpSpPr>
        <p:grpSpPr>
          <a:xfrm>
            <a:off x="1595503" y="1541418"/>
            <a:ext cx="8455331" cy="4238850"/>
            <a:chOff x="2760913" y="2231558"/>
            <a:chExt cx="5170171" cy="3096879"/>
          </a:xfrm>
        </p:grpSpPr>
        <p:grpSp>
          <p:nvGrpSpPr>
            <p:cNvPr id="61" name="Group 60"/>
            <p:cNvGrpSpPr/>
            <p:nvPr/>
          </p:nvGrpSpPr>
          <p:grpSpPr>
            <a:xfrm>
              <a:off x="2760913" y="2231558"/>
              <a:ext cx="5170171" cy="3096879"/>
              <a:chOff x="2485975" y="2855158"/>
              <a:chExt cx="5720050" cy="1849680"/>
            </a:xfrm>
          </p:grpSpPr>
          <p:sp>
            <p:nvSpPr>
              <p:cNvPr id="62" name="Rectangle 61"/>
              <p:cNvSpPr/>
              <p:nvPr/>
            </p:nvSpPr>
            <p:spPr>
              <a:xfrm>
                <a:off x="2485975" y="2855158"/>
                <a:ext cx="5720050" cy="1849675"/>
              </a:xfrm>
              <a:prstGeom prst="rect">
                <a:avLst/>
              </a:prstGeom>
              <a:noFill/>
              <a:ln>
                <a:noFill/>
              </a:ln>
            </p:spPr>
            <p:txBody>
              <a:bodyPr lIns="91425" tIns="91425" rIns="91425" bIns="91425" anchor="ctr" anchorCtr="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rPr>
                  <a:t> </a:t>
                </a:r>
              </a:p>
            </p:txBody>
          </p:sp>
          <p:grpSp>
            <p:nvGrpSpPr>
              <p:cNvPr id="63" name="Group 62"/>
              <p:cNvGrpSpPr/>
              <p:nvPr/>
            </p:nvGrpSpPr>
            <p:grpSpPr>
              <a:xfrm>
                <a:off x="2485975" y="2855158"/>
                <a:ext cx="5720049" cy="1849680"/>
                <a:chOff x="0" y="0"/>
                <a:chExt cx="5720049" cy="1849680"/>
              </a:xfrm>
            </p:grpSpPr>
            <p:sp>
              <p:nvSpPr>
                <p:cNvPr id="64" name="Rectangle 63"/>
                <p:cNvSpPr/>
                <p:nvPr/>
              </p:nvSpPr>
              <p:spPr>
                <a:xfrm>
                  <a:off x="0" y="0"/>
                  <a:ext cx="5720049" cy="1849674"/>
                </a:xfrm>
                <a:prstGeom prst="rect">
                  <a:avLst/>
                </a:prstGeom>
                <a:noFill/>
                <a:ln>
                  <a:noFill/>
                </a:ln>
              </p:spPr>
              <p:txBody>
                <a:bodyPr lIns="91425" tIns="91425" rIns="91425" bIns="91425" anchor="ctr" anchorCtr="0"/>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rPr>
                    <a:t> </a:t>
                  </a:r>
                </a:p>
              </p:txBody>
            </p:sp>
            <p:sp>
              <p:nvSpPr>
                <p:cNvPr id="65" name="Rectangle 64"/>
                <p:cNvSpPr/>
                <p:nvPr/>
              </p:nvSpPr>
              <p:spPr>
                <a:xfrm>
                  <a:off x="4263655" y="0"/>
                  <a:ext cx="1083828" cy="265405"/>
                </a:xfrm>
                <a:prstGeom prst="rect">
                  <a:avLst/>
                </a:prstGeom>
                <a:noFill/>
                <a:ln>
                  <a:noFill/>
                </a:ln>
              </p:spPr>
              <p:txBody>
                <a:bodyPr lIns="91425" tIns="45700" rIns="91425" bIns="45700" anchor="t" anchorCtr="0"/>
                <a:lstStyle/>
                <a:p>
                  <a:pPr marL="0" marR="0" lvl="0" indent="0" algn="just" defTabSz="914400" eaLnBrk="1" fontAlgn="auto" latinLnBrk="0" hangingPunct="1">
                    <a:lnSpc>
                      <a:spcPct val="107000"/>
                    </a:lnSpc>
                    <a:spcBef>
                      <a:spcPts val="600"/>
                    </a:spcBef>
                    <a:spcAft>
                      <a:spcPts val="1200"/>
                    </a:spcAft>
                    <a:buClrTx/>
                    <a:buSzTx/>
                    <a:buFontTx/>
                    <a:buNone/>
                    <a:tabLst/>
                    <a:defRPr/>
                  </a:pP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Distance </a:t>
                  </a:r>
                  <a:r>
                    <a:rPr kumimoji="0" lang="en-US" sz="1100" b="0" i="1"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a:t>
                  </a:r>
                  <a:endPar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endParaRPr>
                </a:p>
              </p:txBody>
            </p:sp>
            <p:grpSp>
              <p:nvGrpSpPr>
                <p:cNvPr id="66" name="Group 65"/>
                <p:cNvGrpSpPr/>
                <p:nvPr/>
              </p:nvGrpSpPr>
              <p:grpSpPr>
                <a:xfrm>
                  <a:off x="0" y="223283"/>
                  <a:ext cx="5720049" cy="1626397"/>
                  <a:chOff x="0" y="42529"/>
                  <a:chExt cx="5720049" cy="1626397"/>
                </a:xfrm>
              </p:grpSpPr>
              <p:grpSp>
                <p:nvGrpSpPr>
                  <p:cNvPr id="67" name="Group 66"/>
                  <p:cNvGrpSpPr/>
                  <p:nvPr/>
                </p:nvGrpSpPr>
                <p:grpSpPr>
                  <a:xfrm>
                    <a:off x="0" y="84286"/>
                    <a:ext cx="5720049" cy="1584640"/>
                    <a:chOff x="0" y="84286"/>
                    <a:chExt cx="5720049" cy="1584640"/>
                  </a:xfrm>
                </p:grpSpPr>
                <p:grpSp>
                  <p:nvGrpSpPr>
                    <p:cNvPr id="69" name="Group 68"/>
                    <p:cNvGrpSpPr/>
                    <p:nvPr/>
                  </p:nvGrpSpPr>
                  <p:grpSpPr>
                    <a:xfrm>
                      <a:off x="0" y="84286"/>
                      <a:ext cx="5720049" cy="1584640"/>
                      <a:chOff x="0" y="84286"/>
                      <a:chExt cx="5720049" cy="1584640"/>
                    </a:xfrm>
                  </p:grpSpPr>
                  <p:grpSp>
                    <p:nvGrpSpPr>
                      <p:cNvPr id="72" name="Group 71"/>
                      <p:cNvGrpSpPr/>
                      <p:nvPr/>
                    </p:nvGrpSpPr>
                    <p:grpSpPr>
                      <a:xfrm>
                        <a:off x="0" y="84286"/>
                        <a:ext cx="5667150" cy="1584640"/>
                        <a:chOff x="0" y="84286"/>
                        <a:chExt cx="5667150" cy="1584640"/>
                      </a:xfrm>
                    </p:grpSpPr>
                    <p:grpSp>
                      <p:nvGrpSpPr>
                        <p:cNvPr id="74" name="Group 73"/>
                        <p:cNvGrpSpPr/>
                        <p:nvPr/>
                      </p:nvGrpSpPr>
                      <p:grpSpPr>
                        <a:xfrm>
                          <a:off x="0" y="84286"/>
                          <a:ext cx="4694206" cy="1584640"/>
                          <a:chOff x="0" y="84286"/>
                          <a:chExt cx="4694206" cy="1584640"/>
                        </a:xfrm>
                      </p:grpSpPr>
                      <p:grpSp>
                        <p:nvGrpSpPr>
                          <p:cNvPr id="77" name="Group 76"/>
                          <p:cNvGrpSpPr/>
                          <p:nvPr/>
                        </p:nvGrpSpPr>
                        <p:grpSpPr>
                          <a:xfrm>
                            <a:off x="0" y="84286"/>
                            <a:ext cx="4694206" cy="1584640"/>
                            <a:chOff x="0" y="84286"/>
                            <a:chExt cx="4694206" cy="1584640"/>
                          </a:xfrm>
                        </p:grpSpPr>
                        <p:sp>
                          <p:nvSpPr>
                            <p:cNvPr id="80" name="Rectangle 79"/>
                            <p:cNvSpPr/>
                            <p:nvPr/>
                          </p:nvSpPr>
                          <p:spPr>
                            <a:xfrm>
                              <a:off x="1850065" y="1403498"/>
                              <a:ext cx="1083945" cy="265428"/>
                            </a:xfrm>
                            <a:prstGeom prst="rect">
                              <a:avLst/>
                            </a:prstGeom>
                            <a:noFill/>
                            <a:ln>
                              <a:noFill/>
                            </a:ln>
                          </p:spPr>
                          <p:txBody>
                            <a:bodyPr lIns="91425" tIns="45700" rIns="91425" bIns="45700" anchor="t" anchorCtr="0"/>
                            <a:lstStyle/>
                            <a:p>
                              <a:pPr marL="0" marR="0" lvl="0" indent="0" algn="just" defTabSz="914400" eaLnBrk="1" fontAlgn="auto" latinLnBrk="0" hangingPunct="1">
                                <a:lnSpc>
                                  <a:spcPct val="107000"/>
                                </a:lnSpc>
                                <a:spcBef>
                                  <a:spcPts val="600"/>
                                </a:spcBef>
                                <a:spcAft>
                                  <a:spcPts val="12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Focal Length </a:t>
                              </a:r>
                              <a:r>
                                <a:rPr kumimoji="0" lang="en-US" sz="11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a:t>
                              </a: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grpSp>
                          <p:nvGrpSpPr>
                            <p:cNvPr id="81" name="Group 80"/>
                            <p:cNvGrpSpPr/>
                            <p:nvPr/>
                          </p:nvGrpSpPr>
                          <p:grpSpPr>
                            <a:xfrm>
                              <a:off x="0" y="84286"/>
                              <a:ext cx="4694206" cy="1563758"/>
                              <a:chOff x="0" y="84286"/>
                              <a:chExt cx="4694206" cy="1563758"/>
                            </a:xfrm>
                          </p:grpSpPr>
                          <p:sp>
                            <p:nvSpPr>
                              <p:cNvPr id="82" name="Rectangle 81"/>
                              <p:cNvSpPr/>
                              <p:nvPr/>
                            </p:nvSpPr>
                            <p:spPr>
                              <a:xfrm>
                                <a:off x="0" y="489099"/>
                                <a:ext cx="988693" cy="308043"/>
                              </a:xfrm>
                              <a:prstGeom prst="rect">
                                <a:avLst/>
                              </a:prstGeom>
                              <a:noFill/>
                              <a:ln>
                                <a:noFill/>
                              </a:ln>
                            </p:spPr>
                            <p:txBody>
                              <a:bodyPr lIns="91425" tIns="45700" rIns="91425" bIns="45700" anchor="t" anchorCtr="0"/>
                              <a:lstStyle/>
                              <a:p>
                                <a:pPr marL="0" marR="0" lvl="0" indent="0" algn="ctr" defTabSz="914400" eaLnBrk="1" fontAlgn="auto" latinLnBrk="0" hangingPunct="1">
                                  <a:lnSpc>
                                    <a:spcPct val="107000"/>
                                  </a:lnSpc>
                                  <a:spcBef>
                                    <a:spcPts val="600"/>
                                  </a:spcBef>
                                  <a:spcAft>
                                    <a:spcPts val="12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Image Sensor</a:t>
                                </a: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grpSp>
                            <p:nvGrpSpPr>
                              <p:cNvPr id="83" name="Group 82"/>
                              <p:cNvGrpSpPr/>
                              <p:nvPr/>
                            </p:nvGrpSpPr>
                            <p:grpSpPr>
                              <a:xfrm>
                                <a:off x="446568" y="84286"/>
                                <a:ext cx="4247638" cy="1563758"/>
                                <a:chOff x="0" y="84286"/>
                                <a:chExt cx="4247638" cy="1563758"/>
                              </a:xfrm>
                            </p:grpSpPr>
                            <p:sp>
                              <p:nvSpPr>
                                <p:cNvPr id="84" name="Rectangle 83"/>
                                <p:cNvSpPr/>
                                <p:nvPr/>
                              </p:nvSpPr>
                              <p:spPr>
                                <a:xfrm>
                                  <a:off x="0" y="765545"/>
                                  <a:ext cx="95574" cy="456756"/>
                                </a:xfrm>
                                <a:prstGeom prst="rect">
                                  <a:avLst/>
                                </a:prstGeom>
                                <a:solidFill>
                                  <a:sysClr val="windowText" lastClr="000000"/>
                                </a:solidFill>
                                <a:ln w="12700" cap="flat" cmpd="sng">
                                  <a:solidFill>
                                    <a:sysClr val="windowText" lastClr="000000"/>
                                  </a:solidFill>
                                  <a:prstDash val="solid"/>
                                  <a:miter/>
                                  <a:headEnd type="none" w="med" len="med"/>
                                  <a:tailEnd type="none" w="med" len="med"/>
                                </a:ln>
                              </p:spPr>
                              <p:txBody>
                                <a:bodyPr lIns="91425" tIns="91425" rIns="91425" bIns="91425" anchor="ctr" anchorCtr="0"/>
                                <a:lstStyle/>
                                <a:p>
                                  <a:pPr marL="0" marR="0" lvl="0" indent="0" algn="just"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rPr>
                                    <a:t> </a:t>
                                  </a:r>
                                </a:p>
                              </p:txBody>
                            </p:sp>
                            <p:sp>
                              <p:nvSpPr>
                                <p:cNvPr id="85" name="Flowchart: Decision 84"/>
                                <p:cNvSpPr/>
                                <p:nvPr/>
                              </p:nvSpPr>
                              <p:spPr>
                                <a:xfrm>
                                  <a:off x="3604437" y="255182"/>
                                  <a:ext cx="308342" cy="1350333"/>
                                </a:xfrm>
                                <a:prstGeom prst="flowChartDecision">
                                  <a:avLst/>
                                </a:prstGeom>
                                <a:solidFill>
                                  <a:sysClr val="windowText" lastClr="000000"/>
                                </a:solidFill>
                                <a:ln w="12700" cap="flat" cmpd="sng">
                                  <a:solidFill>
                                    <a:sysClr val="windowText" lastClr="000000"/>
                                  </a:solidFill>
                                  <a:prstDash val="solid"/>
                                  <a:miter/>
                                  <a:headEnd type="none" w="med" len="med"/>
                                  <a:tailEnd type="none" w="med" len="med"/>
                                </a:ln>
                              </p:spPr>
                              <p:txBody>
                                <a:bodyPr lIns="91425" tIns="91425" rIns="91425" bIns="91425" anchor="ctr" anchorCtr="0"/>
                                <a:lstStyle/>
                                <a:p>
                                  <a:pPr marL="0" marR="0" lvl="0" indent="0" algn="just"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rPr>
                                    <a:t> </a:t>
                                  </a:r>
                                  <a:endPar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endParaRPr>
                                </a:p>
                              </p:txBody>
                            </p:sp>
                            <p:cxnSp>
                              <p:nvCxnSpPr>
                                <p:cNvPr id="86" name="Straight Arrow Connector 85"/>
                                <p:cNvCxnSpPr/>
                                <p:nvPr/>
                              </p:nvCxnSpPr>
                              <p:spPr>
                                <a:xfrm>
                                  <a:off x="106270" y="1626233"/>
                                  <a:ext cx="3561958" cy="21811"/>
                                </a:xfrm>
                                <a:prstGeom prst="straightConnector1">
                                  <a:avLst/>
                                </a:prstGeom>
                                <a:noFill/>
                                <a:ln w="12700" cap="flat" cmpd="sng">
                                  <a:solidFill>
                                    <a:sysClr val="windowText" lastClr="000000"/>
                                  </a:solidFill>
                                  <a:prstDash val="solid"/>
                                  <a:miter/>
                                  <a:headEnd type="triangle" w="lg" len="lg"/>
                                  <a:tailEnd type="triangle" w="lg" len="lg"/>
                                </a:ln>
                              </p:spPr>
                            </p:cxnSp>
                            <p:sp>
                              <p:nvSpPr>
                                <p:cNvPr id="87" name="Rectangle 86"/>
                                <p:cNvSpPr/>
                                <p:nvPr/>
                              </p:nvSpPr>
                              <p:spPr>
                                <a:xfrm>
                                  <a:off x="3258945" y="84286"/>
                                  <a:ext cx="988693" cy="233678"/>
                                </a:xfrm>
                                <a:prstGeom prst="rect">
                                  <a:avLst/>
                                </a:prstGeom>
                                <a:noFill/>
                                <a:ln>
                                  <a:noFill/>
                                </a:ln>
                              </p:spPr>
                              <p:txBody>
                                <a:bodyPr lIns="91425" tIns="45700" rIns="91425" bIns="45700" anchor="t" anchorCtr="0"/>
                                <a:lstStyle/>
                                <a:p>
                                  <a:pPr marL="0" marR="0" lvl="0" indent="0" algn="ctr" defTabSz="914400" eaLnBrk="1" fontAlgn="auto" latinLnBrk="0" hangingPunct="1">
                                    <a:lnSpc>
                                      <a:spcPct val="107000"/>
                                    </a:lnSpc>
                                    <a:spcBef>
                                      <a:spcPts val="600"/>
                                    </a:spcBef>
                                    <a:spcAft>
                                      <a:spcPts val="12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Lens</a:t>
                                  </a: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grpSp>
                        </p:grpSp>
                      </p:grpSp>
                      <p:cxnSp>
                        <p:nvCxnSpPr>
                          <p:cNvPr id="78" name="Straight Arrow Connector 77"/>
                          <p:cNvCxnSpPr/>
                          <p:nvPr/>
                        </p:nvCxnSpPr>
                        <p:spPr>
                          <a:xfrm flipH="1">
                            <a:off x="552891" y="382770"/>
                            <a:ext cx="3604421" cy="595422"/>
                          </a:xfrm>
                          <a:prstGeom prst="straightConnector1">
                            <a:avLst/>
                          </a:prstGeom>
                          <a:noFill/>
                          <a:ln w="19050" cap="flat" cmpd="sng">
                            <a:solidFill>
                              <a:srgbClr val="70AD47"/>
                            </a:solidFill>
                            <a:prstDash val="solid"/>
                            <a:miter/>
                            <a:headEnd type="none" w="med" len="med"/>
                            <a:tailEnd type="triangle" w="lg" len="lg"/>
                          </a:ln>
                        </p:spPr>
                      </p:cxnSp>
                      <p:cxnSp>
                        <p:nvCxnSpPr>
                          <p:cNvPr id="79" name="Straight Arrow Connector 78"/>
                          <p:cNvCxnSpPr/>
                          <p:nvPr/>
                        </p:nvCxnSpPr>
                        <p:spPr>
                          <a:xfrm rot="10800000">
                            <a:off x="563524" y="956928"/>
                            <a:ext cx="3593140" cy="488626"/>
                          </a:xfrm>
                          <a:prstGeom prst="straightConnector1">
                            <a:avLst/>
                          </a:prstGeom>
                          <a:noFill/>
                          <a:ln w="19050" cap="flat" cmpd="sng">
                            <a:solidFill>
                              <a:srgbClr val="70AD47"/>
                            </a:solidFill>
                            <a:prstDash val="solid"/>
                            <a:miter/>
                            <a:headEnd type="none" w="med" len="med"/>
                            <a:tailEnd type="triangle" w="lg" len="lg"/>
                          </a:ln>
                        </p:spPr>
                      </p:cxnSp>
                    </p:grpSp>
                    <p:cxnSp>
                      <p:nvCxnSpPr>
                        <p:cNvPr id="75" name="Straight Arrow Connector 74"/>
                        <p:cNvCxnSpPr/>
                        <p:nvPr/>
                      </p:nvCxnSpPr>
                      <p:spPr>
                        <a:xfrm rot="10800000">
                          <a:off x="4263654" y="1446028"/>
                          <a:ext cx="1403496" cy="0"/>
                        </a:xfrm>
                        <a:prstGeom prst="straightConnector1">
                          <a:avLst/>
                        </a:prstGeom>
                        <a:noFill/>
                        <a:ln w="19050" cap="flat" cmpd="sng">
                          <a:solidFill>
                            <a:srgbClr val="70AD47"/>
                          </a:solidFill>
                          <a:prstDash val="solid"/>
                          <a:miter/>
                          <a:headEnd type="none" w="med" len="med"/>
                          <a:tailEnd type="triangle" w="lg" len="lg"/>
                        </a:ln>
                      </p:spPr>
                    </p:cxnSp>
                    <p:cxnSp>
                      <p:nvCxnSpPr>
                        <p:cNvPr id="76" name="Straight Arrow Connector 75"/>
                        <p:cNvCxnSpPr/>
                        <p:nvPr/>
                      </p:nvCxnSpPr>
                      <p:spPr>
                        <a:xfrm rot="10800000">
                          <a:off x="4231756" y="382770"/>
                          <a:ext cx="1403496" cy="0"/>
                        </a:xfrm>
                        <a:prstGeom prst="straightConnector1">
                          <a:avLst/>
                        </a:prstGeom>
                        <a:noFill/>
                        <a:ln w="19050" cap="flat" cmpd="sng">
                          <a:solidFill>
                            <a:srgbClr val="70AD47"/>
                          </a:solidFill>
                          <a:prstDash val="solid"/>
                          <a:miter/>
                          <a:headEnd type="none" w="med" len="med"/>
                          <a:tailEnd type="triangle" w="lg" len="lg"/>
                        </a:ln>
                      </p:spPr>
                    </p:cxnSp>
                  </p:grpSp>
                  <p:sp>
                    <p:nvSpPr>
                      <p:cNvPr id="73" name="Flowchart: Process 72"/>
                      <p:cNvSpPr/>
                      <p:nvPr/>
                    </p:nvSpPr>
                    <p:spPr>
                      <a:xfrm>
                        <a:off x="5082362" y="520995"/>
                        <a:ext cx="637687" cy="595422"/>
                      </a:xfrm>
                      <a:prstGeom prst="flowChartProcess">
                        <a:avLst/>
                      </a:prstGeom>
                      <a:solidFill>
                        <a:sysClr val="windowText" lastClr="000000"/>
                      </a:solidFill>
                      <a:ln w="12700" cap="flat" cmpd="sng">
                        <a:solidFill>
                          <a:sysClr val="windowText" lastClr="000000"/>
                        </a:solidFill>
                        <a:prstDash val="solid"/>
                        <a:miter/>
                        <a:headEnd type="none" w="med" len="med"/>
                        <a:tailEnd type="none" w="med" len="med"/>
                      </a:ln>
                    </p:spPr>
                    <p:txBody>
                      <a:bodyPr lIns="91425" tIns="45700" rIns="91425" bIns="45700" anchor="ctr" anchorCtr="0"/>
                      <a:lstStyle/>
                      <a:p>
                        <a:pPr marL="0" marR="0" lvl="0" indent="0" algn="ctr" defTabSz="914400" eaLnBrk="1" fontAlgn="auto" latinLnBrk="0" hangingPunct="1">
                          <a:lnSpc>
                            <a:spcPct val="107000"/>
                          </a:lnSpc>
                          <a:spcBef>
                            <a:spcPts val="600"/>
                          </a:spcBef>
                          <a:spcAft>
                            <a:spcPts val="120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Object</a:t>
                        </a:r>
                        <a:endPar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endParaRPr>
                      </a:p>
                    </p:txBody>
                  </p:sp>
                </p:grpSp>
                <p:cxnSp>
                  <p:nvCxnSpPr>
                    <p:cNvPr id="70" name="Straight Arrow Connector 69"/>
                    <p:cNvCxnSpPr/>
                    <p:nvPr/>
                  </p:nvCxnSpPr>
                  <p:spPr>
                    <a:xfrm flipH="1">
                      <a:off x="574156" y="914400"/>
                      <a:ext cx="3434316" cy="45718"/>
                    </a:xfrm>
                    <a:prstGeom prst="straightConnector1">
                      <a:avLst/>
                    </a:prstGeom>
                    <a:noFill/>
                    <a:ln w="19050" cap="flat" cmpd="sng">
                      <a:solidFill>
                        <a:srgbClr val="70AD47"/>
                      </a:solidFill>
                      <a:prstDash val="solid"/>
                      <a:miter/>
                      <a:headEnd type="none" w="med" len="med"/>
                      <a:tailEnd type="triangle" w="lg" len="lg"/>
                    </a:ln>
                  </p:spPr>
                </p:cxnSp>
                <p:cxnSp>
                  <p:nvCxnSpPr>
                    <p:cNvPr id="71" name="Straight Arrow Connector 70"/>
                    <p:cNvCxnSpPr/>
                    <p:nvPr/>
                  </p:nvCxnSpPr>
                  <p:spPr>
                    <a:xfrm flipH="1">
                      <a:off x="4380612" y="893133"/>
                      <a:ext cx="680482" cy="10630"/>
                    </a:xfrm>
                    <a:prstGeom prst="straightConnector1">
                      <a:avLst/>
                    </a:prstGeom>
                    <a:noFill/>
                    <a:ln w="19050" cap="flat" cmpd="sng">
                      <a:solidFill>
                        <a:srgbClr val="70AD47"/>
                      </a:solidFill>
                      <a:prstDash val="solid"/>
                      <a:miter/>
                      <a:headEnd type="none" w="med" len="med"/>
                      <a:tailEnd type="triangle" w="lg" len="lg"/>
                    </a:ln>
                  </p:spPr>
                </p:cxnSp>
              </p:grpSp>
              <p:cxnSp>
                <p:nvCxnSpPr>
                  <p:cNvPr id="68" name="Straight Arrow Connector 67"/>
                  <p:cNvCxnSpPr/>
                  <p:nvPr/>
                </p:nvCxnSpPr>
                <p:spPr>
                  <a:xfrm>
                    <a:off x="4199860" y="42529"/>
                    <a:ext cx="882502" cy="0"/>
                  </a:xfrm>
                  <a:prstGeom prst="straightConnector1">
                    <a:avLst/>
                  </a:prstGeom>
                  <a:noFill/>
                  <a:ln w="12700" cap="flat" cmpd="sng">
                    <a:solidFill>
                      <a:sysClr val="windowText" lastClr="000000"/>
                    </a:solidFill>
                    <a:prstDash val="solid"/>
                    <a:miter/>
                    <a:headEnd type="triangle" w="lg" len="lg"/>
                    <a:tailEnd type="triangle" w="lg" len="lg"/>
                  </a:ln>
                </p:spPr>
              </p:cxnSp>
            </p:grpSp>
          </p:grpSp>
        </p:grpSp>
      </p:grpSp>
    </p:spTree>
    <p:extLst>
      <p:ext uri="{BB962C8B-B14F-4D97-AF65-F5344CB8AC3E}">
        <p14:creationId xmlns:p14="http://schemas.microsoft.com/office/powerpoint/2010/main" val="3878733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8510458"/>
              </p:ext>
            </p:extLst>
          </p:nvPr>
        </p:nvGraphicFramePr>
        <p:xfrm>
          <a:off x="385009" y="433135"/>
          <a:ext cx="11333748" cy="5974144"/>
        </p:xfrm>
        <a:graphic>
          <a:graphicData uri="http://schemas.openxmlformats.org/drawingml/2006/table">
            <a:tbl>
              <a:tblPr bandRow="1">
                <a:tableStyleId>{5C22544A-7EE6-4342-B048-85BDC9FD1C3A}</a:tableStyleId>
              </a:tblPr>
              <a:tblGrid>
                <a:gridCol w="846096">
                  <a:extLst>
                    <a:ext uri="{9D8B030D-6E8A-4147-A177-3AD203B41FA5}">
                      <a16:colId xmlns:a16="http://schemas.microsoft.com/office/drawing/2014/main" xmlns="" val="2328249519"/>
                    </a:ext>
                  </a:extLst>
                </a:gridCol>
                <a:gridCol w="2247074">
                  <a:extLst>
                    <a:ext uri="{9D8B030D-6E8A-4147-A177-3AD203B41FA5}">
                      <a16:colId xmlns:a16="http://schemas.microsoft.com/office/drawing/2014/main" xmlns="" val="1015981922"/>
                    </a:ext>
                  </a:extLst>
                </a:gridCol>
                <a:gridCol w="1684323">
                  <a:extLst>
                    <a:ext uri="{9D8B030D-6E8A-4147-A177-3AD203B41FA5}">
                      <a16:colId xmlns:a16="http://schemas.microsoft.com/office/drawing/2014/main" xmlns="" val="3820976735"/>
                    </a:ext>
                  </a:extLst>
                </a:gridCol>
                <a:gridCol w="2205096">
                  <a:extLst>
                    <a:ext uri="{9D8B030D-6E8A-4147-A177-3AD203B41FA5}">
                      <a16:colId xmlns:a16="http://schemas.microsoft.com/office/drawing/2014/main" xmlns="" val="1488308273"/>
                    </a:ext>
                  </a:extLst>
                </a:gridCol>
                <a:gridCol w="1753843">
                  <a:extLst>
                    <a:ext uri="{9D8B030D-6E8A-4147-A177-3AD203B41FA5}">
                      <a16:colId xmlns:a16="http://schemas.microsoft.com/office/drawing/2014/main" xmlns="" val="4175040867"/>
                    </a:ext>
                  </a:extLst>
                </a:gridCol>
                <a:gridCol w="1585937">
                  <a:extLst>
                    <a:ext uri="{9D8B030D-6E8A-4147-A177-3AD203B41FA5}">
                      <a16:colId xmlns:a16="http://schemas.microsoft.com/office/drawing/2014/main" xmlns="" val="3548021305"/>
                    </a:ext>
                  </a:extLst>
                </a:gridCol>
                <a:gridCol w="1011379">
                  <a:extLst>
                    <a:ext uri="{9D8B030D-6E8A-4147-A177-3AD203B41FA5}">
                      <a16:colId xmlns:a16="http://schemas.microsoft.com/office/drawing/2014/main" xmlns="" val="290008638"/>
                    </a:ext>
                  </a:extLst>
                </a:gridCol>
              </a:tblGrid>
              <a:tr h="790285">
                <a:tc>
                  <a:txBody>
                    <a:bodyPr/>
                    <a:lstStyle/>
                    <a:p>
                      <a:pPr marL="0" marR="0" algn="ctr">
                        <a:spcBef>
                          <a:spcPts val="600"/>
                        </a:spcBef>
                        <a:spcAft>
                          <a:spcPts val="0"/>
                        </a:spcAft>
                      </a:pPr>
                      <a:r>
                        <a:rPr lang="en-US" sz="1200" b="1" dirty="0">
                          <a:effectLst/>
                        </a:rPr>
                        <a:t>Lens</a:t>
                      </a:r>
                      <a:endParaRPr lang="en-US" sz="1200" b="1"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b="1" dirty="0">
                          <a:effectLst/>
                        </a:rPr>
                        <a:t>FOV-Horizontal (</a:t>
                      </a:r>
                      <a:r>
                        <a:rPr lang="en-US" sz="1200" b="1" dirty="0" err="1">
                          <a:effectLst/>
                        </a:rPr>
                        <a:t>deg</a:t>
                      </a:r>
                      <a:r>
                        <a:rPr lang="en-US" sz="1200" b="1" dirty="0">
                          <a:effectLst/>
                        </a:rPr>
                        <a:t>)</a:t>
                      </a:r>
                      <a:endParaRPr lang="en-US" sz="1200" b="1"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b="1" dirty="0">
                          <a:effectLst/>
                        </a:rPr>
                        <a:t>Pixel Size</a:t>
                      </a:r>
                      <a:endParaRPr lang="en-US" sz="1200" b="1"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b="1" dirty="0">
                          <a:effectLst/>
                        </a:rPr>
                        <a:t>Analog Display-</a:t>
                      </a:r>
                      <a:r>
                        <a:rPr lang="en-US" sz="1200" b="1" dirty="0" err="1">
                          <a:effectLst/>
                        </a:rPr>
                        <a:t>Horz</a:t>
                      </a:r>
                      <a:endParaRPr lang="en-US" sz="1200" b="1"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b="1" dirty="0">
                          <a:effectLst/>
                        </a:rPr>
                        <a:t>Analog Display-</a:t>
                      </a:r>
                      <a:r>
                        <a:rPr lang="en-US" sz="1200" b="1" dirty="0" err="1">
                          <a:effectLst/>
                        </a:rPr>
                        <a:t>Vert</a:t>
                      </a:r>
                      <a:endParaRPr lang="en-US" sz="1200" b="1"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b="1" dirty="0">
                          <a:effectLst/>
                        </a:rPr>
                        <a:t>Detector Size</a:t>
                      </a:r>
                      <a:endParaRPr lang="en-US" sz="1200" b="1"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b="1" dirty="0">
                          <a:effectLst/>
                        </a:rPr>
                        <a:t>Focal Length</a:t>
                      </a:r>
                      <a:endParaRPr lang="en-US" sz="1200" b="1"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extLst>
                  <a:ext uri="{0D108BD9-81ED-4DB2-BD59-A6C34878D82A}">
                    <a16:rowId xmlns:a16="http://schemas.microsoft.com/office/drawing/2014/main" xmlns="" val="918765802"/>
                  </a:ext>
                </a:extLst>
              </a:tr>
              <a:tr h="205803">
                <a:tc gridSpan="7">
                  <a:txBody>
                    <a:bodyPr/>
                    <a:lstStyle/>
                    <a:p>
                      <a:pPr marL="0" marR="0" algn="ctr">
                        <a:spcBef>
                          <a:spcPts val="600"/>
                        </a:spcBef>
                        <a:spcAft>
                          <a:spcPts val="0"/>
                        </a:spcAft>
                      </a:pPr>
                      <a:r>
                        <a:rPr lang="en-US" sz="1200" b="1" dirty="0">
                          <a:effectLst/>
                        </a:rPr>
                        <a:t>WIDE FOV</a:t>
                      </a:r>
                      <a:endParaRPr lang="en-US" sz="1200" b="1"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37330747"/>
                  </a:ext>
                </a:extLst>
              </a:tr>
              <a:tr h="592714">
                <a:tc>
                  <a:txBody>
                    <a:bodyPr/>
                    <a:lstStyle/>
                    <a:p>
                      <a:pPr marL="0" marR="0" algn="ctr">
                        <a:spcBef>
                          <a:spcPts val="600"/>
                        </a:spcBef>
                        <a:spcAft>
                          <a:spcPts val="0"/>
                        </a:spcAft>
                      </a:pPr>
                      <a:r>
                        <a:rPr lang="en-US" sz="1200" dirty="0">
                          <a:effectLst/>
                        </a:rPr>
                        <a:t>7.5mm</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90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1.70E-05</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640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480</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0.01088</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0.006926423</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extLst>
                  <a:ext uri="{0D108BD9-81ED-4DB2-BD59-A6C34878D82A}">
                    <a16:rowId xmlns:a16="http://schemas.microsoft.com/office/drawing/2014/main" xmlns="" val="1622826572"/>
                  </a:ext>
                </a:extLst>
              </a:tr>
              <a:tr h="592714">
                <a:tc>
                  <a:txBody>
                    <a:bodyPr/>
                    <a:lstStyle/>
                    <a:p>
                      <a:pPr marL="0" marR="0" algn="ctr">
                        <a:spcBef>
                          <a:spcPts val="600"/>
                        </a:spcBef>
                        <a:spcAft>
                          <a:spcPts val="0"/>
                        </a:spcAft>
                      </a:pPr>
                      <a:r>
                        <a:rPr lang="en-US" sz="1200" dirty="0">
                          <a:effectLst/>
                        </a:rPr>
                        <a:t>9mm</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solidFill>
                      <a:srgbClr val="FF0000"/>
                    </a:solidFill>
                  </a:tcPr>
                </a:tc>
                <a:tc>
                  <a:txBody>
                    <a:bodyPr/>
                    <a:lstStyle/>
                    <a:p>
                      <a:pPr marL="0" marR="0" algn="ctr">
                        <a:spcBef>
                          <a:spcPts val="600"/>
                        </a:spcBef>
                        <a:spcAft>
                          <a:spcPts val="0"/>
                        </a:spcAft>
                      </a:pPr>
                      <a:r>
                        <a:rPr lang="en-US" sz="1200" dirty="0">
                          <a:effectLst/>
                        </a:rPr>
                        <a:t>69</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solidFill>
                      <a:srgbClr val="FF0000"/>
                    </a:solidFill>
                  </a:tcPr>
                </a:tc>
                <a:tc>
                  <a:txBody>
                    <a:bodyPr/>
                    <a:lstStyle/>
                    <a:p>
                      <a:pPr marL="0" marR="0" algn="ctr">
                        <a:spcBef>
                          <a:spcPts val="600"/>
                        </a:spcBef>
                        <a:spcAft>
                          <a:spcPts val="0"/>
                        </a:spcAft>
                      </a:pPr>
                      <a:r>
                        <a:rPr lang="en-US" sz="1200" dirty="0">
                          <a:effectLst/>
                        </a:rPr>
                        <a:t>1.70E-05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solidFill>
                      <a:srgbClr val="FF0000"/>
                    </a:solidFill>
                  </a:tcPr>
                </a:tc>
                <a:tc>
                  <a:txBody>
                    <a:bodyPr/>
                    <a:lstStyle/>
                    <a:p>
                      <a:pPr marL="0" marR="0" algn="ctr">
                        <a:spcBef>
                          <a:spcPts val="600"/>
                        </a:spcBef>
                        <a:spcAft>
                          <a:spcPts val="0"/>
                        </a:spcAft>
                      </a:pPr>
                      <a:r>
                        <a:rPr lang="en-US" sz="1200" dirty="0">
                          <a:effectLst/>
                        </a:rPr>
                        <a:t>640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solidFill>
                      <a:srgbClr val="FF0000"/>
                    </a:solidFill>
                  </a:tcPr>
                </a:tc>
                <a:tc>
                  <a:txBody>
                    <a:bodyPr/>
                    <a:lstStyle/>
                    <a:p>
                      <a:pPr marL="0" marR="0" algn="ctr">
                        <a:spcBef>
                          <a:spcPts val="600"/>
                        </a:spcBef>
                        <a:spcAft>
                          <a:spcPts val="0"/>
                        </a:spcAft>
                      </a:pPr>
                      <a:r>
                        <a:rPr lang="en-US" sz="1200" dirty="0">
                          <a:effectLst/>
                        </a:rPr>
                        <a:t>480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solidFill>
                      <a:srgbClr val="FF0000"/>
                    </a:solidFill>
                  </a:tcPr>
                </a:tc>
                <a:tc>
                  <a:txBody>
                    <a:bodyPr/>
                    <a:lstStyle/>
                    <a:p>
                      <a:pPr marL="0" marR="0" algn="ctr">
                        <a:spcBef>
                          <a:spcPts val="600"/>
                        </a:spcBef>
                        <a:spcAft>
                          <a:spcPts val="0"/>
                        </a:spcAft>
                      </a:pPr>
                      <a:r>
                        <a:rPr lang="en-US" sz="1200" dirty="0">
                          <a:effectLst/>
                        </a:rPr>
                        <a:t>0.01088</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solidFill>
                      <a:srgbClr val="FF0000"/>
                    </a:solidFill>
                  </a:tcPr>
                </a:tc>
                <a:tc>
                  <a:txBody>
                    <a:bodyPr/>
                    <a:lstStyle/>
                    <a:p>
                      <a:pPr marL="0" marR="0" algn="ctr">
                        <a:spcBef>
                          <a:spcPts val="600"/>
                        </a:spcBef>
                        <a:spcAft>
                          <a:spcPts val="0"/>
                        </a:spcAft>
                      </a:pPr>
                      <a:r>
                        <a:rPr lang="en-US" sz="1200" dirty="0">
                          <a:effectLst/>
                        </a:rPr>
                        <a:t>0.009034465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solidFill>
                      <a:srgbClr val="FF0000"/>
                    </a:solidFill>
                  </a:tcPr>
                </a:tc>
                <a:extLst>
                  <a:ext uri="{0D108BD9-81ED-4DB2-BD59-A6C34878D82A}">
                    <a16:rowId xmlns:a16="http://schemas.microsoft.com/office/drawing/2014/main" xmlns="" val="2680509094"/>
                  </a:ext>
                </a:extLst>
              </a:tr>
              <a:tr h="592714">
                <a:tc>
                  <a:txBody>
                    <a:bodyPr/>
                    <a:lstStyle/>
                    <a:p>
                      <a:pPr marL="0" marR="0" algn="ctr">
                        <a:spcBef>
                          <a:spcPts val="600"/>
                        </a:spcBef>
                        <a:spcAft>
                          <a:spcPts val="0"/>
                        </a:spcAft>
                      </a:pPr>
                      <a:r>
                        <a:rPr lang="en-US" sz="1200">
                          <a:effectLst/>
                        </a:rPr>
                        <a:t>13mm</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45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1.70E-05</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640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480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0.01088</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0.013852846</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extLst>
                  <a:ext uri="{0D108BD9-81ED-4DB2-BD59-A6C34878D82A}">
                    <a16:rowId xmlns:a16="http://schemas.microsoft.com/office/drawing/2014/main" xmlns="" val="4000787785"/>
                  </a:ext>
                </a:extLst>
              </a:tr>
              <a:tr h="592714">
                <a:tc>
                  <a:txBody>
                    <a:bodyPr/>
                    <a:lstStyle/>
                    <a:p>
                      <a:pPr marL="0" marR="0" algn="ctr">
                        <a:spcBef>
                          <a:spcPts val="600"/>
                        </a:spcBef>
                        <a:spcAft>
                          <a:spcPts val="0"/>
                        </a:spcAft>
                      </a:pPr>
                      <a:r>
                        <a:rPr lang="en-US" sz="1200">
                          <a:effectLst/>
                        </a:rPr>
                        <a:t>19mm</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32</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1.70E-05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640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480</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0.01088</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0.019480565</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extLst>
                  <a:ext uri="{0D108BD9-81ED-4DB2-BD59-A6C34878D82A}">
                    <a16:rowId xmlns:a16="http://schemas.microsoft.com/office/drawing/2014/main" xmlns="" val="4053575535"/>
                  </a:ext>
                </a:extLst>
              </a:tr>
              <a:tr h="236344">
                <a:tc gridSpan="7">
                  <a:txBody>
                    <a:bodyPr/>
                    <a:lstStyle/>
                    <a:p>
                      <a:pPr marL="0" marR="0" algn="ctr">
                        <a:spcBef>
                          <a:spcPts val="600"/>
                        </a:spcBef>
                        <a:spcAft>
                          <a:spcPts val="0"/>
                        </a:spcAft>
                      </a:pPr>
                      <a:r>
                        <a:rPr lang="en-US" sz="1200" b="1" dirty="0">
                          <a:effectLst/>
                        </a:rPr>
                        <a:t>NARROW</a:t>
                      </a:r>
                      <a:r>
                        <a:rPr lang="en-US" sz="1200" dirty="0">
                          <a:effectLst/>
                        </a:rPr>
                        <a:t> </a:t>
                      </a:r>
                      <a:r>
                        <a:rPr lang="en-US" sz="1200" b="1" dirty="0">
                          <a:effectLst/>
                        </a:rPr>
                        <a:t>FOV</a:t>
                      </a:r>
                      <a:endParaRPr lang="en-US" sz="1200" b="1"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05503917"/>
                  </a:ext>
                </a:extLst>
              </a:tr>
              <a:tr h="592714">
                <a:tc>
                  <a:txBody>
                    <a:bodyPr/>
                    <a:lstStyle/>
                    <a:p>
                      <a:pPr marL="0" marR="0" algn="ctr">
                        <a:spcBef>
                          <a:spcPts val="600"/>
                        </a:spcBef>
                        <a:spcAft>
                          <a:spcPts val="0"/>
                        </a:spcAft>
                      </a:pPr>
                      <a:r>
                        <a:rPr lang="en-US" sz="1200">
                          <a:effectLst/>
                        </a:rPr>
                        <a:t>25mm</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25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0.000017</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640</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480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0.01088</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0.024935123</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extLst>
                  <a:ext uri="{0D108BD9-81ED-4DB2-BD59-A6C34878D82A}">
                    <a16:rowId xmlns:a16="http://schemas.microsoft.com/office/drawing/2014/main" xmlns="" val="286053378"/>
                  </a:ext>
                </a:extLst>
              </a:tr>
              <a:tr h="592714">
                <a:tc>
                  <a:txBody>
                    <a:bodyPr/>
                    <a:lstStyle/>
                    <a:p>
                      <a:pPr marL="0" marR="0" algn="ctr">
                        <a:spcBef>
                          <a:spcPts val="600"/>
                        </a:spcBef>
                        <a:spcAft>
                          <a:spcPts val="0"/>
                        </a:spcAft>
                      </a:pPr>
                      <a:r>
                        <a:rPr lang="en-US" sz="1200">
                          <a:effectLst/>
                        </a:rPr>
                        <a:t>35mm</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28</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1.70E-05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640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480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0.01088</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0.022263503</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extLst>
                  <a:ext uri="{0D108BD9-81ED-4DB2-BD59-A6C34878D82A}">
                    <a16:rowId xmlns:a16="http://schemas.microsoft.com/office/drawing/2014/main" xmlns="" val="46678024"/>
                  </a:ext>
                </a:extLst>
              </a:tr>
              <a:tr h="592714">
                <a:tc>
                  <a:txBody>
                    <a:bodyPr/>
                    <a:lstStyle/>
                    <a:p>
                      <a:pPr marL="0" marR="0" algn="ctr">
                        <a:spcBef>
                          <a:spcPts val="600"/>
                        </a:spcBef>
                        <a:spcAft>
                          <a:spcPts val="0"/>
                        </a:spcAft>
                      </a:pPr>
                      <a:r>
                        <a:rPr lang="en-US" sz="1200">
                          <a:effectLst/>
                        </a:rPr>
                        <a:t>50mm</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12.4</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1.70E-05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640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480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0.01088</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0.050272426</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extLst>
                  <a:ext uri="{0D108BD9-81ED-4DB2-BD59-A6C34878D82A}">
                    <a16:rowId xmlns:a16="http://schemas.microsoft.com/office/drawing/2014/main" xmlns="" val="1476828219"/>
                  </a:ext>
                </a:extLst>
              </a:tr>
              <a:tr h="592714">
                <a:tc>
                  <a:txBody>
                    <a:bodyPr/>
                    <a:lstStyle/>
                    <a:p>
                      <a:pPr marL="0" marR="0" algn="ctr">
                        <a:spcBef>
                          <a:spcPts val="600"/>
                        </a:spcBef>
                        <a:spcAft>
                          <a:spcPts val="0"/>
                        </a:spcAft>
                      </a:pPr>
                      <a:r>
                        <a:rPr lang="en-US" sz="1200">
                          <a:effectLst/>
                        </a:rPr>
                        <a:t>100mm</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a:effectLst/>
                        </a:rPr>
                        <a:t>6.2</a:t>
                      </a:r>
                      <a:endParaRPr lang="en-US" sz="120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1.70E-05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640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480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0.01088</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tc>
                  <a:txBody>
                    <a:bodyPr/>
                    <a:lstStyle/>
                    <a:p>
                      <a:pPr marL="0" marR="0" algn="ctr">
                        <a:spcBef>
                          <a:spcPts val="600"/>
                        </a:spcBef>
                        <a:spcAft>
                          <a:spcPts val="0"/>
                        </a:spcAft>
                      </a:pPr>
                      <a:r>
                        <a:rPr lang="en-US" sz="1200" dirty="0">
                          <a:effectLst/>
                        </a:rPr>
                        <a:t>0.100544852</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52302" marR="52302" marT="0" marB="0" anchor="ctr"/>
                </a:tc>
                <a:extLst>
                  <a:ext uri="{0D108BD9-81ED-4DB2-BD59-A6C34878D82A}">
                    <a16:rowId xmlns:a16="http://schemas.microsoft.com/office/drawing/2014/main" xmlns="" val="3156501092"/>
                  </a:ext>
                </a:extLst>
              </a:tr>
            </a:tbl>
          </a:graphicData>
        </a:graphic>
      </p:graphicFrame>
    </p:spTree>
    <p:extLst>
      <p:ext uri="{BB962C8B-B14F-4D97-AF65-F5344CB8AC3E}">
        <p14:creationId xmlns:p14="http://schemas.microsoft.com/office/powerpoint/2010/main" val="423770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solidFill>
                  <a:srgbClr val="FFFFFF"/>
                </a:solidFill>
                <a:latin typeface="Century Gothic"/>
              </a:rPr>
              <a:t>Amount of deaths, injuries, and losses caused by fires</a:t>
            </a:r>
          </a:p>
          <a:p>
            <a:r>
              <a:rPr lang="en-US" dirty="0">
                <a:solidFill>
                  <a:srgbClr val="FFFFFF"/>
                </a:solidFill>
                <a:latin typeface="Century Gothic"/>
              </a:rPr>
              <a:t>8 fatalities in the first 2 months of 2016</a:t>
            </a:r>
          </a:p>
          <a:p>
            <a:r>
              <a:rPr lang="en-US" dirty="0">
                <a:solidFill>
                  <a:srgbClr val="FFFFFF"/>
                </a:solidFill>
                <a:latin typeface="Century Gothic"/>
              </a:rPr>
              <a:t>Over 20,000 deaths and injuries in 2011</a:t>
            </a:r>
          </a:p>
          <a:p>
            <a:r>
              <a:rPr lang="en-US" dirty="0">
                <a:solidFill>
                  <a:srgbClr val="FFFFFF"/>
                </a:solidFill>
                <a:latin typeface="Century Gothic"/>
              </a:rPr>
              <a:t>$11 billion in damages in the United States in 2011 </a:t>
            </a:r>
          </a:p>
          <a:p>
            <a:r>
              <a:rPr lang="en-US" dirty="0">
                <a:solidFill>
                  <a:srgbClr val="FFFFFF"/>
                </a:solidFill>
                <a:latin typeface="Century Gothic"/>
              </a:rPr>
              <a:t>Facilitate a drive towards reducing the number of fatalities, injuries, and losses</a:t>
            </a:r>
          </a:p>
          <a:p>
            <a:r>
              <a:rPr lang="en-US" dirty="0">
                <a:solidFill>
                  <a:srgbClr val="FFFFFF"/>
                </a:solidFill>
                <a:latin typeface="Century Gothic"/>
              </a:rPr>
              <a:t>Effectively reduce the number of deaths due to structure collapse and smoke inhalation</a:t>
            </a:r>
          </a:p>
          <a:p>
            <a:r>
              <a:rPr lang="en-US" dirty="0">
                <a:solidFill>
                  <a:srgbClr val="FFFFFF"/>
                </a:solidFill>
                <a:latin typeface="Century Gothic"/>
              </a:rPr>
              <a:t>Satisfy UCF senior design requirements </a:t>
            </a:r>
          </a:p>
        </p:txBody>
      </p:sp>
    </p:spTree>
    <p:extLst>
      <p:ext uri="{BB962C8B-B14F-4D97-AF65-F5344CB8AC3E}">
        <p14:creationId xmlns:p14="http://schemas.microsoft.com/office/powerpoint/2010/main" val="2823740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Image</a:t>
            </a:r>
            <a:r>
              <a:rPr lang="en-US" b="1" dirty="0">
                <a:solidFill>
                  <a:srgbClr val="FFFFFF"/>
                </a:solidFill>
              </a:rPr>
              <a:t> </a:t>
            </a:r>
            <a:r>
              <a:rPr lang="en-US" dirty="0">
                <a:solidFill>
                  <a:srgbClr val="FFFFFF"/>
                </a:solidFill>
              </a:rPr>
              <a:t>Processing</a:t>
            </a:r>
          </a:p>
        </p:txBody>
      </p:sp>
      <p:sp>
        <p:nvSpPr>
          <p:cNvPr id="3" name="Content Placeholder 2"/>
          <p:cNvSpPr>
            <a:spLocks noGrp="1"/>
          </p:cNvSpPr>
          <p:nvPr>
            <p:ph idx="1"/>
          </p:nvPr>
        </p:nvSpPr>
        <p:spPr>
          <a:xfrm>
            <a:off x="646110" y="1540041"/>
            <a:ext cx="10653261" cy="5056701"/>
          </a:xfrm>
        </p:spPr>
        <p:txBody>
          <a:bodyPr vert="horz" lIns="91440" tIns="45720" rIns="91440" bIns="45720" rtlCol="0" anchor="t">
            <a:normAutofit/>
          </a:bodyPr>
          <a:lstStyle/>
          <a:p>
            <a:r>
              <a:rPr lang="en-US" dirty="0">
                <a:solidFill>
                  <a:srgbClr val="FFFFFF"/>
                </a:solidFill>
              </a:rPr>
              <a:t>OpenCV libraries</a:t>
            </a:r>
          </a:p>
          <a:p>
            <a:pPr lvl="1"/>
            <a:r>
              <a:rPr lang="en-US" sz="2000" dirty="0">
                <a:solidFill>
                  <a:srgbClr val="FFFFFF"/>
                </a:solidFill>
              </a:rPr>
              <a:t>Classifier Training</a:t>
            </a:r>
          </a:p>
          <a:p>
            <a:pPr lvl="1"/>
            <a:r>
              <a:rPr lang="en-US" sz="2000" dirty="0">
                <a:solidFill>
                  <a:srgbClr val="FFFFFF"/>
                </a:solidFill>
              </a:rPr>
              <a:t>Object Detection</a:t>
            </a:r>
          </a:p>
          <a:p>
            <a:r>
              <a:rPr lang="en-US" dirty="0">
                <a:solidFill>
                  <a:srgbClr val="FFFFFF"/>
                </a:solidFill>
              </a:rPr>
              <a:t>System training via opencv_traincascade application </a:t>
            </a:r>
          </a:p>
          <a:p>
            <a:r>
              <a:rPr lang="en-US" dirty="0">
                <a:solidFill>
                  <a:srgbClr val="FFFFFF"/>
                </a:solidFill>
              </a:rPr>
              <a:t>Positive and negative image samples required</a:t>
            </a:r>
          </a:p>
          <a:p>
            <a:pPr lvl="1"/>
            <a:r>
              <a:rPr lang="en-US" sz="2000" dirty="0">
                <a:solidFill>
                  <a:srgbClr val="FFFFFF"/>
                </a:solidFill>
              </a:rPr>
              <a:t>OpenCV Utility: opencv_createsamples</a:t>
            </a:r>
          </a:p>
        </p:txBody>
      </p:sp>
    </p:spTree>
    <p:extLst>
      <p:ext uri="{BB962C8B-B14F-4D97-AF65-F5344CB8AC3E}">
        <p14:creationId xmlns:p14="http://schemas.microsoft.com/office/powerpoint/2010/main" val="2672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87404"/>
            <a:ext cx="9404723" cy="788253"/>
          </a:xfrm>
        </p:spPr>
        <p:txBody>
          <a:bodyPr/>
          <a:lstStyle/>
          <a:p>
            <a:r>
              <a:rPr lang="en-US" dirty="0"/>
              <a:t>Image Processing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2236903"/>
              </p:ext>
            </p:extLst>
          </p:nvPr>
        </p:nvGraphicFramePr>
        <p:xfrm>
          <a:off x="574766" y="1175657"/>
          <a:ext cx="10881360"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449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19" y="1076056"/>
            <a:ext cx="7814091" cy="5959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19" y="460246"/>
            <a:ext cx="8892109" cy="2815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19" y="2058918"/>
            <a:ext cx="8602348" cy="1248728"/>
          </a:xfrm>
          <a:prstGeom prst="rect">
            <a:avLst/>
          </a:prstGeom>
        </p:spPr>
      </p:pic>
      <p:cxnSp>
        <p:nvCxnSpPr>
          <p:cNvPr id="7" name="Straight Connector 6"/>
          <p:cNvCxnSpPr/>
          <p:nvPr/>
        </p:nvCxnSpPr>
        <p:spPr>
          <a:xfrm>
            <a:off x="3918857" y="2259874"/>
            <a:ext cx="8008842" cy="13685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11680" y="2259874"/>
            <a:ext cx="5596693" cy="437691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8373" y="3628439"/>
            <a:ext cx="4319326" cy="3008348"/>
          </a:xfrm>
          <a:prstGeom prst="rect">
            <a:avLst/>
          </a:prstGeom>
        </p:spPr>
      </p:pic>
    </p:spTree>
    <p:extLst>
      <p:ext uri="{BB962C8B-B14F-4D97-AF65-F5344CB8AC3E}">
        <p14:creationId xmlns:p14="http://schemas.microsoft.com/office/powerpoint/2010/main" val="3454232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68" y="354370"/>
            <a:ext cx="10058400" cy="56550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185" y="4212000"/>
            <a:ext cx="2773866" cy="2515372"/>
          </a:xfrm>
          <a:prstGeom prst="rect">
            <a:avLst/>
          </a:prstGeom>
        </p:spPr>
      </p:pic>
    </p:spTree>
    <p:extLst>
      <p:ext uri="{BB962C8B-B14F-4D97-AF65-F5344CB8AC3E}">
        <p14:creationId xmlns:p14="http://schemas.microsoft.com/office/powerpoint/2010/main" val="2177973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03" y="384971"/>
            <a:ext cx="10119174" cy="56892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116" y="4251188"/>
            <a:ext cx="2773866" cy="2515372"/>
          </a:xfrm>
          <a:prstGeom prst="rect">
            <a:avLst/>
          </a:prstGeom>
        </p:spPr>
      </p:pic>
    </p:spTree>
    <p:extLst>
      <p:ext uri="{BB962C8B-B14F-4D97-AF65-F5344CB8AC3E}">
        <p14:creationId xmlns:p14="http://schemas.microsoft.com/office/powerpoint/2010/main" val="2203647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Tasks</a:t>
            </a:r>
          </a:p>
        </p:txBody>
      </p:sp>
      <p:graphicFrame>
        <p:nvGraphicFramePr>
          <p:cNvPr id="5" name="Content Placeholder 3"/>
          <p:cNvGraphicFramePr>
            <a:graphicFrameLocks/>
          </p:cNvGraphicFramePr>
          <p:nvPr>
            <p:extLst>
              <p:ext uri="{D42A27DB-BD31-4B8C-83A1-F6EECF244321}">
                <p14:modId xmlns:p14="http://schemas.microsoft.com/office/powerpoint/2010/main" val="1893182945"/>
              </p:ext>
            </p:extLst>
          </p:nvPr>
        </p:nvGraphicFramePr>
        <p:xfrm>
          <a:off x="1531037" y="2280475"/>
          <a:ext cx="9163947" cy="2758240"/>
        </p:xfrm>
        <a:graphic>
          <a:graphicData uri="http://schemas.openxmlformats.org/drawingml/2006/table">
            <a:tbl>
              <a:tblPr firstRow="1" bandRow="1">
                <a:tableStyleId>{5C22544A-7EE6-4342-B048-85BDC9FD1C3A}</a:tableStyleId>
              </a:tblPr>
              <a:tblGrid>
                <a:gridCol w="3054649">
                  <a:extLst>
                    <a:ext uri="{9D8B030D-6E8A-4147-A177-3AD203B41FA5}">
                      <a16:colId xmlns:a16="http://schemas.microsoft.com/office/drawing/2014/main" xmlns="" val="2577746396"/>
                    </a:ext>
                  </a:extLst>
                </a:gridCol>
                <a:gridCol w="3054649">
                  <a:extLst>
                    <a:ext uri="{9D8B030D-6E8A-4147-A177-3AD203B41FA5}">
                      <a16:colId xmlns:a16="http://schemas.microsoft.com/office/drawing/2014/main" xmlns="" val="3721022666"/>
                    </a:ext>
                  </a:extLst>
                </a:gridCol>
                <a:gridCol w="3054649">
                  <a:extLst>
                    <a:ext uri="{9D8B030D-6E8A-4147-A177-3AD203B41FA5}">
                      <a16:colId xmlns:a16="http://schemas.microsoft.com/office/drawing/2014/main" xmlns="" val="268352185"/>
                    </a:ext>
                  </a:extLst>
                </a:gridCol>
              </a:tblGrid>
              <a:tr h="563078">
                <a:tc>
                  <a:txBody>
                    <a:bodyPr/>
                    <a:lstStyle/>
                    <a:p>
                      <a:pPr algn="ctr"/>
                      <a:r>
                        <a:rPr lang="en-US" dirty="0"/>
                        <a:t>Task</a:t>
                      </a:r>
                    </a:p>
                  </a:txBody>
                  <a:tcPr/>
                </a:tc>
                <a:tc>
                  <a:txBody>
                    <a:bodyPr/>
                    <a:lstStyle/>
                    <a:p>
                      <a:pPr algn="ctr"/>
                      <a:r>
                        <a:rPr lang="en-US" dirty="0"/>
                        <a:t>Module</a:t>
                      </a:r>
                    </a:p>
                  </a:txBody>
                  <a:tcPr/>
                </a:tc>
                <a:tc>
                  <a:txBody>
                    <a:bodyPr/>
                    <a:lstStyle/>
                    <a:p>
                      <a:pPr algn="ctr"/>
                      <a:r>
                        <a:rPr lang="en-US" dirty="0"/>
                        <a:t>Connection</a:t>
                      </a:r>
                      <a:endParaRPr lang="en-US"/>
                    </a:p>
                  </a:txBody>
                  <a:tcPr/>
                </a:tc>
                <a:extLst>
                  <a:ext uri="{0D108BD9-81ED-4DB2-BD59-A6C34878D82A}">
                    <a16:rowId xmlns:a16="http://schemas.microsoft.com/office/drawing/2014/main" xmlns="" val="2120540809"/>
                  </a:ext>
                </a:extLst>
              </a:tr>
              <a:tr h="539616">
                <a:tc>
                  <a:txBody>
                    <a:bodyPr/>
                    <a:lstStyle/>
                    <a:p>
                      <a:r>
                        <a:rPr lang="en-US" dirty="0"/>
                        <a:t>Flight Path Processing</a:t>
                      </a:r>
                    </a:p>
                  </a:txBody>
                  <a:tcPr/>
                </a:tc>
                <a:tc>
                  <a:txBody>
                    <a:bodyPr/>
                    <a:lstStyle/>
                    <a:p>
                      <a:r>
                        <a:rPr lang="en-US" dirty="0"/>
                        <a:t>Pixhawk Flight Controller</a:t>
                      </a:r>
                    </a:p>
                  </a:txBody>
                  <a:tcPr/>
                </a:tc>
                <a:tc>
                  <a:txBody>
                    <a:bodyPr/>
                    <a:lstStyle/>
                    <a:p>
                      <a:r>
                        <a:rPr lang="en-US" dirty="0"/>
                        <a:t>Onboard; I2C Serial Interface Protocol</a:t>
                      </a:r>
                    </a:p>
                  </a:txBody>
                  <a:tcPr/>
                </a:tc>
                <a:extLst>
                  <a:ext uri="{0D108BD9-81ED-4DB2-BD59-A6C34878D82A}">
                    <a16:rowId xmlns:a16="http://schemas.microsoft.com/office/drawing/2014/main" xmlns="" val="2453075061"/>
                  </a:ext>
                </a:extLst>
              </a:tr>
              <a:tr h="539616">
                <a:tc>
                  <a:txBody>
                    <a:bodyPr/>
                    <a:lstStyle/>
                    <a:p>
                      <a:r>
                        <a:rPr lang="en-US" dirty="0"/>
                        <a:t>Proximity Processing</a:t>
                      </a:r>
                    </a:p>
                  </a:txBody>
                  <a:tcPr/>
                </a:tc>
                <a:tc>
                  <a:txBody>
                    <a:bodyPr/>
                    <a:lstStyle/>
                    <a:p>
                      <a:r>
                        <a:rPr lang="en-US" dirty="0">
                          <a:solidFill>
                            <a:srgbClr val="000000"/>
                          </a:solidFill>
                          <a:latin typeface="Century Gothic" charset="0"/>
                        </a:rPr>
                        <a:t>HC – SR04 Ultrasonic Sensors</a:t>
                      </a:r>
                    </a:p>
                  </a:txBody>
                  <a:tcPr/>
                </a:tc>
                <a:tc>
                  <a:txBody>
                    <a:bodyPr/>
                    <a:lstStyle/>
                    <a:p>
                      <a:r>
                        <a:rPr lang="en-US" dirty="0"/>
                        <a:t>Onboard; GPIO Pins</a:t>
                      </a:r>
                    </a:p>
                  </a:txBody>
                  <a:tcPr/>
                </a:tc>
                <a:extLst>
                  <a:ext uri="{0D108BD9-81ED-4DB2-BD59-A6C34878D82A}">
                    <a16:rowId xmlns:a16="http://schemas.microsoft.com/office/drawing/2014/main" xmlns="" val="3155932549"/>
                  </a:ext>
                </a:extLst>
              </a:tr>
              <a:tr h="915002">
                <a:tc>
                  <a:txBody>
                    <a:bodyPr/>
                    <a:lstStyle/>
                    <a:p>
                      <a:r>
                        <a:rPr lang="en-US" dirty="0"/>
                        <a:t>Image Processing </a:t>
                      </a:r>
                      <a:endParaRPr lang="en-US"/>
                    </a:p>
                  </a:txBody>
                  <a:tcPr/>
                </a:tc>
                <a:tc>
                  <a:txBody>
                    <a:bodyPr/>
                    <a:lstStyle/>
                    <a:p>
                      <a:r>
                        <a:rPr lang="en-US" dirty="0"/>
                        <a:t>OpenCV</a:t>
                      </a:r>
                      <a:r>
                        <a:rPr lang="en-US" baseline="0" dirty="0"/>
                        <a:t> Algorithms</a:t>
                      </a:r>
                      <a:endParaRPr lang="en-US" dirty="0"/>
                    </a:p>
                  </a:txBody>
                  <a:tcPr/>
                </a:tc>
                <a:tc>
                  <a:txBody>
                    <a:bodyPr/>
                    <a:lstStyle/>
                    <a:p>
                      <a:r>
                        <a:rPr lang="en-US" dirty="0"/>
                        <a:t>Direct Connect to MCU; USB</a:t>
                      </a:r>
                    </a:p>
                  </a:txBody>
                  <a:tcPr/>
                </a:tc>
                <a:extLst>
                  <a:ext uri="{0D108BD9-81ED-4DB2-BD59-A6C34878D82A}">
                    <a16:rowId xmlns:a16="http://schemas.microsoft.com/office/drawing/2014/main" xmlns="" val="1594053147"/>
                  </a:ext>
                </a:extLst>
              </a:tr>
            </a:tbl>
          </a:graphicData>
        </a:graphic>
      </p:graphicFrame>
    </p:spTree>
    <p:extLst>
      <p:ext uri="{BB962C8B-B14F-4D97-AF65-F5344CB8AC3E}">
        <p14:creationId xmlns:p14="http://schemas.microsoft.com/office/powerpoint/2010/main" val="227588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02392490"/>
              </p:ext>
            </p:extLst>
          </p:nvPr>
        </p:nvGraphicFramePr>
        <p:xfrm>
          <a:off x="645098" y="1111227"/>
          <a:ext cx="5442827" cy="5275625"/>
        </p:xfrm>
        <a:graphic>
          <a:graphicData uri="http://schemas.openxmlformats.org/drawingml/2006/table">
            <a:tbl>
              <a:tblPr bandRow="1">
                <a:tableStyleId>{5C22544A-7EE6-4342-B048-85BDC9FD1C3A}</a:tableStyleId>
              </a:tblPr>
              <a:tblGrid>
                <a:gridCol w="1515723">
                  <a:extLst>
                    <a:ext uri="{9D8B030D-6E8A-4147-A177-3AD203B41FA5}">
                      <a16:colId xmlns:a16="http://schemas.microsoft.com/office/drawing/2014/main" xmlns="" val="892724132"/>
                    </a:ext>
                  </a:extLst>
                </a:gridCol>
                <a:gridCol w="1929104">
                  <a:extLst>
                    <a:ext uri="{9D8B030D-6E8A-4147-A177-3AD203B41FA5}">
                      <a16:colId xmlns:a16="http://schemas.microsoft.com/office/drawing/2014/main" xmlns="" val="4250482753"/>
                    </a:ext>
                  </a:extLst>
                </a:gridCol>
                <a:gridCol w="1998000">
                  <a:extLst>
                    <a:ext uri="{9D8B030D-6E8A-4147-A177-3AD203B41FA5}">
                      <a16:colId xmlns:a16="http://schemas.microsoft.com/office/drawing/2014/main" xmlns="" val="2969588462"/>
                    </a:ext>
                  </a:extLst>
                </a:gridCol>
              </a:tblGrid>
              <a:tr h="422050">
                <a:tc>
                  <a:txBody>
                    <a:bodyPr/>
                    <a:lstStyle/>
                    <a:p>
                      <a:pPr marL="228600" marR="0" algn="l">
                        <a:spcBef>
                          <a:spcPts val="600"/>
                        </a:spcBef>
                        <a:spcAft>
                          <a:spcPts val="1200"/>
                        </a:spcAft>
                      </a:pPr>
                      <a:r>
                        <a:rPr lang="en-US" sz="1100" b="1" dirty="0">
                          <a:effectLst/>
                        </a:rPr>
                        <a:t> </a:t>
                      </a:r>
                      <a:endParaRPr lang="en-US" sz="1100" b="1"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b="1" dirty="0">
                          <a:effectLst/>
                        </a:rPr>
                        <a:t>Arduino ATMega2560</a:t>
                      </a:r>
                      <a:endParaRPr lang="en-US" sz="1100" b="1"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b="1" dirty="0" err="1">
                          <a:effectLst/>
                        </a:rPr>
                        <a:t>BeagleBone</a:t>
                      </a:r>
                      <a:r>
                        <a:rPr lang="en-US" sz="1100" b="1" dirty="0">
                          <a:effectLst/>
                        </a:rPr>
                        <a:t> Black</a:t>
                      </a:r>
                      <a:endParaRPr lang="en-US" sz="1100" b="1"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2982562022"/>
                  </a:ext>
                </a:extLst>
              </a:tr>
              <a:tr h="211025">
                <a:tc>
                  <a:txBody>
                    <a:bodyPr/>
                    <a:lstStyle/>
                    <a:p>
                      <a:pPr marL="228600" marR="0" algn="l">
                        <a:spcBef>
                          <a:spcPts val="600"/>
                        </a:spcBef>
                        <a:spcAft>
                          <a:spcPts val="1200"/>
                        </a:spcAft>
                      </a:pPr>
                      <a:r>
                        <a:rPr lang="en-US" sz="1100" b="1">
                          <a:effectLst/>
                        </a:rPr>
                        <a:t>Cost</a:t>
                      </a:r>
                      <a:endParaRPr lang="en-US" sz="1100" b="1">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a:effectLst/>
                        </a:rPr>
                        <a:t>$30.00</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$55.00 (free)</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462800889"/>
                  </a:ext>
                </a:extLst>
              </a:tr>
              <a:tr h="422050">
                <a:tc>
                  <a:txBody>
                    <a:bodyPr/>
                    <a:lstStyle/>
                    <a:p>
                      <a:pPr marL="228600" marR="0" algn="l">
                        <a:spcBef>
                          <a:spcPts val="600"/>
                        </a:spcBef>
                        <a:spcAft>
                          <a:spcPts val="1200"/>
                        </a:spcAft>
                      </a:pPr>
                      <a:r>
                        <a:rPr lang="en-US" sz="1100" b="1" dirty="0">
                          <a:effectLst/>
                        </a:rPr>
                        <a:t>Universal Serial Buss</a:t>
                      </a:r>
                      <a:endParaRPr lang="en-US" sz="1100" b="1"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N/A</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1x2.0</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1903588394"/>
                  </a:ext>
                </a:extLst>
              </a:tr>
              <a:tr h="211025">
                <a:tc>
                  <a:txBody>
                    <a:bodyPr/>
                    <a:lstStyle/>
                    <a:p>
                      <a:pPr marL="228600" marR="0" algn="l">
                        <a:spcBef>
                          <a:spcPts val="600"/>
                        </a:spcBef>
                        <a:spcAft>
                          <a:spcPts val="1200"/>
                        </a:spcAft>
                      </a:pPr>
                      <a:r>
                        <a:rPr lang="en-US" sz="1100" b="1">
                          <a:effectLst/>
                        </a:rPr>
                        <a:t>ADC</a:t>
                      </a:r>
                      <a:endParaRPr lang="en-US" sz="1100" b="1">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a:effectLst/>
                        </a:rPr>
                        <a:t>6</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Internal</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348716809"/>
                  </a:ext>
                </a:extLst>
              </a:tr>
              <a:tr h="422050">
                <a:tc>
                  <a:txBody>
                    <a:bodyPr/>
                    <a:lstStyle/>
                    <a:p>
                      <a:pPr marL="228600" marR="0" algn="l">
                        <a:spcBef>
                          <a:spcPts val="600"/>
                        </a:spcBef>
                        <a:spcAft>
                          <a:spcPts val="1200"/>
                        </a:spcAft>
                      </a:pPr>
                      <a:r>
                        <a:rPr lang="en-US" sz="1100" b="1">
                          <a:effectLst/>
                        </a:rPr>
                        <a:t>I/O Protocols</a:t>
                      </a:r>
                      <a:endParaRPr lang="en-US" sz="1100" b="1">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a:effectLst/>
                        </a:rPr>
                        <a:t>14</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22</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2011871390"/>
                  </a:ext>
                </a:extLst>
              </a:tr>
              <a:tr h="211025">
                <a:tc>
                  <a:txBody>
                    <a:bodyPr/>
                    <a:lstStyle/>
                    <a:p>
                      <a:pPr marL="228600" marR="0" algn="l">
                        <a:spcBef>
                          <a:spcPts val="600"/>
                        </a:spcBef>
                        <a:spcAft>
                          <a:spcPts val="1200"/>
                        </a:spcAft>
                      </a:pPr>
                      <a:r>
                        <a:rPr lang="en-US" sz="1100" b="1">
                          <a:effectLst/>
                        </a:rPr>
                        <a:t>RAM</a:t>
                      </a:r>
                      <a:endParaRPr lang="en-US" sz="1100" b="1">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a:effectLst/>
                        </a:rPr>
                        <a:t>8 KB</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512 MB</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3657774434"/>
                  </a:ext>
                </a:extLst>
              </a:tr>
              <a:tr h="211025">
                <a:tc>
                  <a:txBody>
                    <a:bodyPr/>
                    <a:lstStyle/>
                    <a:p>
                      <a:pPr marL="228600" marR="0" algn="l">
                        <a:spcBef>
                          <a:spcPts val="600"/>
                        </a:spcBef>
                        <a:spcAft>
                          <a:spcPts val="1200"/>
                        </a:spcAft>
                      </a:pPr>
                      <a:r>
                        <a:rPr lang="en-US" sz="1100" b="1">
                          <a:effectLst/>
                        </a:rPr>
                        <a:t>Speed</a:t>
                      </a:r>
                      <a:endParaRPr lang="en-US" sz="1100" b="1">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16 MHz</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1 GHz</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3179867874"/>
                  </a:ext>
                </a:extLst>
              </a:tr>
              <a:tr h="422050">
                <a:tc>
                  <a:txBody>
                    <a:bodyPr/>
                    <a:lstStyle/>
                    <a:p>
                      <a:pPr marL="228600" marR="0" algn="l">
                        <a:spcBef>
                          <a:spcPts val="600"/>
                        </a:spcBef>
                        <a:spcAft>
                          <a:spcPts val="1200"/>
                        </a:spcAft>
                      </a:pPr>
                      <a:r>
                        <a:rPr lang="en-US" sz="1100" b="1">
                          <a:effectLst/>
                        </a:rPr>
                        <a:t>Processor</a:t>
                      </a:r>
                      <a:endParaRPr lang="en-US" sz="1100" b="1">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a:effectLst/>
                        </a:rPr>
                        <a:t>ATMega2560</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TI </a:t>
                      </a:r>
                      <a:r>
                        <a:rPr lang="en-US" sz="1100" dirty="0" err="1">
                          <a:effectLst/>
                        </a:rPr>
                        <a:t>Sitara</a:t>
                      </a:r>
                      <a:r>
                        <a:rPr lang="en-US" sz="1100" dirty="0">
                          <a:effectLst/>
                        </a:rPr>
                        <a:t> AM3359 ARM Cortex A8</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1271115783"/>
                  </a:ext>
                </a:extLst>
              </a:tr>
              <a:tr h="422050">
                <a:tc>
                  <a:txBody>
                    <a:bodyPr/>
                    <a:lstStyle/>
                    <a:p>
                      <a:pPr marL="228600" marR="0" algn="l">
                        <a:spcBef>
                          <a:spcPts val="600"/>
                        </a:spcBef>
                        <a:spcAft>
                          <a:spcPts val="1200"/>
                        </a:spcAft>
                      </a:pPr>
                      <a:r>
                        <a:rPr lang="en-US" sz="1100" b="1">
                          <a:effectLst/>
                        </a:rPr>
                        <a:t>Architecture</a:t>
                      </a:r>
                      <a:endParaRPr lang="en-US" sz="1100" b="1">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a:effectLst/>
                        </a:rPr>
                        <a:t>8-bit</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32-bit</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3072748541"/>
                  </a:ext>
                </a:extLst>
              </a:tr>
              <a:tr h="633075">
                <a:tc>
                  <a:txBody>
                    <a:bodyPr/>
                    <a:lstStyle/>
                    <a:p>
                      <a:pPr marL="228600" marR="0" algn="l">
                        <a:spcBef>
                          <a:spcPts val="600"/>
                        </a:spcBef>
                        <a:spcAft>
                          <a:spcPts val="1200"/>
                        </a:spcAft>
                      </a:pPr>
                      <a:r>
                        <a:rPr lang="en-US" sz="1100" b="1">
                          <a:effectLst/>
                        </a:rPr>
                        <a:t>Programming Language</a:t>
                      </a:r>
                      <a:endParaRPr lang="en-US" sz="1100" b="1">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a:effectLst/>
                        </a:rPr>
                        <a:t>Wiring Based (~C++)</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C</a:t>
                      </a:r>
                      <a:r>
                        <a:rPr lang="en-US" sz="1100" b="1" dirty="0">
                          <a:effectLst/>
                        </a:rPr>
                        <a:t>, C++, </a:t>
                      </a:r>
                      <a:r>
                        <a:rPr lang="en-US" sz="1100" dirty="0">
                          <a:effectLst/>
                        </a:rPr>
                        <a:t>Java, </a:t>
                      </a:r>
                      <a:r>
                        <a:rPr lang="en-US" sz="1100" b="1" dirty="0">
                          <a:effectLst/>
                        </a:rPr>
                        <a:t>Python</a:t>
                      </a:r>
                      <a:r>
                        <a:rPr lang="en-US" sz="1100" dirty="0">
                          <a:effectLst/>
                        </a:rPr>
                        <a:t>, Perl, Ruby</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4292964508"/>
                  </a:ext>
                </a:extLst>
              </a:tr>
              <a:tr h="1055125">
                <a:tc>
                  <a:txBody>
                    <a:bodyPr/>
                    <a:lstStyle/>
                    <a:p>
                      <a:pPr marL="228600" marR="0" algn="l">
                        <a:spcBef>
                          <a:spcPts val="600"/>
                        </a:spcBef>
                        <a:spcAft>
                          <a:spcPts val="1200"/>
                        </a:spcAft>
                      </a:pPr>
                      <a:r>
                        <a:rPr lang="en-US" sz="1100" b="1">
                          <a:effectLst/>
                        </a:rPr>
                        <a:t>Integrated Development Environment</a:t>
                      </a:r>
                      <a:endParaRPr lang="en-US" sz="1100" b="1">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a:effectLst/>
                        </a:rPr>
                        <a:t>Android IDE, Eclipse</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a:effectLst/>
                        </a:rPr>
                        <a:t>Cloud9, Node.JS</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343666632"/>
                  </a:ext>
                </a:extLst>
              </a:tr>
              <a:tr h="633075">
                <a:tc>
                  <a:txBody>
                    <a:bodyPr/>
                    <a:lstStyle/>
                    <a:p>
                      <a:pPr marL="228600" marR="0" algn="l">
                        <a:spcBef>
                          <a:spcPts val="600"/>
                        </a:spcBef>
                        <a:spcAft>
                          <a:spcPts val="1200"/>
                        </a:spcAft>
                      </a:pPr>
                      <a:r>
                        <a:rPr lang="en-US" sz="1100" b="1" dirty="0">
                          <a:effectLst/>
                        </a:rPr>
                        <a:t>Operating System</a:t>
                      </a:r>
                      <a:endParaRPr lang="en-US" sz="1100" b="1"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a:effectLst/>
                        </a:rPr>
                        <a:t>N/A</a:t>
                      </a:r>
                      <a:endParaRPr lang="en-US" sz="110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tc>
                  <a:txBody>
                    <a:bodyPr/>
                    <a:lstStyle/>
                    <a:p>
                      <a:pPr marL="228600" marR="0" algn="ctr">
                        <a:spcBef>
                          <a:spcPts val="600"/>
                        </a:spcBef>
                        <a:spcAft>
                          <a:spcPts val="1200"/>
                        </a:spcAft>
                      </a:pPr>
                      <a:r>
                        <a:rPr lang="en-US" sz="1100" dirty="0">
                          <a:effectLst/>
                        </a:rPr>
                        <a:t>Android, Linux, Windows CE, RISC OS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2936" marR="62936" marT="0" marB="0" anchor="ctr"/>
                </a:tc>
                <a:extLst>
                  <a:ext uri="{0D108BD9-81ED-4DB2-BD59-A6C34878D82A}">
                    <a16:rowId xmlns:a16="http://schemas.microsoft.com/office/drawing/2014/main" xmlns="" val="1195710778"/>
                  </a:ext>
                </a:extLst>
              </a:tr>
            </a:tbl>
          </a:graphicData>
        </a:graphic>
      </p:graphicFrame>
      <p:sp>
        <p:nvSpPr>
          <p:cNvPr id="7" name="Content Placeholder 2"/>
          <p:cNvSpPr txBox="1">
            <a:spLocks/>
          </p:cNvSpPr>
          <p:nvPr/>
        </p:nvSpPr>
        <p:spPr>
          <a:xfrm>
            <a:off x="6426546" y="1332412"/>
            <a:ext cx="4689946" cy="4833257"/>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No power conversion or level shifting is needed</a:t>
            </a:r>
          </a:p>
          <a:p>
            <a:pPr lvl="1"/>
            <a:r>
              <a:rPr lang="en-US" dirty="0" err="1"/>
              <a:t>PixHawk</a:t>
            </a:r>
            <a:r>
              <a:rPr lang="en-US" dirty="0"/>
              <a:t> Flight Controller operates at the same voltage of 3.3V</a:t>
            </a:r>
          </a:p>
          <a:p>
            <a:r>
              <a:rPr lang="en-US" dirty="0"/>
              <a:t>Several Connectivity Ports: USB host, USB client (for power and communications), Ethernet, HDMI, and 2x46 pin headers.</a:t>
            </a:r>
          </a:p>
        </p:txBody>
      </p:sp>
      <p:sp>
        <p:nvSpPr>
          <p:cNvPr id="2" name="Title 1"/>
          <p:cNvSpPr>
            <a:spLocks noGrp="1"/>
          </p:cNvSpPr>
          <p:nvPr>
            <p:ph type="title"/>
          </p:nvPr>
        </p:nvSpPr>
        <p:spPr>
          <a:xfrm>
            <a:off x="306477" y="191461"/>
            <a:ext cx="9404723" cy="1400530"/>
          </a:xfrm>
        </p:spPr>
        <p:txBody>
          <a:bodyPr/>
          <a:lstStyle/>
          <a:p>
            <a:r>
              <a:rPr lang="en-US" dirty="0"/>
              <a:t>Processing MCU</a:t>
            </a:r>
          </a:p>
        </p:txBody>
      </p:sp>
    </p:spTree>
    <p:extLst>
      <p:ext uri="{BB962C8B-B14F-4D97-AF65-F5344CB8AC3E}">
        <p14:creationId xmlns:p14="http://schemas.microsoft.com/office/powerpoint/2010/main" val="2133783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65" y="346048"/>
            <a:ext cx="9404723" cy="1400530"/>
          </a:xfrm>
        </p:spPr>
        <p:txBody>
          <a:bodyPr/>
          <a:lstStyle/>
          <a:p>
            <a:r>
              <a:rPr lang="en-US" dirty="0"/>
              <a:t>Image Processing Sub-System</a:t>
            </a:r>
          </a:p>
        </p:txBody>
      </p:sp>
      <p:sp>
        <p:nvSpPr>
          <p:cNvPr id="6" name="Content Placeholder 5"/>
          <p:cNvSpPr>
            <a:spLocks noGrp="1"/>
          </p:cNvSpPr>
          <p:nvPr>
            <p:ph idx="1"/>
          </p:nvPr>
        </p:nvSpPr>
        <p:spPr>
          <a:xfrm>
            <a:off x="816909" y="1576761"/>
            <a:ext cx="9646439" cy="4195481"/>
          </a:xfrm>
        </p:spPr>
        <p:txBody>
          <a:bodyPr vert="horz" lIns="91440" tIns="45720" rIns="91440" bIns="45720" rtlCol="0" anchor="t">
            <a:normAutofit/>
          </a:bodyPr>
          <a:lstStyle/>
          <a:p>
            <a:r>
              <a:rPr lang="en-US" dirty="0"/>
              <a:t>The BeagleBone Black will receive video streams from the Tau2 640 via a USB port</a:t>
            </a:r>
          </a:p>
          <a:p>
            <a:pPr lvl="1"/>
            <a:r>
              <a:rPr lang="en-US" dirty="0"/>
              <a:t>Image processing will be done via the BeagleBone </a:t>
            </a:r>
          </a:p>
          <a:p>
            <a:r>
              <a:rPr lang="en-US" dirty="0"/>
              <a:t>Once the object is detected the BeagleBone Black will signal the PixHawk Flight Controller</a:t>
            </a:r>
          </a:p>
          <a:p>
            <a:pPr lvl="1"/>
            <a:r>
              <a:rPr lang="en-US" dirty="0"/>
              <a:t>PixHawk will ignore the waypoints it receives from the mission planner software </a:t>
            </a:r>
          </a:p>
          <a:p>
            <a:pPr lvl="1"/>
            <a:r>
              <a:rPr lang="en-US" dirty="0"/>
              <a:t>It will then navigate the quadcopter to the fire that was detected</a:t>
            </a:r>
          </a:p>
          <a:p>
            <a:endParaRPr lang="en-US" dirty="0"/>
          </a:p>
        </p:txBody>
      </p:sp>
    </p:spTree>
    <p:extLst>
      <p:ext uri="{BB962C8B-B14F-4D97-AF65-F5344CB8AC3E}">
        <p14:creationId xmlns:p14="http://schemas.microsoft.com/office/powerpoint/2010/main" val="633944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Suppression</a:t>
            </a:r>
            <a:endParaRPr lang="en-US" b="1" dirty="0">
              <a:solidFill>
                <a:srgbClr val="FF0000"/>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fire suppression will be made up of a trap door mechanism that is populated with Sodium Bicarbonate (baking soda), something often used in fire extinguishers.</a:t>
            </a:r>
          </a:p>
          <a:p>
            <a:r>
              <a:rPr lang="en-US" dirty="0"/>
              <a:t>Once the drone has been positioned accordingly, a signal will be sent to release the contents and extinguish the fire.</a:t>
            </a:r>
          </a:p>
        </p:txBody>
      </p:sp>
    </p:spTree>
    <p:extLst>
      <p:ext uri="{BB962C8B-B14F-4D97-AF65-F5344CB8AC3E}">
        <p14:creationId xmlns:p14="http://schemas.microsoft.com/office/powerpoint/2010/main" val="3101930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Extinguisher</a:t>
            </a:r>
            <a:endParaRPr lang="en-US" b="1" dirty="0">
              <a:solidFill>
                <a:srgbClr val="FF0000"/>
              </a:solidFill>
              <a:latin typeface="Century Gothic" charset="0"/>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extinguisher will be operated electronically, via solenoid valve.</a:t>
            </a:r>
          </a:p>
          <a:p>
            <a:r>
              <a:rPr lang="en-US" dirty="0"/>
              <a:t>As stated previously, once the drone is placed accordingly, a signal is sent from the </a:t>
            </a:r>
            <a:r>
              <a:rPr lang="en-US" dirty="0" err="1"/>
              <a:t>beaglebone</a:t>
            </a:r>
            <a:r>
              <a:rPr lang="en-US" dirty="0"/>
              <a:t> black to the solenoid which will extend/retract and </a:t>
            </a:r>
            <a:r>
              <a:rPr lang="en-US" dirty="0" err="1"/>
              <a:t>activcate</a:t>
            </a:r>
            <a:r>
              <a:rPr lang="en-US" dirty="0"/>
              <a:t> the trap door.</a:t>
            </a:r>
          </a:p>
        </p:txBody>
      </p:sp>
    </p:spTree>
    <p:extLst>
      <p:ext uri="{BB962C8B-B14F-4D97-AF65-F5344CB8AC3E}">
        <p14:creationId xmlns:p14="http://schemas.microsoft.com/office/powerpoint/2010/main" val="172646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Fire detection using image processing</a:t>
            </a:r>
          </a:p>
          <a:p>
            <a:r>
              <a:rPr lang="en-US" dirty="0"/>
              <a:t>Autonomous drone navigation toward fire</a:t>
            </a:r>
          </a:p>
          <a:p>
            <a:r>
              <a:rPr lang="en-US" dirty="0"/>
              <a:t>Autonomous fire extinguishing via chemical payload</a:t>
            </a:r>
          </a:p>
          <a:p>
            <a:r>
              <a:rPr lang="en-US" dirty="0"/>
              <a:t>Mobile App to operate drone</a:t>
            </a:r>
          </a:p>
        </p:txBody>
      </p:sp>
    </p:spTree>
    <p:extLst>
      <p:ext uri="{BB962C8B-B14F-4D97-AF65-F5344CB8AC3E}">
        <p14:creationId xmlns:p14="http://schemas.microsoft.com/office/powerpoint/2010/main" val="4022899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Activity Diagram</a:t>
            </a:r>
          </a:p>
        </p:txBody>
      </p:sp>
      <p:pic>
        <p:nvPicPr>
          <p:cNvPr id="5" name="Picture 4" descr="Screen Shot 2016-05-18 at 8.54.33 AM.png"/>
          <p:cNvPicPr>
            <a:picLocks noChangeAspect="1"/>
          </p:cNvPicPr>
          <p:nvPr/>
        </p:nvPicPr>
        <p:blipFill>
          <a:blip r:embed="rId3"/>
          <a:stretch>
            <a:fillRect/>
          </a:stretch>
        </p:blipFill>
        <p:spPr>
          <a:xfrm>
            <a:off x="196318" y="2036263"/>
            <a:ext cx="11850016" cy="3925859"/>
          </a:xfrm>
          <a:prstGeom prst="rect">
            <a:avLst/>
          </a:prstGeom>
        </p:spPr>
      </p:pic>
    </p:spTree>
    <p:extLst>
      <p:ext uri="{BB962C8B-B14F-4D97-AF65-F5344CB8AC3E}">
        <p14:creationId xmlns:p14="http://schemas.microsoft.com/office/powerpoint/2010/main" val="3562482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Boscam 5.8GHz TS351 TX and RC305 RX</a:t>
            </a:r>
          </a:p>
        </p:txBody>
      </p:sp>
      <p:sp>
        <p:nvSpPr>
          <p:cNvPr id="3" name="Content Placeholder 2"/>
          <p:cNvSpPr>
            <a:spLocks noGrp="1"/>
          </p:cNvSpPr>
          <p:nvPr>
            <p:ph sz="half" idx="1"/>
          </p:nvPr>
        </p:nvSpPr>
        <p:spPr/>
        <p:txBody>
          <a:bodyPr vert="horz" lIns="91440" tIns="45720" rIns="91440" bIns="45720" rtlCol="0" anchor="t">
            <a:normAutofit/>
          </a:bodyPr>
          <a:lstStyle/>
          <a:p>
            <a:r>
              <a:rPr lang="en-US" sz="2000" dirty="0"/>
              <a:t>Operates at 5.8GHz</a:t>
            </a:r>
          </a:p>
          <a:p>
            <a:r>
              <a:rPr lang="en-US" sz="2000" dirty="0"/>
              <a:t>Supports up to 8 channels</a:t>
            </a:r>
          </a:p>
          <a:p>
            <a:r>
              <a:rPr lang="en-US" sz="2000" dirty="0"/>
              <a:t>Transmitter weighs 25g</a:t>
            </a:r>
          </a:p>
          <a:p>
            <a:r>
              <a:rPr lang="en-US" sz="2000" dirty="0"/>
              <a:t>Displays video in NTSC format</a:t>
            </a:r>
          </a:p>
          <a:p>
            <a:r>
              <a:rPr lang="en-US" sz="2000" dirty="0"/>
              <a:t>Antenna is detachable and upgradeable</a:t>
            </a:r>
          </a:p>
          <a:p>
            <a:r>
              <a:rPr lang="en-US" sz="2000" dirty="0"/>
              <a:t>Provides direct communication between Linux application and Tau2 camera</a:t>
            </a:r>
          </a:p>
        </p:txBody>
      </p:sp>
      <p:pic>
        <p:nvPicPr>
          <p:cNvPr id="6" name="Content Placeholder 5" descr="61ghFJM5zNL._SL1000_.jpg"/>
          <p:cNvPicPr>
            <a:picLocks noGrp="1" noChangeAspect="1"/>
          </p:cNvPicPr>
          <p:nvPr>
            <p:ph sz="half" idx="2"/>
          </p:nvPr>
        </p:nvPicPr>
        <p:blipFill>
          <a:blip r:embed="rId3"/>
          <a:stretch>
            <a:fillRect/>
          </a:stretch>
        </p:blipFill>
        <p:spPr>
          <a:xfrm>
            <a:off x="5752306" y="2055813"/>
            <a:ext cx="4200525" cy="4200525"/>
          </a:xfrm>
        </p:spPr>
      </p:pic>
    </p:spTree>
    <p:extLst>
      <p:ext uri="{BB962C8B-B14F-4D97-AF65-F5344CB8AC3E}">
        <p14:creationId xmlns:p14="http://schemas.microsoft.com/office/powerpoint/2010/main" val="1934964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Application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Connects to Tau2 IR camera via Boscam 5.8GHz TX/RX</a:t>
            </a:r>
          </a:p>
          <a:p>
            <a:r>
              <a:rPr lang="en-US" dirty="0"/>
              <a:t>Displays live video feed from the IR camera</a:t>
            </a:r>
          </a:p>
          <a:p>
            <a:r>
              <a:rPr lang="en-US" dirty="0"/>
              <a:t>Detects the fire using OpenCV libraries</a:t>
            </a:r>
          </a:p>
          <a:p>
            <a:pPr lvl="1"/>
            <a:r>
              <a:rPr lang="en-US" dirty="0"/>
              <a:t>Also used to display debug data from the image processing</a:t>
            </a:r>
          </a:p>
          <a:p>
            <a:r>
              <a:rPr lang="en-US" dirty="0"/>
              <a:t>Communicates with quadcopter using the Pixhawk's PyMAVLink libraries</a:t>
            </a:r>
          </a:p>
          <a:p>
            <a:pPr lvl="1"/>
            <a:r>
              <a:rPr lang="en-US" dirty="0"/>
              <a:t>Uses this to display live telemetry data</a:t>
            </a:r>
          </a:p>
          <a:p>
            <a:r>
              <a:rPr lang="en-US" dirty="0"/>
              <a:t>Developed in Python with PyQT</a:t>
            </a:r>
          </a:p>
        </p:txBody>
      </p:sp>
    </p:spTree>
    <p:extLst>
      <p:ext uri="{BB962C8B-B14F-4D97-AF65-F5344CB8AC3E}">
        <p14:creationId xmlns:p14="http://schemas.microsoft.com/office/powerpoint/2010/main" val="1867223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Application Development Tools</a:t>
            </a:r>
          </a:p>
        </p:txBody>
      </p:sp>
      <p:sp>
        <p:nvSpPr>
          <p:cNvPr id="3" name="Content Placeholder 2"/>
          <p:cNvSpPr>
            <a:spLocks noGrp="1"/>
          </p:cNvSpPr>
          <p:nvPr>
            <p:ph sz="half" idx="1"/>
          </p:nvPr>
        </p:nvSpPr>
        <p:spPr/>
        <p:txBody>
          <a:bodyPr vert="horz" lIns="91440" tIns="45720" rIns="91440" bIns="45720" rtlCol="0" anchor="t">
            <a:normAutofit/>
          </a:bodyPr>
          <a:lstStyle/>
          <a:p>
            <a:r>
              <a:rPr lang="en-US" dirty="0"/>
              <a:t>Overall application will be developed with Python</a:t>
            </a:r>
          </a:p>
          <a:p>
            <a:r>
              <a:rPr lang="en-US" dirty="0"/>
              <a:t>Application will run on Debian/Ubuntu Linux distributions</a:t>
            </a:r>
          </a:p>
          <a:p>
            <a:r>
              <a:rPr lang="en-US" dirty="0"/>
              <a:t>GUI for the application will be developed with PyQT</a:t>
            </a:r>
          </a:p>
          <a:p>
            <a:r>
              <a:rPr lang="en-US" dirty="0"/>
              <a:t>Embedded camera feed will be displayed using libVLC</a:t>
            </a:r>
          </a:p>
          <a:p>
            <a:r>
              <a:rPr lang="en-US" dirty="0"/>
              <a:t>Image recognition software will be developed with OpenCV libraries</a:t>
            </a:r>
          </a:p>
        </p:txBody>
      </p:sp>
      <p:pic>
        <p:nvPicPr>
          <p:cNvPr id="5" name="Content Placeholder 4" descr="Installation des librairies OpenCV et Qt pour vos projets sous ..."/>
          <p:cNvPicPr>
            <a:picLocks noGrp="1" noChangeAspect="1"/>
          </p:cNvPicPr>
          <p:nvPr>
            <p:ph sz="half" idx="2"/>
          </p:nvPr>
        </p:nvPicPr>
        <p:blipFill>
          <a:blip r:embed="rId3"/>
          <a:stretch>
            <a:fillRect/>
          </a:stretch>
        </p:blipFill>
        <p:spPr>
          <a:xfrm>
            <a:off x="8433952" y="4771565"/>
            <a:ext cx="1605214" cy="1489633"/>
          </a:xfrm>
        </p:spPr>
      </p:pic>
      <p:pic>
        <p:nvPicPr>
          <p:cNvPr id="6" name="Picture 5" descr="File:Python-logo-notext.svg"/>
          <p:cNvPicPr>
            <a:picLocks noChangeAspect="1"/>
          </p:cNvPicPr>
          <p:nvPr/>
        </p:nvPicPr>
        <p:blipFill>
          <a:blip r:embed="rId4"/>
          <a:stretch>
            <a:fillRect/>
          </a:stretch>
        </p:blipFill>
        <p:spPr>
          <a:xfrm>
            <a:off x="8433952" y="1861896"/>
            <a:ext cx="1612117" cy="1615529"/>
          </a:xfrm>
          <a:prstGeom prst="rect">
            <a:avLst/>
          </a:prstGeom>
        </p:spPr>
      </p:pic>
      <p:pic>
        <p:nvPicPr>
          <p:cNvPr id="7" name="Picture 6" descr="File:VLC.svg"/>
          <p:cNvPicPr>
            <a:picLocks noChangeAspect="1"/>
          </p:cNvPicPr>
          <p:nvPr/>
        </p:nvPicPr>
        <p:blipFill>
          <a:blip r:embed="rId5"/>
          <a:stretch>
            <a:fillRect/>
          </a:stretch>
        </p:blipFill>
        <p:spPr>
          <a:xfrm>
            <a:off x="6903238" y="3241600"/>
            <a:ext cx="1521315" cy="1527870"/>
          </a:xfrm>
          <a:prstGeom prst="rect">
            <a:avLst/>
          </a:prstGeom>
        </p:spPr>
      </p:pic>
    </p:spTree>
    <p:extLst>
      <p:ext uri="{BB962C8B-B14F-4D97-AF65-F5344CB8AC3E}">
        <p14:creationId xmlns:p14="http://schemas.microsoft.com/office/powerpoint/2010/main" val="622584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Python?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Python is fast, powerful, and easy to use</a:t>
            </a:r>
          </a:p>
          <a:p>
            <a:r>
              <a:rPr lang="en-US" dirty="0"/>
              <a:t>Python allows development to focus on the higher-level algorithms and architecture of the design, instead of struggling with implementation</a:t>
            </a:r>
          </a:p>
          <a:p>
            <a:r>
              <a:rPr lang="en-US" dirty="0"/>
              <a:t>Several of the project's requirements offer Python-based libraries, which significantly removes the number of programming languages used overall</a:t>
            </a:r>
          </a:p>
          <a:p>
            <a:pPr lvl="1"/>
            <a:r>
              <a:rPr lang="en-US" dirty="0"/>
              <a:t>LibVLC</a:t>
            </a:r>
          </a:p>
          <a:p>
            <a:pPr lvl="1"/>
            <a:r>
              <a:rPr lang="en-US" dirty="0"/>
              <a:t>PyQT</a:t>
            </a:r>
          </a:p>
        </p:txBody>
      </p:sp>
    </p:spTree>
    <p:extLst>
      <p:ext uri="{BB962C8B-B14F-4D97-AF65-F5344CB8AC3E}">
        <p14:creationId xmlns:p14="http://schemas.microsoft.com/office/powerpoint/2010/main" val="1227006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Qt / PyQt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Qt is an incredibly flexible and powerful cross-platform application development tool. It allows developers to create an application with one programming language and one code base, and then distribute it to run natively in any environment (Windows, OS X, Linux)</a:t>
            </a:r>
          </a:p>
          <a:p>
            <a:r>
              <a:rPr lang="en-US" dirty="0"/>
              <a:t>Qt natively runs on C++, but PyQt binds the application to Python scripts, allowing for development in Python instead of C++</a:t>
            </a:r>
          </a:p>
          <a:p>
            <a:r>
              <a:rPr lang="en-US" dirty="0"/>
              <a:t>Creating a simple, easy to maintain cross-platform application is imperative for future expansion and use of the FXUAV</a:t>
            </a:r>
          </a:p>
        </p:txBody>
      </p:sp>
    </p:spTree>
    <p:extLst>
      <p:ext uri="{BB962C8B-B14F-4D97-AF65-F5344CB8AC3E}">
        <p14:creationId xmlns:p14="http://schemas.microsoft.com/office/powerpoint/2010/main" val="4057051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LibVLC</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VLC Media Player is a free, open-source, and cross-platform media player that is based on the LibVLC SDK</a:t>
            </a:r>
          </a:p>
          <a:p>
            <a:r>
              <a:rPr lang="en-US" dirty="0"/>
              <a:t>The FLIR Tau2 transmits data in the NTSC video format, which the VLC media player is capable of displaying</a:t>
            </a:r>
          </a:p>
          <a:p>
            <a:r>
              <a:rPr lang="en-US" dirty="0"/>
              <a:t>LibVLC offers Python bindings, once again allowing development to occur in the Python language</a:t>
            </a:r>
          </a:p>
          <a:p>
            <a:r>
              <a:rPr lang="en-US" dirty="0"/>
              <a:t>LibVLC is compatible with Qt / PyQT, which will allow the application to embed a VLC media player to display the Tau2 video stream</a:t>
            </a:r>
          </a:p>
        </p:txBody>
      </p:sp>
    </p:spTree>
    <p:extLst>
      <p:ext uri="{BB962C8B-B14F-4D97-AF65-F5344CB8AC3E}">
        <p14:creationId xmlns:p14="http://schemas.microsoft.com/office/powerpoint/2010/main" val="1429243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DJI iOSD Mini</a:t>
            </a:r>
          </a:p>
        </p:txBody>
      </p:sp>
      <p:sp>
        <p:nvSpPr>
          <p:cNvPr id="3" name="Content Placeholder 2"/>
          <p:cNvSpPr>
            <a:spLocks noGrp="1"/>
          </p:cNvSpPr>
          <p:nvPr>
            <p:ph sz="half" idx="1"/>
          </p:nvPr>
        </p:nvSpPr>
        <p:spPr/>
        <p:txBody>
          <a:bodyPr vert="horz" lIns="91440" tIns="45720" rIns="91440" bIns="45720" rtlCol="0" anchor="t">
            <a:normAutofit/>
          </a:bodyPr>
          <a:lstStyle/>
          <a:p>
            <a:r>
              <a:rPr lang="en-US" sz="2000" dirty="0"/>
              <a:t>Overlays video stream with useful telemetry data</a:t>
            </a:r>
          </a:p>
          <a:p>
            <a:r>
              <a:rPr lang="en-US" sz="2000" dirty="0"/>
              <a:t>Communicates to the camera with NSTC port</a:t>
            </a:r>
          </a:p>
          <a:p>
            <a:r>
              <a:rPr lang="en-US" sz="2000" dirty="0"/>
              <a:t>Includes data such as voltage drain, current velocity, distance to origin, and others</a:t>
            </a:r>
          </a:p>
          <a:p>
            <a:r>
              <a:rPr lang="en-US" sz="2000" dirty="0"/>
              <a:t>Weighs 14g</a:t>
            </a:r>
          </a:p>
        </p:txBody>
      </p:sp>
      <p:pic>
        <p:nvPicPr>
          <p:cNvPr id="5" name="Content Placeholder 4" descr="iOSD mini per il NAZA - Photocredit: dji-innovations.com"/>
          <p:cNvPicPr>
            <a:picLocks noGrp="1" noChangeAspect="1"/>
          </p:cNvPicPr>
          <p:nvPr>
            <p:ph sz="half" idx="2"/>
          </p:nvPr>
        </p:nvPicPr>
        <p:blipFill>
          <a:blip r:embed="rId3"/>
          <a:stretch>
            <a:fillRect/>
          </a:stretch>
        </p:blipFill>
        <p:spPr>
          <a:xfrm>
            <a:off x="6124455" y="1973340"/>
            <a:ext cx="3915278" cy="4368654"/>
          </a:xfrm>
        </p:spPr>
      </p:pic>
    </p:spTree>
    <p:extLst>
      <p:ext uri="{BB962C8B-B14F-4D97-AF65-F5344CB8AC3E}">
        <p14:creationId xmlns:p14="http://schemas.microsoft.com/office/powerpoint/2010/main" val="3391034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Distribution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41707385"/>
              </p:ext>
            </p:extLst>
          </p:nvPr>
        </p:nvGraphicFramePr>
        <p:xfrm>
          <a:off x="1103313" y="2052638"/>
          <a:ext cx="8947150" cy="2032000"/>
        </p:xfrm>
        <a:graphic>
          <a:graphicData uri="http://schemas.openxmlformats.org/drawingml/2006/table">
            <a:tbl>
              <a:tblPr firstRow="1" bandRow="1">
                <a:tableStyleId>{5C22544A-7EE6-4342-B048-85BDC9FD1C3A}</a:tableStyleId>
              </a:tblPr>
              <a:tblGrid>
                <a:gridCol w="1789430"/>
                <a:gridCol w="1789430"/>
                <a:gridCol w="1789430"/>
                <a:gridCol w="1789430"/>
                <a:gridCol w="1789430"/>
              </a:tblGrid>
              <a:tr h="370840">
                <a:tc>
                  <a:txBody>
                    <a:bodyPr/>
                    <a:lstStyle/>
                    <a:p>
                      <a:endParaRPr lang="en-US" dirty="0"/>
                    </a:p>
                  </a:txBody>
                  <a:tcPr/>
                </a:tc>
                <a:tc>
                  <a:txBody>
                    <a:bodyPr/>
                    <a:lstStyle/>
                    <a:p>
                      <a:r>
                        <a:rPr lang="en-US" dirty="0" smtClean="0"/>
                        <a:t>Adam</a:t>
                      </a:r>
                      <a:endParaRPr lang="en-US" dirty="0"/>
                    </a:p>
                  </a:txBody>
                  <a:tcPr/>
                </a:tc>
                <a:tc>
                  <a:txBody>
                    <a:bodyPr/>
                    <a:lstStyle/>
                    <a:p>
                      <a:r>
                        <a:rPr lang="en-US" dirty="0" smtClean="0"/>
                        <a:t>Luis</a:t>
                      </a:r>
                      <a:endParaRPr lang="en-US" dirty="0"/>
                    </a:p>
                  </a:txBody>
                  <a:tcPr/>
                </a:tc>
                <a:tc>
                  <a:txBody>
                    <a:bodyPr/>
                    <a:lstStyle/>
                    <a:p>
                      <a:r>
                        <a:rPr lang="en-US" dirty="0" smtClean="0"/>
                        <a:t>Jamie</a:t>
                      </a:r>
                      <a:endParaRPr lang="en-US" dirty="0"/>
                    </a:p>
                  </a:txBody>
                  <a:tcPr/>
                </a:tc>
                <a:tc>
                  <a:txBody>
                    <a:bodyPr/>
                    <a:lstStyle/>
                    <a:p>
                      <a:r>
                        <a:rPr lang="en-US" dirty="0" smtClean="0"/>
                        <a:t>Greg</a:t>
                      </a:r>
                      <a:endParaRPr lang="en-US" dirty="0"/>
                    </a:p>
                  </a:txBody>
                  <a:tcPr/>
                </a:tc>
              </a:tr>
              <a:tr h="370840">
                <a:tc>
                  <a:txBody>
                    <a:bodyPr/>
                    <a:lstStyle/>
                    <a:p>
                      <a:r>
                        <a:rPr lang="en-US" sz="1000" dirty="0" smtClean="0">
                          <a:solidFill>
                            <a:schemeClr val="tx1"/>
                          </a:solidFill>
                        </a:rPr>
                        <a:t>MAVLink Communication</a:t>
                      </a:r>
                      <a:r>
                        <a:rPr lang="en-US" sz="1000" baseline="0" dirty="0" smtClean="0">
                          <a:solidFill>
                            <a:schemeClr val="tx1"/>
                          </a:solidFill>
                        </a:rPr>
                        <a:t>/Object Avoidance</a:t>
                      </a:r>
                      <a:endParaRPr lang="en-US" sz="1000" dirty="0">
                        <a:solidFill>
                          <a:schemeClr val="tx1"/>
                        </a:solidFill>
                      </a:endParaRPr>
                    </a:p>
                  </a:txBody>
                  <a:tcPr>
                    <a:solidFill>
                      <a:schemeClr val="accent1"/>
                    </a:solidFill>
                  </a:tcPr>
                </a:tc>
                <a:tc>
                  <a:txBody>
                    <a:bodyPr/>
                    <a:lstStyle/>
                    <a:p>
                      <a:endParaRPr lang="en-US" dirty="0"/>
                    </a:p>
                  </a:txBody>
                  <a:tcPr>
                    <a:solidFill>
                      <a:schemeClr val="bg1"/>
                    </a:solidFill>
                  </a:tcPr>
                </a:tc>
                <a:tc>
                  <a:txBody>
                    <a:bodyPr/>
                    <a:lstStyle/>
                    <a:p>
                      <a:endParaRPr lang="en-US" dirty="0"/>
                    </a:p>
                  </a:txBody>
                  <a:tcPr>
                    <a:solidFill>
                      <a:schemeClr val="bg1">
                        <a:lumMod val="50000"/>
                        <a:lumOff val="50000"/>
                      </a:schemeClr>
                    </a:solidFill>
                  </a:tcPr>
                </a:tc>
                <a:tc>
                  <a:txBody>
                    <a:bodyPr/>
                    <a:lstStyle/>
                    <a:p>
                      <a:endParaRPr lang="en-US" dirty="0"/>
                    </a:p>
                  </a:txBody>
                  <a:tcPr>
                    <a:solidFill>
                      <a:schemeClr val="bg1">
                        <a:lumMod val="65000"/>
                        <a:lumOff val="35000"/>
                      </a:schemeClr>
                    </a:solidFill>
                  </a:tcPr>
                </a:tc>
                <a:tc>
                  <a:txBody>
                    <a:bodyPr/>
                    <a:lstStyle/>
                    <a:p>
                      <a:endParaRPr lang="en-US" dirty="0"/>
                    </a:p>
                  </a:txBody>
                  <a:tcPr>
                    <a:solidFill>
                      <a:schemeClr val="tx1"/>
                    </a:solidFill>
                  </a:tcPr>
                </a:tc>
              </a:tr>
              <a:tr h="370840">
                <a:tc>
                  <a:txBody>
                    <a:bodyPr/>
                    <a:lstStyle/>
                    <a:p>
                      <a:r>
                        <a:rPr lang="en-US" sz="1000" dirty="0" smtClean="0">
                          <a:solidFill>
                            <a:schemeClr val="tx1"/>
                          </a:solidFill>
                        </a:rPr>
                        <a:t>Power Distribution Board</a:t>
                      </a:r>
                      <a:endParaRPr lang="en-US" sz="1000" dirty="0">
                        <a:solidFill>
                          <a:schemeClr val="tx1"/>
                        </a:solidFill>
                      </a:endParaRPr>
                    </a:p>
                  </a:txBody>
                  <a:tcPr>
                    <a:solidFill>
                      <a:schemeClr val="accent1"/>
                    </a:solidFill>
                  </a:tcPr>
                </a:tc>
                <a:tc>
                  <a:txBody>
                    <a:bodyPr/>
                    <a:lstStyle/>
                    <a:p>
                      <a:endParaRPr lang="en-US" dirty="0"/>
                    </a:p>
                  </a:txBody>
                  <a:tcPr>
                    <a:solidFill>
                      <a:schemeClr val="tx1"/>
                    </a:solidFill>
                  </a:tcPr>
                </a:tc>
                <a:tc>
                  <a:txBody>
                    <a:bodyPr/>
                    <a:lstStyle/>
                    <a:p>
                      <a:endParaRPr lang="en-US" dirty="0"/>
                    </a:p>
                  </a:txBody>
                  <a:tcPr>
                    <a:solidFill>
                      <a:schemeClr val="bg1"/>
                    </a:solidFill>
                  </a:tcPr>
                </a:tc>
                <a:tc>
                  <a:txBody>
                    <a:bodyPr/>
                    <a:lstStyle/>
                    <a:p>
                      <a:endParaRPr lang="en-US" dirty="0"/>
                    </a:p>
                  </a:txBody>
                  <a:tcPr>
                    <a:solidFill>
                      <a:schemeClr val="tx1"/>
                    </a:solidFill>
                  </a:tcPr>
                </a:tc>
                <a:tc>
                  <a:txBody>
                    <a:bodyPr/>
                    <a:lstStyle/>
                    <a:p>
                      <a:endParaRPr lang="en-US" dirty="0"/>
                    </a:p>
                  </a:txBody>
                  <a:tcPr>
                    <a:solidFill>
                      <a:schemeClr val="tx1"/>
                    </a:solidFill>
                  </a:tcPr>
                </a:tc>
              </a:tr>
              <a:tr h="370840">
                <a:tc>
                  <a:txBody>
                    <a:bodyPr/>
                    <a:lstStyle/>
                    <a:p>
                      <a:r>
                        <a:rPr lang="en-US" sz="1000" dirty="0" smtClean="0">
                          <a:solidFill>
                            <a:schemeClr val="tx1"/>
                          </a:solidFill>
                        </a:rPr>
                        <a:t>Image Processing</a:t>
                      </a:r>
                      <a:endParaRPr lang="en-US" sz="1000" dirty="0">
                        <a:solidFill>
                          <a:schemeClr val="tx1"/>
                        </a:solidFill>
                      </a:endParaRPr>
                    </a:p>
                  </a:txBody>
                  <a:tcPr>
                    <a:solidFill>
                      <a:schemeClr val="accent1"/>
                    </a:solidFill>
                  </a:tcPr>
                </a:tc>
                <a:tc>
                  <a:txBody>
                    <a:bodyPr/>
                    <a:lstStyle/>
                    <a:p>
                      <a:endParaRPr lang="en-US" dirty="0"/>
                    </a:p>
                  </a:txBody>
                  <a:tcPr>
                    <a:solidFill>
                      <a:schemeClr val="bg1">
                        <a:lumMod val="65000"/>
                        <a:lumOff val="35000"/>
                      </a:schemeClr>
                    </a:solidFill>
                  </a:tcPr>
                </a:tc>
                <a:tc>
                  <a:txBody>
                    <a:bodyPr/>
                    <a:lstStyle/>
                    <a:p>
                      <a:endParaRPr lang="en-US" dirty="0"/>
                    </a:p>
                  </a:txBody>
                  <a:tcPr>
                    <a:solidFill>
                      <a:schemeClr val="bg1">
                        <a:lumMod val="50000"/>
                        <a:lumOff val="50000"/>
                      </a:schemeClr>
                    </a:solidFill>
                  </a:tcPr>
                </a:tc>
                <a:tc>
                  <a:txBody>
                    <a:bodyPr/>
                    <a:lstStyle/>
                    <a:p>
                      <a:endParaRPr lang="en-US" dirty="0"/>
                    </a:p>
                  </a:txBody>
                  <a:tcPr>
                    <a:solidFill>
                      <a:schemeClr val="bg1"/>
                    </a:solidFill>
                  </a:tcPr>
                </a:tc>
                <a:tc>
                  <a:txBody>
                    <a:bodyPr/>
                    <a:lstStyle/>
                    <a:p>
                      <a:endParaRPr lang="en-US" dirty="0"/>
                    </a:p>
                  </a:txBody>
                  <a:tcPr>
                    <a:solidFill>
                      <a:schemeClr val="bg1">
                        <a:lumMod val="50000"/>
                        <a:lumOff val="50000"/>
                      </a:schemeClr>
                    </a:solidFill>
                  </a:tcPr>
                </a:tc>
              </a:tr>
              <a:tr h="370840">
                <a:tc>
                  <a:txBody>
                    <a:bodyPr/>
                    <a:lstStyle/>
                    <a:p>
                      <a:r>
                        <a:rPr lang="en-US" sz="1000" dirty="0" smtClean="0">
                          <a:solidFill>
                            <a:schemeClr val="tx1"/>
                          </a:solidFill>
                        </a:rPr>
                        <a:t>App</a:t>
                      </a:r>
                      <a:endParaRPr lang="en-US" sz="1000" dirty="0">
                        <a:solidFill>
                          <a:schemeClr val="tx1"/>
                        </a:solidFill>
                      </a:endParaRPr>
                    </a:p>
                  </a:txBody>
                  <a:tcPr>
                    <a:solidFill>
                      <a:schemeClr val="accent1"/>
                    </a:solidFill>
                  </a:tcPr>
                </a:tc>
                <a:tc>
                  <a:txBody>
                    <a:bodyPr/>
                    <a:lstStyle/>
                    <a:p>
                      <a:endParaRPr lang="en-US" dirty="0"/>
                    </a:p>
                  </a:txBody>
                  <a:tcPr>
                    <a:solidFill>
                      <a:schemeClr val="tx1"/>
                    </a:solidFill>
                  </a:tcPr>
                </a:tc>
                <a:tc>
                  <a:txBody>
                    <a:bodyPr/>
                    <a:lstStyle/>
                    <a:p>
                      <a:endParaRPr lang="en-US" dirty="0"/>
                    </a:p>
                  </a:txBody>
                  <a:tcPr>
                    <a:solidFill>
                      <a:schemeClr val="tx1"/>
                    </a:solidFill>
                  </a:tcPr>
                </a:tc>
                <a:tc>
                  <a:txBody>
                    <a:bodyPr/>
                    <a:lstStyle/>
                    <a:p>
                      <a:endParaRPr lang="en-US" dirty="0"/>
                    </a:p>
                  </a:txBody>
                  <a:tcPr>
                    <a:solidFill>
                      <a:schemeClr val="tx1"/>
                    </a:solidFill>
                  </a:tcPr>
                </a:tc>
                <a:tc>
                  <a:txBody>
                    <a:bodyPr/>
                    <a:lstStyle/>
                    <a:p>
                      <a:endParaRPr lang="en-US" dirty="0"/>
                    </a:p>
                  </a:txBody>
                  <a:tcPr>
                    <a:solidFill>
                      <a:schemeClr val="bg1"/>
                    </a:solidFill>
                  </a:tcPr>
                </a:tc>
              </a:tr>
            </a:tbl>
          </a:graphicData>
        </a:graphic>
      </p:graphicFrame>
    </p:spTree>
    <p:extLst>
      <p:ext uri="{BB962C8B-B14F-4D97-AF65-F5344CB8AC3E}">
        <p14:creationId xmlns:p14="http://schemas.microsoft.com/office/powerpoint/2010/main" val="4235649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56177024"/>
              </p:ext>
            </p:extLst>
          </p:nvPr>
        </p:nvGraphicFramePr>
        <p:xfrm>
          <a:off x="238125" y="314325"/>
          <a:ext cx="9812338" cy="593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53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Specifications and Requirements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0211737"/>
              </p:ext>
            </p:extLst>
          </p:nvPr>
        </p:nvGraphicFramePr>
        <p:xfrm>
          <a:off x="1560858" y="2257010"/>
          <a:ext cx="9002868" cy="2579685"/>
        </p:xfrm>
        <a:graphic>
          <a:graphicData uri="http://schemas.openxmlformats.org/drawingml/2006/table">
            <a:tbl>
              <a:tblPr firstRow="1" bandRow="1">
                <a:tableStyleId>{5C22544A-7EE6-4342-B048-85BDC9FD1C3A}</a:tableStyleId>
              </a:tblPr>
              <a:tblGrid>
                <a:gridCol w="2816143">
                  <a:extLst>
                    <a:ext uri="{9D8B030D-6E8A-4147-A177-3AD203B41FA5}">
                      <a16:colId xmlns:a16="http://schemas.microsoft.com/office/drawing/2014/main" xmlns="" val="2064182229"/>
                    </a:ext>
                  </a:extLst>
                </a:gridCol>
                <a:gridCol w="3732283">
                  <a:extLst>
                    <a:ext uri="{9D8B030D-6E8A-4147-A177-3AD203B41FA5}">
                      <a16:colId xmlns:a16="http://schemas.microsoft.com/office/drawing/2014/main" xmlns="" val="407265028"/>
                    </a:ext>
                  </a:extLst>
                </a:gridCol>
                <a:gridCol w="2454442">
                  <a:extLst>
                    <a:ext uri="{9D8B030D-6E8A-4147-A177-3AD203B41FA5}">
                      <a16:colId xmlns:a16="http://schemas.microsoft.com/office/drawing/2014/main" xmlns="" val="4141191082"/>
                    </a:ext>
                  </a:extLst>
                </a:gridCol>
              </a:tblGrid>
              <a:tr h="515937">
                <a:tc>
                  <a:txBody>
                    <a:bodyPr/>
                    <a:lstStyle/>
                    <a:p>
                      <a:pPr algn="ctr"/>
                      <a:r>
                        <a:rPr lang="en-US" dirty="0"/>
                        <a:t>Subsystem</a:t>
                      </a:r>
                    </a:p>
                  </a:txBody>
                  <a:tcPr/>
                </a:tc>
                <a:tc>
                  <a:txBody>
                    <a:bodyPr/>
                    <a:lstStyle/>
                    <a:p>
                      <a:pPr algn="ctr"/>
                      <a:r>
                        <a:rPr lang="en-US" dirty="0"/>
                        <a:t>Parameter</a:t>
                      </a:r>
                    </a:p>
                  </a:txBody>
                  <a:tcPr/>
                </a:tc>
                <a:tc>
                  <a:txBody>
                    <a:bodyPr/>
                    <a:lstStyle/>
                    <a:p>
                      <a:pPr algn="ctr"/>
                      <a:r>
                        <a:rPr lang="en-US" dirty="0"/>
                        <a:t>Specification</a:t>
                      </a:r>
                    </a:p>
                  </a:txBody>
                  <a:tcPr/>
                </a:tc>
                <a:extLst>
                  <a:ext uri="{0D108BD9-81ED-4DB2-BD59-A6C34878D82A}">
                    <a16:rowId xmlns:a16="http://schemas.microsoft.com/office/drawing/2014/main" xmlns="" val="3169999564"/>
                  </a:ext>
                </a:extLst>
              </a:tr>
              <a:tr h="515937">
                <a:tc>
                  <a:txBody>
                    <a:bodyPr/>
                    <a:lstStyle/>
                    <a:p>
                      <a:pPr algn="ctr"/>
                      <a:r>
                        <a:rPr lang="en-US" dirty="0"/>
                        <a:t>Quadcopter</a:t>
                      </a:r>
                    </a:p>
                  </a:txBody>
                  <a:tcPr/>
                </a:tc>
                <a:tc>
                  <a:txBody>
                    <a:bodyPr/>
                    <a:lstStyle/>
                    <a:p>
                      <a:pPr algn="ctr"/>
                      <a:r>
                        <a:rPr lang="en-US" dirty="0"/>
                        <a:t>Thrust</a:t>
                      </a:r>
                    </a:p>
                  </a:txBody>
                  <a:tcPr/>
                </a:tc>
                <a:tc>
                  <a:txBody>
                    <a:bodyPr/>
                    <a:lstStyle/>
                    <a:p>
                      <a:pPr algn="ctr"/>
                      <a:r>
                        <a:rPr lang="en-US" dirty="0"/>
                        <a:t>8 lb</a:t>
                      </a:r>
                    </a:p>
                  </a:txBody>
                  <a:tcPr/>
                </a:tc>
                <a:extLst>
                  <a:ext uri="{0D108BD9-81ED-4DB2-BD59-A6C34878D82A}">
                    <a16:rowId xmlns:a16="http://schemas.microsoft.com/office/drawing/2014/main" xmlns="" val="760175924"/>
                  </a:ext>
                </a:extLst>
              </a:tr>
              <a:tr h="515937">
                <a:tc>
                  <a:txBody>
                    <a:bodyPr/>
                    <a:lstStyle/>
                    <a:p>
                      <a:pPr algn="ctr"/>
                      <a:r>
                        <a:rPr lang="en-US" dirty="0"/>
                        <a:t>Quadcopter</a:t>
                      </a:r>
                    </a:p>
                  </a:txBody>
                  <a:tcPr/>
                </a:tc>
                <a:tc>
                  <a:txBody>
                    <a:bodyPr/>
                    <a:lstStyle/>
                    <a:p>
                      <a:pPr algn="ctr"/>
                      <a:r>
                        <a:rPr lang="en-US" dirty="0"/>
                        <a:t>Flight-time</a:t>
                      </a:r>
                    </a:p>
                  </a:txBody>
                  <a:tcPr/>
                </a:tc>
                <a:tc>
                  <a:txBody>
                    <a:bodyPr/>
                    <a:lstStyle/>
                    <a:p>
                      <a:pPr algn="ctr"/>
                      <a:r>
                        <a:rPr lang="en-US" dirty="0"/>
                        <a:t>10 min</a:t>
                      </a:r>
                    </a:p>
                  </a:txBody>
                  <a:tcPr/>
                </a:tc>
                <a:extLst>
                  <a:ext uri="{0D108BD9-81ED-4DB2-BD59-A6C34878D82A}">
                    <a16:rowId xmlns:a16="http://schemas.microsoft.com/office/drawing/2014/main" xmlns="" val="1401770874"/>
                  </a:ext>
                </a:extLst>
              </a:tr>
              <a:tr h="515937">
                <a:tc>
                  <a:txBody>
                    <a:bodyPr/>
                    <a:lstStyle/>
                    <a:p>
                      <a:pPr algn="ctr"/>
                      <a:r>
                        <a:rPr lang="en-US" dirty="0"/>
                        <a:t>Extinguisher</a:t>
                      </a:r>
                    </a:p>
                  </a:txBody>
                  <a:tcPr/>
                </a:tc>
                <a:tc>
                  <a:txBody>
                    <a:bodyPr/>
                    <a:lstStyle/>
                    <a:p>
                      <a:pPr algn="ctr"/>
                      <a:r>
                        <a:rPr lang="en-US" dirty="0"/>
                        <a:t>Weight</a:t>
                      </a:r>
                    </a:p>
                  </a:txBody>
                  <a:tcPr/>
                </a:tc>
                <a:tc>
                  <a:txBody>
                    <a:bodyPr/>
                    <a:lstStyle/>
                    <a:p>
                      <a:pPr algn="ctr"/>
                      <a:r>
                        <a:rPr lang="en-US" dirty="0"/>
                        <a:t>1lb</a:t>
                      </a:r>
                    </a:p>
                  </a:txBody>
                  <a:tcPr/>
                </a:tc>
                <a:extLst>
                  <a:ext uri="{0D108BD9-81ED-4DB2-BD59-A6C34878D82A}">
                    <a16:rowId xmlns:a16="http://schemas.microsoft.com/office/drawing/2014/main" xmlns="" val="1572386440"/>
                  </a:ext>
                </a:extLst>
              </a:tr>
              <a:tr h="515937">
                <a:tc>
                  <a:txBody>
                    <a:bodyPr/>
                    <a:lstStyle/>
                    <a:p>
                      <a:pPr algn="ctr"/>
                      <a:r>
                        <a:rPr lang="en-US" dirty="0"/>
                        <a:t>Camera</a:t>
                      </a:r>
                    </a:p>
                  </a:txBody>
                  <a:tcPr/>
                </a:tc>
                <a:tc>
                  <a:txBody>
                    <a:bodyPr/>
                    <a:lstStyle/>
                    <a:p>
                      <a:pPr algn="ctr"/>
                      <a:r>
                        <a:rPr lang="en-US" dirty="0"/>
                        <a:t>Fire Detection/Tracking</a:t>
                      </a:r>
                    </a:p>
                  </a:txBody>
                  <a:tcPr/>
                </a:tc>
                <a:tc>
                  <a:txBody>
                    <a:bodyPr/>
                    <a:lstStyle/>
                    <a:p>
                      <a:pPr algn="ctr"/>
                      <a:r>
                        <a:rPr lang="en-US" dirty="0"/>
                        <a:t>500 sq ft. range</a:t>
                      </a:r>
                    </a:p>
                  </a:txBody>
                  <a:tcPr/>
                </a:tc>
                <a:extLst>
                  <a:ext uri="{0D108BD9-81ED-4DB2-BD59-A6C34878D82A}">
                    <a16:rowId xmlns:a16="http://schemas.microsoft.com/office/drawing/2014/main" xmlns="" val="1556348764"/>
                  </a:ext>
                </a:extLst>
              </a:tr>
            </a:tbl>
          </a:graphicData>
        </a:graphic>
      </p:graphicFrame>
    </p:spTree>
    <p:extLst>
      <p:ext uri="{BB962C8B-B14F-4D97-AF65-F5344CB8AC3E}">
        <p14:creationId xmlns:p14="http://schemas.microsoft.com/office/powerpoint/2010/main" val="3208900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Keeping the baking soda from dispersing too heavily before reaching the fire.</a:t>
            </a:r>
          </a:p>
          <a:p>
            <a:r>
              <a:rPr lang="en-US" dirty="0"/>
              <a:t>Dropping </a:t>
            </a:r>
            <a:r>
              <a:rPr lang="en-US" sz="2200" dirty="0"/>
              <a:t>the baking soda has two main issues</a:t>
            </a:r>
          </a:p>
          <a:p>
            <a:pPr lvl="1"/>
            <a:r>
              <a:rPr lang="en-US" dirty="0"/>
              <a:t>Being too close to the fire may damage components or put out the fire with propeller wind.</a:t>
            </a:r>
          </a:p>
          <a:p>
            <a:pPr lvl="1"/>
            <a:r>
              <a:rPr lang="en-US" dirty="0"/>
              <a:t>Being too far allows too much time for other factors to interfere with dispersing the baking soda before it can contact the flame.</a:t>
            </a:r>
          </a:p>
        </p:txBody>
      </p:sp>
    </p:spTree>
    <p:extLst>
      <p:ext uri="{BB962C8B-B14F-4D97-AF65-F5344CB8AC3E}">
        <p14:creationId xmlns:p14="http://schemas.microsoft.com/office/powerpoint/2010/main" val="2293706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Propeller and motor attachment.</a:t>
            </a:r>
          </a:p>
          <a:p>
            <a:r>
              <a:rPr lang="en-US" dirty="0"/>
              <a:t>Currently, the propeller center bore, is too small for the motor shaft.</a:t>
            </a:r>
          </a:p>
          <a:p>
            <a:r>
              <a:rPr lang="en-US" dirty="0"/>
              <a:t>We're looking into workarounds to solving these issues without compromising the effectiveness of either the motor the </a:t>
            </a:r>
            <a:r>
              <a:rPr lang="en-US" dirty="0" err="1"/>
              <a:t>propellors</a:t>
            </a:r>
            <a:r>
              <a:rPr lang="en-US" dirty="0"/>
              <a:t>.</a:t>
            </a:r>
          </a:p>
        </p:txBody>
      </p:sp>
    </p:spTree>
    <p:extLst>
      <p:ext uri="{BB962C8B-B14F-4D97-AF65-F5344CB8AC3E}">
        <p14:creationId xmlns:p14="http://schemas.microsoft.com/office/powerpoint/2010/main" val="554320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Plans for Success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In order to succeed, our immediate plans include finding a solution to our two main issues, as well as assembling everything so we can start testing.</a:t>
            </a:r>
          </a:p>
          <a:p>
            <a:r>
              <a:rPr lang="en-US" dirty="0"/>
              <a:t>These steps are the most </a:t>
            </a:r>
            <a:r>
              <a:rPr lang="en-US" b="1" dirty="0"/>
              <a:t>important</a:t>
            </a:r>
            <a:r>
              <a:rPr lang="en-US" dirty="0"/>
              <a:t> and most </a:t>
            </a:r>
            <a:r>
              <a:rPr lang="en-US" b="1" dirty="0"/>
              <a:t>crucial</a:t>
            </a:r>
            <a:r>
              <a:rPr lang="en-US" dirty="0"/>
              <a:t> to the success of the FXUAV.</a:t>
            </a:r>
          </a:p>
        </p:txBody>
      </p:sp>
    </p:spTree>
    <p:extLst>
      <p:ext uri="{BB962C8B-B14F-4D97-AF65-F5344CB8AC3E}">
        <p14:creationId xmlns:p14="http://schemas.microsoft.com/office/powerpoint/2010/main" val="3745899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Overview – Block Diagram</a:t>
            </a:r>
          </a:p>
        </p:txBody>
      </p:sp>
      <p:pic>
        <p:nvPicPr>
          <p:cNvPr id="5" name="Picture 4"/>
          <p:cNvPicPr>
            <a:picLocks noChangeAspect="1"/>
          </p:cNvPicPr>
          <p:nvPr/>
        </p:nvPicPr>
        <p:blipFill>
          <a:blip r:embed="rId3"/>
          <a:stretch>
            <a:fillRect/>
          </a:stretch>
        </p:blipFill>
        <p:spPr>
          <a:xfrm>
            <a:off x="1057535" y="1298903"/>
            <a:ext cx="9610465" cy="5360401"/>
          </a:xfrm>
          <a:prstGeom prst="rect">
            <a:avLst/>
          </a:prstGeom>
        </p:spPr>
      </p:pic>
    </p:spTree>
    <p:extLst>
      <p:ext uri="{BB962C8B-B14F-4D97-AF65-F5344CB8AC3E}">
        <p14:creationId xmlns:p14="http://schemas.microsoft.com/office/powerpoint/2010/main" val="223145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Approach and Implementation</a:t>
            </a:r>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a:solidFill>
                  <a:srgbClr val="FFFFFF"/>
                </a:solidFill>
                <a:latin typeface="Century Gothic" charset="0"/>
              </a:rPr>
              <a:t>The FXUAV is composed of 2 major sub-systems:</a:t>
            </a:r>
          </a:p>
          <a:p>
            <a:pPr lvl="1"/>
            <a:r>
              <a:rPr lang="en-US" sz="2400" dirty="0">
                <a:solidFill>
                  <a:srgbClr val="FFFFFF"/>
                </a:solidFill>
                <a:latin typeface="Century Gothic" charset="0"/>
              </a:rPr>
              <a:t>Quadcopter</a:t>
            </a:r>
          </a:p>
          <a:p>
            <a:pPr lvl="1"/>
            <a:r>
              <a:rPr lang="en-US" sz="2400" dirty="0">
                <a:solidFill>
                  <a:srgbClr val="FFFFFF"/>
                </a:solidFill>
                <a:latin typeface="Century Gothic" charset="0"/>
              </a:rPr>
              <a:t>Linux/Android Application</a:t>
            </a:r>
          </a:p>
        </p:txBody>
      </p:sp>
    </p:spTree>
    <p:extLst>
      <p:ext uri="{BB962C8B-B14F-4D97-AF65-F5344CB8AC3E}">
        <p14:creationId xmlns:p14="http://schemas.microsoft.com/office/powerpoint/2010/main" val="152948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Multirotor Flight Hardware</a:t>
            </a:r>
          </a:p>
        </p:txBody>
      </p:sp>
      <p:sp>
        <p:nvSpPr>
          <p:cNvPr id="3" name="Content Placeholder 2"/>
          <p:cNvSpPr>
            <a:spLocks noGrp="1"/>
          </p:cNvSpPr>
          <p:nvPr>
            <p:ph idx="1"/>
          </p:nvPr>
        </p:nvSpPr>
        <p:spPr>
          <a:xfrm>
            <a:off x="1103312" y="1524000"/>
            <a:ext cx="8946541" cy="4724399"/>
          </a:xfrm>
        </p:spPr>
        <p:txBody>
          <a:bodyPr>
            <a:normAutofit lnSpcReduction="10000"/>
          </a:bodyPr>
          <a:lstStyle/>
          <a:p>
            <a:r>
              <a:rPr lang="en-US" dirty="0"/>
              <a:t>Frame: Tarot 650</a:t>
            </a:r>
          </a:p>
          <a:p>
            <a:pPr lvl="1"/>
            <a:r>
              <a:rPr lang="en-US" dirty="0"/>
              <a:t>Material: Carbon Fiber</a:t>
            </a:r>
          </a:p>
          <a:p>
            <a:pPr lvl="1"/>
            <a:r>
              <a:rPr lang="en-US" dirty="0"/>
              <a:t>Total Weight: 590 grams</a:t>
            </a:r>
          </a:p>
          <a:p>
            <a:pPr lvl="1"/>
            <a:r>
              <a:rPr lang="en-US" dirty="0"/>
              <a:t>Base Size: 650 millimeters </a:t>
            </a:r>
          </a:p>
          <a:p>
            <a:r>
              <a:rPr lang="en-US" dirty="0"/>
              <a:t>Flight Controller Unit: </a:t>
            </a:r>
            <a:r>
              <a:rPr lang="en-US" dirty="0" err="1"/>
              <a:t>PixHawk</a:t>
            </a:r>
            <a:endParaRPr lang="en-US" dirty="0"/>
          </a:p>
          <a:p>
            <a:pPr lvl="1"/>
            <a:r>
              <a:rPr lang="en-US" dirty="0"/>
              <a:t>Processor: 32 bit ARM Cortex® M4</a:t>
            </a:r>
          </a:p>
          <a:p>
            <a:pPr lvl="1"/>
            <a:r>
              <a:rPr lang="en-US" dirty="0"/>
              <a:t>Software: Mission Planner </a:t>
            </a:r>
          </a:p>
          <a:p>
            <a:pPr lvl="1"/>
            <a:r>
              <a:rPr lang="en-US" dirty="0"/>
              <a:t>Firmware: APM: Copter V3.3.3 Quad</a:t>
            </a:r>
          </a:p>
          <a:p>
            <a:pPr lvl="1"/>
            <a:r>
              <a:rPr lang="en-US" dirty="0"/>
              <a:t>Power Requirements: 5 Nominal Volts, &lt; 3 Amps </a:t>
            </a:r>
          </a:p>
          <a:p>
            <a:pPr lvl="1"/>
            <a:r>
              <a:rPr lang="en-US" dirty="0"/>
              <a:t>Internal Measurement Units:</a:t>
            </a:r>
          </a:p>
          <a:p>
            <a:pPr marL="914400" lvl="2" indent="0">
              <a:buNone/>
            </a:pPr>
            <a:r>
              <a:rPr lang="en-US" dirty="0"/>
              <a:t>ST Micro L3GD20 3-axis 16-bit gyroscope, ST Micro LSM303D 3-axis 14-bit accelerometer / magnetometer, </a:t>
            </a:r>
            <a:r>
              <a:rPr lang="en-US" dirty="0" err="1"/>
              <a:t>Invensense</a:t>
            </a:r>
            <a:r>
              <a:rPr lang="en-US" dirty="0"/>
              <a:t> MPU 6000 3-axis accelerometer/gyroscope, and MEAS MS5611 barometer</a:t>
            </a:r>
          </a:p>
        </p:txBody>
      </p:sp>
    </p:spTree>
    <p:extLst>
      <p:ext uri="{BB962C8B-B14F-4D97-AF65-F5344CB8AC3E}">
        <p14:creationId xmlns:p14="http://schemas.microsoft.com/office/powerpoint/2010/main" val="7940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Multirotor Flight Hardware</a:t>
            </a:r>
          </a:p>
        </p:txBody>
      </p:sp>
      <p:sp>
        <p:nvSpPr>
          <p:cNvPr id="3" name="Content Placeholder 2"/>
          <p:cNvSpPr>
            <a:spLocks noGrp="1"/>
          </p:cNvSpPr>
          <p:nvPr>
            <p:ph idx="1"/>
          </p:nvPr>
        </p:nvSpPr>
        <p:spPr>
          <a:xfrm>
            <a:off x="1103312" y="1706880"/>
            <a:ext cx="9889808" cy="4541519"/>
          </a:xfrm>
        </p:spPr>
        <p:txBody>
          <a:bodyPr vert="horz" lIns="91440" tIns="45720" rIns="91440" bIns="45720" rtlCol="0" anchor="t">
            <a:normAutofit/>
          </a:bodyPr>
          <a:lstStyle/>
          <a:p>
            <a:r>
              <a:rPr lang="en-US" dirty="0"/>
              <a:t>Motors:	T-Motor MT3515 400KV (4 units)</a:t>
            </a:r>
          </a:p>
          <a:p>
            <a:pPr lvl="1"/>
            <a:r>
              <a:rPr lang="en-US" dirty="0"/>
              <a:t>Power Requirement: 22.2 Nominal Volts, 0-20 Amps</a:t>
            </a:r>
          </a:p>
          <a:p>
            <a:pPr lvl="1"/>
            <a:r>
              <a:rPr lang="en-US" dirty="0"/>
              <a:t>Thrust: 970 grams per motor at 50% throttle                                                            			  2460 grams per motor at 100% throttle</a:t>
            </a:r>
          </a:p>
          <a:p>
            <a:r>
              <a:rPr lang="en-US" dirty="0"/>
              <a:t>Propellers: 15” Diameter Carbon Fiber </a:t>
            </a:r>
          </a:p>
          <a:p>
            <a:r>
              <a:rPr lang="en-US" dirty="0"/>
              <a:t>Electronic Speed Controller: </a:t>
            </a:r>
            <a:r>
              <a:rPr lang="en-US" dirty="0" err="1"/>
              <a:t>Hobby Wing</a:t>
            </a:r>
            <a:r>
              <a:rPr lang="en-US" dirty="0"/>
              <a:t> Xrotor Pro (4 units)</a:t>
            </a:r>
          </a:p>
          <a:p>
            <a:pPr lvl="1"/>
            <a:r>
              <a:rPr lang="en-US" dirty="0"/>
              <a:t>Power Requirements: 10.8 – 22.2 Nominal Volts, 0-40 Amps</a:t>
            </a:r>
          </a:p>
          <a:p>
            <a:r>
              <a:rPr lang="en-US" dirty="0"/>
              <a:t>Battery: QuadroPower 6s 35C </a:t>
            </a:r>
          </a:p>
          <a:p>
            <a:pPr lvl="1"/>
            <a:r>
              <a:rPr lang="en-US" dirty="0"/>
              <a:t>Voltage: 22.2 Nominal Volts</a:t>
            </a:r>
          </a:p>
          <a:p>
            <a:pPr lvl="1"/>
            <a:r>
              <a:rPr lang="en-US" dirty="0"/>
              <a:t>Capacity: 10,000 mAh</a:t>
            </a:r>
          </a:p>
          <a:p>
            <a:pPr lvl="1"/>
            <a:r>
              <a:rPr lang="en-US" dirty="0"/>
              <a:t>Maximum Discharge Rate: 350 Amps</a:t>
            </a:r>
          </a:p>
          <a:p>
            <a:endParaRPr lang="en-US" dirty="0"/>
          </a:p>
          <a:p>
            <a:endParaRPr lang="en-US" dirty="0"/>
          </a:p>
        </p:txBody>
      </p:sp>
    </p:spTree>
    <p:extLst>
      <p:ext uri="{BB962C8B-B14F-4D97-AF65-F5344CB8AC3E}">
        <p14:creationId xmlns:p14="http://schemas.microsoft.com/office/powerpoint/2010/main" val="1316251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700</TotalTime>
  <Words>2305</Words>
  <Application>Microsoft Office PowerPoint</Application>
  <PresentationFormat>Widescreen</PresentationFormat>
  <Paragraphs>683</Paragraphs>
  <Slides>52</Slides>
  <Notes>30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Century Gothic</vt:lpstr>
      <vt:lpstr>Times New Roman</vt:lpstr>
      <vt:lpstr>Wingdings 3</vt:lpstr>
      <vt:lpstr>Ion</vt:lpstr>
      <vt:lpstr>PowerPoint Presentation</vt:lpstr>
      <vt:lpstr>Introduction</vt:lpstr>
      <vt:lpstr>Motivation</vt:lpstr>
      <vt:lpstr>Goals and Objective</vt:lpstr>
      <vt:lpstr>Specifications and Requirements</vt:lpstr>
      <vt:lpstr>System Overview – Block Diagram</vt:lpstr>
      <vt:lpstr>Design Approach and Implementation</vt:lpstr>
      <vt:lpstr>Multirotor Flight Hardware</vt:lpstr>
      <vt:lpstr>Multirotor Flight Hardware</vt:lpstr>
      <vt:lpstr>Multirotor Flight Hardware</vt:lpstr>
      <vt:lpstr>Multirotor Flight Hardware</vt:lpstr>
      <vt:lpstr>Multirotor Flight Hardware</vt:lpstr>
      <vt:lpstr>Multirotor BOM</vt:lpstr>
      <vt:lpstr>Total Weight </vt:lpstr>
      <vt:lpstr>Flight Time Estimation</vt:lpstr>
      <vt:lpstr>Power Distribution Diagram</vt:lpstr>
      <vt:lpstr>PDB Schematic</vt:lpstr>
      <vt:lpstr>PDB Schematic</vt:lpstr>
      <vt:lpstr>Software Architecture </vt:lpstr>
      <vt:lpstr>Software Architecture</vt:lpstr>
      <vt:lpstr>MAVProxy</vt:lpstr>
      <vt:lpstr>MAVLink</vt:lpstr>
      <vt:lpstr>Ultrasonic Sensors</vt:lpstr>
      <vt:lpstr>Camera Module</vt:lpstr>
      <vt:lpstr>PowerPoint Presentation</vt:lpstr>
      <vt:lpstr>Camera Module</vt:lpstr>
      <vt:lpstr>Camera Attachment </vt:lpstr>
      <vt:lpstr>Selecting A Lens</vt:lpstr>
      <vt:lpstr>PowerPoint Presentation</vt:lpstr>
      <vt:lpstr>Image Processing</vt:lpstr>
      <vt:lpstr>Image Processing</vt:lpstr>
      <vt:lpstr>PowerPoint Presentation</vt:lpstr>
      <vt:lpstr>PowerPoint Presentation</vt:lpstr>
      <vt:lpstr>PowerPoint Presentation</vt:lpstr>
      <vt:lpstr>Processing Tasks</vt:lpstr>
      <vt:lpstr>Processing MCU</vt:lpstr>
      <vt:lpstr>Image Processing Sub-System</vt:lpstr>
      <vt:lpstr>Fire Suppression</vt:lpstr>
      <vt:lpstr>Fire Extinguisher</vt:lpstr>
      <vt:lpstr>Software Activity Diagram</vt:lpstr>
      <vt:lpstr>Boscam 5.8GHz TS351 TX and RC305 RX</vt:lpstr>
      <vt:lpstr>Linux Application</vt:lpstr>
      <vt:lpstr>Linux Application Development Tools</vt:lpstr>
      <vt:lpstr>Why Python?</vt:lpstr>
      <vt:lpstr>Qt / PyQt</vt:lpstr>
      <vt:lpstr>LibVLC</vt:lpstr>
      <vt:lpstr>DJI iOSD Mini</vt:lpstr>
      <vt:lpstr>Work Distribution</vt:lpstr>
      <vt:lpstr>PowerPoint Presentation</vt:lpstr>
      <vt:lpstr>Issues</vt:lpstr>
      <vt:lpstr>Issues</vt:lpstr>
      <vt:lpstr>Immediate Plans for Success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FXUAV</dc:title>
  <dc:creator>jamie</dc:creator>
  <cp:lastModifiedBy>Adam Kutchak</cp:lastModifiedBy>
  <cp:revision>112</cp:revision>
  <dcterms:created xsi:type="dcterms:W3CDTF">2012-07-27T01:16:44Z</dcterms:created>
  <dcterms:modified xsi:type="dcterms:W3CDTF">2016-05-31T04:22:11Z</dcterms:modified>
</cp:coreProperties>
</file>