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542287D-98E6-4B78-B8B3-F012D35203A8}">
  <a:tblStyle styleId="{8542287D-98E6-4B78-B8B3-F012D35203A8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DEDED"/>
          </a:solidFill>
        </a:fill>
      </a:tcStyle>
    </a:wholeTbl>
    <a:band1H>
      <a:tcStyle>
        <a:fill>
          <a:solidFill>
            <a:srgbClr val="DADAD8"/>
          </a:solidFill>
        </a:fill>
      </a:tcStyle>
    </a:band1H>
    <a:band1V>
      <a:tcStyle>
        <a:fill>
          <a:solidFill>
            <a:srgbClr val="DADAD8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SourceSansPro-bold.fntdata"/><Relationship Id="rId14" Type="http://schemas.openxmlformats.org/officeDocument/2006/relationships/slide" Target="slides/slide9.xml"/><Relationship Id="rId36" Type="http://schemas.openxmlformats.org/officeDocument/2006/relationships/font" Target="fonts/SourceSans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SansPr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note, first off, the MCU doesn’t even OPERATE at negative voltages, meaning the signal going bare into the MCU would be clipping all the negative parts of the signal.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915127" y="1788453"/>
            <a:ext cx="8361228" cy="20982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7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679906" y="3956278"/>
            <a:ext cx="6831672" cy="1086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752858" y="6453385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2584053" y="6453385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9830682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grpSp>
        <p:nvGrpSpPr>
          <p:cNvPr id="18" name="Shape 18"/>
          <p:cNvGrpSpPr/>
          <p:nvPr/>
        </p:nvGrpSpPr>
        <p:grpSpPr>
          <a:xfrm>
            <a:off x="752858" y="744468"/>
            <a:ext cx="10674116" cy="5349670"/>
            <a:chOff x="752858" y="744468"/>
            <a:chExt cx="10674116" cy="5349670"/>
          </a:xfrm>
        </p:grpSpPr>
        <p:sp>
          <p:nvSpPr>
            <p:cNvPr id="19" name="Shape 19"/>
            <p:cNvSpPr/>
            <p:nvPr/>
          </p:nvSpPr>
          <p:spPr>
            <a:xfrm>
              <a:off x="8151961" y="1685651"/>
              <a:ext cx="3275012" cy="4408488"/>
            </a:xfrm>
            <a:custGeom>
              <a:pathLst>
                <a:path extrusionOk="0" h="120000" w="120000">
                  <a:moveTo>
                    <a:pt x="10513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09512"/>
                  </a:lnTo>
                  <a:lnTo>
                    <a:pt x="105132" y="109524"/>
                  </a:lnTo>
                  <a:lnTo>
                    <a:pt x="10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Shape 20"/>
            <p:cNvSpPr/>
            <p:nvPr/>
          </p:nvSpPr>
          <p:spPr>
            <a:xfrm rot="10800000">
              <a:off x="752858" y="744468"/>
              <a:ext cx="3275668" cy="4408488"/>
            </a:xfrm>
            <a:custGeom>
              <a:pathLst>
                <a:path extrusionOk="0" h="120000" w="120000">
                  <a:moveTo>
                    <a:pt x="105134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23" y="120000"/>
                  </a:lnTo>
                  <a:cubicBezTo>
                    <a:pt x="-23" y="116376"/>
                    <a:pt x="47" y="113124"/>
                    <a:pt x="0" y="109500"/>
                  </a:cubicBezTo>
                  <a:lnTo>
                    <a:pt x="105134" y="109536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4386262" y="-719137"/>
            <a:ext cx="3571874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7757822" y="2462895"/>
            <a:ext cx="5243244" cy="15657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89000"/>
              </a:lnSpc>
              <a:spcBef>
                <a:spcPts val="0"/>
              </a:spcBef>
              <a:buClr>
                <a:schemeClr val="lt2"/>
              </a:buClr>
              <a:buFont typeface="Source Sans Pro"/>
              <a:buNone/>
              <a:defRPr b="0" i="0" sz="7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1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1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1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1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738908" y="6453385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584311" y="6453385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9830682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3" name="Shape 33"/>
          <p:cNvSpPr/>
          <p:nvPr/>
        </p:nvSpPr>
        <p:spPr>
          <a:xfrm>
            <a:off x="8151961" y="1685651"/>
            <a:ext cx="3275012" cy="4408488"/>
          </a:xfrm>
          <a:custGeom>
            <a:pathLst>
              <a:path extrusionOk="0" h="120000" w="120000">
                <a:moveTo>
                  <a:pt x="105134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9629"/>
                </a:lnTo>
                <a:lnTo>
                  <a:pt x="105134" y="109629"/>
                </a:lnTo>
                <a:lnTo>
                  <a:pt x="1051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371600" y="2285999"/>
            <a:ext cx="4447785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525403" y="2285999"/>
            <a:ext cx="4447785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375"/>
            <a:ext cx="5303520" cy="6857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256019" y="685800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21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21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21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723900" y="2856343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72390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2205944" y="6453385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9883139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67" name="Shape 67"/>
          <p:cNvSpPr/>
          <p:nvPr/>
        </p:nvSpPr>
        <p:spPr>
          <a:xfrm>
            <a:off x="5303519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375"/>
            <a:ext cx="5303520" cy="6857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4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5532119" y="0"/>
            <a:ext cx="6659879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723900" y="2855967"/>
            <a:ext cx="3855720" cy="3011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72390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205944" y="6453385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9883139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76" name="Shape 76"/>
          <p:cNvSpPr/>
          <p:nvPr/>
        </p:nvSpPr>
        <p:spPr>
          <a:xfrm>
            <a:off x="5303519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7048" lvl="0" marL="384048" marR="0" rtl="0" algn="l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667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94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21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21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1" name="Shape 11"/>
          <p:cNvSpPr/>
          <p:nvPr/>
        </p:nvSpPr>
        <p:spPr>
          <a:xfrm>
            <a:off x="478095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Relationship Id="rId4" Type="http://schemas.openxmlformats.org/officeDocument/2006/relationships/image" Target="../media/image0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1069848" y="1168400"/>
            <a:ext cx="6459664" cy="3089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br>
              <a:rPr b="0" i="0" lang="en-US" sz="7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US" sz="7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7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14: ESSENCE OF MUSIC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1069848" y="4694587"/>
            <a:ext cx="7315200" cy="15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Joshua Garber – EE</a:t>
            </a: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Baron Dolletski-Lazar – CpE</a:t>
            </a: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Nelson Tan - CpE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 Source</a:t>
            </a:r>
          </a:p>
        </p:txBody>
      </p:sp>
      <p:graphicFrame>
        <p:nvGraphicFramePr>
          <p:cNvPr id="156" name="Shape 156"/>
          <p:cNvGraphicFramePr/>
          <p:nvPr/>
        </p:nvGraphicFramePr>
        <p:xfrm>
          <a:off x="13716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{8542287D-98E6-4B78-B8B3-F012D35203A8}</a:tableStyleId>
              </a:tblPr>
              <a:tblGrid>
                <a:gridCol w="3200400"/>
                <a:gridCol w="3200400"/>
                <a:gridCol w="32004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Power Source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Cons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Lithium Ion</a:t>
                      </a:r>
                      <a:r>
                        <a:rPr lang="en-US" sz="1800"/>
                        <a:t> Batteries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Portable,</a:t>
                      </a:r>
                      <a:r>
                        <a:rPr lang="en-US" sz="1800"/>
                        <a:t> Easy to incorporate into device, cheap.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Suffers from aging.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Lithium</a:t>
                      </a:r>
                      <a:r>
                        <a:rPr lang="en-US" sz="1800"/>
                        <a:t> Polymer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Portable, smaller,</a:t>
                      </a:r>
                      <a:r>
                        <a:rPr lang="en-US" sz="1800"/>
                        <a:t> safer.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Slightly more expensive, lower energy density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Wall Mount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Unlimited source</a:t>
                      </a:r>
                      <a:r>
                        <a:rPr lang="en-US" sz="1800"/>
                        <a:t> of energy while connected. Provides a constant source of energy.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Little to no mobility away from wall outlets,</a:t>
                      </a:r>
                      <a:r>
                        <a:rPr lang="en-US" sz="1800"/>
                        <a:t> requires wall adapter. 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Batteries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371600" y="2286000"/>
            <a:ext cx="5554133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 Batteries: Lithium Ion 18650 Batteries.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Lightweight batteries for added portability.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Long lasting battery life.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Quick to charge.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/>
              <a:t>Can support relatively high current for mobile device.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/>
              <a:t>One of the highest Energy/Volume ratios for batteries - very efficient</a:t>
            </a:r>
          </a:p>
          <a:p>
            <a:pPr indent="0" lvl="0" marL="0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7975600" y="2286000"/>
            <a:ext cx="3505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Picture of physical batteries here. 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057" y="1960815"/>
            <a:ext cx="5292170" cy="297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371600" y="62835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Charging Circuits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1371600" y="2021800"/>
            <a:ext cx="9601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Batteries for the device are rechargeable.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Requires a specific circuit in order to perform the charging.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Decided to use the TP4056 circuit due to its ease of use and convenience.</a:t>
            </a:r>
          </a:p>
          <a:p>
            <a:pPr indent="0" lvl="0" marL="0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5096932" y="4572001"/>
            <a:ext cx="2489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Image of TP4056 circuit here.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2021" y="3624360"/>
            <a:ext cx="4959022" cy="3187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Audio Input and Output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371600" y="2067725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Audio comes in as an analog signal and passes through a buffer to two different locations.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signal goes to the speakers for audio playback.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second signal is sent to the microcontroller which is passed through an FFT function in order to perform spectrum analysis.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/>
              <a:t>However, our MCU only operates in the voltage range of 0V to 5V - registering the analog voltage as a value between 0 and 1023. The problem is that most auxiliary audio signals have very small voltage ranges (typically in the range of -200mV to +200mV)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Microcontroller and Audio Signals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371600" y="1638300"/>
            <a:ext cx="9601200" cy="475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The MCU is unable to operate at negative voltages. The negative voltages are clipped out since the MCU is unable to process them.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Even past raising the DC offset of the audio signal, the audio signals amplitude is still going to be in the order of 200mV, so it must be amplified.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Because of these facts, it is necessary to have a circuit that upscales and corrects these issues.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n-US"/>
              <a:t>The following simulation presents a configuration that converts the audio signal into what can more properly be interpreted by the MCU.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796825" y="1441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Audio </a:t>
            </a:r>
            <a:r>
              <a:rPr lang="en-US"/>
              <a:t>Converter to MCU</a:t>
            </a:r>
          </a:p>
        </p:txBody>
      </p:sp>
      <p:pic>
        <p:nvPicPr>
          <p:cNvPr id="190" name="Shape 1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3134" y="2171700"/>
            <a:ext cx="7278129" cy="401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112" y="946625"/>
            <a:ext cx="10753725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796825" y="1441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Audio </a:t>
            </a:r>
            <a:r>
              <a:rPr lang="en-US"/>
              <a:t>Converter to MCU</a:t>
            </a:r>
          </a:p>
        </p:txBody>
      </p:sp>
      <p:pic>
        <p:nvPicPr>
          <p:cNvPr id="197" name="Shape 1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3134" y="2171700"/>
            <a:ext cx="7278000" cy="40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112" y="946625"/>
            <a:ext cx="10753725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2274525" y="1630075"/>
            <a:ext cx="5252400" cy="47409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796825" y="1441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Audio </a:t>
            </a:r>
            <a:r>
              <a:rPr lang="en-US"/>
              <a:t>Converter to MCU</a:t>
            </a:r>
          </a:p>
        </p:txBody>
      </p:sp>
      <p:pic>
        <p:nvPicPr>
          <p:cNvPr id="205" name="Shape 2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3134" y="2171700"/>
            <a:ext cx="7278000" cy="40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112" y="946625"/>
            <a:ext cx="10753725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7501300" y="1270500"/>
            <a:ext cx="2262900" cy="50775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719450" y="55750"/>
            <a:ext cx="9560400" cy="179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Audio input and output towards MCU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624" y="1023674"/>
            <a:ext cx="9952648" cy="56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4790250" y="5314100"/>
            <a:ext cx="2665200" cy="5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Wireless Communications</a:t>
            </a:r>
          </a:p>
        </p:txBody>
      </p:sp>
      <p:graphicFrame>
        <p:nvGraphicFramePr>
          <p:cNvPr id="220" name="Shape 220"/>
          <p:cNvGraphicFramePr/>
          <p:nvPr/>
        </p:nvGraphicFramePr>
        <p:xfrm>
          <a:off x="13716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{8542287D-98E6-4B78-B8B3-F012D35203A8}</a:tableStyleId>
              </a:tblPr>
              <a:tblGrid>
                <a:gridCol w="1920250"/>
                <a:gridCol w="1920250"/>
                <a:gridCol w="1920250"/>
                <a:gridCol w="1920250"/>
                <a:gridCol w="19202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Method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Maximum Range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Data Transfer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Cons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Wi-Fi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200 meters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250Mbps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Long</a:t>
                      </a:r>
                      <a:r>
                        <a:rPr lang="en-US" sz="1800"/>
                        <a:t> distance use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Harder to implement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Bluetooth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Class 1:</a:t>
                      </a:r>
                      <a:r>
                        <a:rPr lang="en-US" sz="1800"/>
                        <a:t> 100 meters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Class 2: 10 meters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25Mbps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Incorporated</a:t>
                      </a:r>
                      <a:r>
                        <a:rPr lang="en-US" sz="1800"/>
                        <a:t> into more devices every day,  lower power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 easy way to directly</a:t>
                      </a:r>
                      <a:r>
                        <a:rPr lang="en-US" sz="1800"/>
                        <a:t> connect to Wi-Fi without third party, 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Motivation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 device that allows the user to experience music in multiple ways.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able to provide an uplifting atmosphere through the use of sound and lights.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the user with control over how they want to experience the music.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a clear playback of music accompanied by flashing patterns of lights.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There is a growing demand for different types of audio devices.</a:t>
            </a:r>
          </a:p>
          <a:p>
            <a:pPr indent="0" lvl="0" marL="0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nRF8001 Bluetooth Module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1371600" y="2285999"/>
            <a:ext cx="4905631" cy="4164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 for several reasons:</a:t>
            </a:r>
          </a:p>
          <a:p>
            <a:pPr indent="-393700" lvl="1" marL="914400" marR="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Publically available datasheet</a:t>
            </a:r>
          </a:p>
          <a:p>
            <a:pPr indent="-393700" lvl="1" marL="914400" marR="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Cheap Cost ~$20 for breakout board, $4.98 for the standalone chip.</a:t>
            </a:r>
          </a:p>
          <a:p>
            <a:pPr indent="-393700" lvl="1" marL="914400" marR="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Small size, 1” x .09”</a:t>
            </a:r>
          </a:p>
          <a:p>
            <a:pPr indent="-393700" lvl="1" marL="914400" marR="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microcircuit.</a:t>
            </a:r>
          </a:p>
          <a:p>
            <a:pPr indent="-393700" lvl="1" marL="914400" marR="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Runs for a long time on a coin battery.</a:t>
            </a:r>
          </a:p>
          <a:p>
            <a:pPr indent="-393700" lvl="1" marL="914400" marR="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Wide range from 10 – 100 meters. 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9804" y="2171700"/>
            <a:ext cx="4827372" cy="362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721900" y="-132675"/>
            <a:ext cx="2373000" cy="75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PCB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539249"/>
            <a:ext cx="10721275" cy="63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371600" y="290700"/>
            <a:ext cx="9601200" cy="111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nRF8001 Schematic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054050"/>
            <a:ext cx="10588424" cy="57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9146850" y="6097300"/>
            <a:ext cx="21081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Designer: Nabil Tewolde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Phone Application Platform</a:t>
            </a:r>
          </a:p>
        </p:txBody>
      </p:sp>
      <p:graphicFrame>
        <p:nvGraphicFramePr>
          <p:cNvPr id="248" name="Shape 248"/>
          <p:cNvGraphicFramePr/>
          <p:nvPr/>
        </p:nvGraphicFramePr>
        <p:xfrm>
          <a:off x="13716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{8542287D-98E6-4B78-B8B3-F012D35203A8}</a:tableStyleId>
              </a:tblPr>
              <a:tblGrid>
                <a:gridCol w="3200400"/>
                <a:gridCol w="3200400"/>
                <a:gridCol w="32004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Android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Windows Phone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Capabl</a:t>
                      </a:r>
                      <a:r>
                        <a:rPr lang="en-US" sz="1800"/>
                        <a:t>e of working with many different types of 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Simple System integration</a:t>
                      </a:r>
                      <a:r>
                        <a:rPr lang="en-US" sz="1800"/>
                        <a:t> across series.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Easy</a:t>
                      </a:r>
                      <a:r>
                        <a:rPr lang="en-US" sz="1800"/>
                        <a:t> integration with other Windows devices. 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Open Source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</a:t>
                      </a:r>
                      <a:r>
                        <a:rPr lang="en-US" sz="1800"/>
                        <a:t> Level of Security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Cheap</a:t>
                      </a:r>
                      <a:r>
                        <a:rPr lang="en-US" sz="1800"/>
                        <a:t> development costs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Easier overall development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-US" sz="1800"/>
                        <a:t>Easy Access to Source Files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Programming Languages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use a combination of JavaScript and C languages.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Arduino will use C to program the microcontroller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Phone Application will use JavaScript to create the interactive screen and control the device through Bluetooth connections.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1371600" y="198119"/>
            <a:ext cx="4985656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Phone Application Class Diagram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77" y="1684019"/>
            <a:ext cx="11444721" cy="443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162" y="1735750"/>
            <a:ext cx="11326949" cy="43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686300" y="0"/>
            <a:ext cx="24891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Finances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275" y="1123400"/>
            <a:ext cx="9737599" cy="4611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Division of Work</a:t>
            </a:r>
          </a:p>
        </p:txBody>
      </p:sp>
      <p:graphicFrame>
        <p:nvGraphicFramePr>
          <p:cNvPr id="273" name="Shape 273"/>
          <p:cNvGraphicFramePr/>
          <p:nvPr/>
        </p:nvGraphicFramePr>
        <p:xfrm>
          <a:off x="13716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{8542287D-98E6-4B78-B8B3-F012D35203A8}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Work/ Person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Joshua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Baron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Nelson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Hardware:</a:t>
                      </a:r>
                      <a:r>
                        <a:rPr lang="en-US" sz="1800"/>
                        <a:t> Battery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Primary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Hardware: Casing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Hardware: PCB design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Primary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Hardware:</a:t>
                      </a:r>
                      <a:r>
                        <a:rPr lang="en-US" sz="1800"/>
                        <a:t> Electronics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Primary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Software: Programming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Primary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LED Programming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Primary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Materials</a:t>
                      </a:r>
                      <a:r>
                        <a:rPr lang="en-US" sz="1800"/>
                        <a:t> Management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Secondary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Primary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Overall Progress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428749"/>
            <a:ext cx="9601200" cy="483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Possible Changes and Additions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Changing from Battery powered device to Wall mount power source.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Metadata display from active audio files.</a:t>
            </a:r>
          </a:p>
          <a:p>
            <a:pPr lvl="1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Extracting Metadata from external music applications such as Spotify and Pandora.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Specifications and Requirements</a:t>
            </a:r>
          </a:p>
        </p:txBody>
      </p:sp>
      <p:graphicFrame>
        <p:nvGraphicFramePr>
          <p:cNvPr id="106" name="Shape 106"/>
          <p:cNvGraphicFramePr/>
          <p:nvPr/>
        </p:nvGraphicFramePr>
        <p:xfrm>
          <a:off x="1371600" y="2285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{8542287D-98E6-4B78-B8B3-F012D35203A8}</a:tableStyleId>
              </a:tblPr>
              <a:tblGrid>
                <a:gridCol w="4800600"/>
                <a:gridCol w="4800600"/>
              </a:tblGrid>
              <a:tr h="5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Description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Numerica</a:t>
                      </a:r>
                      <a:r>
                        <a:rPr lang="en-US" sz="1800"/>
                        <a:t>l Value or Representation</a:t>
                      </a:r>
                    </a:p>
                  </a:txBody>
                  <a:tcPr marT="45725" marB="45725" marR="91450" marL="91450"/>
                </a:tc>
              </a:tr>
              <a:tr h="5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Able to produce audible sounds from a reasonable distance.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Can</a:t>
                      </a:r>
                      <a:r>
                        <a:rPr lang="en-US" sz="1800"/>
                        <a:t> produce a clear sound of </a:t>
                      </a:r>
                      <a:r>
                        <a:rPr lang="en-US" sz="1800"/>
                        <a:t>8</a:t>
                      </a:r>
                      <a:r>
                        <a:rPr lang="en-US" sz="1800"/>
                        <a:t>0 dB from a distance of 8 meters.</a:t>
                      </a:r>
                    </a:p>
                  </a:txBody>
                  <a:tcPr marT="45725" marB="45725" marR="91450" marL="91450"/>
                </a:tc>
              </a:tr>
              <a:tr h="5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Can be controlled wirelessly</a:t>
                      </a:r>
                      <a:r>
                        <a:rPr lang="en-US" sz="1800"/>
                        <a:t> from a distance.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Wireless signal capable of reaching 10</a:t>
                      </a:r>
                      <a:r>
                        <a:rPr lang="en-US" sz="1800"/>
                        <a:t> meters</a:t>
                      </a:r>
                      <a:r>
                        <a:rPr lang="en-US" sz="1800"/>
                        <a:t>.</a:t>
                      </a:r>
                    </a:p>
                  </a:txBody>
                  <a:tcPr marT="45725" marB="45725" marR="91450" marL="91450"/>
                </a:tc>
              </a:tr>
              <a:tr h="5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Lightweight and compact</a:t>
                      </a:r>
                      <a:r>
                        <a:rPr lang="en-US" sz="1800"/>
                        <a:t> for portability.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Overall</a:t>
                      </a:r>
                      <a:r>
                        <a:rPr lang="en-US" sz="1800"/>
                        <a:t> weight &lt; 2.5 kg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Dimensions: 30 cm X 30 cm X 30 cm</a:t>
                      </a:r>
                    </a:p>
                  </a:txBody>
                  <a:tcPr marT="45725" marB="45725" marR="91450" marL="91450"/>
                </a:tc>
              </a:tr>
              <a:tr h="5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Have a long</a:t>
                      </a:r>
                      <a:r>
                        <a:rPr lang="en-US" sz="1800"/>
                        <a:t> lasting and quick charging power supply.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Battery life from max charge: ~4-5</a:t>
                      </a:r>
                      <a:r>
                        <a:rPr lang="en-US" sz="1800"/>
                        <a:t> hours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Recharge time: 2 – 3 hours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Questions/Comments?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 Diagram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679" y="1679205"/>
            <a:ext cx="9797038" cy="479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675" y="1679199"/>
            <a:ext cx="9797049" cy="47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Microcontroller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graphicFrame>
        <p:nvGraphicFramePr>
          <p:cNvPr id="120" name="Shape 120"/>
          <p:cNvGraphicFramePr/>
          <p:nvPr/>
        </p:nvGraphicFramePr>
        <p:xfrm>
          <a:off x="2108200" y="25933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{8542287D-98E6-4B78-B8B3-F012D35203A8}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Microcontroller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Price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Atmega328p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Large community base</a:t>
                      </a:r>
                      <a:r>
                        <a:rPr lang="en-US" sz="1800"/>
                        <a:t> for assistance, larger power supply, 28 pins, 2kB of RAM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More expensive peripherals,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~ $5.00 for one unit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MSP430G2553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Cheap peripherals,</a:t>
                      </a:r>
                      <a:r>
                        <a:rPr lang="en-US" sz="1800"/>
                        <a:t> 16 MHz internal clock,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Lower Ram,</a:t>
                      </a:r>
                      <a:r>
                        <a:rPr lang="en-US" sz="1800"/>
                        <a:t> smaller memory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~</a:t>
                      </a:r>
                      <a:r>
                        <a:rPr lang="en-US" sz="1800"/>
                        <a:t> $6.00 for one unit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 Microcontroller: Atmega328p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371600" y="2286000"/>
            <a:ext cx="5537199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Meets the specification requirements.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Able to be programmed using the Arduino for testing and easy to incorporate for the PCB.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Large amount of community support.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585200" y="3115733"/>
            <a:ext cx="2269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Picture of Atmega328p here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893" y="4059766"/>
            <a:ext cx="3953404" cy="233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/>
        <p:spPr>
          <a:xfrm>
            <a:off x="6908800" y="2018268"/>
            <a:ext cx="5130300" cy="411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800" y="2018275"/>
            <a:ext cx="5166276" cy="41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LED Set-up</a:t>
            </a:r>
          </a:p>
        </p:txBody>
      </p:sp>
      <p:graphicFrame>
        <p:nvGraphicFramePr>
          <p:cNvPr id="136" name="Shape 136"/>
          <p:cNvGraphicFramePr/>
          <p:nvPr/>
        </p:nvGraphicFramePr>
        <p:xfrm>
          <a:off x="13716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{8542287D-98E6-4B78-B8B3-F012D35203A8}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LED Set-up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Price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Color Range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Set-up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 sets</a:t>
                      </a:r>
                      <a:r>
                        <a:rPr lang="en-US" sz="1800"/>
                        <a:t> of 8 X 8 LED grids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35 per grid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Large</a:t>
                      </a:r>
                      <a:r>
                        <a:rPr lang="en-US" sz="1800"/>
                        <a:t> Spectrum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 grid linked in series 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16</a:t>
                      </a:r>
                      <a:r>
                        <a:rPr lang="en-US" sz="1800"/>
                        <a:t> X 32 LED grid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~25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Large Spectrum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 single grid with input</a:t>
                      </a:r>
                      <a:r>
                        <a:rPr lang="en-US" sz="1800"/>
                        <a:t> and output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LED light soldering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100</a:t>
                      </a:r>
                      <a:r>
                        <a:rPr lang="en-US" sz="1800"/>
                        <a:t> at 6.06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 colors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Soldered LEDs connected in parallel. 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 Display: LEDs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371600" y="2286000"/>
            <a:ext cx="5164667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LEDs in a grid of size 16 X 32.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Ability to hold a large variety of colors customizable by the user.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Lights blink and flash in various patterns based on the user’s preference.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Overall cheaper and provides an easy way to control the LEDs using output from the PCB.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8331200" y="2781300"/>
            <a:ext cx="30649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Include Picture of LED grid here.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6267" y="1743890"/>
            <a:ext cx="5381898" cy="403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LED Programming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04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Focus primarily on the types of patterns and interpretations of incoming audio signals.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 settings for the user to control patterns of lights in various settings as well as the different colors that they want displayed.</a:t>
            </a:r>
          </a:p>
          <a:p>
            <a:pPr indent="-384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 programming language for code due to board and controller compatibility.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