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C0ABEF-C758-4B99-9AA4-811B4F2C9DAC}">
  <a:tblStyle styleId="{7AC0ABEF-C758-4B99-9AA4-811B4F2C9DAC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DFA8DBA-882D-499B-AE2A-747D61B0DD9D}" styleName="Table_1">
    <a:wholeTbl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4700901-2591-480E-BD6A-28119EA5FBAC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59" d="100"/>
          <a:sy n="159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9054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13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88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71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4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139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4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649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77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930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166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2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634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953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210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075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77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9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450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830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908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876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23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288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10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596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833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88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794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9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1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03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61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56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1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6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457025" y="1572050"/>
            <a:ext cx="2493900" cy="61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Group 11</a:t>
            </a:r>
            <a:r>
              <a:rPr lang="en"/>
              <a:t>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4294967295"/>
          </p:nvPr>
        </p:nvSpPr>
        <p:spPr>
          <a:xfrm>
            <a:off x="6495752" y="2230675"/>
            <a:ext cx="2493900" cy="201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999999"/>
                </a:solidFill>
              </a:rPr>
              <a:t>Presented by: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999999"/>
                </a:solidFill>
              </a:rPr>
              <a:t>Marc Burrell  </a:t>
            </a:r>
            <a:r>
              <a:rPr lang="en-US" sz="1400" dirty="0">
                <a:solidFill>
                  <a:srgbClr val="999999"/>
                </a:solidFill>
              </a:rPr>
              <a:t> </a:t>
            </a:r>
            <a:r>
              <a:rPr lang="en-US" sz="1400" dirty="0" smtClean="0">
                <a:solidFill>
                  <a:srgbClr val="999999"/>
                </a:solidFill>
              </a:rPr>
              <a:t>         </a:t>
            </a:r>
            <a:r>
              <a:rPr lang="en" sz="1400" dirty="0" smtClean="0">
                <a:solidFill>
                  <a:srgbClr val="999999"/>
                </a:solidFill>
              </a:rPr>
              <a:t>EE/</a:t>
            </a:r>
            <a:r>
              <a:rPr lang="en" sz="1400" dirty="0" err="1" smtClean="0">
                <a:solidFill>
                  <a:srgbClr val="999999"/>
                </a:solidFill>
              </a:rPr>
              <a:t>CpE</a:t>
            </a:r>
            <a:r>
              <a:rPr lang="en" sz="1400" dirty="0" smtClean="0">
                <a:solidFill>
                  <a:srgbClr val="999999"/>
                </a:solidFill>
              </a:rPr>
              <a:t> </a:t>
            </a:r>
            <a:r>
              <a:rPr lang="en" sz="1400" dirty="0">
                <a:solidFill>
                  <a:srgbClr val="999999"/>
                </a:solidFill>
              </a:rPr>
              <a:t/>
            </a:r>
            <a:br>
              <a:rPr lang="en" sz="1400" dirty="0">
                <a:solidFill>
                  <a:srgbClr val="999999"/>
                </a:solidFill>
              </a:rPr>
            </a:br>
            <a:r>
              <a:rPr lang="en" sz="1400" dirty="0">
                <a:solidFill>
                  <a:srgbClr val="999999"/>
                </a:solidFill>
              </a:rPr>
              <a:t>Mario Martinez	</a:t>
            </a:r>
            <a:r>
              <a:rPr lang="en" sz="1400" dirty="0" smtClean="0">
                <a:solidFill>
                  <a:srgbClr val="999999"/>
                </a:solidFill>
              </a:rPr>
              <a:t>EE</a:t>
            </a:r>
            <a:r>
              <a:rPr lang="en" sz="1400" dirty="0">
                <a:solidFill>
                  <a:srgbClr val="999999"/>
                </a:solidFill>
              </a:rPr>
              <a:t/>
            </a:r>
            <a:br>
              <a:rPr lang="en" sz="1400" dirty="0">
                <a:solidFill>
                  <a:srgbClr val="999999"/>
                </a:solidFill>
              </a:rPr>
            </a:br>
            <a:r>
              <a:rPr lang="en" sz="1400" dirty="0">
                <a:solidFill>
                  <a:srgbClr val="999999"/>
                </a:solidFill>
              </a:rPr>
              <a:t>Geoffrey Mulberry	EE</a:t>
            </a:r>
            <a:r>
              <a:rPr lang="en" sz="1400" dirty="0"/>
              <a:t>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225" y="324500"/>
            <a:ext cx="4850325" cy="36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301650" y="3991025"/>
            <a:ext cx="6795900" cy="8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chemeClr val="lt1"/>
                </a:solidFill>
              </a:rPr>
              <a:t>Portable PCR Machine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61550" y="2338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Servos</a:t>
            </a:r>
          </a:p>
        </p:txBody>
      </p:sp>
      <p:graphicFrame>
        <p:nvGraphicFramePr>
          <p:cNvPr id="155" name="Shape 155"/>
          <p:cNvGraphicFramePr/>
          <p:nvPr/>
        </p:nvGraphicFramePr>
        <p:xfrm>
          <a:off x="561550" y="155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{7AC0ABEF-C758-4B99-9AA4-811B4F2C9DAC}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SG90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SG51R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HS-35HD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Manufacturer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Tower Pro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Tower Pro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Hitec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solidFill>
                          <a:srgbClr val="F3F3F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23.0 x 12.2 x 29.0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22.0 x 22.0 x 12.0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18.6 x 7.6 x 15.5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Rotation Angle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180 Degree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180 Degree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180 Degree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Weight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 g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 g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4.5 g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 Price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$ 2.38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$ 5.95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$ 24.95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pic>
        <p:nvPicPr>
          <p:cNvPr id="156" name="Shape 156" descr="Screen Shot 2017-06-21 at 6.46.4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350" y="1515584"/>
            <a:ext cx="2791249" cy="211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88975" y="2612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Servo Function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525075" y="3306050"/>
            <a:ext cx="2267700" cy="4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Holding / Measuring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 descr="Cool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50" y="1433389"/>
            <a:ext cx="2861648" cy="187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Heat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2770" y="1433399"/>
            <a:ext cx="2950679" cy="18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movi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473" y="1433399"/>
            <a:ext cx="2558415" cy="18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3516200" y="3306050"/>
            <a:ext cx="2267700" cy="4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Cooling / Moving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6984900" y="3306050"/>
            <a:ext cx="1013400" cy="44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Heating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25025" y="2338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Detection System</a:t>
            </a:r>
          </a:p>
        </p:txBody>
      </p:sp>
      <p:pic>
        <p:nvPicPr>
          <p:cNvPr id="173" name="Shape 173" descr="Optical Pat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637" y="1072625"/>
            <a:ext cx="351472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525025" y="2338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LED</a:t>
            </a:r>
          </a:p>
        </p:txBody>
      </p:sp>
      <p:graphicFrame>
        <p:nvGraphicFramePr>
          <p:cNvPr id="179" name="Shape 179"/>
          <p:cNvGraphicFramePr/>
          <p:nvPr/>
        </p:nvGraphicFramePr>
        <p:xfrm>
          <a:off x="440125" y="163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{7AC0ABEF-C758-4B99-9AA4-811B4F2C9DAC}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MTE4047C5-UB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OD-469L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MTE3047N-UB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Manufacturer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Marktech Optoelectronics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Opto Diode Corp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Marktech Optoelectronics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solidFill>
                          <a:srgbClr val="F3F3F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9.4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Wavelength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470 nm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470 nm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470 nm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Max Current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 mA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350 mA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 mA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 Price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$ 7.18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$ 25.13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$ 11.42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80" name="Shape 180" descr="Screen Shot 2017-06-21 at 6.42.5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000" y="1661747"/>
            <a:ext cx="2693400" cy="2210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525025" y="2338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Filters</a:t>
            </a:r>
          </a:p>
        </p:txBody>
      </p:sp>
      <p:pic>
        <p:nvPicPr>
          <p:cNvPr id="186" name="Shape 186" descr="Filt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99" y="1151125"/>
            <a:ext cx="5616125" cy="319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PR00862-High-Performance-Interference-Filter-Coating-Technology.jpg"/>
          <p:cNvPicPr preferRelativeResize="0"/>
          <p:nvPr/>
        </p:nvPicPr>
        <p:blipFill rotWithShape="1">
          <a:blip r:embed="rId4">
            <a:alphaModFix/>
          </a:blip>
          <a:srcRect l="25006" r="6574"/>
          <a:stretch/>
        </p:blipFill>
        <p:spPr>
          <a:xfrm>
            <a:off x="6459100" y="1151124"/>
            <a:ext cx="2484951" cy="241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969212" y="4266450"/>
            <a:ext cx="3042300" cy="5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Omega W5800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934100" y="3510775"/>
            <a:ext cx="2412000" cy="5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Image: Omega Optical, Inc.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681750" y="4266450"/>
            <a:ext cx="5262300" cy="6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Omega W5798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525025" y="2338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Photodiode</a:t>
            </a:r>
          </a:p>
        </p:txBody>
      </p:sp>
      <p:graphicFrame>
        <p:nvGraphicFramePr>
          <p:cNvPr id="196" name="Shape 196"/>
          <p:cNvGraphicFramePr/>
          <p:nvPr/>
        </p:nvGraphicFramePr>
        <p:xfrm>
          <a:off x="525025" y="1384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{7AC0ABEF-C758-4B99-9AA4-811B4F2C9DAC}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ODA-6WB-500M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MTQD5.8PV1-5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SLD-70BG2A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Manufacturer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Opto Diode Corp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Marktech Optoelectronics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Luna Optoelectronics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Passive / Active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Active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Active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Passive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Gain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500M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250M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Enhanced Color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Green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Blue/Green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Blue/Green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Active Area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 mm</a:t>
                      </a:r>
                      <a:r>
                        <a:rPr lang="en" sz="1200" baseline="30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5.7 mm</a:t>
                      </a:r>
                      <a:r>
                        <a:rPr lang="en" sz="1200" baseline="30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 mm</a:t>
                      </a:r>
                      <a:r>
                        <a:rPr lang="en" sz="1200" baseline="30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 Price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$ 74.42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$ 24.77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$ 6.45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pic>
        <p:nvPicPr>
          <p:cNvPr id="197" name="Shape 197" descr="Screen Shot 2017-06-21 at 6.41.4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075" y="1225022"/>
            <a:ext cx="2702525" cy="281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588975" y="10589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Difference Amplifier</a:t>
            </a:r>
          </a:p>
        </p:txBody>
      </p:sp>
      <p:pic>
        <p:nvPicPr>
          <p:cNvPr id="203" name="Shape 203" descr="Screen Shot 2017-06-23 at 8.11.21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75" y="944697"/>
            <a:ext cx="7940048" cy="389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25025" y="2338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Op-Amp</a:t>
            </a:r>
          </a:p>
        </p:txBody>
      </p:sp>
      <p:graphicFrame>
        <p:nvGraphicFramePr>
          <p:cNvPr id="209" name="Shape 209"/>
          <p:cNvGraphicFramePr/>
          <p:nvPr/>
        </p:nvGraphicFramePr>
        <p:xfrm>
          <a:off x="586300" y="113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{7AC0ABEF-C758-4B99-9AA4-811B4F2C9DAC}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MAX406ACSA+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OPA317QDBVRQ1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TSU111IQ1T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SR - Slew Rate: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 V/us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150 mV/us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2.7 V/ms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Supply Voltage - Min: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2.5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5.5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5.5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Input Voltage Noise Density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150 nV/sqrt Hz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55 nV/sqrt Hz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200 nV/sqrt Hz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Output Type: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Rail to Rail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Rail to Rail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Rail to Rail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Gain Bandwidth Product: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40 kHz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300 kHz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11.5 kHz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Package / Case: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SOIC-8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SOT-23-5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DFN-6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pic>
        <p:nvPicPr>
          <p:cNvPr id="210" name="Shape 210" descr="Screen Shot 2017-06-21 at 6.45.4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100" y="1446609"/>
            <a:ext cx="2766499" cy="225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45825" y="2064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l="9010" t="19046" r="8324" b="18154"/>
          <a:stretch/>
        </p:blipFill>
        <p:spPr>
          <a:xfrm>
            <a:off x="4370555" y="206440"/>
            <a:ext cx="1509119" cy="1146462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7" name="Shape 217"/>
          <p:cNvSpPr txBox="1"/>
          <p:nvPr/>
        </p:nvSpPr>
        <p:spPr>
          <a:xfrm>
            <a:off x="439775" y="1045250"/>
            <a:ext cx="3002100" cy="5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chemeClr val="lt1"/>
                </a:solidFill>
              </a:rPr>
              <a:t>Atmel ATmega2560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52825" y="1759000"/>
            <a:ext cx="4007400" cy="30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Best MCU for our project.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Reliable 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Cost effective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Able to support all features.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Room for more if wanted.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Easy for testing, on Arduino development board with IDE.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Widely supported and large community. 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349" y="1503575"/>
            <a:ext cx="3365825" cy="350135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45825" y="2064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Microcontroller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174125" y="2193050"/>
            <a:ext cx="2522100" cy="22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 u="sng">
                <a:solidFill>
                  <a:schemeClr val="lt1"/>
                </a:solidFill>
              </a:rPr>
              <a:t>Analog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Temperature Sensors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Photodiode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Battery Level 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825350" y="2193050"/>
            <a:ext cx="2671800" cy="22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 u="sng">
                <a:solidFill>
                  <a:schemeClr val="lt1"/>
                </a:solidFill>
              </a:rPr>
              <a:t>Serial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GPS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Bluetooth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Debug Port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59975" y="2193050"/>
            <a:ext cx="2856000" cy="200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b="1" u="sng">
                <a:solidFill>
                  <a:schemeClr val="lt1"/>
                </a:solidFill>
              </a:rPr>
              <a:t>General Purpose I/O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Display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Heaters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LED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Battery Charging Stat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Low Battery Indicator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Servos (PWM)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231375" y="1045250"/>
            <a:ext cx="6661800" cy="9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1800" b="1">
                <a:solidFill>
                  <a:schemeClr val="lt1"/>
                </a:solidFill>
              </a:rPr>
              <a:t>Needed variety of pins to accommodate our features.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1800" b="1">
                <a:solidFill>
                  <a:schemeClr val="lt1"/>
                </a:solidFill>
              </a:rPr>
              <a:t>3 Serial Ports and a variety of I/O pins.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04625" y="678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What is PCR?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4294967295"/>
          </p:nvPr>
        </p:nvSpPr>
        <p:spPr>
          <a:xfrm>
            <a:off x="204625" y="980600"/>
            <a:ext cx="3932400" cy="397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PCR stands for Polymerase Chain Reaction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A polymerase chain reaction is a technique that is able to amplify a gene or DNA sequence multiple times.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A mixture containing DNA, primers, buffers, taq polymerase, and nucleotides are put into a PCR tube</a:t>
            </a:r>
            <a:br>
              <a:rPr lang="en" sz="1200">
                <a:solidFill>
                  <a:srgbClr val="FFFFFF"/>
                </a:solidFill>
              </a:rPr>
            </a:br>
            <a:r>
              <a:rPr lang="en" sz="1200">
                <a:solidFill>
                  <a:srgbClr val="FFFFFF"/>
                </a:solidFill>
              </a:rPr>
              <a:t/>
            </a:r>
            <a:br>
              <a:rPr lang="en" sz="1200">
                <a:solidFill>
                  <a:srgbClr val="FFFFFF"/>
                </a:solidFill>
              </a:rPr>
            </a:br>
            <a:r>
              <a:rPr lang="en" sz="1200">
                <a:solidFill>
                  <a:srgbClr val="FFFFFF"/>
                </a:solidFill>
              </a:rPr>
              <a:t>The process involves:</a:t>
            </a:r>
            <a:br>
              <a:rPr lang="en" sz="1200">
                <a:solidFill>
                  <a:srgbClr val="FFFFFF"/>
                </a:solidFill>
              </a:rPr>
            </a:br>
            <a:r>
              <a:rPr lang="en" sz="1200">
                <a:solidFill>
                  <a:srgbClr val="FFFFFF"/>
                </a:solidFill>
              </a:rPr>
              <a:t>Splitting the DNA when it reaches an average of 90 degrees Celsius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Primers attach to opposite ends of the DNA Strands and completing their compliments when it reaches a temperature of 60 degrees Celsius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Therefore two new strands are generated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675" y="175650"/>
            <a:ext cx="4802975" cy="3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137025" y="3914825"/>
            <a:ext cx="4695000" cy="8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This process can happen occur as many times as the temperature fluctuates and the media will allow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45825" y="2064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Microcontroller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325" y="1111597"/>
            <a:ext cx="3315629" cy="3793453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5" name="Shape 235"/>
          <p:cNvSpPr txBox="1"/>
          <p:nvPr/>
        </p:nvSpPr>
        <p:spPr>
          <a:xfrm>
            <a:off x="430225" y="1051650"/>
            <a:ext cx="3891000" cy="37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</a:rPr>
              <a:t>Responsible for controlling the whole process</a:t>
            </a:r>
            <a:r>
              <a:rPr lang="en">
                <a:solidFill>
                  <a:schemeClr val="lt1"/>
                </a:solidFill>
              </a:rPr>
              <a:t/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User input for settings and start.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Heating blocks heated, thermistors used to read temperature, and servos controlled to move between temperatures.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LED flashed and frequencies recorded through filter.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Results calculated and displayed throughout test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Repeat until end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77375" y="17489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Application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31250" y="1335825"/>
            <a:ext cx="810000" cy="3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 descr="screen1ph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750" y="1113522"/>
            <a:ext cx="2818549" cy="382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 descr="android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5825" y="1748324"/>
            <a:ext cx="1910900" cy="339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44175" y="1223700"/>
            <a:ext cx="4397700" cy="31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Decided on Android for cheaper development and wide use.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Developed using the android studio IDE.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Testing on a Samsung android tablet and Galaxy 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77375" y="17489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Application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31250" y="1335825"/>
            <a:ext cx="810000" cy="3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1" name="Shape 251" descr="customTestPh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725" y="1166097"/>
            <a:ext cx="2818549" cy="382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testingGraphPho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0924" y="1166097"/>
            <a:ext cx="2818549" cy="382500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210325" y="1261975"/>
            <a:ext cx="3002099" cy="29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</a:rPr>
              <a:t>Four simple screens that progress in a linear sequence.</a:t>
            </a:r>
            <a:r>
              <a:rPr lang="en">
                <a:solidFill>
                  <a:schemeClr val="lt1"/>
                </a:solidFill>
              </a:rPr>
              <a:t/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Main Start Screen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Custom Test Screen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Test Running Screen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Char char="➢"/>
            </a:pPr>
            <a:r>
              <a:rPr lang="en">
                <a:solidFill>
                  <a:schemeClr val="lt1"/>
                </a:solidFill>
              </a:rPr>
              <a:t>Result/Submission Page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77375" y="18539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Database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887" y="438474"/>
            <a:ext cx="2816425" cy="1888099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9900" y="2608574"/>
            <a:ext cx="5575874" cy="228455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1" name="Shape 261"/>
          <p:cNvSpPr txBox="1"/>
          <p:nvPr/>
        </p:nvSpPr>
        <p:spPr>
          <a:xfrm>
            <a:off x="177375" y="984725"/>
            <a:ext cx="2979600" cy="336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</a:rPr>
              <a:t>Google Fusion Tables</a:t>
            </a:r>
            <a:br>
              <a:rPr lang="en" b="1">
                <a:solidFill>
                  <a:schemeClr val="lt1"/>
                </a:solidFill>
              </a:rPr>
            </a:br>
            <a:endParaRPr lang="en" b="1">
              <a:solidFill>
                <a:schemeClr val="lt1"/>
              </a:solidFill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Much like an excel spreadsheet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Rows can be added by anyone 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Only Registered Viewers can see the table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Great for quick overview of info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Works very well with apps</a:t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Libraries available to add over internet connections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77375" y="18539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Database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099" y="1510824"/>
            <a:ext cx="5523049" cy="30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334600" y="2523975"/>
            <a:ext cx="2590800" cy="8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Locations can even be mapped for quick trend views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277175" y="1402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Display</a:t>
            </a:r>
          </a:p>
        </p:txBody>
      </p:sp>
      <p:graphicFrame>
        <p:nvGraphicFramePr>
          <p:cNvPr id="274" name="Shape 274"/>
          <p:cNvGraphicFramePr/>
          <p:nvPr/>
        </p:nvGraphicFramePr>
        <p:xfrm>
          <a:off x="4597850" y="108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{FDFA8DBA-882D-499B-AE2A-747D61B0DD9D}</a:tableStyleId>
              </a:tblPr>
              <a:tblGrid>
                <a:gridCol w="927925"/>
                <a:gridCol w="1690850"/>
                <a:gridCol w="1037875"/>
                <a:gridCol w="625475"/>
              </a:tblGrid>
              <a:tr h="699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highlight>
                            <a:srgbClr val="0000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Adafruit TFT Touch Shield v2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highlight>
                            <a:srgbClr val="0000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Capacitive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highlight>
                            <a:srgbClr val="0000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With microSD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99050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highlight>
                            <a:srgbClr val="0000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Voltage Compatibility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99999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 to 3.3V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99999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 to 3.3V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99999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 to 5V</a:t>
                      </a:r>
                    </a:p>
                  </a:txBody>
                  <a:tcPr marL="63500" marR="63500" marT="63500" marB="63500"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30800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highlight>
                            <a:srgbClr val="0000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Pins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B7B7B7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B7B7B7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B7B7B7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63500" marR="63500" marT="63500" marB="63500"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430800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highlight>
                            <a:srgbClr val="0000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Color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99999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18-bit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99999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18-bit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999999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8-bit</a:t>
                      </a:r>
                    </a:p>
                  </a:txBody>
                  <a:tcPr marL="63500" marR="63500" marT="63500" marB="63500"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699050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highlight>
                            <a:srgbClr val="0000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Resolution (pixels)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CCCCCC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240x320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CCCCCC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240x320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CCCCCC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240x320</a:t>
                      </a:r>
                    </a:p>
                  </a:txBody>
                  <a:tcPr marL="63500" marR="63500" marT="63500" marB="63500"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699050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highlight>
                            <a:srgbClr val="000000"/>
                          </a:highlight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 (Diagonal)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B7B7B7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2.8”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B7B7B7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2.8”</a:t>
                      </a:r>
                    </a:p>
                  </a:txBody>
                  <a:tcPr marL="63500" marR="63500" marT="63500" marB="63500"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highlight>
                            <a:srgbClr val="B7B7B7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2.8”</a:t>
                      </a:r>
                    </a:p>
                  </a:txBody>
                  <a:tcPr marL="63500" marR="63500" marT="63500" marB="63500"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l="26032" t="21652" r="25362" b="29985"/>
          <a:stretch/>
        </p:blipFill>
        <p:spPr>
          <a:xfrm>
            <a:off x="139849" y="1477425"/>
            <a:ext cx="4282126" cy="2395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0925" y="16757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Bluetooth 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4294967295"/>
          </p:nvPr>
        </p:nvSpPr>
        <p:spPr>
          <a:xfrm>
            <a:off x="471400" y="10063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82" name="Shape 282"/>
          <p:cNvGraphicFramePr/>
          <p:nvPr/>
        </p:nvGraphicFramePr>
        <p:xfrm>
          <a:off x="2685350" y="100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{7AC0ABEF-C758-4B99-9AA4-811B4F2C9DAC}</a:tableStyleId>
              </a:tblPr>
              <a:tblGrid>
                <a:gridCol w="1593550"/>
                <a:gridCol w="1593550"/>
                <a:gridCol w="1593550"/>
                <a:gridCol w="1593550"/>
              </a:tblGrid>
              <a:tr h="4024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HC - 05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CC2564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XS3868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09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Power supply: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1.8 - 3.6V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3.0 - 3.6V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3.6 - 4.2V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634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Range: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solidFill>
                          <a:srgbClr val="F3F3F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 meters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 meters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 meters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399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UART Baud Rate: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9600~460800bps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2400~460800bps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115200bps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634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Size: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12.7mmx27mm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76.2mmx25.4mm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35mmx15mm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399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Bluetooth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V2.0+EDR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4.1(BR/EDR, BLE)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V2.0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99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$7.99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$14.99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$8.29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l="39713" t="25228" r="26851" b="22037"/>
          <a:stretch/>
        </p:blipFill>
        <p:spPr>
          <a:xfrm>
            <a:off x="152099" y="1442225"/>
            <a:ext cx="2323924" cy="206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299600" y="16759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GPS</a:t>
            </a:r>
          </a:p>
        </p:txBody>
      </p:sp>
      <p:graphicFrame>
        <p:nvGraphicFramePr>
          <p:cNvPr id="289" name="Shape 289"/>
          <p:cNvGraphicFramePr/>
          <p:nvPr/>
        </p:nvGraphicFramePr>
        <p:xfrm>
          <a:off x="299600" y="96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{7AC0ABEF-C758-4B99-9AA4-811B4F2C9DAC}</a:tableStyleId>
              </a:tblPr>
              <a:tblGrid>
                <a:gridCol w="1188725"/>
                <a:gridCol w="1188725"/>
                <a:gridCol w="1188725"/>
                <a:gridCol w="1188725"/>
                <a:gridCol w="1188725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NEO-6M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NEO-7M-C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FeatherWing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GP-20U7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Channels: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 Channels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56 Channels 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66 Channels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56 Channels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Power Supply: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3.6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3.6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3.6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3.3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Sensitivity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solidFill>
                          <a:srgbClr val="F3F3F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-161dBm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-161 dBm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-145 dBm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-162 dBm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Position Accuracy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2.5 meters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2.5 meters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 meters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2.5 meters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Acquisition time (Cold Start)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 seconds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 seconds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 seconds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 seconds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16.0 x 12.2 x 2.4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16.0 x 12.2 x 2.4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22.9 x 51.2 x 6.7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18.4 x 18.4  x 4 mm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Cost: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$20.99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$33.32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$29.50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$15.95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650" y="1513075"/>
            <a:ext cx="2325649" cy="232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551550" y="-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4294967295"/>
          </p:nvPr>
        </p:nvSpPr>
        <p:spPr>
          <a:xfrm>
            <a:off x="551550" y="779900"/>
            <a:ext cx="21321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Fourth member responsible for the power supply, charging systems, and PCB layout  left the group.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Parts used:</a:t>
            </a:r>
            <a:r>
              <a:rPr lang="en">
                <a:solidFill>
                  <a:srgbClr val="FFFFFF"/>
                </a:solidFill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Boost Converter: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TI TPS61030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Charger: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Microchip MCP73831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97" name="Shape 297" descr="pow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375" y="571797"/>
            <a:ext cx="4405266" cy="399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567050" y="-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Batteries</a:t>
            </a:r>
          </a:p>
        </p:txBody>
      </p:sp>
      <p:graphicFrame>
        <p:nvGraphicFramePr>
          <p:cNvPr id="303" name="Shape 303"/>
          <p:cNvGraphicFramePr/>
          <p:nvPr/>
        </p:nvGraphicFramePr>
        <p:xfrm>
          <a:off x="567050" y="13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{7AC0ABEF-C758-4B99-9AA4-811B4F2C9DAC}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Li-ion Polymer Flat Pack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18650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AA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Make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Battery Space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Panasonic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Duracell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Voltage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3.7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3.6 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1.5V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Capacity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850 mAh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3400 mAh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2400 mAh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3.3 mm x 35 mm x 62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 mm x 65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14.5 mm x 50 mm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Cost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$5.95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$15.00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$0.54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3F3F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Rechargeable?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</a:t>
                      </a:r>
                    </a:p>
                  </a:txBody>
                  <a:tcPr marL="63500" marR="63500" marT="63500" marB="63500">
                    <a:lnL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304" name="Shape 304" descr="batter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625" y="1421272"/>
            <a:ext cx="1676400" cy="23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30050" y="1229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PCR Machines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4294967295"/>
          </p:nvPr>
        </p:nvSpPr>
        <p:spPr>
          <a:xfrm>
            <a:off x="230050" y="105302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PCR machines alternate temperatures constantly from 90 degrees Celsius and 60 degrees Celsius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PCR Machines are separated by two different types: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Thermocycler vs Real-time Detectors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Thermocyclers simply alternate in temperature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Real-time Detectors alternate temperatures and take measurements of the sample throughout the process. Providing data and eliminating the need more detection machines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552437" y="-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Overall Schematic</a:t>
            </a:r>
          </a:p>
        </p:txBody>
      </p:sp>
      <p:pic>
        <p:nvPicPr>
          <p:cNvPr id="310" name="Shape 310" descr="Screen Shot 2017-06-21 at 5.45.3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512" y="785675"/>
            <a:ext cx="5335925" cy="42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579825" y="-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PCB</a:t>
            </a:r>
          </a:p>
        </p:txBody>
      </p:sp>
      <p:pic>
        <p:nvPicPr>
          <p:cNvPr id="316" name="Shape 316" descr="Screen Shot 2017-06-21 at 5.31.2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900" y="371563"/>
            <a:ext cx="6700175" cy="44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548150" y="1105450"/>
            <a:ext cx="1361100" cy="6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Designed using DipTrace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Fabricated by PCB Way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Arriving today!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60950" y="-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3D CAD</a:t>
            </a:r>
          </a:p>
        </p:txBody>
      </p:sp>
      <p:pic>
        <p:nvPicPr>
          <p:cNvPr id="323" name="Shape 323" descr="clos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750" y="977772"/>
            <a:ext cx="3636795" cy="3674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 descr="Ope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795" y="815184"/>
            <a:ext cx="3413837" cy="399990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2329650" y="4732375"/>
            <a:ext cx="804000" cy="3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Closed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6472400" y="4732375"/>
            <a:ext cx="648600" cy="6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Open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60950" y="2886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pic>
        <p:nvPicPr>
          <p:cNvPr id="332" name="Shape 332" title="Progres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25" y="1078847"/>
            <a:ext cx="8813035" cy="3976369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02000" y="1474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Budget </a:t>
            </a:r>
          </a:p>
        </p:txBody>
      </p:sp>
      <p:graphicFrame>
        <p:nvGraphicFramePr>
          <p:cNvPr id="338" name="Shape 338"/>
          <p:cNvGraphicFramePr/>
          <p:nvPr/>
        </p:nvGraphicFramePr>
        <p:xfrm>
          <a:off x="385575" y="912470"/>
          <a:ext cx="6613200" cy="3992610"/>
        </p:xfrm>
        <a:graphic>
          <a:graphicData uri="http://schemas.openxmlformats.org/drawingml/2006/table">
            <a:tbl>
              <a:tblPr>
                <a:noFill/>
                <a:tableStyleId>{04700901-2591-480E-BD6A-28119EA5FBAC}</a:tableStyleId>
              </a:tblPr>
              <a:tblGrid>
                <a:gridCol w="1653300"/>
                <a:gridCol w="1653300"/>
                <a:gridCol w="1653300"/>
                <a:gridCol w="1653300"/>
              </a:tblGrid>
              <a:tr h="260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Item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Budget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Price Spent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Suppliers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</a:tr>
              <a:tr h="260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Display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$50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$29.95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Adafruit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60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Electronic Components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$167.71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DigiKey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60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Bluetooth Module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$7.99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Amazon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60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GPS Module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$19.95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Amazon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60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Batteries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$11.90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BatterySpace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60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Mechanical Components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$82.47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Amazon, Omega Optical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60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PCB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$60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$28.00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PCB Way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Total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$500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$347.97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4587"/>
                    </a:solidFill>
                  </a:tcPr>
                </a:tc>
              </a:tr>
            </a:tbl>
          </a:graphicData>
        </a:graphic>
      </p:graphicFrame>
      <p:sp>
        <p:nvSpPr>
          <p:cNvPr id="339" name="Shape 339"/>
          <p:cNvSpPr txBox="1"/>
          <p:nvPr/>
        </p:nvSpPr>
        <p:spPr>
          <a:xfrm>
            <a:off x="7165475" y="1410750"/>
            <a:ext cx="1751100" cy="3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Our Total Budget for our Design is: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$500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As of now we have spent $347.97 and still have extra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We are sponsored by Dr. Kim and all expenses are covered by Dr. Kim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99600" y="1812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380700" y="955675"/>
            <a:ext cx="8439300" cy="364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Current PCR machines are very large and bulky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Outbreaks occur and in areas without easy access to PCR machines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A portable PCR machine would allow scientist to use the machine in the field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Samples could be processed on sight, preventing contamination and break down of the sample that occurs in transportation to the lab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GPS in portable PCR would allow for automatic geographic tracking of outbreaks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Phone app would allow data taken from portable PCR machine to be uploaded to online database allowing for scientist to better communicate and take action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17799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311700" y="1016800"/>
            <a:ext cx="8520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The goal of this project was to design a portable PCR machine that can easily be used in the field by scientist to fight disease outbreaks in rural areas. 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Two heating Elements at set temperatures; 90 degrees Celsius and 60 degrees Celsius 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Servos to move the PCR tube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LED, Emission Filter, and Photodiode - Measuring the Reaction</a:t>
            </a:r>
          </a:p>
          <a:p>
            <a:pPr marL="457200" lvl="0" indent="-3175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Touch Screen - Control the device and allows the user to view results. </a:t>
            </a:r>
          </a:p>
          <a:p>
            <a:pPr marL="457200" lvl="0" indent="-3175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Rechargeable Battery  - operating the device It </a:t>
            </a:r>
          </a:p>
          <a:p>
            <a:pPr marL="457200" lvl="0" indent="-3175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GPS - Collect location data 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Bluetooth - Connect an Android phone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Phone App for our device</a:t>
            </a:r>
          </a:p>
          <a:p>
            <a:pPr marL="457200" lvl="0" indent="-3175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Online Database - Connected to the App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18647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Specifications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33308" t="20983" r="33382" b="42139"/>
          <a:stretch/>
        </p:blipFill>
        <p:spPr>
          <a:xfrm>
            <a:off x="38849" y="1126274"/>
            <a:ext cx="4493651" cy="27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33344" t="58064" r="33687" b="6546"/>
          <a:stretch/>
        </p:blipFill>
        <p:spPr>
          <a:xfrm>
            <a:off x="4633500" y="1168850"/>
            <a:ext cx="4493651" cy="27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17109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Safety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4294967295"/>
          </p:nvPr>
        </p:nvSpPr>
        <p:spPr>
          <a:xfrm>
            <a:off x="311700" y="105895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Our device is meant to be dealing with different viruses such as HIV and need our machine to be dealt with care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PCR tubes carry the physical content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Therefore the machine itself must support the users who are handling such content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We have designed our device to be operated by someone who is wearing gloves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1695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4294967295"/>
          </p:nvPr>
        </p:nvSpPr>
        <p:spPr>
          <a:xfrm>
            <a:off x="362525" y="100832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Mario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r="872" b="32782"/>
          <a:stretch/>
        </p:blipFill>
        <p:spPr>
          <a:xfrm>
            <a:off x="311700" y="940775"/>
            <a:ext cx="5611599" cy="40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69576" r="45530"/>
          <a:stretch/>
        </p:blipFill>
        <p:spPr>
          <a:xfrm>
            <a:off x="5985575" y="1585025"/>
            <a:ext cx="2988374" cy="17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6223475" y="3667275"/>
            <a:ext cx="2579400" cy="110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Sam Williams has recently left our group and his potion of the project has been divided among the three of 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60950" y="288622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Heating Element </a:t>
            </a:r>
          </a:p>
        </p:txBody>
      </p:sp>
      <p:pic>
        <p:nvPicPr>
          <p:cNvPr id="142" name="Shape 142" descr="Heating Element.PNG"/>
          <p:cNvPicPr preferRelativeResize="0"/>
          <p:nvPr/>
        </p:nvPicPr>
        <p:blipFill rotWithShape="1">
          <a:blip r:embed="rId3">
            <a:alphaModFix/>
          </a:blip>
          <a:srcRect l="17470" r="21675"/>
          <a:stretch/>
        </p:blipFill>
        <p:spPr>
          <a:xfrm>
            <a:off x="2283974" y="1260325"/>
            <a:ext cx="1647074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 descr="IMG_4600.JPG"/>
          <p:cNvPicPr preferRelativeResize="0"/>
          <p:nvPr/>
        </p:nvPicPr>
        <p:blipFill rotWithShape="1">
          <a:blip r:embed="rId4">
            <a:alphaModFix/>
          </a:blip>
          <a:srcRect l="34943" t="23077" r="39300" b="30339"/>
          <a:stretch/>
        </p:blipFill>
        <p:spPr>
          <a:xfrm>
            <a:off x="6513376" y="1274600"/>
            <a:ext cx="2046948" cy="27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Heating element wirefram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575" y="1260312"/>
            <a:ext cx="14668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IMG_4664.PNG"/>
          <p:cNvPicPr preferRelativeResize="0"/>
          <p:nvPr/>
        </p:nvPicPr>
        <p:blipFill rotWithShape="1">
          <a:blip r:embed="rId6">
            <a:alphaModFix/>
          </a:blip>
          <a:srcRect l="30448" t="8546" r="40061" b="15953"/>
          <a:stretch/>
        </p:blipFill>
        <p:spPr>
          <a:xfrm>
            <a:off x="4131600" y="1274600"/>
            <a:ext cx="2181225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931875" y="4079725"/>
            <a:ext cx="895200" cy="6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Cross Section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649425" y="4079725"/>
            <a:ext cx="1123800" cy="7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3D CAD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595575" y="4079725"/>
            <a:ext cx="1397700" cy="6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Shaping Tool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6815625" y="4079725"/>
            <a:ext cx="5262300" cy="6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1st Prototype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Microsoft Macintosh PowerPoint</Application>
  <PresentationFormat>On-screen Show (16:9)</PresentationFormat>
  <Paragraphs>406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Times New Roman</vt:lpstr>
      <vt:lpstr>Arial</vt:lpstr>
      <vt:lpstr>Roboto</vt:lpstr>
      <vt:lpstr>Helvetica Neue</vt:lpstr>
      <vt:lpstr>geometric</vt:lpstr>
      <vt:lpstr>Group 11 </vt:lpstr>
      <vt:lpstr>What is PCR?</vt:lpstr>
      <vt:lpstr>PCR Machines </vt:lpstr>
      <vt:lpstr>Motivation</vt:lpstr>
      <vt:lpstr>Overview </vt:lpstr>
      <vt:lpstr>Design Specifications</vt:lpstr>
      <vt:lpstr>Safety</vt:lpstr>
      <vt:lpstr>Block Diagram</vt:lpstr>
      <vt:lpstr>Heating Element </vt:lpstr>
      <vt:lpstr>Servos</vt:lpstr>
      <vt:lpstr>Servo Function</vt:lpstr>
      <vt:lpstr>Detection System</vt:lpstr>
      <vt:lpstr>LED</vt:lpstr>
      <vt:lpstr>Filters</vt:lpstr>
      <vt:lpstr>Photodiode</vt:lpstr>
      <vt:lpstr>Difference Amplifier</vt:lpstr>
      <vt:lpstr>Op-Amp</vt:lpstr>
      <vt:lpstr>Microcontroller</vt:lpstr>
      <vt:lpstr>Microcontroller</vt:lpstr>
      <vt:lpstr>Microcontroller</vt:lpstr>
      <vt:lpstr>Application</vt:lpstr>
      <vt:lpstr>Application</vt:lpstr>
      <vt:lpstr>Database</vt:lpstr>
      <vt:lpstr>Database</vt:lpstr>
      <vt:lpstr>Display</vt:lpstr>
      <vt:lpstr>Bluetooth </vt:lpstr>
      <vt:lpstr>GPS</vt:lpstr>
      <vt:lpstr>Power</vt:lpstr>
      <vt:lpstr>Batteries</vt:lpstr>
      <vt:lpstr>Overall Schematic</vt:lpstr>
      <vt:lpstr>PCB</vt:lpstr>
      <vt:lpstr>3D CAD</vt:lpstr>
      <vt:lpstr>Progress</vt:lpstr>
      <vt:lpstr>Budget </vt:lpstr>
      <vt:lpstr>Questions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11 </dc:title>
  <cp:lastModifiedBy>Geoffrey Mulberry</cp:lastModifiedBy>
  <cp:revision>1</cp:revision>
  <dcterms:modified xsi:type="dcterms:W3CDTF">2017-07-31T22:54:48Z</dcterms:modified>
</cp:coreProperties>
</file>