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9A86704-DEDD-496D-B8DD-B6114EBEC3B6}">
  <a:tblStyle styleId="{B9A86704-DEDD-496D-B8DD-B6114EBEC3B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fill>
          <a:solidFill>
            <a:srgbClr val="CACACA"/>
          </a:solidFill>
        </a:fill>
      </a:tcStyle>
    </a:band1H>
    <a:band2H>
      <a:tcTxStyle/>
    </a:band2H>
    <a:band1V>
      <a:tcTxStyle/>
      <a:tcStyle>
        <a:fill>
          <a:solidFill>
            <a:srgbClr val="CACACA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dk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dk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0" Type="http://schemas.openxmlformats.org/officeDocument/2006/relationships/slide" Target="slides/slide4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bdec6f51d_1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bdec6f51d_11_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bdec6f51d_2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3bdec6f51d_25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bdec6f51d_2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bdec6f51d_24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bdec6f51d_25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3bdec6f51d_25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bdec6f51d_2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3bdec6f51d_2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bdec6f51d_25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bdec6f51d_25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dacd1c8a5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3dacd1c8a5_4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dacd1c8a5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dacd1c8a5_4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bdec6f51d_3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bdec6f51d_3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bdec6f51d_34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bdec6f51d_34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bdec6f51d_3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bdec6f51d_3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bdec6f51d_1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3bdec6f51d_11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bdec6f51d_34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bdec6f51d_3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bdec6f51d_34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bdec6f51d_34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bdec6f51d_34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bdec6f51d_34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bdec6f51d_34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bdec6f51d_34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bdec6f51d_22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3bdec6f51d_22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bdec6f51d_2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3bdec6f51d_22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bdec6f51d_22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3bdec6f51d_22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bdec6f51d_2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3bdec6f51d_22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bdec6f51d_2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bdec6f51d_22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bdec6f51d_2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bdec6f51d_22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bdec6f51d_1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3bdec6f51d_11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bdec6f51d_1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3bdec6f51d_11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bdec6f51d_1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3bdec6f51d_11_1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da9cc6fd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3da9cc6fdb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da9cc6fd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3da9cc6fdb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da9cc6fd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3da9cc6fdb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da9cc6fd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3da9cc6fdb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da9cc6fd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3da9cc6fdb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da9cc6fd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3da9cc6fdb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da9cc6fd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da9cc6fdb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bdec6f51d_1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bdec6f51d_11_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bdec6f51d_17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3bdec6f51d_17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bdec6f51d_19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3bdec6f51d_19_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dacd1c8a5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3dacd1c8a5_2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dacd1c8a5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3dacd1c8a5_2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dacd1c8a5_6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3dacd1c8a5_6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bdec6f51d_1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3bdec6f51d_1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da9cc6fdb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da9cc6fdb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bdec6f51d_1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3bdec6f51d_11_1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bdec6f51d_1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bdec6f51d_11_1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bdec6f51d_25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3bdec6f51d_25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2" name="Google Shape;13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9301468" y="8165"/>
            <a:ext cx="1390005" cy="513533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Edit the text with your own short phrase. </a:t>
            </a:r>
            <a:endParaRPr sz="1100"/>
          </a:p>
          <a:p>
            <a:pPr indent="0" lvl="0" marL="0" marR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 animation is already done for you; just copy and paste the slide into your existing presentation. </a:t>
            </a:r>
            <a:endParaRPr sz="11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9" name="Google Shape;149;p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5" name="Google Shape;155;p17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7" name="Google Shape;157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0" i="0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1" name="Google Shape;161;p18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3" name="Google Shape;163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4" name="Google Shape;164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67" name="Google Shape;167;p19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" name="Google Shape;171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5" name="Google Shape;175;p20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6" name="Google Shape;176;p20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20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8" name="Google Shape;178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9" name="Google Shape;179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0" name="Google Shape;180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83" name="Google Shape;18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4" name="Google Shape;18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88" name="Google Shape;188;p22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9" name="Google Shape;189;p22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0" name="Google Shape;19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95" name="Google Shape;195;p23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6" name="Google Shape;196;p23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7" name="Google Shape;197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9" name="Google Shape;199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08" name="Google Shape;208;p25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2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2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2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chemeClr val="dk1"/>
            </a:gs>
          </a:gsLst>
          <a:lin ang="5400000" scaled="0"/>
        </a:gra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8" name="Google Shape;138;p1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9" name="Google Shape;13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2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/>
          <p:nvPr/>
        </p:nvSpPr>
        <p:spPr>
          <a:xfrm>
            <a:off x="0" y="-25084"/>
            <a:ext cx="9144000" cy="2057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1060120" y="1277494"/>
            <a:ext cx="7023798" cy="754822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0" u="none" cap="none" strike="noStrike">
                <a:solidFill>
                  <a:srgbClr val="FFD63F"/>
                </a:solidFill>
                <a:latin typeface="Arial"/>
                <a:ea typeface="Arial"/>
                <a:cs typeface="Arial"/>
                <a:sym typeface="Arial"/>
              </a:rPr>
              <a:t>Smart Package Lockbox</a:t>
            </a:r>
            <a:endParaRPr b="0" i="0" sz="5000" u="none" cap="none" strike="noStrike">
              <a:solidFill>
                <a:srgbClr val="FFD6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p26"/>
          <p:cNvCxnSpPr/>
          <p:nvPr/>
        </p:nvCxnSpPr>
        <p:spPr>
          <a:xfrm>
            <a:off x="0" y="2057400"/>
            <a:ext cx="9141714" cy="1191"/>
          </a:xfrm>
          <a:prstGeom prst="straightConnector1">
            <a:avLst/>
          </a:prstGeom>
          <a:noFill/>
          <a:ln cap="flat" cmpd="sng" w="57150">
            <a:solidFill>
              <a:srgbClr val="FFE8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9" name="Google Shape;219;p26"/>
          <p:cNvSpPr txBox="1"/>
          <p:nvPr/>
        </p:nvSpPr>
        <p:spPr>
          <a:xfrm>
            <a:off x="1767145" y="2418923"/>
            <a:ext cx="5607423" cy="14542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Group 5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Brandon Dziewior - EE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Michael Light - EE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Daniel Corredor - CpE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Dominic Amalfitano - CpE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Magnetic Switch Selection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76" name="Google Shape;276;p35"/>
          <p:cNvGraphicFramePr/>
          <p:nvPr/>
        </p:nvGraphicFramePr>
        <p:xfrm>
          <a:off x="307813" y="16028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1511450"/>
                <a:gridCol w="1405525"/>
                <a:gridCol w="1724100"/>
                <a:gridCol w="1465375"/>
              </a:tblGrid>
              <a:tr h="630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Specifications</a:t>
                      </a:r>
                      <a:endParaRPr b="1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SECO-LARM SM-204/W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Amico Magnetic Switch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Magnetic Switch COM-13247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 Current Draw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500 mA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 mA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Mount Type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Adhesive/Screws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Adhesive/Screws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Adhesive/Screws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Wire Length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in.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Operation Gap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in.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82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$1.50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$7.18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425" y="1890012"/>
            <a:ext cx="2277050" cy="225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Alarm Selection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83" name="Google Shape;283;p36"/>
          <p:cNvGraphicFramePr/>
          <p:nvPr/>
        </p:nvGraphicFramePr>
        <p:xfrm>
          <a:off x="322038" y="12680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1298450"/>
                <a:gridCol w="1191500"/>
                <a:gridCol w="1707100"/>
                <a:gridCol w="1967675"/>
              </a:tblGrid>
              <a:tr h="630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Specifications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Soberton Inc. PT-1307</a:t>
                      </a:r>
                      <a:endParaRPr b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PUI Audio, Inc. </a:t>
                      </a: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AI-3035-TWT-3V-R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PUI Audio, Inc. AT-1810-T-LW50-R</a:t>
                      </a:r>
                      <a:endParaRPr b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Voltage Rated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3V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3V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Maximum Current Draw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mA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 mA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mA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82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Sound Pressure Level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 dB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 dB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103 dB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82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Frequency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kHz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3.5 kHz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 kHz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$0.69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$2.98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$3.76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5963" y="1916069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System Enclosure Selection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0" name="Google Shape;290;p37"/>
          <p:cNvGraphicFramePr/>
          <p:nvPr/>
        </p:nvGraphicFramePr>
        <p:xfrm>
          <a:off x="329163" y="13464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1315350"/>
                <a:gridCol w="1658375"/>
                <a:gridCol w="1528900"/>
                <a:gridCol w="1528900"/>
              </a:tblGrid>
              <a:tr h="4686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Specifications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Suncast DBW7300</a:t>
                      </a:r>
                      <a:endParaRPr b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Lifetime 60103</a:t>
                      </a:r>
                      <a:endParaRPr b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Suncast SSW1200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3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Dimensions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 x 21.6 x 22.5 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 x 26 x 24 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17.5 x 22.5 x 22.5 in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3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 lbs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37.2 lbs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14.15 lbs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80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Capacity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73-gallons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80-gallons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22-gallons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3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Material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Plastic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Plastic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Plastic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38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$79.49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$136.81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$39.00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91" name="Google Shape;29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0213" y="1819119"/>
            <a:ext cx="2478513" cy="2256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Locking Mechanism Selection</a:t>
            </a:r>
            <a:endParaRPr>
              <a:solidFill>
                <a:srgbClr val="FFCA1C"/>
              </a:solidFill>
            </a:endParaRPr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9202" y="2073588"/>
            <a:ext cx="2885049" cy="216527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 txBox="1"/>
          <p:nvPr/>
        </p:nvSpPr>
        <p:spPr>
          <a:xfrm>
            <a:off x="498675" y="1410550"/>
            <a:ext cx="5699100" cy="31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8"/>
          <p:cNvSpPr txBox="1"/>
          <p:nvPr>
            <p:ph idx="1" type="body"/>
          </p:nvPr>
        </p:nvSpPr>
        <p:spPr>
          <a:xfrm>
            <a:off x="628650" y="1410544"/>
            <a:ext cx="7496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Lock-style Solenoid 12VDC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Fits voltage requirements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Easily installable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Strong and secure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Can close without power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Battery</a:t>
            </a:r>
            <a:r>
              <a:rPr lang="en">
                <a:solidFill>
                  <a:srgbClr val="FFCA1C"/>
                </a:solidFill>
              </a:rPr>
              <a:t> Selection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3">
            <a:alphaModFix/>
          </a:blip>
          <a:srcRect b="20672" l="0" r="0" t="27254"/>
          <a:stretch/>
        </p:blipFill>
        <p:spPr>
          <a:xfrm>
            <a:off x="5649300" y="2193550"/>
            <a:ext cx="2957601" cy="205354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628650" y="1403394"/>
            <a:ext cx="7496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Floureon 7.4V 5200mAh 30C LIPO Battery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Lithium-ion technology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Offers high capacity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Fast recharge rate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High discharge rate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Low variance from nominal voltage</a:t>
            </a:r>
            <a:br>
              <a:rPr lang="en"/>
            </a:br>
            <a:r>
              <a:rPr lang="en"/>
              <a:t>during discharge cycle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How To Connect?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2" name="Google Shape;312;p40"/>
          <p:cNvGraphicFramePr/>
          <p:nvPr/>
        </p:nvGraphicFramePr>
        <p:xfrm>
          <a:off x="628638" y="10946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964175"/>
                <a:gridCol w="896625"/>
                <a:gridCol w="1099775"/>
                <a:gridCol w="934750"/>
                <a:gridCol w="934750"/>
                <a:gridCol w="934750"/>
                <a:gridCol w="934750"/>
                <a:gridCol w="934750"/>
              </a:tblGrid>
              <a:tr h="1108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Connection Type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Frequency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Speed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Consumption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Adaptor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Range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Signal Drop Off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</a:tr>
              <a:tr h="720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WiFi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Mid-High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 GHz, 3.6 GHz, 5.0 GHz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 Mb/s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32-100 Meters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Mid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</a:tr>
              <a:tr h="971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Bluetooth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868 MHz, 915 MHz, 2.4 MHz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 Mb/s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 to 100 meters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</a:tr>
              <a:tr h="971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ZigBee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 Kb/s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Low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Zigbee Hub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Up to 100 meters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High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1"/>
          <p:cNvSpPr txBox="1"/>
          <p:nvPr>
            <p:ph type="title"/>
          </p:nvPr>
        </p:nvSpPr>
        <p:spPr>
          <a:xfrm>
            <a:off x="539375" y="-62631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WiFi Module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8" name="Google Shape;318;p41"/>
          <p:cNvGraphicFramePr/>
          <p:nvPr/>
        </p:nvGraphicFramePr>
        <p:xfrm>
          <a:off x="160888" y="9498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1602500"/>
                <a:gridCol w="1490225"/>
                <a:gridCol w="1827875"/>
                <a:gridCol w="1553600"/>
              </a:tblGrid>
              <a:tr h="6685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solidFill>
                            <a:srgbClr val="FFFFFF"/>
                          </a:solidFill>
                        </a:rPr>
                        <a:t>Specification</a:t>
                      </a:r>
                      <a:endParaRPr b="0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solidFill>
                            <a:srgbClr val="FFFFFF"/>
                          </a:solidFill>
                        </a:rPr>
                        <a:t>(TI) CC3320MODASF12MONR</a:t>
                      </a:r>
                      <a:endParaRPr b="0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 sz="1200">
                          <a:solidFill>
                            <a:srgbClr val="FFFFFF"/>
                          </a:solidFill>
                        </a:rPr>
                        <a:t>(TI) CC3120MODRNMMOBR</a:t>
                      </a:r>
                      <a:endParaRPr b="0"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ESP8266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Size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63 pin , 20.5 x 17.5 mm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63 pin , 20.5 x 17.5 mm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32 pin , 5 x 5 mm</a:t>
                      </a:r>
                      <a:endParaRPr b="1"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4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Operating Voltage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2.3 - 3.6 V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2.3 - 3.6 V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2.5 - 3.6 V</a:t>
                      </a:r>
                      <a:endParaRPr b="1"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4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Low Power Mode?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Yes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Yes</a:t>
                      </a:r>
                      <a:endParaRPr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Yes</a:t>
                      </a:r>
                      <a:endParaRPr b="1" sz="1200">
                        <a:solidFill>
                          <a:srgbClr val="000000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Peripherals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SPI, UART, I2C, up to 25 GPIO’s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SPI or UART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UART, SPI, I2C</a:t>
                      </a:r>
                      <a:endParaRPr b="1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4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Operating Temp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-40 to 85 C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-40 to 85 C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-40 to 125 C</a:t>
                      </a:r>
                      <a:endParaRPr b="1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1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Operating Current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59 mA RX , 229 mA TX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53 mA RX , 223 mA TX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80 mA Average</a:t>
                      </a:r>
                      <a:endParaRPr b="1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46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$ 19.03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$ 13.66</a:t>
                      </a:r>
                      <a:endParaRPr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0000"/>
                          </a:solidFill>
                        </a:rPr>
                        <a:t>$ 6.95</a:t>
                      </a:r>
                      <a:endParaRPr b="1" sz="12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19" name="Google Shape;31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293075" y="1646699"/>
            <a:ext cx="3158401" cy="236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Software Design Goals</a:t>
            </a:r>
            <a:endParaRPr>
              <a:solidFill>
                <a:srgbClr val="FFCA1C"/>
              </a:solidFill>
            </a:endParaRPr>
          </a:p>
        </p:txBody>
      </p:sp>
      <p:sp>
        <p:nvSpPr>
          <p:cNvPr id="325" name="Google Shape;325;p4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Want users to be able to easily connect to and set up their Smart Package Lockbox</a:t>
            </a:r>
            <a:endParaRPr/>
          </a:p>
          <a:p>
            <a:pPr indent="-36195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Have a profile to add or make changes </a:t>
            </a:r>
            <a:endParaRPr/>
          </a:p>
          <a:p>
            <a:pPr indent="-3619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Be able to communicate to their Smart Package Lockbox over multiple devices and just about anywhere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Achieving These Goals</a:t>
            </a:r>
            <a:endParaRPr>
              <a:solidFill>
                <a:srgbClr val="FFCA1C"/>
              </a:solidFill>
            </a:endParaRPr>
          </a:p>
        </p:txBody>
      </p:sp>
      <p:sp>
        <p:nvSpPr>
          <p:cNvPr id="331" name="Google Shape;331;p4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Website along with a phone application to aid with communication and connectivity</a:t>
            </a:r>
            <a:endParaRPr/>
          </a:p>
          <a:p>
            <a:pPr indent="-3619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Easy setup and saving of profile information will be done using a web server (Firebase)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4"/>
          <p:cNvSpPr txBox="1"/>
          <p:nvPr>
            <p:ph type="title"/>
          </p:nvPr>
        </p:nvSpPr>
        <p:spPr>
          <a:xfrm>
            <a:off x="28330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Use Case</a:t>
            </a:r>
            <a:endParaRPr>
              <a:solidFill>
                <a:srgbClr val="FFCA1C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 Diagram</a:t>
            </a:r>
            <a:endParaRPr>
              <a:solidFill>
                <a:srgbClr val="FFCA1C"/>
              </a:solidFill>
            </a:endParaRPr>
          </a:p>
        </p:txBody>
      </p:sp>
      <p:pic>
        <p:nvPicPr>
          <p:cNvPr id="337" name="Google Shape;337;p44"/>
          <p:cNvPicPr preferRelativeResize="0"/>
          <p:nvPr/>
        </p:nvPicPr>
        <p:blipFill rotWithShape="1">
          <a:blip r:embed="rId3">
            <a:alphaModFix/>
          </a:blip>
          <a:srcRect b="0" l="238" r="228" t="0"/>
          <a:stretch/>
        </p:blipFill>
        <p:spPr>
          <a:xfrm>
            <a:off x="2380700" y="111825"/>
            <a:ext cx="6422052" cy="495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"/>
          <p:cNvSpPr txBox="1"/>
          <p:nvPr>
            <p:ph type="title"/>
          </p:nvPr>
        </p:nvSpPr>
        <p:spPr>
          <a:xfrm>
            <a:off x="628650" y="1530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7"/>
          <p:cNvSpPr txBox="1"/>
          <p:nvPr>
            <p:ph idx="1" type="body"/>
          </p:nvPr>
        </p:nvSpPr>
        <p:spPr>
          <a:xfrm>
            <a:off x="628650" y="1147244"/>
            <a:ext cx="73254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In recent years, o</a:t>
            </a:r>
            <a:r>
              <a:rPr b="0" i="0" lang="en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nline order services have become increasingly p</a:t>
            </a:r>
            <a:r>
              <a:rPr lang="en" sz="1900"/>
              <a:t>revalent in the retail industry</a:t>
            </a:r>
            <a:endParaRPr sz="1100"/>
          </a:p>
          <a:p>
            <a:pPr indent="-50800" lvl="0" marL="17780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b="0" i="0" lang="en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theft of unattended packages has become a common occurrence</a:t>
            </a:r>
            <a:endParaRPr sz="1100"/>
          </a:p>
          <a:p>
            <a:pPr indent="-50800" lvl="0" marL="17780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17780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b="0" i="0" lang="en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package theft solutions have various drawbacks including:</a:t>
            </a:r>
            <a:endParaRPr sz="1100"/>
          </a:p>
          <a:p>
            <a:pPr indent="-184150" lvl="1" marL="5207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High cost</a:t>
            </a:r>
            <a:endParaRPr sz="1100"/>
          </a:p>
          <a:p>
            <a:pPr indent="-184150" lvl="1" marL="5207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Inconvenience</a:t>
            </a:r>
            <a:endParaRPr sz="1100"/>
          </a:p>
          <a:p>
            <a:pPr indent="-184150" lvl="1" marL="5207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b="0" i="0" lang="en" sz="1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Minimal security provided</a:t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76200" lvl="1" marL="5207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ER Diagram</a:t>
            </a:r>
            <a:endParaRPr>
              <a:solidFill>
                <a:srgbClr val="FFCA1C"/>
              </a:solidFill>
            </a:endParaRPr>
          </a:p>
        </p:txBody>
      </p:sp>
      <p:pic>
        <p:nvPicPr>
          <p:cNvPr id="343" name="Google Shape;343;p45"/>
          <p:cNvPicPr preferRelativeResize="0"/>
          <p:nvPr/>
        </p:nvPicPr>
        <p:blipFill rotWithShape="1">
          <a:blip r:embed="rId3">
            <a:alphaModFix/>
          </a:blip>
          <a:srcRect b="6316" l="0" r="0" t="6324"/>
          <a:stretch/>
        </p:blipFill>
        <p:spPr>
          <a:xfrm>
            <a:off x="152400" y="1420444"/>
            <a:ext cx="8839202" cy="2990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Firebase</a:t>
            </a:r>
            <a:endParaRPr>
              <a:solidFill>
                <a:srgbClr val="FFCA1C"/>
              </a:solidFill>
            </a:endParaRPr>
          </a:p>
        </p:txBody>
      </p:sp>
      <p:sp>
        <p:nvSpPr>
          <p:cNvPr id="349" name="Google Shape;349;p4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Free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Realtime Database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Built in functionality with WiFi module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Premade functions for JSON communication and API</a:t>
            </a:r>
            <a:endParaRPr/>
          </a:p>
          <a:p>
            <a:pPr indent="0" lvl="0" marL="45720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Provides Hosting as well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430025" y="-10455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Firebase Database</a:t>
            </a:r>
            <a:endParaRPr>
              <a:solidFill>
                <a:srgbClr val="FFCA1C"/>
              </a:solidFill>
            </a:endParaRPr>
          </a:p>
        </p:txBody>
      </p:sp>
      <p:pic>
        <p:nvPicPr>
          <p:cNvPr id="355" name="Google Shape;35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200" y="704575"/>
            <a:ext cx="7516625" cy="43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8"/>
          <p:cNvSpPr txBox="1"/>
          <p:nvPr>
            <p:ph type="title"/>
          </p:nvPr>
        </p:nvSpPr>
        <p:spPr>
          <a:xfrm>
            <a:off x="279275" y="3059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CA1C"/>
                </a:solidFill>
              </a:rPr>
              <a:t>Website </a:t>
            </a:r>
            <a:endParaRPr>
              <a:solidFill>
                <a:srgbClr val="FFCA1C"/>
              </a:solidFill>
            </a:endParaRPr>
          </a:p>
        </p:txBody>
      </p:sp>
      <p:pic>
        <p:nvPicPr>
          <p:cNvPr id="361" name="Google Shape;361;p48"/>
          <p:cNvPicPr preferRelativeResize="0"/>
          <p:nvPr/>
        </p:nvPicPr>
        <p:blipFill rotWithShape="1">
          <a:blip r:embed="rId3">
            <a:alphaModFix/>
          </a:blip>
          <a:srcRect b="0" l="651" r="651" t="0"/>
          <a:stretch/>
        </p:blipFill>
        <p:spPr>
          <a:xfrm>
            <a:off x="196250" y="1611675"/>
            <a:ext cx="4287326" cy="2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9650" y="1611796"/>
            <a:ext cx="4375749" cy="2742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/>
          <p:nvPr>
            <p:ph type="title"/>
          </p:nvPr>
        </p:nvSpPr>
        <p:spPr>
          <a:xfrm>
            <a:off x="628650" y="2610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Mobile App Development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/>
        </p:nvSpPr>
        <p:spPr>
          <a:xfrm>
            <a:off x="1058950" y="2571750"/>
            <a:ext cx="31356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iOS Ecosystem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Swift &amp; Objective-C</a:t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Only macOS support</a:t>
            </a:r>
            <a:endParaRPr>
              <a:solidFill>
                <a:srgbClr val="FFFFFF"/>
              </a:solidFill>
            </a:endParaRPr>
          </a:p>
          <a:p>
            <a:pPr indent="-317500" lvl="0" marL="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US Market Share ~ 56%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9" name="Google Shape;369;p49"/>
          <p:cNvSpPr txBox="1"/>
          <p:nvPr/>
        </p:nvSpPr>
        <p:spPr>
          <a:xfrm>
            <a:off x="4572000" y="2571750"/>
            <a:ext cx="31356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Android Ecosystem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Java</a:t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Windows &amp; macOS</a:t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US Market Share ~ 43%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70" name="Google Shape;37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5975" y="1062725"/>
            <a:ext cx="1221549" cy="13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288" y="1062725"/>
            <a:ext cx="1509025" cy="150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0"/>
          <p:cNvSpPr txBox="1"/>
          <p:nvPr>
            <p:ph type="title"/>
          </p:nvPr>
        </p:nvSpPr>
        <p:spPr>
          <a:xfrm>
            <a:off x="628650" y="26102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Cross-Platform </a:t>
            </a:r>
            <a:r>
              <a:rPr lang="en">
                <a:solidFill>
                  <a:srgbClr val="FFCA1C"/>
                </a:solidFill>
              </a:rPr>
              <a:t>Mobile App Development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0"/>
          <p:cNvSpPr txBox="1"/>
          <p:nvPr/>
        </p:nvSpPr>
        <p:spPr>
          <a:xfrm>
            <a:off x="1072700" y="2124775"/>
            <a:ext cx="31356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JavaScript, CSS, HTML</a:t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macOS, Linux, Windows</a:t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Native Performance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78" name="Google Shape;378;p50"/>
          <p:cNvSpPr txBox="1"/>
          <p:nvPr/>
        </p:nvSpPr>
        <p:spPr>
          <a:xfrm>
            <a:off x="4572000" y="2124775"/>
            <a:ext cx="31356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Code Changes instantly refresh</a:t>
            </a:r>
            <a:endParaRPr>
              <a:solidFill>
                <a:srgbClr val="FFFFFF"/>
              </a:solidFill>
            </a:endParaRPr>
          </a:p>
          <a:p>
            <a:pPr indent="-317500" lvl="0" marL="4572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</a:pPr>
            <a:r>
              <a:rPr lang="en">
                <a:solidFill>
                  <a:srgbClr val="FFFFFF"/>
                </a:solidFill>
              </a:rPr>
              <a:t>Minimal to no platform-specific code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79" name="Google Shape;37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501" y="1255220"/>
            <a:ext cx="4338975" cy="705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1"/>
          <p:cNvSpPr txBox="1"/>
          <p:nvPr>
            <p:ph type="title"/>
          </p:nvPr>
        </p:nvSpPr>
        <p:spPr>
          <a:xfrm>
            <a:off x="683550" y="254150"/>
            <a:ext cx="4253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Mobile App Flowchart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600" y="1049300"/>
            <a:ext cx="2209200" cy="384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1800" y="1049300"/>
            <a:ext cx="2209200" cy="384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5925" y="152400"/>
            <a:ext cx="31842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Battery &amp; Low Power Mode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1613" y="2021137"/>
            <a:ext cx="2356637" cy="18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1793838"/>
            <a:ext cx="4126400" cy="226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Lid Sensor &amp; Locking Mechanism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75" y="1826144"/>
            <a:ext cx="4162425" cy="22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3550" y="1549919"/>
            <a:ext cx="2971800" cy="28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3"/>
          <p:cNvSpPr txBox="1"/>
          <p:nvPr/>
        </p:nvSpPr>
        <p:spPr>
          <a:xfrm>
            <a:off x="628650" y="4476450"/>
            <a:ext cx="39609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*Low power mode disables LM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IMU &amp; Tampering Alarm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600" y="1736744"/>
            <a:ext cx="315277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2825" y="1751031"/>
            <a:ext cx="26670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 txBox="1"/>
          <p:nvPr>
            <p:ph type="title"/>
          </p:nvPr>
        </p:nvSpPr>
        <p:spPr>
          <a:xfrm>
            <a:off x="628650" y="1429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Goals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8"/>
          <p:cNvSpPr txBox="1"/>
          <p:nvPr>
            <p:ph idx="1" type="body"/>
          </p:nvPr>
        </p:nvSpPr>
        <p:spPr>
          <a:xfrm>
            <a:off x="628650" y="1137194"/>
            <a:ext cx="7496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Design a package theft solution that:</a:t>
            </a:r>
            <a:endParaRPr sz="1100"/>
          </a:p>
          <a:p>
            <a:pPr indent="-63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low cost</a:t>
            </a:r>
            <a:endParaRPr sz="1100"/>
          </a:p>
          <a:p>
            <a:pPr indent="-63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 easy to use/install</a:t>
            </a:r>
            <a:endParaRPr sz="1100"/>
          </a:p>
          <a:p>
            <a:pPr indent="-63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Does not need to be bolted/secured to a surface</a:t>
            </a:r>
            <a:endParaRPr sz="1100"/>
          </a:p>
          <a:p>
            <a:pPr indent="-635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7800" lvl="1" marL="520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b="0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Provides a reasonable level of security</a:t>
            </a:r>
            <a:endParaRPr sz="11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5"/>
          <p:cNvSpPr txBox="1"/>
          <p:nvPr>
            <p:ph type="title"/>
          </p:nvPr>
        </p:nvSpPr>
        <p:spPr>
          <a:xfrm>
            <a:off x="628650" y="26102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MCU Device States &amp; Actions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579550"/>
            <a:ext cx="3242726" cy="27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0627" y="1579549"/>
            <a:ext cx="3242726" cy="2733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250" y="152400"/>
            <a:ext cx="6101496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50" y="152400"/>
            <a:ext cx="864348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425" y="152400"/>
            <a:ext cx="488516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9962" y="152400"/>
            <a:ext cx="374408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075" y="459726"/>
            <a:ext cx="8027849" cy="42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413" y="152400"/>
            <a:ext cx="56771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938" y="228600"/>
            <a:ext cx="4810125" cy="468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3"/>
          <p:cNvSpPr txBox="1"/>
          <p:nvPr>
            <p:ph type="title"/>
          </p:nvPr>
        </p:nvSpPr>
        <p:spPr>
          <a:xfrm>
            <a:off x="628700" y="616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System PCB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850" y="826600"/>
            <a:ext cx="5095974" cy="397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4"/>
          <p:cNvSpPr txBox="1"/>
          <p:nvPr>
            <p:ph type="title"/>
          </p:nvPr>
        </p:nvSpPr>
        <p:spPr>
          <a:xfrm>
            <a:off x="628700" y="616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System PCB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1687" y="835851"/>
            <a:ext cx="5100726" cy="399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"/>
          <p:cNvSpPr txBox="1"/>
          <p:nvPr>
            <p:ph type="title"/>
          </p:nvPr>
        </p:nvSpPr>
        <p:spPr>
          <a:xfrm>
            <a:off x="628650" y="142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Early Design Decisions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9"/>
          <p:cNvSpPr txBox="1"/>
          <p:nvPr>
            <p:ph idx="1" type="body"/>
          </p:nvPr>
        </p:nvSpPr>
        <p:spPr>
          <a:xfrm>
            <a:off x="628650" y="930475"/>
            <a:ext cx="7325400" cy="34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58750" lvl="0" marL="1778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Problem solution would take the form of a lockbox</a:t>
            </a:r>
            <a:endParaRPr sz="1900"/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171450" lvl="0" marL="177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Avoid redundant features</a:t>
            </a:r>
            <a:endParaRPr sz="1900"/>
          </a:p>
          <a:p>
            <a:pPr indent="-184150" lvl="1" marL="520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Reduce Cost</a:t>
            </a:r>
            <a:endParaRPr sz="1900"/>
          </a:p>
          <a:p>
            <a:pPr indent="-184150" lvl="1" marL="520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Increase reliability and ease of use / installation</a:t>
            </a:r>
            <a:endParaRPr sz="19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171450" lvl="0" marL="1778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No camera included</a:t>
            </a:r>
            <a:endParaRPr sz="1900"/>
          </a:p>
          <a:p>
            <a:pPr indent="-184150" lvl="1" marL="520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Research showed that cameras were </a:t>
            </a:r>
            <a:r>
              <a:rPr lang="en" sz="1900"/>
              <a:t>typically</a:t>
            </a:r>
            <a:r>
              <a:rPr lang="en" sz="1900"/>
              <a:t> not effective for catching package thieves</a:t>
            </a:r>
            <a:endParaRPr sz="1900"/>
          </a:p>
          <a:p>
            <a:pPr indent="-184150" lvl="1" marL="5207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</a:pPr>
            <a:r>
              <a:rPr lang="en" sz="1900"/>
              <a:t>Value added not worth the trade offs</a:t>
            </a:r>
            <a:endParaRPr sz="1900"/>
          </a:p>
          <a:p>
            <a:pPr indent="-209550" lvl="3" marL="1206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Increased system cost / processing requirement</a:t>
            </a:r>
            <a:endParaRPr sz="1900"/>
          </a:p>
          <a:p>
            <a:pPr indent="-209550" lvl="3" marL="12065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Reduces ease of use / installation</a:t>
            </a:r>
            <a:endParaRPr sz="1900"/>
          </a:p>
          <a:p>
            <a:pPr indent="-76200" lvl="1" marL="52070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 txBox="1"/>
          <p:nvPr>
            <p:ph type="title"/>
          </p:nvPr>
        </p:nvSpPr>
        <p:spPr>
          <a:xfrm>
            <a:off x="628650" y="131898"/>
            <a:ext cx="78867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Work Distribution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69" name="Google Shape;469;p65"/>
          <p:cNvGraphicFramePr/>
          <p:nvPr/>
        </p:nvGraphicFramePr>
        <p:xfrm>
          <a:off x="1232638" y="9835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2399300"/>
                <a:gridCol w="1007675"/>
                <a:gridCol w="1029950"/>
                <a:gridCol w="1024375"/>
                <a:gridCol w="1035525"/>
              </a:tblGrid>
              <a:tr h="248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Brandon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Michael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Daniel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Dominic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Desig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PCB Design / Debugging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Inertial Measurement Unit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Hardware Integration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Keypad / Alarm / Lid Sensor / Locking Mecha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nism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Wi-Fi Module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Online Database / Website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Application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MCU Software Integration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470" name="Google Shape;470;p65"/>
          <p:cNvSpPr txBox="1"/>
          <p:nvPr/>
        </p:nvSpPr>
        <p:spPr>
          <a:xfrm>
            <a:off x="296875" y="4276000"/>
            <a:ext cx="21357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 = Primary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 = Secondary</a:t>
            </a:r>
            <a:endParaRPr sz="1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6"/>
          <p:cNvSpPr txBox="1"/>
          <p:nvPr>
            <p:ph type="title"/>
          </p:nvPr>
        </p:nvSpPr>
        <p:spPr>
          <a:xfrm>
            <a:off x="436525" y="470975"/>
            <a:ext cx="33894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Project Material Cost Per Unit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76" name="Google Shape;476;p66"/>
          <p:cNvGraphicFramePr/>
          <p:nvPr/>
        </p:nvGraphicFramePr>
        <p:xfrm>
          <a:off x="4496513" y="3267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2217425"/>
                <a:gridCol w="795475"/>
                <a:gridCol w="892400"/>
              </a:tblGrid>
              <a:tr h="248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Item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I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Qty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Suncast Box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$39.00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IMU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$2.60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Wi-Fi Module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$6.95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MCU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$2.17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Locking Mechanism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$14.95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Keypad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$7.50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Alarm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$2.98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Magnetic Switch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$7.18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$33.00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Backup Battery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$29.99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Misc. PCB Components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$28.40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Adapter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$11.98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Total:</a:t>
                      </a:r>
                      <a:endParaRPr b="1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$186.70</a:t>
                      </a:r>
                      <a:endParaRPr b="1"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pic>
        <p:nvPicPr>
          <p:cNvPr id="477" name="Google Shape;47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401" y="2109128"/>
            <a:ext cx="3007651" cy="2354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2" name="Google Shape;482;p67"/>
          <p:cNvGraphicFramePr/>
          <p:nvPr/>
        </p:nvGraphicFramePr>
        <p:xfrm>
          <a:off x="535313" y="3267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2217425"/>
                <a:gridCol w="795475"/>
                <a:gridCol w="892400"/>
              </a:tblGrid>
              <a:tr h="248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Item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I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Qty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Suncast Box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$39.00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IMU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$2.60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Wi-Fi Module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$6.95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MCU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$2.17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Locking Mechanism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$14.95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Keypad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$7.50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Alarm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$2.98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Magnetic Switch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$7.18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(Advanced Circuits)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$33.00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(PCBWay)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$2.70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Backup Battery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$29.99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Misc. Components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$89.66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Adapter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$11.98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Arduino Prototype Boards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$11.86</a:t>
                      </a:r>
                      <a:endParaRPr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graphicFrame>
        <p:nvGraphicFramePr>
          <p:cNvPr id="483" name="Google Shape;483;p67"/>
          <p:cNvGraphicFramePr/>
          <p:nvPr/>
        </p:nvGraphicFramePr>
        <p:xfrm>
          <a:off x="4739063" y="25466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2217425"/>
                <a:gridCol w="795475"/>
                <a:gridCol w="892400"/>
              </a:tblGrid>
              <a:tr h="24810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Item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I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Qty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Cost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Demo Buzzer Pack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$12.98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Alligator Clip Pack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$6.99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Breadboard Kit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$11.99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PCB Shipping </a:t>
                      </a:r>
                      <a:endParaRPr/>
                    </a:p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(Advanced Circuits)</a:t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$97.00</a:t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Total:</a:t>
                      </a:r>
                      <a:endParaRPr b="1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4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$548.02</a:t>
                      </a:r>
                      <a:endParaRPr b="1"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484" name="Google Shape;484;p67"/>
          <p:cNvSpPr txBox="1"/>
          <p:nvPr>
            <p:ph type="title"/>
          </p:nvPr>
        </p:nvSpPr>
        <p:spPr>
          <a:xfrm>
            <a:off x="4739025" y="771825"/>
            <a:ext cx="3905400" cy="73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Overall Project</a:t>
            </a:r>
            <a:endParaRPr>
              <a:solidFill>
                <a:srgbClr val="FFCA1C"/>
              </a:solidFill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Budget</a:t>
            </a:r>
            <a:endParaRPr>
              <a:solidFill>
                <a:srgbClr val="FFCA1C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68"/>
          <p:cNvSpPr txBox="1"/>
          <p:nvPr>
            <p:ph type="title"/>
          </p:nvPr>
        </p:nvSpPr>
        <p:spPr>
          <a:xfrm>
            <a:off x="1510050" y="995025"/>
            <a:ext cx="6123900" cy="28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Questions?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Google Shape;242;p30"/>
          <p:cNvGraphicFramePr/>
          <p:nvPr/>
        </p:nvGraphicFramePr>
        <p:xfrm>
          <a:off x="440838" y="10459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849825"/>
                <a:gridCol w="7412500"/>
              </a:tblGrid>
              <a:tr h="3100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ID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Requirement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E1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enclosure interior should contain 4 to 12 cubic feet of storage space.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P1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system must be able to run on 120V and 60Hz AC electricity from a standard US power outlet.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P2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system will be able to operate for a minimum of 24 hours on secondary power from a rechargeable battery in the case that primary power is lost.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SE1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system shall include an alarm with a minimum Sound Pressure Level (SPL) of 85 dB or higher as measured from outside the lockbox while locked.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SE2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attempted theft or unauthorized relocation of the system as a whole shall be detectable with a minimum success rate of 95%.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system shall include a Wi-Fi module with a minimum range of 100 meters from within the lockbox while closed.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costs for developing the system should not exceed $600.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008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The total material cost of the system should not exceed $250.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243" name="Google Shape;243;p30"/>
          <p:cNvSpPr txBox="1"/>
          <p:nvPr>
            <p:ph type="title"/>
          </p:nvPr>
        </p:nvSpPr>
        <p:spPr>
          <a:xfrm>
            <a:off x="628650" y="51720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2351294" y="230736"/>
            <a:ext cx="44415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System Block Diagram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Google Shape;2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0738" y="751275"/>
            <a:ext cx="6862524" cy="39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MCU Comparison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5" name="Google Shape;255;p32"/>
          <p:cNvGraphicFramePr/>
          <p:nvPr/>
        </p:nvGraphicFramePr>
        <p:xfrm>
          <a:off x="359888" y="142948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1736625"/>
                <a:gridCol w="1458550"/>
                <a:gridCol w="1398950"/>
                <a:gridCol w="1402550"/>
              </a:tblGrid>
              <a:tr h="3735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Specifications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ATmega328P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ATmega2560</a:t>
                      </a:r>
                      <a:endParaRPr b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MSP430G2553</a:t>
                      </a:r>
                      <a:endParaRPr b="0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Clock Speed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MHz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MHz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MHz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Flash Memory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 KB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256 KB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 KB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RAM Memory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KB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 KB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512 B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Operating Voltage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1.8 - 5.5 V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4.5 - 5.5 V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1.8 - 3.6 V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Draw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200 uA at 1 MHz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500 uA at 1 MHz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420 uA at 1 MHz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GPIO Pins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  <a:tr h="3499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$2.17</a:t>
                      </a:r>
                      <a:endParaRPr b="1" sz="14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$12.35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$2.46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pic>
        <p:nvPicPr>
          <p:cNvPr id="256" name="Google Shape;25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004" y="1698765"/>
            <a:ext cx="2284475" cy="228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rgbClr val="FFCA1C"/>
                </a:solidFill>
                <a:latin typeface="Arial"/>
                <a:ea typeface="Arial"/>
                <a:cs typeface="Arial"/>
                <a:sym typeface="Arial"/>
              </a:rPr>
              <a:t>Inertial Measurement Unit (IMU)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3"/>
          <p:cNvSpPr txBox="1"/>
          <p:nvPr>
            <p:ph idx="1" type="body"/>
          </p:nvPr>
        </p:nvSpPr>
        <p:spPr>
          <a:xfrm>
            <a:off x="628650" y="1157019"/>
            <a:ext cx="74961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IMU selected was MPU-6050: 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Breakout board available for breadboard prototyping</a:t>
            </a:r>
            <a:endParaRPr/>
          </a:p>
          <a:p>
            <a:pPr indent="-361950" lvl="0" marL="457200" rtl="0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High availability of community resources available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Low cost ($2.60 with breakout included)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Low power (3.5mA average draw)</a:t>
            </a:r>
            <a:endParaRPr/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/>
              <a:t>Low power modes available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2200" y="2359575"/>
            <a:ext cx="2273149" cy="2273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A1C"/>
              </a:buClr>
              <a:buSzPts val="3300"/>
              <a:buFont typeface="Arial"/>
              <a:buNone/>
            </a:pPr>
            <a:r>
              <a:rPr lang="en">
                <a:solidFill>
                  <a:srgbClr val="FFCA1C"/>
                </a:solidFill>
              </a:rPr>
              <a:t>Keypad Selection</a:t>
            </a:r>
            <a:endParaRPr b="0" i="0" sz="3300" u="none" cap="none" strike="noStrike">
              <a:solidFill>
                <a:srgbClr val="FFCA1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9" name="Google Shape;269;p34"/>
          <p:cNvGraphicFramePr/>
          <p:nvPr/>
        </p:nvGraphicFramePr>
        <p:xfrm>
          <a:off x="322038" y="126805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{B9A86704-DEDD-496D-B8DD-B6114EBEC3B6}</a:tableStyleId>
              </a:tblPr>
              <a:tblGrid>
                <a:gridCol w="1489275"/>
                <a:gridCol w="1363525"/>
                <a:gridCol w="1698825"/>
                <a:gridCol w="1554775"/>
              </a:tblGrid>
              <a:tr h="6302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Specifications</a:t>
                      </a:r>
                      <a:endParaRPr b="1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Grayhill Inc. 96AB2-102-R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Adafruit Industries LLC 1824</a:t>
                      </a:r>
                      <a:endParaRPr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Parallax Inc. 27899</a:t>
                      </a:r>
                      <a:endParaRPr b="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Matrix Size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3x4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3x4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4x4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Dimensions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2.7 x 2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2.52 x 2 in.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2.7 x 3 in.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582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Maximum Rating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mA for .5 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 mA for .5 s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mA for .5 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95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Switch Type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Conductive Rubber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Conductive Rubber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Membrane </a:t>
                      </a:r>
                      <a:b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(Snap Dome)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Pins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5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$17.89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$7.50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$6.50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70" name="Google Shape;270;p34"/>
          <p:cNvPicPr preferRelativeResize="0"/>
          <p:nvPr/>
        </p:nvPicPr>
        <p:blipFill rotWithShape="1">
          <a:blip r:embed="rId3">
            <a:alphaModFix/>
          </a:blip>
          <a:srcRect b="7439" l="4952" r="0" t="18166"/>
          <a:stretch/>
        </p:blipFill>
        <p:spPr>
          <a:xfrm>
            <a:off x="6830550" y="1999175"/>
            <a:ext cx="1887278" cy="196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