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62"/>
  </p:notesMasterIdLst>
  <p:sldIdLst>
    <p:sldId id="256" r:id="rId2"/>
    <p:sldId id="258" r:id="rId3"/>
    <p:sldId id="363" r:id="rId4"/>
    <p:sldId id="364" r:id="rId5"/>
    <p:sldId id="357" r:id="rId6"/>
    <p:sldId id="358" r:id="rId7"/>
    <p:sldId id="308" r:id="rId8"/>
    <p:sldId id="359" r:id="rId9"/>
    <p:sldId id="301" r:id="rId10"/>
    <p:sldId id="302" r:id="rId11"/>
    <p:sldId id="360" r:id="rId12"/>
    <p:sldId id="348" r:id="rId13"/>
    <p:sldId id="349" r:id="rId14"/>
    <p:sldId id="361" r:id="rId15"/>
    <p:sldId id="350" r:id="rId16"/>
    <p:sldId id="310" r:id="rId17"/>
    <p:sldId id="351" r:id="rId18"/>
    <p:sldId id="352" r:id="rId19"/>
    <p:sldId id="311" r:id="rId20"/>
    <p:sldId id="312" r:id="rId21"/>
    <p:sldId id="353" r:id="rId22"/>
    <p:sldId id="342" r:id="rId23"/>
    <p:sldId id="346" r:id="rId24"/>
    <p:sldId id="347" r:id="rId25"/>
    <p:sldId id="354" r:id="rId26"/>
    <p:sldId id="343" r:id="rId27"/>
    <p:sldId id="355" r:id="rId28"/>
    <p:sldId id="340" r:id="rId29"/>
    <p:sldId id="339" r:id="rId30"/>
    <p:sldId id="338" r:id="rId31"/>
    <p:sldId id="337" r:id="rId32"/>
    <p:sldId id="356" r:id="rId33"/>
    <p:sldId id="335" r:id="rId34"/>
    <p:sldId id="334" r:id="rId35"/>
    <p:sldId id="333" r:id="rId36"/>
    <p:sldId id="366" r:id="rId37"/>
    <p:sldId id="367" r:id="rId38"/>
    <p:sldId id="331" r:id="rId39"/>
    <p:sldId id="373" r:id="rId40"/>
    <p:sldId id="329" r:id="rId41"/>
    <p:sldId id="328" r:id="rId42"/>
    <p:sldId id="374" r:id="rId43"/>
    <p:sldId id="375" r:id="rId44"/>
    <p:sldId id="376" r:id="rId45"/>
    <p:sldId id="368" r:id="rId46"/>
    <p:sldId id="325" r:id="rId47"/>
    <p:sldId id="369" r:id="rId48"/>
    <p:sldId id="323" r:id="rId49"/>
    <p:sldId id="370" r:id="rId50"/>
    <p:sldId id="320" r:id="rId51"/>
    <p:sldId id="317" r:id="rId52"/>
    <p:sldId id="371" r:id="rId53"/>
    <p:sldId id="316" r:id="rId54"/>
    <p:sldId id="378" r:id="rId55"/>
    <p:sldId id="379" r:id="rId56"/>
    <p:sldId id="381" r:id="rId57"/>
    <p:sldId id="362" r:id="rId58"/>
    <p:sldId id="382" r:id="rId59"/>
    <p:sldId id="372" r:id="rId60"/>
    <p:sldId id="309" r:id="rId6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4E3E3"/>
    <a:srgbClr val="06DA06"/>
    <a:srgbClr val="FF09FF"/>
    <a:srgbClr val="2525FF"/>
    <a:srgbClr val="FFF2CC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1150B03-0C8C-4560-849F-FBECB145241C}">
  <a:tblStyle styleId="{E1150B03-0C8C-4560-849F-FBECB14524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9" autoAdjust="0"/>
    <p:restoredTop sz="94682"/>
  </p:normalViewPr>
  <p:slideViewPr>
    <p:cSldViewPr snapToGrid="0">
      <p:cViewPr varScale="1">
        <p:scale>
          <a:sx n="159" d="100"/>
          <a:sy n="159" d="100"/>
        </p:scale>
        <p:origin x="2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6569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4364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7531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180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_Cover">
  <p:cSld name="01_Cov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Shape 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2810" cy="5111353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207903" y="3404278"/>
            <a:ext cx="8723400" cy="1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ctrTitle"/>
          </p:nvPr>
        </p:nvSpPr>
        <p:spPr>
          <a:xfrm>
            <a:off x="207902" y="3543274"/>
            <a:ext cx="87234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ubTitle" idx="2"/>
          </p:nvPr>
        </p:nvSpPr>
        <p:spPr>
          <a:xfrm>
            <a:off x="207903" y="4087213"/>
            <a:ext cx="8723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3"/>
          </p:nvPr>
        </p:nvSpPr>
        <p:spPr>
          <a:xfrm>
            <a:off x="207903" y="4570602"/>
            <a:ext cx="87234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205383" y="4867006"/>
            <a:ext cx="872100" cy="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1830946" y="4655939"/>
            <a:ext cx="64509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1304696" y="4855390"/>
            <a:ext cx="507600" cy="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900"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900"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900"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900"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9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9" name="Shape 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6772" y="271388"/>
            <a:ext cx="671763" cy="263087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Shape 60"/>
          <p:cNvSpPr/>
          <p:nvPr/>
        </p:nvSpPr>
        <p:spPr>
          <a:xfrm>
            <a:off x="209578" y="389854"/>
            <a:ext cx="245700" cy="29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_Agenda">
  <p:cSld name="03_Agenda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206684" y="1364569"/>
            <a:ext cx="8724300" cy="30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205383" y="4867006"/>
            <a:ext cx="872100" cy="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1830946" y="4655939"/>
            <a:ext cx="64509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1304696" y="4855390"/>
            <a:ext cx="507600" cy="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9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9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9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9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9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9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9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90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Slide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93409" y="477806"/>
            <a:ext cx="8737500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gif"/><Relationship Id="rId3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Relationship Id="rId3" Type="http://schemas.openxmlformats.org/officeDocument/2006/relationships/image" Target="../media/image14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g"/><Relationship Id="rId3" Type="http://schemas.openxmlformats.org/officeDocument/2006/relationships/image" Target="../media/image2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Relationship Id="rId3" Type="http://schemas.openxmlformats.org/officeDocument/2006/relationships/image" Target="../media/image21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jpeg"/><Relationship Id="rId3" Type="http://schemas.openxmlformats.org/officeDocument/2006/relationships/image" Target="../media/image22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/>
              <a:t>Ion</a:t>
            </a:r>
            <a:endParaRPr sz="3600" b="1" dirty="0"/>
          </a:p>
          <a:p>
            <a:pPr marL="0" lvl="0" indent="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100" dirty="0"/>
              <a:t>Interactive Robot Assistant</a:t>
            </a:r>
            <a:endParaRPr sz="2100"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2" name="Shape 72"/>
          <p:cNvSpPr txBox="1">
            <a:spLocks noGrp="1"/>
          </p:cNvSpPr>
          <p:nvPr>
            <p:ph type="subTitle" idx="1"/>
          </p:nvPr>
        </p:nvSpPr>
        <p:spPr>
          <a:xfrm>
            <a:off x="311692" y="25717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1"/>
                </a:solidFill>
              </a:rPr>
              <a:t>Group 11 </a:t>
            </a:r>
          </a:p>
          <a:p>
            <a:pPr marL="0" lvl="0" indent="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chemeClr val="dk1"/>
                </a:solidFill>
              </a:rPr>
              <a:t>Dennis </a:t>
            </a:r>
            <a:r>
              <a:rPr lang="en-US" sz="1500" dirty="0" err="1">
                <a:solidFill>
                  <a:schemeClr val="dk1"/>
                </a:solidFill>
              </a:rPr>
              <a:t>Gebken</a:t>
            </a:r>
            <a:r>
              <a:rPr lang="en-US" sz="1500" dirty="0">
                <a:solidFill>
                  <a:schemeClr val="dk1"/>
                </a:solidFill>
              </a:rPr>
              <a:t>, </a:t>
            </a:r>
            <a:r>
              <a:rPr lang="en-US" sz="1500" dirty="0" err="1">
                <a:solidFill>
                  <a:schemeClr val="dk1"/>
                </a:solidFill>
              </a:rPr>
              <a:t>CpE</a:t>
            </a:r>
            <a:endParaRPr lang="en" sz="1500" dirty="0">
              <a:solidFill>
                <a:schemeClr val="dk1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chemeClr val="dk1"/>
                </a:solidFill>
              </a:rPr>
              <a:t>David </a:t>
            </a:r>
            <a:r>
              <a:rPr lang="en-US" sz="1500" dirty="0" err="1">
                <a:solidFill>
                  <a:schemeClr val="dk1"/>
                </a:solidFill>
              </a:rPr>
              <a:t>Jaffie</a:t>
            </a:r>
            <a:r>
              <a:rPr lang="en-US" sz="1500" dirty="0">
                <a:solidFill>
                  <a:schemeClr val="dk1"/>
                </a:solidFill>
              </a:rPr>
              <a:t>, </a:t>
            </a:r>
            <a:r>
              <a:rPr lang="en-US" sz="1500" dirty="0" err="1">
                <a:solidFill>
                  <a:schemeClr val="dk1"/>
                </a:solidFill>
              </a:rPr>
              <a:t>CpE</a:t>
            </a:r>
            <a:endParaRPr lang="en" sz="1500" dirty="0">
              <a:solidFill>
                <a:schemeClr val="dk1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chemeClr val="dk1"/>
                </a:solidFill>
              </a:rPr>
              <a:t>Mohammad </a:t>
            </a:r>
            <a:r>
              <a:rPr lang="en-US" sz="1500" dirty="0" err="1">
                <a:solidFill>
                  <a:schemeClr val="dk1"/>
                </a:solidFill>
              </a:rPr>
              <a:t>Rizeq</a:t>
            </a:r>
            <a:r>
              <a:rPr lang="en-US" sz="1500" dirty="0">
                <a:solidFill>
                  <a:schemeClr val="dk1"/>
                </a:solidFill>
              </a:rPr>
              <a:t>, EE</a:t>
            </a:r>
            <a:endParaRPr sz="1500" dirty="0">
              <a:solidFill>
                <a:schemeClr val="dk1"/>
              </a:solidFill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193409" y="477806"/>
            <a:ext cx="8737500" cy="3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Pi Foundation Display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B14FC72-205D-4235-993D-10FF6D3B3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121697" y="631856"/>
            <a:ext cx="2809212" cy="2096198"/>
          </a:xfrm>
          <a:prstGeom prst="rect">
            <a:avLst/>
          </a:prstGeom>
        </p:spPr>
      </p:pic>
      <p:sp>
        <p:nvSpPr>
          <p:cNvPr id="13" name="Shape 98">
            <a:extLst>
              <a:ext uri="{FF2B5EF4-FFF2-40B4-BE49-F238E27FC236}">
                <a16:creationId xmlns:a16="http://schemas.microsoft.com/office/drawing/2014/main" xmlns="" id="{B8A1886D-1273-430E-8740-69E151DFF2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6684" y="1364569"/>
            <a:ext cx="8724300" cy="30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rtl="0">
              <a:spcBef>
                <a:spcPts val="70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•"/>
            </a:pPr>
            <a:r>
              <a:rPr lang="en-US" dirty="0"/>
              <a:t>Size: 7”</a:t>
            </a:r>
          </a:p>
          <a:p>
            <a:pPr marL="457200" lvl="0" indent="-323850" rtl="0">
              <a:spcBef>
                <a:spcPts val="70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•"/>
            </a:pPr>
            <a:r>
              <a:rPr lang="en-US" dirty="0"/>
              <a:t>Resolution: 800x480</a:t>
            </a:r>
          </a:p>
          <a:p>
            <a:pPr marL="457200" lvl="0" indent="-323850" rtl="0">
              <a:spcBef>
                <a:spcPts val="70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•"/>
            </a:pPr>
            <a:r>
              <a:rPr lang="en-US" dirty="0"/>
              <a:t>Liquid Crystal Display (LCD)</a:t>
            </a:r>
          </a:p>
          <a:p>
            <a:pPr lvl="1" indent="-323850">
              <a:spcBef>
                <a:spcPts val="7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Cheaper, more energy-efficient compared to TFT</a:t>
            </a:r>
          </a:p>
          <a:p>
            <a:pPr indent="-323850">
              <a:buClr>
                <a:schemeClr val="tx1"/>
              </a:buClr>
              <a:buSzPct val="106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Capacitive touchscreen allowing for multi-touch</a:t>
            </a:r>
          </a:p>
          <a:p>
            <a:pPr indent="-323850">
              <a:buClr>
                <a:schemeClr val="tx1"/>
              </a:buClr>
              <a:buSzPct val="106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Attached driver board that handles power and signal processing</a:t>
            </a:r>
          </a:p>
          <a:p>
            <a:pPr indent="-323850">
              <a:buClr>
                <a:schemeClr val="tx1"/>
              </a:buClr>
              <a:buSzPct val="106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Easily integrates with Raspberry Pi</a:t>
            </a:r>
          </a:p>
          <a:p>
            <a:pPr indent="-323850">
              <a:buClr>
                <a:schemeClr val="tx1"/>
              </a:buClr>
              <a:buSzPct val="106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Cost: $80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83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64AFFF-5B6D-429D-839F-4A04ACD0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David’s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893B77A-DD9B-4F3B-9570-D4363FE2B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Body Design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Display</a:t>
            </a:r>
          </a:p>
          <a:p>
            <a:r>
              <a:rPr lang="en-US" dirty="0"/>
              <a:t>GUI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Voice Recognition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83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4FDAC954-A2E2-4520-8276-24A067FC4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731470"/>
            <a:ext cx="8724300" cy="4305146"/>
          </a:xfrm>
        </p:spPr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Secondary means of interaction with the device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Allows the user to:</a:t>
            </a:r>
          </a:p>
          <a:p>
            <a:pPr marL="971550" lvl="1" indent="-28575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View available commands</a:t>
            </a:r>
          </a:p>
          <a:p>
            <a:pPr marL="971550" lvl="1" indent="-28575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Receive notifications on recognized or unrecognized users</a:t>
            </a:r>
          </a:p>
          <a:p>
            <a:pPr marL="971550" lvl="1" indent="-28575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Change various settings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Coded in Python</a:t>
            </a:r>
          </a:p>
          <a:p>
            <a:pPr marL="971550" lvl="1" indent="-28575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Included with Raspbian</a:t>
            </a:r>
          </a:p>
          <a:p>
            <a:pPr marL="971550" lvl="1" indent="-28575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Event-driven language</a:t>
            </a:r>
          </a:p>
          <a:p>
            <a:pPr marL="971550" lvl="1" indent="-28575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Used </a:t>
            </a:r>
            <a:r>
              <a:rPr lang="en-US" dirty="0" err="1">
                <a:solidFill>
                  <a:schemeClr val="tx1"/>
                </a:solidFill>
              </a:rPr>
              <a:t>Kivy</a:t>
            </a:r>
            <a:r>
              <a:rPr lang="en-US" dirty="0">
                <a:solidFill>
                  <a:schemeClr val="tx1"/>
                </a:solidFill>
              </a:rPr>
              <a:t> library</a:t>
            </a:r>
          </a:p>
          <a:p>
            <a:pPr marL="1428750" lvl="2" indent="-28575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Open-source</a:t>
            </a:r>
          </a:p>
          <a:p>
            <a:pPr marL="1428750" lvl="2" indent="-28575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Easily integrates with the Raspberry Pi</a:t>
            </a:r>
          </a:p>
          <a:p>
            <a:pPr marL="1428750" lvl="2" indent="-285750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Great for multi-touch user interfaces and apps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0DCD355C-3F1E-4A52-8BEE-1AE2089C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0BD3A95-BB3F-45BE-83F7-F79408052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602" y="2884043"/>
            <a:ext cx="2461697" cy="18424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9A344C0-DD4C-487F-8AD1-322ECF305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601" y="785906"/>
            <a:ext cx="2461697" cy="18354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4009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C5560205-6C64-412F-8E7A-0F55DA456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 User Flowchart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105092-5211-4D60-901F-CB4001A09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06" y="1001167"/>
            <a:ext cx="5006966" cy="38773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287153-5BB7-477B-B14A-3B066BD38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172" y="1001167"/>
            <a:ext cx="3565801" cy="355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3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64AFFF-5B6D-429D-839F-4A04ACD0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David’s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893B77A-DD9B-4F3B-9570-D4363FE2B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Body Design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Display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GUI</a:t>
            </a:r>
          </a:p>
          <a:p>
            <a:r>
              <a:rPr lang="en-US" dirty="0"/>
              <a:t>Voice Recognition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48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5F85C1A1-F270-4208-88DF-ED8D2BB97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381610"/>
            <a:ext cx="8724300" cy="3070500"/>
          </a:xfrm>
        </p:spPr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Primary means of interaction with the device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Works the same as Amazon Echo, Siri, etc.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Looks for a ‘wake-up word’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dirty="0"/>
              <a:t>Records the command that follows the wake up word and utilizes Google Speech API to translate it into a command that Ion can recognize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710C5A35-2CFA-477A-8127-2DDAA0F72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Voice Recognition</a:t>
            </a:r>
          </a:p>
        </p:txBody>
      </p:sp>
    </p:spTree>
    <p:extLst>
      <p:ext uri="{BB962C8B-B14F-4D97-AF65-F5344CB8AC3E}">
        <p14:creationId xmlns:p14="http://schemas.microsoft.com/office/powerpoint/2010/main" val="62291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FBA7374A-D17C-4FCD-B56C-F4DBD81DE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Voice Recognition Flowchart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965C41-0EFE-4F55-84F4-592106724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239" y="0"/>
            <a:ext cx="41668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64AFFF-5B6D-429D-839F-4A04ACD0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Dennis’s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893B77A-DD9B-4F3B-9570-D4363FE2B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Face Detection</a:t>
            </a:r>
          </a:p>
          <a:p>
            <a:r>
              <a:rPr lang="en-US" dirty="0"/>
              <a:t>Face-the-User System (name TBD)</a:t>
            </a:r>
          </a:p>
          <a:p>
            <a:r>
              <a:rPr lang="en-US" dirty="0"/>
              <a:t>Facial Recognition</a:t>
            </a:r>
          </a:p>
          <a:p>
            <a:r>
              <a:rPr lang="en-US" dirty="0"/>
              <a:t>Main Processor selection</a:t>
            </a:r>
          </a:p>
          <a:p>
            <a:r>
              <a:rPr lang="en-US" dirty="0"/>
              <a:t>Motor Control Unit (MCU)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53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64AFFF-5B6D-429D-839F-4A04ACD0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Dennis’s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893B77A-DD9B-4F3B-9570-D4363FE2B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Face Detection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Face-the-User System (name TBD)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Facial Recognition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Main Processor selection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Motor Control Unit (MCU)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62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46310631-1B90-407B-85B8-A4E3828163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Purpose: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Detect faces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Return position of face closest to center (</a:t>
            </a:r>
            <a:r>
              <a:rPr lang="en-US" dirty="0" err="1">
                <a:solidFill>
                  <a:srgbClr val="FFFFFF"/>
                </a:solidFill>
              </a:rPr>
              <a:t>x,y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Feedback for Face-the-User (name TBD) system</a:t>
            </a:r>
          </a:p>
          <a:p>
            <a:pPr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Language: Python</a:t>
            </a:r>
          </a:p>
          <a:p>
            <a:pPr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Library: OpenCV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DD404815-78B8-4D24-8855-94267FA2A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Detection</a:t>
            </a:r>
          </a:p>
        </p:txBody>
      </p:sp>
    </p:spTree>
    <p:extLst>
      <p:ext uri="{BB962C8B-B14F-4D97-AF65-F5344CB8AC3E}">
        <p14:creationId xmlns:p14="http://schemas.microsoft.com/office/powerpoint/2010/main" val="37246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193409" y="1089195"/>
            <a:ext cx="8724300" cy="30705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rtl="0">
              <a:spcBef>
                <a:spcPts val="70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•"/>
            </a:pPr>
            <a:r>
              <a:rPr lang="en-US" dirty="0"/>
              <a:t>Combat boredom at the desk</a:t>
            </a:r>
            <a:endParaRPr dirty="0"/>
          </a:p>
          <a:p>
            <a: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•"/>
            </a:pPr>
            <a:r>
              <a:rPr lang="en-US" dirty="0"/>
              <a:t>Provide more interaction and a physical embodiment</a:t>
            </a:r>
            <a:br>
              <a:rPr lang="en-US" dirty="0"/>
            </a:br>
            <a:r>
              <a:rPr lang="en-US" dirty="0"/>
              <a:t>to personal assistant smart speakers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193409" y="477806"/>
            <a:ext cx="8737500" cy="3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Motivation</a:t>
            </a:r>
            <a:endParaRPr dirty="0"/>
          </a:p>
        </p:txBody>
      </p:sp>
      <p:sp>
        <p:nvSpPr>
          <p:cNvPr id="6" name="Shape 85">
            <a:extLst>
              <a:ext uri="{FF2B5EF4-FFF2-40B4-BE49-F238E27FC236}">
                <a16:creationId xmlns:a16="http://schemas.microsoft.com/office/drawing/2014/main" xmlns="" id="{3828F605-C6BC-40DD-8823-DB64BCC43216}"/>
              </a:ext>
            </a:extLst>
          </p:cNvPr>
          <p:cNvSpPr txBox="1">
            <a:spLocks/>
          </p:cNvSpPr>
          <p:nvPr/>
        </p:nvSpPr>
        <p:spPr>
          <a:xfrm>
            <a:off x="180209" y="2199786"/>
            <a:ext cx="8737500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Objective</a:t>
            </a:r>
          </a:p>
        </p:txBody>
      </p:sp>
      <p:sp>
        <p:nvSpPr>
          <p:cNvPr id="7" name="Shape 84">
            <a:extLst>
              <a:ext uri="{FF2B5EF4-FFF2-40B4-BE49-F238E27FC236}">
                <a16:creationId xmlns:a16="http://schemas.microsoft.com/office/drawing/2014/main" xmlns="" id="{EEFBE0DD-F555-427F-90E9-50374FF4AE6A}"/>
              </a:ext>
            </a:extLst>
          </p:cNvPr>
          <p:cNvSpPr txBox="1">
            <a:spLocks/>
          </p:cNvSpPr>
          <p:nvPr/>
        </p:nvSpPr>
        <p:spPr>
          <a:xfrm>
            <a:off x="226291" y="2725948"/>
            <a:ext cx="8724300" cy="1486963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323850">
              <a:buFont typeface="Arial" panose="020B0604020202020204" pitchFamily="34" charset="0"/>
              <a:buChar char="•"/>
            </a:pPr>
            <a:r>
              <a:rPr lang="en-US" dirty="0"/>
              <a:t>Produce an all-in-one robotic assistant</a:t>
            </a:r>
          </a:p>
          <a:p>
            <a:pPr lvl="1" indent="-32385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Natural movement and conversation</a:t>
            </a:r>
          </a:p>
          <a:p>
            <a:pPr lvl="1" indent="-32385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Small, lightweight for portability</a:t>
            </a:r>
          </a:p>
          <a:p>
            <a:pPr lvl="1" indent="-323850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Wirelessly utilize the internet to carry out tasks</a:t>
            </a:r>
          </a:p>
        </p:txBody>
      </p:sp>
      <p:pic>
        <p:nvPicPr>
          <p:cNvPr id="8" name="3cBFW1E">
            <a:hlinkClick r:id="" action="ppaction://media"/>
            <a:extLst>
              <a:ext uri="{FF2B5EF4-FFF2-40B4-BE49-F238E27FC236}">
                <a16:creationId xmlns:a16="http://schemas.microsoft.com/office/drawing/2014/main" xmlns="" id="{2486A947-4255-4EA1-AD0E-3D5379E54C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43568" y="1419537"/>
            <a:ext cx="2176699" cy="21766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2401891-4DEA-4870-B6C4-FF8CAD80A47B}"/>
              </a:ext>
            </a:extLst>
          </p:cNvPr>
          <p:cNvSpPr txBox="1"/>
          <p:nvPr/>
        </p:nvSpPr>
        <p:spPr>
          <a:xfrm>
            <a:off x="6160336" y="3662521"/>
            <a:ext cx="19431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Meet </a:t>
            </a:r>
            <a:r>
              <a:rPr lang="en-US" sz="800" dirty="0" err="1">
                <a:solidFill>
                  <a:schemeClr val="tx1"/>
                </a:solidFill>
              </a:rPr>
              <a:t>Peeqo</a:t>
            </a:r>
            <a:r>
              <a:rPr lang="en-US" sz="800" dirty="0">
                <a:solidFill>
                  <a:schemeClr val="tx1"/>
                </a:solidFill>
              </a:rPr>
              <a:t>! Made by Abhishek Singh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80E9E27-F9A2-4EB5-8156-89BB938993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/>
              <a:t>Reduces capture size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Transforms to grayscale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Blurs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Detects faces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Returns coordinates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C4CF6CDB-2D59-4E0D-A1FF-869252F12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Detection Algorithm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437" y="0"/>
            <a:ext cx="12359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0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64AFFF-5B6D-429D-839F-4A04ACD0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Dennis’s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893B77A-DD9B-4F3B-9570-D4363FE2B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Face Detection</a:t>
            </a:r>
          </a:p>
          <a:p>
            <a:r>
              <a:rPr lang="en-US" dirty="0"/>
              <a:t>Face-the-User System (name TBD)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Facial Recognition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Main Processor selection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Motor Control Unit (MCU)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28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752A9E16-287F-434D-8823-3E297AEF4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 w="3175">
            <a:noFill/>
          </a:ln>
        </p:spPr>
        <p:txBody>
          <a:bodyPr/>
          <a:lstStyle/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/>
              <a:t>Purpose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Turn Ion so the screen faces the user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52A7C47-4984-44F7-96D6-F1C962D56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Face-the-User System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4C02738-3890-42F4-8579-BE66CAE09B37}"/>
              </a:ext>
            </a:extLst>
          </p:cNvPr>
          <p:cNvSpPr/>
          <p:nvPr/>
        </p:nvSpPr>
        <p:spPr>
          <a:xfrm>
            <a:off x="6668662" y="848904"/>
            <a:ext cx="827632" cy="578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Camera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9EFCBEE-ACBD-4213-81CE-54977FDD86F5}"/>
              </a:ext>
            </a:extLst>
          </p:cNvPr>
          <p:cNvSpPr/>
          <p:nvPr/>
        </p:nvSpPr>
        <p:spPr>
          <a:xfrm>
            <a:off x="3723173" y="2287784"/>
            <a:ext cx="827632" cy="578663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Raspberry Pi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98D9822-2F01-4FF4-92DB-5935F296FA3E}"/>
              </a:ext>
            </a:extLst>
          </p:cNvPr>
          <p:cNvSpPr/>
          <p:nvPr/>
        </p:nvSpPr>
        <p:spPr>
          <a:xfrm>
            <a:off x="6668662" y="3575953"/>
            <a:ext cx="827632" cy="578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MCU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D9AE3E1F-A055-437C-BFD2-1F799D018A07}"/>
              </a:ext>
            </a:extLst>
          </p:cNvPr>
          <p:cNvCxnSpPr>
            <a:cxnSpLocks/>
            <a:stCxn id="10" idx="1"/>
            <a:endCxn id="11" idx="3"/>
          </p:cNvCxnSpPr>
          <p:nvPr/>
        </p:nvCxnSpPr>
        <p:spPr>
          <a:xfrm flipH="1">
            <a:off x="4550805" y="1138236"/>
            <a:ext cx="2117857" cy="1438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FF06B5E1-86EF-4359-8597-31C53F7D0970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>
            <a:off x="4550805" y="2577116"/>
            <a:ext cx="2117857" cy="1288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C7318FA-748A-4D6C-AF3D-74A4A75FAEBF}"/>
              </a:ext>
            </a:extLst>
          </p:cNvPr>
          <p:cNvSpPr txBox="1"/>
          <p:nvPr/>
        </p:nvSpPr>
        <p:spPr>
          <a:xfrm>
            <a:off x="6188102" y="1556813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/>
                </a:solidFill>
              </a:rPr>
              <a:t>Capture image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/>
                </a:solidFill>
              </a:rPr>
              <a:t>Image is sent to Raspberry Pi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F76985C-F59D-469A-9137-B88FA8C3017F}"/>
              </a:ext>
            </a:extLst>
          </p:cNvPr>
          <p:cNvSpPr txBox="1"/>
          <p:nvPr/>
        </p:nvSpPr>
        <p:spPr>
          <a:xfrm>
            <a:off x="3045546" y="2978181"/>
            <a:ext cx="2300630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/>
                </a:solidFill>
              </a:rPr>
              <a:t>Detects face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/>
                </a:solidFill>
              </a:rPr>
              <a:t>Calculates distance vector to center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/>
                </a:solidFill>
              </a:rPr>
              <a:t>Instructs MCU to update position</a:t>
            </a:r>
          </a:p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4A508AE-8F75-4231-85D2-7CC80C275CC6}"/>
              </a:ext>
            </a:extLst>
          </p:cNvPr>
          <p:cNvSpPr txBox="1"/>
          <p:nvPr/>
        </p:nvSpPr>
        <p:spPr>
          <a:xfrm>
            <a:off x="6201450" y="4260034"/>
            <a:ext cx="17620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chemeClr val="tx1"/>
                </a:solidFill>
              </a:rPr>
              <a:t>Changes servo position</a:t>
            </a:r>
          </a:p>
        </p:txBody>
      </p:sp>
    </p:spTree>
    <p:extLst>
      <p:ext uri="{BB962C8B-B14F-4D97-AF65-F5344CB8AC3E}">
        <p14:creationId xmlns:p14="http://schemas.microsoft.com/office/powerpoint/2010/main" val="89032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46310631-1B90-407B-85B8-A4E3828163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Position vector’s magnitude could be off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Too large</a:t>
            </a:r>
          </a:p>
          <a:p>
            <a:pPr lvl="2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Overshoot</a:t>
            </a:r>
          </a:p>
          <a:p>
            <a:pPr lvl="2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Oscillation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Too small</a:t>
            </a:r>
          </a:p>
          <a:p>
            <a:pPr lvl="2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Many minor adjustments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Both are a waste of power and resources</a:t>
            </a:r>
          </a:p>
          <a:p>
            <a:pPr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User may move while position is updated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DD404815-78B8-4D24-8855-94267FA2A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Face-the-User System Challenges</a:t>
            </a:r>
          </a:p>
        </p:txBody>
      </p:sp>
    </p:spTree>
    <p:extLst>
      <p:ext uri="{BB962C8B-B14F-4D97-AF65-F5344CB8AC3E}">
        <p14:creationId xmlns:p14="http://schemas.microsoft.com/office/powerpoint/2010/main" val="154891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46310631-1B90-407B-85B8-A4E3828163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Dynamic feedback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Position change in increments</a:t>
            </a:r>
          </a:p>
          <a:p>
            <a:pPr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Variable buffer rectangle</a:t>
            </a:r>
          </a:p>
          <a:p>
            <a:pPr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Slow, continuous adjustments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DD404815-78B8-4D24-8855-94267FA2A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Face-the-User System Solutions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15ABC423-709A-45DD-B48E-7A0BBAB10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239" y="2766915"/>
            <a:ext cx="3060896" cy="2019878"/>
          </a:xfrm>
          <a:prstGeom prst="rect">
            <a:avLst/>
          </a:prstGeom>
          <a:noFill/>
          <a:ln w="12700" algn="ctr">
            <a:solidFill>
              <a:schemeClr val="tx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A933ED7E-D137-49B6-AAD4-9537514EB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50" y="2977433"/>
            <a:ext cx="583027" cy="603501"/>
          </a:xfrm>
          <a:prstGeom prst="smileyFace">
            <a:avLst>
              <a:gd name="adj" fmla="val 4653"/>
            </a:avLst>
          </a:prstGeom>
          <a:solidFill>
            <a:srgbClr val="5B9BD5"/>
          </a:solidFill>
          <a:ln w="12700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B3BC393D-BE6F-4703-8113-38CBE8E26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936" y="3087910"/>
            <a:ext cx="361274" cy="389961"/>
          </a:xfrm>
          <a:prstGeom prst="rect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xmlns="" id="{9375CAC4-E077-42BA-9795-8BC102F9B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708" y="3709490"/>
            <a:ext cx="137842" cy="139770"/>
          </a:xfrm>
          <a:prstGeom prst="flowChartOr">
            <a:avLst/>
          </a:prstGeom>
          <a:noFill/>
          <a:ln w="12700" algn="ctr">
            <a:solidFill>
              <a:schemeClr val="tx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" name="AutoShape 7">
            <a:extLst>
              <a:ext uri="{FF2B5EF4-FFF2-40B4-BE49-F238E27FC236}">
                <a16:creationId xmlns:a16="http://schemas.microsoft.com/office/drawing/2014/main" xmlns="" id="{858D0458-146B-4F0D-97EE-6B243D54B36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36697" y="3291409"/>
            <a:ext cx="996455" cy="484989"/>
          </a:xfrm>
          <a:prstGeom prst="straightConnector1">
            <a:avLst/>
          </a:prstGeom>
          <a:noFill/>
          <a:ln w="12700" algn="ctr">
            <a:solidFill>
              <a:schemeClr val="tx1">
                <a:lumMod val="85000"/>
              </a:schemeClr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6" name="AutoShape 13">
            <a:extLst>
              <a:ext uri="{FF2B5EF4-FFF2-40B4-BE49-F238E27FC236}">
                <a16:creationId xmlns:a16="http://schemas.microsoft.com/office/drawing/2014/main" xmlns="" id="{957F09AB-C5A1-452C-941C-76F7236C5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0357" y="3473074"/>
            <a:ext cx="583027" cy="603501"/>
          </a:xfrm>
          <a:prstGeom prst="smileyFace">
            <a:avLst>
              <a:gd name="adj" fmla="val 4653"/>
            </a:avLst>
          </a:prstGeom>
          <a:solidFill>
            <a:srgbClr val="5B9BD5"/>
          </a:solidFill>
          <a:ln w="12700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F07B536-F9F2-4720-809C-C93F9304E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0233" y="3641910"/>
            <a:ext cx="223791" cy="260293"/>
          </a:xfrm>
          <a:prstGeom prst="rect">
            <a:avLst/>
          </a:prstGeom>
          <a:noFill/>
          <a:ln w="25400" algn="ctr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2" name="AutoShape 9">
            <a:extLst>
              <a:ext uri="{FF2B5EF4-FFF2-40B4-BE49-F238E27FC236}">
                <a16:creationId xmlns:a16="http://schemas.microsoft.com/office/drawing/2014/main" xmlns="" id="{A151E40A-2CB0-4C9A-8600-C2F5E27D9CC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476696" y="3895529"/>
            <a:ext cx="230372" cy="180202"/>
          </a:xfrm>
          <a:prstGeom prst="straightConnector1">
            <a:avLst/>
          </a:prstGeom>
          <a:noFill/>
          <a:ln w="12700" algn="ctr">
            <a:solidFill>
              <a:schemeClr val="tx1">
                <a:lumMod val="8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3" name="Text Box 10">
            <a:extLst>
              <a:ext uri="{FF2B5EF4-FFF2-40B4-BE49-F238E27FC236}">
                <a16:creationId xmlns:a16="http://schemas.microsoft.com/office/drawing/2014/main" xmlns="" id="{07DC82A2-45BE-4591-AF18-07CF81AC2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25" y="4089079"/>
            <a:ext cx="1698178" cy="513911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solidFill>
                  <a:schemeClr val="tx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Target rectangle while adjusting position.</a:t>
            </a:r>
            <a:endParaRPr kumimoji="0" lang="en-US" altLang="en-US" sz="1800" b="0" i="0" u="none" strike="noStrike" cap="none" normalizeH="0" baseline="0" dirty="0">
              <a:solidFill>
                <a:schemeClr val="tx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xmlns="" id="{3F6D6A91-D685-4178-B639-A53FD8B3B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4751" y="2762117"/>
            <a:ext cx="3060896" cy="2019878"/>
          </a:xfrm>
          <a:prstGeom prst="rect">
            <a:avLst/>
          </a:prstGeom>
          <a:noFill/>
          <a:ln w="12700" algn="ctr">
            <a:solidFill>
              <a:schemeClr val="tx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xmlns="" id="{179D1FFC-330E-47FB-B3AE-9BF7B36D5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0043" y="3583550"/>
            <a:ext cx="361274" cy="389961"/>
          </a:xfrm>
          <a:prstGeom prst="rect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15">
            <a:extLst>
              <a:ext uri="{FF2B5EF4-FFF2-40B4-BE49-F238E27FC236}">
                <a16:creationId xmlns:a16="http://schemas.microsoft.com/office/drawing/2014/main" xmlns="" id="{10B84A2D-BBAC-4726-9987-0370C4080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5220" y="3704692"/>
            <a:ext cx="137842" cy="139770"/>
          </a:xfrm>
          <a:prstGeom prst="flowChartOr">
            <a:avLst/>
          </a:prstGeom>
          <a:noFill/>
          <a:ln w="12700" algn="ctr">
            <a:solidFill>
              <a:schemeClr val="tx1">
                <a:lumMod val="8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xmlns="" id="{7CC37B4C-9039-426F-A354-E93CF1B71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4151" y="3352626"/>
            <a:ext cx="776285" cy="814248"/>
          </a:xfrm>
          <a:prstGeom prst="rect">
            <a:avLst/>
          </a:prstGeom>
          <a:noFill/>
          <a:ln w="25400" algn="ctr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0" name="AutoShape 17">
            <a:extLst>
              <a:ext uri="{FF2B5EF4-FFF2-40B4-BE49-F238E27FC236}">
                <a16:creationId xmlns:a16="http://schemas.microsoft.com/office/drawing/2014/main" xmlns="" id="{D3C625ED-2501-4F70-B663-0D46F57F46F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699092" y="4157697"/>
            <a:ext cx="125059" cy="100112"/>
          </a:xfrm>
          <a:prstGeom prst="straightConnector1">
            <a:avLst/>
          </a:prstGeom>
          <a:noFill/>
          <a:ln w="12700" algn="ctr">
            <a:solidFill>
              <a:schemeClr val="tx1">
                <a:lumMod val="8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1" name="Text Box 18">
            <a:extLst>
              <a:ext uri="{FF2B5EF4-FFF2-40B4-BE49-F238E27FC236}">
                <a16:creationId xmlns:a16="http://schemas.microsoft.com/office/drawing/2014/main" xmlns="" id="{C7E87A46-FF06-4C08-9D0B-6BF7A5CEA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0002" y="4216241"/>
            <a:ext cx="2685491" cy="513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solidFill>
                  <a:schemeClr val="tx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Buffer rectangle. The center of the face needs to cross one of its borders to initiate movement.</a:t>
            </a:r>
            <a:endParaRPr kumimoji="0" lang="en-US" altLang="en-US" sz="1800" b="0" i="0" u="none" strike="noStrike" cap="none" normalizeH="0" baseline="0" dirty="0">
              <a:solidFill>
                <a:schemeClr val="tx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1E2A7318-BC1E-46EB-9972-C3E3A84ECF2C}"/>
              </a:ext>
            </a:extLst>
          </p:cNvPr>
          <p:cNvCxnSpPr>
            <a:cxnSpLocks/>
          </p:cNvCxnSpPr>
          <p:nvPr/>
        </p:nvCxnSpPr>
        <p:spPr>
          <a:xfrm flipV="1">
            <a:off x="3654902" y="3606040"/>
            <a:ext cx="1698439" cy="3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C8A6E2A-2F23-47A7-B8F7-65CE3EAEE81E}"/>
              </a:ext>
            </a:extLst>
          </p:cNvPr>
          <p:cNvSpPr txBox="1"/>
          <p:nvPr/>
        </p:nvSpPr>
        <p:spPr>
          <a:xfrm>
            <a:off x="3549529" y="3826657"/>
            <a:ext cx="1949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Position updated until face is centered</a:t>
            </a:r>
          </a:p>
        </p:txBody>
      </p:sp>
    </p:spTree>
    <p:extLst>
      <p:ext uri="{BB962C8B-B14F-4D97-AF65-F5344CB8AC3E}">
        <p14:creationId xmlns:p14="http://schemas.microsoft.com/office/powerpoint/2010/main" val="286295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64AFFF-5B6D-429D-839F-4A04ACD0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Dennis’s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893B77A-DD9B-4F3B-9570-D4363FE2B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Face Detection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Face-the-User System (name TBD)</a:t>
            </a:r>
          </a:p>
          <a:p>
            <a:r>
              <a:rPr lang="en-US" dirty="0"/>
              <a:t>Facial Recognition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Main Processor selection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Motor Control Unit (MCU)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7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4F0EBFEE-3DC4-48F5-938F-E3C1AB09BB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/>
              <a:t>Purpose: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To identify saved users and greet them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Notify user when someone else was detected at the desk</a:t>
            </a:r>
          </a:p>
          <a:p>
            <a:pPr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Not a true safety feature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Not accurate enough because of lack of processing speed</a:t>
            </a:r>
          </a:p>
          <a:p>
            <a:pPr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Accuracy vs. Speed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Eigenfaces – fast but unreliable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Fisherfaces – More reliable but slow</a:t>
            </a:r>
          </a:p>
          <a:p>
            <a:pPr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Will only run when a face has not been detected for a while</a:t>
            </a:r>
          </a:p>
          <a:p>
            <a:pPr marL="228600" indent="0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618597DC-4B80-41B8-8918-B5AC13230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Facial Recognition</a:t>
            </a:r>
          </a:p>
        </p:txBody>
      </p:sp>
    </p:spTree>
    <p:extLst>
      <p:ext uri="{BB962C8B-B14F-4D97-AF65-F5344CB8AC3E}">
        <p14:creationId xmlns:p14="http://schemas.microsoft.com/office/powerpoint/2010/main" val="355772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64AFFF-5B6D-429D-839F-4A04ACD0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Dennis’s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893B77A-DD9B-4F3B-9570-D4363FE2B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Face Detection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Face-the-User System (name TBD)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Facial Recognition</a:t>
            </a:r>
          </a:p>
          <a:p>
            <a:r>
              <a:rPr lang="en-US" dirty="0"/>
              <a:t>Main Processor selection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Motor Control Unit (MCU)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79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60806ACF-19DD-4BFF-81F7-D3A59EBAFE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/>
              <a:t>Facial Recognition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/>
              <a:t>Face Detection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/>
              <a:t>GUI &amp; Multimedia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/>
              <a:t>Voice Recognition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/>
              <a:t>OS (Linux-based)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4440CC69-4FA5-497B-BDBC-B091390AD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Processor Load</a:t>
            </a:r>
          </a:p>
        </p:txBody>
      </p:sp>
    </p:spTree>
    <p:extLst>
      <p:ext uri="{BB962C8B-B14F-4D97-AF65-F5344CB8AC3E}">
        <p14:creationId xmlns:p14="http://schemas.microsoft.com/office/powerpoint/2010/main" val="106667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80E9E27-F9A2-4EB5-8156-89BB938993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/>
              <a:t>Asus </a:t>
            </a:r>
            <a:r>
              <a:rPr lang="en-US" dirty="0" err="1"/>
              <a:t>Tinkerboard</a:t>
            </a:r>
            <a:endParaRPr lang="en-US" dirty="0"/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/>
              <a:t>Beagleboard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/>
              <a:t>Raspberry Pi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/>
              <a:t>Sopine A64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C4CF6CDB-2D59-4E0D-A1FF-869252F12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Board Computer (SBC) Choices</a:t>
            </a:r>
          </a:p>
        </p:txBody>
      </p:sp>
    </p:spTree>
    <p:extLst>
      <p:ext uri="{BB962C8B-B14F-4D97-AF65-F5344CB8AC3E}">
        <p14:creationId xmlns:p14="http://schemas.microsoft.com/office/powerpoint/2010/main" val="231821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193409" y="477806"/>
            <a:ext cx="8737500" cy="3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Requirements &amp; Specifications</a:t>
            </a: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E19CBF7-AB7E-44F5-A7A4-A88C21679E52}"/>
              </a:ext>
            </a:extLst>
          </p:cNvPr>
          <p:cNvSpPr/>
          <p:nvPr/>
        </p:nvSpPr>
        <p:spPr>
          <a:xfrm>
            <a:off x="4429974" y="241786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8C3D8B5-5776-4EC7-B20B-B904180C2C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900553"/>
              </p:ext>
            </p:extLst>
          </p:nvPr>
        </p:nvGraphicFramePr>
        <p:xfrm>
          <a:off x="2455595" y="1383678"/>
          <a:ext cx="4232810" cy="2683921"/>
        </p:xfrm>
        <a:graphic>
          <a:graphicData uri="http://schemas.openxmlformats.org/drawingml/2006/table">
            <a:tbl>
              <a:tblPr firstRow="1">
                <a:tableStyleId>{E1150B03-0C8C-4560-849F-FBECB145241C}</a:tableStyleId>
              </a:tblPr>
              <a:tblGrid>
                <a:gridCol w="2116405">
                  <a:extLst>
                    <a:ext uri="{9D8B030D-6E8A-4147-A177-3AD203B41FA5}">
                      <a16:colId xmlns:a16="http://schemas.microsoft.com/office/drawing/2014/main" xmlns="" val="2262822064"/>
                    </a:ext>
                  </a:extLst>
                </a:gridCol>
                <a:gridCol w="2116405">
                  <a:extLst>
                    <a:ext uri="{9D8B030D-6E8A-4147-A177-3AD203B41FA5}">
                      <a16:colId xmlns:a16="http://schemas.microsoft.com/office/drawing/2014/main" xmlns="" val="1965856258"/>
                    </a:ext>
                  </a:extLst>
                </a:gridCol>
              </a:tblGrid>
              <a:tr h="279575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Property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Design Specification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88521863"/>
                  </a:ext>
                </a:extLst>
              </a:tr>
              <a:tr h="27957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&lt; 5lb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85617878"/>
                  </a:ext>
                </a:extLst>
              </a:tr>
              <a:tr h="27957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&lt; 7”x7”x15”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28892998"/>
                  </a:ext>
                </a:extLst>
              </a:tr>
              <a:tr h="27957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Voice Command Response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&lt; 2 seconds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87298864"/>
                  </a:ext>
                </a:extLst>
              </a:tr>
              <a:tr h="27957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Voice Recognition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80% of what is spoken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42042297"/>
                  </a:ext>
                </a:extLst>
              </a:tr>
              <a:tr h="27957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Supported Language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English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49754981"/>
                  </a:ext>
                </a:extLst>
              </a:tr>
              <a:tr h="447321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Face Recognition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80% of faces recognized under normal lighting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80889643"/>
                  </a:ext>
                </a:extLst>
              </a:tr>
              <a:tr h="27957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Power Consumption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&lt; 50W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91935300"/>
                  </a:ext>
                </a:extLst>
              </a:tr>
              <a:tr h="27957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Development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&lt; $500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811262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364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08800729-3EDD-4E46-A68F-23CFA4C1C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SBC Comparison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5386EB7B-FB38-48CF-9BA5-430BB45553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077776"/>
              </p:ext>
            </p:extLst>
          </p:nvPr>
        </p:nvGraphicFramePr>
        <p:xfrm>
          <a:off x="1514159" y="1126490"/>
          <a:ext cx="6096000" cy="2890520"/>
        </p:xfrm>
        <a:graphic>
          <a:graphicData uri="http://schemas.openxmlformats.org/drawingml/2006/table">
            <a:tbl>
              <a:tblPr firstRow="1" bandRow="1">
                <a:tableStyleId>{E1150B03-0C8C-4560-849F-FBECB145241C}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xmlns="" val="193532038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191665891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27401826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742416958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12585293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chemeClr val="tx1"/>
                          </a:solidFill>
                        </a:rPr>
                        <a:t>Raspberry Pi</a:t>
                      </a:r>
                    </a:p>
                  </a:txBody>
                  <a:tcPr>
                    <a:solidFill>
                      <a:schemeClr val="bg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 err="1">
                          <a:solidFill>
                            <a:schemeClr val="tx1"/>
                          </a:solidFill>
                        </a:rPr>
                        <a:t>BeagleBoard</a:t>
                      </a:r>
                      <a:endParaRPr lang="en-US" sz="7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chemeClr val="tx1"/>
                          </a:solidFill>
                        </a:rPr>
                        <a:t>Asus </a:t>
                      </a:r>
                      <a:r>
                        <a:rPr lang="en-US" sz="700" b="1" dirty="0" err="1">
                          <a:solidFill>
                            <a:schemeClr val="tx1"/>
                          </a:solidFill>
                        </a:rPr>
                        <a:t>TinkerBoard</a:t>
                      </a:r>
                      <a:endParaRPr lang="en-US" sz="7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b="1" dirty="0">
                          <a:solidFill>
                            <a:schemeClr val="tx1"/>
                          </a:solidFill>
                        </a:rPr>
                        <a:t>Sopine A64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4713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CPU/SOC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4-core 1.2 GHz</a:t>
                      </a:r>
                    </a:p>
                  </a:txBody>
                  <a:tcPr>
                    <a:solidFill>
                      <a:schemeClr val="bg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1-core 1.0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accent6"/>
                          </a:solidFill>
                        </a:rPr>
                        <a:t>4-core 1.8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4-core 1.152 </a:t>
                      </a:r>
                      <a:r>
                        <a:rPr lang="en-US" sz="700" dirty="0" err="1">
                          <a:solidFill>
                            <a:schemeClr val="tx1"/>
                          </a:solidFill>
                        </a:rPr>
                        <a:t>Ghz</a:t>
                      </a:r>
                      <a:endParaRPr 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0529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Memory (RAM)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1 GB</a:t>
                      </a:r>
                    </a:p>
                  </a:txBody>
                  <a:tcPr>
                    <a:solidFill>
                      <a:schemeClr val="bg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512 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accent6"/>
                          </a:solidFill>
                        </a:rPr>
                        <a:t>2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accent6"/>
                          </a:solidFill>
                        </a:rPr>
                        <a:t>2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053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accent6"/>
                          </a:solidFill>
                        </a:rPr>
                        <a:t>$35.00</a:t>
                      </a:r>
                    </a:p>
                  </a:txBody>
                  <a:tcPr>
                    <a:solidFill>
                      <a:schemeClr val="bg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$49.00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$55.44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$35.00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73786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Component Availability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Readily available</a:t>
                      </a:r>
                    </a:p>
                  </a:txBody>
                  <a:tcPr>
                    <a:solidFill>
                      <a:schemeClr val="bg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accent6"/>
                          </a:solidFill>
                        </a:rPr>
                        <a:t>Readily available. CPU can be bought directly for $20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Prototype board available on Amazon. Components for final design not yet found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Readily available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72170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Interfaces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Everything necessary, except 2</a:t>
                      </a:r>
                      <a:r>
                        <a:rPr lang="en-US" sz="700" baseline="30000" dirty="0">
                          <a:solidFill>
                            <a:schemeClr val="tx1"/>
                          </a:solidFill>
                        </a:rPr>
                        <a:t>nd</a:t>
                      </a:r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 PWM output</a:t>
                      </a:r>
                    </a:p>
                  </a:txBody>
                  <a:tcPr>
                    <a:solidFill>
                      <a:schemeClr val="bg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accent6"/>
                          </a:solidFill>
                        </a:rPr>
                        <a:t>All necessary interfaces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accent6"/>
                          </a:solidFill>
                        </a:rPr>
                        <a:t>All necessary interfaces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Everything necessary, except 2</a:t>
                      </a:r>
                      <a:r>
                        <a:rPr lang="en-US" sz="700" baseline="30000" dirty="0">
                          <a:solidFill>
                            <a:schemeClr val="tx1"/>
                          </a:solidFill>
                        </a:rPr>
                        <a:t>nd</a:t>
                      </a:r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 PWM output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85926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Final Implementation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accent6"/>
                          </a:solidFill>
                        </a:rPr>
                        <a:t>Connect Raspberry Computer Module 3 via fixed SODIMM connector to PCB</a:t>
                      </a:r>
                    </a:p>
                  </a:txBody>
                  <a:tcPr>
                    <a:solidFill>
                      <a:schemeClr val="bg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SBC design to be used as reference to add CPU directly to final PCB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tx1"/>
                          </a:solidFill>
                        </a:rPr>
                        <a:t>Currently not possible because components have not been found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" dirty="0">
                          <a:solidFill>
                            <a:schemeClr val="accent6"/>
                          </a:solidFill>
                        </a:rPr>
                        <a:t>Connect Sopine A64 via fixed SODIMM connector to PCB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566193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053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FFF9646A-AF19-4A05-AA6F-21BC5D78B4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/>
              <a:t>Performance deemed sufficient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Smaller when added to PCB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Lowest cost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Already own development board and SBC (version 3 B)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Abundant information and tutorials online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Most future-proof</a:t>
            </a:r>
          </a:p>
          <a:p>
            <a:endParaRPr lang="en-US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3A1429C4-EEE4-46A9-8D67-270CE37E3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SBC Choice: Raspberry Pi 3 Compute Module Lite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C8CC227-F6DF-4107-88C4-3B833EA53CF1}"/>
              </a:ext>
            </a:extLst>
          </p:cNvPr>
          <p:cNvGrpSpPr/>
          <p:nvPr/>
        </p:nvGrpSpPr>
        <p:grpSpPr>
          <a:xfrm>
            <a:off x="6032411" y="1287494"/>
            <a:ext cx="2272364" cy="1612325"/>
            <a:chOff x="538325" y="1918139"/>
            <a:chExt cx="3633820" cy="2578327"/>
          </a:xfrm>
        </p:grpSpPr>
        <p:pic>
          <p:nvPicPr>
            <p:cNvPr id="5" name="Picture 4" descr="Raspberry Pi Compute Module 3 Light" title="Raspberry Pi Compute Module 3 Light">
              <a:extLst>
                <a:ext uri="{FF2B5EF4-FFF2-40B4-BE49-F238E27FC236}">
                  <a16:creationId xmlns:a16="http://schemas.microsoft.com/office/drawing/2014/main" xmlns="" id="{EEE4DCA7-8BD6-4566-B0EF-EA1D4DD249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47" t="8282" r="18400" b="1882"/>
            <a:stretch/>
          </p:blipFill>
          <p:spPr>
            <a:xfrm rot="5400000">
              <a:off x="1252929" y="1203535"/>
              <a:ext cx="2204611" cy="363382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62C734B-02AB-4FCC-AC52-358ABBA8DE0A}"/>
                </a:ext>
              </a:extLst>
            </p:cNvPr>
            <p:cNvSpPr txBox="1"/>
            <p:nvPr/>
          </p:nvSpPr>
          <p:spPr>
            <a:xfrm>
              <a:off x="557007" y="4122752"/>
              <a:ext cx="3615138" cy="373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1"/>
                  </a:solidFill>
                </a:rPr>
                <a:t>Raspberry Pi Compute Module 3 Lite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39776EC-C527-41FD-AB64-8D2B2AAA9244}"/>
              </a:ext>
            </a:extLst>
          </p:cNvPr>
          <p:cNvGrpSpPr/>
          <p:nvPr/>
        </p:nvGrpSpPr>
        <p:grpSpPr>
          <a:xfrm>
            <a:off x="6130855" y="3096125"/>
            <a:ext cx="2075475" cy="1779851"/>
            <a:chOff x="5522976" y="1690590"/>
            <a:chExt cx="5830824" cy="50003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26CFFEF7-336E-456B-90C0-575D2A718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0" t="14181" r="10250" b="10050"/>
            <a:stretch/>
          </p:blipFill>
          <p:spPr>
            <a:xfrm>
              <a:off x="5522976" y="1690590"/>
              <a:ext cx="5830824" cy="416788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0C44D783-224D-4BEB-BC5A-A8BA2A05F8E7}"/>
                </a:ext>
              </a:extLst>
            </p:cNvPr>
            <p:cNvSpPr txBox="1"/>
            <p:nvPr/>
          </p:nvSpPr>
          <p:spPr>
            <a:xfrm>
              <a:off x="6323076" y="5858472"/>
              <a:ext cx="4230624" cy="832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>
                  <a:solidFill>
                    <a:schemeClr val="tx1"/>
                  </a:solidFill>
                </a:rPr>
                <a:t>WaveShare</a:t>
              </a:r>
              <a:r>
                <a:rPr lang="en-US" sz="1000" dirty="0">
                  <a:solidFill>
                    <a:schemeClr val="tx1"/>
                  </a:solidFill>
                </a:rPr>
                <a:t> Compute Module IO Board Plus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270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64AFFF-5B6D-429D-839F-4A04ACD0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Dennis’s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893B77A-DD9B-4F3B-9570-D4363FE2B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Face Detection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Face-the-User System (name TBD)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Facial Recognition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Main Processor selection</a:t>
            </a:r>
          </a:p>
          <a:p>
            <a:r>
              <a:rPr lang="en-US" dirty="0"/>
              <a:t>Motor Control Unit (MCU)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55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A230DF34-677D-467A-BB2D-FBA1FFA331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/>
              <a:t>Rotate servos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RGB LED control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678E7287-7D7E-47BC-A688-9FC7325A5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Motor Control Unit (MCU) Tasks</a:t>
            </a:r>
          </a:p>
        </p:txBody>
      </p:sp>
    </p:spTree>
    <p:extLst>
      <p:ext uri="{BB962C8B-B14F-4D97-AF65-F5344CB8AC3E}">
        <p14:creationId xmlns:p14="http://schemas.microsoft.com/office/powerpoint/2010/main" val="6338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1F81E9A9-98B2-45F6-BF15-FD34684DF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MCU Main Choices and Comparison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437E2F41-8C1F-4711-B3A2-7D0971C2D7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93131"/>
              </p:ext>
            </p:extLst>
          </p:nvPr>
        </p:nvGraphicFramePr>
        <p:xfrm>
          <a:off x="1514159" y="1459230"/>
          <a:ext cx="6096000" cy="2250440"/>
        </p:xfrm>
        <a:graphic>
          <a:graphicData uri="http://schemas.openxmlformats.org/drawingml/2006/table">
            <a:tbl>
              <a:tblPr firstRow="1" bandRow="1">
                <a:tableStyleId>{E1150B03-0C8C-4560-849F-FBECB145241C}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130533035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410539529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539108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Atmel Mega328</a:t>
                      </a:r>
                    </a:p>
                  </a:txBody>
                  <a:tcPr>
                    <a:solidFill>
                      <a:schemeClr val="bg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Ti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M430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86294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Prototyping 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6"/>
                          </a:solidFill>
                        </a:rPr>
                        <a:t>Arduino Uno</a:t>
                      </a:r>
                    </a:p>
                  </a:txBody>
                  <a:tcPr>
                    <a:solidFill>
                      <a:schemeClr val="bg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LaunchPad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27104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Operating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6"/>
                          </a:solidFill>
                        </a:rPr>
                        <a:t>1.8-5.5V</a:t>
                      </a:r>
                    </a:p>
                  </a:txBody>
                  <a:tcPr>
                    <a:solidFill>
                      <a:schemeClr val="bg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2.0-3.6V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42300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Clock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6"/>
                          </a:solidFill>
                        </a:rPr>
                        <a:t>20 MHZ @ 4.4+ V</a:t>
                      </a:r>
                    </a:p>
                  </a:txBody>
                  <a:tcPr>
                    <a:solidFill>
                      <a:schemeClr val="bg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16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20141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I/O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6"/>
                          </a:solidFill>
                        </a:rPr>
                        <a:t>23 GPIO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8 10-bit ADC channels</a:t>
                      </a:r>
                    </a:p>
                  </a:txBody>
                  <a:tcPr>
                    <a:solidFill>
                      <a:schemeClr val="bg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15 GPIO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8 10-bit ADC channels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43146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6"/>
                          </a:solidFill>
                        </a:rPr>
                        <a:t>$1.30</a:t>
                      </a:r>
                    </a:p>
                  </a:txBody>
                  <a:tcPr>
                    <a:solidFill>
                      <a:schemeClr val="bg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$2.48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88023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961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806CBEF9-7E74-495A-ACED-34D2D925B7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/>
              <a:t>Faster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Cheaper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Can be prototyped on breadboard (see picture)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Already own Arduino Uno and Bootloader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EE59D279-5230-4A01-A6BF-7F3A7D5BC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MCU Choice: Atmel mega328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E5F37D-EB39-43B0-B2A9-DB52C8A5D3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5" t="25019" r="21378" b="19481"/>
          <a:stretch/>
        </p:blipFill>
        <p:spPr>
          <a:xfrm>
            <a:off x="5469136" y="1611681"/>
            <a:ext cx="2853907" cy="192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6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64AFFF-5B6D-429D-839F-4A04ACD0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Mohammad’s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893B77A-DD9B-4F3B-9570-D4363FE2B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Audio Processing</a:t>
            </a:r>
          </a:p>
          <a:p>
            <a:r>
              <a:rPr lang="en-US" dirty="0" err="1"/>
              <a:t>WiFi</a:t>
            </a:r>
            <a:r>
              <a:rPr lang="en-US" dirty="0"/>
              <a:t> System</a:t>
            </a:r>
          </a:p>
          <a:p>
            <a:r>
              <a:rPr lang="en-US" dirty="0"/>
              <a:t>Input Ports</a:t>
            </a:r>
          </a:p>
          <a:p>
            <a:r>
              <a:rPr lang="en-US" dirty="0"/>
              <a:t>Power Management</a:t>
            </a:r>
          </a:p>
          <a:p>
            <a:r>
              <a:rPr lang="en-US" dirty="0"/>
              <a:t>PCB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50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64AFFF-5B6D-429D-839F-4A04ACD0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Mohammad’s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893B77A-DD9B-4F3B-9570-D4363FE2B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Audio Processing</a:t>
            </a:r>
          </a:p>
          <a:p>
            <a:r>
              <a:rPr lang="en-US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WiFi</a:t>
            </a:r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 System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Input Ports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Power Management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PCB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87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D9282A6-2F73-4CFC-B388-E3418159F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684" y="1364569"/>
            <a:ext cx="5414395" cy="2987691"/>
          </a:xfrm>
        </p:spPr>
        <p:txBody>
          <a:bodyPr/>
          <a:lstStyle/>
          <a:p>
            <a:r>
              <a:rPr lang="en-US" dirty="0"/>
              <a:t>User issues the device a command; the device responds.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Example:</a:t>
            </a:r>
          </a:p>
          <a:p>
            <a:r>
              <a:rPr lang="en-US" dirty="0"/>
              <a:t>	User: Stream The Beatles from </a:t>
            </a:r>
            <a:r>
              <a:rPr lang="en-US" dirty="0" err="1"/>
              <a:t>Youtube</a:t>
            </a:r>
            <a:r>
              <a:rPr lang="en-US" dirty="0"/>
              <a:t>.</a:t>
            </a:r>
          </a:p>
          <a:p>
            <a:r>
              <a:rPr lang="en-US" dirty="0"/>
              <a:t>	Device: *plays song*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9DDA6FF1-1BB8-47E0-ABEE-348DC8D82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User-Device Voice Interaction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290F6F-3533-4E69-B381-B4553902B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2600" y="83128"/>
            <a:ext cx="2607945" cy="482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A5C870-DE84-4E58-AE1D-6420330F8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Design Audio Components</a:t>
            </a:r>
          </a:p>
        </p:txBody>
      </p:sp>
    </p:spTree>
    <p:extLst>
      <p:ext uri="{BB962C8B-B14F-4D97-AF65-F5344CB8AC3E}">
        <p14:creationId xmlns:p14="http://schemas.microsoft.com/office/powerpoint/2010/main" val="378226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203250" y="477805"/>
            <a:ext cx="4276601" cy="3828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Overall Block Diagram &amp; Tasking</a:t>
            </a: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E19CBF7-AB7E-44F5-A7A4-A88C21679E52}"/>
              </a:ext>
            </a:extLst>
          </p:cNvPr>
          <p:cNvSpPr/>
          <p:nvPr/>
        </p:nvSpPr>
        <p:spPr>
          <a:xfrm>
            <a:off x="4429974" y="241786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2931387C-ED2B-4897-B611-C44FF8B7E5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714171"/>
              </p:ext>
            </p:extLst>
          </p:nvPr>
        </p:nvGraphicFramePr>
        <p:xfrm>
          <a:off x="5069247" y="1071317"/>
          <a:ext cx="3687636" cy="3418105"/>
        </p:xfrm>
        <a:graphic>
          <a:graphicData uri="http://schemas.openxmlformats.org/drawingml/2006/table">
            <a:tbl>
              <a:tblPr firstRow="1" bandRow="1">
                <a:tableStyleId>{E1150B03-0C8C-4560-849F-FBECB145241C}</a:tableStyleId>
              </a:tblPr>
              <a:tblGrid>
                <a:gridCol w="1311758">
                  <a:extLst>
                    <a:ext uri="{9D8B030D-6E8A-4147-A177-3AD203B41FA5}">
                      <a16:colId xmlns:a16="http://schemas.microsoft.com/office/drawing/2014/main" xmlns="" val="3441564706"/>
                    </a:ext>
                  </a:extLst>
                </a:gridCol>
                <a:gridCol w="1146666">
                  <a:extLst>
                    <a:ext uri="{9D8B030D-6E8A-4147-A177-3AD203B41FA5}">
                      <a16:colId xmlns:a16="http://schemas.microsoft.com/office/drawing/2014/main" xmlns="" val="997134387"/>
                    </a:ext>
                  </a:extLst>
                </a:gridCol>
                <a:gridCol w="1229212">
                  <a:extLst>
                    <a:ext uri="{9D8B030D-6E8A-4147-A177-3AD203B41FA5}">
                      <a16:colId xmlns:a16="http://schemas.microsoft.com/office/drawing/2014/main" xmlns="" val="179080257"/>
                    </a:ext>
                  </a:extLst>
                </a:gridCol>
              </a:tblGrid>
              <a:tr h="299108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Task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Primary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Secondary</a:t>
                      </a:r>
                    </a:p>
                  </a:txBody>
                  <a:tcPr marL="73753" marR="73753" marT="36876" marB="36876"/>
                </a:tc>
                <a:extLst>
                  <a:ext uri="{0D108BD9-81ED-4DB2-BD59-A6C34878D82A}">
                    <a16:rowId xmlns:a16="http://schemas.microsoft.com/office/drawing/2014/main" xmlns="" val="1134089618"/>
                  </a:ext>
                </a:extLst>
              </a:tr>
              <a:tr h="29910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Controller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6DA06"/>
                          </a:solidFill>
                        </a:rPr>
                        <a:t>Dennis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4E3E3"/>
                          </a:solidFill>
                        </a:rPr>
                        <a:t>David</a:t>
                      </a:r>
                    </a:p>
                  </a:txBody>
                  <a:tcPr marL="73753" marR="73753" marT="36876" marB="36876"/>
                </a:tc>
                <a:extLst>
                  <a:ext uri="{0D108BD9-81ED-4DB2-BD59-A6C34878D82A}">
                    <a16:rowId xmlns:a16="http://schemas.microsoft.com/office/drawing/2014/main" xmlns="" val="1624960225"/>
                  </a:ext>
                </a:extLst>
              </a:tr>
              <a:tr h="29910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Camera &amp; CV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6DA06"/>
                          </a:solidFill>
                        </a:rPr>
                        <a:t>Dennis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4E3E3"/>
                          </a:solidFill>
                        </a:rPr>
                        <a:t>David</a:t>
                      </a:r>
                    </a:p>
                  </a:txBody>
                  <a:tcPr marL="73753" marR="73753" marT="36876" marB="36876"/>
                </a:tc>
                <a:extLst>
                  <a:ext uri="{0D108BD9-81ED-4DB2-BD59-A6C34878D82A}">
                    <a16:rowId xmlns:a16="http://schemas.microsoft.com/office/drawing/2014/main" xmlns="" val="2529447603"/>
                  </a:ext>
                </a:extLst>
              </a:tr>
              <a:tr h="29910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GUI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4E3E3"/>
                          </a:solidFill>
                        </a:rPr>
                        <a:t>David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6DA06"/>
                          </a:solidFill>
                        </a:rPr>
                        <a:t>Dennis</a:t>
                      </a:r>
                    </a:p>
                  </a:txBody>
                  <a:tcPr marL="73753" marR="73753" marT="36876" marB="36876"/>
                </a:tc>
                <a:extLst>
                  <a:ext uri="{0D108BD9-81ED-4DB2-BD59-A6C34878D82A}">
                    <a16:rowId xmlns:a16="http://schemas.microsoft.com/office/drawing/2014/main" xmlns="" val="4111659712"/>
                  </a:ext>
                </a:extLst>
              </a:tr>
              <a:tr h="29910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Voice Recognition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4E3E3"/>
                          </a:solidFill>
                        </a:rPr>
                        <a:t>David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6DA06"/>
                          </a:solidFill>
                        </a:rPr>
                        <a:t>Dennis</a:t>
                      </a:r>
                    </a:p>
                  </a:txBody>
                  <a:tcPr marL="73753" marR="73753" marT="36876" marB="36876"/>
                </a:tc>
                <a:extLst>
                  <a:ext uri="{0D108BD9-81ED-4DB2-BD59-A6C34878D82A}">
                    <a16:rowId xmlns:a16="http://schemas.microsoft.com/office/drawing/2014/main" xmlns="" val="861983263"/>
                  </a:ext>
                </a:extLst>
              </a:tr>
              <a:tr h="29910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Body Design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4E3E3"/>
                          </a:solidFill>
                        </a:rPr>
                        <a:t>David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6DA06"/>
                          </a:solidFill>
                        </a:rPr>
                        <a:t>Dennis</a:t>
                      </a:r>
                    </a:p>
                  </a:txBody>
                  <a:tcPr marL="73753" marR="73753" marT="36876" marB="36876"/>
                </a:tc>
                <a:extLst>
                  <a:ext uri="{0D108BD9-81ED-4DB2-BD59-A6C34878D82A}">
                    <a16:rowId xmlns:a16="http://schemas.microsoft.com/office/drawing/2014/main" xmlns="" val="2640520414"/>
                  </a:ext>
                </a:extLst>
              </a:tr>
              <a:tr h="29910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MCU &amp; Servos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6DA06"/>
                          </a:solidFill>
                        </a:rPr>
                        <a:t>Dennis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FFFF00"/>
                          </a:solidFill>
                        </a:rPr>
                        <a:t>Mohammad</a:t>
                      </a:r>
                    </a:p>
                  </a:txBody>
                  <a:tcPr marL="73753" marR="73753" marT="36876" marB="36876"/>
                </a:tc>
                <a:extLst>
                  <a:ext uri="{0D108BD9-81ED-4DB2-BD59-A6C34878D82A}">
                    <a16:rowId xmlns:a16="http://schemas.microsoft.com/office/drawing/2014/main" xmlns="" val="2899244064"/>
                  </a:ext>
                </a:extLst>
              </a:tr>
              <a:tr h="41793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Power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FFFF00"/>
                          </a:solidFill>
                        </a:rPr>
                        <a:t>Mohammad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6DA06"/>
                          </a:solidFill>
                        </a:rPr>
                        <a:t>Dennis</a:t>
                      </a:r>
                    </a:p>
                  </a:txBody>
                  <a:tcPr marL="73753" marR="73753" marT="36876" marB="36876"/>
                </a:tc>
                <a:extLst>
                  <a:ext uri="{0D108BD9-81ED-4DB2-BD59-A6C34878D82A}">
                    <a16:rowId xmlns:a16="http://schemas.microsoft.com/office/drawing/2014/main" xmlns="" val="609584686"/>
                  </a:ext>
                </a:extLst>
              </a:tr>
              <a:tr h="30820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Audio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FFFF00"/>
                          </a:solidFill>
                        </a:rPr>
                        <a:t>Mohammad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6DA06"/>
                          </a:solidFill>
                        </a:rPr>
                        <a:t>Dennis</a:t>
                      </a:r>
                    </a:p>
                  </a:txBody>
                  <a:tcPr marL="73753" marR="73753" marT="36876" marB="36876"/>
                </a:tc>
                <a:extLst>
                  <a:ext uri="{0D108BD9-81ED-4DB2-BD59-A6C34878D82A}">
                    <a16:rowId xmlns:a16="http://schemas.microsoft.com/office/drawing/2014/main" xmlns="" val="580120716"/>
                  </a:ext>
                </a:extLst>
              </a:tr>
              <a:tr h="29910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PCB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FFFF00"/>
                          </a:solidFill>
                        </a:rPr>
                        <a:t>Mohammad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6DA06"/>
                          </a:solidFill>
                        </a:rPr>
                        <a:t>Dennis</a:t>
                      </a:r>
                    </a:p>
                  </a:txBody>
                  <a:tcPr marL="73753" marR="73753" marT="36876" marB="36876"/>
                </a:tc>
                <a:extLst>
                  <a:ext uri="{0D108BD9-81ED-4DB2-BD59-A6C34878D82A}">
                    <a16:rowId xmlns:a16="http://schemas.microsoft.com/office/drawing/2014/main" xmlns="" val="1358042773"/>
                  </a:ext>
                </a:extLst>
              </a:tr>
              <a:tr h="29910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WiFi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FFFF00"/>
                          </a:solidFill>
                        </a:rPr>
                        <a:t>Mohammad</a:t>
                      </a:r>
                    </a:p>
                  </a:txBody>
                  <a:tcPr marL="73753" marR="73753" marT="36876" marB="3687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6DA06"/>
                          </a:solidFill>
                        </a:rPr>
                        <a:t>Dennis</a:t>
                      </a:r>
                    </a:p>
                  </a:txBody>
                  <a:tcPr marL="73753" marR="73753" marT="36876" marB="36876"/>
                </a:tc>
                <a:extLst>
                  <a:ext uri="{0D108BD9-81ED-4DB2-BD59-A6C34878D82A}">
                    <a16:rowId xmlns:a16="http://schemas.microsoft.com/office/drawing/2014/main" xmlns="" val="425830857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61CC76-D277-49C0-BC83-1CBC10C58C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368"/>
          <a:stretch/>
        </p:blipFill>
        <p:spPr>
          <a:xfrm>
            <a:off x="748623" y="987755"/>
            <a:ext cx="4056862" cy="35852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372E6A-C3B6-49FD-8692-966FF4D9E0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223" t="51404" r="1291" b="31369"/>
          <a:stretch/>
        </p:blipFill>
        <p:spPr>
          <a:xfrm>
            <a:off x="53964" y="3814970"/>
            <a:ext cx="723013" cy="67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6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00EA9CCE-29B4-4747-8199-575562FFF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409" y="1056470"/>
            <a:ext cx="4761363" cy="2190004"/>
          </a:xfrm>
        </p:spPr>
        <p:txBody>
          <a:bodyPr/>
          <a:lstStyle/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/>
              <a:t>Very common in audio projects.</a:t>
            </a:r>
          </a:p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/>
              <a:t>Specs: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-44dB sensitivity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20Hz-20kHz frequency response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Operating voltage range of 1V</a:t>
            </a:r>
            <a:r>
              <a:rPr lang="en-US" baseline="-25000" dirty="0">
                <a:solidFill>
                  <a:srgbClr val="FFFFFF"/>
                </a:solidFill>
              </a:rPr>
              <a:t>DC</a:t>
            </a:r>
            <a:r>
              <a:rPr lang="en-US" dirty="0">
                <a:solidFill>
                  <a:srgbClr val="FFFFFF"/>
                </a:solidFill>
              </a:rPr>
              <a:t>-10V</a:t>
            </a:r>
            <a:r>
              <a:rPr lang="en-US" baseline="-25000" dirty="0">
                <a:solidFill>
                  <a:srgbClr val="FFFFFF"/>
                </a:solidFill>
              </a:rPr>
              <a:t>DC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Breadboard-friendly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Downside: Requires filtering and amplifying</a:t>
            </a:r>
          </a:p>
          <a:p>
            <a:pPr marL="590550" lvl="1" indent="0">
              <a:spcBef>
                <a:spcPts val="0"/>
              </a:spcBef>
              <a:buClr>
                <a:srgbClr val="FFFFFF"/>
              </a:buClr>
            </a:pPr>
            <a:endParaRPr lang="en-US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FE5EACE0-D0EC-48AD-80F6-30ED43582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Electret Microphone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F3E897-ABDA-42BA-888C-051CFDE9B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769" y="477806"/>
            <a:ext cx="1819734" cy="13187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151533F-79F5-4588-B44F-31F57B953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11" y="2263849"/>
            <a:ext cx="3092399" cy="2279798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xmlns="" id="{574F929B-EE85-4FD0-A5F9-8A410B63A911}"/>
              </a:ext>
            </a:extLst>
          </p:cNvPr>
          <p:cNvSpPr txBox="1">
            <a:spLocks/>
          </p:cNvSpPr>
          <p:nvPr/>
        </p:nvSpPr>
        <p:spPr>
          <a:xfrm>
            <a:off x="354859" y="3426812"/>
            <a:ext cx="2827821" cy="449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/>
              <a:t>Amplifier &amp; Low Pass Filter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xmlns="" id="{C35F7154-D04D-4DBC-83B3-D9787C45AE67}"/>
              </a:ext>
            </a:extLst>
          </p:cNvPr>
          <p:cNvSpPr txBox="1">
            <a:spLocks/>
          </p:cNvSpPr>
          <p:nvPr/>
        </p:nvSpPr>
        <p:spPr>
          <a:xfrm>
            <a:off x="193409" y="3817089"/>
            <a:ext cx="3092399" cy="650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19100" indent="-2857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Cutoff Frequency: ~4kHz</a:t>
            </a:r>
          </a:p>
          <a:p>
            <a:pPr marL="419100" indent="-2857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Gain: 4 V/V</a:t>
            </a:r>
          </a:p>
        </p:txBody>
      </p:sp>
    </p:spTree>
    <p:extLst>
      <p:ext uri="{BB962C8B-B14F-4D97-AF65-F5344CB8AC3E}">
        <p14:creationId xmlns:p14="http://schemas.microsoft.com/office/powerpoint/2010/main" val="146512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0C15DA7-CD79-408F-B840-40717A57F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Speakers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6B86DEBB-6893-4A22-B437-5C1A15C5F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257289"/>
              </p:ext>
            </p:extLst>
          </p:nvPr>
        </p:nvGraphicFramePr>
        <p:xfrm>
          <a:off x="908864" y="1387407"/>
          <a:ext cx="4010466" cy="3057001"/>
        </p:xfrm>
        <a:graphic>
          <a:graphicData uri="http://schemas.openxmlformats.org/drawingml/2006/table">
            <a:tbl>
              <a:tblPr firstRow="1" bandRow="1">
                <a:tableStyleId>{E1150B03-0C8C-4560-849F-FBECB145241C}</a:tableStyleId>
              </a:tblPr>
              <a:tblGrid>
                <a:gridCol w="1336822">
                  <a:extLst>
                    <a:ext uri="{9D8B030D-6E8A-4147-A177-3AD203B41FA5}">
                      <a16:colId xmlns:a16="http://schemas.microsoft.com/office/drawing/2014/main" xmlns="" val="4206683861"/>
                    </a:ext>
                  </a:extLst>
                </a:gridCol>
                <a:gridCol w="1336822">
                  <a:extLst>
                    <a:ext uri="{9D8B030D-6E8A-4147-A177-3AD203B41FA5}">
                      <a16:colId xmlns:a16="http://schemas.microsoft.com/office/drawing/2014/main" xmlns="" val="1198496475"/>
                    </a:ext>
                  </a:extLst>
                </a:gridCol>
                <a:gridCol w="1336822">
                  <a:extLst>
                    <a:ext uri="{9D8B030D-6E8A-4147-A177-3AD203B41FA5}">
                      <a16:colId xmlns:a16="http://schemas.microsoft.com/office/drawing/2014/main" xmlns="" val="1442808083"/>
                    </a:ext>
                  </a:extLst>
                </a:gridCol>
              </a:tblGrid>
              <a:tr h="500361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Regular Speaker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Thin Speaker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24933999"/>
                  </a:ext>
                </a:extLst>
              </a:tr>
              <a:tr h="500361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50mm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6"/>
                          </a:solidFill>
                        </a:rPr>
                        <a:t>40mm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31601171"/>
                  </a:ext>
                </a:extLst>
              </a:tr>
              <a:tr h="500361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Power Rating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rgbClr val="FFFF00"/>
                          </a:solidFill>
                        </a:rPr>
                        <a:t>0.5W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0.25W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63063411"/>
                  </a:ext>
                </a:extLst>
              </a:tr>
              <a:tr h="500361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Impedance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el-GR" sz="1050" dirty="0">
                          <a:solidFill>
                            <a:schemeClr val="tx1"/>
                          </a:solidFill>
                        </a:rPr>
                        <a:t>Ω</a:t>
                      </a: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el-GR" sz="1050" dirty="0">
                          <a:solidFill>
                            <a:schemeClr val="tx1"/>
                          </a:solidFill>
                        </a:rPr>
                        <a:t>Ω</a:t>
                      </a:r>
                      <a:endParaRPr 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70564382"/>
                  </a:ext>
                </a:extLst>
              </a:tr>
              <a:tr h="500361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$1.95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6"/>
                          </a:solidFill>
                        </a:rPr>
                        <a:t>$0.95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20554998"/>
                  </a:ext>
                </a:extLst>
              </a:tr>
              <a:tr h="55519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Quality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6"/>
                          </a:solidFill>
                        </a:rPr>
                        <a:t>Much clearer sound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Sound is noisy and unclear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282186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DD9B0B-87B4-4EAD-8599-AC33E5A11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948" y="921358"/>
            <a:ext cx="1146278" cy="11462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60DD856-9F24-4C86-8C4B-6DAAA1B07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685" y="2707560"/>
            <a:ext cx="1806944" cy="1514582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1F62451-E248-4F06-982D-84B8D95A9642}"/>
              </a:ext>
            </a:extLst>
          </p:cNvPr>
          <p:cNvSpPr txBox="1"/>
          <p:nvPr/>
        </p:nvSpPr>
        <p:spPr>
          <a:xfrm>
            <a:off x="6362991" y="2067636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Thin Speaker</a:t>
            </a: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Source: </a:t>
            </a:r>
            <a:r>
              <a:rPr lang="en-US" sz="1000" dirty="0" err="1">
                <a:solidFill>
                  <a:schemeClr val="tx1"/>
                </a:solidFill>
              </a:rPr>
              <a:t>SparkFun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F859280-392D-4DCD-A5E1-BC3E86C6CD05}"/>
              </a:ext>
            </a:extLst>
          </p:cNvPr>
          <p:cNvSpPr txBox="1"/>
          <p:nvPr/>
        </p:nvSpPr>
        <p:spPr>
          <a:xfrm>
            <a:off x="6433524" y="4266289"/>
            <a:ext cx="11416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Regular Speaker</a:t>
            </a:r>
          </a:p>
        </p:txBody>
      </p:sp>
    </p:spTree>
    <p:extLst>
      <p:ext uri="{BB962C8B-B14F-4D97-AF65-F5344CB8AC3E}">
        <p14:creationId xmlns:p14="http://schemas.microsoft.com/office/powerpoint/2010/main" val="319972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A5C870-DE84-4E58-AE1D-6420330F8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Design Audio Components</a:t>
            </a:r>
          </a:p>
        </p:txBody>
      </p:sp>
    </p:spTree>
    <p:extLst>
      <p:ext uri="{BB962C8B-B14F-4D97-AF65-F5344CB8AC3E}">
        <p14:creationId xmlns:p14="http://schemas.microsoft.com/office/powerpoint/2010/main" val="290936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00EA9CCE-29B4-4747-8199-575562FFF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409" y="1188609"/>
            <a:ext cx="4524896" cy="3146470"/>
          </a:xfrm>
        </p:spPr>
        <p:txBody>
          <a:bodyPr/>
          <a:lstStyle/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/>
              <a:t>Specs: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Very small: 22.5x18.3x7.1 mm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100Hz-16kHz frequency response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Does not require a driver</a:t>
            </a:r>
            <a:endParaRPr lang="en-US" baseline="-25000" dirty="0">
              <a:solidFill>
                <a:srgbClr val="FFFFFF"/>
              </a:solidFill>
            </a:endParaRP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Effective distance of 2 meters</a:t>
            </a:r>
          </a:p>
          <a:p>
            <a:pPr marL="590550" lvl="1" indent="0">
              <a:spcBef>
                <a:spcPts val="0"/>
              </a:spcBef>
              <a:buClr>
                <a:srgbClr val="FFFFFF"/>
              </a:buClr>
            </a:pPr>
            <a:endParaRPr lang="en-US" dirty="0">
              <a:solidFill>
                <a:srgbClr val="FFFFFF"/>
              </a:solidFill>
            </a:endParaRPr>
          </a:p>
          <a:p>
            <a:pPr marL="419100" indent="-2857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Advantages:</a:t>
            </a:r>
          </a:p>
          <a:p>
            <a:pPr marL="876300" lvl="1" indent="-2857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Less PCB space &amp; signal noise</a:t>
            </a:r>
          </a:p>
          <a:p>
            <a:pPr marL="876300" lvl="1" indent="-2857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Can be switched out</a:t>
            </a:r>
          </a:p>
          <a:p>
            <a:pPr marL="876300" lvl="1" indent="-2857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ADC not required</a:t>
            </a:r>
          </a:p>
          <a:p>
            <a:pPr marL="876300" lvl="1" indent="-2857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Amplifier &amp; LPF not needed</a:t>
            </a:r>
          </a:p>
          <a:p>
            <a:pPr marL="590550" lvl="1" indent="0">
              <a:spcBef>
                <a:spcPts val="0"/>
              </a:spcBef>
              <a:buClr>
                <a:srgbClr val="FFFFFF"/>
              </a:buClr>
            </a:pPr>
            <a:endParaRPr lang="en-US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FE5EACE0-D0EC-48AD-80F6-30ED43582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09" y="542581"/>
            <a:ext cx="3842143" cy="398326"/>
          </a:xfrm>
        </p:spPr>
        <p:txBody>
          <a:bodyPr/>
          <a:lstStyle/>
          <a:p>
            <a:r>
              <a:rPr lang="en-US" dirty="0" err="1"/>
              <a:t>Sienoc</a:t>
            </a:r>
            <a:r>
              <a:rPr lang="en-US" dirty="0"/>
              <a:t> Mini USB Microphone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F3E897-ABDA-42BA-888C-051CFDE9B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769" y="477806"/>
            <a:ext cx="1819734" cy="13187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0615E22-349B-4BBE-9E69-415506C7D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272" y="2968352"/>
            <a:ext cx="1366727" cy="1366727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A878ABDD-AFAB-431C-8050-7D85B23B1B73}"/>
              </a:ext>
            </a:extLst>
          </p:cNvPr>
          <p:cNvCxnSpPr>
            <a:cxnSpLocks/>
          </p:cNvCxnSpPr>
          <p:nvPr/>
        </p:nvCxnSpPr>
        <p:spPr>
          <a:xfrm>
            <a:off x="6830636" y="1892595"/>
            <a:ext cx="0" cy="9711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E24D8C5-2EAC-4D91-A196-A8DDE51753C0}"/>
              </a:ext>
            </a:extLst>
          </p:cNvPr>
          <p:cNvSpPr txBox="1"/>
          <p:nvPr/>
        </p:nvSpPr>
        <p:spPr>
          <a:xfrm>
            <a:off x="6039509" y="4352051"/>
            <a:ext cx="1582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Source: Amazon</a:t>
            </a:r>
          </a:p>
        </p:txBody>
      </p:sp>
    </p:spTree>
    <p:extLst>
      <p:ext uri="{BB962C8B-B14F-4D97-AF65-F5344CB8AC3E}">
        <p14:creationId xmlns:p14="http://schemas.microsoft.com/office/powerpoint/2010/main" val="109346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A0C15DA7-CD79-408F-B840-40717A57F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09" y="477806"/>
            <a:ext cx="3951871" cy="424402"/>
          </a:xfrm>
        </p:spPr>
        <p:txBody>
          <a:bodyPr/>
          <a:lstStyle/>
          <a:p>
            <a:r>
              <a:rPr lang="en-US" dirty="0"/>
              <a:t>USHONK USB Mini Speakers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60DD856-9F24-4C86-8C4B-6DAAA1B07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881" y="569488"/>
            <a:ext cx="1806944" cy="151458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F859280-392D-4DCD-A5E1-BC3E86C6CD05}"/>
              </a:ext>
            </a:extLst>
          </p:cNvPr>
          <p:cNvSpPr txBox="1"/>
          <p:nvPr/>
        </p:nvSpPr>
        <p:spPr>
          <a:xfrm>
            <a:off x="6433524" y="2175752"/>
            <a:ext cx="11416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Regular Speaker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0FB78C9-6EB5-48BB-80A7-1B9B13761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881" y="3382234"/>
            <a:ext cx="1943214" cy="130454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7F419A76-72BE-44B3-8D05-9011A0679C63}"/>
              </a:ext>
            </a:extLst>
          </p:cNvPr>
          <p:cNvCxnSpPr>
            <a:cxnSpLocks/>
          </p:cNvCxnSpPr>
          <p:nvPr/>
        </p:nvCxnSpPr>
        <p:spPr>
          <a:xfrm>
            <a:off x="7025708" y="2571750"/>
            <a:ext cx="0" cy="6942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Text Placeholder 1">
            <a:extLst>
              <a:ext uri="{FF2B5EF4-FFF2-40B4-BE49-F238E27FC236}">
                <a16:creationId xmlns:a16="http://schemas.microsoft.com/office/drawing/2014/main" xmlns="" id="{AEB059D6-12D9-4223-8685-EBEB146EF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408" y="1188609"/>
            <a:ext cx="4622426" cy="2822559"/>
          </a:xfrm>
        </p:spPr>
        <p:txBody>
          <a:bodyPr/>
          <a:lstStyle/>
          <a:p>
            <a:pPr lvl="0" indent="-323850">
              <a:buFont typeface="Arial" panose="020B0604020202020204" pitchFamily="34" charset="0"/>
              <a:buChar char="•"/>
            </a:pPr>
            <a:r>
              <a:rPr lang="en-US" dirty="0"/>
              <a:t>Specs: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Small: 79.756x30.48x45.212 mm</a:t>
            </a: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Does not require a driver</a:t>
            </a:r>
            <a:endParaRPr lang="en-US" baseline="-25000" dirty="0">
              <a:solidFill>
                <a:srgbClr val="FFFFFF"/>
              </a:solidFill>
            </a:endParaRPr>
          </a:p>
          <a:p>
            <a:pPr lvl="1" indent="-3238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0.5W per speaker (2)</a:t>
            </a:r>
          </a:p>
          <a:p>
            <a:pPr marL="590550" lvl="1" indent="0">
              <a:spcBef>
                <a:spcPts val="0"/>
              </a:spcBef>
              <a:buClr>
                <a:srgbClr val="FFFFFF"/>
              </a:buClr>
            </a:pPr>
            <a:endParaRPr lang="en-US" dirty="0">
              <a:solidFill>
                <a:srgbClr val="FFFFFF"/>
              </a:solidFill>
            </a:endParaRPr>
          </a:p>
          <a:p>
            <a:pPr marL="419100" indent="-2857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Advantages:</a:t>
            </a:r>
          </a:p>
          <a:p>
            <a:pPr marL="876300" lvl="1" indent="-2857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Less PCB space &amp; signal noise</a:t>
            </a:r>
          </a:p>
          <a:p>
            <a:pPr marL="876300" lvl="1" indent="-2857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Can be switched out</a:t>
            </a:r>
          </a:p>
          <a:p>
            <a:pPr marL="876300" lvl="1" indent="-285750">
              <a:spcBef>
                <a:spcPts val="0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DAC no longer needed</a:t>
            </a:r>
          </a:p>
          <a:p>
            <a:pPr marL="590550" lvl="1" indent="0">
              <a:spcBef>
                <a:spcPts val="0"/>
              </a:spcBef>
              <a:buClr>
                <a:srgbClr val="FFFFFF"/>
              </a:buClr>
            </a:pPr>
            <a:endParaRPr lang="en-US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F5AC28E-D7B8-4188-873E-10253B2D3CE9}"/>
              </a:ext>
            </a:extLst>
          </p:cNvPr>
          <p:cNvSpPr txBox="1"/>
          <p:nvPr/>
        </p:nvSpPr>
        <p:spPr>
          <a:xfrm>
            <a:off x="6433524" y="4686778"/>
            <a:ext cx="1582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Source: Amazon</a:t>
            </a:r>
          </a:p>
        </p:txBody>
      </p:sp>
    </p:spTree>
    <p:extLst>
      <p:ext uri="{BB962C8B-B14F-4D97-AF65-F5344CB8AC3E}">
        <p14:creationId xmlns:p14="http://schemas.microsoft.com/office/powerpoint/2010/main" val="251782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64AFFF-5B6D-429D-839F-4A04ACD0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Mohammad’s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893B77A-DD9B-4F3B-9570-D4363FE2B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Audio Processing</a:t>
            </a:r>
            <a:endParaRPr lang="en-US" dirty="0"/>
          </a:p>
          <a:p>
            <a:r>
              <a:rPr lang="en-US" dirty="0" err="1"/>
              <a:t>WiFi</a:t>
            </a:r>
            <a:r>
              <a:rPr lang="en-US" dirty="0"/>
              <a:t> System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Input Ports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Power Management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PCB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7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2978546B-9E27-4DF5-8A2F-7665EECC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WiFi</a:t>
            </a:r>
            <a:r>
              <a:rPr lang="en-US" dirty="0"/>
              <a:t> Chip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5604234F-AE4C-4D1D-9FD7-851299A245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963948"/>
              </p:ext>
            </p:extLst>
          </p:nvPr>
        </p:nvGraphicFramePr>
        <p:xfrm>
          <a:off x="965571" y="1289012"/>
          <a:ext cx="4152234" cy="3194248"/>
        </p:xfrm>
        <a:graphic>
          <a:graphicData uri="http://schemas.openxmlformats.org/drawingml/2006/table">
            <a:tbl>
              <a:tblPr firstRow="1" bandRow="1">
                <a:tableStyleId>{E1150B03-0C8C-4560-849F-FBECB145241C}</a:tableStyleId>
              </a:tblPr>
              <a:tblGrid>
                <a:gridCol w="1384078">
                  <a:extLst>
                    <a:ext uri="{9D8B030D-6E8A-4147-A177-3AD203B41FA5}">
                      <a16:colId xmlns:a16="http://schemas.microsoft.com/office/drawing/2014/main" xmlns="" val="1618458685"/>
                    </a:ext>
                  </a:extLst>
                </a:gridCol>
                <a:gridCol w="1384078">
                  <a:extLst>
                    <a:ext uri="{9D8B030D-6E8A-4147-A177-3AD203B41FA5}">
                      <a16:colId xmlns:a16="http://schemas.microsoft.com/office/drawing/2014/main" xmlns="" val="1186674458"/>
                    </a:ext>
                  </a:extLst>
                </a:gridCol>
                <a:gridCol w="1384078">
                  <a:extLst>
                    <a:ext uri="{9D8B030D-6E8A-4147-A177-3AD203B41FA5}">
                      <a16:colId xmlns:a16="http://schemas.microsoft.com/office/drawing/2014/main" xmlns="" val="4179017375"/>
                    </a:ext>
                  </a:extLst>
                </a:gridCol>
              </a:tblGrid>
              <a:tr h="399281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>
                          <a:solidFill>
                            <a:schemeClr val="tx1"/>
                          </a:solidFill>
                        </a:rPr>
                        <a:t>Xbee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 S6B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ESP-12E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44970520"/>
                  </a:ext>
                </a:extLst>
              </a:tr>
              <a:tr h="399281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Standard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802.11 b/g/n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802.11 b/g/n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19037695"/>
                  </a:ext>
                </a:extLst>
              </a:tr>
              <a:tr h="399281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Frequency Band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2.4GHz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2.4GHz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97509457"/>
                  </a:ext>
                </a:extLst>
              </a:tr>
              <a:tr h="399281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WPA/WPA2/WEP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WPA/WPA2/WEP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9153675"/>
                  </a:ext>
                </a:extLst>
              </a:tr>
              <a:tr h="399281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Interface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SPI/UART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6"/>
                          </a:solidFill>
                        </a:rPr>
                        <a:t>SPI/I2C/UART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8130376"/>
                  </a:ext>
                </a:extLst>
              </a:tr>
              <a:tr h="399281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Operating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3.12V-3.46V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3.0V-3.6V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2120847"/>
                  </a:ext>
                </a:extLst>
              </a:tr>
              <a:tr h="399281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Transmit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+/- 16 dBm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6"/>
                          </a:solidFill>
                        </a:rPr>
                        <a:t>+/- 20 dBm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5984279"/>
                  </a:ext>
                </a:extLst>
              </a:tr>
              <a:tr h="399281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$29.00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chemeClr val="accent6"/>
                          </a:solidFill>
                        </a:rPr>
                        <a:t>$6.95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0211849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DF40514-C198-436E-B576-2B063FD06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170" y="1544537"/>
            <a:ext cx="2723410" cy="16362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E6D092A-C487-4BCA-B810-743D7615C8B7}"/>
              </a:ext>
            </a:extLst>
          </p:cNvPr>
          <p:cNvSpPr txBox="1"/>
          <p:nvPr/>
        </p:nvSpPr>
        <p:spPr>
          <a:xfrm>
            <a:off x="6484696" y="3235399"/>
            <a:ext cx="13003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ESP-12E </a:t>
            </a:r>
            <a:r>
              <a:rPr lang="en-US" sz="1000" dirty="0" err="1">
                <a:solidFill>
                  <a:schemeClr val="tx1"/>
                </a:solidFill>
              </a:rPr>
              <a:t>WiFi</a:t>
            </a:r>
            <a:r>
              <a:rPr lang="en-US" sz="1000" dirty="0">
                <a:solidFill>
                  <a:schemeClr val="tx1"/>
                </a:solidFill>
              </a:rPr>
              <a:t> Chip</a:t>
            </a:r>
          </a:p>
        </p:txBody>
      </p:sp>
    </p:spTree>
    <p:extLst>
      <p:ext uri="{BB962C8B-B14F-4D97-AF65-F5344CB8AC3E}">
        <p14:creationId xmlns:p14="http://schemas.microsoft.com/office/powerpoint/2010/main" val="297265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64AFFF-5B6D-429D-839F-4A04ACD0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Mohammad’s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893B77A-DD9B-4F3B-9570-D4363FE2B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Audio Processing</a:t>
            </a:r>
            <a:endParaRPr lang="en-US" dirty="0"/>
          </a:p>
          <a:p>
            <a:r>
              <a:rPr lang="en-US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WiFi</a:t>
            </a:r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 System</a:t>
            </a:r>
          </a:p>
          <a:p>
            <a:r>
              <a:rPr lang="en-US" dirty="0"/>
              <a:t>Input Ports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Power Management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PCB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07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CAB7875-5A67-4DA6-8F12-DC9A6BD30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Ports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D99F039-180F-42C6-8AAC-97C5DC5F7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313" y="1562422"/>
            <a:ext cx="2644988" cy="1460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3BDA41B-23A4-4C3E-9DEF-8D10DF0D3FAB}"/>
              </a:ext>
            </a:extLst>
          </p:cNvPr>
          <p:cNvSpPr txBox="1"/>
          <p:nvPr/>
        </p:nvSpPr>
        <p:spPr>
          <a:xfrm>
            <a:off x="5162009" y="3115684"/>
            <a:ext cx="1747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u="sng" dirty="0">
                <a:solidFill>
                  <a:schemeClr val="tx1"/>
                </a:solidFill>
              </a:rPr>
              <a:t>MicroSD Card Socket</a:t>
            </a:r>
            <a:endParaRPr lang="en-US" sz="1200" dirty="0">
              <a:solidFill>
                <a:schemeClr val="tx1"/>
              </a:solidFill>
            </a:endParaRP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Boot drive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Storage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79BABA-E870-4A58-99CA-809D7A48E2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72" t="36876" r="26011" b="17171"/>
          <a:stretch/>
        </p:blipFill>
        <p:spPr>
          <a:xfrm>
            <a:off x="812175" y="1744459"/>
            <a:ext cx="2484514" cy="12788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DD29F3C-2F69-4FE7-B6B9-A5B6C704BF58}"/>
              </a:ext>
            </a:extLst>
          </p:cNvPr>
          <p:cNvSpPr txBox="1"/>
          <p:nvPr/>
        </p:nvSpPr>
        <p:spPr>
          <a:xfrm>
            <a:off x="449667" y="3115684"/>
            <a:ext cx="3209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u="sng" dirty="0">
                <a:solidFill>
                  <a:schemeClr val="tx1"/>
                </a:solidFill>
              </a:rPr>
              <a:t>USB Type A</a:t>
            </a:r>
          </a:p>
          <a:p>
            <a:pPr algn="ctr"/>
            <a:r>
              <a:rPr lang="en-US" sz="1200" u="sng" dirty="0">
                <a:solidFill>
                  <a:schemeClr val="tx1"/>
                </a:solidFill>
              </a:rPr>
              <a:t>Initial Design:</a:t>
            </a:r>
            <a:r>
              <a:rPr lang="en-US" sz="1200" dirty="0">
                <a:solidFill>
                  <a:schemeClr val="tx1"/>
                </a:solidFill>
              </a:rPr>
              <a:t> Troubleshooting &amp; Peripherals</a:t>
            </a:r>
          </a:p>
          <a:p>
            <a:pPr algn="ctr"/>
            <a:r>
              <a:rPr lang="en-US" sz="1200" u="sng" dirty="0">
                <a:solidFill>
                  <a:schemeClr val="tx1"/>
                </a:solidFill>
              </a:rPr>
              <a:t>Final Design:</a:t>
            </a:r>
            <a:r>
              <a:rPr lang="en-US" sz="1200" dirty="0">
                <a:solidFill>
                  <a:schemeClr val="tx1"/>
                </a:solidFill>
              </a:rPr>
              <a:t> Mic, Speakers &amp; Peripherals</a:t>
            </a:r>
          </a:p>
        </p:txBody>
      </p:sp>
    </p:spTree>
    <p:extLst>
      <p:ext uri="{BB962C8B-B14F-4D97-AF65-F5344CB8AC3E}">
        <p14:creationId xmlns:p14="http://schemas.microsoft.com/office/powerpoint/2010/main" val="274203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64AFFF-5B6D-429D-839F-4A04ACD0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Mohammad’s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893B77A-DD9B-4F3B-9570-D4363FE2B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Audio Processing</a:t>
            </a:r>
            <a:endParaRPr lang="en-US" dirty="0"/>
          </a:p>
          <a:p>
            <a:r>
              <a:rPr lang="en-US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WiFi</a:t>
            </a:r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 System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Input Ports</a:t>
            </a:r>
          </a:p>
          <a:p>
            <a:r>
              <a:rPr lang="en-US" dirty="0"/>
              <a:t>Power Management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PCB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9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64AFFF-5B6D-429D-839F-4A04ACD0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David’s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893B77A-DD9B-4F3B-9570-D4363FE2B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Body Design</a:t>
            </a:r>
          </a:p>
          <a:p>
            <a:r>
              <a:rPr lang="en-US" dirty="0"/>
              <a:t>Display</a:t>
            </a:r>
          </a:p>
          <a:p>
            <a:r>
              <a:rPr lang="en-US" dirty="0"/>
              <a:t>GUI</a:t>
            </a:r>
          </a:p>
          <a:p>
            <a:r>
              <a:rPr lang="en-US" dirty="0"/>
              <a:t>Voice Recognition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87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F49EEBB7-552C-4BE5-88AC-8085BB75B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09" y="477805"/>
            <a:ext cx="4321884" cy="486213"/>
          </a:xfrm>
        </p:spPr>
        <p:txBody>
          <a:bodyPr/>
          <a:lstStyle/>
          <a:p>
            <a:r>
              <a:rPr lang="en-US" dirty="0"/>
              <a:t>Final Design Power Consumption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BAB89B27-FA04-4AC9-BA27-A6134AD57F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245816"/>
              </p:ext>
            </p:extLst>
          </p:nvPr>
        </p:nvGraphicFramePr>
        <p:xfrm>
          <a:off x="1370487" y="1111879"/>
          <a:ext cx="6096000" cy="3457660"/>
        </p:xfrm>
        <a:graphic>
          <a:graphicData uri="http://schemas.openxmlformats.org/drawingml/2006/table">
            <a:tbl>
              <a:tblPr firstRow="1" bandRow="1">
                <a:tableStyleId>{E1150B03-0C8C-4560-849F-FBECB145241C}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xmlns="" val="225138632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381310674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386496896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1207092257"/>
                    </a:ext>
                  </a:extLst>
                </a:gridCol>
              </a:tblGrid>
              <a:tr h="30614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Nominal Input Voltage (V)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Nominal Current Draw (mA)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Power Consumed (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mW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11923858"/>
                  </a:ext>
                </a:extLst>
              </a:tr>
              <a:tr h="30614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Processor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3,500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11570008"/>
                  </a:ext>
                </a:extLst>
              </a:tr>
              <a:tr h="30614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LCD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~200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~1,000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5297957"/>
                  </a:ext>
                </a:extLst>
              </a:tr>
              <a:tr h="30614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Servo Motors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90397856"/>
                  </a:ext>
                </a:extLst>
              </a:tr>
              <a:tr h="30614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Motor Control 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7004126"/>
                  </a:ext>
                </a:extLst>
              </a:tr>
              <a:tr h="30614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chemeClr val="tx1"/>
                          </a:solidFill>
                        </a:rPr>
                        <a:t>WiFi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Chip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264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9748220"/>
                  </a:ext>
                </a:extLst>
              </a:tr>
              <a:tr h="30614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Camera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1,250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81361713"/>
                  </a:ext>
                </a:extLst>
              </a:tr>
              <a:tr h="30614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LEDs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~20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~66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56867078"/>
                  </a:ext>
                </a:extLst>
              </a:tr>
              <a:tr h="30614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microSD Card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330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98777673"/>
                  </a:ext>
                </a:extLst>
              </a:tr>
              <a:tr h="30614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USB Peripheral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~500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~2,500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81305598"/>
                  </a:ext>
                </a:extLst>
              </a:tr>
              <a:tr h="30614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6"/>
                          </a:solidFill>
                        </a:rPr>
                        <a:t>Total: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6"/>
                          </a:solidFill>
                        </a:rPr>
                        <a:t>~2.05A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6"/>
                          </a:solidFill>
                        </a:rPr>
                        <a:t>~10W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757898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914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72D2792E-F254-40BB-A558-4F9BB9530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08" y="363750"/>
            <a:ext cx="4201382" cy="436594"/>
          </a:xfrm>
        </p:spPr>
        <p:txBody>
          <a:bodyPr/>
          <a:lstStyle/>
          <a:p>
            <a:r>
              <a:rPr lang="en-US" dirty="0"/>
              <a:t>Final Design Power Connections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60BEBA4-77CA-4FB7-B692-664EF2D4D7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81" r="15690"/>
          <a:stretch/>
        </p:blipFill>
        <p:spPr>
          <a:xfrm>
            <a:off x="3318016" y="914399"/>
            <a:ext cx="4684756" cy="397167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A009C17A-E2DE-4EC6-91ED-CB472EBE682F}"/>
              </a:ext>
            </a:extLst>
          </p:cNvPr>
          <p:cNvSpPr/>
          <p:nvPr/>
        </p:nvSpPr>
        <p:spPr>
          <a:xfrm>
            <a:off x="8142814" y="1491535"/>
            <a:ext cx="543419" cy="332224"/>
          </a:xfrm>
          <a:prstGeom prst="ellipse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0C32AF2-D31F-4B0C-A5D1-B3AC6DA3918B}"/>
              </a:ext>
            </a:extLst>
          </p:cNvPr>
          <p:cNvSpPr txBox="1"/>
          <p:nvPr/>
        </p:nvSpPr>
        <p:spPr>
          <a:xfrm>
            <a:off x="8216048" y="1561467"/>
            <a:ext cx="396949" cy="192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" dirty="0"/>
              <a:t>LED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5DA199BE-D364-41BC-9AA6-91009BB088F8}"/>
              </a:ext>
            </a:extLst>
          </p:cNvPr>
          <p:cNvCxnSpPr>
            <a:cxnSpLocks/>
            <a:endCxn id="2" idx="2"/>
          </p:cNvCxnSpPr>
          <p:nvPr/>
        </p:nvCxnSpPr>
        <p:spPr>
          <a:xfrm>
            <a:off x="7655442" y="1657647"/>
            <a:ext cx="487372" cy="0"/>
          </a:xfrm>
          <a:prstGeom prst="straightConnector1">
            <a:avLst/>
          </a:prstGeom>
          <a:ln w="28575">
            <a:solidFill>
              <a:srgbClr val="FF0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3A3EC19-F7ED-49E6-90B3-6EDBD7EF95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55" r="648" b="80706"/>
          <a:stretch/>
        </p:blipFill>
        <p:spPr>
          <a:xfrm>
            <a:off x="3253188" y="3917856"/>
            <a:ext cx="765919" cy="99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9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64AFFF-5B6D-429D-839F-4A04ACD0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Mohammad’s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893B77A-DD9B-4F3B-9570-D4363FE2B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Audio Processing</a:t>
            </a:r>
            <a:endParaRPr lang="en-US" dirty="0"/>
          </a:p>
          <a:p>
            <a:r>
              <a:rPr lang="en-US" dirty="0" err="1">
                <a:solidFill>
                  <a:schemeClr val="bg1">
                    <a:lumMod val="90000"/>
                    <a:lumOff val="10000"/>
                  </a:schemeClr>
                </a:solidFill>
              </a:rPr>
              <a:t>WiFi</a:t>
            </a:r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 System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Input Ports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Power Management</a:t>
            </a:r>
          </a:p>
          <a:p>
            <a:r>
              <a:rPr lang="en-US" dirty="0"/>
              <a:t>PCB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92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E6CED914-86D4-4896-A333-FF801FE34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PCB Schematic 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BAB3E0-B414-44CC-BFA4-BE189E5A4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375" y="408467"/>
            <a:ext cx="4815713" cy="4539212"/>
          </a:xfrm>
          <a:prstGeom prst="rect">
            <a:avLst/>
          </a:prstGeom>
        </p:spPr>
      </p:pic>
      <p:sp>
        <p:nvSpPr>
          <p:cNvPr id="2" name="Frame 1">
            <a:extLst>
              <a:ext uri="{FF2B5EF4-FFF2-40B4-BE49-F238E27FC236}">
                <a16:creationId xmlns:a16="http://schemas.microsoft.com/office/drawing/2014/main" xmlns="" id="{156B1B87-1216-47B8-9036-C2FDD7427FD9}"/>
              </a:ext>
            </a:extLst>
          </p:cNvPr>
          <p:cNvSpPr/>
          <p:nvPr/>
        </p:nvSpPr>
        <p:spPr>
          <a:xfrm>
            <a:off x="5348176" y="526549"/>
            <a:ext cx="1041991" cy="2861410"/>
          </a:xfrm>
          <a:prstGeom prst="frame">
            <a:avLst>
              <a:gd name="adj1" fmla="val 108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xmlns="" id="{731C2763-37E1-48BD-A6D2-C7ADBD69225A}"/>
              </a:ext>
            </a:extLst>
          </p:cNvPr>
          <p:cNvSpPr/>
          <p:nvPr/>
        </p:nvSpPr>
        <p:spPr>
          <a:xfrm>
            <a:off x="4023360" y="451590"/>
            <a:ext cx="1249681" cy="899690"/>
          </a:xfrm>
          <a:prstGeom prst="frame">
            <a:avLst>
              <a:gd name="adj1" fmla="val 108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xmlns="" id="{019561D8-D6D8-46C8-AC96-818A05CC73C9}"/>
              </a:ext>
            </a:extLst>
          </p:cNvPr>
          <p:cNvSpPr/>
          <p:nvPr/>
        </p:nvSpPr>
        <p:spPr>
          <a:xfrm>
            <a:off x="4104640" y="2129554"/>
            <a:ext cx="1146426" cy="737238"/>
          </a:xfrm>
          <a:prstGeom prst="frame">
            <a:avLst>
              <a:gd name="adj1" fmla="val 108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xmlns="" id="{B17C03C2-0E27-4607-95A0-D48C1C2D5EAF}"/>
              </a:ext>
            </a:extLst>
          </p:cNvPr>
          <p:cNvSpPr/>
          <p:nvPr/>
        </p:nvSpPr>
        <p:spPr>
          <a:xfrm>
            <a:off x="4339973" y="2889635"/>
            <a:ext cx="692770" cy="585085"/>
          </a:xfrm>
          <a:prstGeom prst="frame">
            <a:avLst>
              <a:gd name="adj1" fmla="val 108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xmlns="" id="{8CE6EC82-2672-485B-8907-8FD2B05C2B87}"/>
              </a:ext>
            </a:extLst>
          </p:cNvPr>
          <p:cNvSpPr/>
          <p:nvPr/>
        </p:nvSpPr>
        <p:spPr>
          <a:xfrm>
            <a:off x="6471920" y="2435861"/>
            <a:ext cx="934469" cy="530859"/>
          </a:xfrm>
          <a:prstGeom prst="frame">
            <a:avLst>
              <a:gd name="adj1" fmla="val 108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xmlns="" id="{FEBB9301-8225-42E9-B43C-0C59DA302233}"/>
              </a:ext>
            </a:extLst>
          </p:cNvPr>
          <p:cNvSpPr/>
          <p:nvPr/>
        </p:nvSpPr>
        <p:spPr>
          <a:xfrm>
            <a:off x="6705600" y="1510028"/>
            <a:ext cx="1143368" cy="897892"/>
          </a:xfrm>
          <a:prstGeom prst="frame">
            <a:avLst>
              <a:gd name="adj1" fmla="val 108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xmlns="" id="{68DF4312-F899-4882-A891-0810B581878C}"/>
              </a:ext>
            </a:extLst>
          </p:cNvPr>
          <p:cNvSpPr/>
          <p:nvPr/>
        </p:nvSpPr>
        <p:spPr>
          <a:xfrm>
            <a:off x="6705600" y="894080"/>
            <a:ext cx="538480" cy="508537"/>
          </a:xfrm>
          <a:prstGeom prst="frame">
            <a:avLst>
              <a:gd name="adj1" fmla="val 108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xmlns="" id="{34AB1A5F-07F3-42B0-B4D4-3D4FF41B9C1A}"/>
              </a:ext>
            </a:extLst>
          </p:cNvPr>
          <p:cNvSpPr/>
          <p:nvPr/>
        </p:nvSpPr>
        <p:spPr>
          <a:xfrm>
            <a:off x="4382739" y="1572081"/>
            <a:ext cx="650003" cy="534630"/>
          </a:xfrm>
          <a:prstGeom prst="frame">
            <a:avLst>
              <a:gd name="adj1" fmla="val 108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xmlns="" id="{9E721808-B9C6-46D0-AB7A-FB9BF20DBCC0}"/>
              </a:ext>
            </a:extLst>
          </p:cNvPr>
          <p:cNvSpPr/>
          <p:nvPr/>
        </p:nvSpPr>
        <p:spPr>
          <a:xfrm>
            <a:off x="6198229" y="3436702"/>
            <a:ext cx="1321052" cy="964181"/>
          </a:xfrm>
          <a:prstGeom prst="frame">
            <a:avLst>
              <a:gd name="adj1" fmla="val 108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xmlns="" id="{7AFF60C8-F1A0-46F4-89C8-3A9E4F35245D}"/>
              </a:ext>
            </a:extLst>
          </p:cNvPr>
          <p:cNvSpPr/>
          <p:nvPr/>
        </p:nvSpPr>
        <p:spPr>
          <a:xfrm>
            <a:off x="4206869" y="3861564"/>
            <a:ext cx="466731" cy="539320"/>
          </a:xfrm>
          <a:prstGeom prst="frame">
            <a:avLst>
              <a:gd name="adj1" fmla="val 108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ame 15">
            <a:extLst>
              <a:ext uri="{FF2B5EF4-FFF2-40B4-BE49-F238E27FC236}">
                <a16:creationId xmlns:a16="http://schemas.microsoft.com/office/drawing/2014/main" xmlns="" id="{B1E441A1-BCEF-44DD-A33D-2A18582E19F0}"/>
              </a:ext>
            </a:extLst>
          </p:cNvPr>
          <p:cNvSpPr/>
          <p:nvPr/>
        </p:nvSpPr>
        <p:spPr>
          <a:xfrm>
            <a:off x="3860989" y="3335215"/>
            <a:ext cx="711011" cy="526349"/>
          </a:xfrm>
          <a:prstGeom prst="frame">
            <a:avLst>
              <a:gd name="adj1" fmla="val 108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19E93EF3-3DBE-44FD-BCC9-BBCF41DF1ED0}"/>
              </a:ext>
            </a:extLst>
          </p:cNvPr>
          <p:cNvSpPr txBox="1">
            <a:spLocks/>
          </p:cNvSpPr>
          <p:nvPr/>
        </p:nvSpPr>
        <p:spPr>
          <a:xfrm>
            <a:off x="852197" y="2401388"/>
            <a:ext cx="1875044" cy="553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Initial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1C09F4-84A5-418F-85AD-849524B6E473}"/>
              </a:ext>
            </a:extLst>
          </p:cNvPr>
          <p:cNvSpPr txBox="1"/>
          <p:nvPr/>
        </p:nvSpPr>
        <p:spPr>
          <a:xfrm>
            <a:off x="5320986" y="345713"/>
            <a:ext cx="4648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CPU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13B5864-5E5C-4C38-9408-5120443F0F3C}"/>
              </a:ext>
            </a:extLst>
          </p:cNvPr>
          <p:cNvSpPr txBox="1"/>
          <p:nvPr/>
        </p:nvSpPr>
        <p:spPr>
          <a:xfrm>
            <a:off x="3963821" y="1315712"/>
            <a:ext cx="4860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MCU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F9CB319-BBBF-40EA-8A75-D80A14A76A7C}"/>
              </a:ext>
            </a:extLst>
          </p:cNvPr>
          <p:cNvSpPr txBox="1"/>
          <p:nvPr/>
        </p:nvSpPr>
        <p:spPr>
          <a:xfrm>
            <a:off x="4023360" y="1736143"/>
            <a:ext cx="4860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err="1"/>
              <a:t>WiFi</a:t>
            </a:r>
            <a:endParaRPr lang="en-US" sz="8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2D4FC72-40D3-42B6-83C0-FABB03E05676}"/>
              </a:ext>
            </a:extLst>
          </p:cNvPr>
          <p:cNvSpPr txBox="1"/>
          <p:nvPr/>
        </p:nvSpPr>
        <p:spPr>
          <a:xfrm>
            <a:off x="3744415" y="2243375"/>
            <a:ext cx="486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DSI</a:t>
            </a:r>
          </a:p>
          <a:p>
            <a:pPr algn="ctr"/>
            <a:r>
              <a:rPr lang="en-US" sz="800" b="1" dirty="0"/>
              <a:t> &amp; </a:t>
            </a:r>
          </a:p>
          <a:p>
            <a:pPr algn="ctr"/>
            <a:r>
              <a:rPr lang="en-US" sz="800" b="1" dirty="0"/>
              <a:t>CSI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FFC5B3A-00B4-422D-8A14-B1CA3D063517}"/>
              </a:ext>
            </a:extLst>
          </p:cNvPr>
          <p:cNvSpPr txBox="1"/>
          <p:nvPr/>
        </p:nvSpPr>
        <p:spPr>
          <a:xfrm>
            <a:off x="3813583" y="3065741"/>
            <a:ext cx="6363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microSD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02DAF67-18B5-4E8F-8903-46023A067C57}"/>
              </a:ext>
            </a:extLst>
          </p:cNvPr>
          <p:cNvSpPr txBox="1"/>
          <p:nvPr/>
        </p:nvSpPr>
        <p:spPr>
          <a:xfrm>
            <a:off x="7201114" y="1021609"/>
            <a:ext cx="6363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USB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7A2386A-4F11-427F-9FB6-E78C1D5FD7DB}"/>
              </a:ext>
            </a:extLst>
          </p:cNvPr>
          <p:cNvSpPr txBox="1"/>
          <p:nvPr/>
        </p:nvSpPr>
        <p:spPr>
          <a:xfrm>
            <a:off x="7789456" y="1897900"/>
            <a:ext cx="6363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Mic Amp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6268EB5-ED6E-4581-BF7C-006D52DF32AB}"/>
              </a:ext>
            </a:extLst>
          </p:cNvPr>
          <p:cNvSpPr txBox="1"/>
          <p:nvPr/>
        </p:nvSpPr>
        <p:spPr>
          <a:xfrm>
            <a:off x="7356640" y="2574808"/>
            <a:ext cx="4328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DAC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D20587D-0C45-45BF-8420-3BB393D74796}"/>
              </a:ext>
            </a:extLst>
          </p:cNvPr>
          <p:cNvSpPr txBox="1"/>
          <p:nvPr/>
        </p:nvSpPr>
        <p:spPr>
          <a:xfrm>
            <a:off x="6557133" y="4400883"/>
            <a:ext cx="7640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Voltage Regulators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D564550-A16E-4A24-9110-10A3F2FA6E4E}"/>
              </a:ext>
            </a:extLst>
          </p:cNvPr>
          <p:cNvSpPr txBox="1"/>
          <p:nvPr/>
        </p:nvSpPr>
        <p:spPr>
          <a:xfrm>
            <a:off x="4449916" y="3619977"/>
            <a:ext cx="6927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DC Jack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9434986-C4D0-45CE-A3BA-0157EEC7E056}"/>
              </a:ext>
            </a:extLst>
          </p:cNvPr>
          <p:cNvSpPr txBox="1"/>
          <p:nvPr/>
        </p:nvSpPr>
        <p:spPr>
          <a:xfrm>
            <a:off x="4036354" y="4358604"/>
            <a:ext cx="692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LCD &amp; Servo</a:t>
            </a:r>
          </a:p>
        </p:txBody>
      </p:sp>
    </p:spTree>
    <p:extLst>
      <p:ext uri="{BB962C8B-B14F-4D97-AF65-F5344CB8AC3E}">
        <p14:creationId xmlns:p14="http://schemas.microsoft.com/office/powerpoint/2010/main" val="401109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4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57DE80-6C1B-4636-8BEB-51D8F750E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99" y="1135905"/>
            <a:ext cx="4820281" cy="551128"/>
          </a:xfrm>
        </p:spPr>
        <p:txBody>
          <a:bodyPr/>
          <a:lstStyle/>
          <a:p>
            <a:r>
              <a:rPr lang="en-US" dirty="0"/>
              <a:t>Initial Design Disadvantages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C603004-9D92-45A9-B5C0-B4206156A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914475"/>
            <a:ext cx="4006300" cy="1702485"/>
          </a:xfrm>
        </p:spPr>
        <p:txBody>
          <a:bodyPr/>
          <a:lstStyle/>
          <a:p>
            <a:r>
              <a:rPr lang="en-US" dirty="0"/>
              <a:t>Size &amp; price can be reduced</a:t>
            </a:r>
          </a:p>
          <a:p>
            <a:r>
              <a:rPr lang="en-US" dirty="0"/>
              <a:t>Very complex</a:t>
            </a:r>
          </a:p>
          <a:p>
            <a:r>
              <a:rPr lang="en-US" dirty="0"/>
              <a:t>MCU is through-hole</a:t>
            </a:r>
          </a:p>
          <a:p>
            <a:r>
              <a:rPr lang="en-US" dirty="0"/>
              <a:t>Components are very small</a:t>
            </a:r>
          </a:p>
        </p:txBody>
      </p:sp>
    </p:spTree>
    <p:extLst>
      <p:ext uri="{BB962C8B-B14F-4D97-AF65-F5344CB8AC3E}">
        <p14:creationId xmlns:p14="http://schemas.microsoft.com/office/powerpoint/2010/main" val="369868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E6CED914-86D4-4896-A333-FF801FE34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PCB Schematic 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BAB3E0-B414-44CC-BFA4-BE189E5A4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640" y="203051"/>
            <a:ext cx="4307840" cy="4737397"/>
          </a:xfrm>
          <a:prstGeom prst="rect">
            <a:avLst/>
          </a:prstGeom>
        </p:spPr>
      </p:pic>
      <p:sp>
        <p:nvSpPr>
          <p:cNvPr id="2" name="Frame 1">
            <a:extLst>
              <a:ext uri="{FF2B5EF4-FFF2-40B4-BE49-F238E27FC236}">
                <a16:creationId xmlns:a16="http://schemas.microsoft.com/office/drawing/2014/main" xmlns="" id="{156B1B87-1216-47B8-9036-C2FDD7427FD9}"/>
              </a:ext>
            </a:extLst>
          </p:cNvPr>
          <p:cNvSpPr/>
          <p:nvPr/>
        </p:nvSpPr>
        <p:spPr>
          <a:xfrm>
            <a:off x="6126480" y="203050"/>
            <a:ext cx="2286000" cy="4737397"/>
          </a:xfrm>
          <a:prstGeom prst="frame">
            <a:avLst>
              <a:gd name="adj1" fmla="val 1087"/>
            </a:avLst>
          </a:prstGeom>
          <a:solidFill>
            <a:schemeClr val="tx1"/>
          </a:solidFill>
          <a:ln>
            <a:solidFill>
              <a:schemeClr val="bg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xmlns="" id="{731C2763-37E1-48BD-A6D2-C7ADBD69225A}"/>
              </a:ext>
            </a:extLst>
          </p:cNvPr>
          <p:cNvSpPr/>
          <p:nvPr/>
        </p:nvSpPr>
        <p:spPr>
          <a:xfrm>
            <a:off x="4104640" y="222546"/>
            <a:ext cx="2052320" cy="1220174"/>
          </a:xfrm>
          <a:prstGeom prst="frame">
            <a:avLst>
              <a:gd name="adj1" fmla="val 1087"/>
            </a:avLst>
          </a:prstGeom>
          <a:ln>
            <a:solidFill>
              <a:schemeClr val="bg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xmlns="" id="{019561D8-D6D8-46C8-AC96-818A05CC73C9}"/>
              </a:ext>
            </a:extLst>
          </p:cNvPr>
          <p:cNvSpPr/>
          <p:nvPr/>
        </p:nvSpPr>
        <p:spPr>
          <a:xfrm>
            <a:off x="4104640" y="3785634"/>
            <a:ext cx="2052320" cy="1121646"/>
          </a:xfrm>
          <a:prstGeom prst="frame">
            <a:avLst>
              <a:gd name="adj1" fmla="val 1087"/>
            </a:avLst>
          </a:prstGeom>
          <a:ln>
            <a:solidFill>
              <a:schemeClr val="bg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xmlns="" id="{34AB1A5F-07F3-42B0-B4D4-3D4FF41B9C1A}"/>
              </a:ext>
            </a:extLst>
          </p:cNvPr>
          <p:cNvSpPr/>
          <p:nvPr/>
        </p:nvSpPr>
        <p:spPr>
          <a:xfrm>
            <a:off x="4104640" y="1430665"/>
            <a:ext cx="2052320" cy="2348856"/>
          </a:xfrm>
          <a:prstGeom prst="frame">
            <a:avLst>
              <a:gd name="adj1" fmla="val 1087"/>
            </a:avLst>
          </a:prstGeom>
          <a:ln>
            <a:solidFill>
              <a:schemeClr val="bg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19E93EF3-3DBE-44FD-BCC9-BBCF41DF1ED0}"/>
              </a:ext>
            </a:extLst>
          </p:cNvPr>
          <p:cNvSpPr txBox="1">
            <a:spLocks/>
          </p:cNvSpPr>
          <p:nvPr/>
        </p:nvSpPr>
        <p:spPr>
          <a:xfrm>
            <a:off x="1158211" y="2196917"/>
            <a:ext cx="1719668" cy="602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Final Design</a:t>
            </a:r>
          </a:p>
        </p:txBody>
      </p:sp>
    </p:spTree>
    <p:extLst>
      <p:ext uri="{BB962C8B-B14F-4D97-AF65-F5344CB8AC3E}">
        <p14:creationId xmlns:p14="http://schemas.microsoft.com/office/powerpoint/2010/main" val="184537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1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EDD7AA-AEB8-484C-87A9-1E32A9317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Administrative Content</a:t>
            </a:r>
          </a:p>
        </p:txBody>
      </p:sp>
    </p:spTree>
    <p:extLst>
      <p:ext uri="{BB962C8B-B14F-4D97-AF65-F5344CB8AC3E}">
        <p14:creationId xmlns:p14="http://schemas.microsoft.com/office/powerpoint/2010/main" val="193490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B7007C78-2741-4A0B-8CF5-E8F5AB119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E938BFA2-C751-45DA-A4E9-F72FB5F25B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19509"/>
              </p:ext>
            </p:extLst>
          </p:nvPr>
        </p:nvGraphicFramePr>
        <p:xfrm>
          <a:off x="2793424" y="341449"/>
          <a:ext cx="4184893" cy="4439097"/>
        </p:xfrm>
        <a:graphic>
          <a:graphicData uri="http://schemas.openxmlformats.org/drawingml/2006/table">
            <a:tbl>
              <a:tblPr firstRow="1" bandRow="1">
                <a:tableStyleId>{E1150B03-0C8C-4560-849F-FBECB145241C}</a:tableStyleId>
              </a:tblPr>
              <a:tblGrid>
                <a:gridCol w="1522727">
                  <a:extLst>
                    <a:ext uri="{9D8B030D-6E8A-4147-A177-3AD203B41FA5}">
                      <a16:colId xmlns:a16="http://schemas.microsoft.com/office/drawing/2014/main" xmlns="" val="3441564706"/>
                    </a:ext>
                  </a:extLst>
                </a:gridCol>
                <a:gridCol w="1331083">
                  <a:extLst>
                    <a:ext uri="{9D8B030D-6E8A-4147-A177-3AD203B41FA5}">
                      <a16:colId xmlns:a16="http://schemas.microsoft.com/office/drawing/2014/main" xmlns="" val="997134387"/>
                    </a:ext>
                  </a:extLst>
                </a:gridCol>
                <a:gridCol w="1331083">
                  <a:extLst>
                    <a:ext uri="{9D8B030D-6E8A-4147-A177-3AD203B41FA5}">
                      <a16:colId xmlns:a16="http://schemas.microsoft.com/office/drawing/2014/main" xmlns="" val="3563482883"/>
                    </a:ext>
                  </a:extLst>
                </a:gridCol>
              </a:tblGrid>
              <a:tr h="23242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Component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Projected Cost ($)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Actual Cost ($)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34089618"/>
                  </a:ext>
                </a:extLst>
              </a:tr>
              <a:tr h="23242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Microphones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7.78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24960225"/>
                  </a:ext>
                </a:extLst>
              </a:tr>
              <a:tr h="23242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Speakers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28800" algn="dec"/>
                        </a:tabLs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6.00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15.90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29447603"/>
                  </a:ext>
                </a:extLst>
              </a:tr>
              <a:tr h="23242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Display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28800" algn="dec"/>
                        </a:tabLs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60.00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80.00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111659712"/>
                  </a:ext>
                </a:extLst>
              </a:tr>
              <a:tr h="23242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Controller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28800" algn="dec"/>
                        </a:tabLs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35.00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26.00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861983263"/>
                  </a:ext>
                </a:extLst>
              </a:tr>
              <a:tr h="23242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Camera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28800" algn="dec"/>
                        </a:tabLs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15.00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10.00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640520414"/>
                  </a:ext>
                </a:extLst>
              </a:tr>
              <a:tr h="23242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PCB(s)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28800" algn="dec"/>
                        </a:tabLs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60.00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899244064"/>
                  </a:ext>
                </a:extLst>
              </a:tr>
              <a:tr h="23242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Body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28800" algn="dec"/>
                        </a:tabLs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09584686"/>
                  </a:ext>
                </a:extLst>
              </a:tr>
              <a:tr h="23242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Buttons, switches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28800" algn="dec"/>
                        </a:tabLs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1.50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580120716"/>
                  </a:ext>
                </a:extLst>
              </a:tr>
              <a:tr h="23242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Resistors, capacitors, </a:t>
                      </a:r>
                      <a:r>
                        <a:rPr lang="en-US" sz="900" dirty="0" err="1">
                          <a:solidFill>
                            <a:schemeClr val="tx1"/>
                          </a:solidFill>
                        </a:rPr>
                        <a:t>etc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28800" algn="dec"/>
                        </a:tabLs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50.00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58042773"/>
                  </a:ext>
                </a:extLst>
              </a:tr>
              <a:tr h="23242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LEDs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28800" algn="dec"/>
                        </a:tabLs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5.90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486955574"/>
                  </a:ext>
                </a:extLst>
              </a:tr>
              <a:tr h="23242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MCU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28800" algn="dec"/>
                        </a:tabLs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7.52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204389381"/>
                  </a:ext>
                </a:extLst>
              </a:tr>
              <a:tr h="236262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Servo(s)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28800" algn="dec"/>
                        </a:tabLs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6.99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432212488"/>
                  </a:ext>
                </a:extLst>
              </a:tr>
              <a:tr h="236262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tx1"/>
                          </a:solidFill>
                        </a:rPr>
                        <a:t>WiFi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 Modules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28800" algn="dec"/>
                        </a:tabLs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32.00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11.95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59872060"/>
                  </a:ext>
                </a:extLst>
              </a:tr>
              <a:tr h="236262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Mono Audio Amplifier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28800" algn="dec"/>
                        </a:tabLs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8.00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7.95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382807943"/>
                  </a:ext>
                </a:extLst>
              </a:tr>
              <a:tr h="236262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DAC Breakout Board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28800" algn="dec"/>
                        </a:tabLs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4.95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05710697"/>
                  </a:ext>
                </a:extLst>
              </a:tr>
              <a:tr h="23242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Battery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28800" algn="dec"/>
                        </a:tabLs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95895305"/>
                  </a:ext>
                </a:extLst>
              </a:tr>
              <a:tr h="236262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Voltage Regulators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28800" algn="dec"/>
                        </a:tabLs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15.00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12.58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57013296"/>
                  </a:ext>
                </a:extLst>
              </a:tr>
              <a:tr h="236262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6"/>
                          </a:solidFill>
                        </a:rPr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1828800" algn="dec"/>
                        </a:tabLst>
                      </a:pPr>
                      <a:r>
                        <a:rPr lang="en-US" sz="900" dirty="0">
                          <a:solidFill>
                            <a:schemeClr val="accent6"/>
                          </a:solidFill>
                        </a:rPr>
                        <a:t>494.00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FFF00"/>
                          </a:solidFill>
                        </a:rPr>
                        <a:t>309.02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114448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479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B7007C78-2741-4A0B-8CF5-E8F5AB119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 Unit Cost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E938BFA2-C751-45DA-A4E9-F72FB5F25B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8124"/>
              </p:ext>
            </p:extLst>
          </p:nvPr>
        </p:nvGraphicFramePr>
        <p:xfrm>
          <a:off x="3009331" y="773171"/>
          <a:ext cx="2886143" cy="3999360"/>
        </p:xfrm>
        <a:graphic>
          <a:graphicData uri="http://schemas.openxmlformats.org/drawingml/2006/table">
            <a:tbl>
              <a:tblPr firstRow="1" bandRow="1">
                <a:tableStyleId>{E1150B03-0C8C-4560-849F-FBECB145241C}</a:tableStyleId>
              </a:tblPr>
              <a:tblGrid>
                <a:gridCol w="1539979">
                  <a:extLst>
                    <a:ext uri="{9D8B030D-6E8A-4147-A177-3AD203B41FA5}">
                      <a16:colId xmlns:a16="http://schemas.microsoft.com/office/drawing/2014/main" xmlns="" val="3441564706"/>
                    </a:ext>
                  </a:extLst>
                </a:gridCol>
                <a:gridCol w="1346164">
                  <a:extLst>
                    <a:ext uri="{9D8B030D-6E8A-4147-A177-3AD203B41FA5}">
                      <a16:colId xmlns:a16="http://schemas.microsoft.com/office/drawing/2014/main" xmlns="" val="3563482883"/>
                    </a:ext>
                  </a:extLst>
                </a:gridCol>
              </a:tblGrid>
              <a:tr h="23412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Component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Cost ($)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34089618"/>
                  </a:ext>
                </a:extLst>
              </a:tr>
              <a:tr h="23412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Voltage Regulators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1.29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24960225"/>
                  </a:ext>
                </a:extLst>
              </a:tr>
              <a:tr h="23412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Speakers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12.00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29447603"/>
                  </a:ext>
                </a:extLst>
              </a:tr>
              <a:tr h="23412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Display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80.00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111659712"/>
                  </a:ext>
                </a:extLst>
              </a:tr>
              <a:tr h="23412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Controller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26.00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861983263"/>
                  </a:ext>
                </a:extLst>
              </a:tr>
              <a:tr h="23412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Camera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9.99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640520414"/>
                  </a:ext>
                </a:extLst>
              </a:tr>
              <a:tr h="23412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PCB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899244064"/>
                  </a:ext>
                </a:extLst>
              </a:tr>
              <a:tr h="23412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Body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09584686"/>
                  </a:ext>
                </a:extLst>
              </a:tr>
              <a:tr h="23412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Resistors, capacitors, </a:t>
                      </a:r>
                      <a:r>
                        <a:rPr lang="en-US" sz="900" dirty="0" err="1">
                          <a:solidFill>
                            <a:schemeClr val="tx1"/>
                          </a:solidFill>
                        </a:rPr>
                        <a:t>etc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13.05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58042773"/>
                  </a:ext>
                </a:extLst>
              </a:tr>
              <a:tr h="23412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LED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0.10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486955574"/>
                  </a:ext>
                </a:extLst>
              </a:tr>
              <a:tr h="23412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MCU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1.88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204389381"/>
                  </a:ext>
                </a:extLst>
              </a:tr>
              <a:tr h="237984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Servo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6.99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432212488"/>
                  </a:ext>
                </a:extLst>
              </a:tr>
              <a:tr h="237984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tx1"/>
                          </a:solidFill>
                        </a:rPr>
                        <a:t>WiFi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 Modules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59872060"/>
                  </a:ext>
                </a:extLst>
              </a:tr>
              <a:tr h="237984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USB Hub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6.99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382807943"/>
                  </a:ext>
                </a:extLst>
              </a:tr>
              <a:tr h="237984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Microphone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5.88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05710697"/>
                  </a:ext>
                </a:extLst>
              </a:tr>
              <a:tr h="234120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Ball Bearing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5.95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95895305"/>
                  </a:ext>
                </a:extLst>
              </a:tr>
              <a:tr h="237984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accent6"/>
                          </a:solidFill>
                        </a:rPr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rgbClr val="FFFF00"/>
                          </a:solidFill>
                        </a:rPr>
                        <a:t>177.12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114448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620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B7007C78-2741-4A0B-8CF5-E8F5AB119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09" y="477806"/>
            <a:ext cx="1035951" cy="426434"/>
          </a:xfrm>
        </p:spPr>
        <p:txBody>
          <a:bodyPr/>
          <a:lstStyle/>
          <a:p>
            <a:r>
              <a:rPr lang="en-US" dirty="0"/>
              <a:t>Issues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xmlns="" id="{77649EBF-08C2-460C-9165-0D26D38C2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688" y="2643703"/>
            <a:ext cx="5839746" cy="2499797"/>
          </a:xfrm>
        </p:spPr>
        <p:txBody>
          <a:bodyPr/>
          <a:lstStyle/>
          <a:p>
            <a:pPr marL="133350" lvl="0" indent="0"/>
            <a:r>
              <a:rPr lang="en-US" dirty="0">
                <a:solidFill>
                  <a:srgbClr val="FFFFFF"/>
                </a:solidFill>
              </a:rPr>
              <a:t>Final PCB’s USB port is not working:</a:t>
            </a:r>
          </a:p>
          <a:p>
            <a:pPr marL="41910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Error code: “Warning – TX status read failed -71”</a:t>
            </a:r>
          </a:p>
          <a:p>
            <a:pPr marL="41910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Possibly Differential pair (mismatched or wrong impedance)</a:t>
            </a:r>
          </a:p>
          <a:p>
            <a:pPr marL="41910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Could also be hardware driver</a:t>
            </a:r>
          </a:p>
          <a:p>
            <a:pPr marL="87630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6DACDB7-6046-460E-A87E-7B09A6E13706}"/>
              </a:ext>
            </a:extLst>
          </p:cNvPr>
          <p:cNvSpPr txBox="1"/>
          <p:nvPr/>
        </p:nvSpPr>
        <p:spPr>
          <a:xfrm>
            <a:off x="260154" y="4511805"/>
            <a:ext cx="2601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But, we had a plan B prepared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xmlns="" id="{4A25C634-03D5-4BDA-8630-4A252A256485}"/>
              </a:ext>
            </a:extLst>
          </p:cNvPr>
          <p:cNvSpPr txBox="1">
            <a:spLocks/>
          </p:cNvSpPr>
          <p:nvPr/>
        </p:nvSpPr>
        <p:spPr>
          <a:xfrm>
            <a:off x="193408" y="904240"/>
            <a:ext cx="6934907" cy="2499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500"/>
              <a:buFont typeface="Noto Sans Symbols"/>
              <a:buChar char="−"/>
              <a:defRPr sz="15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3350" indent="0"/>
            <a:r>
              <a:rPr lang="en-US" dirty="0" err="1">
                <a:solidFill>
                  <a:srgbClr val="FFFFFF"/>
                </a:solidFill>
              </a:rPr>
              <a:t>Kivy</a:t>
            </a:r>
            <a:r>
              <a:rPr lang="en-US" dirty="0">
                <a:solidFill>
                  <a:srgbClr val="FFFFFF"/>
                </a:solidFill>
              </a:rPr>
              <a:t> and Pi didn’t get along as well as we hoped</a:t>
            </a:r>
          </a:p>
          <a:p>
            <a:pPr marL="41910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Python library to embed browser wasn’t compatible with ARM processors</a:t>
            </a:r>
          </a:p>
          <a:p>
            <a:pPr marL="41910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Window provider for Pi always kept </a:t>
            </a:r>
            <a:r>
              <a:rPr lang="en-US" dirty="0" err="1">
                <a:solidFill>
                  <a:srgbClr val="FFFFFF"/>
                </a:solidFill>
              </a:rPr>
              <a:t>Kivy</a:t>
            </a:r>
            <a:r>
              <a:rPr lang="en-US" dirty="0">
                <a:solidFill>
                  <a:srgbClr val="FFFFFF"/>
                </a:solidFill>
              </a:rPr>
              <a:t> on top – couldn’t launch browser in front of it</a:t>
            </a:r>
          </a:p>
          <a:p>
            <a:pPr marL="41910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Complex widgets resulted in lag</a:t>
            </a:r>
          </a:p>
          <a:p>
            <a:pPr marL="87630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8" name="Smiley Face 7"/>
          <p:cNvSpPr/>
          <p:nvPr/>
        </p:nvSpPr>
        <p:spPr>
          <a:xfrm>
            <a:off x="2915563" y="4511805"/>
            <a:ext cx="345017" cy="307778"/>
          </a:xfrm>
          <a:prstGeom prst="smileyFac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77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64AFFF-5B6D-429D-839F-4A04ACD0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David’s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893B77A-DD9B-4F3B-9570-D4363FE2B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Body Design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Display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GUI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Voice Recognition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60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7D42F0B-1D92-4B63-9669-280626BB1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50" y="2263650"/>
            <a:ext cx="8737500" cy="308100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73316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C7D40B4E-A68C-4695-9B57-D9F5B4ABD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200" dirty="0"/>
              <a:t>Originally wanted to utilize 3D printing to build a body</a:t>
            </a:r>
            <a:endParaRPr lang="en-US" sz="1200" dirty="0">
              <a:solidFill>
                <a:schemeClr val="tx1"/>
              </a:solidFill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Low priority, decided to finish primary tasks related to ECE hardware and software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Basic tubing just to house components while allowing rotation</a:t>
            </a:r>
            <a:endParaRPr lang="en-US" sz="1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60F2F88E-44FE-4B0A-8C27-5C44BD430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Body Design</a:t>
            </a:r>
          </a:p>
        </p:txBody>
      </p:sp>
    </p:spTree>
    <p:extLst>
      <p:ext uri="{BB962C8B-B14F-4D97-AF65-F5344CB8AC3E}">
        <p14:creationId xmlns:p14="http://schemas.microsoft.com/office/powerpoint/2010/main" val="341030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64AFFF-5B6D-429D-839F-4A04ACD0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David’s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893B77A-DD9B-4F3B-9570-D4363FE2B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Body Design</a:t>
            </a:r>
          </a:p>
          <a:p>
            <a:r>
              <a:rPr lang="en-US" dirty="0"/>
              <a:t>Display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GUI</a:t>
            </a:r>
          </a:p>
          <a:p>
            <a:r>
              <a:rPr lang="en-US" dirty="0">
                <a:solidFill>
                  <a:schemeClr val="bg1">
                    <a:lumMod val="90000"/>
                    <a:lumOff val="10000"/>
                  </a:schemeClr>
                </a:solidFill>
              </a:rPr>
              <a:t>Voice Recognition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62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193409" y="1441144"/>
            <a:ext cx="8724300" cy="30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rtl="0">
              <a:spcBef>
                <a:spcPts val="70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•"/>
            </a:pPr>
            <a:r>
              <a:rPr lang="en-US" dirty="0"/>
              <a:t>Important factors:</a:t>
            </a:r>
            <a:endParaRPr dirty="0"/>
          </a:p>
          <a:p>
            <a:pPr marL="914400" lvl="1" indent="-3238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Cost</a:t>
            </a:r>
          </a:p>
          <a:p>
            <a:pPr marL="914400" lvl="1" indent="-3238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Touch capability - GUI</a:t>
            </a:r>
          </a:p>
          <a:p>
            <a:pPr marL="914400" lvl="1" indent="-3238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Size &amp; Resolution – GUI &amp; multimedia</a:t>
            </a:r>
            <a:endParaRPr dirty="0">
              <a:solidFill>
                <a:srgbClr val="FFFFFF"/>
              </a:solidFill>
            </a:endParaRPr>
          </a:p>
          <a:p>
            <a:pPr marL="914400" lvl="1" indent="-3238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Built-in adaptor board</a:t>
            </a:r>
          </a:p>
        </p:txBody>
      </p:sp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193409" y="477806"/>
            <a:ext cx="8737500" cy="3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Display</a:t>
            </a:r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7AAA611-5D5C-466F-8CC6-8C0885A599C4}"/>
              </a:ext>
            </a:extLst>
          </p:cNvPr>
          <p:cNvSpPr txBox="1"/>
          <p:nvPr/>
        </p:nvSpPr>
        <p:spPr>
          <a:xfrm>
            <a:off x="6441073" y="3296501"/>
            <a:ext cx="9252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Source: Adafruit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D2AB744-BC90-43CE-9B36-9E0795A71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672" y="832234"/>
            <a:ext cx="3082056" cy="232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 thruBlk="1"/>
      </p:transition>
    </mc:Choice>
    <mc:Fallback xmlns="">
      <p:transition>
        <p:fade thruBlk="1"/>
      </p:transition>
    </mc:Fallback>
  </mc:AlternateContent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4659</TotalTime>
  <Words>1724</Words>
  <Application>Microsoft Macintosh PowerPoint</Application>
  <PresentationFormat>On-screen Show (16:9)</PresentationFormat>
  <Paragraphs>614</Paragraphs>
  <Slides>60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Calibri</vt:lpstr>
      <vt:lpstr>Noto Sans Symbols</vt:lpstr>
      <vt:lpstr>Arial</vt:lpstr>
      <vt:lpstr>Simple Dark</vt:lpstr>
      <vt:lpstr>Ion Interactive Robot Assistant </vt:lpstr>
      <vt:lpstr>Motivation</vt:lpstr>
      <vt:lpstr>Requirements &amp; Specifications</vt:lpstr>
      <vt:lpstr>Overall Block Diagram &amp; Tasking</vt:lpstr>
      <vt:lpstr>David’s Responsibilities</vt:lpstr>
      <vt:lpstr>David’s Responsibilities</vt:lpstr>
      <vt:lpstr>Body Design</vt:lpstr>
      <vt:lpstr>David’s Responsibilities</vt:lpstr>
      <vt:lpstr>Display</vt:lpstr>
      <vt:lpstr>Pi Foundation Display</vt:lpstr>
      <vt:lpstr>David’s Responsibilities</vt:lpstr>
      <vt:lpstr>GUI</vt:lpstr>
      <vt:lpstr>GUI User Flowchart</vt:lpstr>
      <vt:lpstr>David’s Responsibilities</vt:lpstr>
      <vt:lpstr>Voice Recognition</vt:lpstr>
      <vt:lpstr>Voice Recognition Flowchart </vt:lpstr>
      <vt:lpstr>Dennis’s Responsibilities</vt:lpstr>
      <vt:lpstr>Dennis’s Responsibilities</vt:lpstr>
      <vt:lpstr>Face Detection</vt:lpstr>
      <vt:lpstr>Face Detection Algorithm</vt:lpstr>
      <vt:lpstr>Dennis’s Responsibilities</vt:lpstr>
      <vt:lpstr>Face-the-User System</vt:lpstr>
      <vt:lpstr>Face-the-User System Challenges</vt:lpstr>
      <vt:lpstr>Face-the-User System Solutions</vt:lpstr>
      <vt:lpstr>Dennis’s Responsibilities</vt:lpstr>
      <vt:lpstr>Facial Recognition</vt:lpstr>
      <vt:lpstr>Dennis’s Responsibilities</vt:lpstr>
      <vt:lpstr>Processor Load</vt:lpstr>
      <vt:lpstr>Single Board Computer (SBC) Choices</vt:lpstr>
      <vt:lpstr>SBC Comparison</vt:lpstr>
      <vt:lpstr>SBC Choice: Raspberry Pi 3 Compute Module Lite</vt:lpstr>
      <vt:lpstr>Dennis’s Responsibilities</vt:lpstr>
      <vt:lpstr>Motor Control Unit (MCU) Tasks</vt:lpstr>
      <vt:lpstr>MCU Main Choices and Comparison</vt:lpstr>
      <vt:lpstr>MCU Choice: Atmel mega328</vt:lpstr>
      <vt:lpstr>Mohammad’s Responsibilities</vt:lpstr>
      <vt:lpstr>Mohammad’s Responsibilities</vt:lpstr>
      <vt:lpstr>General User-Device Voice Interaction</vt:lpstr>
      <vt:lpstr>Initial Design Audio Components</vt:lpstr>
      <vt:lpstr>Electret Microphone</vt:lpstr>
      <vt:lpstr>Speakers</vt:lpstr>
      <vt:lpstr>Final Design Audio Components</vt:lpstr>
      <vt:lpstr>Sienoc Mini USB Microphone</vt:lpstr>
      <vt:lpstr>USHONK USB Mini Speakers</vt:lpstr>
      <vt:lpstr>Mohammad’s Responsibilities</vt:lpstr>
      <vt:lpstr>WiFi Chip</vt:lpstr>
      <vt:lpstr>Mohammad’s Responsibilities</vt:lpstr>
      <vt:lpstr>Input Ports</vt:lpstr>
      <vt:lpstr>Mohammad’s Responsibilities</vt:lpstr>
      <vt:lpstr>Final Design Power Consumption</vt:lpstr>
      <vt:lpstr>Final Design Power Connections</vt:lpstr>
      <vt:lpstr>Mohammad’s Responsibilities</vt:lpstr>
      <vt:lpstr>PCB Schematic Overview</vt:lpstr>
      <vt:lpstr>Initial Design Disadvantages</vt:lpstr>
      <vt:lpstr>PCB Schematic Overview</vt:lpstr>
      <vt:lpstr>Administrative Content</vt:lpstr>
      <vt:lpstr>Budget</vt:lpstr>
      <vt:lpstr>Ion Unit Cost</vt:lpstr>
      <vt:lpstr>Issues</vt:lpstr>
      <vt:lpstr>Questions?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Switchgear System Control Interface Control System for Circuit Breaker Compartment Motorized Track </dc:title>
  <dc:creator>David</dc:creator>
  <cp:lastModifiedBy>David Jaffie</cp:lastModifiedBy>
  <cp:revision>166</cp:revision>
  <dcterms:modified xsi:type="dcterms:W3CDTF">2018-07-23T14:51:44Z</dcterms:modified>
</cp:coreProperties>
</file>