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359" r:id="rId2"/>
    <p:sldId id="257" r:id="rId3"/>
    <p:sldId id="346" r:id="rId4"/>
    <p:sldId id="258" r:id="rId5"/>
    <p:sldId id="259" r:id="rId6"/>
    <p:sldId id="318" r:id="rId7"/>
    <p:sldId id="270" r:id="rId8"/>
    <p:sldId id="335" r:id="rId9"/>
    <p:sldId id="360" r:id="rId10"/>
    <p:sldId id="319" r:id="rId11"/>
    <p:sldId id="345" r:id="rId12"/>
    <p:sldId id="328" r:id="rId13"/>
    <p:sldId id="329" r:id="rId14"/>
    <p:sldId id="347" r:id="rId15"/>
    <p:sldId id="333" r:id="rId16"/>
    <p:sldId id="337" r:id="rId17"/>
    <p:sldId id="331" r:id="rId18"/>
    <p:sldId id="332" r:id="rId19"/>
    <p:sldId id="349" r:id="rId20"/>
    <p:sldId id="340" r:id="rId21"/>
    <p:sldId id="343" r:id="rId22"/>
    <p:sldId id="344" r:id="rId23"/>
    <p:sldId id="268" r:id="rId24"/>
    <p:sldId id="264" r:id="rId25"/>
    <p:sldId id="350" r:id="rId26"/>
    <p:sldId id="351" r:id="rId27"/>
    <p:sldId id="352" r:id="rId28"/>
    <p:sldId id="353" r:id="rId29"/>
    <p:sldId id="267" r:id="rId30"/>
    <p:sldId id="354" r:id="rId31"/>
    <p:sldId id="355" r:id="rId32"/>
    <p:sldId id="361" r:id="rId33"/>
    <p:sldId id="362" r:id="rId34"/>
    <p:sldId id="269" r:id="rId35"/>
    <p:sldId id="271" r:id="rId36"/>
    <p:sldId id="272" r:id="rId37"/>
    <p:sldId id="274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78A158-D03D-4A14-8457-EC57432F9BFC}" v="182" dt="2018-07-23T21:31:4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52" autoAdjust="0"/>
    <p:restoredTop sz="78543" autoAdjust="0"/>
  </p:normalViewPr>
  <p:slideViewPr>
    <p:cSldViewPr snapToGrid="0">
      <p:cViewPr varScale="1">
        <p:scale>
          <a:sx n="68" d="100"/>
          <a:sy n="68" d="100"/>
        </p:scale>
        <p:origin x="86" y="58"/>
      </p:cViewPr>
      <p:guideLst/>
    </p:cSldViewPr>
  </p:slideViewPr>
  <p:outlineViewPr>
    <p:cViewPr>
      <p:scale>
        <a:sx n="33" d="100"/>
        <a:sy n="33" d="100"/>
      </p:scale>
      <p:origin x="0" y="-16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8953-CD26-4AF5-B1B0-A1E42C8BEAA9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C461D-3803-4298-8338-E9E9DC1D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1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3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6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4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4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0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44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8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76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4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15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2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01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99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W Cen MT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4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3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9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C461D-3803-4298-8338-E9E9DC1D50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CEC2D-5475-47F6-9375-F75ABFEEC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063" y="1407265"/>
            <a:ext cx="8647873" cy="165576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dirty="0">
                <a:ln/>
                <a:solidFill>
                  <a:schemeClr val="tx1">
                    <a:lumMod val="85000"/>
                  </a:schemeClr>
                </a:solidFill>
              </a:rPr>
              <a:t>ANGULAR 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3059-546C-4E98-B885-31E576FC8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5253" y="3602037"/>
            <a:ext cx="4957010" cy="3255963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spc="50" dirty="0">
                <a:ln w="0"/>
                <a:solidFill>
                  <a:schemeClr val="tx1"/>
                </a:solidFill>
              </a:rPr>
              <a:t>Group 14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Amber Haley 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Jenna Soto</a:t>
            </a:r>
          </a:p>
          <a:p>
            <a:pPr algn="ctr"/>
            <a:r>
              <a:rPr lang="en-US" sz="2800" b="1" cap="none" spc="50" dirty="0">
                <a:ln w="0"/>
                <a:solidFill>
                  <a:schemeClr val="tx1"/>
                </a:solidFill>
              </a:rPr>
              <a:t>Benjamin Williamson</a:t>
            </a:r>
          </a:p>
        </p:txBody>
      </p:sp>
    </p:spTree>
    <p:extLst>
      <p:ext uri="{BB962C8B-B14F-4D97-AF65-F5344CB8AC3E}">
        <p14:creationId xmlns:p14="http://schemas.microsoft.com/office/powerpoint/2010/main" val="28779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9"/>
    </mc:Choice>
    <mc:Fallback xmlns="">
      <p:transition spd="slow" advTm="42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920D-2BC8-4642-9869-98B63345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6605"/>
            <a:ext cx="9905998" cy="1478570"/>
          </a:xfrm>
        </p:spPr>
        <p:txBody>
          <a:bodyPr/>
          <a:lstStyle/>
          <a:p>
            <a:r>
              <a:rPr lang="en-US" dirty="0"/>
              <a:t>Battery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8AE1FD-5FBB-441E-8E76-6B33E37B3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78193"/>
              </p:ext>
            </p:extLst>
          </p:nvPr>
        </p:nvGraphicFramePr>
        <p:xfrm>
          <a:off x="363906" y="1944226"/>
          <a:ext cx="5884493" cy="44002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4894">
                  <a:extLst>
                    <a:ext uri="{9D8B030D-6E8A-4147-A177-3AD203B41FA5}">
                      <a16:colId xmlns:a16="http://schemas.microsoft.com/office/drawing/2014/main" val="3381642798"/>
                    </a:ext>
                  </a:extLst>
                </a:gridCol>
                <a:gridCol w="1017291">
                  <a:extLst>
                    <a:ext uri="{9D8B030D-6E8A-4147-A177-3AD203B41FA5}">
                      <a16:colId xmlns:a16="http://schemas.microsoft.com/office/drawing/2014/main" val="4104890562"/>
                    </a:ext>
                  </a:extLst>
                </a:gridCol>
                <a:gridCol w="866625">
                  <a:extLst>
                    <a:ext uri="{9D8B030D-6E8A-4147-A177-3AD203B41FA5}">
                      <a16:colId xmlns:a16="http://schemas.microsoft.com/office/drawing/2014/main" val="3432773532"/>
                    </a:ext>
                  </a:extLst>
                </a:gridCol>
                <a:gridCol w="791732">
                  <a:extLst>
                    <a:ext uri="{9D8B030D-6E8A-4147-A177-3AD203B41FA5}">
                      <a16:colId xmlns:a16="http://schemas.microsoft.com/office/drawing/2014/main" val="1060830767"/>
                    </a:ext>
                  </a:extLst>
                </a:gridCol>
                <a:gridCol w="855927">
                  <a:extLst>
                    <a:ext uri="{9D8B030D-6E8A-4147-A177-3AD203B41FA5}">
                      <a16:colId xmlns:a16="http://schemas.microsoft.com/office/drawing/2014/main" val="330990615"/>
                    </a:ext>
                  </a:extLst>
                </a:gridCol>
                <a:gridCol w="888024">
                  <a:extLst>
                    <a:ext uri="{9D8B030D-6E8A-4147-A177-3AD203B41FA5}">
                      <a16:colId xmlns:a16="http://schemas.microsoft.com/office/drawing/2014/main" val="284464689"/>
                    </a:ext>
                  </a:extLst>
                </a:gridCol>
              </a:tblGrid>
              <a:tr h="586207">
                <a:tc>
                  <a:txBody>
                    <a:bodyPr/>
                    <a:lstStyle/>
                    <a:p>
                      <a:pPr algn="ctr" rtl="0" fontAlgn="base"/>
                      <a:endParaRPr lang="en-US" sz="1200" b="0" i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Lead Acid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 err="1">
                          <a:effectLst/>
                        </a:rPr>
                        <a:t>NiCd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NiMH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Li-Ion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Li-Poly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175617"/>
                  </a:ext>
                </a:extLst>
              </a:tr>
              <a:tr h="351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Nominal Voltage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1.2V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3.6V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3.7V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10482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Energy Density (</a:t>
                      </a:r>
                      <a:r>
                        <a:rPr lang="en-US" sz="1200" dirty="0" err="1">
                          <a:effectLst/>
                        </a:rPr>
                        <a:t>Wh</a:t>
                      </a:r>
                      <a:r>
                        <a:rPr lang="en-US" sz="1200" dirty="0">
                          <a:effectLst/>
                        </a:rPr>
                        <a:t>/kg)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90 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160 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130-200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86012"/>
                  </a:ext>
                </a:extLst>
              </a:tr>
              <a:tr h="3517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Life(Years)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49720"/>
                  </a:ext>
                </a:extLst>
              </a:tr>
              <a:tr h="58620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Charge Time </a:t>
                      </a:r>
                      <a:endParaRPr lang="en-US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hrs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8 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1.5 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2.5 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17401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Self-Discharge Rate (%/</a:t>
                      </a:r>
                      <a:r>
                        <a:rPr lang="en-US" sz="1200" dirty="0" err="1">
                          <a:effectLst/>
                        </a:rPr>
                        <a:t>mo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2-5%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10%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30-50%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2-8%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2-8%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720205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Average Capacities (</a:t>
                      </a:r>
                      <a:r>
                        <a:rPr lang="en-US" sz="1200" dirty="0" err="1">
                          <a:effectLst/>
                        </a:rPr>
                        <a:t>mAh</a:t>
                      </a:r>
                      <a:r>
                        <a:rPr lang="en-US" sz="1200" dirty="0">
                          <a:effectLst/>
                        </a:rPr>
                        <a:t>)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4000-7000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2000-6000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6000-12000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591897"/>
                  </a:ext>
                </a:extLst>
              </a:tr>
              <a:tr h="63109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Average Cycle life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500-800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800-1500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500-1000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400-1200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200" dirty="0">
                          <a:effectLst/>
                        </a:rPr>
                        <a:t>&gt;1000 </a:t>
                      </a:r>
                      <a:endParaRPr lang="en-US" b="0" i="0" dirty="0">
                        <a:effectLst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883"/>
                  </a:ext>
                </a:extLst>
              </a:tr>
            </a:tbl>
          </a:graphicData>
        </a:graphic>
      </p:graphicFrame>
      <p:sp>
        <p:nvSpPr>
          <p:cNvPr id="4" name="AutoShape 4" descr="data:image/png;base64,iVBORw0KGgoAAAANSUhEUgAAAdkAAAFNCAIAAADD0oIAAAAAAXNSR0IArs4c6QAAAARnQU1BAACxjwv8YQUAAAAJcEhZcwAADsMAAA7DAcdvqGQAAP+lSURBVHhe7P1XkyTJmaYLGndOw4NnRCTPrCyOqkIDaGDQPd3T0+fIyMpenPv9KTtX+wdWZC/2dkVG5OxO92xPMwxYAwVOimclz4wMTjycc6P7fKoRgQTd0zM1KBTSvvT0UFNTbqaPvqpuxEySxEgttdRSS+1TNev0b2qppZZaap+epSxOLbXUUvv0LWVxaqmlltqnbymLU0sttdQ+fUtZnFpqqaX26VvK4tRSSy21T99SFqeWWmqpffqWsji11FJL7dO3lMWppZZaap++pSxOLbXUUvv0LWVxaqmlltqnbymLU0sttdQ+fUtZnFpqqaX26VvK4tRSSy21T99SFqeWWmqpffqWsji11FJL7dO3lMWppZZaap++pSxOLbXUUvv0LWVxaqmlltqnbymLU0sttdQ+fUtZnFpqqaX26VvK4tRSSy21T99SFqeWWmqpffqWsji11FJL7dO3lMWppZZaap++pSxOLbXUUvv0LWVxaqmlltqnb2aSJKfO1J4L43A/e8RN9UkttdQ+ZUt1cWqppZbap2+pLn7e7FcOdyqKU0vtD8JSFqeWWmqpffqWrlGkllpqqX36lrI4tdRSS+3Tt5TFqaWWWmqfvqXrxX8Elv4cl1pqn3lLdfEfgcHiZz+ppZbaZ89SFv9xGLObcwqnRE4ttc+epSz+Y7BYLDpzR0kS8zdRpj21CbCfJXZqqaX2B2Mpiz/rpph7RlacQuUoimPxMU35PeDMdJBTIutPaqml9gdi6W93n3UTSZwYsWkalmlD2hhNLBS2+KgAv2zPHu30R77UUvuDsZTFn3U7ZbGo4TCCwI7tahDz+eWDq9B75gG71R/1nVpqqX3alrL4s26yNByEwWg0GgwGjuMUCiXPdW3b4aOPrQl3ZRVDuGvq7zME/0bpnFpqqf3+LWXxZ92ExaPR8ODwYHd3z/O8hYWFQqGQyWQzXg4c42NZCORfWp04Z3Gqi1NL7Q/EUhZ/1k1Y3O60Njc3t7a26/X6pUuX8vm8Zdm25aCI41gOMQc5ieEux1pUsvxHE1tmsZR3HPs0pdRSS+3Ts3SO+pm3OEkCP5hOp7PZVK1RFGAxDnbBYNu2Xdfz+PDlysdxXMtyEMupKk4ttT8cS1n8R2BJFIeAeDaZmHHi2hnbypima9kAOOu6GQFxJpPJul7OdbMebEY0o43jRK6HO03j/7+dh0wnUqml9slbyuLPtmmYhmEQzCaRP4v8MArMMHSixDNRwZm8bTpmzFGOYzuI7CC0otAyIjMJIt8PJuBY1jie5Suu3/D5le3UUkvtE7aUxZ8BO1evOOQKtmc2I7mSLRyNhsF0Us5m83bOiKwochKksZfxE8O2LDMx5Yo3Zzq1BiNjFrim4dmGFUfxLCIBZLVh8JFEdcKkD6Kf/eCj7uXT3GY3n7PQqaWW2idgKYs/S6Z+cxMEaxyzZdtWlPiDUWcwbJnGtJCzk9CMZkbkG76fTP1gPOU7DiNBpwWXTQdYg147NjOWY0uCJCWQBbpA25BPIufFsx/5qU+VQLlOnamlltonZ/Sz1D5jds5icZtJYscjv9cdHs3CrpfzHXuWdaK8a2SsxDZjyxOJbNm2l3jZMJeNXC+07JnpTO1M6NgIZyPmY53iGI0MzM8/xvknOiW0onJiorXP8Zxaaqn9j1vK4s+AaTl8bmxi4DhO5Fe7IPQns/HEHwbJyDDHRty3k6GbjK1obFtB4kWhgyqOzZlhTU0vsNzIdNTHRSgniXzYq1icGLFaskjCX3xk+UKpZUsJZo1g9UmXKFJL7ZOzlMWfJdNyWLMYRxSGvh+0m93p0HdtL5fNOBZCeWpEoyTox34P+k4Nf2IGfhzEU98Y+2YkT64w4aolPBa6CoJlPViSV9+ie/mjPsrO+Ztaaqn9z7KUxZ890yCO4zgMo9k4enxne3jiz5VWLyxfadTmCtWyV8xkskbODWwnmJl+4CRW1sm4TtaILTOJrQTPsdGb2uMY4WxqFotZhjxeSH9c+ZiO+IinXp7AzgCdwjm11D5JS++7+yzZuS7mO4rkqrTpZHr3o/uDTjuJB2bSdY1wub5aLZcL1YxbtQ+C6X5csN3qspFZG4XGaBaWa0khF1l+6HczGccrVC0ne7YQLGmrb4CrB2k2z9ZH9PMslOPUZOepM7XUUvsftJTFn1WTJ7OFUejHw85gOpweH21/+OH3fvLDfykYzspi/eZLFy69snL3qPnt+91wWrxk5G5M/FJi1m/caFy/VJwvmbbv5bLZ2rLtFZXwVXa6CCyIxXH6ICF9gvD9Kw4ipThOLbVPyOz/+B//46kztT9UA7t8azmM/WLV2DId08l7BSwxkv2j3e9+518e3b/fbu1mCtP6kvnBvdv/9J3bd9/faX+0OXr/o/6Tp14hX1uar8xXnZxnZ3JOpmzanlqc0Fjlj3KoTf1T3S8h+Nx9Glx9Uksttf9hS9eLP3sGizWOLdOyHJGttmtVFyoXr19rrK34dtIL+pOkY2T6g+l+r9dvHw2Pd1qHmzvd/aPED/L5QqmxUFhY8WoLiZuNTCtGDus1Y/URBOvLJuTailPP090Kvokln18sbKSWWmr/w5ay+DNg6h6NX2DvfFNd9mDYWSOxg8QKvWqmttbws6aficxK7FSnbil03IxrV1yz7Fi5SqVaW1zM1mpGthA7hcAqTC17bBoT0/AtuQVEkuM//I0MI1CfUOM4SaJQbpi2ktgxQj62PPdNwqeWWmqfhKUs/mxbgoi1EytjOXnPK8pyRWDaoWMabhQa49m0m03MLEAOzKxtzlWK8/VKrlQwHNdUhx6iy5/ECCMj8I0oSOSKYq2F9W4sio0oMl0rcczQSqZGODZ8vkMllVNLLbVPxFIWf7YtMRGvkW/GsevmCpX5xZVsNuM6tjwTMwyzYVyaRaWJXwrCmm0vVvL1AjJ6ZkwH5mjg+JNMGGSiKJPEGSMBtpaVGHxk2SOW+zziwDBDwzUUhY3AjAXXcj+IvlE6tdRS+8QsZfFn2wBiZMJLyGhl7Ox8qZFLXHeaOKMoNzIu2MX5SbgwniyH4ZJt1a3I7TTDp4+n9z6e3L8bbz6xjo6cTtsZ9J3pyAkmVuybyczgY/iGHSR2GNtRJJ8k0g+sEM1sqCuOrXStOLXUPkFLr6P4bJtatGVANVGqyWTW2dz58Ls/cIeda3O563NF6yhovTcut6yLiXHRni5kE9cIZ8dHg8eb/QdPZtt7/skJn6DTjgf9ZDJK/HESzpDapp0YTmLI8yziMInCJJbLNuT1eKd7HMOyzfRx9Kml9olZen3xZ9LOj5oSxXKlrxMZs07/wbe+9f/4v/1fw5NHb92qvHVrrvO0vf2OY7aL1TCpRMcZdxpXsjPbnAVxEtlWtmBWK958rbi0UL2wXFhZdJcXsisL2dVFZ2nRzOdjywkM05cb/JKCV3SBr/5ZLwLTHqROp1WppfZJWcriz6Q9e9SSOJLl21nkHzR3v/Hf/ub/+X/3j55cbNgrZev48cAdFHNhIRMlVtw17ZlVyFhZ1zEdN3IM24mzru9ZU8ecOObYtaNKKbe6NHftyuLNG9WNjcL8gteYt/IldLBcPRcigtX6hL6EwjFlEEgttdQ+CUtZ/Jm0s6OWmEksVz+0WrPNnfaHd7fefvvDt79hDU7m82bRNUatWT7JWbGHth3F06kZxp68ldRNLC8wbdP0bLnVw/QMw7MD1wm9rFUqe/X53MKi12hU1jaWrt+sXL1mLK4YjiNrxW4m8Tx1kZthWemacWqpfWKWsvgP2549OOq5lol6iBqHDRzKU31i3+g0Bx9/fPTjnx38+J3uvQfTkwM3nLryNrs4jghjB7E5MJKOPEPT8K2ESHZoZAIjaxgly8i5Rsa1PKjsOKbtGE7GyuStbMHIFfILS43LlxsvvFh66eXMxrqZLxjZTOQ6vmkgrB31y68U5helPGUz29pL7X3Wfvue1FJ7vi1l8R+KCaX0sZDbkIVT+tKyc4stIxQZLHe9OUloRbExC41+t//Bz3a//72dH/6099GD7HCSdzmm0SgIBkGUuNYkQBEnfcvousbENSdW4kdyB0c2NsqmUTSMvGkgi2XF2TSyjuXZjud4GSfjuJ6Tz2fn6tW19fkXX5z74hdzV67atVroejPbcrO5RN1vAo5lzYKB4RSvFq7TNzadbp+tKktw6hOqDTJMf/lLLbVfWMriPwjjGEQJKhZUxY4lilPohqoNTVkIYLdpBLYxtWVJwjEiL5q5M9/ojuMP3vvR//7/Ovj5z5K9ZmEQVuzsNPR7cdC1kp5tDixjGMa92OgmxsAyp64xsowxScTySMySY7i+UTQTBLIJnW2jnvXyZpwNo2yUZBOjUnQa87V8tRrlC/PXb178y39fevk1a3EZyYxAnqiXfdhIZAaGMLJkzcNJ5I5qKTU4xgCxXI5B+kLdRLIxfLWH/LWwTi211MRSFv9BWBSBNUVgxV21GKueCAG7EiPsj62sE+e9iZ1MjZkTT/NxnOkOZx/ef/g3f7v507eHW9t2b5TzDde0B0nSNY2WbRxZyWEQDw0jQEhn3CSfDzLuxLYi105sS9YwJhN7GsajaTIjiGFLrmbZMJbsZDVjlGJjzjOrObdaqZTmGi0/zGxcuf5v/mz9S18x1i8ZldKUotmubctC8rkujhk+YjMyLVOpXqmF3BioBLD8p5qBGnpEiKcsTi21c0tZ/AdgADhWuAKaSezHUQjlDMtJLCcGmkYcRqZjRZ45tWJErR2MMkEQPNra//tv/Px//3+Pj3bjQd+cBXZsBIZ5Yhht02g7RtM1TsLEzGcMxzE9z87lI8seRUFsW67ruZYdTqcFMgmCOIotxx4Oh6PB0PPDumHMW8aiaeCoWyZiea5WKs8vTnO5pDZXv3Hj4pf+tPbSK0ljwciWTNuRIloGZQ7iMIljB9Jbco+1aGEIzbdmsR5l5A2n4q3YLN6ppZYalt7r8QdhgiwwxcCYyB1uMjyacmOFPASIfY4NxeTHODPJmIYbR0a7237v9sN//tbuBx8H47EfRJMk6RvGkWFsGcauaRw4ZjtvjYs5BOzEtfpxPIriURj0RtPRxPf9MPKjwPfR47Fl2IWMUyn6gns3MI1xGE8Sa2G+UcyXrMSMpr4RRuVCEZgOe51eqxkNB2YQZvNV18ub8uxjee1eaMq7/TEwjFK2Egobm6Z8FHqlivK7owhm63QztdRSO7OUxX8YJnpRsRgI20zwbRicKBJbsl6s3jMqeyPDnzhhOHm6s/e9nz789g+jVjeMwkkS95OkaSb7prFnGYeO0cnYk5InKwmW05n4ndFEgG2YYSTvGrUMC90ND6ehz2cSRxPDmAD6SiV23HEIoN2Xb928deNGMZebTafBbObPfNtMXMoVzvonx+Pjpmd4GUt+4ks8N0xCKa3tOJZtm0Yc+4rC6ldCM1IL3rJmkVCfZ59kkdI4tdTOLF2j+AMwjgDUikU/GrYJLX15Ko/g107MrOmaQQTJEiuZzcZHO0/mEqP9we37f/ffnvz9t73xpJ1MekbSMuJDI0AXdz1jkreCnJNkM6aXPTnshX6Uy+cac3MXllaqmWLey+a8jOs6kRFOZr2tva0nu/ut/jRxrfWLl/NeLhyMvMnsf3nr8/+Xv/5fooO9j779rb2P3o+6/XrRXZ6vVSpFlPswSNzq+rU/+Tcbf/kX9huvmvlMYlqJbSWOFSdREI0zNoJZFl+kdvLaPC/hwzCgxTM1FTgrd2qppZay+A/CNIuFWWrJ2IpHRjCTh1danulmDMf0o1Gvt729efv2+w8/+vByuWzvHw/fuT15734hNvaSUcs0mkaylcz2EaIFyyhkIseazILxJI5t8+atF778p1/+wltfuLi0WvbyeTeT8TxLWByMpt2PH9796XvvvffR3dt37o+nYTFfqhfKVS+zVi2/fvHiv33jcxdy3r23v/3jr/1jPpyWbaPkOuV8rliqnnRm+aX1tc//yYWv/GnxtdfMuTnD8xg0QjO2HFMeZUGtZN2CisFi1zA8WQbXV+lRU/1JLbXUlKUs/gMwjkCgft6StWHoFflWLMuviSjMSX+4eefBk/sPbn/0wQfvv9M92L9ar8/7UfWkXz0Z5g37qT86iMM9I9oy/I5p2AXHdNW1bzP5CfDqiy989S//8s//8i9fefXVQjbvJrL2LMsTplxuFhqz7qB7eHT86MnWt7/19ve+/+Ojg2PPceeq1XoxX8tnXrqy8fmb1643Ku1H9x7/9McnDx4l3V7Ny1xaWTRNZxqZUbZYXLt06Stfnf/Sl7yLF5NSEfobjqXvCETtmwJg04wdM1EXTkgdVa1TEKeW2jOWrhf/YZhcRyGXHjA0xkloMpWP42638+DB/Z/84Iff/ca3fvajH93+8IPNJ08ifzbtdsNB3wuigmWPw6BlJEdJdGCEJ2YS2IbjOEaYWLO4amQuL63+n/7X//CXf/lXL7/62sL8vI3Q9jKO65q2ZfHxHMdzisXS/Nz8yuLqSmM5Y9jj3qB90hqNh4mVTGK/Ne6NwmlpvrZx7Uq+WIjCeDAcj4ejJIyzaGsjjEfDSbM1Pj6h3F42mykUrUxG2GtakYn0tuUaC8O2k7P7pdW6sQJxCuPUUvuFpSz+FAzgyuURzxjKGCEp9zezL4mnwezw+BAZ/K2vf/NbX/v6Rz9/72BndzQcEKtWLoWziRlGHrrUMLrTcdu0jpLwOAmGJIkmBnxBUojt9dLc5195/f/8v/1vL7/xufJcHfQFwUwxWF5aqu7MEJVKrpbp5LP5teW1pbmGFSe9TrvZPh5Ox5GT+GbYn41a/W6+XFpf36g35i3LHfaH7ZNeFEwyjlHKuJ5hdY+bw2bL9P1cPufV66RPKSLLjhSI1edU9auX6J3fpJdaaqmdWsri35Od8zdWhltvnvpb0DWMI7nKIY6jre2t73zn2//fv/0v//KNbzYPjpJJYEb6BaHGzJ8mcmtbEkehHwa+6x7HUSsOB0ksDx5GiIZRKbZWc5UX1i796ee/8MqXvlhebBgOvLUcz5VfBGORqmyStWFacRQnESJYuNxozK0tL87VyqPJ8O7DByN/aHhmZBknnc7m1lajsXj95c9dvPGiaXqt1smwP5iNB46d1GvVopfpbG11Np/G0+nc+gUz51nkZdmJUFkAHJhWIGI5sRPSO72SQreANinMmT3rn1pqz4mlLP492Tl5+YbF+v2hbIJGvALoLA9Qs2ezyXvv/Py//v3fffc733388NFkMLLCROSlvFQjidR1CXKXm7oIAST7tjWwzEEcj4GzLbey2YlRMJ21uYXPv/b6V//sq40XrzvVUuLKU+EDIyFflDGEJNPp1Jdb7chV3iZtxrOJYceFarG2WK/VS07GPjjeP26exFFSq1b9SbD5eNuIrfUrNy6//lYhmw2D8Wg0GI8mRhw1qpWoP4jGQwTzydaTkmO7lYqTca2EQtqxJVe3oYehsLoJhNJLk8j/Z5qFbza1T2qpPW+Wsvj3ZOe6T+MGJJ66EYkgFcaa5qDX/ei99/7r3/7tT37y4+2tp/1O15/Ocm7WCoXEwmLTQDmHFg71SeKpaXSDsBeGE+Q0sFMPfyjn8zevXvnKn//5rS9/IbNYM7J2aCczU1islifOEIgqliULjDKA+NB0Esszc4Xs3Pzc8soilB50er3jdjKNq7nKbDTrdUejsV+oz11+7bX6XD2Mol5vMB6MwumsUS+5djLstDq7R2HnpFIqZrNZM0NyWX2lMRV2yTExo0g3har9maUgTu05t5TFvyeDNRrHQj6liLU/hmAMjaTb7d65fftf/tvXv/31r7daJ1EYRmE0m/qyHiuvw1dXviEwLSMAx/LwHZHJM+StaYZy6wbklPuRrSRZnp9//Y03vvLv/u3izStWMZu4FhFDMhUeSr4MAKKNZc3YQpZHlEaupUP1xpEZgPNiqTDfaNRKFSs0hq1B57BNEq6b7Q/Gu4eH7cFg4eLF1QsXKvOLViYzG4+Gw34u77quYUW+MRz3j46DySj0p5ZjZ8tFuQPbNAGxI5dwkNPpgHQOXt0av+SVWmrPmaUs/j3Zr+AmjuVGOtkhi7zRaDq9c+f229/+9g/+5Ttbm09s2/I82GXOghBU67uIE1OQKvP9sxdrkECImvQyjieXDGeAJTy0nYuXL7315S+++dUv5xpVIyvPh4hBNGnIvXHEEyBa6hVJFkyPSUQeyBmL3I6CBA9ZQsl6mUYVsVt3Yru53zw8OHI9UbjtUf/pwe54NKjPL65fu75y8aLl2pNg3B/2zCSs5DOVjDPuj4/2dnvN43g2dR3bzWY8Cgb6qYNI49OhQJtulmcbJ7XUnkNLWfx7Mg0abWyGoTzGF+QlRjKeTJ5sPfnWN77xvW99+2BrK+96Mx8IB3JXhO2MxxPHdNGwUFdemg+LcUgiwmMhsu1Z8tBhN+9mivlisVK5eP3aS59/48Ybr9m5rNzwrEiuL9KwSVEebyFYjEJ2yNqBStMIzCCCwqZtk11izWbTfK661FhenFuwDefRw0ftbtsrZKoL1VkSvvP+O71Of64+d+nWC4svv+Dl3ObJ8ajfcyyrVq0U8u54OGofHx5vb7V393JRmCmWnFzOtBwDSe/LRXsyFijw6gbR3886UkvtubKUxb8/O5fGWhTLOq1l+b5/eHj4dUD89ne3Hz6KJzPPcSazyTQIAhUINtqmrD2InJWnA8slDzLLV8+iTAxLnvMzC6JZ6MSGKxfyWnY+a5dyRi4TiN41Xcv2TMc1HCdxXECMJBU6yxN6RCQrhwag8Fo9qgLhnESklnWcbLlUXV1ddTLuzuHe/snBYDbMFN1MLnN8fPJ0a3s4mVy6dnnx0sbF9TVA3MROTkhtoV4tZ7xwMOzs7LV39qLRKGNZuXzByOXORPlZrr/G3xTHqT2HlrL492cgmG/4qzchzmg02nz69Mc/+fE3v/nNJw8fTfsDcxaGQFh+57JFQcYR2BP6AlW5KhcCa5AKiIGvIM0W1ewYlidLDMHY9wez8VG39XR/b2d3157FLh/fyFoZUwSvup8vlpUPiEc6smhBqdTisTxoOIrN2HAs17E8I3FMpGzGyRYLuUpx6I9a/eZx53g8m1SqOcaIbm9w2DweTyfrFzcqy8u5am0WRVs7u7PJzArCvGHVHK9smH672zs8Hp20Td8vFHJWtaQWjeWXRN0OUgJl58OV3kwttefHUhb//kyDRrM4iiLfnx0c7P/spz/7h3/4x3t37/U7HX0HRxLLtcSxZUWmEQq+bSuWCx3OsAlGZYNUbHXtgVzDa1qeZbuJOZtOQzOZRWF72N852GsdNXsHJ529o+FJNxoHhiRsyqUTNtqXSJKI/HQYCxWR3mxasqRLGR158iVUFC/TcJ1StVyZK5tO3O23jpsHlhVnvbzcHNjr7e0fhLFRmp+vrVwoNRYoSDALxr1BMvMLllN2M9nEmPb7/ZPmoH0c+kNgzwBjOxnSpxSqTjilIFRMjTh6uDk3Xe9zk13Pep1tn/v9Irb2ejatM/sNaf6yEeA3xTs19p5/sN8W8v9ImNRSE0tZ/Enar8i6s029hZ1vxkEQHh8fffD++//yrW9///vfHw+HcRDCPc9B4Jp+pG7tkNVkpG4oqwqSlPiJapV1Y1GWYBtqRqIv1SURhuGHvpWxDcf2w3AwGExH46Odvb0tWV1oN5v9XpcApmNZLknK3dKqaLLSIQy0hBYkiNIWcOAhD5JQLDHNbDazvLJUq1eNJGoe7R/tHzuGnfeyjA/Hzebjp9uW65bmF5euXL147YblZXvt/rA/mk19x7SK+ZxjJf6w2z3eb+/vhK2m4+QcIyNrLx5EloFFXaUnNZThQtFYRh5qHVE8yicbZx9ZLpcRRH2kdLJfBZNrtflgkspZAIl9moA22SCojsOHPefH7PzPL0Lz7xdb2n6Rv9qhRkoJdm7izX8VRrJTAVJL7bdbyuJPzOhwkVwELN1f41ixWCSnNtlUVwnLXc6TyYcffPDfvva17333u0lEvBi6EgulGRLu9LIH0aqQEzRGcRgnES51kUPsgF5IHIeWYxNC7tWD2XFke3ZswwnJ1LVstDcpDMejg5Pjzf2dj5/cPzg5Gs3GkXp8mlz/C0DU8oSIX0EceZK9LGfbUhwptgI9fnIRXb1aX5pftkz3o3dvz7qDrGmXikU74x00jx5ubY8m01pjce3Wy4tXrseG3RtNm71+dzgI4yCfdapZM+NPxjuHw+1Hg91W0vM9L+fUapKpLc9CCuRCPfU+JnUvC00gF3kE+p1MmqYCULVHsVC9VY+yUn954Qk7NRv54G/JC6q0B/WwtEvqI0nJkTgLqz5kqHIQ03xmv4qp/5zuUibhQvX+K5WD7CKA+qjUzg84FVBPqgPHpI/32Z7UUvs1S1n8SZq+UgtHrAyH2lSdVZkgLRLYvvOzn//jP/zDT378436/N5tN4copbFRoUXrKZMUgkUsfXHk5s+e4dhD6pKHh6wc+aYo0DoMwDCywnPGiGJ4DItMlmmGOhsMgCr1sJlPMj6bj3YO9J5uPHz16uPV08+T42PFc21b3XccxyUpaUmApp/IkMXRpTBgysm3bdUkpVylV5qr1/Z3tk+bxaALZk2qj0R8Mt7Z3j49OKoXS0txC4+LlhQsXPNfZO9rv9NuQNmMn1axV98x+c9ZrdZr7e82nm5O9bQDtUTO5JM/zyEawyLc0l2h9WU45W0yRpybJBEDaSq9pSJvLFEH2A1Bpc7UNGOW1T4JsaUb1UcdBpU0YUda6zU8/4ou3CqKuIlTeKiSf06jqW/4IiBVkZYO01QziLBimQrKlPCRt9dPrWQKppfbrlrL4kzMRU6e9DYxBLkU2jM4o106oPcZkMr579+7X/9vXf/iDH2xtbfm+n8lk5FYOic5HptmYSkwi8h0EAQQ/RWMUOo7jCUP59mq12lyjgYO8XA+YeYTASInswancgCH6Mg6jcObPJsr6/f7x8fHOzs7u7l6n0yFAsVjM5XJnBT4ztanoTLHiKAzZ9LxMqVSebzTCJGi1T046LThaLJTg33Q0Pjk6PtjdLxWKiysr1ZWl8sJ8Y64WJNFgNBxPJnDdy2Ty+ZxpTGfDzuh4f7z3xOicuKOpO4uciLEsY9ou2dJYszgZ+fL2v1MWy3tNY6Gz3FqoWSyNJNRV+FXo00+FExDLPYoSQMQqAZD+ElYfHjHt5r/sP3cJTuWjWayYLsSVjAkjaam9ZwOBiitLOrK2Ll6n4ljsLAJ7NYjVGlBqqf0WS1n8iRmsVAA77XCaa3RHBCYOEZhJMhlPnj7d/NrXvvbD7/9gb29vNpvBzWw2G0XoUAmK6ejaTlOTr9NdgLter1WrVehZKpVWVlaWV5Zxw1yMvXxLdnEMwfnWdD67QE6eB4SxOR6PofDRsVyChrVarV6vF4ahJS92dnSBCa80HSSBdZI7VWJ3JuOVyqVCKR+aUXfQ67S7/iwo5goZx5uMxnu7++1um6S8fLa2tLBwcT23vIQun/nhyA8N24uMMJ81clbo+MO4154enQz3jiaHzag3ciPTgcW2m9g2HIN51F1UuWYtRRdICjpFt6tmkZFOtZAqKEOQrLfge7Z8oJY7FJ9lS0woTBy1eHQaT/nykfASTwVVLqGy/pCmCsRfCaaiqYTlSfmyoILXacxT5pPBaRzFYuVMLbXfYimLPzEDFHxDsXMTdMiCQYRGBm2Qd3dn5wff//4//uM/bG09DcMQf0GjWg7QjmeTwhQJDdcVOOKAkoVCYWFhcW6uDoiBeKVSKZXLABdckgx6uVqt4E+C0+mUWJaNOpaU1QqDyDeVm5gQeTpttzu7u7uPHz/mezQaUSoCk9npWKJ0sQhkcKwKJGixZM2kUi9X6lUKurO9c9Js5TO5Qj6PRibN+w8f7h7sjSejfKkwd2lj4eYL84vLtpdDGCN1++NxxkuKGaPomBnUdGfY3d3r7ewGxyfucGLOZg68ty1GBNezHLklhEwUO5XytJQuhrNqXUfKpEok44QgT8oJL81I+yvVSivTOlL+0+DKLXEFneJxukUGfHATwlIIlucvk9RZZGkZFZIvUduKxTrHMxBrk5bTIXGfxUgttd9uKYs/MRMVeWYanWq1IISssCWMoqPDwx//+Ef/+Pd/f/fO3cAX0UoUENntdm1LzaGVnYNY9WeFG3GYyEM0LzguK8M9mUyIO5lOgjD0/RlSlwSXl5dRzbZjB2GQy+eIJR/5sU/SwdPnXxgoUqgMEsP3/eFw2Gw2keoQud1uk12tVqOEKl/5oZDigGkKh1uvWzgZZ35hvtFYQNQfHh13Ot0oiUsVAF1rdlq7R4dPtrc7vd5iY74+N59ZWm1culKcmz8ZjK1Mpts+8SdjuVcwXyxkPDcIjEE/bB5Nd3fGm48z/tg2AmBoeZBU/bIpCJbbVfjWuasSCZ8VCgXFsliv3Ke/fEoQostTnuGlaGyqaoaGpZaRJbpwWCXDllDYOhXihCQdBxyTvixJqDCY3qtzMRNR4Cr3M6l8GurUTkuAtz6I6n9qqf02S1n8SZqSm6crFSBVo1ZYZhitVuvtt9/+2j9/7fZHH7KLYKANVOtYwmKFhV+AGDsjDoJaIRgpXCJYJpPRohjlu7+/X4WatRqbOselpSU2c7kcYrler6vFZY9E0LykQ2EIg+ETJ3EYydV1CGR2YYSByDs7O0+ePHn48CHp65UKchSiiz7WAjmJYnkdKsWuVWs3btwslsqHR4dHzePRdOLlsrXGXJDE48m4edJ6srk5Ho0XKtXS/GJ+bePCrZfWNtZnQdAfTVr9caszQAHXS5V6PpeNw1nnpMXc4dFHx4/vjA+2o27Hns1cG7mftU1P3akN14Rw8gV7NQrPOSjqWWNR+KdEMUdCnuKhFC1+aFxArCOeflQkDWIBtsQUBquPTl0FEvfpR2AvqxJnhqf6/wtTwaQgSsxrmOvYqaX2my1l8SdpsBUgCnzpyGg5Or1lhmGAIv75T3/2zW984/333h2NhgSIlMbEgF02lxMCq+XQ04ROlZSChmEA01qturgIZhfBIpvoYnDMTD4I/FK5lM/nSRN5OxgMNFiRzIAVpUxJ9O9yEJ/0iSuZqh8SieLIJXOyFoyXkMpIAjTyYNg6aVHm/b19vrud7mw6I4znenopWQrGdii/tdmOm8vll1ZXTM/pjoetfjcE8XGUZ2yI4mGv32t3+72ebbvFaq06P5+tVr25udLSqlNdGBleazAdTQOUdZyECHTDnNlWYISTaNgeH+z1Hj3ub24HB02z03emPtQ2Mh5lVJeUKZCqljqnnbZzSAqn9Ue8NL/5IJT5aApLXfQfdYlzLFdiyLVxguUzIst1dpBXHuEha9XyZBAB8bO5Sh7QXK6QFv6efrRPqEp0WpDT8Kml9muWsviTNK1zARbfUJKeB2o7nfbt27e/9k///NGHH7ZabfzZq8mIA7ShVGP57e6cIfieujX4crlsoVCoVMrVapWIw+EwlEcLCUFxjMYTPQawCwQDYtyUAciyWalUFhcXYTeemsuu6xJSR4GBQOP0pzF8lT849mczRDFa/vjo+ODgAPXdbrenE8mI8qgb9xxhN4ait+1MIV+da+RKhWkw2z84mIxH+UwGZe4YVuj7o+GoMxh0hoNZFHnlYq4+V2gs5xYu5BdXSrWGlcnO4mDkk/o0cWIv68ijifxZ3O8HzfbsuD06aPb29vsHB9N+1winjry8SdZylS7W1NNk1SPXKfNEumq3JqHs0CyWsGqsI6ryEO5ODWPC5MFIRoaB+/RjyhNJJ3wsE0eAwD4FssBapclRk+FAmKue0kxhdDY6d/LW2UumZ+VILbXfYCmLPxmDa9It5S4NmcbT6cJAfgRDqD569PBb3/7229/9LmgjACyGaHRKwEdExClKFod0U9WJgSpu/as/aSGEs9kMqTJRh6R4npw0gSzkYRcs7nY7ZEQYFDObJIsKLpWKxIOpOPi4LnJYwE0gDBwTBeSCXcHp6fUVjAewWEYF8iUdsK6ufjva3d3d29s7Pj7udTtAWhXMdii67cJiUDQN/LnGwvLycjafPT48GPb7iR9kbRtBjpYm0aPWyePtrb2TIyPjOG4mSwEbi421jeXLlwuLDbOYmzrmMImnZI7uhLRhYgWJPER/5o+73fb+Xmtnc3ywHbaPAn8cBhMj8l2a2QKrkfqIYlWUTYTCEFPBTx0YhU11cYX8hCfolP+qgaFwaBqTxGgH/l4S7SfRoREexgHfB0Z0lMQHcbQXh3txdGLE8gYTkpWf7EhRhjH5Y5gcPhQ933LgkMLq0Ufym6MqgvpWRUtZnNrvsJTF/z1GBz8TYWLCMSyW5VoMH/ohDoi59fTpD7///b/5//znTqcD+2SZlXgq+HlcRUPVc5VGJaFzf/iLqtUrDDBsbq6GOu73e45jz8/Pwz4tVJn91+t1gskdH5bcrwyXSWM6lUuJe70uMpfy4ByPR8ViYX6+gdZmDADdcsmCWkiBrIRRuUtFKDy7cENwSk4iW1tPNzefIJNHo6E/nWWcjOuodWR0vVzObFaKpZWFxdXFhVG30zo6HLTbVhJXy6Vs1ouT6Lh1vL23vXe4f3J0XHI8xgq3kHMWauXLa0u3bpbWN6JcuTOO+uN4OjF8ebiQkrYOLRKY/tAYtMLj3fbWo93N++2DXWM0KMLCJIxD3wh9Kw7Iy2SQ4yO/zAluMYaWUF6sncQ2qjWJTD+RdQMaWq5giWMYOrKsdhzt9E5+7g8/TsZ349HdoPdxPLwdT+5Fo4+D4fuzwbvh5Gk0GyVBSOKWvGnbN6KpESv5bI2NZJxEsoxjxFY8g/auHE610EEXUx8F4l+cMqml9quWsvhfZ5qh+vtZHGPIYZGlUaTXKHBsb29/9zv/8vd//1/hl4amyF2F2l8xFCi0BWq4CUkKgFUtLyxcuXKl0WiUy+VCIe/BZtcVPWrbBAORhJxMJ51u9+TkBA2OZ0/ZeDwmQUp4dHQEmAF6qVTCk3TW1tbYhOzUogbFq1X9u99wOITOpICxSUgc1EhXFlNE7lGXJ0+e3Ll7d2//oNcfmIaF8M54ntKMSZ7Bo9F45YVb3Xar1+kwEnS6HZqmUCpkC1lGmsl4eHJw+OjjO83DfapbmavY+ayZzxcWlxev3rh49YXq4oXYzk5jaxzEvcmYSQRYdczQS8JMErpJMJ2M+s2jo8ePtz94/+iDD0aPH0WHh06v643gdd+IAkoidx7TzkmIvlePEZWbqafBGK5zmITUMnaY6qlLkyg8mQ4e9Nsfnxy812vdmQ6fBsOd6XBnNt7FPR098Sebod+KolkQjONomHHHxmjPmO4b/oER7qOjjemhPzlOoomMZ6ZnOlkhL83Gh3NEDQ4pi1P73Zay+F9tsOkcTxrH59/agCAg3t3Zefu73/3mN7/58e3bQE1CSOdU/8+i40OXZRexPLV0gB/IYxOtyoe+DUPp4GAUVQsuiUvyOAS4k1Emm5n5viYvIQEr9CQdOI6b1HQKhUIBTyWE5eINHORCUuPJFG0J4sExnpAdcDMkMDZo3JMCm5RHL0Dr4o3Hk+F4vLWzt7Wzs3ew32o2/dHYM62cl/Fc/nuVcnmh0cjmMp1+b3d/dyovWzLR3+jDaDaNJuNgMjzY3958/IC4WS+bz5WyhbJXqnmNxeL6xbkrV6tr616lGlo2Y9SEHCfBxI99vSo+8b2pX5jOSpNZpjcIDg/6TzdbDx6ePLzffvRw9PTpdOtpsLOdHOwlzWNz0DXHA3/c63abx839TqfXaTNGjIf9oNceTgaDyaAz6Gy3j+5YQbO5f2fc3bWDvhWME38YT/vhtBfNekk4kuebTpr9wdZkvGmFu5Puven43mR4dzT8eDy+2x8+Go33DGuSyTscSHkEtB6nzdBwAlm+UMeY/+KZWmq/yeTSq1Nnav8HjOY6bzHhru5yyj+O5CkQOKbTaafT+d53v/vP//zP7733rlpScOJQQMIkloDi0Imo1UsMFadhB/7gYLFY0EyEksjYSqU8GCAx+/BxYWGBbyTwaDyC3ktLS4PhqNPpEh4Fzd579+4dHx8Tt1arwU1SU6sNTr1eJyNULczN5/PIXjaPjpqO7WppTKzRaATTiUX5tSImHQyHxjFRCMCm43mxJeu+1XJpsT53dX3j5RduXr58aWllaW5+rtKoTWfjhw/vv/2Dt7/xzW88eHB/NJjlMm4plwHHMliFQRyG2Wxubf3izRdfvXL91uUbt9avXJ2fX5Qp/XjiN5v9re3uwwfjxw/7mw+7u9to4emw64R+ITGyhu1a8mIpJ+PErhO6duS6cS5r5/KZQilTLHn5kpsvxNlsXCoExWzfMfdnw51e13fykV1geMp79dD3s06Ydfq2sWsmD25eMf3hg6zZbRTtoufKC6fksT5hYoaWGxOpO7UGU8ty8gu1+SR0LMOmHvJKKnmXYDY06rX5lxdXv2jlXzKMBSMuckhlNdnxZcg1GGU9tVKRWmq/2VJd/K+zc/hiCsWnmzjQwmAW0gGyD95/HxC/++673W43l80gc2XvGYBVDAGx0sViGnD6G6rOzzc0H8Gu4qb8ZIexS1/KRkwmw2wShsTRvED51q0XL1y40Gw2W60TDVz8oXG73Z5MxkjjarUi94ZMJvjX6zXYOpv5coVcqVypVjwvo28R1Mmq3xhjpYmtKAxhOgWkDHqmTVUt18FnPBycHB0d7O6e7B809w+6J63ZeAK5bc+tzzdWVlcq9drMR3N2J6OxlYR2Itf8+rOpag2zPxw9fvr00ebW8UlzMpsxEQDVbtbL1CoFsH7p4tKljdrqSmG+YVdKcSYTm56bmNYsjiahP/KjyYShI5764Xjq94d+vzs5aU2azfHRcX937/DJ5t7mk6ePH92/9/EHH7z3s3d/9vGD+3fuP3jw4PGTR08/fPe9ux+//+DuO08fvdduPlxeMPLuqJqPqwU3n3FcedCd6dmW5xhehqmDRXv4s9CMw7wXWNHENpiLDMKwG8YDuUo7MLPZRrFyyfLWjbhsxBkOkWhhueCCFpNbVKTxUkvtt1jK4n+1af4Khp/hMmaBiOmUCfCTx4//8R/+4Qc/+AFK1lF3P5+CWFAsAMbkQTfPdE3gpUHsunJPx/LycqPRgJ7gUi0gnD5lQq0PjIMwmE7H/UG/1WrBfQIggaHwhQurYRjs7++RzsLCPJv5fE5J3QiC4wPfoyj0PJcs+ARBGPNPrVeggkF8v9dD1GdlfXkh43nsstX1G2q9Qq7QoKhUmkFjFvhT+T0wybpuxrHjIBz2+4jure3trZ2d/b19PwgyudzcwsL6xsWlxWUU5GQ07Hd7/U4vkKdeiK6NDHMShGPf7w56Oztbjx7eP9zdNiM/6zkIXgFhKW82apkLF+pXri9ceaG2drUyvxIG5C+vvUa1RokBh0cTmsX3p34ynSWjiTWZOVPfHE7C4Siczmis6XQyGA97o+EgnIzCsbxOcBr2O+3pqD0bN5OoX6/Yf/LGYqUwLWajUt7OWrYVJ7JE5NiOvE1QlnpgfjhLnMQuZbJ4uJAW4RyH6uq5bBSX8/mL5cot071iRBUjYqACxJZhOVEkS9OKxaml9lstZfF/j/0KiGEfnDItczgY3L1z52tf+9q3vvUtFKhedgB1qCaCEUUwrFmsYmlPvnVIaAhYwW5O3TWHPxp2MBgMh0P2ksXJyQkid65eK1fK0IEU6vX61StXVlZXCY8ivnfvHgm+8MILL7/8crlc3tnZIa7OQv2kJ6jFB4JTPPiL/6A/YBMckxTlxEFhFhYWKpUKmaqRIEt5KJUuMJ4QigrrO1oigD2TeGEU+WEwHE+a7c7Tnd3dg/2nW9vHxyeZTO7ll155/dXXr1y5QlLNk87uQWcwniBt9TOArYxLBmx12idPHz+4d+/jO/fv7B3uBVFYrJRyxZKZzRvFqt1YLm5cnbv2wtr1awvr63al0ouSk8mkF4YTA72t7pxL5HHHcRAbfhjPwmAmg8w0jIa+35lOOrNo5iS+vHgbdWslUeJZsWMGGTeYb5gvvVDKOv2MM8268vwKasVRhZ+m3Asd4B4O4skoMSOrwLgYRWbix/FUPiYjgmOYlULpYrF6w3A3jCgri0+w1xJxHKoVHnhM66WW2m+zlMX/CtMw0qYBh4FIbf1O9/GjR9///ve//vWvA0EoRnjk5Dl2MRzy+7ps/VJScAcCol41AfHJiMlFwaATPQsckclBCFuCucYciZMjqc3Pz7/66qu5fP7w8PDRo0egdm1tjfDg9f333//4449hKCHZhOOgUK8aEwyUI6RLBVk1JjvyXVpa0mXGtB7HP5Jb4uRhb/l8XpMaghMAOe2hGxGoQtRErkiwzci2IssKTWviB/3+sNVsHR4c7Wzv7jzdIZ3a3NyF9YtL6xuFudrAn41JLUlIC4VJdjQItRtPR91R77h1vLu39+Tp5pMnm/v7R5Np4ILrQsku5O180Vla9K5cLr3wwtwLN0sbF635+iyfHdnGwIjHcl2hPDUtipMwFFKOo2QYxfC6FQSdMJmYxkx4bUUzzzW9jNx7HmQzs9VF69bNomuPPWeWyySOZYRRAHcBselEiR3GZjIZxeHU8CynXMibBhX15dEW8tAMhgE7toq54oVC+ZLhrhhGjjLI2GBRPUbpmVxsjKVrFKn9dktZ/K8wGKQd0q8Ui4VKmALW/bv3fvCD73/ve9+/f/8+3gqCoho12vjGJK4Sxc+gWJKDv9BwZWUFIOImJFwulyuu64xGI6GyoqRCYYAwFR0aysM2F+bnPS/THwxarRME9Px84+rVayT59OnT+/cfUKrl5WVyR5o7jnvjxo2LFy+RPnKbspA+7tlsBl6VypZVT5nPT8bj8QiBTnQc5FUsFhcXF5ixU2lC5nO5rMccXV4VFYFmfB0HdAVy/5k8mkdeTe2H49G43+21T1q7u7vdXnc8mZiuPbc0f+HSRrlWZwqAbB0NhzQSCKVFkI6gMYzDyXTa009Y3pbXpx7sH7fb3eF0GlPzQj4s5Ix6xVtYKK2uFtfXyxfX6xvrtQur+cWFfGMuW6k6xaKRyfm2PbGdkeX0LattJK0o6sbJ1JS7MsLIinzbdTxoGUezrOuvX7BuXi/DYjRyMS8vXo3iMLEAOx/1sDYjGQ/lqmLXsYuFbBzPEMuxvo5PlK8Rm6VcYSVfvmTCYrMoLDYVi+VRRCHDlroBJGVxar/VUhb/uj2LyV8yDVNtZ7JYWDybTo+Pjr/5zW+8/d3vPLh/H5bBUEGv7ATTEcJP1LBmMV0UB05JQlKhn2ZzWcRsY36+Xq/h489kocDLeGqZ0h+NwNoojCJ84OZwOCZMrVZfX7+4sLhw3DzpduVSjcXFpdXV1UKheHLS2tvbQ5kqoV1n2ACsy8srr7zyCoQfDkf9fh86Q3kKSF6+r1YZghmwCKMQGgf+tFKtWKhI+ZEtLstyc8Nhbm6ZjiM/J5bgXRRHcjkyc324I9IxSuROCLVQoK4+k8fPB7PZpNPr9Hrto8O9Vus4McJatbK0sFit1DwXbW0mgHs2i8LIludkMgDIJcBEpoTD/vD4WJ5VtL29fXB00B8OBv5k5E/DJLI9N1sqZufnqhdWly5fXL5ypXH5Mp/q+nplfaO4tp5dXnEWl8ylpXCuNs5nT+K4OZ35lhHE1FEa38QdyEJGPhtduWjduFrxrEnOi/I5B3BSObl7zzIsO5HndsbmaGD4PoOOmc87UYy8jmKDusv9HIJts5wtXChULpmZZcMsGAyo8jyiRN0ebdr6scopi1P77Zay+JeMnnXq+i0GP88/mq1h4B8fH333u9/52//8n588fgTTSCVihiv3yKrObDHTR3ieSmO0HzNogKV/WCcN/bgJ9XNRjC8iGRXZ6XZhJZsQ8KTVAqC5fH71wppa8B0vLS+/+dZbb7z5VqFY7HS6kBTUvvba6+Ds7t17iOLZzM/l8r1et9cbgG/AjV6en5/f3z/Y2dnt9wfgcn9/L5+Tay3UiBKVysX5RsPLuDAkn8usLC97DCk2+lHkMGgV9qpFEjZhsWtnLMuNEzsKGV0sy3HZNGBxDF2pfGx7juWY02A888cwfzzqnRztbj+6v7+1BbaXGos3r127ceVKxvGm48lsOlM3h0fBLMh42YybcWgRuX3GHw36JyeHuztPHz64e/vD9zsnx8FkBK2zpG8ZpueYxYLTmCteWJu7fmPppZcvvPHm+p98fuNP3lp883NLb7xWf+GGtTDfjqLdVs/2MobpwtdCORMmfsCEwDQbNfvmFefKeskzpznXyGZsXwS/LBaDT7lexUL62v2hMQ0SqlgocJx89nH4ZY4jT6nIweJc6UKhdslwFw0jw0EU8EoQKHwqilMWp/Y7LGXxr9ip9P2NnQYRh9CFp0zt2YSAYRA0m8133nnnb//2b/d2tlGUQA1sKaLKMgb/NYKZpUp49XMZapdv3KAnm82urV8olctskqy+s3mmHpJZr9dXVlZyuRyBK5VKrVbzPA+MEgWwIoGB9b179+7cuUOp5ubmIOe77773ox/9mLhXrlwhqadPt0jqwoULL7/88urqhcePn7TbbbUSnSVuNpvb2FhvzM3lkIKuvpEPkTxj5EAk9/u90WioPP2Tk5Oj5jGNQtV8NPN0mssX1tfXvWzWDwPXcys1eai8LHcESE9hkOPAMVHGRKIpwLg/mUxH49l4POiN2q3uwd5Bp9Uu5vMvv/TStSvXioXieDTpdfvwl8ZDccsjnqNInivvyPrJdDLuddvN5uHezg5jHp+D/T1ku+OqC43R7LZcfSafQt6sVKxGPb+6Ur24sXT16srly7XFxfmlxWvXbl69zteVqy9cXV5bunr52os3L7728vLLL9Tmq8j7UcZNshkLZc9R1CxmLuBaXhLaw3HkBwn5FIsmFTMRu/IjH3qXQTSTmJVcYS1fvmo4y4aR1z/5yT3ccmWxgFmxOLXUfqsJKU6dqf12Xax7EcgTtzD29Ce7g4ODn/3sZ1/72te+853vMNM+v3ZNwijTwSAauphvdsk7hOQ5Z3KnAN8A99aLN6HycDQkf5hbLBbh+2AwIFipVIK/3W5X0xn5DIjL5TIcxH10dHR8fEwi4BvPTqfz0Ucfkembb755+fLl/f39t99+m/C3bt1aW1sjQYo6Ho9JkFqwCVJN1GUuq+7rGw2HQ9IU9CcJpCbkxsYGPviTC0PQ6soF27EHw+FkPFlcWizk88C60+6MxxPDtKaz2Wg8wU2yCE4EtdRXfvdzMxlPbnVRN3l7LmJWLrzN5nKUuVyWnysXFhar1QrtRHs+evxALbD01agQqwtM5BoSDIeb8UgVsZ4rFGrV2trahYsbFy+srjJorcq/1Xwuy0hDHWkWWluetWFZDIK9fq/f6kY+kj2MzDB2pY4ZJ5+1/Yy5k/N/1t77fjjeKef9ctkIjVEgUt9wbSNj23knGwXW4fFkOAmzOXtxPhNGMzOxY1kij2PH8o1iaKxUlr7QWPt3Ru5zRrJgmNnYtOXdIorAcofL2VmUWmq/0VJd/Cv2m0emcxZDOohAIBQx7Pvggw++9a1vfe9734Md8mp9eKN4jRFSO/ABCqSssCBPp0QgsxdYgAzYV61VAFWg9CaA0NqZMGziBsdsCuDUW0qhKjoXFUya8BTUXrp0CZxRgN3dXdK/ceMGYJpMJpubm3yzF4GM48mTJzs7O0QhZY11RCXAzXhuLifvZMKfdKAjpULAU8KaehQ9+bKJA8YlhkmRCDnzZ91+N4gDMOP7EwpbrcqDlOUKhNkk69qerLlGcSDrF2ZikV4U0W6OYXlRbIXyoyZCedzr9RhpqDWbNAgFWFpemqvPMVFwHHc2EzFNdlSWqgFxacpE7jShQWh/RiOGnO3t7a2nT6nvYxHLB62Tk0G/TyzGQI4B457reYV8oVqpzi0sNBaX5pcW5hYbtcbc6vLq4ny1VgqzxmHv5GES9LJeLE9INnxZRNJrFKblWK4R2eNxFMJw1yoVvSQJkbryEwBhbSs2s5FRyRY28uXrhr1mJGXDdJUulrNAU1h/Ukvtt1nK4l+x38ViTIOVbyDy3nvvIYd/+MMfQoF8Ps98XDjxjAk3lOlNWELXBBCIXH0RcSaL6hJvxCme+vpfkkIaaziCJ0gKB7V7aWkJRUxE2ArCSJlN6IluBcQk/tJLLy0sLLRarUePHpEaehkWo08PDw/R2sQifbLWzJ1MRkkUl8ryDlMSJ8d8XnQ3ww2slG/kny9331H/MAinM3mEBcWlMHsH+0EYUGzHdUZyrcVseXGhWilZDCqzcb1a8dD/JGpZURiDMPVAdlsoLE8AJg1aUphO2ci33x9QhVarTevWa/Vard5oAOS5SrmazcpDNgVp8sS4eDb15QI6x7UVlyneeDLpdXsHB4dPNjfvP7i/+fTp1tYWrcGUQV6p2mnTUIj3k2bz8OjopNPrMhyNh6PZaDQZjQejfnOv33zgDx+MuptWNMh6keclsQH9hcVqrddyTdeIrcmEAQQWm6WCx3hqmVSKGVDMaBQb2dgoZ4TF1wz3gpEU5YnzHPIzAOu/yplaar/Z0jWKX7LfvUaBQUzYAUXu3r37n/7Tf/rBD35AtwcoADQOfCB9Gu7MdPNqhJ1vYnVl6FxSA7W3XrzV7rSReEDn8uXLAFELRmItLi6iTHGjZG/evFmr1WANuQ+HwytXrvz7f//v792799Of/hSuffWrX/2zP/uzd99990c/+hHMfeONNwhPgeEyLCZlhCREhryNRoMynJwc93s9z3MLhTwFa7fbkE7d/5xFeBIYuVqtVtHgFIMUKCoDA8WG6R9+fPvytSsLi/NRFBwfHqLpL124ADV7nfbJ0TGgn479MEzGU78J/wYTN1NMTGcWxn4YMQZZ6pYLeWqaMtUk4paV7GyW4eTy5Uu0w8L8QrfXefDgwaNHD3d25Q2ng9FoPA0YAHJ5WYigUhjtH6mnRTPM0FYcrIy6IJq2IinKXyoW1YWAoeVkc+Vidb5cWyhnPTceTSetbWf28PLiftXbLzmDajHJ5ZMgGYfIWrndznBNO2vLE+Jacnd3kMlaC4uZKBqbRkyYwEAxm35S9pON8vxXGmt/beTeMuKGXH4hF1+cMvjsb2qp/VZLdfGv2G8emc57EVIPzEG3f/zHf/zGN77BrB9CAYVwJgjQaCAYXNCGW3sSEVwSGNwAOKCGoU/1yqZcWqsWkUFJv9+HLfAOGh4cHCAYcRMLCXzjxg12MTEnDGhmEyH8+PFjgoG/F154AQC9//77REFBv/766+TI5v3797UoDsOQiFBec5bCjCfD0VB+oEOJMyS0TloUGWEKvwhDAMhLOckdpkNJSi4hKaljZ7K5KEpmU/RxNBlPRoPhZCzvx4vD6Pi46dh2Xh4O5/myoOF72ayFupdrh8dMINC4CGgJfPZ6QNVo8rR7jGEGSXt4eMTwkMvlX3rp5S996UtUZ35+kSZFsyv2BtQIBylQTd+Xq6RhMbWgJZHM5ItkHvT71H1nd/fJ5pMHj57s7h89ebr14Z3b77z3s/ff//l7P3vn9rs/a+7fnS93Vxp2wQ1zXizXVSehiGJ1JZptmo5JguZkEgN8dHFBfruTlzxxdKFtIs8GcqKknC2u5ytXDWfVSPIiqtlFtdRAI+fGM2dRaqn9uqUs/hU7ZfF553m2C8EjEPbwwYOvf/3rX/va146QimFko+6YrT4TDNNwOacM30BEXdkmF+dqQccEHo5MJmN5ldFJE0+QxwQasMJZjMDkiOfFixevX7++trZGIqhgEkQRIxth0HvvvQewtLREuoJdUkD2rq6ukgWbm5ubpA/dSAqwElJDeW4OyDagoZHE2WymVq9TMJSj63nFUimfL5K4g/5Ud6lEIQAMKepwOBj0e5PxyPfDdrs/m4S26Xpuxp8IDAu54tzcfL5Y6nR7jYWlxsJCoVLycshKpyBJZnM513HlugPbSAC6Y0M5WYCmHfRQRJnDMCA33w/G43Gn09W/TzKEUJiNjY23Pv/5l15++dLlSxX1dFCGLuJKCeVdroEfysqyEFDMjONI/aI45qhNptMgiqPEGs/8/rDfG7bl1r/JOJ4Oy9nprUv2hQUn7/hZJ/JcJkeRAYgduQBCloxlnDAnU1gc224CiyMCmPJQelmQtuXl0pGsUawVYLG+746YUgxGGqZKEkr9indastRS+3VLWfwr9gsW/7pNJ5Ptra3vf//7//zP/3znzh26lk2XI4a6cAKowQGC4ZbNMweGGy7AmlKpxMRZXdJrQFs0Jp7Q03Yc/PEBLhqauMETcRG8kJe9AIXZ+pMnTxCt0BmV+vDhww8++ADsIpmB5tbWFthaWVkB08Q6OTnZ39+nSCQItkgQRpMgWlINCTnMn02jMKAKFB2ooSUpwHQ6A8rqjU0BZZuMxyA5K5fTddmXcd1qteKY9nTiZ71crVwlJfhpGlYe4haKhukMxhPTduFQIO8hjYNohpB0PSubczzPisJZ5Ic0lYl4VDfLaJ5q025RvurXSwrAYNNudxhOiIJMXlxaunjp4tWrV2mW5eVlWoamoPo0KS2mUxC1rC5fYfyTSwdJU8ZL9jpkGxtyg7QR+9FsZvh+vZC8csNbX0a6+xknch0CnLJYqVvhapzY44nh4+1Y+aIdyZtSZT0r4pvhxHDDpJotbgiL0cVGXrE4lhs95CV4qGcN4t94WqWWmljK4l82IcSpA9MY1d0bB7D70Y9+9O1vfeudd94BEx4aTxlo011fOpwsNkgsYbCYBFAJxPBxcXFhfn4BHYooLhTy6q10GdiHJsUIDTz4JgkcREEsLy4uXrhwAff29jbwBayAWD9x4tGjRzBITd7nITUgrlQqr776Kszt9XooYgopwEVkBgFJkSxkUjVLUMeUGMbAfubyaFFGCCpP+uyiDI3GnOwajQF1tVKqlEuzyZg5e7VcbNRrAlF4bSN5YRdiFnTKm/KiBPZYoWF0B6P+aOSHIeOVumpils26lUqhVMwlUYBAzbggNEv7UDZpI7imwKl5ilFlvvGnSIAYHJ80mweHhyhcZhALCwtXrwmOL126RIMwaVheXlleXqIF4DUimgIK+07bHxSTmrxqSXnHpkUZZsHYj8bRXNF+69Xcxko+50SOndh2EpkIaFleQGKrVBhK3d4gGU+NxHIyWUfePpoYAVCXhwVZfpwJ4lqucKlYuYEuTqKcxJEX7CGfZebBIVXyWpUmtdR+k6Us/iUDJvyXvqtMWKr4OIOX0+nXvva1f/qnf3rv3XdHg2GpWNS4hIYYvKDXymMHZKJ9mgAJapgTDMQsLMwvLS0hKovFAixW5AkJgPwcjsdwE2hiJNVsNpmhEwXmIgDBNHxEIZIj2AU9hDk4OCDZr3zlK4hi9C9cJjxcvnXrVrfb/fjjj2E3sCN7YAepmeyTLMMGBdNoY8yo16qy8jAaomfBmd5LLHIha6rhuU6pVADEpULec23XBkIUfGbC09l00Gn1Oy20L5VutU56g2GEdC2VLS/TGw5mYZTN5etzc7SPacTlUmERipeLjjyRzqvXG/W6XJlHYSg5Weui6oENfzwx2h+3HILZbNAfHjeP7z+QJxBT5elsxqijV5O//OWvfP7zn2ccunr1GhXBP59nJlDIAM6zR+DHsWkbjrR6MLOcMEGeT5J4ZsyX3S+/VVxpZPKMVmYiDyNmXDCMEHmsX9IfygXJ+0dhp2+EhiPP03Mzs8Cc+okPjg136udmfjVbuFKuvWC6q9HUUcv/quxGGMWMr7LsnLI4td9hKYt/ybRMo9ciEulNUABPOm+r1UIL/93f/d2HH37Y6/bgBXwEEDqADlPII8eYAgtHzgmC9sSNJiU8UJ5O5Z35pA8uYSsR4QV5dbo9UiiVSqurqyhZ0InugyxvvPEGWNRXpJHICy+88NJLL8kNEY8eUc6bN29eu3ZtZ2fn7t27wBpG1+t1mPv06VMSh0cvv/wyOpH0AT3zfIp3/fp1fFTJ4xdffGmuVqVUqLYC40OhIDd4jCekTPjm0bHr2JC60zoZDfoOmjIKwtkk9CdWEpVymXAySPxxMe8sLzVq1ZIfztyMSwEWlpbcrEc9c/l8Y17e1Of702AyNWmMIJioh2tEoTEey0qu63qUh7ZSw5JJ3XFTTo1mGkq1oZjCmMhU9s5mU9rkyePHT7eeHh/J60g4WKSzvLzMyMRoBJcZpb7whS+88soraGeGQNo2ny0Uc8WsvMsKzRtEwQzcZmxjed66dc2dq7i+XG9NucLxLBn5Bh+E8GTKtzkamw8eR8cdFHHWcrPUpj80RxN74mdGM7c38iZBLZcXFjvehmXmDIvZAsKYYTgE3paAONXFqf0uS69p+xWTbs8f9BgOQECP0iD+L//lv/zkxz8+aZ7QvcAiRJhO5LIBuabAsaNQXhgKUDR8xS0LnqLySqUiWGTKPxyeCtuV1eWD/f3JdAI+lpaWJ+Px4XHT94NSqQzLyA5S37hxA5FLNH3JGmgGMYTf3Ny8ffs2zGITyuzt7eEDQGq1Gnqwo25/IHci6ke+HR8fQ2HIBbIR3XqhmWD4VCqlfCYDYYdAcTohzWqtDvr6/T5SOZvLLC3Mz6aTQa8LiFcW57MZZzoeTYYDxzLmapWsHcXhLADrppPY2cEs6oxmYz8x3WyuXJ0GUb8/RIRWy+VsxkM+jwd920iqlfLKyvLxSWcwGnuZ3MLCYibjMbpQZTVCGM3m8Wwmv8hxFGhJ0ZfKcLPFyCEDpsz5Tdrdy2YYQ2SucOnSiy+9eP3adQazSrWS8eSJEDOfyYwY9O/1e91WfzpgMBgPJt1B0ByNOv5gYsx6tezJC+utperEnHWNeGraUeLEkcWBlCuIZV0jgaHlOw8o39zqhZX5+WycTNDPUgjHCK1wGriWd2HlwhfWLv6ZV3zZSOTiYolpUCOf04PCpixO7Xdbqot/xdS6BEg+VbUiYO/cufMv//Iv3/zmN7vtDiCGdAQR7Oq1XflAjNNfjfARODsOUGYT0EBJsDg3V2czTuJ8PqfeqREwVVZhIkjKprq7TRZzces1YqQcim9rawt/NkkEmEJeJDDYvXz5MoL35z//ea/XA0BAlogff/wx5IW2sLtYLD558oTpPOSlLtQNKlE8BhLQRiJQL5/LkYvcryF3vgULC0uoY6qBeK/XYFrZc2wjCiJ/ahpRzkWsRpE/Ac/TUbuYSWolt5C11NVlzBWYEgSz6Wg2GeUzXt5zZ2PYPCrmco1qndl+wjzf9irlWr02P5pMaL5s1iM7mk4/Dc5x5A7ATCZDy7CplnfkWkACyIERkzkHzU5DyrFSdz8O+oN2q33CxOG4eXB4QPVHwxHhSIq5iPxYWq0Ba1pvZWllY23j4sbFy5fXL1/buPnCjRdffPnFW9c31uuOOaDSYWhFRia2CpFVCM1CYOTCJBcbedMsxtaCk728tPb6xtU35leuFQor5cqlSv1quX6xVF4tVi5W69crjZv50kXTroq8kfGCCpiJ/KCoWYylLE7tt1rK4l8x4alipjwyDUoC4re/+za29fQpPUkLNAmhFPE5JjSLcZ+zgxA4slmBHaYfByx3/soLI5iG274/6/W6nU6XKI7rqRVpefsyIH7xxRchKQxF9oJRyFutVgEeIpdvZuKEIbXd3V19ZfHVq1f53t7efvz4MQDCDY4h70cffQTKCalXQqgOgwQBwDHknU4njblGuVLGM1SvRqWcrtx2JrVzLHmMr83EKfRn4wEfzzEytmlRickomPaKObOQs/JZO591c57t2YYVBcjEYsaZrxRLWdeA4HFQZuyRp+kYtmm7Tsb1svCVutIOlIH2IDOaIpDLOQBojqrJCCcP58RoTFnCVmvrcq0bDctefCgkH6GdmstQ2XartbON+t89PDjotNuT8cRXaeqh0aGNbSebzReKhVK5UKmXGvPzi4trzEuKBXc0PKAYjlv2cg0nN2/lF61Mw/Dm7EzDyy5kc0uZ/MbC6ltrV7+wdPGVUmOjUFop1a/wKVTXi5XlEkSuX84V12yvkSQZedyera7BEBzLkrf8hqjGltRS+22WsvhXTBYuRUWKvLWfbm6iiL/97W8/vH/fdU4f7oOWFQqYZkZdJqzAJQKZXRJfLX1iEiCTAS4Ku74rz8SxgE6324FA8/Ny51u/30eQXry4UavV5ToE9bi1119//ebNm4PB4OHDh8AXRVypVJB9cPbk5ARUbWxssBfO3r9/X19CQC6tVgsWA1l9bx5sEqWoXgiNKiRZvWoMlAlM1tANeU6R0aQzubnZZCTo9uTNpEzMozDY3dmejIZGHNpUMZjMxkPPirOOlffsUs6br5erpZyVhK5jXrywcvP61SwNMBtljXCpWlyo5AuOwdw9mo6nw/5kLO/cm/lBfzhqdXthEluONZkMe31523SpLG9TlUEqCHLZ3MrKCuMW8FQtJhylUfVPmpQZRnNcaOWYoxQE6F8CeK7cbk1Sw4G8L2p/b+/J48d8aAEi0gIkZ0F1uUZG5jBy84Yjl/7Ku5ktO0r8ybSTLRSr9XV0brF+MV+9lK+u5yvrxepGpYr+vVKeu95Yfb288IJdXDKcsuk1zMyS4S2aXt3MVOwc1J6znGpi5JPIlkvY1GUYWgefSWRxp5bab7OUxb9iIrhE2JomOuuf//mfv/nNbz54cB9eqf4kqOVbFivVj0uKuvIoH7CrtNrpnWMErtaqS0uLQDCTQfNOQSrUQNyxiWe1WtH4JiKb05mwJp8voHmRwEdHRw8ePOAbeQt5QSqb3W6XiTabvV7v6dOnh4eHJLi+vk7uUJgwMPell14iBQAEhqAz/NVjAz6QDu6TCN8KbfKI+uOjI/QpZYB8w+EQf1RzvVbNZTKDXq9SLDbq1XqlVMxnUMRZx5T1itk4CqZs1iplaS0/KGQyS425Si6Tdww3CSx/HI07eSfxjMgf948P94f9frlSRej2J6PeaHzxyqVqvWQr5cuYtL6+Rqa0J6XNZjMMdKKWpcCQ12Z+wODBEdEDIWEi/IEo7eh5FEDegTqdopkJI56uy7EjBVppb3fv/v0HDx5KS7K3UW/I+0qhomMlyHvD9OUNoXJRXqFkz69erjQ2AHGxfqk4d6lU57NRrV+qzF0uNq7k61fcwqppV42Y4cYxoqy87DnKG7H8DmjYWYOqG14sj9hkgqBYLAxmwpSYahBIYZza77ZTNZeaNmbDAFWz7Mc//vHf/M3ffPDBB/1ej86FYIRZgmlaTLWZVsQ44AjQxI0Phg/4WFpehMVQBrC02+3l5UWQMZ6MbebqNj1VwI3PaDRktl0sVRcXly9ckIuxYCKcJaO6en7x6urq1tbWxx9/jM+bb74J09Hp6pe3Cm6IA4iJQrA/+ZM/oRh37969c+eOpg8CGQclh2ia0UTEDdMp2P7+/tHhQbVSWVhcQC2yiyKRbKVUQhi3To6sJJLFB3TxdIQ0rhXzObRxOB31e6E83sgpFXLFrOuaEWFW5quNWtm1kl6nddRsjmehnSsGdm6/M2mOwtrq1ThbPuyOtg5bjfmFnOfJRQujEY1GmWGuHjDUKkRSrdZxD4cj23KBNchmAtFsnuAjKy3DkT8LZEWf01cdDn0Gy7K9vAUK5ImP/skP0DIVYJTauHTp8trGW6++ySykNF/J1fOx6cYJwwvAHMbhVg6GG67BCIJYNvTTh/FJTgkq604eY4E8lo0d8jI7damyERt2aNh+lARyTbKZZcxS5UF2R5a6405RGHV/ppNTS+032XOui1V302TVDvVIhJNm86OPPvrWt7/94fsftFtteCEIJgT9XHV8er1WtfjT4fkmlqIwPiL3vIxXKOShDMHQoJq5uNVLkvyDgwOSKRZLuVwW9cfn5gu3bty4ubCwiKDb3d2FRGtra0hg8gK1hCcpYApGISZoRhKC6QX1SLaTkxNyZBM0A2WoTQBSAOWEJ2sSKZfLBGYsGavLlhkqSEG9S0le5oQBNaqJNqcikbx+PwoDfzqRJ+C4tnrlURx6rpVx5WUdrkz4qY2Tz+azXoZoraOjnlylMDSjac41ywUv55jlnFMv55bnq/O1UiHvxtFsNB70+93RoCuLGzatGQ+GA1qnUq3mcgXGMoqXzeUW5hccxw0DuWWcSUNJHiMny/HkWi6VwDE1ophMMqQYKM9Y7hOJIyY0jBtSVo6lHCKIGEW0wGDQb50093Z3m4fHTAU6vfZMnvZJvTPg2jITEcqWaxoFwygaZiGx8omZM8ycaWZNI2ckWSNxYxPZK88sti25QE1nIoMBR19ewGqCf7muQpaK2cPuUN0jLYOunDJaKqeW2m+x54rFmrlidGxwA04Fr7Ilu9gkCHC78/HHP/zhD3/2s5+eHB+janVEEKZiyU/5xFIwUt9KmtEbJbIlixVlpS1lt2nacqWsPZmiTSf4gxV41zw5KZXLtXo9m5HLaQvF4osvvgyI2QVGMXTctWvXkK4PHjz4/ve/Dx+vXLmCZH706BGoBaxgl6S63W6n00H3KS7PU7q9vf29vV2IBm0bjTmKB1gBGeSlYFREyjGZoEjJS8gVgqqJHwSwnjC9Xp+djDS5fA7SjYYD2zJzWU8eHGHEallW3ccSJ67nFvKFHLGooWXK9RNDeebncNinreZqlblKoZJzazlrueQtFN1s4luzYcJnOg4mg3IuUy3lwTpTBUYzxpFSuRLGxmQ6rVZrVA2wqStNpPA0Yyhv+ZgxPriOLddayLM65ZmZwI1xQRa4hcVyWaG6w4IyxhaKVx1qYAi2IX6/3zs8ONjZ290/3G+2TsbTKQeNY+5aZkaeKIQohrlaFyOSbQGoejqQeoeovOyaAy9nApgnXRl52RDAclbAdGG0SXjZqwS13LuHU4op93qkLE7td9nzw2L6jSBVYVfQiQLVPNUPY5C9SYxOvPvxxz/43ts/+fGPRJ/OZvgjxyRKGMBV3b0JT6/kI7/ixRExBRkoYtep12sbFzdWL6z4gU/3rNVrC+qhl7l8HhZns0gtecOmPJdd3ZKlLuTK49npdJHAm5ubEO3mzZtLS0ug9v3333/y5Mmrr7768ssvo+9+8IMfkNQXvvCFy5cvj0YjxDtC+MaNa8y7GSqIvru7A2SlVqZBSJhL+QgDsiER9aUWCuBt+I7kREuOxkNqMTfXYHMwHNM6lUp5cWmJgo1H6GJ5gC8V9hyXMcCyHXDZHwxoP0hqm8zVo0zGdjJOJp+hpUazqDOYea49Xy3NF72qHZaiQTEczDnxUsFdKubm8tlyxlmZr1ZLOdc2SIcsPI95vRWE8gKnIIxGQ/VA/SQZDobHR82ZP1FPp5CXRjO9KFUr9UatXCnZrgOAaXNozhEBuMJDSKjcoBlCxzHiNEb6In6ZgdAa/eFg72D/yeMnu9vb7ebJjImCmcj1yKZnWZ4Strr9AKdCLyZJAnc5X2hn7anPJ4hLWEvyxV9/TuNaQl6ALmJZXdN2mlhqqf1Ge+7WKOg5StsiZGCiA0bBk2zKRQ7+g7v33n3nHU1AptMQAcGFASOti4mOzuWbXaSDAyNZwiDckK6rF1ZrcjObuqz0mZAgUv9uRr4g5fi4ORqhXvONxvx0Onv69OnR0RG0RRK+/vrrb731FrEoA1z+i7/4i5deegme3r9/v9/v66dPQFOo3Ww2cbuu026379y589Of/pTxA0VMYQiAkVq9LmuvaOFisbi+vo74pRZM8yEvcR3XIjqimXaREUaGB5nUo+Mz2UzAWDSVN+Ch/OMoIHeCVatV0pyNBt2DnaB3XM7EKwt1xzbhOKPK4sqFlbU11/MW67W8kzj+wPMHZSsoOUnBTkqe3aiULq0uLc0VPWMajTrxuDfptU4O9ibDvmeZruPs7eygM6vVSrlcRG4PBj0k/4X19UZjIbbsIIo3NjbK5RJ6H9Aizym8jJGQUh7MFg8GfepLBTNyGbU6NlRMdLM81D5Qz9uMktj3g267s7uzvbX5ZG93t9vuTsezfK4o7aMvldMsleFbnTTqUOrEyEXIayHJ1TKyySnEHAtQM1RrEAuLlWY+/0jc1FL7HfY8rhfTnVTn0pNfueYBaDIj3tnZ+elPfgKLoR5khIYEVuCW8AJu5Tg3nRpGdDo/8/q83Ogst1RIz1fP4cXwAXw4AGI2m4XX7KIzLy8vA1ZELnSDm1Dg4sWL+sUcoPnBgwewD3V87dq1vb2927dvUyTiXr9+HQdFJUGYeOvWLdCPaNQLxxQD4CJgyRRPvUZMsdmk/JguGJXiG2axAXf7g36322MXwwdjxkAesOlXKhXXdqAxIrNSKS3ML+DWv7aVS8WVWm7eHsyZ45od1nJGo1qkNbu9/s7e0f5RJ6Ftkoi5fdY2C55pRX4cyCMs8EFK29EoF/fnM8FaxV2rZuecsJaN58turZjJMjgYRkEuAi5kPAgvFwuiuv0g6Y5m3YkfxOZwOBiPh9SOMYxGgMbVag2Ta7RnM9iczeU4uLKo4c/ALnWnBQC3PnxymRzNpI7mhLr3esfqrSiPHj2iYZkKsJMG5PCG8kpvdVGNYfjqtVgK+EJmDE8xtSloftYztdT+9fY8slh3G4zeyPScjkTHPj46fhf7+TtA8GB/HwGrOxhhMB0eHygGjHCDTr5xsxfeQS7A58mbMeWHPiQnXNZ74a++4JfwiFYM3tHbV1ZWwHGhUEDeql/zElC7trZG1j/5yU8AMW5QS8S7d+8S5cKFCzdu3IAUUINNskAhgmMgfHh4iDQmJLWjMBQA1IJ+DVw8SZwEUdngmGIQkk32Fot5ajSSG/9wF4ulEjgmPESbq9cJiaCkCRx5Z6hLdQA3OEYtu0ZQtmcL5ezyfL3RqBeLhVyhAAZpJOYZcjFbr29Hs0rGqmRtK5oZoS8/kclL+pmJTLJmkLHDrB0XPbuUdWvl3EKtXK+Ucq6bBL4Z+uFsFEz6SSAr7cPBKIgMN5NzcvlevzebjAq5TK1Soai0ValQYm4BjqXWUSgPX1aPflarzSGHkAPO7Ic/QBgSMzDJtEjGWI5lTMVpKFqGkYzJysHBIWhmk3YjQRm+5CHLcr/J6ZmjqItbG/7axDdlcWr/A/bcsZg+qPuMmpFLF6LLtk5a9+7d/dGPfnTv3j2wqFcn6IoqmJqmQiX12ma9ZkEsL5NhH8Fwg12YeGHtghahYBpQgmD26gA6X0z7sAuMIpYJTM9H9uLAs6QuEtjf39/c3ITsL7/8MrD++OOP8QHEL774IgoayUwJgTspAE+k3EcffYisAygUD8jiIEcKD02Q2zjAPd/wBXJRTgYDyoCbYjfm5oilamSRGnqUkGxSVFteXB3SSmwCa8hG7YBXvz9otTu0nZstWvmymS2ZXt52vWzGqxZzjUp+rpQpObE5HRbteK5gV7OmkwTyrDMm/GrqTuJOJhfZ7iRMxn4QGma+WK2Wa2UmFk5cdKJMPDanPcMfZWyL/EX8Zpx6Y44Br91qulZSq5ZpCihJfWXxPZul3QSyavXAdT15kaBSvuKpgHl6EBk+1WhKCyhPfSbIEoZqri5tq5bdd2k6EpcERUnblsyiTkdxwuOv02RTp0C+2p1aav999tyxmE6oHfKSB7pTYrTarfsP7v/8nXc+eP+D3Z3tXlc0EbvoanRRQtLN+EZkQbhneyDdEQdQBnZwDXrm8jl8iK5xNmYurQwHIMOBemUX8vbmzZvAl006P1GuXbtGdNLEp9VqAeXLly8jkwHoBx98QEgCQB8w8eGHH7J56dIlcAzHf/rTn969e2egXggNTMkIgpCX5i85kqzM39XqBIOEFFLdd4eBtkIeJSpv9tQL43Bt5vtk2myeoECZyVNbEhyOhiCbdKj6cDSeTP3C3JJfXN3sW3f2ekftPi0Tz0ZWMKpm4kuLlStL1cWisVAExEbGDFx5t0USRrEfxrPYDOzs1KuO7HI7cHY6w732MDTytoWejyvO7PJCfqEQ1zNJLZ+Zq9ZK8nD60MtYhZxX8NxoNvVQ6TR+JJSkzAj8gdylIo9h4uB2ewO4Wa3VGHVMWxbrORL6eM3kkhgcAlPtg0MuhVOXhNNc+upDGo0R7ol6bTbHAk84DNLhMVjWsUhWcx/TSfGtHaml9t9nz+Maheo/0isRVoPhAC3885//XBZkYduh3Bmh+6rWPgQGZHxLv1VvxFASLKHTEgb8QTStNPuDPp5gkZ7MN7vIi0Qg48WLFxG2RCciji9/+cuwEjlMbyfl1157DQlMvg8fPsQHXELhZrP5/vvv37lzhyhXr14ltcPDQ/2CJcKvr6+TGnoZ+TaT94DI44fK5bLODpRTJIqKET5Qxi49GecbN9Ep554I6nHgB612W/3WV9ZL3oTHvba+ziBDQ+WymcWl5XK5ogYio1StrVy6PjDL3SjTmQRHh4cH+3udVnPQbc/kkuQoY5t5z8y7hpuESSD3LhtOxspVrOJclJsbupXbx7OfbZ7c2eu0p0l7GNy7v7O3u5cEk7miO+4fz5cLi3PV+VqlWi4VChnLDEeD7vHRYa/TKhaKvV738OioPxjQhoxAJyfN8WRSKBZot9FoTPmg8OrqKg3iys93Dk0HmIulsm4E2pMD9+xhRfLL4rJ6oR8tpugtFT05Obl///5HH33EEChPt/DlLnU0Mk1EMB2dYNIkyrQ7tdT+++y5Y/FZt5GV4ulsivx57733ADEQ7Ha7w/6AHqu7qwYZ/Q3TseCXrB+qB64DXzr54uIi3AR/AK5SrTYacmMC8hMJuby8DLVJjZAE0Phj78rKChBBDkNeNB0EuXXr1mg0Yjy4e/cu/fyv//qv4fvjx4+fPn0KXv/8z/8cRgBiyEtJNjY2iI5e29zcxIcSAlNSJn3ywqAtIwGjAvki8agUeykSJccfw43EBtbAt1DIwSyq4HmyulKt1grqJaQIRfU0HZn4hwHDzPDg8KjX7ft+GCVGbzC8//DJNDLlBXa2ORz0Z36UKdWmiXvQHj89aLd6fS/j5bOZnOfkMm5s2BPD64SZ3bFzp528cxC814zud43dQdIZxmHsZLJuLufEcdjuDk9agyixKU82g9gezYZNJ44K2VylLP+qc3UODocll88vLi5UqhWqTvugg+WZHhHFk4Ug1L0f8D0bjUdhLEeNMFrC0lDAdyrvkQp0u+Gr2Up4KqvPERLBCEAwGurRo0dPt54eHh0MBnIBtasuGydB3Oq2GF/SPr3a7bdZCuvUfpc9jyxWWAxnM3m8OlN+QIzwwY0OigJ1XeqZHMZBYL7P4+KvPdkLwgArKgy33DAmj3vMEAaFpVFIN+YbLJAyUQiJQAbf5AWFCQNVkcnz8/M72zutdovNy8oQ6FvqUZlra2tEgbwPHjwArPpJQJQWgQypSYTsSGcsLwP1gSzDA+DArccJHBSGZBkboDxuasEujMAUD5poTMMkhhP4JHhKEsrd7fV0eAupGAjW5VLoQh5IMj8fz4LG4lK5UoFB5JItlEr1xdjJjwJjFMobMdCZ/nQcy0XZFmhtTY3HzfEHu713d4Z3j6cDMze1vChhzm83avWV5blc1h1NJu3O2HBy41k4pemiMEYqT0ad7rg7mEz80Mpk8+WSXImsfnODgRwLOAhYUcSUH6bKaNTvUXiOGUMFZcOoJqimQWSAcQT0DJPAlNYjBUwfXPlSxNSr5HjrALQwQ1qr0z5Wv7IyBHJAGQIJ6XpySQYx1ILy76CtJH7qTC2132TPEYt1l8PAYhAG/X4PLcwMFAWqfzqHYnLJkuqcIobVVROYjqh7Gp5844POQuQCNfiLJyCAAiKW1E9h0BYE0OE18ujJyE8gy9yZAICVZEE5myCSjk1JSOrSpUvwGgpTJBIhAAKZlCkeepbsrly5gp5FUBOGApMUnAUXCjfy9AnCAE3cRET8irQLQ8qAUX7c5ItD14XoY3lO0ExdTCIPkxsM5N6QDHR2XVqDauYLzP6LtoVojYvlUlEeqpmRZvAyhXIN5SxIDCPL8QwnK6+mN12m8TM81eIrOcqFGZlCe2o+aQ7v7nc32/7UcNYW68uV7FzOmit4tXIhJy/987u90XgalOfmE8uZREl3Eh33Z8fj+GScHPUnx91Bf+wL85wMnBwNR5QQ0FM1mqjdaU9ns/mFBbKjBabTCa3RaMwH8pQhX+7BqdXk3hZVfd0gmD7EDMx80yBCVYbqM7GsWwkuq8E3kpX0fp9jsbu7q1eHGIA5THLIRSOfTp6IIqk9c86IWxzKfXYenu5KLbUz+yNksT7XsfPTXfnwJf76m7563JSHn0E9LXNAG9A04oQ49CvCKGUkixXa8IEsutfhBoJ8SxR1GRkSkp6ZL+QhIJgejUYEAKZ86+5648YNcEzgw8NDJrwg+Pr16/gcHR396Ec/ghdwGVgggf/pn/4JuFy9enVjY4N0UMHkyF42wQcIQA4TnqRIBE1NiUgfNyCmwLqQ4AAk8c0m4XXt8Ifp+OPW4wQ7cGcz2XJZXsWE2ERLVqs1NvGn8OVyGfozH5ClUtu1bMdITKb/k5nf6Y8Gk2kYCcVanW5XXnZnmq43CZN2t18sVZxMRq31eG6x6tu57tTo+WbsFVcX6m+tl6+W4wVvVsyYg37v4LB10h5NA8PNerWFRrE+Hzj57fbs3cft7b5h1xfifKE7nnGgZpNZNl9yXA/lPpvO5uYEsRxRQJnLF9Y31r2M5/vofQsVXKmUOS60idy9bcr7omRhWEyUMi3mefJoC32gaZxE3UvNOGKZFq2hjjl74LLCqyxSyT07HGgGV1lt39vjaHKMJJDCN/liJEJMxV9lcsqdnkKExLT3uY92pPac2x+zLv61U1z6AGyiO8Em5ppPnjxhpq9FMfNQupN0OUKd9ZZzk56k1ovpabovITzh4IIyJBjT/FxermQgAOnLrP/sUTuEZ2JLXhr6kJEwgJXokPHu3bvo3FdffRVY4w+mCfm5z33ui1/84traGlCGxW+++SbhSYcU2KTzw2ISx0GxlU1gNHTQIADoCHPcDAx8N5tN+Es5L168SBQqAqeQ2OAmDIJisVCfm4O5lBmsoiuZCSBpR/IYtRFJYWRGjgeH6k1I6mUl4+n0uN2bTGfFQu7C8uJkNEAWLiwt1xeWJ0EyS+zIzkxjO3FylbmFueXVXKlaLFca842NlcWL88VC2O0fbD59tPnh7YPbd04Go2GxUlle21hcWi7V5waTYPeovbl7vHfUszNZeSHH6sLK4tx8tVhhvDFljSIjTzperpShrU/9OSa0z2g4pklpG3C5vbV1eCgNwsEaDobN4+P+YMC4QltxuDlSjIUcOAIA0mw2hxtIy0gmj7SQZsSISyuBaXGbcugxnSaNQ4Nz/jCcM6gDZTJloKYliaJuy5aVDiCNmwQ5ic5PJBzsfXYztdSeRxbLlLbd2tvfY6YPJfVkk34o/Y0eIr3D4vvsQ0KySWe35OcsR90oHMoDzD1XLa1GfuCPJ2MgO+j3SUqArvQvBER70sl1pnRpJDMGEWABOYI2/JHPX/rSl4iyublJeVZWVl5//XVQe+/ePfo5DtBJsiD7/fffp/NrFgAgmMJe1LSStHKRgFbiOKgDIF5eXqYA5IsGhBFkrYcHagpbMeCDTu50uqSPf6fdbXc6UAatXSwURkpB53M5svC8zGQyzeayjfl5PjSWm8muLC2uzte9eDbqHJfy3uoy22ulxQtueXHmlntxpjVNmj0IOXGMsJqJF7Phojeu2pS82+xPUMqRZZeqhUtX19YvbxTKlZP++MGT/TA0aelaKfvCpbkXNmoLObPmGovl3PpSvVYtTYOo2x8CVgYLxgkancNBjZDmHErLkeupqTUquFatbaytZTx3NByEfrC6sjLXqGez8uDjXC7PIWD4EWJKc8nkRs0wHNOSZQq9cKH3ahN84hOD10hu4xMBHZAsGfW6ndZJ8+iQ0ergpHkc+LMs7eV5+qpkAkq8Z0xOMWX6hORbu1N7nu25YzEAApEnreb+/p5e9QM9ikqiiVQH+VWTqHKjgnRGzUH6Fg4YBwNgNLN9YOfLoxt8OAs6wQG5gEjkc0luZpNY7IKGokahXqejV4EhwrVr1yAy2EXAsokcJpgW0aSj5tqnq8YYPRkynnMErCwszFNI/AXz6iX8+POt+zy1o2oYeQFicqeQ5M4wQOJsjhDAp891axCFuIwVuOv1Ov4IPb0szqQ+DGWVgxxJlqQQm5E/s6Jp1gjWl+aW5qpexg0SK7Lzk8QJnfzc8trK2kY2l2k1D4F1NO548bhghfmcGzg5p9ioNFYWl1Zr9arlmMPxqNnqtNrDydgv5PPFnFfIJHnHr2Staj5P9Qb93nA0zJcrhUojX6yYtjMcDNqdNqVltMvlczM/4FgtLS/VqlUcIJJ0yiV5csVkPKZRmAHI4ri6rrzd7tDaEJcq61OCCjJ1YMTSjWk7cvEiR52DRetxBPEkEf0LHZ66efEnNY4OKTAXOT46kgPXbPa6XXwC36cBOT0sani2oPyscZiwZ92pPbf23LFYy0lmrPsH+5qGdEW6lu5ydC5i0bswAusUztOh69L3dPfjGzDh4BtUzc/PqwTk5jQoxl76J50ZchGRMHRdTCWcADJ6LLmTIBwhLhKYCS/Uu3r1KgG0WoePq6urJKLLrJeJSQp/coHF5ELizKHJl1jskv5/Bg5oS+00sqEq0XFTNnbhpgwIcNit4zKWUBLQBG4c25YfJNXbMeRJlOhodTMx0s6f+eORPFiDMONhfzroZoxwY3nu+qULcegDoN5gGMYmWJzOZuVSfrlRqxWz0XQ0HQ56g35nOBn4xtTKWblKvlQtl6uVStVxXep20jzp9/q2YVQK2YwdO2ZoyAuqh8OpH9nZUWSejGaH3fEoMGyvONdYoNFcWQgKSUENFRZjqes6xWIJNcrYKusqcuGaj3qlUohTSo63ENYwT06aoJOIVJzqM2LhWF9fJzWaFB8aWW4DdFz5bU9dy8gZwi7d7LhpRk4MjMA0FIeGw0SDI9WZEmFwmQZhjzzw2HFFcSt2c5hIB2OTb6KrZFIWP+/23LEYKskPL8dH9BaEJ5v0K+ltSiLJvXRnpuPoRPQ3nnSkcx/6Fd90TvotGBX9NZnQq0mTbnneP3FAZDy1MtVRKAO7dFyiAGLwpy9Ze/Dgwc7ODv7Ly8t8y5WtT59SVBKnhMQiPGXWJQHZ8JfJM26yIBisIZYGLj6XLl0iZUpCafXSNoWnshQJ8UsiurIUkpQZTshlMOgz20dXouMnyNXjY5BYKOSZwjPZ7/W61BTZnHXMgmevLNRfunHFjMP79+RlIqQsaYaz1uHOye6TYWuvYEdrK0turtDzzZ1Bsj3JHI3NKEzC8Wg66k9mE1+UaWwZTimXna9ky1ljOmrNJsMgMnwj3xzFe/1ZL/GifH1iFu883j056TLXuHhxY2lpqVguZXNZxorpbMrxm82m3V6PA5DEiW3aKN/xaOS5biGXm00nHPP63FytXqeENEg2m2E0qlaruhE4grgVqWVKgQNSw2PHdUiN5pXTQx13TJ8M6qwRU014OhfhEJ8TmTGVMYZJiNxunyScZ+SF6RQwHLS8PpG0T2rPrT13LKarACm6ynHzGGUEeuCa7kh0EgQg3Ulv8k0K2s6xyzcBdA8kIqkpeMkrL0EVnpARDUvHLhQKdDMCg7+NjQ3dkxFfEBAE0NWhIZtwkyia4Bhxt7e3gcLly5eJSDkfP36MasafKJqqZErihGGTKqCLIfjc3BwwpQoAHfGr1yuYcZOFLjxl07lQYBIhU9BJqagFDQI48FxcXCQWPhT1xo0bpIMbozpkQWqUmQLX5LGZNZpzeWVp7cIqmLtz5872zt5gNAliYxYZQ7nYK+i3m63DvdkYDT5t9YfZ6sLFF9+6+MoXZ4m7ee/OwfbTwWAod2KYXpB4rpcvkk0pj3SdTCeRYWVLtYW1K40Ll6aGvXfS3dxvtvtj28kuL8x5jtVuNZsnTcB66fLlK1evLK9eQMju7e9PZrNsLjdXn6tUy8EsKBdLSGhZtUiMfKFQUT9mclz00WT8pda0DO3AEWw2WzQFPjQRbUVj6gMEi2lz0EwUGpk2JDqHg01SwzgQtBiJYKSmzyVy0Ufz3oP7d+/e393dnfk+NSSwcFmddQTDSI0oqT3n9tyxmB5CT6PLdbtycRhuuhkdg130CqAl388s7Wk33QbDQU/DcEhyZ9qZNOm6sBkfotN7kbSwkmTp2ATG85yDZIePHg/41lyAjLj5JjwJEhcjazyRusQFvpARGpKUVtNgkeyITnngAm7SZxM7z4u45EL6BCDxvb094pIUcQkm8F1aLjCpl3mzxSCxurxC8hN0/WREFkhjlD0py61lMtkPAdFwOJDVj9Fkae1Sub540um/98FH0ygpzy0EZqbnJ06hurR+JUxsX+6Iy8zPzQHBVqvb7vYJli1UyrKskM9kcgM/3j0ZHbTGO8ed5mAyCozAzrUn0SR2u+Ow0x9Pg7DT7dy7/6jf6y3NN9584/UXrl/53Eu3yoVcT5a8e8VSsbFADrK6Pb+weOnyldWVC4sLi7l8YTqRCQQHicLLw+VGwzDwUc2D0ZAWo5FpW/jLYERN4SMNxSEtlYoMgQxIUBVuMsKxCY9dzxWMyrXVwtzzQ4+xyYHmm3bmkOlN2pYDzXfAriRh1GHo2N/fZ8bDQcFfj6yEx60jniaX2vNqzymLUaJ0xX6/NxwMJ+MJnUYR1qCzabGjI5yb8Ej9Xqe7MR2Jbw1l+pFioi8/qoP1ICQfttjrB8FMrSEygyYKPmSN0fnZpBPSaVFeyGQSZy9EpMNDYfQUPRbk0Z+JTjDCs1fS9KWHg1rYyl5gR4KAhnoh3CgNcfkmHXLBTXUACpvEJTxugI4n4UmzWCzTTkEYyOVXFG88USsVYu12C7fjyPVYlAFA64gUYDr1GwtL126+FMTmzt5er9evNxYyhXKQWIHhuPlyNl9UD2+QN2+aiVwmyIgxGE+bre7BkdTLdWzDySRu3is1inPL48hqDSbt8cw3M7PEGQdGaNhuLlcAf3IrtNzSUi7L6wGjYDbsoYmPoSqF7Q0GJ63206dbjx4/OTg8qtXnLlxYX1/fWF5anqvVq5UqA2kg91LKD5sUqNcfWLaDqi8VSxwyxtlSqazhS6vq9i8W5c17NC+HmCPOwZ1OmUnMAvX4IRWgiCdNxDcBaG3cmsUYnhgOddoIqUmNmcFIXWnTPG7u7SGR95iUsMnZQjh91hFeztBnz9lf2Uztj9r+aFmsO4M27eYLB92GXjdBNA1Hg+Fg0BcJOZsijWWiqp42gTQU7cm37lrSnZBC9EzBLonQAYG1GatVWjbFjYXAjrTRmwHpkgVCUtHTJ42FhUWiz3y5qxiooYmIQZGYBFfVQxUIyS7yZRcgPjw8bLVO6MM6c1gAc3HD5OlUAD2bTZC39XpNv7yOWHCW0gARyFKR9znJFWywHpCBXSpCFrrPS43UKqeQlxHFQO+HCE2ykBud8zmqeXx8lM3kkLCu6w2HY6qA/MzI03NQ1sWrV6/nCyVUd/P4mF1SncSIZL3dnM0CiiSvGzISxqJet0MN8rAvilvtXvOkA9Uy2fwsNn3DKc0trV6+5hUqgWHPYiOyXPg+C+MgkfdWmXLDcqZUqdQbDb4N02LY6HTavT6aeTqezcbTWfOktX9weHB01On2KS1hF+YXFxeXqtWa59LIYNHKZnPlcgXn1A8zOXkhIT6MRsxYMpms43iUkNbQ54BuKMYephaEAaiWYXJgOXa05NLSYrVWIzykpFW9jNy8p7gs5NUfBg/FaBnR5TcIZepMmHHGNU+aB8xQdnc5xMzO5Jq8s5UxVy2CEUtM/SU9ffLKxjNGYL5/EVj5PLuJ/bpPan/I9kfIYs6/Xz8FlZ90D855upzCsTyknNk80FRPipGrBQB1YsqLNbM5eboEceTCUPVuCPXkF3XdsZBX+gJdjgSBs3qql/QbPiBOEVie1ENypJDL5YEmE2eCsIPESVmyUsIqDANULbsohAj1Xo9uqdcQ0JvD4QA9aNvy9GG5SKsgD8SB9fRrUDs/P89ewOd5GfiugSsFOftZCfKCYxls1JMl+D4+PqbOlIrAepk7m8lW5AFv8rB5IDW/sFBUIppckJmIdIBD28Asy2LGYOOzvnERibq99bRzchKqd+u3W23ygpxo5pPjw+loUC3mXduaTkbD/oAK1+rzMC0IokKhtLC0lMkV24PRYas7jY3SXKMyN1+qz+WKch8HWGJQ6g2HR612q9ufBpFpewXU65zcWrO4tMTfQqlIE7R6vbnGQrU+t7RyYW3j4vLyar3eoPEzmRxqNw6NwWDketlarTFXny+VKvlimWEmk8uath3LO/RDDn2/P+x1e0wIKD0nQ78/ALqFfJ6hmFGNgw/flxYWGQM48tValTan7pwrUJjDgVsddJkh0fYcOxyM5rjVKjTCmZOEUVxGa866KPA5nRiuh4M+o93O9vbjx49azeZA1qlnzH2AL8ePRIjCITPk3Pulk1llJPrgfJNvfLDzTW2/7pPaH7L9Ma9R/Ebj1NS9gn44lGumhgrHMgmVi9LkcTP62nsRv5hCjKwP8Ifepc9vnY4IZTG9oGFmXPW+ZCWTCQZSSFDfFUYWKGXwirxSDyhugWPCgEV5mWapBGRUMFkXvnz5Mt8EJg0Iu7KygrYFnSho5sc5eZ2dyCiK5LrymAgGEkitFzQoR7vdZpPowBrT11BTeL2EDZfJemFhgU3CIJ+XlsSf1AAKs29RuOpiAFk4FpuqsUqe1aMXOiEiJfzGN75xsL9Hf894rnpGT7y6ulqv1UwjmU0nC425hUYDcZhEMVhcXV3LF4o0HsWj/F4mO576CPLhdLa5vfPg4ZP+cMQY5rjQrbhx+RJNN1Z3V2eyuUp9buaH29u7T55sjiez9Y2Na9evvfjSS4tLK+1uL1cs/ulXvvrv/t2//zdf/fM33/yT9YuXrl27cWF1nUwh8vzC0urKhQuraxcvXrp16+XXXnvt6o3rl65cWVhcdD0Pmc986ODgoN3pNNhoNKidjJpLi+tra7Q5Ij+fzaG0ORy0QRj4eh1YT2JUm8glEPKQjlIJN+TlMNGSNKBiqXyoMhKZvUTRkHXUQ5BR1iFnm7p85enm5oP7959uPt3d3WU05tRBCHDs5CSjQYG33L53OnMSP9J95mcMdmnTmzrAeUgcqX0m7DllMae19Cp1GzEGcmYz6Vp0EE5pfWYTkn6FKRyLqdeAiJGOOu351qlKspbqePgSV32TiUhtkiUjVC2YQxRrOayvpqLrom/y8nL7nMhqnY7qZhJZPY2MckJbYsFEzVmCUXYtokmBZEmfAICbyblOgZ4MZ2ErbvCHA7hQBYUMVTJVNqbhkJp0JLM4RjWTLMUjWRzwnerrdJrNJhm99NJLa2trjx49Yn5dU0ZGhCEuUSgYDgrMty4SDka7oyN5KjRZkx1usiMWqdFGkMhz3PlGA0096A867bYjz+64vrQoSzqBHxTyhWqtjjan+ictBrI2ctKy7VK5HITxhx/ens2CXK5QLJSAXrFYdmyXRkSNZvGsVknkpNXafLr15OnTre0tJj0VdTvi1ctXXn3l1evXr7/44kuvv/b6rVsvUGwKTLGZLqBSOSvkhz65u0+eYkH7jCdylctA3RVCZfXyEa0q6yE1+aEVjqvW4ASTtlVtHDFFoRE4KMrkGKvf9pgz0R5iHF6OJu3AeErj7O3t7e/vqunLgGlIVp5Dra7WUE8d4a8+SfhWSUnKsvfMnt177kjtM2HPHYsxWEMnoUPQAZQu1lcdyNW1slP+C6040QlJeHVOyxkvS8iqY+hEVGJyuhNADC9lyv80gPYhKWAkXZBuJ7d+yU9J9GeCgAA6PCUQmKsf96EevRqjDGxSNuQwgem3lJTca7Uqe0kc95zcAJ1hF5twARwTi03yIl8c5AVfSITKEh4fSsIm/gwG5E6ahISqABf44iaRer1OLMLgJhjZEfHatWtLS0vE3d7e1g2o+YWbZsRwwAuqRngIjtJEUdK8aE88KSqbU8S7acpMP58HU7RNUX6XK5JOr9vrdjp+4ANliqF+JSu5jrwtKQwiZi+9ngwPBKC5GDcXFpb8IOp25PFuk6l/fNR8+PjJzu7eweHRcfOk2+0xdFJlIh4eHT3Z3Hy0+fjBwwcPHj2E6I25BtUByhfW1jY2NlaXV3QLUH4gGYURBeaQaqBmvEx9bg4ack6QIAUrl+UxTASgpsSScYgNJYU912OYUYdeZCzhaSrZKSOsnC1EpGH51g59pHDQwudEZjbDd5e6qceiMogSX77PFigkrd9kpH9u58FOt1P7w7bnlMX61Ac3GiKY+q3cV9Q97SSYcshHR0Sd0VdVn/sl00S2lLLVZz7f6qP36uhyjarIQ/qeXjpUv57x3Wq1ID9TXToxJQFJc+qZ9OwFZMRcWlqkexOSIuGAaLpbqowwIaxmIj6E0fDF8AQWZEo6QAGq8k2Hxx9wA1bi6TRBJ/KZXaQAWSARIUmavSSO5+XLl4lOURFueLILQU06xMW07CUiYILjpHz16lWiADuSZUSh3Sg2yepau4wl1J34lCAIgTJORipmAPIcn2aTMPlcgZEPBpVknbdA44PuyXRardUAOgq1VK4uLC53uwPIu727d//Bow8/+ujp1tbu7t7m1vbde/cZA2SBRSnPMJJr15onJwwklAfdTQlL5UpGjWoUg4OkDreswzLmMg7o540gcl3HqdYqiWlQVjaRp8h6QnIQaTE1IMlFOKJxfT+fy9ECrisHyLIF1ipNnfzpiaTbFsOHehMA08eXZuQcoG1pBCYfe3u7w8FoMp1FsdyeQzNKKiqdZxPRyeLQPtizm3pvan/g9pyyGKMPwCwgpVAsq8ZoVsDLrvMwCsS/MLmygvPfMtV88dTOznZ5UgEfXMrnvANIMnwDAlKAPPRKHMORXErMPkLSn2tVebouYUgDouEGcCrPGM9iUZ7PqSmmeywFo/wUm+7qefIbI4mgr6kREQlG4vRq8AdA2aTfAoiVlRXSwZ9iI3gxQhGXvTpZ9pICqKJZoCqeqDOgAKm//OUvP3jw4Pbt22S6uLhIYLIjDNhlL5vkS3YMIQhMlObFixcvKcNN2U5OTghPmcmCQQKm42aKwa6jgwN/OstmMghkytLr9cplBoY8UxX0LS2+BNGXVutzDVnDNa3FxWXbdtvdHtqxVp9DGh83W4+fbPKR+YXSyJ1uFzQ/evxoMBxC4UKxeOXKla/8m6+ggtW1FtWVldW1tfXAD6jgkyeb6OUPP/zo4GCf2ikZazgKpuBVZhETmUagx0l9MJAfVDmgqiKjtno3FVT0PJfzhwC0wOrqcjaXZQZFOzP88E103cL6iGuM4tb+HBEFdIEyu/Sx5hCQ+MHh4dOt7b29fQ6KjqujayOk9sRBXIxN3DoYpt18p/aHb8/jejHGKcvpTgfQmlFgLJfrTv1Anh1DAH2u85co+iw/N/ai1xApQBN9SjBSEyPoMxyXzJTRF4hCdnjqrKXvSSeXrIERnhkEYyh9kn5LlE5Heji7yA42PXr0iMBEZIaO1gN5YJSQYIJkL1xYA3+gkHTYdeHCBb2JAV88VUVOYU0W0BYHNKTKlI5BiD6vpSvZsUsvH5MIPoSZn5//67/+a0jx5MkT4kJehgpdfbLQ1acipEB7EhGjtKSPP2BiLNna2iJZ2gp2w1PNetJfWV0t5OTaMhKEt7VanWajbebq8ltaNpuDe9s7u0+3dk5aLdtxl1dX5upz7U530B/A3K3t3YePnzx+8hSIAeX63PyV69cvXbry+huf++IXv/Tqa69dvX59fWNdv6K/VCqvr69f3Lj04osv8ZlvLJDRe++994Mf/OCDDz7Y3d15++237929+/Tp5s7OroYyB4L6djvd5vHxdDYulUsKuGLU62y8TDgZSHlhYYEK0oD5fG5+nsLL4aDdgXKlUlY/6so5oJuIYPqbLIhFOpQQH5qCdsahTxWdwmA42Nnbu3v33ocffsjRJwpHn6NAyxNewqjjyzcJ6oi41YknhiO1z4Q9j7oY45TFOHfpG4CDjqewyIR2Qh85DaRO5nMX3/pcl031X/WUU6MvCYiFu/ILnyIxm3IlHB/LtuhhyCTHdS3H5sP8l330O3knvWEAl/7ZM5TRVjCXLlqpVkulIgXL5wuoTGgF/gigpSjpUnglioWG9GEiElinAE/RswARmlA86ri7u4sGRB3Da8KrZPMLC0vsJS5u1C7chAuABv4iqIHC6uoqCpeM4CnaFh8Cw24cZIEqx5PyA1nC37hxA/n8V3/1V2+99Zb+cZLEGVSozq1bt77whS+8+eabL7zwAnnR4LShw4w7Qm8KgKg7xaa0tDFC9Pik2ev35xpz//Yv/vLylSs01N7+QavV7sqY4Vy6fOWFm7cq1VrzpO263tLyCvOK/mBISm4mWyohfIHzHMPSlStXiX758uULaxek4rGMZ3u78tbX2XSGHKXk7H3zzbeuXr1SrVUJwzDL2cDBq9ZqxVJRBLJl1Or1RgNhnkPtcmA5EHpBmZOID4ymSSl/v99rt1u0LRUZjeQxcr1el3GLgUerftpKD+EqrpwmbMq5otx6YNONrLksDpnA+ZPxqMdIvL/3mJH50cOD/X1wLhMmIiScWpxnRNdnpJyGcvrJCYlD/qf2h2/PO4s54+lCoAEDB8xHlSphj2AXI7Cc3urs1t8SUfVAtVd2AWJ6Fx0JhxYpkoeaxoopNEs3g+YqTYlz2l2E75QhmJ3+CIbRjYkjOKlVM+q2OvhILPwJgwMfiqrKaTCIsKnzIQB8JEG6N0ZI1Cjw1RqKKHjCVuijM4WJAIWKqi4vE2QSIVl2QRMdF7nHrtu3b0N26qiHLtJBmhGSKICG9ME3FEMqMk4wZgBimgJ8v/POO3fv3oXd7CUW35cuXSLw40eP4Thjn2oxk1mA0Nk0y6Uyoo5ZAYW/sHrh85//ky9/5StMGqjXYDA0LWegfyEEkK6XzeYhbjaXD6N4CsQT4+i4eXR03JZ3jAw5rBR15s/IAmkMLpvHzfv3H3x8+8729g5tv7CwOL8wv7wsBYaVjEOwm+JRCzWY9eVIWvJ7HdTGTZHImtag+WkcfThoARwofY4nGRGAitDaJELzyljr+2TRaMwj80EljUD7kxdhdFOTLEbLn58V2oGROFlQAN3UfHMQGdvkmUMHB4yCrdYJ3vqs40AQBfAKlVU66vw6d6f2h27PHYv1qY/pTboK5zfooQvRA5mw09s47wXF/FdXsXGi830eRUcXU1sqADhW91qd0VjFOO0DOiw7cKt0JYqkrXodXwgg6UOyN8FN/8Stwsvv+HEUT6ai3JlTM/MF+91uh2BglC6NP1Wge2vCQh/8NRlJAUzo9QqdKd0VI/Ezpsh75iEsIWkBTC9u0g7QEzdilrhIyCdPnuAAzWRBXJ0+6RAXf50CuyiMAkSLMBhKXF9xAdDhNWEgkV6/Jlg2k7mgXhxVKpa6vS61zuXyjECUE4iC9Lc+/ydf+tM/LRRLH3300aNHT8aTqcBX3ulXBpSHR0ekJxdjJIxwhrrbpdrp9vCnGNSOw3p0fKzeRSK3ydBoH3/88d7uPiQtFkuIfXkQkizQm7Sxwpe5tLS4siJcZvrCcBclsfKWOQ3zFhIkGIMAjQ98qT515xBQHZqONgG+KrUITxKhqSkGulZNYqR9OJSyGG1Z8hzrXJZ2C+WB9LI8rU4W/id6IoXh1iO3/uUYHxqQbw432XGAmOXQvIwKHEfKxqknJ5M6+SQCRtNISr84dTGV5Pm5d2rPBsCe3ZXa782ex/ViOoV2YCCA81hRWJQgTOZcV3fEShBOUllhUGQl1rPnMaYcfOED6aQnqY5gKTRhEkt2/3IsAuBm6+z8lz5mny5MI1HRSlBSnl2AGFTKUR6wyV44NTfXAGcEoNtXqzWmqPR1EtfilzAkzi4NXPypHdU5F9TUkWQ16/neZ54bJ8CRKOwiJNNwmKLjvvLKKwCLMsBi6g65NN/ZC25IkLrwTUTC4EP0vb29O3fuPHjwAFKodnCI9bnPfe4LX/gCSWkKI4cpA8IZ/zfeeOP69euQejwaUyn9iyhh0LxXrl578623rl+/wTDwd3/3Xz/66LbcB1ir/emXvoTM7HQ7R0fNQrF4cHQ0mc7mGo31jY362Q+eELZYkqcYn7TkcTwwS2OLglUrtZs3X3j5lVc2Ll6kBRD7e7t73U6nXJbRhawxMLm4tFirM4blENSlctn1MgcHh6C0VCzSzo7jQlhmBjS7XrinTXBwaPSphZE4zS7XiMhjnfuMB1SQc0kfgkKx0GjIPY2EpOlcz7UddcedOoXAr4zA6m5PziE5vdSpoounjZZnyJHyq8dbMP5N1UWTBBKYK5M4vxwXhz6NOXZ6U9uzbnWSpiz+FOx5XKPQZ5s+Xzl96TMaxJzcsFiTix5CGK2LMWL9+vmKnbvV+a30zJmRuP4WwCjZSJhzO09DlUKuLNbSGGOvUp8yLcUoTCYrT9cEFohfAjN44KnD6D4P++jhsA8f0EnPJACbhNzc3MSTiCRLGNJh+swmnkRkSj4/P09IMuIbiGv9CzpRrLdv34ZlRCTw8fExtCU72gqe0lwkRQr4kx2xSAcfAuNJLciLIQT/a9eura+vg3iA+NOf/vQnP/kJIH7l5ZcZ/z788EPSB/r9wRBQ6tdHkTJtA6cYGPQA0+sN9KvqvvjFL7388sv379+jqF/96lf/7V/8RSaT1WvW5EsBSHl5ZTmTzXIoaRNKQjEoHkYVSI2KI2xpFqb50JkAJIU/sUA5o9/JSXM0HiO3r169+vLLFPNlCs9wiNqHmGh5BlqYy5EnIo1Ma5BXR72lhdQ40JSf8YMsqPJcvY7ufbq5xcGcn28sLi4RgFjLy8sXLlygjjQ7h5VNPa3BqC9FpTqkT0Z+4IdyT7icKbpt2csGe2krksJoSVpga2uLBqTWBONEIXeCTafyUyGByRd/fHDI+abezEJ22lP7nJuchan93u05XS/mhNPnH6cjfKHn0Kkw9DFuoKPPeAxpQnitWbQPdubmW1JTRgD5qURCqpmtGFlw5nP6y8s1ROQwhyQq5/8p2k/DKfGjDCff7OND2RCgFGYiK9ojpDuzUToefOGbYpMBhKLA9Cs4CD3p2NSCjo0gRUWSCdUEvhghSZxuiakspBPOZr762VJ+ayJZgEKydGPs7t27aC4m06CKLAArnlpEE5HU0LNkQV64yZe9OmW+8afwEIqRAP6+88471IJE4BT+f/VXf3V8fPLjn/zk4PAQ2F29dh19R7Kvvfbal778py/cehGCwz59ITDuYql46dLFN95ASb9OkQDLa6+9evXatebxMUSD9ZTtRz/60ccffyw1kbcyGwjYhcUFikSmsJJKUUgKL1AfDmjKVrs1nowJA72LpUKn22Xg2dndBYBqbVd+l2NgYnze29+n7b/0xS9e3LjkOvZoSFvJiwopMweEIXJ1dRXNS0uWSnLDOnWnzWkWhjRypDXYW6uxNYfi1uMZZwQNznyCdDgQHE388Tyf0JA7m3xLYD1xwhsoyzPy2ZaHXMgNSUGovuUlJvz3Z9PWSXN76+nm48fy2j1qrZ6/TDrnZzsNwllEFoBe0lW5YPiwV39rh/anPKn9fux5ZDHnGd/6VMONsuAE1d2YXoGxSd/QYQigOHkGy1+z0/3Kod3yzTksHzmVdUZ6rQM2i+sZihOB8OeiWIc9N3bRMSgh/Uo6sboZF8OfvgRrACKUIyKdn0120cm1vCU6m8TRvYvM2YSPVJNNGEEdYQEBCAxMiUgvhdrQDaa8++67BIAs7KJBSI0szpOllfjWBWYv0GSTZIkCcEkWTwpJMMQa4pc+jz+5EwUhTFjHdZaXV9Y3Nrq9LgPWhbW1xeVlVOSVK1eq1RohHz58+PjxY2S+WvEwyZrjs7e/e/XKFak19AkCykm9yILApC+/KKpLAx3bqdaqmoxQXm6YVGsm7VYLeX54eECalByoAUSUdbfXo9Gou16KAdgHR4fjyRQoZTI56Hzt6jVZwFGXi6yuXPBcefM/h7JUKs7PLyCOSZyMSIRkaQR9uDhwpMAsCweFJ1m1S949SIvh5iDSILQV9F9aWgLYRMeTyvKtosecLnIacNDVQ0gYigjDMM0m5w71ouVnaqrEmcRYzSRAftlrNmlYMpXFH/VMbWLp46USkZmQnJCK0fiTBd+Y9jk37Zna78GeUxZj+lTjjORUpldADSAFjDh9+QCm88CidDkn1X/t+RtNJ4udbeq/YmQEim15ztkvDD8dhu5K91KJ8zmdM2rDTQDSpJxCZHqyrPyyJZc506MUQ+VKOGpB4akIbno71eGbHo5D14XeSIIwjpC4wRYBSI8wAAuOS/qBrMkyK4c7H330ESF1pyVZ4vJNpho3GuLwggCkT7J4khR78QdwgEkvodKqlF+XBALyDQvAU7laLZVL7Vb7sHkENAmATEZH37hxg4j9viwXUHsCU4DJdHx8LDdlFPK59bV1NOmdO3fIl72kT46VSnltbY1ig0UwxzEEcMjHXDabz8nT1BzLpo302gW0oq102QDx0fExdYeDCFuaHOnMlB8t7HnZcrmKoi0Wyxw7Wsfz3OWllRs3b5JRxtO33gUcRApAHWkfktXHC9oy4YCDDIvMjMiI84td6ql7DpvMeIrFwvx8A0+OA0ekXmfYy3MkaUnC0LTqJwcrOXvqJiGpL3v1+aA3+eYwUQAMT771mEoBjpvNo0O+Tnp9eV84deQgUmtMJ0Jc/a0NTznnzs46/Z3a781SXSzGGczpi2kiY8z7ObM5588Cy1WlBNcJqO9TOz9ldVLnbv1XfcumoFhdakH/wVBpZye9FEO5cKsk1MKC3qtN+9Pl9FPfAnn8mzxNhtJilJMt4Ahl0FPAUcsuHOhH6kJckF2pVAAlHZIwkBeRSxZ0SybO+FAkTXOyYxM0kBqJAFmy0BEhFImAPOISkrg49JIF5SEKHEc2QlVyBG34kCzBiI4n6VMw/TNap9eb+f7h0eHP332nXKlcvnwFKffee++RzgsvvECNfH9GCm+88cbrr7+2srI8Gg4fPXy0s7NN7lSWkD/96U93d3c5YlSFADdv3nz11VfJHUwfY0dHiOXDgwN92RwwLiBaldgEdrCPEnIQADcfJvfh2YUlnY682D+KjeWl5dXVtUKhOJnJXXyT0RSGc7rMz8+vr23ATZKSFR65uM0H97QVLTadTmhP2oSkwDRVp02oO/XicKC7l5eXgCyjHlintfiQL0VS46zcgs9HXeQeZrMZqpPJeKHcp366pECxCU9LclLpMwQ3nmzq8vOtDysnyUmrxTiztbX95MmTvb09PVORE0sZYdjUTFfn2C/OZAx/Np/1Se1/tj2/68XPnmeceVpQwB3gxbc+rekk7NWB9dl5htdTyCqfX5zEv7J5ZsrzNJlzzStc1iZo1jQW6JKPdA+JonzYpBtjhNQ+hKUXUWDKCd3o23iyF1BevXqVDoyb/g81EJhUhMBE1B2YvKgm4CYiyGi3OyIM1TsmpAOrNKk4ETc2NtgF1vC/dOkSEUnkS1/60l/8xV9cuHBB45g08SR91VaizTUR0MWkr1UwIIazIJJgUJ4sUH1+GBw3j1HByLaXXnppZXWFBp1rzH3ly18BXkRnFHnxxRcpBqzU9B8OBwDl/v17xGJUQNs+fPhweXn5rbfeovDQmZTffPNNiMYussNTpG6xOKU86t6Zl1588cb164xDvkjIiPEJrBFM0mrJhR804OLi0sVLl65dvc7kIJPNbm3vvP/+B9vbO4vzC5c2Lq4sL9OwiOvHj5/s7u5RPHKkAMViiVGbutNKiGuqQK1pNwJTcty0OQ2Fg0LqEwyjmhixKDMF5igQnsNH+rQhI9nly5cpUhSevghVtx7h9XGkwLhpVdw6Ow4BScFcLJAZFIcjguMcF444Q+D+/j756sGYBiHi+XlFOkTnm8S1G0+MzdR+P/acshjT5x+mHZzWnOgQRPcTOgP9R5/3nKx8q7NTxRSTU1adqwqO6rqjs88pQ58xCaaWkE93yfYZk0/7A9NStakDkM6ZQ/JVXUNWY0+j6fzk9z1ZuIBWjCA4SIeKUAV6ON/oO2CqOzBdkR5OVyeMpiT9c0WejCyPGaIbg5XV1VUCqFKIaAIozMQBuqyTlkrEAltEuXLlCt+3bt1C5WnRR/rkRZo4zvs5ZaDwhCEFygZKFhcXISysuXrt2n/4D//hpZdedtwMELxz9y4NLosJ+fzB4eH3vvd2qVyqlCtbW0//5m/+Bq6+8uor+Wx288nj2x99CHP4lMrFcqkEZNqdNqlevXbl5o0bpWKh12nfv3efktCYCOFqpQKLKQZ139/de/jo0dHRIRoUVbu4tIjw5BBDRrmAZjiiBV597bWNixczHv7+3t7B9s7ObBYsLS2/cPPm3FzDn83u3rnz3e9+991330PPMj7dfOGF9YuXKAmVunbt2traBQpHxUmTFCaTaa/Xb7VOIKM6TCOAy4GgcTCOFM1F6zGwaYzSdDQsTcShwfRB4fTgwDNUs4mbMGAXB9EJQyydFBWBwrjZy+FjF4nLu60SWbxWFZTL5zlMOzs7jx8/hsuMZwQjKcITUZ9v+gQ7Pc3Or1NO7fdizzuLzx2cu5zQ4IY+o05dOXfx1AH45sRVp6nExU976118c/biUGBX+5WdbchuesUzPjqKXEyqznmcOKQH8D82lCRR+whNj+KvFFXCC7xxwudzXvNNV6fLyZR5CJS1FBJMl8sIvUVCUjW6/dLSEt/4Ewti0u1JTrFerqBilx6BdDvQAqRJ50c/0mPZez5QEZ64QAdAoExR0HpWjj9qjpRJn00iapFOghQSJOFZLJU+97nPrayukut0MmUCfufOxzvb23CqrR4Cd3R0/OKtWyRyctIEtZ9743ML8/OQnjDIV5o4m5P3W+fy8qwlKk0hKWqv29vf23vnnXeYjw/6AwThTK3hcASlcWby+LdOp+u4MvLhMxwxMmXWLqyBWkrIoMWYSFOSztbW1kcffQTTZX1mNO73ekeHR51Wi0+v26GQ6HGqU6/LmwOZRt27d4/5AA2yemGVgUeLX8pGdeE8bj0C4cOpdX4UaCJalWrSSrSMhi8loWw0l4Yp4QE6blqJMERBJhNeNyYVJ6/zc0BTFbecKupb3ysi0WVVQ4z25yAyHnB8qR3GJjmSDs1CdJ2atmfdqf0e7LljsT5T9XmGGwd2dsqGnJp0AG0aTJCKcxRT+FNnp6SgT1MhrFrntXBIusrz185n9f8M3Kcm0XQMwbig11ZLyoJgtRQoHCYE2cbCZLYkkGXYUlrRxFJwCQNECBSE0cwPxqrrxrKEKM+sqVaqBSUMVQzSsFDYUahWGMk8kYdAqpVK+bWHiMIjQ24JabdbWonT4dXipreyskx2oKHfF93X63U3N5+4rsdcHltbWyMM4MaAAu1GglIIJenZBS7p+aSAfnzllVfQZahXsLK8uKgeSix0YAycTWUhfGF+Qa4WMMxGY25leWVr8+lHH324vb0TyLVbPkLyyuWrZLq8yECwfNI8ebr5FFJDTBgKr6kcZCFfjiZ1B3yMEPpygvmFeZTlSD0OCVTJjebVKnspJSikhDvbW48fP3pw/96TJ48Bb7/XZUjY3dlunTQ5XkwRFhYXaDmwzkGB5uR1cHSgiBZwgGhWKjIYDlTDCv4IzOSCMlAeDhNNkcvJVdhymJTpMY90CE+r8q2hTFNTHlqY4nGY9a+sS8tLFSWWScp1nUqlTAU5rraDDwnqK5E53LJhy0Arj7IncY41OcqPtZhodlkhQRrLENhuy63/YUgucveovkdJnZv6hNXHkb9n56+s1ykfldmZ4aE8n/VL7V9hz6MuPj9Z9PmkHZxe+CsIny7nQRNNKPyVfpTgCTJVTksikQhYlG+VgvrzzGn4q6ekCnX+UTuVW5KLUbsKxKJubFfchFeFipHJKjqFMIlGaMlFf1QSsrysnuKJtqbv65cihSFd0QJA0I2YZNJpd/bVjXbEhGjyBk+ErcfMF90qF6XhWFpahGJMDKg4c38oQDB6LHRA3BXlUmK58Bb03L17d2trmwIQhigQFpEoclVdO0WpEW5gkWSRfnNzcySC0GMO/uqrr5LOD3/4Q7B66eLF1ZUVMkIcZtQc3LEtJvXN5jF0QGtXypW7d+5+5zvfee+990kNMIGqW7defPPNN9/43BsvvfjS+tr67s7u3u7eYCD3PZMLqCEiOpRvcoRfABQ5SXkkQbkVWy7mo1max83jo2NqWioWGUygJO0gF2HI28H7hwd7rdax70+Ri0kcjkZ9BjaUr74LptvrhVFYrdfW1i+Uy6Wj4+Mnm5sPHz64f/8+Mr/daZEFx8tRv6ERMvCZYMnVEWow61MLDgRFosCMQ3pNmTlNt9urq6uSqSkpEJgWq9VqtAuHOp/Pzc3VqREN7nmygkzbykkjYkJuf2cQ5oDiIznKHfM5Tg1y4iyJldSQwYE/TAHVc6JHwxEF2NnewZgQUEhOqV9M1eRMkxNVnYdQXtzK+5TF5KuyloCY8hNP3Dr2H5NJ5z8zXcdP3FJdLKceDq1TQDAshjV6jQI3XYJdOgCBdUQS0J9nNklWu3+R/tlesWfdz5r25lsc6iOJnhmdkI6ngC3JUgwx5ZaQFN22GR7kgTBqwYMKsZ9OR7+ajOWFfhiTZbo9PRDRyiQaHuEgNCnfuHkTcUr3hAUwC1rhph1Aqu7n1JqmoK8y98fBLhksXJfAzJIh8rvvvou2Ik2+iQWUoe3i4iJxoQOBka58g0UQQ5oEu3PnDqgF7vTxj2/ffuNzn0OcUiR4QcsjBh89evTxxx8/fPjw4ODg9u3b5KI5Dgf1/J1aXLlyBcTDPoyGojxUgUwxIIVRVAJTVHLnIEJAXRHYp1sSPQjfyU6v8NI+843GjevXL13cQH93u51qpbIwP18qFlCZwczv9XuHaO/jI06UV1556YVbL6DNGZwYuije06ebFPXDDz+4d1+ehURF8NRlYAjM5/KF/Onj8XRTgFSamiZC5gN3Ckyp+NYLPripCO3J8KYOqKxBUXJSVgdUVnuUGJcDR9PRAoTngPKt3VRcTiDZlgebkCDtwBYOGpDUSEQXj+rTDoeHhzQORWWTcLISQli1LHaajJo+cvKpLTHlQ2qnV2Lgofx0FxPHH6v9T6rb88himlK35rNuvUk/4RxVslh0Md+crJzx6vT6pWOgfc4Mt948d/wuezYdbfg8m6CU6f/X3pswSZJc17m17/u+V/XeMwMMQQJPICQCosmMJpnM9D+lPyDKZHykPRJ4gAgaBGCAGXBWzPT0VnvXvmRWve/c4+EZmVXdA+jNYJaK09le169fv76E+4mbkZGRcQUQsKnQeOkjYGZL26C/4H2wdkgGZf7BSsVAvqJKgExogyv2uR2yISOI1pdcGCNAYLw+9zB2SJN9TgfIsmnZ8NTFDAogC4PAjFNT0/AFrbCT4USzDES5vLzs+I6ijz/+eHGR8HeBTQ7Jwok4wT87/4MPPkCem5uDlzHwyeDhw4ekdINW8IAMxdC6uw2f4vw73/kO9pwe/tt/+2/QBxoi5W9961v+yjJ1IXE6A0xezBjch57h+ONEHJKFcZDR4Jnx2gz6oz8M0N0wib/3/nuPnz4hZGaKiNsPDvafPXv6/Pnz999/72//9m//63/9r++++x72y8u6+2J3Z3d8bGJmegYKZuYHB4YWFxY53zAQDg+HjMnh7MWIGD4TyJLzUaAhAtX19XUmmSzkyywxCqpwFMjSOj2kIfxQCz1HgTMfrtBzqjMvY0yts9NzX0pgJuOqBetBas7UrKaeXn2XhOWhBxZd1E+Oj/SUj/Vnj588fvL0yaNHH7OCmC4quM85ZXnhNQSAoFCmWJhCsTaj/JuIL2hsN/0aBcvLssHqNBezK0gBWZYjlmwkDGKptRAxWSWF1FQEWo5czpb1OGzxTMeuhUubgSd8FW4jPOFFdBNNyDPjgpnZot6lIPbh2e6LHfYbexsb9j9bmv0MOzhigpLY28jYQIvoqQg3mSmOj0/pDxRAo5HVz5h+8sknv//977FETxZage/+5m/+5tatWxjTCsQH8OloFEsapYh5xg/MQsALKdMQ1IOSA+EYEGAABX/3u9+FKHe2d37+85//6le/YkSQEfG4iRjP/qYfJAurMkz8Q3y80+cIkiWlb6RUxCECrSPTEC1ChQSJtIXeBEcPGT5KzlTEoAMD/YdHh+vrzxldzHMHJA7jr6zofEDfbt+6Dbc5SA8S1HdAOAxnMUVomEALNGGuJ2WemSjGiyv0zLY7j4aeA3pCFXqCzDGib0wRTdAQo4jjq1OmNYBDr1v39JZKa5KswuJ082RaKpyeo5Ze5zXdYs8R4bjs7OghcIyLUbMF8Eb36BUVw5uqe2jyJY5GgVKvyJJEA99QfEHDu3FcXJ5HL6aUiSxLE1ph/bEzWZcAma1CEdsgFmJwWwiuW2Sj6CVE3HLwcjYLdug0g1LA7gK0TmqNgUG0fNmphxOQlUyqgrh8IV1cuWDbxMXCGpuT/cb2ZkSMVOlFnW0PMGXE8M6AflmOiMmxcB8uEdh3iq0D1GJyCISZGfT4wSdMQaxHB9ATrlLE1sWMjhHnQlLQKwaQO20xw/SBWnijs2TZ8/oCyM4OLONrJo8fPya2pRTqmY9H5yADQmycQJq/+93v4Fxapwloi7f29+/f53i98847v/3tbyEUuJiB4JxWgnFEPD6gtO4pJQvtYkNvGQK1xLmHh6YeekhKz4ncEZjc3t6e/n5d3tnagjO3eeNEV5nzxcWlH/zgL+kbk8ME45x3DGNjo9RiJre3d/Z2XzAb9IHR4dbzw2BJadRnC8aIN0qZIuaKY0GH6SQdw4BhksVAqyHIj3HZFW6hS1LGgiUz5is2mHd39/CyPcCJFxIy3mLB+PgmoGQI+GSGNzY3YWSfmZgiiqjYqd/e1Zf9SkiMbDA5qIp1/c0Ew0zS54qbGBeX4WnNk8ty9BJn/QG2JWDrxpbLtHsVUroo0/GrD1gubelAzpahzRdEbMHIZh0dXXButEsP9KIoOgpV6gm8iLHRFB3DgWw2BI90cGhoZGTUnHt6CkEr2KGIjUfoDImghwtOTk4fPfoUNiFYjCC6DTIaHNQ395glYkmIg1gVCoDFmD3CYVph26MhkqWTcBCUCj/iBNqlaVphYmE0OoMHyJdglopUx+C9994jYCRM/vf//t//4Ac/uH37NszFuEih7N/85jdwMR6shJ2Ju+Gyn/70pz/+8Y+p7uNFykBoEWahPx4yHUYDZzEQBFpBCf3RVRiHKvikOap/+qmGTJYhQI7Mw1nt7Di+WccpaX39GXNCh+HTBw8eEJgTSNL6hx9+BCm/+eabBPgwLH5g2z3dbX1JlvcEzLAnhCzzRutMGtTpw0oRWWzcYc8wIMtYENxhWzIVzCGu6B4NUUQnmQ3eKJid+wcHfQu5x87o8ExdjNHgAQENyDJ62vLJEv8cl48++ghSpmmqs9w4rJiZ073IipWIA/m4uCCfVvI3El/Q0G40F1+dUxYiK549ySZk8TnuIDUda72lTzAaAXXk+EtWbGiN8gFZNCMrLeS0BWHSBJSsfuBtkNO4tSO1GOXapVEjlNE/lGxIUtNyUG3c33SuB5M7tsrMCBcAR4hs7OXlZbLQGXueLHwK68FQ0IoZiurQEIxjIoMIYBlcwWVs43fffffjjz9GSXVC3bfeeosAFidk8U8QjTGBJ9zBnLP5IRT8cAgw+PM//3O4GJZkmDQEx333u9/lcLz//vtwMf5plHPAX//1X7/xxhso//Zv/xZaZ3TY0H+K4GjOASsrK9///veJ0BkIkwAD4hOQhZEZhYNoBsIsMTpmjACf/gDIiCHQgcXlRaaLsUBTzD1L4yxueaQKfebkQX/Gxsb/83/+zz/60Y8gdzzTATrGALu7ugjeUTLl+KSHNIHseJOVxsCZDTrG2CE+v+2gey7iYFFEdQ4o9njmQDD/DJMJZyA456BTl2lkID6aceTburu7OGsye5RiT4uU0megYiggPpMgiweKMEsdq+m+PGT6wCQwQObhyZPHUDqtuCHWWpceu6QVh7N4n9S4dqE1+E3EFzS0mx4Xl8EUe5OwHNkJ7BlWJGAFA/YDqzaZXkGsPy3HABI5DphT3X3sV6HUDcOpyNnSwW050t4wTiky1ZIC+hM7KunJh5QvGYt/aVY3vPmOOQr1VeYOfWE3It8X+m5L/GpR8RkdxASDQJ00xwYG6L2xkTHz5jRHQNAIzBWciEAKA8LLTBe8CQPSAdgWqgLoyX7ve9+Di1dXV5FpgraYWEiHvU0PccLk0xauCDkBSgywBHSDwwG3wkpUpwokTlfpIdT8v/7X/4KeIGuaxpixvPbaa8SnfxEgSsUtnaEbNAHwpmFEtxkLJw/mh7HQKCl8R5bB0joDHx0d6e/vHR4a5Fw0CvMNDdbiU4SBPihylFhwQ89x3j49Pjk7PRuOL7kMDgxe1PX7TIvz87du60446rGomBw3SgdoxecAGkImAPcMMzpOD/SZMXrmcTgel7wZGjbBg7rIzoRA4jikn8wDMlNNluFjub21Xa/Vp6cm6cPQ4GBfT3evng7S3dXRrvBVb5viIhSLgbhbI9KtkH16ir5+r4RFQiHAOd3GM2N8+lSXoTj00e3znp4+PzqO5rTA0tprWsPfMHiwnztuHBezwgBCy4SSBaxmZDYq64wFza5guSOzxFn0rP5sbMHIWf8Vz0pKr1bj0BhJI6Fg8WbjjDBvBf0B8Cxb1H1jaBdsMoXKqmJlIB66WDwahsbYYDagQUatc05xx4izpiFvbOqzgxGYByoSOZKFVpCJyyBELKlLJAvdYIwlTugVJEJAhx63iaaPdMs2O5kmoBu4Eopxc5ARxIoZ2x7/1MXMZ0TIGj80hw2E6xiT2PDevXu0+8knn7zzzjtPnjzhRPLgwQOaoyKhJTEy3YPRoG9K3377bfpPV+ke5MvYsSTlEAOiV4zpPN2jaarQf4wxoIcEjtDW8NBQX3/v7z/6veZK3Kf7EiA7OnZ6qkd57O7srD9fxzmEdXhw2NPdMzTIXHUHkY6PjAyT4pnZoEX4lPccECvVaSUYf5QipsIHgklAcJZeAWSGAGgLJXWRcUVXmRZSposu+d0Jx5fYllMC88yMsS6ilV6Rcl8fa4V2STFTWnxcTBY9oyKlD/xHALSOZ9ra1zcYGaCwu6vfV6QbXV0psmapstCYxpC/mfiChnZD42Jm89oJZWGx/lh2rDmveHgBILPKvVIBNhjbQ0m+Zgm6NAvl0lwkh/5Cx0vQ4tNAaaQtVPQtimzS+CiRv2quva2zI20YlNRg/1DNm1x0ymY71q0LjBt7GOfo8Ijgjr0N/zIf8M5A/8DE5ATkSBXapQgGxJismRf/BH2mUfgCDZxCE8jM5MbmxgcffMB7XjoAiRM7U5fZ5o02Yezdu3fha9rFFURJleiMwkZSaBrgUFQSH/rBAryj/zR+4hoDyIJSvOEEJbWIwdfW1tD8+Mc/fvTo0e3bt2kIS+xN6AwEVxx3ZPqJ7CytI8S06KYuFsDg4ABkenx09Ktf/Qpld7cuyJ6cHMOTTA7t6n3Giz1mjIrMAGcCom2aZu7xjEPmCtB5znDMD849RuBDwIhIcUtKJ9HTPVpn3pgHDhb22ACUEDeusKQ5XzVCSZaD4tnTSOJ2YDvkCHCSFrXqpqBOxtLZqQu+GKEhHCar7xOx/lkIxd30aeUEVKR+6svZ0DGTvLXFGHWgOa8wA6RUoTmWWLy0zMiSZtnC1w7lbn9BQ7hxXMw8Gil/HVgxbAM2A3uGvcTSR2bxUeS6LEpgJwikbICIIdKqBVm2UC4CZLNGDoMtnc2w/zJanKgrsVugVoiVrcQei+t34mXUCpAT7Ub8zG7T9RC7JXUvcIBOETRswnB5lw3/kq2d61N7QlG/40YDAcEOoqG6PrLxRKF3gGY2hDLYscSe0A0ps8ccYgZZwNoYE8MysXiGobBfX1+HO7797W9/97vfxYB5Tp2P7yVDQ76GAHt+9NFHv/zlL+kAoDneKb///vu+xk0VGsIGXgD4B0TE//bf/lva/dd//Ve4mFZ+9KMfQccMGZuFhQVzB23RYWDWgLboOe0yKJRYcgKAhe7cuQ0dP3n6+IMPPxgQL48waZAnAyFCJ/rHmJNZb1/f3Kzuu3j69Mlbb/2aPrMwKGK+KWewaAjSg8h0iwLV6Q9TRIcZKRUBPWE4dIbwllmiM8wtMTXZOGJ6CCqNYoBMPxkF3aYWMin2zA+jY13t7e89e/b04GC/f4DTZNvh0eH+/l53T/fq6mpvXy+98gzIiYiYriokZxmFXkVlxBVhnTZI6eH2tgJkhkOWgzIwoA8LMcMDte3Zs2ogo7T+awf3HKT8543qenET2BjeG2xvByOkgJ1ACnFg44OBTdQQkCMrTVkPnCX1UTRc1CQEo2Zcb9OMhuciIvZnKB4CYHexq20MsDRKnJ+uUQAEjKmOARuGkXq/efNYiQa+iNhUlxHOa3o8G1MEWVDXkSkBGqEulIoNgdLi4iJUCC+wb+kPpbCJ71KAhtjDv//979nDWNIBGmXa2du83SboI4uBvw8C9XBKgLBwC1FiQASNQ0jWpbTiPQ9F4lDT0d6Okp4TIGOGK5omTMYPpIzw5ptvUvdZAJ+MBfJiIFShafpMK3hGhiJ/9KMffutbb9C9Tz75mCFDZGNj45zd0GBA5yFlOsAJDy7jnTtgipgxOPe3v/0tfPX02dO333777/7u737xi19Q6nM8M8ybAxpiLLii876szEDoBv2Hf7HBP1OEAQ6RaQgPdNvHBZlJo1eMi84wFkAtZpsRoed0xUBu3bqFE3uDx5kNJooqjqmRaRT/9Aq30DQTiEYrL+AuRSrBayMUbUwdk8yhwd+9e3fpA+a04toWMrK3Ci2ouLgJLDLAImOpsaQgF4OdQxYmQu/FhFmqE7CelZbVsWT560WsIq9DC7yKUl6yVZ0SwjKhLAN3Elim0F59G7/ZON5yBherKIr19ejUDGn0SAUxXEX0qhZsjoyGnc/A2ZlwipmFiigBOxzCZXv39OjOMKiEwJnm2NgoaRQiw5jtjUNmBifQAWzIjoWbKMUJFIAxbt99991//ud/fvToEZxuvpienoavHz58SCt4QE8rePP+p4f0h6D4vffei7saFHSTwiM0urm5iU/MIAhsHj9+TCgKH9E9vBF6k9I0rohPoTAE9xmBSJmxuNsQInraovUlfU15BYc0t7G+ySnj/Ox8f//AjRIbMjpIjNbdLuOd0D0m+m3/o+PD7p6ewSF9j4PmGD6nGaiQEWFPQxZoHbDGGItTPLPe8EbnkanOQBiaz1vMIYQLU9NhOo8Bes58OKf/9NnX05nj7m493XhkBMJN9y8TWvBeBQ8cX95C7Ozoq4l9fb2c70jpDCdieqD1UZzmURpedV4wgAOCTwQ6w8zTjVu3ePfAwuihEnq6mivaFQLZss8KRsXFTWCheJ0hszeChwVveM78rDYvI1vG6lKWUlauZVZaOEgoyy9BWLzcrnDbCvdTiHJlJUSfigAZZcoXev7aiFQXLaKi6obSgkF1NAyNGYhgRzLTAhdPTU2xDSEdwE5mWpgNbLzD2YpoYCioBIfwGkVYYgNlUAqZYokf6APKwC0MgQbeIUWmaWoRuxGyQfE5XCXFAM9+d+/39XhGxq3JERqCzSFfbCAmPEC+ZOEIsjAa8elbb731L//yLxxQH25a9BCQSXHIKKjOkBkpXEzU//777794sYsfZoaRYQaNDgwQOGseMJucnGBE6GllYkJPnOCcztCC43QfMaPDLV3FA80huxW6TS1Afxga1Zklsj6v4JkRkaUV9MiMlCxdRbZlLD/9UB6ezen4xDkzSi00NA0Q6BJFjipGR/UeAgOWAK1wIHDIVKM5PS3eAsY6KYFmmxYMK4L+kOW4cCzoD6e04WE9ZzXbhLlkxo6ABshZhRIqLm6CVwzwWjFBkAKWOxuSRZpt2ANeVYCVzTpDcFEWgGXXQrZAaiEQmtAhXK1bFq4iP62z4ZAdlCRV1CcywcxZjlLdztQVD0ikov2rBwFZFs+XYZiMDiUCDGJCxNjZ2PCHbGA2oekG4+XlZWwoYtKgQphRDUakDMOSQkBEUpAC/IgB+9aRqcMr4kdSvPkKKbEewNJMRxMcBZgO7gjW0AOAIBE8I9MulpAv/SdLrwCyDyWef/Ob38RFA/0mPxocemboDFlTNlmONf2Zn58nVMf/v/7rv9K3vt5eesKMc8bBLTLv76l8fnZGiz29CgaBnssGmZ2pM7g6PjrmMOCEMTIh8KCpE9AibvO0UESfTb6UMkvQ3NzcHF3yUcADGorwDFAayCZfZHWgXocWoXXNeYSo+/t7RLt6L0IYfnlxcnyMTOjep6/5aBkznIH+Ad7osApwpdtddJQZj/qpURXwKqNF5o3jRlsYILMYaJR5ZsYYAg4xoz+5uhylT/YEKytkVFzcBC8RFhZACBLWHmaVs0B5g0nK4rON1z27l1rsLjTlFfaHrDYWtK0QSEJ3DXB1rbeyPjyEYGYvsvHL0/6QPD67030UomNqYxlU3AC1DGQPx/tc0xGbDTBSUgJeseeFPsaBZdh7sAkzQxZOIZCkLYBM6EiKH0rtGdAxppQw8NmzZxAQpWxdGIdWICCI2HpoGld+Jw5xwFD2RtOksAl+aAUlMh7wTyuikoiskaE2ZFL3+aOPPvJlDby5iM7QCp6RscEPZw6c0weE+/fvczKAuJ88edLb3TMyPNzToy/F0W53dw9MRPXODv1Q/8HBPmTnnwvd3NygOq0PDw32dHc/fvyYKiPxTAwERp1PHg5gGR3g7EIpQ4PikWmCaWFoNIErZLrHUqSKDmscDtiWItgZ0H+mjupMI1ncMg3Tk1MTitY7a+fn9GR8bIwgnT7SEALHASLGFaQOWXNWxYwlQjDP2xMCXn0+W7zVIi1ALp2/AQuEmSRLT+gSR42TB293mGEOja1dDaitmL2ysoJRcfE1iDUmGmI5O+5jlQNCGFY8m4Ei1hmpLVlhWU4uAs568TnNIFvShEHonC+jxe01cqEoFwnhLIi4AegjQmOBwgs9Vz7FNYVSfmxs2vVgUSLTQ3Y7RcyGeQR7uMNxHJZk0UNeTBpblBgWViVcopSp42RGkZkUJ1SHTeAditBjBvN++9vfxiFtUR1aIfilFGrDmB3+13/913/5l39Jx95+++1Hjx5BozRHKdUxo59U5DBx1CA+GqUIDQ5XV1dpEZ8w4J07d1ZWVnCIH5rgRAJxUIXR+bBixoiwoW/r6+u//71uKCZUxDOdxIwsemJn5gFiZYw7uzu44u05o6NR5JWV5aWlRWixrp98HibsZPJxiAEMSzfoFXXpA0PAISmtM294c7fpv09XyFTEhglkhjlhACrSOk6YIlL09By3jMWe48spQ909+n0AXDFenDNLkCZtcYbAuRvFPycbaJS+MXD6/OLF3skZ67x1ReInEt0N6Ynq6koXRpgWH1NGx3Gcm5vl7Bj2ouConbhY9VvWaoWKi18BlhprVJswbqhg3SM4QKaItU6aFxZrkZRsqtzMtmU9KBclyhRwlSQDhxZsXE5BLo2LDXGlOHuSjrwMSpcr/MAg/rMjEi7Tj6uKiPVXRexNPf+FF2OMe/i70TBWgjMMIhjk3FM/0Y9wKN5kTuAOSIqNjQtSKAOCg4+YFqYLxoTXoAlmDPjOATYqjdE6/AV9YMkkQxYwAh7Yzw6s3nrrrX/8x38k9Xt5WIYW33///XfffZfW8w1qVMceV24CM1o0FziCpnVsDLpEK1TEPzKUhHP0eGYUAOJ7/fXX6dunn34KFVIdS6pAx319/cvL+j7h+Xm9t1fXSeAdRtrd0z0xAf+PQa0EpESdvb0KTnd2tukPU7u7uwd9I6OExAnSGSYzwKJCZiw0SkNMJp1BzwTinCz9RyA8x4DhMDRG6i5xgEAcOy1XPANGgWfS3V3dAkwo4e/FMUymF56ll7himHQbtxwLZpvZwCcN0S6ed1/sHR+f1LSqvTYyyEmDDS0SOzMVzDMFeEDPNKLBJ1xMP32IDeyphYAZsLJCRsXF18NrJXau3uey27UV42ugLGhWleMCYGMLRqbLLLSgeSEi88JSxlqkJViDH7u63mF2cAXyoHg7ZUGJjLWneE8N18YOoZVkkwH/kno7MUAELN0fOb5UEaejo8MjzlE0duEv7J2eDQ4MzszOsNUxpmLernAE0Ry18IClwzRTEnqycAdTTSkcBFkw+VAPHAHFELgBOoAZVeD35eXlH/zgBwS5yLSCB1rxIcMDGnM0roi+4Ts6Q0UfSvR4zjwId8BQDlFh7e985zvz8/PE2rAntSjFIfTGEMxf8BQe4EH6w/maUqoeHh4QN6OnCk3Qf7zRJXqyvbVzeKjvVUN2chXfq4aq6DmTQxWydIAsMvbUohsooVS8AarQT4CGlJ47SytECdTCj/V0Ej9UP9XJ8mRoWE9lwiFziENfG/H8wPLAHaCUNcDSULi9t898HZ+c0pVYRFqHBdKa9ImZ6vgBVKeH6JFZi5yTFhbmOekyRb4e7RYzF4erCk2ouPhVYPWwTFn97H/2sFOWOxpKWV7AllpeEiO9TEstBaeRbciytMaWvHz/Q3hMlplaZZzk5FaakGjTmoa1/bitVCyPLlYrUpFVAfuuLX6WXRctyDe8ydSDg26V1fe12i6JlZ1VV/REDZEzJvCrWDsemBvcWtcTD/SZPtvvsi6SOjw51q/Ek69rq+9FaMV+Fv/WdF/tcF+fdjVvPNCThURgSQgOwuLdPOcLtjrOwfPnetQ65ALFPHz4EN5hEHQFToFl6BzHiLp4RkMRNAFhccggOww5HdBuf79+A5SmcUj0v7i4AFFaXlpavHfvPh7ef/89KnLSwoyOw3SEm9ATPazVa8wW492Htw72h0eGsfF5WjfrDg/TB+z7Bwbm5ubhrP0DdWZqahqSwhUTC4vBjHQPjqIurWAgzzofnIWNSI1WWHcQO6MgpMWAsR8d6WGezBK2NIo3ZM5YZKk1MNA/OjrCcJxlojh/MD+Z1mNJ6/oDZxQ6TD85drX6BW79TdPT47OteAKceqGVoPd/IA45J2NOpVoi8YjszjNdXBEwiKOAsn1oiIHPrKwsDw1xPvaS0QLDoHmhZeQVDK4pvgmouLgJrCcLXi+wA2CxskRZtWwwFigg65WNjavohM9ajTUajKdXlmOlFYJbCE2kWuWIIYXSQn4pj1b65E1wE60oGRR/7EWZ5Cs6rE0eTxGiggDPBr2qWkTSeklJROPqobdQNB6krrr62VR2I3OiW95qCkW1yQmszvUbzDDa6ckJexQCgp93trdHRnW1FEKBc6HF6ekpUlzClTAUXEYPead/cKBn6EDQVJycVBRJhMt7begYrmQg0BMCx4h31ktLS0SdBGIcJmpROh2/yowABVCXbLCz7g+B+iFuWAOi4dhBWISbkBdciSuG8t5779JURJpE6LtQm562fsIbAGL5I32BuKvz4FANUX1peRmO5pzU09M7NjY+NDTM9HV39wwODg2PjHboF111HwWnKLpKixBujI7ldAztMm/4JIvMEYrZO6APvb1+KIduMeYkwcmDLBPL5ExMjC8uLjI06g4ODkxNTTKBuKUzWGLAxOKqfqE7r6nOYWESqAt3w7ZwJl3a22N692Dh0ZGxHv1Y1DHnDEbBQd3c2uLAFSysXYA3PMR36LtQ0w5jVOR9dka5lxBzGzc3d/f2dE9PT96+tTY9NUktvFC9q7Nbq0gy5ijSioy/hUhZTm4YKi6+HuKneGPluJjtwYJmKZtlSKEeDFj6caoPNK5SJGBAGouvgStZJVp8Eb2+zBjh2qKi+qvgbpQRdcNhVNVQA4yFNEykDOLQRUBtwhhpLg0PvN+MMKfNgVL4KgRiTKiBBqjC7oTgCGNhEDYqUzc5NQk3UUQ0Bz+aI2ANT7U/U8LJ8+fP3333XfgOA+JBQIh3//5Daj179uytt976+OOPocvZ2dkHDx7Ebz5NEfwuLCz4Gi4eaALQeSO4Nb2790Vba/xBFuxGJ+nAz3/+c/oMd3P0yaJfXl7m5IFDNJA4TdB/5oeURifjCxcOdRkCA9EbgvoFS2ZTnzoqdOQs8uTJEwaCGQboNzY28DAWX5PxumJcNMo8R9g7wiholKnmRAIRI1NkUBGfVERmCLtxg6D9MDOffvopc6Xs4eG6HiCn70DSTy9m2HJxccknKjo8PjY2O7/AKSTcXtY4fcbjk2hC17F0ho7rV5dI0XbcisNUcHwhbny2tev6Fac5fb7QxTuizu6uTnHxnbWFhcXkAqgSUXnEAVfWZAaFSm4eKi6+HnmtsBNYbbF50y/CkUZEo7jDsI2rOA2qaiBnLZSzIWdlUynI8lUBICt7Zd2WF3rLoncVYNlXL7DxJisL7GSVRTTU4oSsEG9X+WuNfTMCSwR6RJr8I/QDbGzMYiaJt842tzb8cRnOYSh4CobyzRjIKGE3f/LDhodEfPEBUmb+oaTp6RlIExs8oPTFWV8UpiEoDGp2FAw4UujhI+hvYKCPhugPDAWX4QTPPgHcu3fv+9//PpwFkeGN1uEpWgd0A2CPK4xpAiCwJEgB1dHYLRTP1CmOPj+nUYZJTyBTDKiOT3icVPMXT4CD5TFGpqvoAYPCJ9VJWWzUwjNDCFrXvR8058HSkGeALPODN9xSi7boP/MwEL/SzaB4x8D01s7rkCdNxbMpdJc0sTBjgFIZS55DiPj4WMtb73jEoOZijrLI2Qed7gE6Q+jNmyta6eGl55WQdHZ1d06Mj6+urd25fYeh4UHXosXpWi0okBGuRcXFFRJYx6TlteK9AaBgtgFAYHugTxbBPiywlClB9PRZ4D3gK9Ze2cO13tzT3GGEcufLchl2lcts5lTEE2CrA5QYZ5AF0uuKszYYluGicFI4R48ApcAgBhueDcwMQ8hDQ7pfjUiQySS6hLDgVmoxvSiJah04Y4wA8MbOhy/W1zc2N7eoxfwT2UFk2MCAb7/99jvvvAMpQDpUR4CPkCmF0Th8eJib0zdHcEsrDtUxo5PIr7/+OvoPP/zwo48+wjP9pLcUUZ0AFrpHSZY+4I0UgqNXmMFceKYtXLEqsPF5AiUeUJLlBIAeDVlkj0tzFTOGQ5wwIogbz8wtbfkEAzX7PORAFbceL+3ih257pPSESYPxaQJjPJjWiVw5ZWDM5OP5ok5FUfnBoT4gxZKGjo+O9/b1cyG0DmKu9GkqoHtYpUWnvoqIObyEzz4PXVzUGYAu+ygohok1up5enVQ4ly4tL92/d596icG1NCIXo34ZKi6ukOA16hWT1yvrmAXt99GA9WouxsALK1L+pzVkpauTNpul1LAYGi/5ltKGfC1kIBIs5EgtGGX5Ksql7m3UFtjPbHJzMXr2f9mAjXpZtMx/vyLPH5nx5pktSo5a+rAsojzATIZGz6MYGRmlESYWb0FAohhFWvo5KGZXV3Lj870jMtBub28fhAUzMvk0gTcEGMDEjUxYGlXS7XGwGP0h1kNvjsOMQaEkC2v4yFJ9dXUV5SeffPL06VNYBj3VTfT2gBISN9mxAPADD0LHdBhLxoKsccVT65CpSxY/pFTBjAnEFTyIvacRYxgWDQaAJui2GZbqDIciR+7UpZRG4WKKcAsQPECawCFNAGSM8UwnqcIhQHGwrxs8erp7BoeGOHL6YsrBAXVhb+b/+ORE7yz0c9eHp6eibCJgZoku4i2Ae514g4jTM0lwTsrxxZJlwn+mtqe3u5c3Hj09/f19I6MjMzPT9+7ep9u+DzKWmpbEq6FlpdeNQ8XFTWBlOzWQvRhZ+izxzMXsE8BaRE8pG4l93pbIKjlpATbWX5fynzQqX4drHTZQKsyWZf/XgiKBv5Gl62Zbq4McEhrGhU8Lbb7CIdGf4RlklI1QGahAXmJjM11MGpTBO3Cag3hhDAqZUiIyCMK3MxMPBvXomb/YMO1MbMR9+mlkgB4qwduTJ0+whCLhLCJrmkcZsbMA6z169Ig4l3f3dAXuPjjQ74bAYljyZhwQwa2srMBxv/3tb2F5aJRQmp7gh7Adz3SbKhxfX2pwE1CPaZoihkPWpxk0LAwYFkFLIuJZqBwnUBJZDzNiVv2uM6UU4ZnhUIpnWqczMDJuySLjFueYAWxAZlsMRMDxECs6z3hplPlkTmiI0omJcdpFf3Zam5ycGpsY7+zqhKTdKNTc1t4BFzPDsjkTlXO0oE0dxGgxVkWs3g7eCfkeDIFGOe44ZzIJhzluPeLinv6+vl59didhZGR4dWWNA9fd06sFoMWjjxbSmnsJaMWr6qah4uJrwEYCZdmLkk0eVCwuJvWiZHVqBcvGNQSySQqEj6TB2ELJBgGtln5SBP6QrNJCXTJoaj2j1GKSte4LP7l6KireR7MP2eEGUvRVs4EFVqoVFbGPipHwp6AM0vCgUxEyNAFxwMZQEnzBNLKZIQL2NkxHfApJYUMQurSkz5egOQeAaCjCFXOOf9gK2oILoLPH8aPRtAWTTkzoF5Q5QL///e9/+tOf/uxnP3v27Bma8fFx2Iq+I0BwjIUqCH/xF3/x8OFDjuw777yDQzgdkqU6jcL4NIRb0yhdpZ86/PHINKozBJFUezuMjwGdpCGUmLkVOo9nPCwsLNgzM8AoyGLgUwJjpJZnjcmkaXtgQpDxzCyhx4AzCu3i0x1D3traYlogO4yZB/zMzc0xA3QYe+SZ+D43nRwc1LddOCznutFNHMq6PT4+JSLmhOSFzVGlFgPCICb5kuXBsY2TaRenV2iZhihiRNj40PT0RESsqxO8cdGLrC8y08rM9Ky+pdI/IL9abrFgikVyLSourtAKrxdSC6wh1isLkZRNguB1ScqyDkttS0P1r0MsxJSWs6z6Qsli9Vp0o3alLVEITaXsH6kpFSfjxa+cxSbMZMz/qMi+LixTuRzzyrsgnOuyoGIich264sCGFOK6n8eq/2odKCcHioe1e3XvRAfvTDFRrigO5yjj7mMaTu/fmVLsoRXYCpn5pGkmmYgSJoKYAFwDSVFEShxHKR6gdfMIDbDzTZHw7O3bt998800HmzAXES5v/NHTCllSDhz2d+/eRU8Tb7/9Nv5rtRrEBOXRMVrEFQ2p68UD4ZA5YUB5GNNt+JSYGjLFGBlAfNSlIczwzyjoG9XRw1x0hnYxNuHiBOCWFhkIzjFmCNgwD3jDD2wLp8PjEC5jR4MMyeIfb/gkC/kyIrK0SN9ozq2Qbu9sH+wfXly2EQs/e64vaqPE4Ojk9NPHT3Z39fMrDPmYSJn6GqnuUASxJDmWoejSTxFmIq7XtNppmuag3bjq09lL0329/f19RMfwLYfai4e3MrfiJ7q1APCpb2xSW2tCf65DXoU3DRUXXwMtxOa1goa1xV5lLbKR2DkILE0iOK1OP6rqD1tDuCoLRdZyiIGSmf9eXwpCRAF5aom3FMUrNE5Sae6ntg2goiFVmGovqUCl+htFtmFnBrME6TeUiqB9OkKpDkVb5mJkHOISmboXdf5pU6KHNZhJ5pZZhRdkHd9ogIiZW0gHavBsE1FCfHhhwmG3MkNBuxT5iAATOjbwO1xGRVqBT6EeuI+G6AN8jcGT4nH1Zli64Sq44kCjhMehRTpAbymiFbxRCv3ROh6oi0M07iRmtI4rny2gK2iXRl2FdpHpDFNFnzkxUEr/g8n15CA6wOmBWJIiHKJxpM9wkJkZUlM57XpB0pwFlO4njTJLMYHng0NDxPu0zvDpMMPhLcapeqoq9ITOcyzogyZWxyh9TS4Orj826OYY1ur1uGtEX9hBGUTcrSsindi09/Xq8Rd9vT0UcaghdCpzuIeGhl977bWR4VEWCBXjVmsvGP5ej4qLKzRQXimWY/XoLTaL3lsdaDn7M6aA125UEljNBjIbz0pgh9Zng8vmtWdlWSgjVUmpxbIm7dhUUCoqw90gzs5y0hSgStaUq6NkOGw5iURNwb6IURhmJLB0YnLZAGXiVCG+jttjcUopntnekCtzeXR4ROyrHduhL8udnZ4ODA7Mzs7BdyIJ/Rxy/2hcJmbacQJDQW0+CrinSz4WcBAhLR7gPkpRYkykCYfCHVSB35f08Jq5jY2NR48eQUYwLMwCl1EFKoQH4TvcUgX+oogsPKSRxNzi1p6xAcgwHVns6RUrBOAK7sYV/ukMRbAqKTSNJXrI1+8D3EruLVk6iWA2Z0QImHmAvqSAEjO6RJ+R8UYViJW+IdMuQ6ZL+KQVxsv00aW+/gHIsbu7hzCZXh1AxMfHNEkr2FNXs5yONcNE2Unc29HeyRzriEDEbZf6PDd9rqvZ6OrS70YPEBLDx92o6HCdIy0/l4TP3XDx+PhEV2cXfuNDPBAtvAQVF1dIiLXSgDWsVDYkOwGw91iXbA92DgvOixj9pehFyLWcRbZNdo4AcqnS5rWXbf4w4OQaeztvcdWaTf9boV4WhN4CF4F04SJulgivGo4QjJwCZDvHOG6sCGKOqxihkxwtUAlCce2jIz3HMr7Z1QlxEDwye3DB+Zl4yhNmDgKeWI4FAS8cBz1RC6oCHC9I/NmzZ1AzxOGLCVDeyMgwbAsRcxA//PBDR4uwJFkOKA5p3QxLl2jRxBod01N73CidoCJVaIUeYkYprdME9Er3zPgUIeCKKuihabpHKd7QU5cUV7SLK1px03gGKCnFM2PBOTL9xIw+UIUOMwr0mOGWyJfWkfFPQ4AW3Q2AWyYfzzSi3wqLL45yHto7OOA8hjdPow4aB4yYI44PVAx18mJhR/Ssm8ShVPgde38AwGz19XTrDsTB/p5exoIbmN1f17PbtgcPHszMzNIlXOMN169GLJrrFuU3HRUX/xFgfbEcWdMsenYOAhpWJBsgYrcUIAM03mksR7LeJFgmRwXQAGwcn7ZAy/kKrGwuwUfsngJeyiEIWTCa9KW4uCy8GvQB0G1xcXCyg99cnVKolT9osFIaFkVd2TibqwBkA8aBMZhhBEC4RzC4tbUFK1GZ0Jj5hJLgKd7Ls8khHew5BHfv3iVlqh11QoV4oxSaBgjb2/rhDFzB0evr6zhEj3OAZw4oRU+ePMEb7EaXKMWG40gcTX98bcGfj9EHWIm3/BTRE/QmX1qEr/EAe2VWxcDROq1Qa3Nzk4ZwCL2i+fTTT9HgAW90niJGjavl5WW84QfPa2trk5OT6DHwRQwPnOo4xxW9RaaHdJgOoKRdGgV0hrVJShHjxz9KhowN/mPuBdEwh8lkGFeEybKmYXCOh40VFOucGtcu4iO7wYH+4WE/R/+yVtcdx1jYH1acce7du7e8skqoTp7FUlwvDpPrEM2/vPibi4qL/wiw1p1CryxNgICGXRTMK/JlvYmMS8BAqzBA3TLk1PSUFp9SvXePd4iWQ2jSNGd9RaKpKF6pbpQqWy5CScI4knuM42VB8F7JXQyyTzl1V0j8CvijixWdCpOCekkwkDP8XLIzo3pqX8XxV/NmBxnRmK63enphFoAebxjDPtDT8Ig+FoPRyEJYkC9VPM+ODaN3l9AolIRQi2+I+FvOR0ei9efPn0NGuOV4UZEqCPPz8/CFPUO1kB1KqkM66KE/7JFpDmCDW6iQJmjINI1Pgk0oj1I06KFRukRdWjGNmsepSG9xS5ZWkGFbWoRtqctIqQUs44q28EAtU7yBnimC6zktoWc26Bh6zBDwhk8dgE4C6uGZ2dnxiQmOguvq/YUOjUDrhLA6Nj46AZS6TNxG6zTKOwaiXYg4Pqfr0oFmonp79Hnd8NDQwABvR9r9aybsjaBrgC3W3Uzs6tqtyampNt3QJt/Fcb4eFRdX+IPglQqQYyUHPYW+R7tYH86wDMmyedgqGCCjtL2NMyhKSvmzT+WsbDHP1YvSRhqC/zY0ZVxXipDk1irFXqF7IGcNV1OFIpa3GawBdCUidiGjIUtlfDMVbgIzbVJda9a0GNZnP1hSEQ/I0AqgOmTEZKKPT7FETJjBKdAfKTYYQHbQHza4gptgXkjWZI0AV3J0Zmb0EAaqw3QEofCX++PLFDjBknbxgAzZ2TPITcB9bgWQheVpixgch9RFA8MuLCzggQ5DWLSChurY0xkawj9FGmoMFtAQFRkInaQVSk3lwH5oFJaniA5TxAkAh8T+ZBkLfpAhX1JsyHo41D3T15s1b4P6CaheKupiTkTNgKajF74DJi0DnSkFjmQHM32q6/a6UB7f52Bt6xiTwsqckgYG+4iLUWux1874z5jiXNuBeW9fX2+vnvS0tro2M62QH/dqQslLUXFxhc+Glm0B72GA0kUsUUIJtjo7EGCD0usbmdSyYVeuey1sTArsB7QURRqqMLRklLMqu6404uKsaDJwx17RPaBrEAFnxdmalsTF2rIxW5TIRlb4AzHuUh5YlpdAnlU7hzWgOQPCOlE8COfovgvAVMODpGjgKTgIvrYMVRGTckTI4gTGHItHXpgZqYV/u0VwFVJKIUFkd4NSKBJ7mJTO+O0/fnDuWnA9hOtW0MCDACdUxIPPBHijiIr2jDeMYVioHALFzCyPAa1Qig1DQ48rhoY3GB95On45EDNm2NeI4WI0tI5MRQ2m+FARn+fnDMrPKlJYzfmJtwUnxye8j8HMhwzwh+4BXIWCgXfU6henZ+eMo36pJ1ADTUiYIxJ5EBQPDJBwbhMR0wRHvysuUMRl6PY+/Yae7iBcXV2dm5tHaD7O16Pi4gqfDdZRrFRFbewQ1hap1ygC9GIBsAMppQhjKuaFnoEeb16YpE1lr4T9lL2Va7e08sossl6mSaPFHriHRvS3gaiuKoa3j4tikiKC0ssjjZgo3LNptfuLsUvV3BDABogA4vMrmAVAH5AX3BKEo9snmGTe18NKTDh9wIllPCBDymYrkywy/Y17z4p7ueIqE1nTIvYcO5iL4JFDiWdcmQfhcQiXUjdKliINMtgWDf3BG32wPWZkaRfuNquShQfX19epBf+SpRW6QTwLyZKlIvzuS8Z4wxV6hoNzqpCSxQA5AxsqYkyLuCILaBTPALm7R0+F5gTgaylbW/r5fSanu0cDibcuOmUyWZh50sIxB6vt+OQ0HievtymsdZY5AgcJwmXh+94JJri7q5OzWP2ijqPeXhx3XVzWDw6PTs9qROJxN1v78vLqwsIinUfWSmk61K2ouLjCZ4PFzWICLEo4gk3ofQgUlcT7b0qxzFsUM63t+AQvdkqCHYKUbV6edpKRs7miNTlrN0kMlLMqu66UuNhrPpe2tGu8rDP8RQbhPsFsizIuJouJg07Zx2lmYL96ra73uiW34SbBWSgGb64bmg7OeqZCSPTkRDexYMPEmkCZXjgUOoNxHAaSbm5uQrJwE5Zw0OPHj+kIjMZxgZvQwLYmXIxpaGlJv3NK65kWOay0SFuE2zgBlGLsGBZAgtDr9va22RPaffLkCSlvzHGI2cbGhq8L4wq3VJ+fn/f1BAxQ4pn+5EXi4SOY0z0VKHHuD9zoD0UIDIeh0Xk0jJRSfDp496hpaGZ2FgPsGSygYyxD+JIWdbBoS/84mUumA/GWRr8PUDuvH8Uj3FjrqJjhOKDk2ru7tbYHBvsIint7eP9HD2uQNAeI9yc93Z0Xl227L/aZX8zjdwC6lpdXFhaXom9+p4gnGrweFRdX+OPAaoJwvUy1NAcGBvk3MGD+BQgUuRS+wBiZ5U5dlmMLtDavW54ta5ZsWWPZirIeOIvncraMKKJhyeXCbFn20OInFSnMTXoDMzT812lHrBKmbFbxTAqQrYOLScPaCuBSMXhMG/TUCXFANEFQujEDVsKGiQWo4EQoiQAQYoVu1GZ8T53JJ5xkwpGZfIgPVuLQYAMtjo+PcTiCSOswJjIVYS48U916LPEJFaJHRoDs4FwsaRq3vNmnLq3QFqVQqr/WTKPYQK+Li4swIw7J+gM63CLTbeAmqEjnfSs0RWiePXvGiKiIQ0rJYgmF0UlKKaKTU/EEUSbTnhkdQyPLlHFecRztxUY3ECBgWqHPEDFxLvPJ2ZAzB0PTcyw5AWjadNFZD1/q7WNFn56fE9jSIsfY7/SCiHVbIjLvNejPIESseyd0ZDo7LvWcti4dYzTUOTur0diJLhNpLIuLS0zIhM5zn/3xXcXFFf4IsJqACCbomNXPgos1yr7QWzeyWsEBbFjj4o+gaSp6T9qJoTs7Xw4ZlISokYRQg+TQmTKyslxayP7b4FPyVjk1MoMYuSiIONpt3jk2J80V7ZVt6unSLxObh+P/hT7H0x6OR9yK4vUtW2p0tNfOa/VLfc4mLru8OD/TbWSXUAmMEhdncY4AazhMRqYebDUdD0qHbkg5EHAN1BaMI3LH3lUwgKGgQmQAYSHHIetAf36uyxG6Yaunx1EnbmFzmsAVhIgG5+4JB53O4BYZA7wh0yUsoUJiUjRkfa1Ag+voIOvWIXGYHSWu8Am9OksV/NMoztW/s/hJ1vFxVpmNaQsnHgvAFQ4ZFEWknDD293WLG53f3z+AhHWomNa4ayJG2cU7MnoIODKxhPtQw6GH+/oKSZe+6qHLcNTh+FChr7c7Vnhvf19PV2d7m36IpI4BwTI8rE8gLi/I4F6PHNrfx3hoaBgi5j3H5OQUQXb0IZaFVk7z30DFxRU+G2yADGfZUeZidguLNpExMcOAiBkG9iOs4k7M+Op+t7lbKxxiwkn8/oOiEi+/wje7TExHhg0QS1zZMHBptjGlRVmU81+iZP7Y3HVIEPyycbErdLHXokrDwgVG0kTPwsyJlS220VYJNBOvsNapib3epa+L6zsf8bXx1PcUZYuzYQHbS+ho412zlDEJzCRMTWSnzx1j/ql0Ub/Qr1Hog6ZThgkrUBkHkKmCwaNjuMr9PDw4wDge69h7cnJ8oosAHXpHMzhQg5pPTnv7esfHRnmDgz/8DA4NjMTVhqPDg0E9VXmIY0kTMB3O4UHN/WWbIk59EVnfxsbhnh57diTPIs0OAmqKYDB4lipYDsFPw8MsGwiUIRDPmsoZEW2RMnAd3fSMHkJPRqwLw4phazWapCFGu/fixVlE9PSK85O+tXjZxsqjXU5M29s78XTM/cODw7PTc4YfV4rix8AIXpHj/EgH6heXRMQjI6NExswJATjOiYWZeV1dCtPOLgLnLih4YKBvoJ/VTF0OwSVHk3WtOY9VwXHlAMPhTBHdi9HpBsHFhQWieIrSQrQxgv+kv+pY83q6Qai4+P8QLCaD1WY6RmCPE1v0x4ca2uFDeoOmjzNYrCzDgpQxYM+zYrXL2HVsjng4FsAz8UXRhF645a2zwscGxG42VnqhFRyEZijmBE4LfdkAOCs6KzZBkwcbqH2FUUrRhKCiKHbm6suVkcjhKrGweDYE1WJQ7F12uK9a5P4m+0tt/ahCOUaKLZmB+DW84Gu5oT5/0xgjuIPXTvXB/3n8jJt+jxkGQ0DPMRmfmKDW0eEhp0dCS9hQP8dXr0O7ems/OkITNCe61VMmdG8Ac64O6Jk2iqb940NQMNmDg8OdnV2IUu/q+/ppEfJFHhsb5zhDgjQO2xLwctLFuA+Kj7s4yNKo3kXFyRtX9JxDbIGREDVDhfA1M4Me+ehAd7bxXotTE0E1ITbzBrPXzvXpH+tqZHgEamcqoD/ofmJikpidDug0dKRrxLWzmk5detfBYGLS4kAFF8cQOzpHR0YHh0c4vRBN7+5so9VNbDpGRAPIImI9dKKvu7+/p6+HI8TiIQTW4sc4HOqo+LigpDO7uztM2ezMzNTk1MLC4tLyMuEIB0XWOu46cqqVXlI1tDcPFRd/bmBXKNwNxBZNYNexQ1id6GPhEjgk2DKimATvTMwA69UU422p5VuCNaTILSvYltlefF1CI6vP7mRTNsjyVQEgO+skdI2GriIXWYi6/I/v7Ln/6c63NDqKZKMC/sfeVOWiuuUoL0M2BcgyY8fx+AhmjxmGaonIJicmOQJ9vXokBfPM9DLzECysh71Cv3g4DiHt1tYmvIufDWGdwBJO4shsbm3BufQsh7cICwsLBH0QKCdjGpoqHjCPczjdx51eDQ/raoaPLxVhWBqidQa+HV+EQ4mMAfRqiqc6Gjz3dvfMTE/NzszSw9OTk+GhoZm4VIIzLKFdWJ6WYE6cY0PP8QxlOzzHxm+rmKbS+VDxO7N/dlojZJ6YnJqenoG6n+tZbrs6/7a16bZEcTELu02f1/X0wMV9EDGZLg6aXjQXh474OGZf85+OJt52drZPz86YebC0tLSystrT20eMHx3QulV3KhSouPhzg9Zg8aGzuVjR8QDvfx1q6RM8UkptVrZkTQN2DLsRILCvAILdugmyhrMAOROxVnhBTFnIxuVaQF7SfRTSX1eqqNl6Z0FTaeLPhKbMFbhKFjAGHlrsZ2/oBlwrZQrY3lxcLrWxgQH+mTqmEU4kKgQQE6QGoLzNzc1nz54hMP9EzYAITm9mBoZ2X+zyjp7+QKpDQ8Pn53qeA8Hs/Pw8x5D2RkeRF9DQKMeOgwsFuyF/EAfJwn1QIW6RaZfO4B+2heKxoRZ9Q6Cf+IGkyLIGJiYmdMKIRx6zHmBYSuMSR3ufLm+JZ2kIV77t9/jkFA3jffFCd+PpU8b4MNDDhIX3XujBxGiohROWUcy+5jn+a7HFxQp9WXF2bo6BrK8/31zf4DzE+zb0HBa9m9PPZusDD1avPgfRrRPdMDScr2MRwFiIB1BwPKXqMBe/2N8/HRsbZSyLi0u3bt3m3SLtRrWKi1tRcfHnBvaG1lhBGew6wCL2OmbFs7VIWfQGpVrqAWRrqIgHbzw7pJQ0tVEQkIWkCV1ZA7TTSnhJVqwWuVTaYma8pC7vb/1XuNoBQz27ogTZCaWergzGm4tIy5Y2RkWBS620gYE9GsxI4UTIy3QM+cpVfLkDwRcQfDrkuECynC+Pj/UIHgiRIrrh+bcrmjo4ODyO2+bwSQrN+YM4BAxwi0xDeIZ6UNI6p2F4nCaoQnAN4eKcA409q4J2SekMdTncgLZIYXD8UIXhkKWNzY0NiJWKdAny3Y3ntOEKe8bFSqHIXw2nFtXl4fAYQmYZRf91MVfDZzRBxcwpntFzypmaViyvn2bd2OC0hW2cHvVBhYg4fRzCyiVq0BplIMWbmXCVDpD8oqEquGzXGYi3EXt7JyMjgyMjo0tLy3fu3B0aGY1jp0teUSmqVghUXPw5g9UJEFiX3urAdNwClBR57WLJijestBOnRrHo09UJIxQNy0LTKuSsUSj5z9/kNvtvwbV1Qyr+vsSgRd8CN2cbUuCdXB5dS5cKbSEUdV2aYQ1sRXVkUmgxqAfGPEPq7hL/8n6EiadVGBoDCBGGtYPzWiJHmA5eg3oHBwbxe3SkwJODBdtSxfw+Gg/GpNvY038IFzqmiA4Ey49iCYHTeqwFPUTfbE6L2JDFGN6Ef71gaBGWxxtuWQ/HItZDpmZhYZG49OSE0FhFi4uL2Jzr1pEO3oLREHWPCI3j2yXn5zXOB5wwdRUoyDcmU4TJQJgb6vK2bXJicmR0hBYfP/6URrGAarFkDWoBx9c6WKvBxD365ENHKBMxfU8HSH5pKhDNpe+87O0dDA4qzIeL7969Nz4xSSkzHK+UVDAqLv7cwCKLdZbg9QrYIewxmJcFzbJmf7KRQKZjwArOxO3Ymay9sV2zW5NLGSjjGkWj3atIZoW9EXJcPxS0o8qlV3G1NOoL9AqE2IAae4nDV+hBmrVg5FQQTSRJ7aogl5bNkJlJBIgGBiTLDDOTaEzHxH21eo02eNMBW8HWMCIctL2zQxGHB6Md3bC8z4HATI+XjOsJvIsncNYzJ4+OYb2FhQWOCz45WDMzM7QS7esh7qoYITnNwUfQIunlpS4TQ7jwL/2BpBxQI7MeUNoMEsc5WapTRHgepWdMBm/0Z+YIsXvoM0VeSOLcmkZB0yhpcYeYWQ/zPNUJpl6jIp3Px0fvKCjQRGmGJ8Yn4lO+2rNnTwiKEbRSu7vore74iaAYEqYhUn2Lwx/l6ZSpKwzhVM6Q8aZCQVzsyWEch4f7BBdxW9vSrdt3ZmZm43j5lZIKRsXFXwi89ll2RoQL6ZO6FjpmM5OliF2AJbUQIj5OlywAKzu2U9x0EbAlQE6MGM0lqejAVZRtipx3VM6XDYTsKlk3e240ryKnTQalFhGFLCFgXIaVzJUHbjOg2gHbhKqhTP0OM3iC1N7kolPfZTg/063EQMwVX2kzFfLuHuKDJSGOoSF9EAcVnZwcc2acmZkeHBziIHCACHWnp2fxJfouPlylIsAnfsykZBH8EB8ONG4fPXr08ccfw3eA7NbWFhXn5/1kBj1EAh4HPvRUIdyGi9XtOIXTNHo8xyWr+v6+Al4EGsXVs2fPEOB8zha6QBy/XLexsQkXUwUPnitPBWBuLi84tcPHbT26QjI4OTWF/snTJ8+eP6PzajWetRdXIToJB4gKYsXyh/VJsa5ERJyNDxzarbKqGyCLUjcdxsKISSYA75+dnVtZXV1cWsamET1EUsGouPjzh1ZoQIs0CCLLJuVg2vh6SPAyARdARkmpuZitCMzdVsZCT2+9y9C7w1cuamxymhFVUbnIOu8Q9pIy7jKpZZlKn7ONe+xcGh8EqdR3TdGlcl2KIhO3QukdrQyN1JEClmmaNHZ3unABUCq1GX/onvyF78Kx4tH4jZ8u4rgu/ZaEwsa4PtDT1wvFXF5cnulxObqhTTcm19Ov6OtuhKFhaIhWgu/gVj1YBwaE4J48ecIbeXO3vx2HQypub29/+umn9AoP9Bwb2AfuhnA5dhhzKF9//fWpKX0oZzN4GYEmKAXwKTRtTsctQToy6ebm5uPHj2HYrk4C3outre319XWqcwqnrq5Nn5zCbhOTk/QE8j08PtFlZl2d0O88MWmaVsXBvBhTJwlrh9ng/RekPz+3wGzA6U+fPj0+Oe6juyy/mGTfE08szBJFq6sTChV0HHQo4tDEZQ/51fLTcUlX1dSE1uiF1Qzt4ED3EU5OThEar926jSf0VMXYSQWj4uLPDaxAUi3OtFgTkLUpzCORAlFDfOcUxIpPVzAAQlr4EX9RZGpGVjMlzwn6GtVnwARXFgqQtyb1M2RpM7J8pa5wRde0vZpLo7OBaFRl2WcuQtBmLj43Yx4MZwFVrtbKk+LhINiyFoEwWTyQ5S27mozvSsBx0BY0SAq7wWKQICwCBRPb7u7qu8icKakO8XEUYJPh+DochMsxWlxchFVpCwOY1w+EI0uKGf7dNFlknEOXtOL7KxAoojlk9Dg3n8LseIDKWQbBYge41TWQHtE6C2B1dRXn2FCfFUS7iZr1k3q64oyZhhkrjSbSbOispuVELVYi3qamZ5eXlnd3dznHHOwfcF6INaiu6gSn70N3D2gl9oiVFQrwEhHzwhtNyG2CDoquhejMDRHrSjTt4gq1TjDb+3D75OTk8vLyvfsPWfcyr7j4Ciou/pzB2sxCloFlKwErFZhq2XhOddkinkWgTVA81wIzZGA6JkWDh1j3Yn+FJPHGEERTCW7IepC0zR27bJOHcmkZ1pfTUhY/rUWgLF9FqRShydJdcupxGbmrseNFzWi0mUPf0hxKA5kiUExRekvRofMWpZp/zOKirr7SVotv6EF/tfjUDoLGYGpKt/Ey4VSEp0ZH0zc1qEgph4wUz5RyXEjlqrgAEq50+zBK+JeOcPToj28f9jMlKIJtEeApjj72MCkLgKDVjdIQRZCkjpOuwNZZMgy4pvBcnxyiPK/VdL17W8/lEN1TiwFyaCIE9vSIiNv1cA9enPEZ19TkNNUfPXpE9H1e0+3VrK+YEx1WhtOvL9f50kSctRwb8KJYbuFrUbanIg6Hjmc0oWbRQOI0zdi3d3TxnUHNzs7ff/CQ8xurOI5CSioYFRd/bvDSvCqDsgycJdWSjftJoVp2I1EYKVlSwG6nFLDcWc1mZCupy4pP67493o0G0AO3AsoyuGqgOiVOtEHKBGRQ8F0Wynh1qdHiE+itc0l3jUFo1HbASqYLsPf1L+jVRdmAWujLdZGdLUAGBSEzBpKiVDN5UVegehZXYJnhOC0OMes4xNJXikV28T0R3+qABhkCJZ4liyWHCeH58+c0zXEkS2AINY+P60IwbcGAHFniWcJbqtMiejQUkaV/pjYEUuBGXbS3d7C1tUU/GCTd8AXiw6PjFyHQLkpfi6DDIuUYuKYkHlgK15MS3a8sr7DWfvOb3+ixRKcnFLOuWGUYc8KiA6xBVqIvTdAdE3GiXPE80NzyBxV6mlDNgogx0qLVA+YvOEnsvTggy3g5A929d39c30XUg4zlRa4Smo7SjUTFxV8CvI5BsVu0dmM/KIVtMx37Uz62AqCUpU9qZGX8KGcRjETgjIBbdgLAxnvIbQFto4Bz3hUGNqFu3iNFeUgpI3epoDyWwlRQtqWus/xpsU0FBcrZMFY2K4NcBMZloELvQcmssM+IejLQNQoaLuY/kEoBMSacC/cdH+lxwETKBwekugQMh65vbJzGN0Qg0PX1deY2+HoQLoYiOWqzAfqDh+kARxDZUSGyDxmMiUMAOSJT9/Hjx/A1/aRReByHLANqoYyL0ZCj6sYl7HNWxtDQECuE4dAHOmxvFOEBaiSNmUjrgVTN1PQFIvzMzs7NzM7u7+2/99571MIthOs72JgnFguxcL8uT3DKj3BaP7kP6EUxVfqoID4XDURzDsKjNGYePcYMkAnkJIE9C3lmZm5ldU2XXHr7TN9lFEfp5qLi4i8ZLFyvXdY7O4dNaCL2Z3psdQIKNIAi27DtkQHblZQIhNo4Ce5NP0fEzkCDvZXamgXcbuwjfRfLecxjq/lVzhopa5bjxfYr6/3KpSFbKNsYqhsf7KQ8aMo042qR6qrvcTurn5ggb9r8WOslI73CUq9QOqLjv+4G4EVYzCjjFQ+5oQDi8TMkLy/h5eMT3QZc16PI2olGebu+sLCwtrbmWx1ICfQgWQ4HE87x4ljkqUYDOZKlSShvfV2/sAcvo+RtOyxP3zm+HM2NjQ3sJ+IX9jjKHD48z83N4ZxS/IyMjk5MTI6OjnX1dNM3mmN5cODxpWfExzkDzxxz3UtcervApNTEwRcsDzSjY2NvfOvb09Mz0P2HH3y4s7vDBAQRx6N92ht3EzMWf44HBXPSd3SsA8Hk4Tmc6wgkIhba9CPoerHoMIyO6Ho94z2LT0Hp9tT09Ozs/OrqKm84dLzUQ5IyUreduWmouPhPBK3XZrDmMii1wArOpMzy9cZjb2h7FDcjm4WBzQb6Byny0s9cYP8oMy9nlJvWDpJxY/W7brPgv9cMoYyWUpyTttQtsuqPhUgTCuUfBnVfYIxKY/ODVBqwAYgMWVg54uJA6BsdQHJ1nSrixBYEp0vAAL4jZmbCOTrEyAYRH4A9YVsMiGoJmXECARHSoodbOZtSip4jyNtzjhRuSSFxX7WgCJt8pYIW6QOpiRtBP/1Zi3ui4yt5KPHMSeLF3v5W/NyfzaBBmsYDU21oFGnG9TDA73znOw8fPDw6Ov71r3/9/Pk6A9aJzNeCVVUPgyceHtBVMpYTqvgadBjohBcXigmKmTU8Mw/FdHnVeS7dB3ExsvX07ujohEU9OTk1Nj7x8OHD4WHdSaJ++SxZQP4D+Ldwo1Bx8VcFXn+kwHRswmXfZi7OBI2AgW16e3g7KV52LZA3iRc3WUCpnauxAvlisfV5M7guSgtWGs6WDS0ZRek1ygLIBKOOUht6d6Cley1o6STZMjxMgGyDZqCNGLh0R13jr/QU+MHqegOOUgQXbZmLLyLURQAofckYDeEtR4Esxsi8j4ErAYcJhkUDq+IPwh0ZGeEoQL5YRhPyTEoWPwCZRuHxvb09X0AABL948JHFLdWPjk+IhomJMUNzkWY0CDV8Rrc1JawIzUZ7x8jw6L/5N99H/cEHH77//vs4p8/Qqd5YKPxlyelnnOLE38diIrLnvVY84lV9YFIV9cqtPhsUU0vn5RGj0PV/HYXohd5kxGULzmr6Zb/9fSanjdB+ZHTsjTfe0NPs4kHGPgD5cHg92IvzNwoVF//pwLK9usjKKy/LpKxo9oB3oPk3B8gIZGMv6TO92EuyREkgRooeJ+wQgB8jWhDcROwibWIrDReVETZNAoiqrvvS0uzKRU5DyLLMQmigRXO1P1fhKmmQMWkWXFoChjGv8pnoOPzz360opz6JKB30qQJgGoNPFcNClMjQFim8ybGYid+TJkzmEBDtwrnoqaLTZPF+xRpSmiGFxPHjKpiZfNHjh+ZevHgBszMQvNFQcLfugPY1jeOT0wNOA3EjMx5iLApiPWQdckepGg5ndVZG98jo6GsPXpubnXvnnd+9/fY7+3sH4lKtGtXyfNENAmJa0Wm+o+OiXuP8HlcnVB5XFHAqvwqRO/weIiZLzI9e0yhLXRUSEQMMqM7J4sUL3iXoe9tDwyPf+ta3JsYnmRtcAR2BIrX/6HfK3yhUXPynwytWWHn9sbKdBdolwS+OWdiNLGhgOkZJyh7AgL0E0JCSpS6uqKvNEjAd2HluyA07ayFnM2KnJZRl49WlGXZbGPhas+Rc5RV1QblXyNmba+W66Bm7h28bp0A2l/AWRZBFUoZVQ4ZJEi0HYuY1/8iUEi3WanoeG9NIlvmEGTkWvsuYLEW+NEEHYNudeDAm7WK8t/difX0dkvVVC/Rxo5suE8O/1KI6AXV8rqVbiTmIk5OTs7N6TiYd94mWo0/28OhoL55iTBVAH+P8on7jEKjrHnh7O2w9MDj4xutv/PCvfvjrX//6f//ifz97+pSBcj7HhtFF2NvBount0wcVLB80PiV1x5UwfRKhD0fxj2fGwrQ4K8guuDjOBvp0LxDfr4kJpOd+ijSnrr6+/uGR0ddee21meha5CKTtCTkLJe1NQsXFXwmwmklZglrXgfKKDFJIt7WxJ9kzCo/jFgs2sJ73qN8R0R1UmBnIWELZuLIT9q1JJAOl0tIeSFIh57oZzXr1s5RNcLbsDTTbJLl429uEsia7KnuzrJpR6jQL2RJBPBpTRyoXYmHHeJELoZBVi9gN4sCNbjvQBQp8at6I7Cj3OS2a1W+MEq5SRLq7uwuZ0grp5uYmB2J+ft5FKOHTqakpukAHOXyw7cLCgk+ZHB3fX4FDOIuK9JOKcDENkRL2wu/Qrp7Ntrt7eHC0v7f/PH7qFD0dxpjuxyjyhDAUDZPTDkocrq2tvfnmn9Hcf//b/76xucmkexmwPDrj+gPhL2+mCIrpFDPFQEmIiH1zsbyEb9amXHM2C95Fm2bjQq34JMcfUnUD45h53trVzmu7u3sE8eRHR8dv3749v7A4PDxSzL0ayJCiRXVjUHHxnwgvW2RauIGygWWDrNe4gewoia0LYGTf/4YGPWDXWQDe86T2UHalTcS7yMhFm2rUgvGZemARTUaohVdmEUR0KfcS2N4VQVaaApBJrY/yBEo1rhgpCDoouJj0MvshaeoAGt48UIH35siYM4FUtEMmlYAXLWdDHBJvwkh04Oj4GGZk0ukURN7X26cnn42NivGjRd0Y1qlrpiBoXfcpw7PEifmKc+Z0qBwDGiWlCMIl6OasSlUaqukpc7oNg9A4utSN3sunWEVqUiONAZBfWVn59re/PTo6+vf/999/+MEHnGmo1dnVRTGLJ+amnfhXn9b19XbFCQOOZcIIkRkyE4YGdpZrplTeNZU4p8WIiNVKNIpeTasX+qKJqjAQ0pPTs52dXcaKYmR0lHPD2urqePwOqec5TiWCqxdObhwqLv6T4uo6Q2NkuSwYzgLLbCBogk1VcHG6G7mvvxdBD5mNd5o201U/tpXufNPlP7YHJKivmvn+CraZvOq9Zzj3rvZL0JZL+7wFETQqDTnDn+EgyFfkywZuzVIkxUYkxb4otAd1qlEqOeYgOhTVozB0YagGo7vR4ayXEKEcPCs5gEE40UsNx31u1IM94muMai+YCEf0UtVxix9mFRVvMXB3kR62qZscYGfd7dCp5++c12u4hI9OT8/29vahURzBnhHm6mHHHDuyBNdEvkNDQ3Al7RBWw8hEyv6ID44mnZ2d4xBfXLYVl4n103pQcAyQLqmjHjH90RSUXqMjo9/73vdmZqY/+OCDn/6/Pz0+OursYA3o/EwfSBkpTfTqp505lfcwPZeXrIoLzkGi5i6fUDwBirQTEcs5w1FErG7oMrFi5ZhVXirQXJHxKb9+Sb8PDo/RzkxPz0zPrK3dItUpQd3Xp4L2I4/SRO7moeLiPzVYfC9D2cAyaJEzYAeYFh7u6e3RRYriR/ZI0UT4w2qHj3V/KHTMFoSk0cA++ow7qE6bWG71MjGFJgnRTtKr+QaSTSQqUi3r3GEXWtlcKr/KG3gPYwuWG9kQSqVWJUdJF81FgRrMRYHoQtQHsIUC5OAMXxfWp/3QjF/KhisqiBFcnUR11Qu96caRaIZyhZC6OxslE0y4Gl/E0A/ivXixd3B0iBl8fXRyvLd/UKvXRoaHOQrEtTDsMO/Pg20JjXHmm5TJQuscU3/6RxayJjswOES3z+JWhO2dnf305Tp1V+9q4mquBnnZRvis8afXJdE4EfHrr7++u7Pzk5/85Pmz59RCGR/I6XdD49zUyVm7t7e7Hz72ZeK2OqPs0g956C6LoGImQ1OgmZPAKUv+4WJNHm7kyURsfUHEou32ev2CRjnHcN6p1y7gYoZ/69bt+YWF3v4+1YnJ1WTD4vWLYP9o8+ah4uKvAby+EbzinVoAMKzhC8QKk+OLIQCB/QZlkwII2noER9Z4Ljssgxax8TYz0LgbFl62XbBMUlgmqVlWLraf0VwkWNOiV05cGSgaKTcHXCUrLRR+LnUZNXgjKETEEiwsegnuE+XkKkWtwqdN9YpcSmWf2IrY+eKSUBfKpQo0RD1me2pqcn5+bmhIz5sHEDGxMPZwMdSMAVUgYg4QGoJlegJQbm1tb23vHB/rUWe8zfdHfGo1WosGxae0hX1XV48F20Do/+W//JfDw8Nf/epXH334IU7i9MxS0GKgPhKEq1N5r77rQVXeLTEhnK+9bDo9UzF8D9BNk8Z8aU5iQEK2NCLi1tuKWk2zSiB/cnpydnY60D84MjJ8+/adxcUl4n0s7TfmFq90wK6UvWmouPhrADZYkorNoBUcYBuwa9hibGm2kEJjR8gB9ryoN8gXM1K9Fy2y1PKVChxq9wfs0yBrA4ScAtsorAygSVLA2ay8WirEXktyySDLFspFQKZqPbZqsVvpTJKuQ/bgug7iWmADzWbA2TIKfaNVawxrPDkIzJhleJZ4kGxnV4e+WK2f8ddjgzY2NkhRUATzrq+vk+KHnrx48WJra4ujw0EkPdAdxPvHJyf7B/q9PqpoCMFW0az+a1RqVyrapRaYnJz8q7/6K9Jf/eqXv/71r7a3t3HPeoiTsm5ig3w5HcdNbPrIDo/1eo3zXCj1UUQ04Ws0jTlElQUrcQecpXUPHL1vlEM4O6vRH9YobxoYJoWjo6Orq7eWlpbGRkc9j6R6qSE9akOafHRvEiou/hrA6zvWrWClBdJcyup3tGv+ZUfBxSZlRzqxTwVvIYwBlsh4sJ8MHGZasQYBpRH50BZoqQ7KmtbSCLKTfAWvKAJqXe032aQuhdAClA2H8ZdsKguINgJh0Qr0tmkZbwuYqGRWdIZQ9zhuAT47Pz3SZ3T6ASf4FFbFzDfDIZCdnp6em9N1YU84et9fQTgJf+sa89ExITRF2AP8MyCPyUNDyfFEplG8/cVf/MV3v/vdf/7nf4aI4Xq8+iMFH2hdqRD0CXB3j65XEOUSEbMu+npZNrpggZlHAdyEs6RZj4BDmkamb4YN1En5JSKOTws7u3Tp/MUejDw1NbW8vLK0tIxAp/FSeCPhZGleTsobhYqLvx5gfTu1ADK/ZIGi2JOCuZjtbZiO2Xs5LjYRowRkqWi4CTYVvIDPpC30bqVoMbULrnYG2B6UlQkpEmrYGLmJcjYjZZt0ILS65OtS0vLL3SyyorCmHhoMkEnLynIKPHzVuzKO7C2bOYueCYQZRa+X9dN4GmcoxVaDg0MQ7sDAIPUwiR8Q0dVe10DJGZCKkPDu7ouj46MgYjVU9ERw7xBIQ6/3MYzi/v373/ve9yD9f/iHf/j0008JzznacZRhWNUiOmYpeBXo8q++Hadfh4oFogcWp6OtYaSxkFoRBUnI4w0SFrBEKX1c9oWOeUfHMkM6OtINJ8fHpzMzM/Pzi8TF8wsLmnM8hH+ODCJO8R2vG4eKi78e0Mou9gCpt0eGS/O2ZImzAUzHACImCsukzIZj4xmm5qBlAY0pCSLw5/jaV6V2nRZoyNa39CqjuVagpCiXvsyD4dKICBHDMpm7dQkieXnUK0opSllpCqh+0RbmQSBmoCbZsJkbTmKWCpm5sqWzlqO2mtWHetDsuagZS78XwZIsBicnp4eHR5Rz6EiJlAHv6OGvjc1NIsrgYTvLTShx1oDE6fbKysqf/dmfEXL+5Cc/+e1vf3t0pO/vRXOMSHUYWW9PN6uhu4cTMGvmgqC4q7NDS2OgjzDZZslz6dQVjTeay1kMMhGjoTmgmrKB6WVG/xng1tb20eEJXEz3FheXVldXWXLZCaA/1KFevG4cKi7+GkDLuQBZVq31IFZwoktnLaBkS7DWSSFc0zFAMB2bqV3dlhAxSlI02RVp3mlkacilqSvNuE6XcKUId41RUJ7+lpDHAtyXJOuuqcgXBmXLMtTJZphiXUotw5ooSW+6DWuypXiisFT9APqcWqA0V3d6eXHpW4vPz/XTyPCsvzh3rLvTFDlvbW2hZ/IJlpnqvb29gwM9g4JKuy/2iKtps9xEgG6E82iRWgcHh2NjY3/zN3+ztrb2u9/97n/8j/8Bl2PuI2vSpz8+AQ8MDigobr/AoKMz2HlwgHM0/Y1jreA9plmNIpfhPliWRbFCrPEEYhKdhdfD/kJcvLOze3x8PjY+Ojw8AhffvXOnp7eXKmEJLuPuFICmMcM3BxUXf83A0k9SsUmyTOrSFqWplq1uUnaADKDmrGeLepeSBcikdoJPdjKbDVntxZZ2UQvcnFP3pNxbQDbptY2t0SvgWqR6FaUpm0ujfngIyChgmZTWoyRlozBBXU9iK2wpgwKm0QwNmSToz8NHiKoCsvkIuSCj1EOgmyVibjviVzmOjvXb0oTJVON1enZ2fHKC857envaOzoPD+IqzYuJjXgD37ox9FmkjSxGd4jC++eabf/7nf765ufk//+f/fPLkSbyz6dBlh3ioEMfUVyE4vP36dE5zFdcr+gYH+vUUioiIodZI8dw4XUYTArJLs+xR08OMqECRP/hVrY6OLt4XxLOMj4YGaXxgaWnptdde6+3rIxCQq2iO2VXd4nDfNFRc/LUB6z5JAW8GkPVa9c1AmfZH84WLzMgOltFkG8OWpAC9m8g+vQMhJ7VagkuzjWuRorFcgossN4ZgFBWdaynVheEr3hqzcS1yKRVzXZSA0VlwadYDF5DIxgQAADSmSURBVDXS4AhgG7mIKlm24OmC+zRFEYeGB32UR6iLDbPNrGJzWsJJ/EYnAfLu7q7uigtQJRhcNxFT0cj95y8yBwuZU+fdu/d++MMfQsQ/+9nPiIvhQVoh+OU4AjrTH7/WEYdVD6C4uNDtzFBz/0Bffx+ngfxAHwaiS8Am4tRqQPnmObRMUYwxpVGKL/1yFYFydEPfSzw+Otp7sRefXPSvrKx++9vfZv3R/+SZAxtnAzVfcXGFrwvyxgCWc/oKmGS9N9jksDApjAw1e8eiN8THcXEDpWXgjccutVB+z27BRbkzFgxnXVFwPjRJeolcVhYoa/CcX0aWm1J3IZzpv/O5Yy0o65EBLBM3gzUuoOcigDLrmYTy24ikj6dA0DoK5p+UcaFBx/9arc7rVL9OfXJ2po/psESPB44VblQzIm7gO9uSvnga3OzszA9/+CMO5b/8y7+89dZbB/opjTaycDFV6AIpFIhlaKB3hfgcXX1LU1/STP2hVp5eBuNDbFiJGbBspOKANWFgQ04V+pQYlmVKOLkwOiZncHB4cXFpZWVlfnGRCYqGojHXl58k3ihUXPy1QVrvgaQqcFVzFa4ITBzsYTYnVEuqCDm+Sw0pk5qL2UJsXTF3cR2DunZF9XCYtq3dsvFELQEMSHMRcBY0hGLPvxrUTVIDrmg9aX5l42tTv1Kj17lNvbWc+2klKHNxGZrNgoip5UnIFa2hLNcliwnlaKiNgE2u4Wxk5DaVBOSnmEmKCvu2ycnJN9544zvf+fNf/vKXv/jFLzY2NoJ/OziUsKyM2ttgXE6sIuJEznEHW3zfTj7k0+00GvStEAhOQakvSSmLgJU2iFQvhsA5g/Yu6rpiLteX7Xt7e0NDw/ou9PT0/YcPqSk6Tj5yUJwc3ihUXPwNh7dH3i2x6CWTervCv4YZGSDDvKQYYMZeysQNkKkOL+RrFOUmSGPLSQMsZ9hAlq17jXyoS/20AEIuV0jO0Rs5m1MjCssVk5cWZcbL9AnRfYuemQw0HiAyRcwYsJ6JIhKM75iEaQEay7MTLl8KDLrjetGLFy9OT0/Hx8eR9/b2aYrDVKvV7ty58/3vf//g4PDv/u7vnjx5gobGhuO3TWk0+sLZVB8ABDGqJ11dsCSnW7EyR4w0NVbAncxaxHI/c4mFkmEBKTwbuoRCVV705/REt1dD0OPjE4uLi7dv32YscREmKvgzw1gMcnLDUHHxTUHeMLFDBO9LUr/PBRAuQGDfmnwpMkTDkWXzUMWu2F0gPqLRxnMT+MyyIb4pETHQZlOq4C6rEWwVLwmlbC4ldEqkYJ8ZbiX8NNBiQ91c3GLZki1DnaM0CAXB85Zhg2yJJmeN6BUzFh5IIxaWPkZkDfWkb9ev8EVp40WYjT83xFTTesz6JYeLP8vLy9/5znempqb+/u//4Z133jmMh9BzpCjiCCJzuOLwBRdHUMx/DqMvVuBZzdIM/+lLwP33UbQmT2PoNMaczWkZftMjw/Qj5T7c7SfHehwdvoeHR+bm59du3RqKX0WRB5kFF4el/dwoVFx8g1DeM8jOik7ikkWQbdMtyf7aXuxhv7NtfK+PNJ5uoPtDtdUKbxawtJA1QK0GRCRR4uxV4DBJ18BF2rghvNr4KprI+lr5pQ6DiDPyGFugngWoYRumjlzwp+C/lNreNtGAYGXKJKgK8DsVXy/mdImbubm5H/zgBzMzM++887t//Md/OtHPfOgJGJxNMeMtDsfNXKwLFD0iX0AY2h1xMYwqIlZ7TWOPLqgT1ltpFCUJlsuaAppnDa1NT2S+SI+Ruzw6Otne3mZiRkZG5+fm4OLJyUm6qwpqJY6OW755qLj4xuHqztEGjQDZVOsA2VzMfkZ2pEwpKRARd+sB5Faapu2WHQVr2K1R3t7OShP7zZoMWzq1kGUsi2z8j0IXGc6SZp9XDQC9dDablfvgVlLmCkQSYewUS+ULTXkSrAExr0I03oBtgM1Ayhcoa5CpwqwiMNvIIXCY+v7dv/t3Dx48WF9f//GP/+nTTx9T5MNHyqGhLp0i/kXmWAX5ArrqaxSKh9UOfBkNFR1Tt/WHf1dmg6YNGyPktAxqEuvr63fBxWZmDtvR0fHm5hZrbXR0jBPJ6toaKatNdfQ9bE2Zaut141Bx8Q2CtzFC3jxZk2U4xTvZ0XGOkSHl2NLiXwww6+2RDMzg3sARwCnus1sEgEDWGisVjxXIepDtLVswIqsk3WTcUCZYxpuKmw1yVtc3WjSBch+uRfS+qZ9JiqLgOBFxRtZgEMZSWs6I2tfAlqoQwA1ZZvU8fogaoOQ43Llz9z/8h/9ALPzzn//8l7/8JTXw6cNB0yMjI6enp8h9eio8LyJk9Yj/ImJo2T/ZwXTqJSGyAm3SRFljhDJ1zP3PGhWXESxvYo31gAknpLbDA337zlw8Oze3vLKyvLzMIos61ffuKi7+RuPqPrlm5wRHmEORxSIRJgP2Nlw8HEAwF6OXQfzgKTIpXGwKwLlhn3brbFkvgmnuBsokBZyVZVElUiX8D0XDvixfRbnUTb6sbkuXDHU66ZNAFddylpSBI2jWYt48LegxY/ggZix/QqW6OWXW+YucUeqRgE/q4QQuxg8a/ExNTf/H//ifCCr/6Z/+6Wc/+9ne3h7NcuLEwJ45d5LqVKlTZ5wsOwmTFRRDyrpQjFNdedcMl08zxYD0oAq7MmRVSl1UVpYhj+o1PsTFsmjvuKhfxLfvdugqXDwzM7O0vLy2tkZXw0P1vbuKi7/RaNlOsegbiH0uaPMFgjWSYAPTMfscsG2ASdnXKMzCpGgMZPR261boQ5YLtG62KwZNPQfOwl3a6CKvpnFZaGnIVcoaf0JkveHSsgY0VWnICJKtyXqEFplJs1ACRIxSqUkZgTbjBSAsdaE4G0ofKZR34TcbZDkiTDWBMNN7586d733v//rFL37xk5/85PHjx5TicGJiAr/ImJ2dnREa9+nnOTihxpmyXT9ZghPd1ha/sQ+jRkUEZjN9uYO+00N66e/fhUEDsijBmmv0mgCNwtc/6BsJozs6POa0QWfGxsY5kcDFDIQVFXU0Q1EHb60ObwIqLr4pYKlfBZs87f4S0JNSZEbW5g1AstCxryOTDg7oC3sosccGggA2Q8BttKAAysielTbvN+tb0KIs6rpaeJMQ0J5XMdogAZCsrU/ZhKsnhjAsCWWDksxYlLXGAkhlITDMPKVoPIHMiScgzJtgyygV5ChQkvXTGPzBVb1+yamOIohsfn6hVqv/wz/8PxDx+fkZTYyPjwVlX/bFLzrX6+cDA7q/WNeT4kM7mA4K7vIXPUS+7iQvXRqICxV5XJpFeYtehKYBqQo426IEoVALUYOcPiJkYo6PT/b39lkg4+Pj8wtzK6tr9+7dg4sxUZ/adaOIelS6hHVzUHHxjYC2w0vQUlTOsv8zzCmQLHTgAJnouH9A8bKuG0eMjAFmcfGiM37Vyd/yUjDIzrzQL0fo54vwpR95SoTlppD1cjandKboT7BCcFQq5aU7pdo6LiPysnmoC9uwi0YaabwrVya5FbJs4WVZ+4i/4v7Wl0pVlMyQqag+MXoxUcyickUVOVFOpa7F6ALRBNCX8pRVbeziYoZMOzq7a+e1Tx89fu+9946OjnDL5A/0D+BBn8vpl/bbu7s7ePcSRKwrEgqKO9oQ9Mq9CL8kRTfpn19xkuBsGnqg3kUKokcpzaXWWAlipGETVfkPs9fOz7HST7V2dRLCLy4tPnjwcGVlhTddblSWmjbLNw4VF3/Dob3y8pXt0jJeps90DBwgQ8F98Q0R/uuqRV8v/AsLY4kFhK2f3YOgdbWyC49iktirGIQg5o0XQK0i8U8qkrLQ6+W6KkpqJcjqbGjSrcPBIWFrTotXpgT1Qii8XYNykXtWCNfXiY7Ke8SBenseLUmTlBpynJOC6KI0SCqMYUoJuYrsaUhErCBbQTEnmw6z8vl5jfTs7Hxne/fZ02fHR8doOSycCpl6Jlshr767calfPdSp0PzK24VLGiqu6KsVNx60x38KJDrFJwi9ED27HqoW18pBqpWQNPhjHMgEvDV9CaX9+fo6PZuanlpcXHz4+mvzC/MsFRaX6kS1mKJXNfpNRcXFFV4FtpMF7zDvPZOyA2QAEQ/G0ziRURKjIdjYlo6mfTUDh/7CAqVks2eATPSkd6kFHZSRLelU4quAivRyToVk5Ss0lLpOZJNZtrbbl6GltMU0+iI4+2pXmMdLtWIKgxIL7rM+CzIPhzEbTNelH1hBFkaOl57tcHp2SnlXELFe+kxVASmBcHePrxFDa3pLwlzrQARPF/7V2yKrJIQGIlua1SvwxCLkip4BsgyKviPr9NPeXtdTktJ59/DoeGtre3R0VE8xnp66dfvOwsJCf58/uwtXdhvZm4aKiyt8Nthm5b3HZmOb+bowtOsryL4ZWRcuAqZgkLnYsngoCAiHjpXYqbi1MlpTE5a1ia9yHKoItdSnUmnOltOMKNPnfmLuK0VOaVRlAReBnPXgQye4hy9DLtVIJOsFPMyYA6EsA1lERVpk7EDfkwggo7eN9KJnfd2Rsx8nwZjdbl2L0IX7Ls6J5GVLlBlonnm1EE2l/rhF0gyUUjQry4jaaYy5rpUADY5ptO2y4/xcP2jCgqF8c2vr8PBwehoqnoWRV1bXlpaWeGNFN3DhinZjhzcKFRdXeBXKu8JbzpqcKuAqaDcHxfCyGZlsMIC4AGT6phZKPAThiGVwZdgeAWXWWwZh3MiCTASgLF+LItJT+pnGrSh1qUVogfXqd8A6K8p6kAdr5GxUiR6qjymL3pEmMicpLLv140m9ff26GtTdrWsgXV2dHAOOAwLVdRWieHfiijFqfRED5LZQGmom91ANJ/Fa2BjkiqDw6UBYQXGUqi1OH8+ePSc3Ozs7MTHJIlleWV1ZWRkYGLQ3Us45rmhvNwoVF1f4DOR9Asq7zjJKtlkL1eomiwAyShcZpmxrSKkLcGKHRrgXos0GIGJKLbs0p8B1czYLCcplz6nnhlXAcjktC0iRNOkbpc0o60NuMGyGx57p1fMArLdMDgdMCS8ynMIiS+ays0MPNXVErNmPqz78jfsM/ftJstG3oGOeaSJmSGPvgLdL006aEY0KJfEa2JK0XN1FAJEsh4v3PQyBxpCPjo6fP99gbUxPT4+Mjg2PjKyu3tJnd+LiDrd3Efcshocbh4qLK7wU3maxNQTLUdKAi0QeQSumWrMwKaExgoE+OELEbVIG4pDi2nGEyLpejFtxRiA3YSUpO9tZYCHKmzTAxg3o0zI0BF2kzUUFsp9yWhZA2e21BhllpbimyGYPaABjL8vlNBAPFYrypFBh3EQY93R3xZ0q8LluYNE3ngEamdFOJmKq0K5BTve6xP3jZMuzIdfRz/TnsxDVlUY9gWwW6nGZmw7Rnn4Hem//xYu9qampsYnJkZHRycmp275e3N9Pj1QtfuEpV79pqLi4wkvhnQa8N7xJrqJcxA5n74kjurrYY76UPDw87A/3KMIAarAZXEwKWvgChxYAykQ/ATRXufgqMGsRAhiT9UtwU5ZBi7emqqAlK4MrqmaoxwnIUoRa9ZJao0NpMdVAY2LVRMUnbkwX5y9OWz51kTJxPfpmczesCplTC3umM2JkAm21wn9qUG7X7m34x69SNFbaWG0XnVAq/avguqSumGENKadVwmF6itnRkX7vjvz8/DxEPDo6vrS0dOfO3ZmZmZ7efB9Fw1u0cLNQcXGFl+IP2RjYJClge+324nH1UDABsknZ8bJJGcDFiVmKa81WXm3RbgvZf4XcerkbyOUscDbS+K8M+x5H8hURM9yBGEKUpmypVEkApVHuZ1kuIzqeGgoTn12kcxZYsEG8ZBAvMXKnbhH02wjxbDFzPfCsLMM3tSBd3ntQRjV9uHmpr+ooQg7v4VzwuTA60B5cmT4dtcpmYQ6Kq+svh+tSJXmMuijVvMrI6rxbr1/u7R3svngxMDg0Ozc3ODQ8NTV9586d23fujoyMMBaqY5uDYhDubxYqLq7wUrTsCu9bbbEosmD5KrTfC7AboVoo2ICX2X6OnW2AEBST4FZwUm6iIQevvQzZDJRlI252408kV0ppRX8K9RUDZZPNdbhaVNIkAQ3jzXo3QRaUZRByyjKBTAuzhKxYGXR2YVC/qFFPZm2En759opuaFxd1fGt6zdXJWyZiXRIAPqC5FUMFhi5St8xAK6K6kAflKvKsG4UV7YJare4ftx4bn5icnOSUTDh89+69ldVVZA4+1akIsp8biIqLK/wR8NYCKV/s82tBkfZ9cLFJ1ozsuyx8NVnBXoR5pKKYAmHuX+2U/xy+RZBVI+hCj+xSb2O3SJpBNmtsE/Si2zassWDkbIseoJGy8F1upSwbWaO2C5SzLgWWy5oWhDnQXQi+MENSimuxIJ7lDx2+JATu7dUctulmBAWmYt7CucyLw0GW0jyl8l3MM8iWKrwyFcAGRlljGZ/hGRGfuqGNbhwcHu7svqjV66uraxx96Hh5ZXVtbW1+fiEFxXJiRxrPzUTFxRX+UMSOE8pZyy8DBuw0dqN4IQT2nq8dO41P9QT08Ag2pFC2o2ZXdCsFcehxXxayns3vtoDNLAPLpAVUapuraLZsIOkVP0a+2TLL2a01pBmqXKDcelH60i4B22ClRPymgZPlb0wqJtT2LW7pyaWXl3UMNHWFB/RkPWkYX1z61+d0SkNpl2GbjIENrCzDlqpQqmIBFJVoRQ+gwE+9Xt/e2Tk8OhoZHrl16zbn4LmFhdW11YXFhanJ6TjoyeHN/cpdoOLiCl8UylsUeIez94DZ1iwMI5uUTccQCimW5o6Ij9Pbczi3Vqvp86i4B0ChXRHcUermrqUPkEqjR9r1BchJdaW3gUapcLW8Gdd5SHAfLV9rpq6EvvibNIaupsbfSCkv/sqMRPxHWcybqVZ36ZL19RZPu+czWUdcjAc0JmIg00DKlia2jGxjAVgP8EuWhDMFUXD94nJ8fHxza2t7a5vDvbyyMj42PjExMU88vLAwOzs7Nqbf7os+qBP0VN7C5w1ExcUVvhDE1mogtqquKgC2H7RrLiZKGh4ezh/rWUmpeRljWzprV7rtLX0hOLOJd7LY2TYmhatAG4b8T6+cFYMok2QLpSz/+SsaI5NRsE9Dea1BACG9aKf8ypqWImc9ODMmqYX2jjbHkIiYwa38YbqcZSb4y4yRwRw95zPPkkz1uZrOYXnqCj8NOBtFQpajUMiyhZz1eOv1y4u2js4ufZD40e8/Pjk9m5qaWl1Z6+3vX1pe5gUdoxkaHuGUSxeo79oasoTk7Uah4uIKXzhKfJRgCjBH5ADZwuDgoMkX2ADBKaBIG7+0+TNyK+Wiq03nfX5dkWB9cym5+JBLZJHyFjLKmrB9dR8SWkZBtoyyJkSFjUkXowg9/kWsSL4IYRskUXNzUIwZiDOWeogG2EkZaOQwh+Elg7L8UuiOiEuOFUfrk08+2d7e1lPZFpdIR0ZHV1dXFxcXZ2ZmRkfHeE8U5qkJGo3qZP6AVr5xqLi4whcObbViD6f9VijNtqZaeLY/fkMks7OLDAiFNAi5m12uoK/4eggou7XwB8IVc3VwrSy+S4IQYkLJRsLLSltQ7qcm4uUQL7XrbX8TQyEWjoOLLyDOIFxXcQSte9pEwwURe66ogYmVMm4GGvfZIXhWWgBXq2RQUaAnHd0ExaenZx988CEn1pWV1YWFBY7s/MLCysrK3Ozc+PgEJ12OKLVwaJ+6b9C58khvDCourvCFgC1J6j1mXJW164JBgHkWFvYdbwMB6DjIVxcoAGakffpFkfTUN5x4+4dXwUqjrAcU5Xy5KBw0WV7NCvEOOokllLO59GrfsgByJ68Kr0ATQ0Uj+iuGpWsXECczRDRshsUfsu9NQVNYCiqSldDSbjlrLyDlm0s9nKsaob29u6vn9PR8fWNzZ2dnaWmJWHhqanpsfCLunZifmpweGR7lOHKiiAYi0ZjiizwaV8PtzUHFxRW+EOSdWd6u2nORzcq8pYEZGZ4FBMiQMkAgazqGO0jNyI6UgYuobqIxxdj5VfhiZEaDPgpYQ4rDXBqCXi3Xi18mX0VLaUuWtpLULAN1I3hXaKmkC9lGOdT1lYcUF/cwS/E5J2ByMI2a7f6xpaItuUAusqkPokjnr+twdmVjuShsaPiyrWN7e+fxkyejo6P379+fnp4eHx8nNL5169bExMTY6Njg4JDOpum0kdrRSJUhm1u+Qai4uMIXgrwzQd5sRmPvFbCGFMAgZmRYmNA4k7JlImW2L+SLDSyMxkpt7JKTcH8NmhilGXSjRTCche/0R44bpW6obP+SukmJkOUWlPt8RU5Vyhdww8J/KZVXxGDhhLgCIS5GwDQTcZSlUrLukYtAuE6tF38bpWVERemzPUCjbHv73ov9re0diu/cubO8vDw2PjY1M+0rxbDz0NBQr4LirqD7VJ1e1BUXW9PweXNQcXGFLwra1kUAFTu3ARe9AjBFRL0Ke2HbTMSSC/J1EzlMBhjXarqZCr0bVT8C1miTl7Z5oUxw9lql/gYn8qdcjIwBBaRXK2elsxkttq8QgMcQGhKXqBOFhXulVPwqMHvMCRPTSVRM3nMeZkIEo1GzMT86IqoZUL40ddcgInL9tT01InrHC3/w9PTZ+tlZbXkFrI2NjU5MTs3Nzy/Mz09PzYyOjPVyQuVskD6KFPAWj8i/iN8+wV0xuJuEiosrfCFIuzSEnC0jrBpmRs6SQg1ik+KqhYk4xciDA339fRBwl35tPt6Ii49Dho979ASi2N4CqZgr+EltxImgI25lFZ/wXxQiXfQj2CRSyYbMsJBI4tJgoFBchrHJqKEPjbLRiuuC9KcQosQKociqsNDbddGloiWlONalYv0ek8dKV+ILIHEWE2Bita8eyJunFEE/OR2RskEjFIFoLirIGaLq6b8SIwrg4jSP+kIHlf2sS50Tu7qfPV/f3z8cHBpeWl6Zn1+cnJicX1hYWlyam5sbG5vgIGKm4FyNpZc6F1eo1Yc4NDcQFRdX+AKh7XodUvFngZ0Jd5hWHPamGHkALlZ0DEND0+h9uwA2hM1okF1dBEtrNKmNHrwpKBWdmFj0fS8xUcE+0uhPMJhesuF/0W/rG6k1ZIpsQ5CSRuQlOQ1ZWeWc0rUoabQAGjJcmaSM4MpIBRg54ko15jcKosRuqFgVbVJMJgY4xph3D9YDNKEXyBYXNEzN0hR9oSsX0Zu4mKBCsfhFnA1090RH1+np2SePHvf29s/NL87NLczNzc/OzS0uLhMWT05ODQ4O6QyRgmI7txe85aN1Q1FxcYWvIkwKFkSppWsRjpENeBmgQR+MHZRcsgTI+IF6avrtS7EARKMvhV35qkjmJpA7UCAXhWDLkr3hWvzPQqHENBmXW/ljkXsVfxXP6k8BShmLh0+qEDOKMXMRKYiuaOwUWmPIuNQ9akSIih6NlUqZP2w5+Sl/0dbT33euH3jGuR5S/OjTx2dntZnZ+eXlVfiXWHhhYXFhASKeHBoa1lmz8ZlhhSZUXFzhK4ervJAphs0MBcOwDpCHAsi6MBHkm4kYoARkcZjektf1C3IOCbE08G+mLnNEbtoCcacyxXXSK6XiwZw1yqNw+C2hZPCybE4tIPLf3kiNrAGFmeCJKtDhm/ggYWWK20tiLKnDIPwluYiIrYRe8yWOcCROd0pZJz58aQLP3V09MPLm5sazZ89Hx8ZWV1eXllZmZyHihcXFxdlZ/bodR0cVizNfhRZUXFzhqwhv1zLLoMmAWUy4bG8HyAhgMO5NNoKMdNUCSxuj9DUKPJQYp8ELLdkSmsmohGxfrljudgFUrUpXwfgljSaDXEg2WxZFaSC5RTT5vCXWK4gY2DiQuNhwuExdiLjsxMoAVVBSoJRCXqnB9vaT09O+vn6yW1vbz58/R15bXVtcXJ6bmycohoinp6fHxsY4cdIHalRc/DJUXFzhqwtxQIEgEUHMEWBvm2HNyA6TiZEBWYqyASnArEuXUqXHIdRjIEMQkJf9k8W5miyALtpVgVkMZYuN4epGliUUttfWQllu92oaguWUDaSs2wkPMoEoCYIZo0hZX73jr7LYeLy6tlziYqD64SF3gypWBqKBRMQq5KVb/MTyXbVavaO9Y29vf2Nj8+johHB47fbtuDoxv7S0DBePj49zaDgK+LziuUIDFRdX+OqCrZtTkJnCKYBiHPOajuFitj3Rsa9aZGCg2FiWZNLXRnASxNRgJfs3yCapgCz0t6kPOQWuXnYCyAIbWpPtjRYnOZuFwiHZJssMGxTNqmIQsThYN5iQ8T0LmYsjzDczBlStaEVA5fkpK8XFwaUu9Yd1zCgt7O3tPXu2fnh4NDIyevvO3ZUVXSleXFxaXl4hNOaI+PznFmM2WodQAVRcXOErh0wBbNqMssYyQGaHm5HhXF2tKH7z1NExUDgcl4yxdFxcZmeUNFcL4NB8Aey/BGvEYulvwa1lNMgrXZIosmKy+Jv0kXEhKblsKCF5djfKhHi1Y2VqsyVZzwmJTjstRIw9NoSyTdcKUkXSrI8rGalpNFKKjlVM3kq109X18cePNje3+vsH7ty9u7q6trS0tLiwSEpoPDEx4UluuC06Kb8VSqi4uMJXF+Udi2w4y5bOu9rwhmfnQ7UQMYycASOjhJR57+4gGmBDip5akFQ9viEC7P86FG0Gm4WAqp0scvQlFfklR/7dvPgETTYXYZZe9hDGSpOronrZs6srfTWiezJjFIqGO9P37qw3XBpBc7pWEGpdqJE+gBCmsi4q8D/9iYvKqZ+1Wn1re/vTx0+g5JXV1QcPXl8MLC3pevHY2BiTrGpFW8yz/TtboYyKiyt85aBdH3BWtBDIGmCDDGucOvJ1REyqCDliZH2yF2Ex/8OHHuBg7g5y7s03utlVC6IbqSfuUtEvwVWaKxYaKLWkzsMxXp0NXNU0kNstuqQ0xiUyjl8rbeJiLCOaTVeQkzb0ZkkjdJQLSZUbCp3VR0cnv/vXd4+PTomCb9++S0AM5sHcwvj4BHNOK2L3Ev+qWtMsVUiouLjCVx3evaAla2SlU+98AMmWQ2AwPDzcH8yMRu/dg4htZktImSx+yqRsRCOJnJKqCPcgLYxdFBRWcFig0PBf+iKbYBlXzragYakP/+B0JCxjpBYIVEMI1yp3DZSdel5mJ1Ex1fTs/XodvWcGHm7vaOlJ+bnyImK/UUDvSUIZH/nhOD4Z7JBm/+Dw8ZOnmxubk5NTt27dXltbIyAmOp7Tc+JnhodHqFh2SzPltEILKi6u8A1B7HchZ0VGESMDx8Vwcb5kAczCIptgZOvhDsjIDIIfE5N9ZojGCmSNBaM1G50qK1sq5rZCJ1iO1CPKKaYeZkrtwKXxXWgVQLk63cDVwatogxV9HRljaVECu3MpAhqKVCfdha1LwrjWt/p4yVBcfHJyur6+8ezZOjN3587dW7duraysLC0LU1PTeuhE3OutLgbUuZKgzlZoRsXFFb5pyBve/JLjX0XIvX0OjaFd/Snd/WYUZo3ryLV42FA4VMJ/SAyN9bAVZtRCXyJS96HBOAX7BGtGUVIEyhkzsGUju8WsbNlcK6oFEDzqzi4CYLgYTboEgY40KsqS0ZFGkc5b4UmXdBmXhlZ0QzZUUzxNOKwTFYWw8PrGJr5nZmbu3b93+/adlZXVpfhax4iIOF2dcLv2A6hLWu55hYyKiyt808CGN9jzBnQQETCRb+MzvaGhISJlx8KQKSn0gQ2CNYC6yakYBGbRq6B3AmrF1GQpDJKRVX5FVet9f3GjSIZCQwPob8mJKNTEFZrEYhnOZqVGW9J4yIqKdaVaGve44EfMxMIQLkUeDymyWRjAyB1dHV09qsI8Qtrhs5O4+OT0/MXe/qNHj/f3D8bHxu/cvfvwwcNbt2/r87r5BYJin970cInoBimeM3IPna2QUXFxhW8UvNXLYNvnnQ+zBNINcI6LFS3HnXCmYIqxR7CNY2TIhermKSJiWoFlTDRo4oEMrfySO5KEorDoofLIoKViIGmiVDY5a6EFUGeSCqhzEGx7m14RuTMuBIpw4gdUhvPM2mpG2tBjRpU43XRjwnsADJi3touO/YP9p0+fHhwcDA8Nr62tPXz9DYh4YWGJiHhqanJ4eLhoKzWXR4dbe0aTlRUyKi6u8I2CN7l3O8gaA5l4TWRcXIswI0PE+Xf2SMsGJmJgLsODCcve7BYgl7OtoCQKTUZlAVxbsUVZtm9xQpo1GVSnsxAxNEvHzY/osYRsLy6aImKMQ5+vIIugpdcv/Ie3NhExgz46Ptnc3Hr+fIM5W1lZffDg4cOHry8ti4j94x39fQOidl0dSVD95v6X9RUyKi6u8E2Dt3pG0gb8qRcItvW9xj26iNzfPzQ0ZF4eLH6I2vxrFiMNYz0Qjiwe8JaZC439Z9igJEBFMg45EVPOXjFuIDSpYrY3yllZFFkLVKQqdJq5GG51qdCmcwndLsbSRMQosYeI6xd6E4AzJgl+Pg4iXt/YODo8XlxYevjwtfv3H965e292dmZqegoiHhoiKNYbCLF7aSxqsIQobB1phYqLK3yjcDViNdCIaPgbhXopQk7fxINkHRFDxL6ODBdDSQ4PEbCBnlD6soaoqgiQzV9X6SZJCU2loGx/xbgFWGKe7FsaMvKoZVcYtHe0daa4WNxa4mLdE+FxWVkeiPWy79RHl+fnNbLMTjyGbfvpk6f7BweDA4P37z94/fXXb9++s7y8MjExOTE+oTcWPb3+xA8/TLA6cWWkRspXKKHi4grfKHjnl/d/RpkFKLeERu/Fi/uRfb0CWDDzmqkxxqzlkgUN+XqxnWeE7wY4CZAk+bq+AfTlopLcZF92jo2zNm5pl0yOi+ktGjWgKvodaDRWQrgMIfRibcC4gCcolHoA0NbmztNn6y/29jhXQcGvv/Gte/cfrKys+nmYRMRMEZ7PL3RlWXFx1MetvATQGSlfoRkVF1f4poHdDpW0bPtGNlEMNKE0ZIEqQcdiZAALE+jBMqSwDBRMChwRYwxBm6zNyxFZtn6AVgKtJVZyc5avokxewNTZgnJ1y64lAg04S4nj4i6C/+h26C8VL0fkiw19JkyGiymlOqDIPs/1EWVbV6c+u9vZefHk6bPt7V3eQtxau/Otb337/oMHq6t6BtDExIRu3O7XzGAPseu7JHbRjOt0FRqouLjCNwpigdKedxYU+XiFIF3xkkXEcm2Okbs7e3t74JciLO4dGhqMO5P7evt64waBeEYZxK0f2IOg4ucq4keaFGOadt1QpuBmRcipW0o5MUivANrZQHjyKzlIr+h+EsIyh6LyqeHomq0ydDZCXbhYdhpdUDMCfuktQI8NoKobo9LFBdyNpuPoWF/r2N7avbxon5meefjw9YcPX7u1dsu/1jE+NqrfHtTw+aemdR5MvYqeFLCmwstQcXGFmwfR1XWvgC5ZdMb9yOlqRDf8O5i4WBcu0Hfqcz/IGE5L8KULSA/6DNohBtWtY8qKm3AvhoqXGMptFTybGheFFVlpfCEFF6EsQx5UGoYK8JPQUIZj1HE1gg5CxzrN0HNlRLu6m6Je12VijK30GQkF4Xhbe3fbZefJWY2geGN98/T0fHR0/M6duwTFa2try8vLMzMzo6MjIyPDTAPOcYJ/E7K6WOGPRMXFFSokQEOGOKX4CAv4AgVEzJvxfBGZlHiZUlfxNWXSYGRdh3XICdNRKueFe/FVAKUIuzAwyvJngrotAijJRLbx2Z34l07pIgwgSxcwq+kqRN1jpV0RddhRBAW3t3dd1Nv29w/Xn2/s7e1zGlpdXYWIX3/9dT38Z26OoNgXcKhPYxpSMSgLFf4oVFxcoUIrMpuQwk0KjQMQsQEpx0VS0bHi4QBEBmsDlKSZkaE8xajNjAnI+iqzOKwgr2xjgTQLoW5CVoZVw8xZ/cAosaqGILqle+pkt2JYXyOu1eoMMU46QlCqvmJ3eaFb3piDg4Ojp88Eure4uAgLv/nmm3fv3p2amiIoHh8fz0Rs5FFkocIfjoqLK1RoILFYIKkKZoF0ICzoDJ51XAwpO0aGl9GbzjCG9VxKETKauEohxGdlyTl6FUUVl2bYwJbASlCWQc5aKKcGfh2FE+LHx5KEvepLva6b1WQQKMLhtvMAQndP78HhERHx+sbG2dnZ8vIyRPzaa68RGs/Ozk5MTIyNjTE6alGdFoFdpXavjKjCZ6Li4goVGiizieWcAngzB78wUUYmZRgZG2DKBgiEyZ3+vK+gLZAdZiVCtHw9MEhSM+fmWtnAGqXt+IyLx/5AUhATX7bl3zFRyBynEIXwnCYiKCZtq19crq9vbmxsQdnQLiz8xhtv3LlzZ35+fjLA6cdETMXcE2eNslzhD0HFxRUqNMEkEsQiZI0oNhCkpvf7kGzmYgNGdoAs2ovUZsoEoK0W0izjqqYFua4Fp+VOGknD37AiQ7cjKE5PLtbDf+q6NhLdFBFDzTjraIdeO09Pz3Z39549Wz8+PhkZGV1bWyMovnfvnj+vg4hhZ04zVHdDoCzjv5yt8Aei4uIKFRIy012lErJl4oPaoDAHv3AxFIxA6u/s+SIyBjazJYCaXV3eQ7iIWxmy27JgtGSN3E9wrYEhq6KwvfhcTvbUjyJ/44P/dOO8VoO7McL4xd7+48dPXuwd9PcPrq6uQsRExPH7dXOzs7NwMUNmaLgyLLsh+a64+P8IFRdXqJAQFHUNTCv6lC2u9iKbbsqMjAwFDwdgZMfIiogD+jwPo3gOnO0R8CDeKpjLiAabUFa+zMZ+UiaQsrrPjQZUsbO7q6NLdwHHx3np5ja6Xa9f1uoXcV9c53m9vn9wsLG5sbm5DeEuLi7du3f/wYMHKysr8/PzDooZnRyXoIYC7kbSXtfPCq9AxcUVKiSYPnKUZzoLVlGW1EUZuQrw9QoHv6QQcb5qgV5XZIvoGCLOgbP9mMLs51rkViy0ZF3XaS4CaJxDmW7P0+PlHQq7J73YnJ6eco6hk1ju7+8/f/58e3sbZ0tLy3fiB/bB8vKyb2LzZeLwLLgVpxasB8gV/ihUXFyhQgOZRCy0pGXIqIA1DpNhPKgWCjYLkxJI9vb0xtf39DROgKUpG2CTWczeWtBCc1ZmvKKWBdcqmhXi+xycABTjF9/1kOrk5HRra2dzc7N2XpuZmV1ZXVtbu3U7YCJmIJxI8JDdWsjZDDVc4Y9ExcUVKlyPxCufxSxlG3gKknXk6xRAYf19/UTI0K5i0+IzPQxIMXAWPR7EuwWNlpFbsQGwHuTWQVkvOXKcJrARCcfL9sTCtfTzUbqn7fT0bGtze3tr+/y8Bu0SDq8sr8LGEDFx8cTEhM4oxXdbROilRuWxQFJV+ONRcXGFCp8DEhUFTxnQFoC/FB339Q2IjUXHhnktwtXOgeJO5OBYITkNPrVP0nJRNCU4ey0odQ1dC9and+6Xa8kPdAwXExrTwosXL549fX54dDQ+Pv7gwQMC4RVR8a2lpeXZ2Vl/v84njFc3WuH/GBUXV6jwOcAsGdwnAc6Dthz8wmKD/fqqnq8gG6Y2zEhB5mVkqpDFCTR5dnaGYPqzZ1FpZC24RSNbZsTtwnpEBQUOikXG8cQIrOMqSU/94mJjc/vps+dn5+ejo2OLS0u85hfmb92+vbZ6a35eDwDiLEKvTOQwOJ5bGqrw/x8VF1eo8Pmg5S4LgywUpk/NiofW60JyBMjIEBwyZmHTMHDU7Op2aMEa+b1SBK7K0Q8RKP476YJ6IcYnhwOao8/7+/vr6xvn5+dw7sLCIhHx1NTU0tIKREzWVyfojInYnuW16ECFzwsVF1eo8PnADJWRtIGgQl0mdpgMgpAFX4cFKDGwGYAoSdHbFR5I4UEjy/L+cqiu+iIiDc9BxV2Jnc/Pa3t7e7u7u/gZGxsbHx+HeWdnZ2/fvru6srq0tDw9PTMyMkLHTMTug90CyxU+L1RcXKHC5wDT01UUpXF1ABr0VYuCfAcGBvTJXunhFVe52BpS/Dj0NuwZ5FZAqUWjI0txKxuIfui70O0HB4dwMYw8ODg4PT09MjIKFy8tLt2/92BpST8nCkFTROslh/LvtMLni4qLK1T4YmECUxqhJUQoqi1iZFjYATJAA/mSmohtGbzduGTh9FpEC8mmQBMXu3WAgObw8KBer9MBf0VlampqcXFxdXVteVnf7CBKhojpDJZQf/hofH6IHG1W+NxQcXGFCp8DriUpa0ALc5GFDeFaGNbMCylDfMTIIyMjCOZlczECpTZzitJk2tIigmULgQYXU4N61I3rFKoOaHF8fJxTA4y8tnrr/v2Ha2u3iI7hZRMxpjikIdsjEJtbjjYrfG6ouLhChc8BpifgbJmFs1Kw3tr4CgbcCoh8HRpDu2XmRePrEnCozVAiUxc9UW04bbSSU4M4GNZGExExr7j0QasKjdthWxxiTlC8uLC0sLC4sLCwFICjidFN+mogkJzGiSSpKnx+qLi4QoXPH4m0Mgvz1yIaK9OHavoPLYomuzphX9+NbF4eGOgfHh6Jn9TT1WUCaUzhR4haEasiXEhZ9H6hH0y6yPSPoAA2biyWc0GN8ifYn9q9sDLkTCGuJyen1uJbdsvLy7Ozc+PjE7QO+ataidzDu2QLFT5fVFxcocKfCpBYfmUoK1IWTXZ1QpNiyr5eMzIRKywcXxPpVzDLv6BsyFnhdI+eD48GBzkSlxBEH0wqDXJQtgyQIsROwTU+xkbH5ucW1tZuQ8a+TMxZgBZoTtUq/KlQcXGFCl8yRJVBnUaEruZb/aqTUwu6whAXK0gtwNFE0ghUxBWEa861k3CfgN6XO5CjrloYGhqemZmFhYF/13loaIiK7hJw3Qp/AlRcXKHCVwjQn+Lj4svTUDBs64/1EFACSNR07BRkDdVh21qgXq8rlO7oQBO82vjkDc84JOiemZlZWVm5c+eOfzxpbGyMVvBjM5C6VeGLR8XFFSp8JWCiTBlft4gYmRSeNTVDlDlGDhIW+QITMYwMqOJaAD8wMrx8fn5ugRQ95D4+Pj4/Pw8R65mYq6tTU1NQM03YpztgocKfBo3LTBUqVPgSUd6JmQRhZ2AaPTs7Oz4+Pjw83N/f39nZ2djYIN3a2nrx4gUaQBEGR0dHpKenp9RCPjk5oS5OIFkckhIRLy0t+boELLy8vAwjj4yMOO6GzTFzZyou/lOi4uIKFb66YHtmQKkGPHtwcLC9vQ0Lw8UIAGFvbw8WBvCvKdjZ+GnnS2Jn4mXYdmxsDPK9dUt3TSwuLhIdz87OOiI23C5pxcV/SlRcXKHCl4xriS9vTOsdHVuJTIxMFEzYS2hsIiZM3t3dhaMNSv2DHY6pEQh4IdzBwcGJiQmHw1Dw9PT05OQkGiiYhgyaqLj4T4+KiytU+JIBUbINMw8amQ2tJIsZyDZEu2bk/f19AmQYmbgYAXY2YGqMqWgSNxGPjIz4u84Q8czMzPj4+FD8Xmp2W+HLQsXFFSp8yci0azlvSTQgl2a9BXgZkgUnJycEwhCxU+iYABmBuPj4+Bi+tn1/PBNubGwMLoaIiYUhYli4N26Vs1vgRtVMhT8tKi6uUOGrhbwlzYnmR2sybEMKF9fiNgmYF1ImFo5LFAIsTNZc3NHR0dPT47jYj8eEl30/Bs59x0V2W3Hxl4KKiytU+BrDFy4yKcO8Dof9kZ0/wcMMevWNcfAvjJzD4c549E+FrwIqLq5Q4esNb2FS87LDZEgZdkYgpRQuhna7inuQQf6wLnxU+PJRcXGFCl9j5P1bZtXMy8AGpl3QEY/7MWxc4SuCiosrVPgaw/u3TLihlsZo0ZdxrbLCl4WKiytU+HqjvIUzvV6rrPBVRvVM6AoVvt5Q0NtMweW0IuKvC6q4uEKFrz3YxXkjl3k5WFrZXAqyQYWvFKq4uEKFrzGChBuwxkUtsEFG0lb4yqCKiytU+NqjvItz2IuyCoG/Rqi4uEKFChW+fFTXKCpUqFDhy0fFxRUqVKjw5aPi4goVKlT48lFxcYUKFSp8+ai4uEKFChW+bLS1/X9rVtylB6CzMgAAAABJRU5ErkJggg==">
            <a:extLst>
              <a:ext uri="{FF2B5EF4-FFF2-40B4-BE49-F238E27FC236}">
                <a16:creationId xmlns:a16="http://schemas.microsoft.com/office/drawing/2014/main" id="{FC222F48-1C37-4297-A9AB-EE7ABBC9F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618392"/>
            <a:ext cx="2963008" cy="29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5A50F-C461-4C83-BACF-BD5AC1D6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21" y="646540"/>
            <a:ext cx="2740123" cy="1928097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144C33-3D56-40F4-BF19-AAFE858D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482626"/>
              </p:ext>
            </p:extLst>
          </p:nvPr>
        </p:nvGraphicFramePr>
        <p:xfrm>
          <a:off x="7555032" y="2602785"/>
          <a:ext cx="3255499" cy="390118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22921">
                  <a:extLst>
                    <a:ext uri="{9D8B030D-6E8A-4147-A177-3AD203B41FA5}">
                      <a16:colId xmlns:a16="http://schemas.microsoft.com/office/drawing/2014/main" val="3613394701"/>
                    </a:ext>
                  </a:extLst>
                </a:gridCol>
                <a:gridCol w="2032578">
                  <a:extLst>
                    <a:ext uri="{9D8B030D-6E8A-4147-A177-3AD203B41FA5}">
                      <a16:colId xmlns:a16="http://schemas.microsoft.com/office/drawing/2014/main" val="1725872059"/>
                    </a:ext>
                  </a:extLst>
                </a:gridCol>
              </a:tblGrid>
              <a:tr h="2991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395374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Lithium Polymer (LiPo)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91029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Cell(s)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3S – 3 cells in series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42379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Capacity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22,000mah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947152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11.1 V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057821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Charge Capability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471469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Rating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40C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309464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Warranty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Lifetime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329456"/>
                  </a:ext>
                </a:extLst>
              </a:tr>
              <a:tr h="2991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Wire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12awg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572368"/>
                  </a:ext>
                </a:extLst>
              </a:tr>
              <a:tr h="4182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Charging Connector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JST-XH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0521538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Plug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XT60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9787488"/>
                  </a:ext>
                </a:extLst>
              </a:tr>
              <a:tr h="3137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5785636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D5797C-6BC8-405B-91A3-D385560C8F0F}"/>
              </a:ext>
            </a:extLst>
          </p:cNvPr>
          <p:cNvSpPr txBox="1">
            <a:spLocks/>
          </p:cNvSpPr>
          <p:nvPr/>
        </p:nvSpPr>
        <p:spPr>
          <a:xfrm>
            <a:off x="8305837" y="253613"/>
            <a:ext cx="3105467" cy="473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MAXAMPS</a:t>
            </a:r>
          </a:p>
        </p:txBody>
      </p:sp>
    </p:spTree>
    <p:extLst>
      <p:ext uri="{BB962C8B-B14F-4D97-AF65-F5344CB8AC3E}">
        <p14:creationId xmlns:p14="http://schemas.microsoft.com/office/powerpoint/2010/main" val="2840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2194-71D9-46F3-85B4-0A1F76BE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10389"/>
            <a:ext cx="9905998" cy="1478570"/>
          </a:xfrm>
        </p:spPr>
        <p:txBody>
          <a:bodyPr/>
          <a:lstStyle/>
          <a:p>
            <a:r>
              <a:rPr lang="en-US" dirty="0"/>
              <a:t>BATTERY CHARGER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AA73-B791-4767-9CF8-0CA605FC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5841" y="282322"/>
            <a:ext cx="3105467" cy="4733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SKYRC </a:t>
            </a:r>
            <a:r>
              <a:rPr lang="en-US" dirty="0" err="1"/>
              <a:t>iMAX</a:t>
            </a:r>
            <a:r>
              <a:rPr lang="en-US" dirty="0"/>
              <a:t> B6AC V2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2DF6DF-EE58-4AD3-9F1A-F99B9D9C52D9}"/>
              </a:ext>
            </a:extLst>
          </p:cNvPr>
          <p:cNvSpPr txBox="1">
            <a:spLocks/>
          </p:cNvSpPr>
          <p:nvPr/>
        </p:nvSpPr>
        <p:spPr>
          <a:xfrm>
            <a:off x="1297948" y="1924367"/>
            <a:ext cx="5289888" cy="4171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 Input Voltage 100-240V</a:t>
            </a:r>
          </a:p>
          <a:p>
            <a:r>
              <a:rPr lang="en-US" dirty="0"/>
              <a:t>Li-Po/Li-Ion/NiMH/Ni-Cd/PB</a:t>
            </a:r>
          </a:p>
          <a:p>
            <a:r>
              <a:rPr lang="en-US" dirty="0"/>
              <a:t>5.3inches x 5.7inches x 1.5inches</a:t>
            </a:r>
          </a:p>
          <a:p>
            <a:r>
              <a:rPr lang="en-US" dirty="0"/>
              <a:t>2-6S HX Plug in Balance Sockets</a:t>
            </a:r>
          </a:p>
          <a:p>
            <a:r>
              <a:rPr lang="en-US" dirty="0"/>
              <a:t>Check each battery cell voltage</a:t>
            </a:r>
          </a:p>
          <a:p>
            <a:r>
              <a:rPr lang="en-US" dirty="0"/>
              <a:t>Temperature threshold</a:t>
            </a:r>
          </a:p>
          <a:p>
            <a:r>
              <a:rPr lang="en-US" dirty="0"/>
              <a:t>PC connect to upgrade</a:t>
            </a:r>
          </a:p>
          <a:p>
            <a:r>
              <a:rPr lang="en-US" dirty="0"/>
              <a:t>$54.55</a:t>
            </a:r>
          </a:p>
        </p:txBody>
      </p:sp>
      <p:pic>
        <p:nvPicPr>
          <p:cNvPr id="1026" name="Picture 2" descr="SKYRC IMAX B6AC V2 Professional Balance Charger/Discharger">
            <a:extLst>
              <a:ext uri="{FF2B5EF4-FFF2-40B4-BE49-F238E27FC236}">
                <a16:creationId xmlns:a16="http://schemas.microsoft.com/office/drawing/2014/main" id="{978CD3D5-1575-4C0A-A1DF-F231C5C8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65" y="753139"/>
            <a:ext cx="3038885" cy="253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kyrc imax b6 v2">
            <a:extLst>
              <a:ext uri="{FF2B5EF4-FFF2-40B4-BE49-F238E27FC236}">
                <a16:creationId xmlns:a16="http://schemas.microsoft.com/office/drawing/2014/main" id="{5D0B31EB-3BC4-487F-8E3A-28095DD0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267" y="3570547"/>
            <a:ext cx="4134613" cy="194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9C787-B103-4D5D-BEA3-DFF74CC3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7C263-2807-4ED5-8C5B-EBF6154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30" y="1746667"/>
            <a:ext cx="6651770" cy="27381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Powerwerx Watt meter, DC Inline Power Analyzer</a:t>
            </a:r>
          </a:p>
          <a:p>
            <a:r>
              <a:rPr lang="en-US" dirty="0"/>
              <a:t>Monitors four values of the battery for safety purposes</a:t>
            </a:r>
          </a:p>
          <a:p>
            <a:r>
              <a:rPr lang="en-US" dirty="0"/>
              <a:t>Easy to read backlit LCD for visibility in all light conditions</a:t>
            </a:r>
          </a:p>
          <a:p>
            <a:r>
              <a:rPr lang="en-US" dirty="0"/>
              <a:t>Main use is to monitor battery capacity</a:t>
            </a:r>
          </a:p>
          <a:p>
            <a:r>
              <a:rPr lang="en-US" dirty="0"/>
              <a:t>High resolution for battery values (.01 for A/V, .001 for A-h)</a:t>
            </a:r>
          </a:p>
          <a:p>
            <a:r>
              <a:rPr lang="en-US" dirty="0"/>
              <a:t>Source power is fed through the device to 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1" y="363337"/>
            <a:ext cx="3638693" cy="276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30" y="4800601"/>
            <a:ext cx="6651770" cy="1593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144C33-3D56-40F4-BF19-AAFE858D7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93506"/>
              </p:ext>
            </p:extLst>
          </p:nvPr>
        </p:nvGraphicFramePr>
        <p:xfrm>
          <a:off x="7648191" y="3164288"/>
          <a:ext cx="3902124" cy="3225234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072898">
                  <a:extLst>
                    <a:ext uri="{9D8B030D-6E8A-4147-A177-3AD203B41FA5}">
                      <a16:colId xmlns:a16="http://schemas.microsoft.com/office/drawing/2014/main" val="3613394701"/>
                    </a:ext>
                  </a:extLst>
                </a:gridCol>
                <a:gridCol w="2829226">
                  <a:extLst>
                    <a:ext uri="{9D8B030D-6E8A-4147-A177-3AD203B41FA5}">
                      <a16:colId xmlns:a16="http://schemas.microsoft.com/office/drawing/2014/main" val="1725872059"/>
                    </a:ext>
                  </a:extLst>
                </a:gridCol>
              </a:tblGrid>
              <a:tr h="301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Specification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Rating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9395374"/>
                  </a:ext>
                </a:extLst>
              </a:tr>
              <a:tr h="3397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100 A, 0.01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591029"/>
                  </a:ext>
                </a:extLst>
              </a:tr>
              <a:tr h="3266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Voltage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5-60 V</a:t>
                      </a:r>
                      <a:r>
                        <a:rPr lang="en-US" sz="1200" baseline="0" dirty="0">
                          <a:effectLst/>
                        </a:rPr>
                        <a:t>, 0.01 V resolution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3042379"/>
                  </a:ext>
                </a:extLst>
              </a:tr>
              <a:tr h="3158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Wire Gauge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 AWG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7947152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Watts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 – 7800 W, 0.1</a:t>
                      </a:r>
                      <a:r>
                        <a:rPr lang="en-US" sz="1200" baseline="0" dirty="0">
                          <a:effectLst/>
                        </a:rPr>
                        <a:t> W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5057821"/>
                  </a:ext>
                </a:extLst>
              </a:tr>
              <a:tr h="4211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Amp-hours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0-65</a:t>
                      </a:r>
                      <a:r>
                        <a:rPr lang="en-US" sz="1200" baseline="0" dirty="0">
                          <a:effectLst/>
                        </a:rPr>
                        <a:t> Ah, 0.001 Ah resolution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7471469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Display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High-Contrast</a:t>
                      </a:r>
                      <a:r>
                        <a:rPr lang="en-US" sz="1200" baseline="0" dirty="0">
                          <a:effectLst/>
                        </a:rPr>
                        <a:t> blue backlit LCD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309464"/>
                  </a:ext>
                </a:extLst>
              </a:tr>
              <a:tr h="3158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Weight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0.18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lbs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(82 g)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2329456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Size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3.3” x</a:t>
                      </a:r>
                      <a:r>
                        <a:rPr lang="en-US" sz="1200" baseline="0" dirty="0">
                          <a:effectLst/>
                        </a:rPr>
                        <a:t> 1.7” x 1.0”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572368"/>
                  </a:ext>
                </a:extLst>
              </a:tr>
              <a:tr h="3012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$48.99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01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41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7830-BFD8-4888-97A0-4650B7C46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9DEFF-B7D2-466C-A352-EC24121A6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9593" y="618518"/>
            <a:ext cx="2620097" cy="13249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DROK LM256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6962B0-4FC9-4287-89AE-6159E95CC26A}"/>
              </a:ext>
            </a:extLst>
          </p:cNvPr>
          <p:cNvSpPr txBox="1">
            <a:spLocks/>
          </p:cNvSpPr>
          <p:nvPr/>
        </p:nvSpPr>
        <p:spPr>
          <a:xfrm>
            <a:off x="8618281" y="3429000"/>
            <a:ext cx="2620097" cy="344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5V Voltage Regulator</a:t>
            </a:r>
          </a:p>
          <a:p>
            <a:r>
              <a:rPr lang="en-US" dirty="0"/>
              <a:t>Amazon – 2 day shipping</a:t>
            </a:r>
          </a:p>
          <a:p>
            <a:r>
              <a:rPr lang="en-US" dirty="0"/>
              <a:t>Red LED Display</a:t>
            </a:r>
          </a:p>
          <a:p>
            <a:r>
              <a:rPr lang="en-US" dirty="0"/>
              <a:t>Adjustable output voltage</a:t>
            </a:r>
          </a:p>
          <a:p>
            <a:r>
              <a:rPr lang="en-US" dirty="0"/>
              <a:t> Reversed polarity protection</a:t>
            </a:r>
          </a:p>
          <a:p>
            <a:endParaRPr lang="en-US" dirty="0"/>
          </a:p>
        </p:txBody>
      </p:sp>
      <p:pic>
        <p:nvPicPr>
          <p:cNvPr id="2050" name="Picture 2" descr="https://images-na.ssl-images-amazon.com/images/I/71R5oJ0ChFL._SL1500_.jpg">
            <a:extLst>
              <a:ext uri="{FF2B5EF4-FFF2-40B4-BE49-F238E27FC236}">
                <a16:creationId xmlns:a16="http://schemas.microsoft.com/office/drawing/2014/main" id="{60D8A536-3AB6-49DF-A443-B37C0553E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249" y="1069057"/>
            <a:ext cx="2238162" cy="22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E1583E-5779-4D02-9C00-AE6D535D7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96623"/>
              </p:ext>
            </p:extLst>
          </p:nvPr>
        </p:nvGraphicFramePr>
        <p:xfrm>
          <a:off x="95292" y="1758495"/>
          <a:ext cx="8151678" cy="4480987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1265018">
                  <a:extLst>
                    <a:ext uri="{9D8B030D-6E8A-4147-A177-3AD203B41FA5}">
                      <a16:colId xmlns:a16="http://schemas.microsoft.com/office/drawing/2014/main" val="2228818749"/>
                    </a:ext>
                  </a:extLst>
                </a:gridCol>
                <a:gridCol w="1652744">
                  <a:extLst>
                    <a:ext uri="{9D8B030D-6E8A-4147-A177-3AD203B41FA5}">
                      <a16:colId xmlns:a16="http://schemas.microsoft.com/office/drawing/2014/main" val="2976907668"/>
                    </a:ext>
                  </a:extLst>
                </a:gridCol>
                <a:gridCol w="1692296">
                  <a:extLst>
                    <a:ext uri="{9D8B030D-6E8A-4147-A177-3AD203B41FA5}">
                      <a16:colId xmlns:a16="http://schemas.microsoft.com/office/drawing/2014/main" val="1296228580"/>
                    </a:ext>
                  </a:extLst>
                </a:gridCol>
                <a:gridCol w="1654000">
                  <a:extLst>
                    <a:ext uri="{9D8B030D-6E8A-4147-A177-3AD203B41FA5}">
                      <a16:colId xmlns:a16="http://schemas.microsoft.com/office/drawing/2014/main" val="2770712280"/>
                    </a:ext>
                  </a:extLst>
                </a:gridCol>
                <a:gridCol w="1887620">
                  <a:extLst>
                    <a:ext uri="{9D8B030D-6E8A-4147-A177-3AD203B41FA5}">
                      <a16:colId xmlns:a16="http://schemas.microsoft.com/office/drawing/2014/main" val="15151337"/>
                    </a:ext>
                  </a:extLst>
                </a:gridCol>
              </a:tblGrid>
              <a:tr h="6401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Vetco</a:t>
                      </a:r>
                      <a:r>
                        <a:rPr lang="en-US" dirty="0"/>
                        <a:t> Electronics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Co_electronics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Getfpv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171860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 – 40 VDC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0 - 30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 to 38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to 32 VDC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50970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– 35 VDC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 – 28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to 32 VDC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1.25 to 30 VDC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000987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 Current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3A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63698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Efficiency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92%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64201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Operating Temp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+85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+ 85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-40 to +80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-45 to +85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77924"/>
                  </a:ext>
                </a:extLst>
              </a:tr>
              <a:tr h="6401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$8.99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6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3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4DD86-66EC-4FF4-8CE3-7C0F03AD9CCE}"/>
              </a:ext>
            </a:extLst>
          </p:cNvPr>
          <p:cNvSpPr/>
          <p:nvPr/>
        </p:nvSpPr>
        <p:spPr>
          <a:xfrm>
            <a:off x="4398731" y="3726641"/>
            <a:ext cx="2560859" cy="101534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791A0EA-BA03-4645-9B4F-DBC88BF51291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Content Placeholder 10">
            <a:extLst>
              <a:ext uri="{FF2B5EF4-FFF2-40B4-BE49-F238E27FC236}">
                <a16:creationId xmlns:a16="http://schemas.microsoft.com/office/drawing/2014/main" id="{D4511682-8AE2-4221-91D2-CB57FCA1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66FFCEE8-7493-479E-8ABF-25250085D9B7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AFC7202F-F29E-4B90-82BB-E94E182E379D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4CB5C4F7-A759-4F47-9B85-4B86AE910E88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BC123387-FD15-4C31-BC1A-72A17C6685C1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09EF796-2E46-406D-A5CB-34F91A122841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DC3C0AD-5078-4DB4-ADC1-B442D2CDE38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34EC654D-D610-4CE6-826B-0EB9449EC12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5D43035F-5E14-4441-9E51-6F7B23CCA382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748CDF3-38D2-4892-8387-92631183383D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>
            <a:extLst>
              <a:ext uri="{FF2B5EF4-FFF2-40B4-BE49-F238E27FC236}">
                <a16:creationId xmlns:a16="http://schemas.microsoft.com/office/drawing/2014/main" id="{FA122B40-96DE-4FF3-ABD5-BC9000332C26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9DA4BC7-3ECD-461C-BDB2-ED0887FC3E52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792EE28-B7D6-426F-81F4-A13305ECE43D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0F4E51-2921-4098-B2AD-81688ACFEA23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60E28BC0-2B2C-4273-A30C-424E086DE3E7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AB4521FE-3EE9-4555-A06C-BD7A33494E6E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B441105-D630-4150-86A0-1070ECA25B86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7462760-4CEA-47FA-B2EF-4C718E9F7F5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69C9C97D-4548-43B4-BCF3-2550FD35927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43958892-2D5A-4F9C-901C-250160A1A6FE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F6D1115-61FF-4458-A001-35F32D2AF80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16600D99-6DC6-454B-98AB-EA65145D26B9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8384525C-A364-4FEB-8F96-7826824A0333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656AE36-C394-4F97-B7C8-92D98A5FE952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F6D102C-7FE8-4C74-BDBB-44758C2E10FE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9715C8-F5E0-4F4E-900D-A32F71DD49D4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5035087C-1944-48B5-B247-A2640EA7F933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C5097F1-DB8F-4806-BA21-8A26884B9379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BDE9E2F4-A44A-42BB-ABDB-BA0B8599A60D}"/>
              </a:ext>
            </a:extLst>
          </p:cNvPr>
          <p:cNvCxnSpPr>
            <a:cxnSpLocks/>
            <a:stCxn id="189" idx="2"/>
            <a:endCxn id="186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52F85868-70C9-4435-87DB-B8172BDE935F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6A58D9D9-09C8-40E4-B0AE-AA4B0757D85E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286A42FF-B7C5-40C8-9C01-687F81907ED6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509A8CEA-B197-4FD3-ACFB-CECBDC599AE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9E707BC2-3C2E-40D6-AFA3-1465F3B9EDF3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38FA050E-170C-4103-916F-4E558EEF9717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2D3BBE3F-B31F-4486-82A6-0533EEBB4248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0BE1F57E-A73F-4BC6-82C5-7A72C2DE195F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E63C84B8-180E-454F-A1C9-C3A73438AF71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E66E3386-3F06-452A-9595-2B1788C05FA0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5B8D3C95-4492-4D92-A9E4-9E75368A39F7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11BFCA3A-E649-48B5-8142-2B0EB92E1D34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926C5408-140D-47A9-9E22-21C61DF18BC7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C0625B68-277F-4EE8-A0FC-68B737120BA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>
            <a:extLst>
              <a:ext uri="{FF2B5EF4-FFF2-40B4-BE49-F238E27FC236}">
                <a16:creationId xmlns:a16="http://schemas.microsoft.com/office/drawing/2014/main" id="{427FB59D-783A-4151-B949-1160898DC9CD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3310B9E-6ECF-40EF-8E45-BDBA8740739F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08BB7F4-8962-465A-9E83-32716E73E528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B60E0456-A6B0-441D-826E-6E7405FD14F0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47BB5D70-B9B4-432F-A520-CCCB36E7DF3E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4FF23E21-90BA-452C-9228-CBFB6F734A30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9D4F3907-0943-4B97-A7D6-30A027639E4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BF610FC6-7BF0-4549-BC92-7CE877A47FEB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45449998-324A-44B2-8704-715490DD0244}"/>
              </a:ext>
            </a:extLst>
          </p:cNvPr>
          <p:cNvCxnSpPr>
            <a:stCxn id="209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0EB79FA-2999-43A8-B267-F949609DDCAE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2066CD65-BC93-4203-989A-30E782494A18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4CB1E618-9D48-4129-AEF5-7A1167D48A2F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088BCC5-C64C-4811-90B4-9713D7032C39}"/>
              </a:ext>
            </a:extLst>
          </p:cNvPr>
          <p:cNvCxnSpPr>
            <a:endCxn id="189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FDC0EBA9-F86C-48A7-8741-B54E618748A9}"/>
              </a:ext>
            </a:extLst>
          </p:cNvPr>
          <p:cNvCxnSpPr>
            <a:cxnSpLocks/>
            <a:stCxn id="191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8EADF626-79B5-4A9B-BA92-25A2BC8DFD58}"/>
              </a:ext>
            </a:extLst>
          </p:cNvPr>
          <p:cNvCxnSpPr>
            <a:stCxn id="189" idx="0"/>
            <a:endCxn id="190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DFC81BF1-3BC7-442B-AEA3-9292B5AD9515}"/>
              </a:ext>
            </a:extLst>
          </p:cNvPr>
          <p:cNvCxnSpPr>
            <a:cxnSpLocks/>
            <a:endCxn id="189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610FC362-F1B8-49A3-83BC-6F61EC8AAE20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9B0BBC9-D71E-4FF7-AB89-070A85052E91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77D5D313-80D8-4C10-A3FF-0F174074A900}"/>
              </a:ext>
            </a:extLst>
          </p:cNvPr>
          <p:cNvCxnSpPr>
            <a:stCxn id="186" idx="1"/>
            <a:endCxn id="177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36AD278B-4B7B-40F6-9970-6B4DE94E377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E42EA12-F5B3-47CA-B5DE-8B5883338ED6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200707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C8D5E-48D2-4CC0-B931-FEEC41A6727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22"/>
          <a:stretch/>
        </p:blipFill>
        <p:spPr bwMode="auto">
          <a:xfrm>
            <a:off x="1141411" y="2489186"/>
            <a:ext cx="4689234" cy="3070252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177DF-523C-4585-B714-611870B2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243387" cy="1478570"/>
          </a:xfrm>
        </p:spPr>
        <p:txBody>
          <a:bodyPr>
            <a:normAutofit/>
          </a:bodyPr>
          <a:lstStyle/>
          <a:p>
            <a:r>
              <a:rPr lang="en-US" dirty="0"/>
              <a:t>Encoder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4D4C-0A20-4E4F-8CE3-964AB7BBA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27" y="243840"/>
            <a:ext cx="4710683" cy="5760720"/>
          </a:xfrm>
        </p:spPr>
        <p:txBody>
          <a:bodyPr>
            <a:normAutofit/>
          </a:bodyPr>
          <a:lstStyle/>
          <a:p>
            <a:r>
              <a:rPr lang="en-US" dirty="0"/>
              <a:t>Miniature absolute magnetic regular shaft encoder</a:t>
            </a:r>
          </a:p>
          <a:p>
            <a:r>
              <a:rPr lang="en-US" dirty="0"/>
              <a:t>Miniature – encoder is .48” in diameter and about 1” in length</a:t>
            </a:r>
          </a:p>
          <a:p>
            <a:r>
              <a:rPr lang="en-US" dirty="0"/>
              <a:t>Absolute – unique postions,10-bit resolution =  0.351° </a:t>
            </a:r>
          </a:p>
          <a:p>
            <a:r>
              <a:rPr lang="en-US" dirty="0"/>
              <a:t>Magnetic - series of magnetic poles, manufactured for dirty, industrial environments.</a:t>
            </a:r>
          </a:p>
          <a:p>
            <a:r>
              <a:rPr lang="en-US" dirty="0"/>
              <a:t>Regular Shaft – see picture</a:t>
            </a:r>
          </a:p>
          <a:p>
            <a:r>
              <a:rPr lang="en-US" dirty="0"/>
              <a:t>Analog output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4CFAD-AB9A-41AA-BAE3-F5E311222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386" y="5167956"/>
            <a:ext cx="592867" cy="2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E4DD86-66EC-4FF4-8CE3-7C0F03AD9CCE}"/>
              </a:ext>
            </a:extLst>
          </p:cNvPr>
          <p:cNvSpPr/>
          <p:nvPr/>
        </p:nvSpPr>
        <p:spPr>
          <a:xfrm>
            <a:off x="2427317" y="3720286"/>
            <a:ext cx="6074704" cy="2084055"/>
          </a:xfrm>
          <a:prstGeom prst="corner">
            <a:avLst>
              <a:gd name="adj1" fmla="val 45726"/>
              <a:gd name="adj2" fmla="val 79926"/>
            </a:avLst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30E0F9B-E0AA-4E4F-A248-5C657C0FB37E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503B6DE2-8A2B-4C05-9557-E7B195506F35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6D9D5D5F-E6C9-4FF5-BF75-29A998943E40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6CDF0454-907B-45F9-B51E-BE7D5DCEDC91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E6A803B7-C6C8-4280-84CB-23A224CF8F56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255A9384-B838-495B-82D3-8429A7DEC8E0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85C0253-B02D-42EC-8E93-CE77D0D418BE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B165A66-DA08-40DA-AF03-A0E27F1E27EA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B395F401-D069-4230-B341-D5E8211A0319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43005A37-B623-4537-A2CE-841C480B153C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C0AC847C-A406-4C9E-BE86-7587A23CA0B3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D02322D5-0FE7-462F-AB37-D775BA459877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3233C86-2CC2-4787-AA06-B680BD8559CB}"/>
              </a:ext>
            </a:extLst>
          </p:cNvPr>
          <p:cNvSpPr txBox="1"/>
          <p:nvPr/>
        </p:nvSpPr>
        <p:spPr>
          <a:xfrm>
            <a:off x="1443486" y="3564711"/>
            <a:ext cx="620259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2115A62-6346-43D4-A065-FCDE79B3B753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2911802D-7747-494E-81DB-091CB2A16983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7683A371-57FB-4CD1-9DE8-0850CFA0571F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C882FC55-C74D-4A42-A232-AD76EA8E436E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E349CE3E-819F-4898-BDEC-CFC88A813AC0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: Rounded Corners 179">
            <a:extLst>
              <a:ext uri="{FF2B5EF4-FFF2-40B4-BE49-F238E27FC236}">
                <a16:creationId xmlns:a16="http://schemas.microsoft.com/office/drawing/2014/main" id="{1F02BC64-F0AC-4B1C-A940-E4079D2A68D7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84AE86E8-D4C1-4418-9BDB-3092924F3F73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3CAD6FB-8BC6-4DFD-942C-A4ED129E4479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C93478B7-5DC2-4E34-8496-1E2F02A62A75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BA76C1E-8B4A-4AE1-B2B4-4E1E77031163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AAB7BFB1-097C-4509-B69C-BC9F702EA3A4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9A07010C-94F7-465D-9372-67F1EC3D4001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A6CE4B5E-EA3A-4B06-BB58-6F1A0BE5A7E7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77DDFA59-AFED-4F88-B0B6-F86AD714CD50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CFB86C71-6397-4E20-A2C1-0B53BF74C53A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79F61AAA-F802-4026-B608-9CA78C9D0EED}"/>
              </a:ext>
            </a:extLst>
          </p:cNvPr>
          <p:cNvCxnSpPr>
            <a:cxnSpLocks/>
            <a:stCxn id="192" idx="2"/>
            <a:endCxn id="189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3892BA79-73B8-4737-A597-1C62A59C323B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43656090-BAB3-4F85-8588-9F7F47D94D8B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A64829E4-ABB3-43AF-8314-756F3D48894C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AE9C796D-2260-41DB-9C2E-45DF10964EF7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3387A94-FE02-49F1-ABD1-C611770AE5CA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FC1FA578-DF82-4138-A061-A8A561F9562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F0CAD234-8A6A-41C7-817A-1AECC9C3F7F0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F0D121B6-B54C-4D51-93C2-F23CCCDF24BB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74D636E-AB02-4BE0-A8F7-9D82352E3215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EAC04DFD-3651-4C63-8FCA-F2A9A8098A3E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223E83DC-B03B-43DF-A397-9904A1D15FCC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B0BCBA1D-75E2-4ED9-9683-E05D5E378EFC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BFB181E2-DD03-4C3F-B8E6-FB04431B7385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F07FC50A-F0DE-45D6-A345-5C8F6DF613C6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24E199F-6B58-4B26-9F57-819B9C781F2F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E319E1E8-3D9D-42E5-82DE-380C2DB4A54F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DE9B896D-1559-4B84-AF9D-7F23673ABBC6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FD368C0-CB2C-495A-962B-EA8D35EDCF75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9A39DC39-E54C-4674-B3F5-15D8B419A868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6A9B7532-5A96-4EF9-ACEA-14BCB2D79B2E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4AAFE2B4-94BD-4EB8-805D-32BB2FC3A425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5E066454-9C33-474B-B7F1-CDFDD964407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7726D91D-8D28-4A29-9F6A-8C8F388F12E4}"/>
              </a:ext>
            </a:extLst>
          </p:cNvPr>
          <p:cNvCxnSpPr>
            <a:stCxn id="212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B94FC239-A8E1-4C2E-8E9A-3E170A41E385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E9C5C69A-555D-4723-976B-F42B026590F9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15C8FF4-503E-42E6-87E4-9D4122661DA7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C6B819F-4CAF-4A7B-96D4-7E4ED2CB29D1}"/>
              </a:ext>
            </a:extLst>
          </p:cNvPr>
          <p:cNvCxnSpPr>
            <a:endCxn id="19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4FDD79DA-BF42-4B15-9651-368A69DB027A}"/>
              </a:ext>
            </a:extLst>
          </p:cNvPr>
          <p:cNvCxnSpPr>
            <a:cxnSpLocks/>
            <a:stCxn id="194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2BF4A79E-60CB-4A0D-B40F-01072D32D2CE}"/>
              </a:ext>
            </a:extLst>
          </p:cNvPr>
          <p:cNvCxnSpPr>
            <a:stCxn id="192" idx="0"/>
            <a:endCxn id="193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C338315D-8614-4CAA-818A-DAB552E53BCB}"/>
              </a:ext>
            </a:extLst>
          </p:cNvPr>
          <p:cNvCxnSpPr>
            <a:cxnSpLocks/>
            <a:endCxn id="19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BF25DA3C-32B3-4A83-9715-1176B39E7228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0F3EAB1A-8A69-4610-9726-617BCCF828F1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223" name="Connector: Elbow 222">
            <a:extLst>
              <a:ext uri="{FF2B5EF4-FFF2-40B4-BE49-F238E27FC236}">
                <a16:creationId xmlns:a16="http://schemas.microsoft.com/office/drawing/2014/main" id="{3667946B-94CA-4494-B98E-E86B68AF036B}"/>
              </a:ext>
            </a:extLst>
          </p:cNvPr>
          <p:cNvCxnSpPr>
            <a:stCxn id="189" idx="1"/>
            <a:endCxn id="180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00B87937-0AC7-4F64-B8EE-815F709BA9C2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6031F8-1E77-408E-9B7F-FC6AB721D818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402790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CF3D-C007-4899-AF57-62B1A9E3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56" y="444347"/>
            <a:ext cx="9905998" cy="1478570"/>
          </a:xfrm>
        </p:spPr>
        <p:txBody>
          <a:bodyPr/>
          <a:lstStyle/>
          <a:p>
            <a:r>
              <a:rPr lang="en-US" dirty="0"/>
              <a:t>On-board Raspberry pi/Z-wave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6DF9-4F5F-4D28-81CC-30444791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1524000"/>
            <a:ext cx="5675084" cy="37209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Raspberry Pi</a:t>
            </a:r>
          </a:p>
          <a:p>
            <a:pPr lvl="1"/>
            <a:r>
              <a:rPr lang="en-US" dirty="0"/>
              <a:t>On-board power management system to a micro USB connection</a:t>
            </a:r>
          </a:p>
          <a:p>
            <a:pPr lvl="1"/>
            <a:r>
              <a:rPr lang="en-US" dirty="0"/>
              <a:t>The “Brains” of the On-Board system</a:t>
            </a:r>
          </a:p>
          <a:p>
            <a:pPr lvl="1"/>
            <a:r>
              <a:rPr lang="en-US" dirty="0"/>
              <a:t>Initialized using a button to zero all of the data.</a:t>
            </a:r>
          </a:p>
          <a:p>
            <a:pPr lvl="1"/>
            <a:r>
              <a:rPr lang="en-US" dirty="0"/>
              <a:t>Takes Encoder data in and converts it for the PLC before transmitting</a:t>
            </a:r>
          </a:p>
          <a:p>
            <a:pPr lvl="1"/>
            <a:r>
              <a:rPr lang="en-US" dirty="0"/>
              <a:t>Algorithm it uses has a fail-safe to insure accurate data transmission</a:t>
            </a:r>
          </a:p>
          <a:p>
            <a:r>
              <a:rPr lang="en-US" dirty="0"/>
              <a:t>Z-Wave Module</a:t>
            </a:r>
          </a:p>
          <a:p>
            <a:pPr lvl="1"/>
            <a:r>
              <a:rPr lang="en-US" dirty="0"/>
              <a:t>Powered by the Raspberry Pi</a:t>
            </a:r>
          </a:p>
          <a:p>
            <a:pPr lvl="1"/>
            <a:r>
              <a:rPr lang="en-US" dirty="0"/>
              <a:t>Plug – and - play</a:t>
            </a:r>
          </a:p>
          <a:p>
            <a:pPr lvl="1"/>
            <a:r>
              <a:rPr lang="en-US" dirty="0"/>
              <a:t>Sub-GHz bandwidth </a:t>
            </a:r>
          </a:p>
          <a:p>
            <a:pPr lvl="1"/>
            <a:r>
              <a:rPr lang="en-US" dirty="0"/>
              <a:t>Secure wireless specification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76392"/>
              </p:ext>
            </p:extLst>
          </p:nvPr>
        </p:nvGraphicFramePr>
        <p:xfrm>
          <a:off x="769257" y="5029200"/>
          <a:ext cx="682273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684">
                  <a:extLst>
                    <a:ext uri="{9D8B030D-6E8A-4147-A177-3AD203B41FA5}">
                      <a16:colId xmlns:a16="http://schemas.microsoft.com/office/drawing/2014/main" val="770165196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2576915156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2441935448"/>
                    </a:ext>
                  </a:extLst>
                </a:gridCol>
                <a:gridCol w="1705684">
                  <a:extLst>
                    <a:ext uri="{9D8B030D-6E8A-4147-A177-3AD203B41FA5}">
                      <a16:colId xmlns:a16="http://schemas.microsoft.com/office/drawing/2014/main" val="10224197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Encoder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Algorithm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164750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In-range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8242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In-range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16319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Out of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887533"/>
                  </a:ext>
                </a:extLst>
              </a:tr>
              <a:tr h="296757">
                <a:tc>
                  <a:txBody>
                    <a:bodyPr/>
                    <a:lstStyle/>
                    <a:p>
                      <a:r>
                        <a:rPr lang="en-US" dirty="0"/>
                        <a:t>Out of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59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44" y="1628094"/>
            <a:ext cx="2206171" cy="2206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43" y="4168093"/>
            <a:ext cx="2206171" cy="25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9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0909-C872-4571-921E-3B575753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Way-side raspberry pi/z-wave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7201-82B7-4DE7-9ED9-DC01C79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Way-Side</a:t>
            </a:r>
          </a:p>
          <a:p>
            <a:pPr lvl="1"/>
            <a:r>
              <a:rPr lang="en-US" dirty="0"/>
              <a:t>Powered with a standard Micro USB Power Supply</a:t>
            </a:r>
          </a:p>
          <a:p>
            <a:pPr lvl="1"/>
            <a:r>
              <a:rPr lang="en-US" dirty="0"/>
              <a:t>Receives data from attached Z-Wave module and transfers it to an output pin</a:t>
            </a:r>
          </a:p>
          <a:p>
            <a:pPr lvl="1"/>
            <a:r>
              <a:rPr lang="en-US" dirty="0"/>
              <a:t>Secondary pin used to tell the PLC if the signal is being received by the Z-Wave module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13006"/>
              </p:ext>
            </p:extLst>
          </p:nvPr>
        </p:nvGraphicFramePr>
        <p:xfrm>
          <a:off x="1625600" y="460949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090970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07037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52728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501570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  <a:r>
                        <a:rPr lang="en-US" baseline="0" dirty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Signal Output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 Output 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56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128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75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011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8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89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CF3D-C007-4899-AF57-62B1A9E3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Weatherproof enclosure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6DF9-4F5F-4D28-81CC-30444791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28573"/>
            <a:ext cx="634795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Main purpose is for mitigating Florida weather conditions</a:t>
            </a:r>
          </a:p>
          <a:p>
            <a:r>
              <a:rPr lang="en-US" dirty="0"/>
              <a:t>The On-Board system will be in a NEMA Type 4X/IP66</a:t>
            </a:r>
          </a:p>
          <a:p>
            <a:r>
              <a:rPr lang="en-US" dirty="0"/>
              <a:t>Way-side MCU and Module will be a smaller dust tight enclosure</a:t>
            </a:r>
          </a:p>
          <a:p>
            <a:r>
              <a:rPr lang="en-US" dirty="0"/>
              <a:t>Dehumidifying silica packets inside with indicator cards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00113"/>
            <a:ext cx="4395344" cy="3256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599430"/>
            <a:ext cx="3033485" cy="303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167" y="3599430"/>
            <a:ext cx="982980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36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8" name="Content Placeholder 4" descr="A close up of a metal pole&#10;&#10;Description generated with high confidence">
            <a:extLst>
              <a:ext uri="{FF2B5EF4-FFF2-40B4-BE49-F238E27FC236}">
                <a16:creationId xmlns:a16="http://schemas.microsoft.com/office/drawing/2014/main" id="{EDFBEAE0-4272-4689-82D1-F699A7BE2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7" r="11717" b="-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/>
              <a:t>Motivation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7378930-D52F-4E0A-8DDC-3DCBCDCA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6"/>
            <a:ext cx="3084892" cy="4370389"/>
          </a:xfrm>
        </p:spPr>
        <p:txBody>
          <a:bodyPr>
            <a:normAutofit/>
          </a:bodyPr>
          <a:lstStyle/>
          <a:p>
            <a:r>
              <a:rPr lang="en-US" dirty="0"/>
              <a:t>Ride Control</a:t>
            </a:r>
          </a:p>
          <a:p>
            <a:r>
              <a:rPr lang="en-US" dirty="0"/>
              <a:t>Programmable Logic Controller</a:t>
            </a:r>
          </a:p>
          <a:p>
            <a:r>
              <a:rPr lang="en-US" dirty="0"/>
              <a:t>Explore different wireless possibilities </a:t>
            </a:r>
          </a:p>
          <a:p>
            <a:r>
              <a:rPr lang="en-US" dirty="0"/>
              <a:t>Exposure to a real world project design </a:t>
            </a:r>
          </a:p>
          <a:p>
            <a:endParaRPr lang="en-US" sz="1800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44B6B96-AE86-4066-97AB-A79531F60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050" y="6501606"/>
            <a:ext cx="1714500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20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DCA8A47E-7DB8-4231-BB19-3161BADBDA7E}"/>
              </a:ext>
            </a:extLst>
          </p:cNvPr>
          <p:cNvSpPr/>
          <p:nvPr/>
        </p:nvSpPr>
        <p:spPr>
          <a:xfrm>
            <a:off x="8226860" y="1152894"/>
            <a:ext cx="3565437" cy="565701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E25E83-2007-40A6-872E-0086B696064C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8C451D3-0D18-458B-ACDE-242AE6C2DE5A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2D61F23-3E1B-458F-BC7A-35F88EFC976A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2C55980-0471-4419-A57F-CAE927CB06E3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DDC404C-8662-478E-A762-C6217CCDB3FC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262A045D-2F6A-4A07-9DDF-6BF5327725C3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EDE3455-8687-4AAE-AC8D-E5F229FAFFDB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38CA856-338C-4AFA-AD72-6D9DC3E81E97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B702E71-2805-46DB-8625-94089DBBDC37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FE734AA-EFAD-473E-8C09-C326571CFD8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2389B142-5303-4468-ACEB-38742C16237E}"/>
              </a:ext>
            </a:extLst>
          </p:cNvPr>
          <p:cNvSpPr txBox="1"/>
          <p:nvPr/>
        </p:nvSpPr>
        <p:spPr>
          <a:xfrm>
            <a:off x="1488640" y="1458100"/>
            <a:ext cx="683057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D76F248-8149-4C19-927C-53F6FD4154AC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B426670-EE43-4F32-A36C-0AC74834A2E6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6BC77A2-0E70-4A9A-9FD1-89E721843257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37204A1-0740-4327-B1A2-435057F9F622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BD02ECB-4ECB-4C7B-9EDD-75AD0AFECCBA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5687F617-5650-40E8-8187-80DC39B586C3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57DCB75-6DD2-4DCD-8B8A-F203E268210F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346966D-FACA-4B7A-9BC5-CF6CB857DA38}"/>
              </a:ext>
            </a:extLst>
          </p:cNvPr>
          <p:cNvSpPr/>
          <p:nvPr/>
        </p:nvSpPr>
        <p:spPr>
          <a:xfrm>
            <a:off x="6717837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9CC21689-7C8D-44C6-B1F5-9665DF7635EE}"/>
              </a:ext>
            </a:extLst>
          </p:cNvPr>
          <p:cNvSpPr/>
          <p:nvPr/>
        </p:nvSpPr>
        <p:spPr>
          <a:xfrm>
            <a:off x="4858649" y="4966389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DC46C30-265D-4BEA-9F10-2663728B5BB1}"/>
              </a:ext>
            </a:extLst>
          </p:cNvPr>
          <p:cNvCxnSpPr>
            <a:cxnSpLocks/>
          </p:cNvCxnSpPr>
          <p:nvPr/>
        </p:nvCxnSpPr>
        <p:spPr>
          <a:xfrm flipV="1">
            <a:off x="6147996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A83D2310-3E07-41C9-A823-61EFD141FC1B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4B015D7-D485-4F32-ADEC-9397A6F9D102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1F89A3C0-FCC4-4E08-A3E5-488DB69B8B7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BD02291-0A0E-4A7C-A1F5-4EF7C0F376B6}"/>
              </a:ext>
            </a:extLst>
          </p:cNvPr>
          <p:cNvCxnSpPr>
            <a:cxnSpLocks/>
            <a:endCxn id="117" idx="1"/>
          </p:cNvCxnSpPr>
          <p:nvPr/>
        </p:nvCxnSpPr>
        <p:spPr>
          <a:xfrm flipV="1">
            <a:off x="3871157" y="5277539"/>
            <a:ext cx="987492" cy="237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BAA1AC2-3FE3-4479-BBC2-C49F67C79B1C}"/>
              </a:ext>
            </a:extLst>
          </p:cNvPr>
          <p:cNvCxnSpPr>
            <a:cxnSpLocks/>
          </p:cNvCxnSpPr>
          <p:nvPr/>
        </p:nvCxnSpPr>
        <p:spPr>
          <a:xfrm flipV="1">
            <a:off x="6124953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6759611E-4A46-4B26-A18A-F3A72E467DAF}"/>
              </a:ext>
            </a:extLst>
          </p:cNvPr>
          <p:cNvSpPr txBox="1"/>
          <p:nvPr/>
        </p:nvSpPr>
        <p:spPr>
          <a:xfrm>
            <a:off x="3780966" y="5413156"/>
            <a:ext cx="1318559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63ED24F6-CB45-47B7-9425-C5307EDCF9CE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B03724D-187C-4ABB-BD92-92560A1A853C}"/>
              </a:ext>
            </a:extLst>
          </p:cNvPr>
          <p:cNvCxnSpPr>
            <a:cxnSpLocks/>
            <a:stCxn id="128" idx="2"/>
            <a:endCxn id="125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3FB1304-AA84-4F52-91A9-D2B01A025D67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24E9C630-3ED5-45C2-8BD5-8C6FF69234BE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DAED4435-F210-4342-91DF-E034C9E7214A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1A45FBF5-8E1D-48CC-9DEE-9E59904A5E09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643472E8-1B33-4ECE-AABB-7E888EA6364B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984473B-B37B-4AC8-B0FA-62EC125081E0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2B0F12B-6514-4CAA-8899-920337C43A2E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7A8B3E07-F2CA-4D24-A494-78675FDD0FA7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70C4CD1-93A4-4B49-BA7E-F52D3F0341C0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A27474A3-ED77-433D-8EFD-C7554873AD1D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7E7981D-97BF-4C17-975C-528AA08CABE4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070B0771-ECDA-4430-9A2C-AD2AB5C90A94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B258509-F489-4A44-9049-0BE8D6773E28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5FF5B5B-778C-41F0-AE83-26CC9F6AFAF1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9AD099E8-3BE0-4A14-ACE3-D195C5F49F99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BC185AC-CE7E-4805-B98B-5C7767B0C62E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F56562C0-69CE-4982-AAFC-A01BD7221AEA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2856E08-AD2D-490C-BDE1-9E106C0D511A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50A7E6D4-A554-4E47-9280-E802426B063C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BD3328C4-3CC5-4F2E-A249-514E0E14715A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42606D0A-08FB-4F6D-BAD4-7112DFD1B9C1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B48C6D46-EEB8-4403-9E30-8EF582CDAF68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8B1EB36-E93C-4B4C-B858-050D508592C0}"/>
              </a:ext>
            </a:extLst>
          </p:cNvPr>
          <p:cNvCxnSpPr>
            <a:stCxn id="148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05FD6AA-443E-4D00-925E-A8503DA60036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6822AB2-DDAF-410A-B967-03121241D6FB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3BBEEA9-86B3-4134-BF68-A3FAFF8E6BE3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1B09E5DB-3FBC-4182-AA81-3E5179C3F1E6}"/>
              </a:ext>
            </a:extLst>
          </p:cNvPr>
          <p:cNvCxnSpPr>
            <a:endCxn id="128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or: Elbow 153">
            <a:extLst>
              <a:ext uri="{FF2B5EF4-FFF2-40B4-BE49-F238E27FC236}">
                <a16:creationId xmlns:a16="http://schemas.microsoft.com/office/drawing/2014/main" id="{A2122BE2-FA04-4C25-9F29-5DAF64D62991}"/>
              </a:ext>
            </a:extLst>
          </p:cNvPr>
          <p:cNvCxnSpPr>
            <a:cxnSpLocks/>
            <a:stCxn id="130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D45EBACD-5746-4ECD-8705-954AD4C4DE44}"/>
              </a:ext>
            </a:extLst>
          </p:cNvPr>
          <p:cNvCxnSpPr>
            <a:stCxn id="128" idx="0"/>
            <a:endCxn id="129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F131CEEF-1753-4B34-A37B-E24452109902}"/>
              </a:ext>
            </a:extLst>
          </p:cNvPr>
          <p:cNvCxnSpPr>
            <a:cxnSpLocks/>
            <a:endCxn id="128" idx="1"/>
          </p:cNvCxnSpPr>
          <p:nvPr/>
        </p:nvCxnSpPr>
        <p:spPr>
          <a:xfrm rot="5400000" flipH="1" flipV="1">
            <a:off x="7107638" y="3613847"/>
            <a:ext cx="1599349" cy="1113507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1D696DB-1D7F-4A48-A851-CDCDC071AE61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2DC5E9D-A754-4C1A-A1A4-295A7BC4E91D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159" name="Connector: Elbow 158">
            <a:extLst>
              <a:ext uri="{FF2B5EF4-FFF2-40B4-BE49-F238E27FC236}">
                <a16:creationId xmlns:a16="http://schemas.microsoft.com/office/drawing/2014/main" id="{AA82AB81-D0B6-4DF9-AABF-BE26222B5BBB}"/>
              </a:ext>
            </a:extLst>
          </p:cNvPr>
          <p:cNvCxnSpPr>
            <a:stCxn id="125" idx="1"/>
            <a:endCxn id="116" idx="2"/>
          </p:cNvCxnSpPr>
          <p:nvPr/>
        </p:nvCxnSpPr>
        <p:spPr>
          <a:xfrm rot="10800000">
            <a:off x="7390937" y="5613427"/>
            <a:ext cx="1067254" cy="8064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9E1C9AB8-15FB-440A-905A-4BC4D47AD921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01CBB7-C755-41F1-92CF-026226C9E2A9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3754865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9F1A33C-3B90-4F3C-8DED-18ED5309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734" y="589547"/>
            <a:ext cx="6836656" cy="557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8E3C2-7EDA-47B3-A69F-87442B7B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7178"/>
            <a:ext cx="3715067" cy="10070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786993A-EC35-44A5-89CC-ABF2B3D4B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334" y="932520"/>
            <a:ext cx="4078677" cy="5577840"/>
          </a:xfrm>
        </p:spPr>
        <p:txBody>
          <a:bodyPr anchor="ctr">
            <a:normAutofit/>
          </a:bodyPr>
          <a:lstStyle/>
          <a:p>
            <a:r>
              <a:rPr lang="en-US" dirty="0"/>
              <a:t>Industrial computer, robust, widely used in control industries</a:t>
            </a:r>
          </a:p>
          <a:p>
            <a:r>
              <a:rPr lang="en-US" dirty="0"/>
              <a:t>Power supply – powers the modules</a:t>
            </a:r>
          </a:p>
          <a:p>
            <a:r>
              <a:rPr lang="en-US" dirty="0"/>
              <a:t>CPU is its own module</a:t>
            </a:r>
          </a:p>
          <a:p>
            <a:r>
              <a:rPr lang="en-US" dirty="0"/>
              <a:t>Input module – takes in the information</a:t>
            </a:r>
          </a:p>
          <a:p>
            <a:r>
              <a:rPr lang="en-US" dirty="0"/>
              <a:t>Output module – turns on or signals external components</a:t>
            </a:r>
          </a:p>
        </p:txBody>
      </p:sp>
    </p:spTree>
    <p:extLst>
      <p:ext uri="{BB962C8B-B14F-4D97-AF65-F5344CB8AC3E}">
        <p14:creationId xmlns:p14="http://schemas.microsoft.com/office/powerpoint/2010/main" val="193260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9" name="Rectangle 138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4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7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1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3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911500-6E41-455C-85E3-F395F629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20" y="164003"/>
            <a:ext cx="3815142" cy="1478570"/>
          </a:xfrm>
        </p:spPr>
        <p:txBody>
          <a:bodyPr>
            <a:normAutofit/>
          </a:bodyPr>
          <a:lstStyle/>
          <a:p>
            <a:r>
              <a:rPr lang="en-US" sz="3200" dirty="0"/>
              <a:t>PLC Inputs &amp; outputs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FD1939-F010-4BCE-B3BD-C6A7A4D0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1435100"/>
            <a:ext cx="3084892" cy="525889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Inputs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Signal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Range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Polling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Stuck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Maint. Key</a:t>
            </a:r>
          </a:p>
          <a:p>
            <a:pPr rtl="0" eaLnBrk="1" latinLnBrk="0" hangingPunct="1">
              <a:lnSpc>
                <a:spcPct val="110000"/>
              </a:lnSpc>
            </a:pPr>
            <a:r>
              <a:rPr lang="en-US" kern="1200" dirty="0">
                <a:effectLst/>
                <a:latin typeface="+mn-lt"/>
                <a:ea typeface="+mn-ea"/>
                <a:cs typeface="+mn-cs"/>
              </a:rPr>
              <a:t>Outputs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Stuck / Not stuck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ffectLst/>
              </a:rPr>
              <a:t>Signal received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In Range / Out of Range</a:t>
            </a:r>
            <a:endParaRPr lang="en-US" sz="2400" dirty="0">
              <a:effectLst/>
            </a:endParaRPr>
          </a:p>
          <a:p>
            <a:pPr lvl="1">
              <a:lnSpc>
                <a:spcPct val="110000"/>
              </a:lnSpc>
            </a:pPr>
            <a:r>
              <a:rPr lang="en-US" sz="2400" dirty="0"/>
              <a:t>Stop Request</a:t>
            </a:r>
          </a:p>
          <a:p>
            <a:pPr lvl="1">
              <a:lnSpc>
                <a:spcPct val="110000"/>
              </a:lnSpc>
            </a:pPr>
            <a:endParaRPr lang="en-US" sz="1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480FF4-7168-472A-88CA-CE9E7EA01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76" b="4476"/>
          <a:stretch/>
        </p:blipFill>
        <p:spPr>
          <a:xfrm>
            <a:off x="0" y="2752"/>
            <a:ext cx="7772400" cy="68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1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0275-0643-4BE2-9A56-739A6D7E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CFDB-F1F4-433E-B448-59578732A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PCB Test Board</a:t>
            </a:r>
          </a:p>
          <a:p>
            <a:pPr lvl="1"/>
            <a:r>
              <a:rPr lang="en-US" dirty="0"/>
              <a:t>ATMega328 takes an analog input from a potentiometer to set a servos angle from 0 – 180</a:t>
            </a:r>
          </a:p>
          <a:p>
            <a:pPr lvl="1"/>
            <a:r>
              <a:rPr lang="en-US" dirty="0"/>
              <a:t>The servo will have a shaft that has the encoder coupled to it.</a:t>
            </a:r>
          </a:p>
          <a:p>
            <a:pPr lvl="1"/>
            <a:r>
              <a:rPr lang="en-US" dirty="0"/>
              <a:t>ATMega328 will also take digital data in from on-board MCU</a:t>
            </a:r>
          </a:p>
          <a:p>
            <a:pPr lvl="1"/>
            <a:r>
              <a:rPr lang="en-US" dirty="0"/>
              <a:t>PCB LCD will show the current input angle and current encoder angle</a:t>
            </a:r>
          </a:p>
          <a:p>
            <a:pPr lvl="1"/>
            <a:r>
              <a:rPr lang="en-US" dirty="0"/>
              <a:t>All of this will be powered by a 5V micro USB power supply</a:t>
            </a:r>
          </a:p>
        </p:txBody>
      </p:sp>
    </p:spTree>
    <p:extLst>
      <p:ext uri="{BB962C8B-B14F-4D97-AF65-F5344CB8AC3E}">
        <p14:creationId xmlns:p14="http://schemas.microsoft.com/office/powerpoint/2010/main" val="203663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29805"/>
            <a:ext cx="6496466" cy="58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71429" y="1438479"/>
            <a:ext cx="2928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input Servo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output Encoder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Potentiometer to adjust contrast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Resistor to not blow up backlight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29805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2316" y="1854414"/>
            <a:ext cx="2569028" cy="23839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2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5771" y="2068286"/>
            <a:ext cx="30257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ATMega328P-PU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Conversion of analog pot data to send to servo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Sends digital data to display on LCD</a:t>
            </a:r>
          </a:p>
          <a:p>
            <a:r>
              <a:rPr lang="en-US" dirty="0"/>
              <a:t>16 MHz Crystal Oscillator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Controls clock on </a:t>
            </a:r>
            <a:r>
              <a:rPr lang="en-US" sz="2000" dirty="0" err="1"/>
              <a:t>ATMega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33274"/>
            <a:ext cx="6496466" cy="58419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44138" y="2702794"/>
            <a:ext cx="1665515" cy="23839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55911" y="4196186"/>
            <a:ext cx="1052285" cy="89262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5772" y="2242457"/>
            <a:ext cx="2471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Encoder input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Sends digital data to </a:t>
            </a:r>
            <a:r>
              <a:rPr lang="en-US" dirty="0" err="1"/>
              <a:t>ATMega</a:t>
            </a:r>
            <a:endParaRPr lang="en-US" dirty="0"/>
          </a:p>
          <a:p>
            <a:r>
              <a:rPr lang="en-US" dirty="0"/>
              <a:t>Servo Control/Power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pins to power and control servo</a:t>
            </a:r>
          </a:p>
          <a:p>
            <a:r>
              <a:rPr lang="en-US" dirty="0"/>
              <a:t>Servo Potentiometer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Controls servo angle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39356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164658" y="2216588"/>
            <a:ext cx="1495248" cy="2075713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38349" y="5166232"/>
            <a:ext cx="664028" cy="63137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4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830" y="-264195"/>
            <a:ext cx="9905998" cy="1478570"/>
          </a:xfrm>
        </p:spPr>
        <p:txBody>
          <a:bodyPr/>
          <a:lstStyle/>
          <a:p>
            <a:r>
              <a:rPr lang="en-US" dirty="0"/>
              <a:t>PCB Schematic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52856" y="1785257"/>
            <a:ext cx="2699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MicroUSB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Powers </a:t>
            </a:r>
            <a:r>
              <a:rPr lang="en-US" dirty="0" err="1"/>
              <a:t>ATMega</a:t>
            </a:r>
            <a:r>
              <a:rPr lang="en-US" dirty="0"/>
              <a:t>, LCD, and Servo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using 5V and GND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63" y="740563"/>
            <a:ext cx="6496466" cy="58419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581596" y="1859351"/>
            <a:ext cx="1321911" cy="719563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0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18" y="685804"/>
            <a:ext cx="6665204" cy="5883996"/>
          </a:xfrm>
        </p:spPr>
      </p:pic>
    </p:spTree>
    <p:extLst>
      <p:ext uri="{BB962C8B-B14F-4D97-AF65-F5344CB8AC3E}">
        <p14:creationId xmlns:p14="http://schemas.microsoft.com/office/powerpoint/2010/main" val="280148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9BC5DE7-8360-4CCB-A180-5C447F4F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93564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B45A-9E9C-4FB3-A637-494EC12FD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8" y="1563688"/>
            <a:ext cx="3815143" cy="50466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Transmit angular position wirelessly from the ride vehicle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Receive angular position track side for interpretation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W Cen MT"/>
              </a:rPr>
              <a:t>Functioning prototype that proves technology</a:t>
            </a:r>
          </a:p>
          <a:p>
            <a:pPr>
              <a:lnSpc>
                <a:spcPct val="110000"/>
              </a:lnSpc>
            </a:pPr>
            <a:r>
              <a:rPr lang="en-US" dirty="0"/>
              <a:t>Possibly incorporated into a ride control system.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6" name="Picture 5" descr="A picture containing tree, sky, outdoor, red&#10;&#10;Description generated with very high confidence">
            <a:extLst>
              <a:ext uri="{FF2B5EF4-FFF2-40B4-BE49-F238E27FC236}">
                <a16:creationId xmlns:a16="http://schemas.microsoft.com/office/drawing/2014/main" id="{99E35A51-BEAF-463C-9A7B-8EAB04CF90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67" r="7596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5E4305-6A25-42C2-8116-B94C10F50268}"/>
              </a:ext>
            </a:extLst>
          </p:cNvPr>
          <p:cNvSpPr txBox="1"/>
          <p:nvPr/>
        </p:nvSpPr>
        <p:spPr>
          <a:xfrm>
            <a:off x="-16540" y="6506820"/>
            <a:ext cx="63019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 Limits 2 [Suspended Coaster] - Jungle Swinger by </a:t>
            </a:r>
            <a:r>
              <a:rPr lang="en-US" dirty="0" err="1"/>
              <a:t>JozParks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12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8914" y="1556072"/>
            <a:ext cx="101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LCD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94371" y="3646007"/>
            <a:ext cx="143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LCD Contrast Control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67" y="676549"/>
            <a:ext cx="6665204" cy="58839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39808" y="676549"/>
            <a:ext cx="6433850" cy="2707012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80463" y="3481330"/>
            <a:ext cx="914399" cy="81100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2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5" name="Rounded Rectangle 4"/>
          <p:cNvSpPr/>
          <p:nvPr/>
        </p:nvSpPr>
        <p:spPr>
          <a:xfrm rot="5400000">
            <a:off x="3312012" y="3966077"/>
            <a:ext cx="2809300" cy="1861851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304" y="3621168"/>
            <a:ext cx="2780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ATMega328P-PU &amp;  </a:t>
            </a:r>
          </a:p>
          <a:p>
            <a:r>
              <a:rPr lang="en-US" sz="2400" dirty="0"/>
              <a:t>16 MHz oscillator</a:t>
            </a:r>
          </a:p>
        </p:txBody>
      </p:sp>
    </p:spTree>
    <p:extLst>
      <p:ext uri="{BB962C8B-B14F-4D97-AF65-F5344CB8AC3E}">
        <p14:creationId xmlns:p14="http://schemas.microsoft.com/office/powerpoint/2010/main" val="258188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6" name="Rounded Rectangle 5"/>
          <p:cNvSpPr/>
          <p:nvPr/>
        </p:nvSpPr>
        <p:spPr>
          <a:xfrm>
            <a:off x="6162627" y="4538168"/>
            <a:ext cx="1132114" cy="1763485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69844" y="4670977"/>
            <a:ext cx="22349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Servo Power/Input</a:t>
            </a:r>
          </a:p>
          <a:p>
            <a:endParaRPr lang="en-US" sz="2000" dirty="0"/>
          </a:p>
          <a:p>
            <a:r>
              <a:rPr lang="en-US" sz="2000" dirty="0"/>
              <a:t>Servo Angle Control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94741" y="5913362"/>
            <a:ext cx="538253" cy="528270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94741" y="3338943"/>
            <a:ext cx="569993" cy="511628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69844" y="5939600"/>
            <a:ext cx="189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 pin for </a:t>
            </a:r>
          </a:p>
          <a:p>
            <a:r>
              <a:rPr lang="en-US" sz="2000" dirty="0"/>
              <a:t>Encoder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9844" y="3338943"/>
            <a:ext cx="189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 pin for </a:t>
            </a:r>
          </a:p>
          <a:p>
            <a:r>
              <a:rPr lang="en-US" sz="2000" dirty="0"/>
              <a:t>Encoder data</a:t>
            </a:r>
          </a:p>
        </p:txBody>
      </p:sp>
    </p:spTree>
    <p:extLst>
      <p:ext uri="{BB962C8B-B14F-4D97-AF65-F5344CB8AC3E}">
        <p14:creationId xmlns:p14="http://schemas.microsoft.com/office/powerpoint/2010/main" val="830240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4A9B-7BEC-42C6-AD4C-F1CF9655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954" y="-232228"/>
            <a:ext cx="9905999" cy="1298802"/>
          </a:xfrm>
        </p:spPr>
        <p:txBody>
          <a:bodyPr/>
          <a:lstStyle/>
          <a:p>
            <a:r>
              <a:rPr lang="en-US" dirty="0"/>
              <a:t>PCB Layout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40" y="679170"/>
            <a:ext cx="6665204" cy="5883996"/>
          </a:xfrm>
        </p:spPr>
      </p:pic>
      <p:sp>
        <p:nvSpPr>
          <p:cNvPr id="6" name="Rounded Rectangle 5"/>
          <p:cNvSpPr/>
          <p:nvPr/>
        </p:nvSpPr>
        <p:spPr>
          <a:xfrm>
            <a:off x="7623672" y="4340646"/>
            <a:ext cx="451692" cy="1178806"/>
          </a:xfrm>
          <a:prstGeom prst="round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9437242" y="4576106"/>
            <a:ext cx="1714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MicroUSB </a:t>
            </a:r>
          </a:p>
          <a:p>
            <a:r>
              <a:rPr lang="en-US" sz="2000" dirty="0"/>
              <a:t>Power Supply</a:t>
            </a:r>
          </a:p>
        </p:txBody>
      </p:sp>
    </p:spTree>
    <p:extLst>
      <p:ext uri="{BB962C8B-B14F-4D97-AF65-F5344CB8AC3E}">
        <p14:creationId xmlns:p14="http://schemas.microsoft.com/office/powerpoint/2010/main" val="284892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BB25-328C-4DDE-86AF-60878CC0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86" y="2689715"/>
            <a:ext cx="5655627" cy="1478570"/>
          </a:xfrm>
        </p:spPr>
        <p:txBody>
          <a:bodyPr/>
          <a:lstStyle/>
          <a:p>
            <a:r>
              <a:rPr lang="en-US" dirty="0"/>
              <a:t>Administrative content</a:t>
            </a:r>
          </a:p>
        </p:txBody>
      </p:sp>
    </p:spTree>
    <p:extLst>
      <p:ext uri="{BB962C8B-B14F-4D97-AF65-F5344CB8AC3E}">
        <p14:creationId xmlns:p14="http://schemas.microsoft.com/office/powerpoint/2010/main" val="2290172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7695-A2D6-43BE-9AD0-B9BDC97C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089" y="61250"/>
            <a:ext cx="9905998" cy="1478570"/>
          </a:xfrm>
        </p:spPr>
        <p:txBody>
          <a:bodyPr/>
          <a:lstStyle/>
          <a:p>
            <a:r>
              <a:rPr lang="en-US" dirty="0"/>
              <a:t>Budget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D2DD7D-2045-498A-B0F6-1F1EA2641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06414"/>
              </p:ext>
            </p:extLst>
          </p:nvPr>
        </p:nvGraphicFramePr>
        <p:xfrm>
          <a:off x="5453230" y="800535"/>
          <a:ext cx="6156960" cy="576340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17360">
                  <a:extLst>
                    <a:ext uri="{9D8B030D-6E8A-4147-A177-3AD203B41FA5}">
                      <a16:colId xmlns:a16="http://schemas.microsoft.com/office/drawing/2014/main" val="2987127613"/>
                    </a:ext>
                  </a:extLst>
                </a:gridCol>
                <a:gridCol w="1064255">
                  <a:extLst>
                    <a:ext uri="{9D8B030D-6E8A-4147-A177-3AD203B41FA5}">
                      <a16:colId xmlns:a16="http://schemas.microsoft.com/office/drawing/2014/main" val="1118422744"/>
                    </a:ext>
                  </a:extLst>
                </a:gridCol>
                <a:gridCol w="1775345">
                  <a:extLst>
                    <a:ext uri="{9D8B030D-6E8A-4147-A177-3AD203B41FA5}">
                      <a16:colId xmlns:a16="http://schemas.microsoft.com/office/drawing/2014/main" val="2077001133"/>
                    </a:ext>
                  </a:extLst>
                </a:gridCol>
              </a:tblGrid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80574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$399.99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3502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Microcontroller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$69.89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639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$48.99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295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$55.50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97006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$54.55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99542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Z-Wave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$99.98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29040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5V Voltage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60044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Step up 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66652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Battery Connectors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46486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 Connector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$8.30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3635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Encoder 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$50.00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24698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Zero Push button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2541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Microcontroller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$9.00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395019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PLC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523382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061245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Wiring/ Clips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749669"/>
                  </a:ext>
                </a:extLst>
              </a:tr>
              <a:tr h="320189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$725.71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1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13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DC28-CAF0-4C03-8EFA-CD2A44E8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BE0A-DF75-430A-867E-6F0C42D41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472330" cy="3541714"/>
          </a:xfrm>
        </p:spPr>
        <p:txBody>
          <a:bodyPr/>
          <a:lstStyle/>
          <a:p>
            <a:pPr lvl="1"/>
            <a:r>
              <a:rPr lang="en-US" dirty="0"/>
              <a:t>Out-of-Pocket</a:t>
            </a:r>
          </a:p>
          <a:p>
            <a:pPr lvl="2"/>
            <a:r>
              <a:rPr lang="en-US" dirty="0"/>
              <a:t>PCB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Sponsor</a:t>
            </a:r>
          </a:p>
          <a:p>
            <a:pPr lvl="2"/>
            <a:r>
              <a:rPr lang="en-US" dirty="0"/>
              <a:t>Components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AD84-9853-43F7-8CB8-52562C1E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8281"/>
            <a:ext cx="9905998" cy="1322173"/>
          </a:xfrm>
        </p:spPr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E35A-63B3-431E-B4F0-F1B60038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8735"/>
            <a:ext cx="9905999" cy="5090984"/>
          </a:xfrm>
        </p:spPr>
        <p:txBody>
          <a:bodyPr>
            <a:normAutofit/>
          </a:bodyPr>
          <a:lstStyle/>
          <a:p>
            <a:r>
              <a:rPr lang="en-US" dirty="0"/>
              <a:t>PCB</a:t>
            </a:r>
          </a:p>
          <a:p>
            <a:pPr lvl="1"/>
            <a:r>
              <a:rPr lang="en-US" dirty="0"/>
              <a:t>Soldering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ATMega328p vs ATMega328</a:t>
            </a:r>
          </a:p>
          <a:p>
            <a:r>
              <a:rPr lang="en-US" dirty="0"/>
              <a:t>Ordering Parts – Approval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8ECD-823E-485A-97A7-E28AB065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59" y="2689715"/>
            <a:ext cx="5495882" cy="1478570"/>
          </a:xfrm>
        </p:spPr>
        <p:txBody>
          <a:bodyPr>
            <a:noAutofit/>
          </a:bodyPr>
          <a:lstStyle/>
          <a:p>
            <a:r>
              <a:rPr lang="en-US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485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ABB8-D6A5-4DF5-8DC2-7854F32C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30387"/>
            <a:ext cx="9905999" cy="415675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Withstand Florida weather conditions</a:t>
            </a:r>
          </a:p>
          <a:p>
            <a:r>
              <a:rPr lang="en-US" dirty="0"/>
              <a:t>Reliably and accurately transmit/receive data wirelessly</a:t>
            </a:r>
          </a:p>
          <a:p>
            <a:r>
              <a:rPr lang="en-US" dirty="0"/>
              <a:t>Supported for PLC I/O</a:t>
            </a:r>
          </a:p>
          <a:p>
            <a:r>
              <a:rPr lang="en-US" dirty="0"/>
              <a:t>Standardized not customized components (COTS)</a:t>
            </a:r>
          </a:p>
          <a:p>
            <a:r>
              <a:rPr lang="en-US" dirty="0"/>
              <a:t>Use PCB in testing capacity</a:t>
            </a:r>
          </a:p>
          <a:p>
            <a:r>
              <a:rPr lang="en-US" dirty="0"/>
              <a:t>Light weight and relatively small</a:t>
            </a:r>
          </a:p>
          <a:p>
            <a:r>
              <a:rPr lang="en-US" dirty="0"/>
              <a:t>Vibration Tolerant</a:t>
            </a:r>
          </a:p>
          <a:p>
            <a:r>
              <a:rPr lang="en-US" dirty="0"/>
              <a:t>180º range </a:t>
            </a:r>
          </a:p>
          <a:p>
            <a:r>
              <a:rPr lang="en-US" dirty="0"/>
              <a:t>Fail Safe</a:t>
            </a:r>
          </a:p>
          <a:p>
            <a:pPr marL="457200" lvl="1" indent="0">
              <a:buNone/>
            </a:pPr>
            <a:endParaRPr lang="en-US" dirty="0">
              <a:latin typeface="Tw Cen MT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">
            <a:extLst>
              <a:ext uri="{FF2B5EF4-FFF2-40B4-BE49-F238E27FC236}">
                <a16:creationId xmlns:a16="http://schemas.microsoft.com/office/drawing/2014/main" id="{693B9124-7B0A-4952-8FEA-D5C5E5321D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02" y="4505526"/>
            <a:ext cx="529971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22F96-C405-476B-B901-88085021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7C16AE5-B205-4211-8CD8-5B0FF9418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18754"/>
              </p:ext>
            </p:extLst>
          </p:nvPr>
        </p:nvGraphicFramePr>
        <p:xfrm>
          <a:off x="1618192" y="2097088"/>
          <a:ext cx="9429219" cy="368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073">
                  <a:extLst>
                    <a:ext uri="{9D8B030D-6E8A-4147-A177-3AD203B41FA5}">
                      <a16:colId xmlns:a16="http://schemas.microsoft.com/office/drawing/2014/main" val="920934020"/>
                    </a:ext>
                  </a:extLst>
                </a:gridCol>
                <a:gridCol w="3143073">
                  <a:extLst>
                    <a:ext uri="{9D8B030D-6E8A-4147-A177-3AD203B41FA5}">
                      <a16:colId xmlns:a16="http://schemas.microsoft.com/office/drawing/2014/main" val="1868539475"/>
                    </a:ext>
                  </a:extLst>
                </a:gridCol>
                <a:gridCol w="3143073">
                  <a:extLst>
                    <a:ext uri="{9D8B030D-6E8A-4147-A177-3AD203B41FA5}">
                      <a16:colId xmlns:a16="http://schemas.microsoft.com/office/drawing/2014/main" val="561732509"/>
                    </a:ext>
                  </a:extLst>
                </a:gridCol>
              </a:tblGrid>
              <a:tr h="536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Design 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560656"/>
                  </a:ext>
                </a:extLst>
              </a:tr>
              <a:tr h="5364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Charge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&lt;5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157994"/>
                  </a:ext>
                </a:extLst>
              </a:tr>
              <a:tr h="53648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Time Before Recharge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&gt;24 </a:t>
                      </a:r>
                      <a:r>
                        <a:rPr lang="en-US" dirty="0"/>
                        <a:t>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564679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Encoder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+/- 2 degrees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32195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Z-wave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Min Range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50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488131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Raspberry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 1 millisecond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79521"/>
                  </a:ext>
                </a:extLst>
              </a:tr>
              <a:tr h="51904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Battery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+/- 5 %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98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90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1163-CBF6-442D-B98B-3A24E34E0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F97326-E658-4D5E-A27E-5C9E37A5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960" y="3993528"/>
            <a:ext cx="1656081" cy="3502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WIRELESS DATA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D00C13-7D3A-40A4-AE35-8847E14429CE}"/>
              </a:ext>
            </a:extLst>
          </p:cNvPr>
          <p:cNvSpPr/>
          <p:nvPr/>
        </p:nvSpPr>
        <p:spPr>
          <a:xfrm>
            <a:off x="1141412" y="2818448"/>
            <a:ext cx="3816667" cy="20337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ON-BOARD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E143A-4164-4592-866C-F1AF029D545C}"/>
              </a:ext>
            </a:extLst>
          </p:cNvPr>
          <p:cNvSpPr/>
          <p:nvPr/>
        </p:nvSpPr>
        <p:spPr>
          <a:xfrm>
            <a:off x="7233923" y="2818448"/>
            <a:ext cx="3816667" cy="203374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WAY 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9C2DB4-C5F9-48C7-A487-09C4EF10D155}"/>
              </a:ext>
            </a:extLst>
          </p:cNvPr>
          <p:cNvCxnSpPr>
            <a:stCxn id="3" idx="3"/>
            <a:endCxn id="5" idx="1"/>
          </p:cNvCxnSpPr>
          <p:nvPr/>
        </p:nvCxnSpPr>
        <p:spPr>
          <a:xfrm>
            <a:off x="4958079" y="3835321"/>
            <a:ext cx="2275844" cy="0"/>
          </a:xfrm>
          <a:prstGeom prst="straightConnector1">
            <a:avLst/>
          </a:prstGeom>
          <a:ln w="76200">
            <a:solidFill>
              <a:srgbClr val="00B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53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FD94-8E96-4E06-864B-EA1E67C4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2E99814-CDDD-4B9E-A92C-5D2892EBF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31141"/>
              </p:ext>
            </p:extLst>
          </p:nvPr>
        </p:nvGraphicFramePr>
        <p:xfrm>
          <a:off x="1141412" y="2209800"/>
          <a:ext cx="9994224" cy="3483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6563">
                  <a:extLst>
                    <a:ext uri="{9D8B030D-6E8A-4147-A177-3AD203B41FA5}">
                      <a16:colId xmlns:a16="http://schemas.microsoft.com/office/drawing/2014/main" val="576534552"/>
                    </a:ext>
                  </a:extLst>
                </a:gridCol>
                <a:gridCol w="1785375">
                  <a:extLst>
                    <a:ext uri="{9D8B030D-6E8A-4147-A177-3AD203B41FA5}">
                      <a16:colId xmlns:a16="http://schemas.microsoft.com/office/drawing/2014/main" val="3194076065"/>
                    </a:ext>
                  </a:extLst>
                </a:gridCol>
                <a:gridCol w="1675519">
                  <a:extLst>
                    <a:ext uri="{9D8B030D-6E8A-4147-A177-3AD203B41FA5}">
                      <a16:colId xmlns:a16="http://schemas.microsoft.com/office/drawing/2014/main" val="521261917"/>
                    </a:ext>
                  </a:extLst>
                </a:gridCol>
                <a:gridCol w="1584733">
                  <a:extLst>
                    <a:ext uri="{9D8B030D-6E8A-4147-A177-3AD203B41FA5}">
                      <a16:colId xmlns:a16="http://schemas.microsoft.com/office/drawing/2014/main" val="2036850766"/>
                    </a:ext>
                  </a:extLst>
                </a:gridCol>
                <a:gridCol w="1732215">
                  <a:extLst>
                    <a:ext uri="{9D8B030D-6E8A-4147-A177-3AD203B41FA5}">
                      <a16:colId xmlns:a16="http://schemas.microsoft.com/office/drawing/2014/main" val="1549032029"/>
                    </a:ext>
                  </a:extLst>
                </a:gridCol>
                <a:gridCol w="1469819">
                  <a:extLst>
                    <a:ext uri="{9D8B030D-6E8A-4147-A177-3AD203B41FA5}">
                      <a16:colId xmlns:a16="http://schemas.microsoft.com/office/drawing/2014/main" val="606478388"/>
                    </a:ext>
                  </a:extLst>
                </a:gridCol>
              </a:tblGrid>
              <a:tr h="6966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On Board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Wayside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Testbench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19679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Components/</a:t>
                      </a:r>
                    </a:p>
                    <a:p>
                      <a:pPr algn="ctr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  <a:endParaRPr lang="en-US" sz="2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67543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Amber Haley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2419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Jenna Soto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04241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Ben Williamson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</a:t>
                      </a:r>
                      <a:endParaRPr lang="en-US" sz="20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5282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4627D12-C3FD-4C34-A304-0A1D3080C4CB}"/>
              </a:ext>
            </a:extLst>
          </p:cNvPr>
          <p:cNvSpPr txBox="1"/>
          <p:nvPr/>
        </p:nvSpPr>
        <p:spPr>
          <a:xfrm>
            <a:off x="9721515" y="841604"/>
            <a:ext cx="1612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= Primary</a:t>
            </a:r>
          </a:p>
          <a:p>
            <a:r>
              <a:rPr lang="en-US" dirty="0"/>
              <a:t>S = Secondary</a:t>
            </a:r>
          </a:p>
        </p:txBody>
      </p:sp>
    </p:spTree>
    <p:extLst>
      <p:ext uri="{BB962C8B-B14F-4D97-AF65-F5344CB8AC3E}">
        <p14:creationId xmlns:p14="http://schemas.microsoft.com/office/powerpoint/2010/main" val="85536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B884-6F79-425C-8CCC-B9AE93987707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2EFC91-D805-4E82-BFB0-FCCACFA3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2A0790-A1B0-4BAF-ADB7-F9542344317F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A6EAF-5BA4-4F46-BCA6-395270A23D71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E4F2D-76B1-4050-A319-D27518AE63F5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AA663-F224-48C1-8BCE-09446DC3263B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5C88D8-2C85-4C38-B911-578A76F4A845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38DD3C-1C33-4B91-A6F7-F64E73DEE19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F127D9-F574-4D62-AB17-082CA90BDC6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B46640-8890-4E8C-811F-4E8D0ABCB3E1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43DA77-2008-4A75-A1D5-D059580D564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EA746C-93ED-4838-AA5B-357296A6A47E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6D3A1-FE53-4921-85F2-745B46C106A0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4C1C7-91DF-4DD3-8163-8B321F385BD0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39A1A-19B1-45D2-8988-DFF1459FEC39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4D4C3D-76CB-4A52-B2D0-A5ABA6C3E689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5F696F-A78F-48BC-8F29-3D366A382F39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EFF2A1-60E9-4CCE-A51B-D17C94A98C4B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01B1F-4A61-48DA-A995-AFC05F87DC8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AF3F63-0A2E-4339-9221-9245732B10A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350E1A-C87B-4816-8651-6809D06DCA7B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B463E7-271A-4B25-9864-89C2AE8E455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600E0E-843F-459E-BEF6-B3D9E701E36A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182672-E075-40B2-A84D-4337F14258D6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5744EF-7EF1-43AF-AE68-2054B9D6C96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5215B-1FF3-4FA0-9055-3595C29E9AFA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599612-12E0-4B52-94DE-26222598D786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B57720-EA70-436E-8136-97AD86BC70C8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ABDDF70-C0BE-433C-BA41-2DB4356248BB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8E0236-353F-48CA-9F66-DB3574871655}"/>
              </a:ext>
            </a:extLst>
          </p:cNvPr>
          <p:cNvCxnSpPr>
            <a:cxnSpLocks/>
            <a:stCxn id="52" idx="2"/>
            <a:endCxn id="47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A4A49C-9028-43B0-B054-3FCF994680D8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3583DC-C5A0-4005-909F-0D1F839285C2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E1D2E57-0C9F-4DD2-AE03-9804FC9C1993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FDEC7C-1AF4-40D2-B66D-3559D3D6047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A9FB-3B3F-44CB-9D46-0CDDFFC1C08E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CF78A-1D3E-48C0-BB67-A7174B84456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025774-13E4-4FF2-9873-4CFCD5612EA6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6EB161B-D981-46E3-9E0F-C939AB0E713E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46907-A0CB-46E0-8FDC-BF064F7B830F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Overall Block Diagram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4E3F91B-5719-4FDC-9AF3-640A8C4DF2C1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AE842B-6A80-4083-81DF-B71763C13A0B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ACF6E9-AAAD-46C8-892B-6CBAF938F849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4A905D-5427-4484-947A-F7C0E2BEE622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59CD2D-9F01-4291-8D57-DBE76BB4A52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D54DA0-83A6-4640-B849-8CEC81E989D4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0514D-40B8-4CF6-A89C-A7CE57AEA7C7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EE9A5A9-A1E1-46A3-BFA5-3E0A8BAD7C0D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BDE80-632E-4E16-90EE-045FCA607E07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9D213C2-38D0-4EDF-A4DA-7C261A4EE0B0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2C51E13-1267-45A0-93F4-A4B448B06408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A505CC-7187-47BE-9019-271D3050B09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E5AF13A-ED20-4EE8-A273-7930A93136E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72EB5C-5352-4AC4-A9B6-86C014B08FAD}"/>
              </a:ext>
            </a:extLst>
          </p:cNvPr>
          <p:cNvCxnSpPr>
            <a:stCxn id="81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88B6AD-34D7-4E0D-B694-470B15390CBF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87EFF3-3702-438A-9ADB-24A358B44483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E3437B8-8C3F-45FD-B61F-E95BB9C11CEC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E49322B-50A4-4E36-AB8A-F752456E2725}"/>
              </a:ext>
            </a:extLst>
          </p:cNvPr>
          <p:cNvCxnSpPr>
            <a:endCxn id="5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04DC533-DA8B-43AA-8C26-8FC5CF25B640}"/>
              </a:ext>
            </a:extLst>
          </p:cNvPr>
          <p:cNvCxnSpPr>
            <a:cxnSpLocks/>
            <a:stCxn id="55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B4F5BE5-D293-445C-AA08-37A01DEC98A7}"/>
              </a:ext>
            </a:extLst>
          </p:cNvPr>
          <p:cNvCxnSpPr>
            <a:stCxn id="52" idx="0"/>
            <a:endCxn id="54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3964DB8-AF12-46C4-AF50-496FAAF9E1EC}"/>
              </a:ext>
            </a:extLst>
          </p:cNvPr>
          <p:cNvCxnSpPr>
            <a:cxnSpLocks/>
            <a:endCxn id="5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940D7C5-915A-4DE3-BA51-E9B6578B634D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874C91-A95D-4A99-AFAB-2AF773144617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0AA5178-4EE1-4035-83C2-0BB8A9C10524}"/>
              </a:ext>
            </a:extLst>
          </p:cNvPr>
          <p:cNvCxnSpPr>
            <a:stCxn id="47" idx="1"/>
            <a:endCxn id="34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611228C-54E9-4E23-8E01-EE7CEAEA8C3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7F2579-08E9-4F01-B266-87812DB60312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</p:spTree>
    <p:extLst>
      <p:ext uri="{BB962C8B-B14F-4D97-AF65-F5344CB8AC3E}">
        <p14:creationId xmlns:p14="http://schemas.microsoft.com/office/powerpoint/2010/main" val="38362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0B884-6F79-425C-8CCC-B9AE93987707}"/>
              </a:ext>
            </a:extLst>
          </p:cNvPr>
          <p:cNvSpPr/>
          <p:nvPr/>
        </p:nvSpPr>
        <p:spPr>
          <a:xfrm>
            <a:off x="4763295" y="821662"/>
            <a:ext cx="1778000" cy="1752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2EFC91-D805-4E82-BFB0-FCCACFA31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2A0790-A1B0-4BAF-ADB7-F9542344317F}"/>
              </a:ext>
            </a:extLst>
          </p:cNvPr>
          <p:cNvSpPr/>
          <p:nvPr/>
        </p:nvSpPr>
        <p:spPr>
          <a:xfrm>
            <a:off x="876298" y="596900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2A6EAF-5BA4-4F46-BCA6-395270A23D71}"/>
              </a:ext>
            </a:extLst>
          </p:cNvPr>
          <p:cNvSpPr/>
          <p:nvPr/>
        </p:nvSpPr>
        <p:spPr>
          <a:xfrm>
            <a:off x="876298" y="1701799"/>
            <a:ext cx="9652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 Monitor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E4F2D-76B1-4050-A319-D27518AE63F5}"/>
              </a:ext>
            </a:extLst>
          </p:cNvPr>
          <p:cNvSpPr/>
          <p:nvPr/>
        </p:nvSpPr>
        <p:spPr>
          <a:xfrm>
            <a:off x="787398" y="2806700"/>
            <a:ext cx="1206500" cy="6477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 Regulator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AA663-F224-48C1-8BCE-09446DC3263B}"/>
              </a:ext>
            </a:extLst>
          </p:cNvPr>
          <p:cNvSpPr/>
          <p:nvPr/>
        </p:nvSpPr>
        <p:spPr>
          <a:xfrm>
            <a:off x="787398" y="3822700"/>
            <a:ext cx="1143000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Circuit Breaker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5C88D8-2C85-4C38-B911-578A76F4A845}"/>
              </a:ext>
            </a:extLst>
          </p:cNvPr>
          <p:cNvSpPr/>
          <p:nvPr/>
        </p:nvSpPr>
        <p:spPr>
          <a:xfrm>
            <a:off x="2590798" y="3873501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38DD3C-1C33-4B91-A6F7-F64E73DEE19D}"/>
              </a:ext>
            </a:extLst>
          </p:cNvPr>
          <p:cNvCxnSpPr/>
          <p:nvPr/>
        </p:nvCxnSpPr>
        <p:spPr>
          <a:xfrm>
            <a:off x="1358900" y="13208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F127D9-F574-4D62-AB17-082CA90BDC60}"/>
              </a:ext>
            </a:extLst>
          </p:cNvPr>
          <p:cNvCxnSpPr>
            <a:cxnSpLocks/>
          </p:cNvCxnSpPr>
          <p:nvPr/>
        </p:nvCxnSpPr>
        <p:spPr>
          <a:xfrm>
            <a:off x="1358899" y="2425700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B46640-8890-4E8C-811F-4E8D0ABCB3E1}"/>
              </a:ext>
            </a:extLst>
          </p:cNvPr>
          <p:cNvCxnSpPr>
            <a:cxnSpLocks/>
          </p:cNvCxnSpPr>
          <p:nvPr/>
        </p:nvCxnSpPr>
        <p:spPr>
          <a:xfrm>
            <a:off x="1358898" y="3454399"/>
            <a:ext cx="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43DA77-2008-4A75-A1D5-D059580D5641}"/>
              </a:ext>
            </a:extLst>
          </p:cNvPr>
          <p:cNvCxnSpPr>
            <a:cxnSpLocks/>
          </p:cNvCxnSpPr>
          <p:nvPr/>
        </p:nvCxnSpPr>
        <p:spPr>
          <a:xfrm flipV="1">
            <a:off x="1930398" y="4165599"/>
            <a:ext cx="660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EA746C-93ED-4838-AA5B-357296A6A47E}"/>
              </a:ext>
            </a:extLst>
          </p:cNvPr>
          <p:cNvSpPr txBox="1"/>
          <p:nvPr/>
        </p:nvSpPr>
        <p:spPr>
          <a:xfrm>
            <a:off x="1295398" y="1371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36D3A1-FE53-4921-85F2-745B46C106A0}"/>
              </a:ext>
            </a:extLst>
          </p:cNvPr>
          <p:cNvSpPr txBox="1"/>
          <p:nvPr/>
        </p:nvSpPr>
        <p:spPr>
          <a:xfrm>
            <a:off x="1269998" y="24765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11.1 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4C1C7-91DF-4DD3-8163-8B321F385BD0}"/>
              </a:ext>
            </a:extLst>
          </p:cNvPr>
          <p:cNvSpPr txBox="1"/>
          <p:nvPr/>
        </p:nvSpPr>
        <p:spPr>
          <a:xfrm>
            <a:off x="1187446" y="3507601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E39A1A-19B1-45D2-8988-DFF1459FEC39}"/>
              </a:ext>
            </a:extLst>
          </p:cNvPr>
          <p:cNvSpPr txBox="1"/>
          <p:nvPr/>
        </p:nvSpPr>
        <p:spPr>
          <a:xfrm>
            <a:off x="1777998" y="416560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54D4C3D-76CB-4A52-B2D0-A5ABA6C3E689}"/>
              </a:ext>
            </a:extLst>
          </p:cNvPr>
          <p:cNvSpPr/>
          <p:nvPr/>
        </p:nvSpPr>
        <p:spPr>
          <a:xfrm>
            <a:off x="2590797" y="4940302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5F696F-A78F-48BC-8F29-3D366A382F39}"/>
              </a:ext>
            </a:extLst>
          </p:cNvPr>
          <p:cNvCxnSpPr/>
          <p:nvPr/>
        </p:nvCxnSpPr>
        <p:spPr>
          <a:xfrm flipV="1">
            <a:off x="3937000" y="4419598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3EFF2A1-60E9-4CCE-A51B-D17C94A98C4B}"/>
              </a:ext>
            </a:extLst>
          </p:cNvPr>
          <p:cNvSpPr txBox="1"/>
          <p:nvPr/>
        </p:nvSpPr>
        <p:spPr>
          <a:xfrm>
            <a:off x="3809997" y="4419599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01B1F-4A61-48DA-A995-AFC05F87DC8B}"/>
              </a:ext>
            </a:extLst>
          </p:cNvPr>
          <p:cNvCxnSpPr/>
          <p:nvPr/>
        </p:nvCxnSpPr>
        <p:spPr>
          <a:xfrm flipV="1">
            <a:off x="3937000" y="4025897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AF3F63-0A2E-4339-9221-9245732B10A1}"/>
              </a:ext>
            </a:extLst>
          </p:cNvPr>
          <p:cNvSpPr/>
          <p:nvPr/>
        </p:nvSpPr>
        <p:spPr>
          <a:xfrm>
            <a:off x="7091451" y="4991127"/>
            <a:ext cx="13462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F350E1A-C87B-4816-8651-6809D06DCA7B}"/>
              </a:ext>
            </a:extLst>
          </p:cNvPr>
          <p:cNvSpPr/>
          <p:nvPr/>
        </p:nvSpPr>
        <p:spPr>
          <a:xfrm>
            <a:off x="5238910" y="5001566"/>
            <a:ext cx="1282700" cy="622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Z-Wave </a:t>
            </a:r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9B463E7-271A-4B25-9864-89C2AE8E4557}"/>
              </a:ext>
            </a:extLst>
          </p:cNvPr>
          <p:cNvCxnSpPr>
            <a:cxnSpLocks/>
          </p:cNvCxnSpPr>
          <p:nvPr/>
        </p:nvCxnSpPr>
        <p:spPr>
          <a:xfrm flipV="1">
            <a:off x="6521610" y="5218009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600E0E-843F-459E-BEF6-B3D9E701E36A}"/>
              </a:ext>
            </a:extLst>
          </p:cNvPr>
          <p:cNvSpPr/>
          <p:nvPr/>
        </p:nvSpPr>
        <p:spPr>
          <a:xfrm>
            <a:off x="4546598" y="3873500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Encoder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4182672-E075-40B2-A84D-4337F14258D6}"/>
              </a:ext>
            </a:extLst>
          </p:cNvPr>
          <p:cNvCxnSpPr/>
          <p:nvPr/>
        </p:nvCxnSpPr>
        <p:spPr>
          <a:xfrm>
            <a:off x="2971800" y="44958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5744EF-7EF1-43AF-AE68-2054B9D6C961}"/>
              </a:ext>
            </a:extLst>
          </p:cNvPr>
          <p:cNvCxnSpPr/>
          <p:nvPr/>
        </p:nvCxnSpPr>
        <p:spPr>
          <a:xfrm>
            <a:off x="3505200" y="4483100"/>
            <a:ext cx="0" cy="44450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5D5215B-1FF3-4FA0-9055-3595C29E9AFA}"/>
              </a:ext>
            </a:extLst>
          </p:cNvPr>
          <p:cNvCxnSpPr>
            <a:cxnSpLocks/>
          </p:cNvCxnSpPr>
          <p:nvPr/>
        </p:nvCxnSpPr>
        <p:spPr>
          <a:xfrm flipV="1">
            <a:off x="3871157" y="5275927"/>
            <a:ext cx="1321986" cy="399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B599612-12E0-4B52-94DE-26222598D786}"/>
              </a:ext>
            </a:extLst>
          </p:cNvPr>
          <p:cNvCxnSpPr>
            <a:cxnSpLocks/>
          </p:cNvCxnSpPr>
          <p:nvPr/>
        </p:nvCxnSpPr>
        <p:spPr>
          <a:xfrm flipV="1">
            <a:off x="6498567" y="5394902"/>
            <a:ext cx="6096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6B57720-EA70-436E-8136-97AD86BC70C8}"/>
              </a:ext>
            </a:extLst>
          </p:cNvPr>
          <p:cNvSpPr txBox="1"/>
          <p:nvPr/>
        </p:nvSpPr>
        <p:spPr>
          <a:xfrm>
            <a:off x="3247564" y="5372101"/>
            <a:ext cx="27432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Wireless Data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ABDDF70-C0BE-433C-BA41-2DB4356248BB}"/>
              </a:ext>
            </a:extLst>
          </p:cNvPr>
          <p:cNvSpPr/>
          <p:nvPr/>
        </p:nvSpPr>
        <p:spPr>
          <a:xfrm>
            <a:off x="8458191" y="6083299"/>
            <a:ext cx="1016000" cy="673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 outlet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8E0236-353F-48CA-9F66-DB3574871655}"/>
              </a:ext>
            </a:extLst>
          </p:cNvPr>
          <p:cNvCxnSpPr>
            <a:cxnSpLocks/>
            <a:stCxn id="52" idx="2"/>
            <a:endCxn id="47" idx="0"/>
          </p:cNvCxnSpPr>
          <p:nvPr/>
        </p:nvCxnSpPr>
        <p:spPr>
          <a:xfrm>
            <a:off x="8946666" y="3732875"/>
            <a:ext cx="19525" cy="235042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CA4A49C-9028-43B0-B054-3FCF994680D8}"/>
              </a:ext>
            </a:extLst>
          </p:cNvPr>
          <p:cNvSpPr txBox="1"/>
          <p:nvPr/>
        </p:nvSpPr>
        <p:spPr>
          <a:xfrm>
            <a:off x="8850794" y="5739257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120 V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D3583DC-C5A0-4005-909F-0D1F839285C2}"/>
              </a:ext>
            </a:extLst>
          </p:cNvPr>
          <p:cNvSpPr/>
          <p:nvPr/>
        </p:nvSpPr>
        <p:spPr>
          <a:xfrm>
            <a:off x="8464066" y="3008975"/>
            <a:ext cx="965200" cy="7239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PLC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E1D2E57-0C9F-4DD2-AE03-9804FC9C1993}"/>
              </a:ext>
            </a:extLst>
          </p:cNvPr>
          <p:cNvSpPr/>
          <p:nvPr/>
        </p:nvSpPr>
        <p:spPr>
          <a:xfrm>
            <a:off x="8356600" y="1308100"/>
            <a:ext cx="1206500" cy="6350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Indicator Lights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2FDEC7C-1AF4-40D2-B66D-3559D3D60472}"/>
              </a:ext>
            </a:extLst>
          </p:cNvPr>
          <p:cNvSpPr/>
          <p:nvPr/>
        </p:nvSpPr>
        <p:spPr>
          <a:xfrm>
            <a:off x="10261595" y="6007096"/>
            <a:ext cx="1016000" cy="7493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Sola Power Supply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ACA9FB-3B3F-44CB-9D46-0CDDFFC1C08E}"/>
              </a:ext>
            </a:extLst>
          </p:cNvPr>
          <p:cNvCxnSpPr/>
          <p:nvPr/>
        </p:nvCxnSpPr>
        <p:spPr>
          <a:xfrm flipV="1">
            <a:off x="9474198" y="6400800"/>
            <a:ext cx="787400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8CF78A-1D3E-48C0-BB67-A7174B84456B}"/>
              </a:ext>
            </a:extLst>
          </p:cNvPr>
          <p:cNvSpPr txBox="1"/>
          <p:nvPr/>
        </p:nvSpPr>
        <p:spPr>
          <a:xfrm>
            <a:off x="-12702" y="1778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On Board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E025774-13E4-4FF2-9873-4CFCD5612EA6}"/>
              </a:ext>
            </a:extLst>
          </p:cNvPr>
          <p:cNvSpPr txBox="1"/>
          <p:nvPr/>
        </p:nvSpPr>
        <p:spPr>
          <a:xfrm>
            <a:off x="7594600" y="736600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Way Side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6EB161B-D981-46E3-9E0F-C939AB0E713E}"/>
              </a:ext>
            </a:extLst>
          </p:cNvPr>
          <p:cNvSpPr/>
          <p:nvPr/>
        </p:nvSpPr>
        <p:spPr>
          <a:xfrm>
            <a:off x="10550837" y="3069600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Polling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46907-A0CB-46E0-8FDC-BF064F7B830F}"/>
              </a:ext>
            </a:extLst>
          </p:cNvPr>
          <p:cNvSpPr txBox="1"/>
          <p:nvPr/>
        </p:nvSpPr>
        <p:spPr>
          <a:xfrm>
            <a:off x="3809997" y="196447"/>
            <a:ext cx="3746500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On-Board Power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4E3F91B-5719-4FDC-9AF3-640A8C4DF2C1}"/>
              </a:ext>
            </a:extLst>
          </p:cNvPr>
          <p:cNvSpPr/>
          <p:nvPr/>
        </p:nvSpPr>
        <p:spPr>
          <a:xfrm>
            <a:off x="4928391" y="1228060"/>
            <a:ext cx="647700" cy="2921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AE842B-6A80-4083-81DF-B71763C13A0B}"/>
              </a:ext>
            </a:extLst>
          </p:cNvPr>
          <p:cNvSpPr/>
          <p:nvPr/>
        </p:nvSpPr>
        <p:spPr>
          <a:xfrm>
            <a:off x="4928390" y="1659860"/>
            <a:ext cx="647700" cy="2921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MCU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1ACF6E9-AAAD-46C8-892B-6CBAF938F849}"/>
              </a:ext>
            </a:extLst>
          </p:cNvPr>
          <p:cNvSpPr/>
          <p:nvPr/>
        </p:nvSpPr>
        <p:spPr>
          <a:xfrm>
            <a:off x="5677690" y="1228060"/>
            <a:ext cx="647700" cy="2921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PLC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4A905D-5427-4484-947A-F7C0E2BEE622}"/>
              </a:ext>
            </a:extLst>
          </p:cNvPr>
          <p:cNvSpPr/>
          <p:nvPr/>
        </p:nvSpPr>
        <p:spPr>
          <a:xfrm>
            <a:off x="5677690" y="1659864"/>
            <a:ext cx="647700" cy="2921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Sensor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59CD2D-9F01-4291-8D57-DBE76BB4A520}"/>
              </a:ext>
            </a:extLst>
          </p:cNvPr>
          <p:cNvCxnSpPr>
            <a:cxnSpLocks/>
          </p:cNvCxnSpPr>
          <p:nvPr/>
        </p:nvCxnSpPr>
        <p:spPr>
          <a:xfrm flipV="1">
            <a:off x="4966489" y="2180565"/>
            <a:ext cx="6096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7D54DA0-83A6-4640-B849-8CEC81E989D4}"/>
              </a:ext>
            </a:extLst>
          </p:cNvPr>
          <p:cNvSpPr txBox="1"/>
          <p:nvPr/>
        </p:nvSpPr>
        <p:spPr>
          <a:xfrm>
            <a:off x="5487192" y="2015462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Power Line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9D0514D-40B8-4CF6-A89C-A7CE57AEA7C7}"/>
              </a:ext>
            </a:extLst>
          </p:cNvPr>
          <p:cNvCxnSpPr>
            <a:cxnSpLocks/>
          </p:cNvCxnSpPr>
          <p:nvPr/>
        </p:nvCxnSpPr>
        <p:spPr>
          <a:xfrm flipV="1">
            <a:off x="4966489" y="2358362"/>
            <a:ext cx="609600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4EE9A5A9-A1E1-46A3-BFA5-3E0A8BAD7C0D}"/>
              </a:ext>
            </a:extLst>
          </p:cNvPr>
          <p:cNvSpPr txBox="1"/>
          <p:nvPr/>
        </p:nvSpPr>
        <p:spPr>
          <a:xfrm>
            <a:off x="5487192" y="2244060"/>
            <a:ext cx="11176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Data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BDE80-632E-4E16-90EE-045FCA607E07}"/>
              </a:ext>
            </a:extLst>
          </p:cNvPr>
          <p:cNvSpPr txBox="1"/>
          <p:nvPr/>
        </p:nvSpPr>
        <p:spPr>
          <a:xfrm>
            <a:off x="4966492" y="783562"/>
            <a:ext cx="1270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Legend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49D213C2-38D0-4EDF-A4DA-7C261A4EE0B0}"/>
              </a:ext>
            </a:extLst>
          </p:cNvPr>
          <p:cNvSpPr/>
          <p:nvPr/>
        </p:nvSpPr>
        <p:spPr>
          <a:xfrm>
            <a:off x="5896884" y="3887232"/>
            <a:ext cx="965200" cy="647703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Object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2C51E13-1267-45A0-93F4-A4B448B06408}"/>
              </a:ext>
            </a:extLst>
          </p:cNvPr>
          <p:cNvCxnSpPr>
            <a:cxnSpLocks/>
          </p:cNvCxnSpPr>
          <p:nvPr/>
        </p:nvCxnSpPr>
        <p:spPr>
          <a:xfrm flipH="1">
            <a:off x="5562598" y="4210050"/>
            <a:ext cx="334286" cy="1034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CA505CC-7187-47BE-9019-271D3050B092}"/>
              </a:ext>
            </a:extLst>
          </p:cNvPr>
          <p:cNvSpPr/>
          <p:nvPr/>
        </p:nvSpPr>
        <p:spPr>
          <a:xfrm>
            <a:off x="10558460" y="3758001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Stuck 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E5AF13A-ED20-4EE8-A273-7930A93136E2}"/>
              </a:ext>
            </a:extLst>
          </p:cNvPr>
          <p:cNvSpPr/>
          <p:nvPr/>
        </p:nvSpPr>
        <p:spPr>
          <a:xfrm>
            <a:off x="10552112" y="2425697"/>
            <a:ext cx="1168400" cy="546100"/>
          </a:xfrm>
          <a:prstGeom prst="round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672EB5C-5352-4AC4-A9B6-86C014B08FAD}"/>
              </a:ext>
            </a:extLst>
          </p:cNvPr>
          <p:cNvCxnSpPr>
            <a:stCxn id="81" idx="1"/>
          </p:cNvCxnSpPr>
          <p:nvPr/>
        </p:nvCxnSpPr>
        <p:spPr>
          <a:xfrm flipH="1">
            <a:off x="10047419" y="2698747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488B6AD-34D7-4E0D-B694-470B15390CBF}"/>
              </a:ext>
            </a:extLst>
          </p:cNvPr>
          <p:cNvCxnSpPr/>
          <p:nvPr/>
        </p:nvCxnSpPr>
        <p:spPr>
          <a:xfrm flipH="1">
            <a:off x="10035533" y="3342650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787EFF3-3702-438A-9ADB-24A358B44483}"/>
              </a:ext>
            </a:extLst>
          </p:cNvPr>
          <p:cNvCxnSpPr/>
          <p:nvPr/>
        </p:nvCxnSpPr>
        <p:spPr>
          <a:xfrm flipH="1">
            <a:off x="10046144" y="4013993"/>
            <a:ext cx="50469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E3437B8-8C3F-45FD-B61F-E95BB9C11CEC}"/>
              </a:ext>
            </a:extLst>
          </p:cNvPr>
          <p:cNvCxnSpPr/>
          <p:nvPr/>
        </p:nvCxnSpPr>
        <p:spPr>
          <a:xfrm>
            <a:off x="10035533" y="2698747"/>
            <a:ext cx="10611" cy="1315246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E49322B-50A4-4E36-AB8A-F752456E2725}"/>
              </a:ext>
            </a:extLst>
          </p:cNvPr>
          <p:cNvCxnSpPr>
            <a:endCxn id="52" idx="3"/>
          </p:cNvCxnSpPr>
          <p:nvPr/>
        </p:nvCxnSpPr>
        <p:spPr>
          <a:xfrm flipH="1">
            <a:off x="9429266" y="3356370"/>
            <a:ext cx="595656" cy="1455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604DC533-DA8B-43AA-8C26-8FC5CF25B640}"/>
              </a:ext>
            </a:extLst>
          </p:cNvPr>
          <p:cNvCxnSpPr>
            <a:cxnSpLocks/>
            <a:stCxn id="55" idx="0"/>
          </p:cNvCxnSpPr>
          <p:nvPr/>
        </p:nvCxnSpPr>
        <p:spPr>
          <a:xfrm rot="16200000" flipV="1">
            <a:off x="8925378" y="4162878"/>
            <a:ext cx="2233804" cy="1454631"/>
          </a:xfrm>
          <a:prstGeom prst="bentConnector3">
            <a:avLst>
              <a:gd name="adj1" fmla="val 33983"/>
            </a:avLst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CB4F5BE5-D293-445C-AA08-37A01DEC98A7}"/>
              </a:ext>
            </a:extLst>
          </p:cNvPr>
          <p:cNvCxnSpPr>
            <a:stCxn id="52" idx="0"/>
            <a:endCxn id="54" idx="2"/>
          </p:cNvCxnSpPr>
          <p:nvPr/>
        </p:nvCxnSpPr>
        <p:spPr>
          <a:xfrm flipV="1">
            <a:off x="8946666" y="1943100"/>
            <a:ext cx="13184" cy="1065875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B3964DB8-AF12-46C4-AF50-496FAAF9E1EC}"/>
              </a:ext>
            </a:extLst>
          </p:cNvPr>
          <p:cNvCxnSpPr>
            <a:cxnSpLocks/>
            <a:endCxn id="52" idx="1"/>
          </p:cNvCxnSpPr>
          <p:nvPr/>
        </p:nvCxnSpPr>
        <p:spPr>
          <a:xfrm rot="5400000" flipH="1" flipV="1">
            <a:off x="7324876" y="3851938"/>
            <a:ext cx="1620202" cy="658177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940D7C5-915A-4DE3-BA51-E9B6578B634D}"/>
              </a:ext>
            </a:extLst>
          </p:cNvPr>
          <p:cNvSpPr txBox="1"/>
          <p:nvPr/>
        </p:nvSpPr>
        <p:spPr>
          <a:xfrm>
            <a:off x="6350929" y="5534136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874C91-A95D-4A99-AFAB-2AF773144617}"/>
              </a:ext>
            </a:extLst>
          </p:cNvPr>
          <p:cNvSpPr txBox="1"/>
          <p:nvPr/>
        </p:nvSpPr>
        <p:spPr>
          <a:xfrm>
            <a:off x="10592679" y="5510600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24 V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60AA5178-4EE1-4035-83C2-0BB8A9C10524}"/>
              </a:ext>
            </a:extLst>
          </p:cNvPr>
          <p:cNvCxnSpPr>
            <a:stCxn id="47" idx="1"/>
            <a:endCxn id="34" idx="2"/>
          </p:cNvCxnSpPr>
          <p:nvPr/>
        </p:nvCxnSpPr>
        <p:spPr>
          <a:xfrm rot="10800000">
            <a:off x="7764551" y="5613427"/>
            <a:ext cx="693640" cy="806422"/>
          </a:xfrm>
          <a:prstGeom prst="bentConnector2">
            <a:avLst/>
          </a:prstGeom>
          <a:ln w="2857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A611228C-54E9-4E23-8E01-EE7CEAEA8C3B}"/>
              </a:ext>
            </a:extLst>
          </p:cNvPr>
          <p:cNvSpPr txBox="1"/>
          <p:nvPr/>
        </p:nvSpPr>
        <p:spPr>
          <a:xfrm>
            <a:off x="7507092" y="5914238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7F2579-08E9-4F01-B266-87812DB60312}"/>
              </a:ext>
            </a:extLst>
          </p:cNvPr>
          <p:cNvSpPr txBox="1"/>
          <p:nvPr/>
        </p:nvSpPr>
        <p:spPr>
          <a:xfrm>
            <a:off x="2355848" y="4552952"/>
            <a:ext cx="876300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5 V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324216-9D7E-49B4-8713-5B100DC69A24}"/>
              </a:ext>
            </a:extLst>
          </p:cNvPr>
          <p:cNvSpPr/>
          <p:nvPr/>
        </p:nvSpPr>
        <p:spPr>
          <a:xfrm>
            <a:off x="685798" y="196447"/>
            <a:ext cx="1379223" cy="450015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9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2030</TotalTime>
  <Words>1536</Words>
  <Application>Microsoft Office PowerPoint</Application>
  <PresentationFormat>Widescreen</PresentationFormat>
  <Paragraphs>672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Times New Roman</vt:lpstr>
      <vt:lpstr>Trebuchet MS</vt:lpstr>
      <vt:lpstr>Tw Cen MT</vt:lpstr>
      <vt:lpstr>Tw Cen MT</vt:lpstr>
      <vt:lpstr>Circuit</vt:lpstr>
      <vt:lpstr>ANGULAR POSITION</vt:lpstr>
      <vt:lpstr>Motivation</vt:lpstr>
      <vt:lpstr>Goals</vt:lpstr>
      <vt:lpstr>Sponsor requirements</vt:lpstr>
      <vt:lpstr>Specifications</vt:lpstr>
      <vt:lpstr>System Overview</vt:lpstr>
      <vt:lpstr>Work Distribution</vt:lpstr>
      <vt:lpstr>PowerPoint Presentation</vt:lpstr>
      <vt:lpstr>PowerPoint Presentation</vt:lpstr>
      <vt:lpstr>Battery</vt:lpstr>
      <vt:lpstr>BATTERY CHARGER</vt:lpstr>
      <vt:lpstr>Battery Monitor</vt:lpstr>
      <vt:lpstr>Voltage Regulator</vt:lpstr>
      <vt:lpstr>PowerPoint Presentation</vt:lpstr>
      <vt:lpstr>Encoder Sensor</vt:lpstr>
      <vt:lpstr>PowerPoint Presentation</vt:lpstr>
      <vt:lpstr>On-board Raspberry pi/Z-wave module</vt:lpstr>
      <vt:lpstr>Way-side raspberry pi/z-wave module</vt:lpstr>
      <vt:lpstr>Weatherproof enclosure</vt:lpstr>
      <vt:lpstr>PowerPoint Presentation</vt:lpstr>
      <vt:lpstr>PLC</vt:lpstr>
      <vt:lpstr>PLC Inputs &amp; outputs</vt:lpstr>
      <vt:lpstr>Prototyping</vt:lpstr>
      <vt:lpstr>PCB Schematic</vt:lpstr>
      <vt:lpstr>PCB Schematic</vt:lpstr>
      <vt:lpstr>PCB Schematic</vt:lpstr>
      <vt:lpstr>PCB Schematic</vt:lpstr>
      <vt:lpstr>PCB Schematic</vt:lpstr>
      <vt:lpstr>PCB Layout</vt:lpstr>
      <vt:lpstr>PCB Layout</vt:lpstr>
      <vt:lpstr>PCB Layout</vt:lpstr>
      <vt:lpstr>PCB Layout</vt:lpstr>
      <vt:lpstr>PCB Layout</vt:lpstr>
      <vt:lpstr>Administrative content</vt:lpstr>
      <vt:lpstr>Budget</vt:lpstr>
      <vt:lpstr>Financing</vt:lpstr>
      <vt:lpstr>Issues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ANGULAR POSITION</dc:title>
  <dc:creator>Jenna Soto</dc:creator>
  <cp:lastModifiedBy>Jenna Soto</cp:lastModifiedBy>
  <cp:revision>46</cp:revision>
  <dcterms:created xsi:type="dcterms:W3CDTF">2018-05-18T23:09:41Z</dcterms:created>
  <dcterms:modified xsi:type="dcterms:W3CDTF">2018-07-30T19:33:17Z</dcterms:modified>
</cp:coreProperties>
</file>