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4" r:id="rId4"/>
  </p:sldMasterIdLst>
  <p:notesMasterIdLst>
    <p:notesMasterId r:id="rId40"/>
  </p:notesMasterIdLst>
  <p:handoutMasterIdLst>
    <p:handoutMasterId r:id="rId41"/>
  </p:handoutMasterIdLst>
  <p:sldIdLst>
    <p:sldId id="256" r:id="rId5"/>
    <p:sldId id="257" r:id="rId6"/>
    <p:sldId id="258" r:id="rId7"/>
    <p:sldId id="307" r:id="rId8"/>
    <p:sldId id="260" r:id="rId9"/>
    <p:sldId id="261" r:id="rId10"/>
    <p:sldId id="262" r:id="rId11"/>
    <p:sldId id="263" r:id="rId12"/>
    <p:sldId id="317" r:id="rId13"/>
    <p:sldId id="265" r:id="rId14"/>
    <p:sldId id="314" r:id="rId15"/>
    <p:sldId id="315" r:id="rId16"/>
    <p:sldId id="316" r:id="rId17"/>
    <p:sldId id="267" r:id="rId18"/>
    <p:sldId id="268" r:id="rId19"/>
    <p:sldId id="269" r:id="rId20"/>
    <p:sldId id="270" r:id="rId21"/>
    <p:sldId id="271" r:id="rId22"/>
    <p:sldId id="272" r:id="rId23"/>
    <p:sldId id="274" r:id="rId24"/>
    <p:sldId id="299" r:id="rId25"/>
    <p:sldId id="300" r:id="rId26"/>
    <p:sldId id="302" r:id="rId27"/>
    <p:sldId id="301" r:id="rId28"/>
    <p:sldId id="318" r:id="rId29"/>
    <p:sldId id="305" r:id="rId30"/>
    <p:sldId id="308" r:id="rId31"/>
    <p:sldId id="309" r:id="rId32"/>
    <p:sldId id="310" r:id="rId33"/>
    <p:sldId id="320" r:id="rId34"/>
    <p:sldId id="312" r:id="rId35"/>
    <p:sldId id="266" r:id="rId36"/>
    <p:sldId id="306" r:id="rId37"/>
    <p:sldId id="319" r:id="rId38"/>
    <p:sldId id="31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0B7FD6-6B50-4C58-994F-82DC621427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C7F2D-6B16-4B88-A4F8-ABD5316B4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1DC69-60C3-4CF7-A135-6E702ECCE0F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4CEF1E-1ACC-48D0-92B3-CB3D4FED50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188B4-83B8-4C82-AFAC-DC1E415458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FFBD-F123-4881-BC93-591827BC6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21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3EC7B-6C72-4FBB-87DF-2BD2CB7DC1E6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2A795-6F94-4A96-B820-B9038480D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9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78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4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1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8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07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2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06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7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0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4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7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1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D2B96-1C86-4677-AC84-07DA0770F7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Head-Mounted Display (HMD) Mini-map for "Lazer" tag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2FFAF0-1A07-4CA8-947D-EE5A25510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2384410"/>
          </a:xfrm>
        </p:spPr>
        <p:txBody>
          <a:bodyPr>
            <a:normAutofit/>
          </a:bodyPr>
          <a:lstStyle/>
          <a:p>
            <a:r>
              <a:rPr lang="en-US"/>
              <a:t>Group 2</a:t>
            </a:r>
          </a:p>
          <a:p>
            <a:r>
              <a:rPr lang="en-US"/>
              <a:t>Patrick Burton – Computer Engineering</a:t>
            </a:r>
          </a:p>
          <a:p>
            <a:r>
              <a:rPr lang="en-US"/>
              <a:t>Bailey Duryea – Photonics Science and Engineering</a:t>
            </a:r>
          </a:p>
          <a:p>
            <a:r>
              <a:rPr lang="en-US"/>
              <a:t>Nicholas Harris – Photonics Science and Engineering</a:t>
            </a:r>
          </a:p>
          <a:p>
            <a:r>
              <a:rPr lang="en-US"/>
              <a:t>Aaron True –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1777603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6553-24FC-4D14-B4EC-F794708F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Schematic: DC/DC Converter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ACECEF-EA0C-4DD9-9AF5-DF93274D6FFE}"/>
              </a:ext>
            </a:extLst>
          </p:cNvPr>
          <p:cNvSpPr/>
          <p:nvPr/>
        </p:nvSpPr>
        <p:spPr>
          <a:xfrm>
            <a:off x="4287915" y="4589755"/>
            <a:ext cx="1408840" cy="159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56EE28E-354E-4A8A-B75C-477A0F425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295" y="1789725"/>
            <a:ext cx="8127331" cy="44014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E53E63-9263-4C4F-9BC4-6C85951D58C3}"/>
              </a:ext>
            </a:extLst>
          </p:cNvPr>
          <p:cNvSpPr txBox="1"/>
          <p:nvPr/>
        </p:nvSpPr>
        <p:spPr>
          <a:xfrm>
            <a:off x="9647322" y="3721768"/>
            <a:ext cx="21817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Output: 3.3V to all circuit elements 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B84031-6DBA-4E87-A781-B7F08C8D00FE}"/>
              </a:ext>
            </a:extLst>
          </p:cNvPr>
          <p:cNvSpPr/>
          <p:nvPr/>
        </p:nvSpPr>
        <p:spPr>
          <a:xfrm>
            <a:off x="2159668" y="1959143"/>
            <a:ext cx="1363579" cy="139365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C6EE2E-C116-44AA-91D4-01FC760275B9}"/>
              </a:ext>
            </a:extLst>
          </p:cNvPr>
          <p:cNvSpPr/>
          <p:nvPr/>
        </p:nvSpPr>
        <p:spPr>
          <a:xfrm>
            <a:off x="3563352" y="2239879"/>
            <a:ext cx="5935579" cy="40305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CCCC88-8676-44DF-BC67-5D614C9772B8}"/>
              </a:ext>
            </a:extLst>
          </p:cNvPr>
          <p:cNvSpPr txBox="1"/>
          <p:nvPr/>
        </p:nvSpPr>
        <p:spPr>
          <a:xfrm>
            <a:off x="2177717" y="3350795"/>
            <a:ext cx="13796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Battery </a:t>
            </a:r>
            <a:r>
              <a:rPr lang="en-US" err="1"/>
              <a:t>Vcc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D069C7-7FFC-4842-B90D-333657B08027}"/>
              </a:ext>
            </a:extLst>
          </p:cNvPr>
          <p:cNvSpPr txBox="1"/>
          <p:nvPr/>
        </p:nvSpPr>
        <p:spPr>
          <a:xfrm>
            <a:off x="5508959" y="1739064"/>
            <a:ext cx="20413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DC/DC Converter</a:t>
            </a:r>
          </a:p>
        </p:txBody>
      </p:sp>
    </p:spTree>
    <p:extLst>
      <p:ext uri="{BB962C8B-B14F-4D97-AF65-F5344CB8AC3E}">
        <p14:creationId xmlns:p14="http://schemas.microsoft.com/office/powerpoint/2010/main" val="329331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6553-24FC-4D14-B4EC-F794708F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Schematic: MCU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ACECEF-EA0C-4DD9-9AF5-DF93274D6FFE}"/>
              </a:ext>
            </a:extLst>
          </p:cNvPr>
          <p:cNvSpPr/>
          <p:nvPr/>
        </p:nvSpPr>
        <p:spPr>
          <a:xfrm>
            <a:off x="4287915" y="4589755"/>
            <a:ext cx="1408840" cy="159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6C829913-C33B-4574-A4C2-76A0E1FEC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479" y="1562269"/>
            <a:ext cx="7214936" cy="4675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F53C77-EF4B-4C1A-9936-63BF4A4B995D}"/>
              </a:ext>
            </a:extLst>
          </p:cNvPr>
          <p:cNvSpPr/>
          <p:nvPr/>
        </p:nvSpPr>
        <p:spPr>
          <a:xfrm>
            <a:off x="5358063" y="1558090"/>
            <a:ext cx="3348788" cy="357939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304AFE-33CE-469A-9206-82FCEC97415D}"/>
              </a:ext>
            </a:extLst>
          </p:cNvPr>
          <p:cNvSpPr/>
          <p:nvPr/>
        </p:nvSpPr>
        <p:spPr>
          <a:xfrm>
            <a:off x="2470483" y="2009274"/>
            <a:ext cx="2747210" cy="242636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E87F95-83EF-4A79-8A2F-125401151E82}"/>
              </a:ext>
            </a:extLst>
          </p:cNvPr>
          <p:cNvSpPr/>
          <p:nvPr/>
        </p:nvSpPr>
        <p:spPr>
          <a:xfrm>
            <a:off x="4074694" y="4716378"/>
            <a:ext cx="4130841" cy="167439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BE9C1-7411-4F56-AFC6-3AA1855C30B6}"/>
              </a:ext>
            </a:extLst>
          </p:cNvPr>
          <p:cNvSpPr txBox="1"/>
          <p:nvPr/>
        </p:nvSpPr>
        <p:spPr>
          <a:xfrm>
            <a:off x="5779670" y="11475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MCU: CC2640R2FRGZR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D9B5C-8FFA-46CA-90D3-67E2A2AE3DDC}"/>
              </a:ext>
            </a:extLst>
          </p:cNvPr>
          <p:cNvSpPr txBox="1"/>
          <p:nvPr/>
        </p:nvSpPr>
        <p:spPr>
          <a:xfrm>
            <a:off x="1059782" y="2904623"/>
            <a:ext cx="13395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Decoupling Capacitors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32B16-92F0-4D82-B951-973FEB1D2A6C}"/>
              </a:ext>
            </a:extLst>
          </p:cNvPr>
          <p:cNvSpPr txBox="1"/>
          <p:nvPr/>
        </p:nvSpPr>
        <p:spPr>
          <a:xfrm>
            <a:off x="2024815" y="53635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Crystal Oscillators</a:t>
            </a:r>
          </a:p>
        </p:txBody>
      </p:sp>
    </p:spTree>
    <p:extLst>
      <p:ext uri="{BB962C8B-B14F-4D97-AF65-F5344CB8AC3E}">
        <p14:creationId xmlns:p14="http://schemas.microsoft.com/office/powerpoint/2010/main" val="2196529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6553-24FC-4D14-B4EC-F794708F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Schematic: Connections</a:t>
            </a:r>
          </a:p>
        </p:txBody>
      </p:sp>
      <p:pic>
        <p:nvPicPr>
          <p:cNvPr id="4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B442D5FD-E5EF-4C47-BD87-2F220B281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304" y="1662363"/>
            <a:ext cx="2296628" cy="4405563"/>
          </a:xfrm>
          <a:prstGeom prst="rect">
            <a:avLst/>
          </a:prstGeom>
        </p:spPr>
      </p:pic>
      <p:pic>
        <p:nvPicPr>
          <p:cNvPr id="12" name="Picture 1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A5547EE-3116-4EAC-B27E-A23466272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1" y="1885390"/>
            <a:ext cx="6282489" cy="39895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900E9E-FBA0-4348-A7BC-40ED4C3AA11C}"/>
              </a:ext>
            </a:extLst>
          </p:cNvPr>
          <p:cNvSpPr/>
          <p:nvPr/>
        </p:nvSpPr>
        <p:spPr>
          <a:xfrm>
            <a:off x="1878931" y="1698459"/>
            <a:ext cx="1794709" cy="85223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FF713E-36FF-42F5-8F7D-9ACFEB089AA2}"/>
              </a:ext>
            </a:extLst>
          </p:cNvPr>
          <p:cNvSpPr/>
          <p:nvPr/>
        </p:nvSpPr>
        <p:spPr>
          <a:xfrm>
            <a:off x="1487904" y="2671011"/>
            <a:ext cx="2075445" cy="91239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F15C1B-E299-4973-89AB-7F28355FD122}"/>
              </a:ext>
            </a:extLst>
          </p:cNvPr>
          <p:cNvSpPr/>
          <p:nvPr/>
        </p:nvSpPr>
        <p:spPr>
          <a:xfrm>
            <a:off x="1257299" y="3864142"/>
            <a:ext cx="2195761" cy="85223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333AD3-FD32-4985-86F1-7F4FE926132D}"/>
              </a:ext>
            </a:extLst>
          </p:cNvPr>
          <p:cNvSpPr/>
          <p:nvPr/>
        </p:nvSpPr>
        <p:spPr>
          <a:xfrm>
            <a:off x="1768640" y="5077327"/>
            <a:ext cx="1122948" cy="85223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63D23-653C-4106-A424-655EEC252186}"/>
              </a:ext>
            </a:extLst>
          </p:cNvPr>
          <p:cNvSpPr/>
          <p:nvPr/>
        </p:nvSpPr>
        <p:spPr>
          <a:xfrm>
            <a:off x="4796588" y="1969168"/>
            <a:ext cx="6547182" cy="40305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DF8226-53C1-422E-9B99-0971FE4E2F99}"/>
              </a:ext>
            </a:extLst>
          </p:cNvPr>
          <p:cNvSpPr txBox="1"/>
          <p:nvPr/>
        </p:nvSpPr>
        <p:spPr>
          <a:xfrm>
            <a:off x="413084" y="1796716"/>
            <a:ext cx="15400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JTAG to program MCU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874BDD-CFCF-4A49-AB7A-365B60A23B63}"/>
              </a:ext>
            </a:extLst>
          </p:cNvPr>
          <p:cNvSpPr txBox="1"/>
          <p:nvPr/>
        </p:nvSpPr>
        <p:spPr>
          <a:xfrm>
            <a:off x="215065" y="2942222"/>
            <a:ext cx="1319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Display Pins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2FF1F3-45D5-4B6C-9282-034762E87B89}"/>
              </a:ext>
            </a:extLst>
          </p:cNvPr>
          <p:cNvSpPr txBox="1"/>
          <p:nvPr/>
        </p:nvSpPr>
        <p:spPr>
          <a:xfrm>
            <a:off x="347913" y="3967413"/>
            <a:ext cx="9184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IR/LED Pins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3DB873-4788-40B0-9401-E664724828B6}"/>
              </a:ext>
            </a:extLst>
          </p:cNvPr>
          <p:cNvSpPr txBox="1"/>
          <p:nvPr/>
        </p:nvSpPr>
        <p:spPr>
          <a:xfrm>
            <a:off x="220077" y="4952499"/>
            <a:ext cx="146985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Extra Pins for robustness and future additions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43AF4F-C115-41B1-946B-3C051799743E}"/>
              </a:ext>
            </a:extLst>
          </p:cNvPr>
          <p:cNvSpPr txBox="1"/>
          <p:nvPr/>
        </p:nvSpPr>
        <p:spPr>
          <a:xfrm>
            <a:off x="6689558" y="161624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BLE Antenna Connection </a:t>
            </a:r>
          </a:p>
        </p:txBody>
      </p:sp>
    </p:spTree>
    <p:extLst>
      <p:ext uri="{BB962C8B-B14F-4D97-AF65-F5344CB8AC3E}">
        <p14:creationId xmlns:p14="http://schemas.microsoft.com/office/powerpoint/2010/main" val="36429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EB19-727F-4CB8-974E-27065F5CE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20" y="539415"/>
            <a:ext cx="3759468" cy="734729"/>
          </a:xfrm>
        </p:spPr>
        <p:txBody>
          <a:bodyPr/>
          <a:lstStyle/>
          <a:p>
            <a:r>
              <a:rPr lang="en-US"/>
              <a:t>PCB Design</a:t>
            </a:r>
          </a:p>
        </p:txBody>
      </p:sp>
      <p:pic>
        <p:nvPicPr>
          <p:cNvPr id="4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674E70F0-E749-4102-8545-62FF19427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3113" y="1245269"/>
            <a:ext cx="4422724" cy="51114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5D82FE-7F8A-4B58-83E8-05597157D1EA}"/>
              </a:ext>
            </a:extLst>
          </p:cNvPr>
          <p:cNvSpPr/>
          <p:nvPr/>
        </p:nvSpPr>
        <p:spPr>
          <a:xfrm>
            <a:off x="4184985" y="1457827"/>
            <a:ext cx="1283365" cy="181476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2B5EA-B23A-4722-A33F-2F8DE7469F08}"/>
              </a:ext>
            </a:extLst>
          </p:cNvPr>
          <p:cNvSpPr/>
          <p:nvPr/>
        </p:nvSpPr>
        <p:spPr>
          <a:xfrm>
            <a:off x="5418221" y="4405563"/>
            <a:ext cx="1463838" cy="181476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2BAA7-812D-43F4-91BA-B0ED8F7BA32A}"/>
              </a:ext>
            </a:extLst>
          </p:cNvPr>
          <p:cNvSpPr/>
          <p:nvPr/>
        </p:nvSpPr>
        <p:spPr>
          <a:xfrm>
            <a:off x="3994484" y="4205037"/>
            <a:ext cx="1122944" cy="181476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99E9D5-3C4E-490D-8A1B-E5CF1AEBEA27}"/>
              </a:ext>
            </a:extLst>
          </p:cNvPr>
          <p:cNvSpPr/>
          <p:nvPr/>
        </p:nvSpPr>
        <p:spPr>
          <a:xfrm>
            <a:off x="7142748" y="3162300"/>
            <a:ext cx="1002628" cy="232610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C9C5C7-4C2C-41FD-8DB7-8C2937C415FA}"/>
              </a:ext>
            </a:extLst>
          </p:cNvPr>
          <p:cNvSpPr/>
          <p:nvPr/>
        </p:nvSpPr>
        <p:spPr>
          <a:xfrm>
            <a:off x="5819273" y="3433010"/>
            <a:ext cx="671760" cy="61160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F9A6DC-18FE-4BFA-9E76-FFC51ED3047E}"/>
              </a:ext>
            </a:extLst>
          </p:cNvPr>
          <p:cNvSpPr txBox="1"/>
          <p:nvPr/>
        </p:nvSpPr>
        <p:spPr>
          <a:xfrm>
            <a:off x="2744203" y="2042360"/>
            <a:ext cx="12192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DC/DC Converter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907184-0D93-4768-AE92-F0DD68E6C637}"/>
              </a:ext>
            </a:extLst>
          </p:cNvPr>
          <p:cNvSpPr txBox="1"/>
          <p:nvPr/>
        </p:nvSpPr>
        <p:spPr>
          <a:xfrm>
            <a:off x="2313071" y="4789570"/>
            <a:ext cx="1519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Peripheral Connections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8C781-BF1F-444B-9CC7-881EC6A9FFC0}"/>
              </a:ext>
            </a:extLst>
          </p:cNvPr>
          <p:cNvSpPr txBox="1"/>
          <p:nvPr/>
        </p:nvSpPr>
        <p:spPr>
          <a:xfrm>
            <a:off x="8499307" y="3436017"/>
            <a:ext cx="1219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JTAG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A7B99B-C9E3-498B-B8B2-9C8902DF7B85}"/>
              </a:ext>
            </a:extLst>
          </p:cNvPr>
          <p:cNvSpPr txBox="1"/>
          <p:nvPr/>
        </p:nvSpPr>
        <p:spPr>
          <a:xfrm>
            <a:off x="8499308" y="4669254"/>
            <a:ext cx="10988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Extra GPIO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3CFF88-12CF-4B3B-A899-F9357F8D4FC1}"/>
              </a:ext>
            </a:extLst>
          </p:cNvPr>
          <p:cNvCxnSpPr/>
          <p:nvPr/>
        </p:nvCxnSpPr>
        <p:spPr>
          <a:xfrm flipH="1" flipV="1">
            <a:off x="3612982" y="3773404"/>
            <a:ext cx="2113547" cy="802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85BBB6-7380-446E-B041-AA4FD274A48C}"/>
              </a:ext>
            </a:extLst>
          </p:cNvPr>
          <p:cNvSpPr txBox="1"/>
          <p:nvPr/>
        </p:nvSpPr>
        <p:spPr>
          <a:xfrm>
            <a:off x="2959768" y="3621505"/>
            <a:ext cx="7780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MCU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E64C9D-565C-47E3-BECA-E0887CC1A548}"/>
              </a:ext>
            </a:extLst>
          </p:cNvPr>
          <p:cNvCxnSpPr>
            <a:cxnSpLocks/>
          </p:cNvCxnSpPr>
          <p:nvPr/>
        </p:nvCxnSpPr>
        <p:spPr>
          <a:xfrm>
            <a:off x="6939713" y="5856872"/>
            <a:ext cx="1566111" cy="2205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3B621E2-2BEE-4C43-B5FE-327BB140372C}"/>
              </a:ext>
            </a:extLst>
          </p:cNvPr>
          <p:cNvSpPr txBox="1"/>
          <p:nvPr/>
        </p:nvSpPr>
        <p:spPr>
          <a:xfrm>
            <a:off x="8506827" y="56794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BLE Antenna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C321A4-9C65-43B9-AABF-48979A164478}"/>
              </a:ext>
            </a:extLst>
          </p:cNvPr>
          <p:cNvCxnSpPr/>
          <p:nvPr/>
        </p:nvCxnSpPr>
        <p:spPr>
          <a:xfrm>
            <a:off x="10040352" y="1457826"/>
            <a:ext cx="22058" cy="48848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5FD822-9836-4905-953F-940648E3CDDD}"/>
              </a:ext>
            </a:extLst>
          </p:cNvPr>
          <p:cNvCxnSpPr>
            <a:cxnSpLocks/>
          </p:cNvCxnSpPr>
          <p:nvPr/>
        </p:nvCxnSpPr>
        <p:spPr>
          <a:xfrm>
            <a:off x="3884194" y="1086851"/>
            <a:ext cx="4413584" cy="20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42BCA6-6463-4DB2-9E19-6C80252F158B}"/>
              </a:ext>
            </a:extLst>
          </p:cNvPr>
          <p:cNvSpPr txBox="1"/>
          <p:nvPr/>
        </p:nvSpPr>
        <p:spPr>
          <a:xfrm>
            <a:off x="5629274" y="716380"/>
            <a:ext cx="10387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71mm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63AA9C-FA02-4968-BFF0-F6CC6730A44E}"/>
              </a:ext>
            </a:extLst>
          </p:cNvPr>
          <p:cNvSpPr txBox="1"/>
          <p:nvPr/>
        </p:nvSpPr>
        <p:spPr>
          <a:xfrm>
            <a:off x="10291510" y="3593932"/>
            <a:ext cx="10387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85mm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E7D1C1-9160-4456-891A-98575ECB690F}"/>
              </a:ext>
            </a:extLst>
          </p:cNvPr>
          <p:cNvSpPr/>
          <p:nvPr/>
        </p:nvSpPr>
        <p:spPr>
          <a:xfrm>
            <a:off x="5538537" y="1457826"/>
            <a:ext cx="2476499" cy="4411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4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21D46-3B40-4318-A64F-6F5616E0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Prototype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5407-4BAC-447B-9E47-60C37D77F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Prototype consists of 3 peripherals that required housing</a:t>
            </a:r>
          </a:p>
          <a:p>
            <a:pPr lvl="1"/>
            <a:r>
              <a:rPr lang="en-US"/>
              <a:t>"Lazer" Transmitter</a:t>
            </a:r>
          </a:p>
          <a:p>
            <a:pPr lvl="1"/>
            <a:r>
              <a:rPr lang="en-US"/>
              <a:t>"Lazer" Receiver &amp; Central Unit</a:t>
            </a:r>
          </a:p>
          <a:p>
            <a:pPr lvl="1"/>
            <a:r>
              <a:rPr lang="en-US"/>
              <a:t>HMD</a:t>
            </a:r>
          </a:p>
          <a:p>
            <a:r>
              <a:rPr lang="en-US"/>
              <a:t>To manufacture these housings, we made use of 3D printing, preexisting harness systems.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46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C7D1-36C9-4D20-8AC5-71C2F0BE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/>
              <a:t>"Lazer" Housing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1E346AF-1E35-487C-995C-E1DF3BAEF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Arm-mounting inspired by campus gun restrictions</a:t>
            </a:r>
          </a:p>
          <a:p>
            <a:r>
              <a:rPr lang="en-US"/>
              <a:t>Tethered to the MCU</a:t>
            </a:r>
          </a:p>
          <a:p>
            <a:r>
              <a:rPr lang="en-US"/>
              <a:t>Wraps around arm with elastic bands</a:t>
            </a:r>
          </a:p>
          <a:p>
            <a:r>
              <a:rPr lang="en-US"/>
              <a:t>Components made by 3D printing with PLA filament</a:t>
            </a:r>
          </a:p>
          <a:p>
            <a:r>
              <a:rPr lang="en-US"/>
              <a:t>Button switch incorporated into transmitter box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3" name="Picture 3" descr="A picture containing floor&#10;&#10;Description generated with high confidence">
            <a:extLst>
              <a:ext uri="{FF2B5EF4-FFF2-40B4-BE49-F238E27FC236}">
                <a16:creationId xmlns:a16="http://schemas.microsoft.com/office/drawing/2014/main" id="{5C7BD407-FACD-48F0-BD8B-D03732577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966" y="2127388"/>
            <a:ext cx="5250069" cy="29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2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C7D1-36C9-4D20-8AC5-71C2F0BE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/>
              <a:t>Receiver Housing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1E346AF-1E35-487C-995C-E1DF3BAEF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Main hub for the prototype</a:t>
            </a:r>
          </a:p>
          <a:p>
            <a:r>
              <a:rPr lang="en-US"/>
              <a:t>House MCU, "</a:t>
            </a:r>
            <a:r>
              <a:rPr lang="en-US" err="1"/>
              <a:t>lazer</a:t>
            </a:r>
            <a:r>
              <a:rPr lang="en-US"/>
              <a:t>" receiver, and power supply</a:t>
            </a:r>
          </a:p>
          <a:p>
            <a:r>
              <a:rPr lang="en-US"/>
              <a:t>Made with 3d printed components</a:t>
            </a:r>
          </a:p>
          <a:p>
            <a:r>
              <a:rPr lang="en-US"/>
              <a:t>Utilizes chest strap for GoPro cameras 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3" name="Picture 3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2E4153C4-5B2D-4F0B-BAD6-C5EEEF891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096" y="1797993"/>
            <a:ext cx="4156765" cy="34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C7D1-36C9-4D20-8AC5-71C2F0BE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/>
              <a:t>HMD Housing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1E346AF-1E35-487C-995C-E1DF3BAEF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Most complicated housing</a:t>
            </a:r>
          </a:p>
          <a:p>
            <a:r>
              <a:rPr lang="en-US"/>
              <a:t>House display, and optical system</a:t>
            </a:r>
          </a:p>
          <a:p>
            <a:r>
              <a:rPr lang="en-US"/>
              <a:t>Tethered to MCU</a:t>
            </a:r>
          </a:p>
          <a:p>
            <a:r>
              <a:rPr lang="en-US"/>
              <a:t>Utilizes replacement skull guard insert for a hard hat 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3" name="Picture 3" descr="A person wearing a black hat and looking at the camera&#10;&#10;Description generated with very high confidence">
            <a:extLst>
              <a:ext uri="{FF2B5EF4-FFF2-40B4-BE49-F238E27FC236}">
                <a16:creationId xmlns:a16="http://schemas.microsoft.com/office/drawing/2014/main" id="{42731145-210C-4DBB-B847-47CEA2A9F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618" y="1584572"/>
            <a:ext cx="4178852" cy="3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28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09020-E069-40AC-AB78-71CF0F67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Game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60B07-4B51-46EE-8004-96EEA79DF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Each prototype keeps track of it’s own cooldown, life count, and location within the playing field.</a:t>
            </a:r>
          </a:p>
          <a:p>
            <a:r>
              <a:rPr lang="en-US"/>
              <a:t>Our game follows a “last man standing” model, where each player begins the game with 5 lives.</a:t>
            </a:r>
          </a:p>
          <a:p>
            <a:r>
              <a:rPr lang="en-US"/>
              <a:t>Once a player has lost all 5 of their lives, their peripheral is disabled and they are out of the game.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6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91865-32B4-4907-BD4A-887F40CA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latin typeface="+mj-lt"/>
                <a:ea typeface="+mj-ea"/>
                <a:cs typeface="+mj-cs"/>
              </a:rPr>
              <a:t>Game Design Flowchart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A99331-4E29-4D5A-8BF1-3A2185127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541" y="330701"/>
            <a:ext cx="4928973" cy="61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EE4D-4C6C-4A84-8A8E-4C26D473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A24AB-84EA-4485-896C-9D7DB09C3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"Lazer" Tag is a growing industry, becoming a popular alternative to other forms of entertainment venues like bowling/mini-golf/theme parks/etc. </a:t>
            </a:r>
          </a:p>
          <a:p>
            <a:r>
              <a:rPr lang="en-US"/>
              <a:t>Looking for ways to improve "Lazer" Tag so the game is more exciting and fun to play</a:t>
            </a:r>
          </a:p>
          <a:p>
            <a:r>
              <a:rPr lang="en-US"/>
              <a:t>Wanted to make it more like a video game</a:t>
            </a:r>
          </a:p>
        </p:txBody>
      </p:sp>
    </p:spTree>
    <p:extLst>
      <p:ext uri="{BB962C8B-B14F-4D97-AF65-F5344CB8AC3E}">
        <p14:creationId xmlns:p14="http://schemas.microsoft.com/office/powerpoint/2010/main" val="132703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7A15-71C3-4AE0-8888-FCA393FA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8484A-5CA0-4556-BC4A-51D24EFEA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15678" cy="4351338"/>
          </a:xfrm>
        </p:spPr>
        <p:txBody>
          <a:bodyPr/>
          <a:lstStyle/>
          <a:p>
            <a:r>
              <a:rPr lang="en-US"/>
              <a:t>Due to it’s superior power density ratio, our project uses rechargeable lithium-ion batteries.</a:t>
            </a:r>
          </a:p>
          <a:p>
            <a:r>
              <a:rPr lang="en-US"/>
              <a:t>Each prototype uses two 3.7V batteries connected in parallel to increase our overall battery life.</a:t>
            </a:r>
          </a:p>
          <a:p>
            <a:r>
              <a:rPr lang="en-US" err="1"/>
              <a:t>Tenergy</a:t>
            </a:r>
            <a:r>
              <a:rPr lang="en-US"/>
              <a:t> Li-Ion 3.7V 2600mAh rechargeable Batteries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31F0B0-4074-42AF-83BD-617BC089C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49" y="1690688"/>
            <a:ext cx="5208234" cy="347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32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868" y="316140"/>
            <a:ext cx="7928132" cy="1325563"/>
          </a:xfrm>
        </p:spPr>
        <p:txBody>
          <a:bodyPr>
            <a:normAutofit/>
          </a:bodyPr>
          <a:lstStyle/>
          <a:p>
            <a:r>
              <a:rPr lang="en-US">
                <a:latin typeface="Corbel"/>
                <a:ea typeface="Helvetica" charset="0"/>
                <a:cs typeface="Helvetica"/>
              </a:rPr>
              <a:t>"Lazer" Emitter System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2018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2 arm-mounted IR transmitters (Player 1 and Player 2)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/>
              <a:t>Differentiated by address codes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IR LEDs modulated at 38 kHz following NEC Protocol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Chest-mounted  IR receivers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200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B38320C-8F64-4FDB-8D06-3016C48C9BAC}"/>
              </a:ext>
            </a:extLst>
          </p:cNvPr>
          <p:cNvSpPr/>
          <p:nvPr/>
        </p:nvSpPr>
        <p:spPr>
          <a:xfrm>
            <a:off x="1755111" y="3429000"/>
            <a:ext cx="793820" cy="2270720"/>
          </a:xfrm>
          <a:prstGeom prst="flowChartAlternateProcess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3828F-F5C8-41BF-9246-8AB07D57D122}"/>
              </a:ext>
            </a:extLst>
          </p:cNvPr>
          <p:cNvSpPr txBox="1"/>
          <p:nvPr/>
        </p:nvSpPr>
        <p:spPr>
          <a:xfrm>
            <a:off x="1979060" y="4361456"/>
            <a:ext cx="423514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l-GR" sz="1600">
                <a:solidFill>
                  <a:schemeClr val="accent1"/>
                </a:solidFill>
              </a:rPr>
              <a:t>μ</a:t>
            </a:r>
            <a:r>
              <a:rPr lang="en-US" sz="160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28" name="Flowchart: Delay 27">
            <a:extLst>
              <a:ext uri="{FF2B5EF4-FFF2-40B4-BE49-F238E27FC236}">
                <a16:creationId xmlns:a16="http://schemas.microsoft.com/office/drawing/2014/main" id="{91C35C16-1E20-45D3-8CC6-70F14FAE1015}"/>
              </a:ext>
            </a:extLst>
          </p:cNvPr>
          <p:cNvSpPr/>
          <p:nvPr/>
        </p:nvSpPr>
        <p:spPr>
          <a:xfrm>
            <a:off x="4136925" y="3625628"/>
            <a:ext cx="722724" cy="613945"/>
          </a:xfrm>
          <a:prstGeom prst="flowChartDelay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/>
                </a:solidFill>
              </a:rPr>
              <a:t>LED</a:t>
            </a: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7BBCF079-D8DA-43EA-B76B-F36A7E9212D0}"/>
              </a:ext>
            </a:extLst>
          </p:cNvPr>
          <p:cNvSpPr/>
          <p:nvPr/>
        </p:nvSpPr>
        <p:spPr>
          <a:xfrm>
            <a:off x="2899299" y="3548341"/>
            <a:ext cx="1020317" cy="811282"/>
          </a:xfrm>
          <a:prstGeom prst="flowChartAlternateProcess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BBDBD0-BDF4-4EDB-AC44-7B73A94FC78F}"/>
              </a:ext>
            </a:extLst>
          </p:cNvPr>
          <p:cNvSpPr txBox="1"/>
          <p:nvPr/>
        </p:nvSpPr>
        <p:spPr>
          <a:xfrm>
            <a:off x="2867929" y="3664242"/>
            <a:ext cx="110639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LED Driver</a:t>
            </a:r>
          </a:p>
          <a:p>
            <a:r>
              <a:rPr lang="en-US" sz="1600">
                <a:solidFill>
                  <a:schemeClr val="accent1"/>
                </a:solidFill>
              </a:rPr>
              <a:t>Circuit</a:t>
            </a:r>
          </a:p>
        </p:txBody>
      </p:sp>
      <p:sp>
        <p:nvSpPr>
          <p:cNvPr id="1042" name="Flowchart: Alternate Process 1041">
            <a:extLst>
              <a:ext uri="{FF2B5EF4-FFF2-40B4-BE49-F238E27FC236}">
                <a16:creationId xmlns:a16="http://schemas.microsoft.com/office/drawing/2014/main" id="{AA7F14CD-AA11-42B8-A7A5-C801A6FB1B14}"/>
              </a:ext>
            </a:extLst>
          </p:cNvPr>
          <p:cNvSpPr/>
          <p:nvPr/>
        </p:nvSpPr>
        <p:spPr>
          <a:xfrm>
            <a:off x="6964803" y="3564454"/>
            <a:ext cx="944545" cy="736287"/>
          </a:xfrm>
          <a:prstGeom prst="flowChartAlternateProcess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C2958512-8194-46BE-B9DB-D7F34BDEB091}"/>
              </a:ext>
            </a:extLst>
          </p:cNvPr>
          <p:cNvSpPr txBox="1"/>
          <p:nvPr/>
        </p:nvSpPr>
        <p:spPr>
          <a:xfrm>
            <a:off x="6899808" y="3640211"/>
            <a:ext cx="911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accent1"/>
                </a:solidFill>
              </a:rPr>
              <a:t>IR </a:t>
            </a:r>
          </a:p>
          <a:p>
            <a:pPr algn="ctr"/>
            <a:r>
              <a:rPr lang="en-US" sz="1600">
                <a:solidFill>
                  <a:schemeClr val="accent1"/>
                </a:solidFill>
              </a:rPr>
              <a:t>Receiver</a:t>
            </a:r>
          </a:p>
        </p:txBody>
      </p:sp>
      <p:sp>
        <p:nvSpPr>
          <p:cNvPr id="52" name="Flowchart: Alternate Process 51">
            <a:extLst>
              <a:ext uri="{FF2B5EF4-FFF2-40B4-BE49-F238E27FC236}">
                <a16:creationId xmlns:a16="http://schemas.microsoft.com/office/drawing/2014/main" id="{E411B6D7-8AE7-4A7F-9D48-BC9142E91F55}"/>
              </a:ext>
            </a:extLst>
          </p:cNvPr>
          <p:cNvSpPr/>
          <p:nvPr/>
        </p:nvSpPr>
        <p:spPr>
          <a:xfrm>
            <a:off x="8376874" y="3431929"/>
            <a:ext cx="793820" cy="2270720"/>
          </a:xfrm>
          <a:prstGeom prst="flowChartAlternateProcess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D97D498-ABE8-47EE-8964-30A388BD9E7C}"/>
              </a:ext>
            </a:extLst>
          </p:cNvPr>
          <p:cNvSpPr txBox="1"/>
          <p:nvPr/>
        </p:nvSpPr>
        <p:spPr>
          <a:xfrm>
            <a:off x="8565761" y="4403788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>
                <a:solidFill>
                  <a:schemeClr val="accent1"/>
                </a:solidFill>
              </a:rPr>
              <a:t>μ</a:t>
            </a:r>
            <a:r>
              <a:rPr lang="en-US" sz="1600">
                <a:solidFill>
                  <a:schemeClr val="accent1"/>
                </a:solidFill>
              </a:rPr>
              <a:t>C</a:t>
            </a:r>
          </a:p>
        </p:txBody>
      </p:sp>
      <p:cxnSp>
        <p:nvCxnSpPr>
          <p:cNvPr id="1045" name="Straight Arrow Connector 1044">
            <a:extLst>
              <a:ext uri="{FF2B5EF4-FFF2-40B4-BE49-F238E27FC236}">
                <a16:creationId xmlns:a16="http://schemas.microsoft.com/office/drawing/2014/main" id="{67A224CA-3FFA-4A6E-854D-441EDEE54D27}"/>
              </a:ext>
            </a:extLst>
          </p:cNvPr>
          <p:cNvCxnSpPr>
            <a:cxnSpLocks/>
          </p:cNvCxnSpPr>
          <p:nvPr/>
        </p:nvCxnSpPr>
        <p:spPr>
          <a:xfrm flipV="1">
            <a:off x="7909347" y="3932595"/>
            <a:ext cx="46618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6" name="Flowchart: Alternate Process 1045">
            <a:extLst>
              <a:ext uri="{FF2B5EF4-FFF2-40B4-BE49-F238E27FC236}">
                <a16:creationId xmlns:a16="http://schemas.microsoft.com/office/drawing/2014/main" id="{1E313EB9-B146-4444-8768-1ED8E7CCC78B}"/>
              </a:ext>
            </a:extLst>
          </p:cNvPr>
          <p:cNvSpPr/>
          <p:nvPr/>
        </p:nvSpPr>
        <p:spPr>
          <a:xfrm>
            <a:off x="5161856" y="3640211"/>
            <a:ext cx="552062" cy="613945"/>
          </a:xfrm>
          <a:prstGeom prst="flowChartAlternateProcess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5838758E-6E54-4F6E-90CA-A51A502A2242}"/>
              </a:ext>
            </a:extLst>
          </p:cNvPr>
          <p:cNvSpPr txBox="1"/>
          <p:nvPr/>
        </p:nvSpPr>
        <p:spPr>
          <a:xfrm>
            <a:off x="5116613" y="3765343"/>
            <a:ext cx="652743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Optic</a:t>
            </a:r>
          </a:p>
        </p:txBody>
      </p:sp>
      <p:cxnSp>
        <p:nvCxnSpPr>
          <p:cNvPr id="1052" name="Straight Arrow Connector 1051">
            <a:extLst>
              <a:ext uri="{FF2B5EF4-FFF2-40B4-BE49-F238E27FC236}">
                <a16:creationId xmlns:a16="http://schemas.microsoft.com/office/drawing/2014/main" id="{F7D447B1-FDCC-493B-9020-A5842F877C12}"/>
              </a:ext>
            </a:extLst>
          </p:cNvPr>
          <p:cNvCxnSpPr>
            <a:cxnSpLocks/>
          </p:cNvCxnSpPr>
          <p:nvPr/>
        </p:nvCxnSpPr>
        <p:spPr>
          <a:xfrm flipV="1">
            <a:off x="5724661" y="3932597"/>
            <a:ext cx="213558" cy="2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B6A02F9-F444-4405-B006-B2C186A6EDCE}"/>
              </a:ext>
            </a:extLst>
          </p:cNvPr>
          <p:cNvCxnSpPr>
            <a:cxnSpLocks/>
          </p:cNvCxnSpPr>
          <p:nvPr/>
        </p:nvCxnSpPr>
        <p:spPr>
          <a:xfrm>
            <a:off x="4859649" y="3932601"/>
            <a:ext cx="297236" cy="2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C15ED807-82CD-4F51-A3C5-91568DF93A89}"/>
              </a:ext>
            </a:extLst>
          </p:cNvPr>
          <p:cNvSpPr/>
          <p:nvPr/>
        </p:nvSpPr>
        <p:spPr>
          <a:xfrm>
            <a:off x="2920464" y="4807757"/>
            <a:ext cx="1020317" cy="811282"/>
          </a:xfrm>
          <a:prstGeom prst="flowChartAlternateProcess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E8081B-609F-4D7A-BD06-734E722003FC}"/>
              </a:ext>
            </a:extLst>
          </p:cNvPr>
          <p:cNvSpPr txBox="1"/>
          <p:nvPr/>
        </p:nvSpPr>
        <p:spPr>
          <a:xfrm>
            <a:off x="2978150" y="50313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accent1"/>
                </a:solidFill>
              </a:rPr>
              <a:t>Switch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E4C8B-5DF9-4DDB-93F9-E5D24A19517A}"/>
              </a:ext>
            </a:extLst>
          </p:cNvPr>
          <p:cNvCxnSpPr/>
          <p:nvPr/>
        </p:nvCxnSpPr>
        <p:spPr>
          <a:xfrm>
            <a:off x="3913717" y="3934882"/>
            <a:ext cx="162983" cy="4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32B3CB-120B-4714-9498-37FD3A917E99}"/>
              </a:ext>
            </a:extLst>
          </p:cNvPr>
          <p:cNvCxnSpPr/>
          <p:nvPr/>
        </p:nvCxnSpPr>
        <p:spPr>
          <a:xfrm>
            <a:off x="2627842" y="3929591"/>
            <a:ext cx="226484" cy="4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6145CD8-6D1E-4157-8700-8187D7F4980C}"/>
              </a:ext>
            </a:extLst>
          </p:cNvPr>
          <p:cNvCxnSpPr>
            <a:cxnSpLocks/>
          </p:cNvCxnSpPr>
          <p:nvPr/>
        </p:nvCxnSpPr>
        <p:spPr>
          <a:xfrm flipH="1" flipV="1">
            <a:off x="2621492" y="5214409"/>
            <a:ext cx="281515" cy="6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F9C0F0-1F55-4666-9EE4-355136765E3F}"/>
              </a:ext>
            </a:extLst>
          </p:cNvPr>
          <p:cNvSpPr/>
          <p:nvPr/>
        </p:nvSpPr>
        <p:spPr>
          <a:xfrm>
            <a:off x="5966884" y="3543301"/>
            <a:ext cx="571499" cy="931332"/>
          </a:xfrm>
          <a:prstGeom prst="round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D654F7-0A7D-4038-A71F-C4E50B072389}"/>
              </a:ext>
            </a:extLst>
          </p:cNvPr>
          <p:cNvCxnSpPr>
            <a:cxnSpLocks/>
          </p:cNvCxnSpPr>
          <p:nvPr/>
        </p:nvCxnSpPr>
        <p:spPr>
          <a:xfrm flipV="1">
            <a:off x="6533513" y="3932594"/>
            <a:ext cx="40268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821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702" y="316140"/>
            <a:ext cx="7187298" cy="1325563"/>
          </a:xfrm>
        </p:spPr>
        <p:txBody>
          <a:bodyPr>
            <a:normAutofit/>
          </a:bodyPr>
          <a:lstStyle/>
          <a:p>
            <a:r>
              <a:rPr lang="en-US">
                <a:latin typeface="Corbel"/>
                <a:ea typeface="Helvetica" charset="0"/>
                <a:cs typeface="Helvetica"/>
              </a:rPr>
              <a:t>IR Receiver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2018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TSOP34438 Receiver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Includes AGC, 38 kHz bandpass filter, and demodulator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Minimizes effects of background illumination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Ideal for outdoor applications and indoor applications with lights 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High horizontal directivity of </a:t>
            </a:r>
            <a:r>
              <a:rPr lang="en-US" dirty="0">
                <a:latin typeface="Calibri"/>
                <a:cs typeface="Calibri"/>
              </a:rPr>
              <a:t>±45˚  limited to smaller acceptance cone by a NIR-reflective aperture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FC73360-EAC1-4E54-AAF8-CAE189BA3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366797"/>
              </p:ext>
            </p:extLst>
          </p:nvPr>
        </p:nvGraphicFramePr>
        <p:xfrm>
          <a:off x="1662185" y="3984532"/>
          <a:ext cx="3971701" cy="1737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94028">
                  <a:extLst>
                    <a:ext uri="{9D8B030D-6E8A-4147-A177-3AD203B41FA5}">
                      <a16:colId xmlns:a16="http://schemas.microsoft.com/office/drawing/2014/main" val="1226420759"/>
                    </a:ext>
                  </a:extLst>
                </a:gridCol>
                <a:gridCol w="1977673">
                  <a:extLst>
                    <a:ext uri="{9D8B030D-6E8A-4147-A177-3AD203B41FA5}">
                      <a16:colId xmlns:a16="http://schemas.microsoft.com/office/drawing/2014/main" val="4224823890"/>
                    </a:ext>
                  </a:extLst>
                </a:gridCol>
              </a:tblGrid>
              <a:tr h="26738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106147"/>
                  </a:ext>
                </a:extLst>
              </a:tr>
              <a:tr h="26738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Input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0.27-0.45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010347"/>
                  </a:ext>
                </a:extLst>
              </a:tr>
              <a:tr h="26738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Input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2.5-5.5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08622"/>
                  </a:ext>
                </a:extLst>
              </a:tr>
              <a:tr h="26738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Output Voltage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&lt;100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1405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23CD28D-6C6A-4A81-A7EE-4D4929E93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699" y="3879681"/>
            <a:ext cx="3971700" cy="203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41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702" y="316140"/>
            <a:ext cx="7187298" cy="1325563"/>
          </a:xfrm>
        </p:spPr>
        <p:txBody>
          <a:bodyPr>
            <a:normAutofit/>
          </a:bodyPr>
          <a:lstStyle/>
          <a:p>
            <a:r>
              <a:rPr lang="en-US">
                <a:latin typeface="Corbel"/>
                <a:ea typeface="Helvetica" charset="0"/>
                <a:cs typeface="Helvetica"/>
              </a:rPr>
              <a:t>Receiver Sensitivities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FF12B3-3B2A-4640-BBB3-361EDBF30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5648" y="1641703"/>
            <a:ext cx="3911910" cy="348365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C90DCF-50F8-4069-AE0D-561584785438}"/>
              </a:ext>
            </a:extLst>
          </p:cNvPr>
          <p:cNvSpPr txBox="1"/>
          <p:nvPr/>
        </p:nvSpPr>
        <p:spPr>
          <a:xfrm>
            <a:off x="2039816" y="5345723"/>
            <a:ext cx="790023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950 nm wavelength of max sensitivity</a:t>
            </a:r>
            <a:endParaRPr lang="en-US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1 </a:t>
            </a:r>
            <a:r>
              <a:rPr lang="en-US" dirty="0" err="1">
                <a:solidFill>
                  <a:schemeClr val="accent1"/>
                </a:solidFill>
                <a:ea typeface="+mn-lt"/>
                <a:cs typeface="+mn-lt"/>
              </a:rPr>
              <a:t>mW</a:t>
            </a:r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/m</a:t>
            </a:r>
            <a:r>
              <a:rPr lang="en-US" dirty="0">
                <a:solidFill>
                  <a:schemeClr val="accent1"/>
                </a:solidFill>
                <a:latin typeface="Calibri"/>
                <a:cs typeface="Calibri"/>
              </a:rPr>
              <a:t>² m</a:t>
            </a:r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inimum irradiance needed in bright sunlight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82AB30-8B4F-456E-8131-DA1E453F8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083" y="1641703"/>
            <a:ext cx="4104659" cy="34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27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702" y="316140"/>
            <a:ext cx="7187298" cy="1325563"/>
          </a:xfrm>
        </p:spPr>
        <p:txBody>
          <a:bodyPr>
            <a:normAutofit/>
          </a:bodyPr>
          <a:lstStyle/>
          <a:p>
            <a:r>
              <a:rPr lang="en-US">
                <a:latin typeface="Corbel"/>
                <a:ea typeface="Helvetica" charset="0"/>
                <a:cs typeface="Helvetica"/>
              </a:rPr>
              <a:t>IR Transmitter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2018" y="1825625"/>
            <a:ext cx="501861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/>
              <a:t>TSAL6100 IR LED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/>
              <a:t>Laser diode considered, but not chosen due to difficulty to aim at long range and need for more optics (cylindrical lenses, beam expanders)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/>
              <a:t>940 nm peak wavelength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/>
              <a:t>Angle of half intensity </a:t>
            </a:r>
            <a:r>
              <a:rPr lang="el-GR" sz="2000">
                <a:latin typeface="Calibri"/>
                <a:cs typeface="Calibri"/>
              </a:rPr>
              <a:t>φ</a:t>
            </a:r>
            <a:r>
              <a:rPr lang="en-US" sz="2000">
                <a:latin typeface="Calibri"/>
                <a:cs typeface="Calibri"/>
              </a:rPr>
              <a:t>=±10˚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/>
              <a:t>Turned on by pulse signal modulated at 38 kHz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0BBD47-865E-49B1-8C13-5C7741065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667951"/>
              </p:ext>
            </p:extLst>
          </p:nvPr>
        </p:nvGraphicFramePr>
        <p:xfrm>
          <a:off x="7207250" y="1905000"/>
          <a:ext cx="4342062" cy="2926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71031">
                  <a:extLst>
                    <a:ext uri="{9D8B030D-6E8A-4147-A177-3AD203B41FA5}">
                      <a16:colId xmlns:a16="http://schemas.microsoft.com/office/drawing/2014/main" val="3344010057"/>
                    </a:ext>
                  </a:extLst>
                </a:gridCol>
                <a:gridCol w="2171031">
                  <a:extLst>
                    <a:ext uri="{9D8B030D-6E8A-4147-A177-3AD203B41FA5}">
                      <a16:colId xmlns:a16="http://schemas.microsoft.com/office/drawing/2014/main" val="1331826548"/>
                    </a:ext>
                  </a:extLst>
                </a:gridCol>
              </a:tblGrid>
              <a:tr h="2603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092960"/>
                  </a:ext>
                </a:extLst>
              </a:tr>
              <a:tr h="8776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Radiant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1.35-1.6 V (at I</a:t>
                      </a:r>
                      <a:r>
                        <a:rPr lang="en-US" baseline="-10000" dirty="0"/>
                        <a:t>F</a:t>
                      </a:r>
                      <a:r>
                        <a:rPr lang="en-US" dirty="0"/>
                        <a:t>=100 mA, </a:t>
                      </a:r>
                      <a:r>
                        <a:rPr lang="en-US" dirty="0" err="1"/>
                        <a:t>t</a:t>
                      </a:r>
                      <a:r>
                        <a:rPr lang="en-US" baseline="-10000" dirty="0" err="1"/>
                        <a:t>p</a:t>
                      </a:r>
                      <a:r>
                        <a:rPr lang="en-US" baseline="0" dirty="0"/>
                        <a:t>=20 </a:t>
                      </a:r>
                      <a:r>
                        <a:rPr lang="en-US" baseline="0" dirty="0" err="1"/>
                        <a:t>ms</a:t>
                      </a:r>
                      <a:r>
                        <a:rPr lang="en-US" dirty="0"/>
                        <a:t>)</a:t>
                      </a:r>
                      <a:br>
                        <a:rPr lang="en-US" dirty="0"/>
                      </a:br>
                      <a:r>
                        <a:rPr lang="en-US" dirty="0"/>
                        <a:t>2.2-3 V (at I</a:t>
                      </a:r>
                      <a:r>
                        <a:rPr lang="en-US" baseline="-10000" dirty="0"/>
                        <a:t>F</a:t>
                      </a:r>
                      <a:r>
                        <a:rPr lang="en-US" dirty="0"/>
                        <a:t>=1 A, </a:t>
                      </a:r>
                      <a:r>
                        <a:rPr lang="en-US" dirty="0" err="1"/>
                        <a:t>t</a:t>
                      </a:r>
                      <a:r>
                        <a:rPr lang="en-US" baseline="-10000" dirty="0" err="1"/>
                        <a:t>p</a:t>
                      </a:r>
                      <a:r>
                        <a:rPr lang="en-US" baseline="0" dirty="0"/>
                        <a:t>=100</a:t>
                      </a:r>
                      <a:r>
                        <a:rPr lang="el-GR" baseline="0" dirty="0"/>
                        <a:t>μ</a:t>
                      </a:r>
                      <a:r>
                        <a:rPr lang="en-US" baseline="0" dirty="0"/>
                        <a:t>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453711"/>
                  </a:ext>
                </a:extLst>
              </a:tr>
              <a:tr h="4685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Radiant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 </a:t>
                      </a:r>
                      <a:r>
                        <a:rPr lang="en-US" dirty="0" err="1"/>
                        <a:t>mW</a:t>
                      </a:r>
                      <a:r>
                        <a:rPr lang="en-US" dirty="0"/>
                        <a:t> (at I</a:t>
                      </a:r>
                      <a:r>
                        <a:rPr lang="en-US" baseline="-10000" dirty="0"/>
                        <a:t>F</a:t>
                      </a:r>
                      <a:r>
                        <a:rPr lang="en-US" dirty="0"/>
                        <a:t>=100 mA, </a:t>
                      </a:r>
                      <a:r>
                        <a:rPr lang="en-US" dirty="0" err="1"/>
                        <a:t>t</a:t>
                      </a:r>
                      <a:r>
                        <a:rPr lang="en-US" baseline="-10000" dirty="0" err="1"/>
                        <a:t>p</a:t>
                      </a:r>
                      <a:r>
                        <a:rPr lang="en-US" baseline="0" dirty="0"/>
                        <a:t>=20 </a:t>
                      </a:r>
                      <a:r>
                        <a:rPr lang="en-US" baseline="0" dirty="0" err="1"/>
                        <a:t>ms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291598"/>
                  </a:ext>
                </a:extLst>
              </a:tr>
              <a:tr h="2603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Rise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654046"/>
                  </a:ext>
                </a:extLst>
              </a:tr>
              <a:tr h="2603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Fall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68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354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5F3B-0E75-467C-9641-8352664F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76766"/>
            <a:ext cx="9293437" cy="1356360"/>
          </a:xfrm>
        </p:spPr>
        <p:txBody>
          <a:bodyPr/>
          <a:lstStyle/>
          <a:p>
            <a:r>
              <a:rPr lang="en-US" dirty="0"/>
              <a:t>Focusing Optic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D1ECC-4EFB-4E81-AB0B-8F35209B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036233"/>
            <a:ext cx="6623789" cy="392218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Light focused for long range play with a lens</a:t>
            </a:r>
          </a:p>
          <a:p>
            <a:r>
              <a:rPr lang="en-US" dirty="0"/>
              <a:t>Choice made between </a:t>
            </a:r>
            <a:r>
              <a:rPr lang="en-US" dirty="0" err="1"/>
              <a:t>spheric</a:t>
            </a:r>
            <a:r>
              <a:rPr lang="en-US" dirty="0"/>
              <a:t> and aspheric lenses</a:t>
            </a:r>
          </a:p>
          <a:p>
            <a:pPr lvl="1"/>
            <a:r>
              <a:rPr lang="en-US" dirty="0"/>
              <a:t>Aspheric optics offer reduced aberration and improved collimation</a:t>
            </a:r>
          </a:p>
          <a:p>
            <a:pPr lvl="1"/>
            <a:r>
              <a:rPr lang="en-US" dirty="0" err="1"/>
              <a:t>Spheric</a:t>
            </a:r>
            <a:r>
              <a:rPr lang="en-US" dirty="0"/>
              <a:t> optics are less expensive and smaller than </a:t>
            </a:r>
            <a:r>
              <a:rPr lang="en-US" dirty="0" err="1"/>
              <a:t>aspherics</a:t>
            </a:r>
            <a:r>
              <a:rPr lang="en-US" dirty="0"/>
              <a:t> at similar focal lengths</a:t>
            </a:r>
          </a:p>
          <a:p>
            <a:r>
              <a:rPr lang="en-US" dirty="0"/>
              <a:t>To maximize optical throughput, a lens with NA greater than 0.174 was chosen</a:t>
            </a:r>
          </a:p>
          <a:p>
            <a:pPr lvl="1">
              <a:spcAft>
                <a:spcPts val="0"/>
              </a:spcAft>
            </a:pPr>
            <a:r>
              <a:rPr lang="en-US" dirty="0"/>
              <a:t>This number was derived from the NA = sin(</a:t>
            </a:r>
            <a:r>
              <a:rPr lang="el-GR" dirty="0">
                <a:latin typeface="Calibri"/>
                <a:cs typeface="Calibri"/>
              </a:rPr>
              <a:t>φ) </a:t>
            </a:r>
            <a:r>
              <a:rPr lang="el-GR" dirty="0" err="1">
                <a:latin typeface="Calibri"/>
                <a:cs typeface="Calibri"/>
              </a:rPr>
              <a:t>approximation</a:t>
            </a:r>
            <a:endParaRPr lang="el-GR" dirty="0">
              <a:latin typeface="Calibri"/>
              <a:cs typeface="Calibri"/>
            </a:endParaRPr>
          </a:p>
          <a:p>
            <a:r>
              <a:rPr lang="el-GR" dirty="0" err="1">
                <a:latin typeface="Calibri"/>
                <a:cs typeface="Calibri"/>
              </a:rPr>
              <a:t>Large</a:t>
            </a:r>
            <a:r>
              <a:rPr lang="el-GR" dirty="0">
                <a:latin typeface="Calibri"/>
                <a:cs typeface="Calibri"/>
              </a:rPr>
              <a:t> </a:t>
            </a:r>
            <a:r>
              <a:rPr lang="el-GR" dirty="0" err="1">
                <a:latin typeface="Calibri"/>
                <a:cs typeface="Calibri"/>
              </a:rPr>
              <a:t>focal</a:t>
            </a:r>
            <a:r>
              <a:rPr lang="el-GR" dirty="0">
                <a:latin typeface="Calibri"/>
                <a:cs typeface="Calibri"/>
              </a:rPr>
              <a:t> </a:t>
            </a:r>
            <a:r>
              <a:rPr lang="el-GR" dirty="0" err="1">
                <a:latin typeface="Calibri"/>
                <a:cs typeface="Calibri"/>
              </a:rPr>
              <a:t>length</a:t>
            </a:r>
            <a:r>
              <a:rPr lang="el-GR" dirty="0">
                <a:latin typeface="Calibri"/>
                <a:cs typeface="Calibri"/>
              </a:rPr>
              <a:t> </a:t>
            </a:r>
            <a:r>
              <a:rPr lang="el-GR" dirty="0" err="1">
                <a:latin typeface="Calibri"/>
                <a:cs typeface="Calibri"/>
              </a:rPr>
              <a:t>to</a:t>
            </a:r>
            <a:r>
              <a:rPr lang="el-GR" dirty="0">
                <a:latin typeface="Calibri"/>
                <a:cs typeface="Calibri"/>
              </a:rPr>
              <a:t> </a:t>
            </a:r>
            <a:r>
              <a:rPr lang="el-GR" dirty="0" err="1">
                <a:latin typeface="Calibri"/>
                <a:cs typeface="Calibri"/>
              </a:rPr>
              <a:t>minimize</a:t>
            </a:r>
            <a:r>
              <a:rPr lang="el-GR" dirty="0">
                <a:latin typeface="Calibri"/>
                <a:cs typeface="Calibri"/>
              </a:rPr>
              <a:t> </a:t>
            </a:r>
            <a:r>
              <a:rPr lang="el-GR" dirty="0" err="1">
                <a:latin typeface="Calibri"/>
                <a:cs typeface="Calibri"/>
              </a:rPr>
              <a:t>divergence</a:t>
            </a:r>
            <a:r>
              <a:rPr lang="el-GR" dirty="0">
                <a:latin typeface="Calibri"/>
                <a:cs typeface="Calibri"/>
              </a:rPr>
              <a:t> </a:t>
            </a:r>
          </a:p>
          <a:p>
            <a:r>
              <a:rPr lang="el-GR" dirty="0" err="1"/>
              <a:t>Selected</a:t>
            </a:r>
            <a:r>
              <a:rPr lang="el-GR" dirty="0"/>
              <a:t> a </a:t>
            </a:r>
            <a:r>
              <a:rPr lang="el-GR" dirty="0" err="1"/>
              <a:t>plano</a:t>
            </a:r>
            <a:r>
              <a:rPr lang="el-GR" dirty="0"/>
              <a:t> </a:t>
            </a:r>
            <a:r>
              <a:rPr lang="el-GR" dirty="0" err="1"/>
              <a:t>convex</a:t>
            </a:r>
            <a:r>
              <a:rPr lang="el-GR" dirty="0"/>
              <a:t> </a:t>
            </a:r>
            <a:r>
              <a:rPr lang="el-GR" dirty="0" err="1"/>
              <a:t>lens</a:t>
            </a:r>
            <a:endParaRPr lang="el-GR" dirty="0"/>
          </a:p>
          <a:p>
            <a:pPr>
              <a:spcAft>
                <a:spcPts val="0"/>
              </a:spcAft>
            </a:pPr>
            <a:endParaRPr lang="el-GR">
              <a:latin typeface="Calibri"/>
              <a:cs typeface="Calibri"/>
            </a:endParaRPr>
          </a:p>
          <a:p>
            <a:pPr lvl="1">
              <a:spcAft>
                <a:spcPts val="0"/>
              </a:spcAft>
            </a:pPr>
            <a:endParaRPr lang="en-US">
              <a:latin typeface="Corbel" panose="020B0503020204020204"/>
              <a:cs typeface="Calibri"/>
            </a:endParaRP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6799E694-B824-4A1F-A76D-270BBEFB67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915687"/>
              </p:ext>
            </p:extLst>
          </p:nvPr>
        </p:nvGraphicFramePr>
        <p:xfrm>
          <a:off x="8456084" y="2614084"/>
          <a:ext cx="3326304" cy="218016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3152">
                  <a:extLst>
                    <a:ext uri="{9D8B030D-6E8A-4147-A177-3AD203B41FA5}">
                      <a16:colId xmlns:a16="http://schemas.microsoft.com/office/drawing/2014/main" val="2817902464"/>
                    </a:ext>
                  </a:extLst>
                </a:gridCol>
                <a:gridCol w="1663152">
                  <a:extLst>
                    <a:ext uri="{9D8B030D-6E8A-4147-A177-3AD203B41FA5}">
                      <a16:colId xmlns:a16="http://schemas.microsoft.com/office/drawing/2014/main" val="2748420607"/>
                    </a:ext>
                  </a:extLst>
                </a:gridCol>
              </a:tblGrid>
              <a:tr h="4614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949947"/>
                  </a:ext>
                </a:extLst>
              </a:tr>
              <a:tr h="7959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Numerical Aperture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370147"/>
                  </a:ext>
                </a:extLst>
              </a:tr>
              <a:tr h="4614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214550"/>
                  </a:ext>
                </a:extLst>
              </a:tr>
              <a:tr h="4614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721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809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702" y="316140"/>
            <a:ext cx="7187298" cy="1325563"/>
          </a:xfrm>
        </p:spPr>
        <p:txBody>
          <a:bodyPr>
            <a:normAutofit/>
          </a:bodyPr>
          <a:lstStyle/>
          <a:p>
            <a:r>
              <a:rPr lang="en-US">
                <a:latin typeface="Corbel"/>
                <a:ea typeface="Helvetica" charset="0"/>
                <a:cs typeface="Helvetica"/>
              </a:rPr>
              <a:t>Pulse Signal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268" y="1910292"/>
            <a:ext cx="61404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NEC IR Transmission protocol industry standard  used as a guideline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/>
              <a:t>A 108 </a:t>
            </a:r>
            <a:r>
              <a:rPr lang="en-US" sz="1800" dirty="0" err="1"/>
              <a:t>ms</a:t>
            </a:r>
            <a:r>
              <a:rPr lang="en-US" sz="1800" dirty="0"/>
              <a:t> signal is generated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/>
              <a:t>0 and 1 differentiated by pulse distance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ea typeface="+mn-lt"/>
                <a:cs typeface="+mn-lt"/>
              </a:rPr>
              <a:t>Leader, address, and command codes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Our application only sends 1 command, so only an address code was needed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EFDF3-0D43-4ABE-9FB2-B3B09C555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875" y="2186895"/>
            <a:ext cx="5292978" cy="238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37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6CA6-4150-4395-B7F7-7344DC12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Reality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81F84-23DD-41E8-BB8E-DDF18641C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Combines Digital and Real Space</a:t>
            </a:r>
          </a:p>
          <a:p>
            <a:r>
              <a:rPr lang="en-US"/>
              <a:t>Productivity Enhance</a:t>
            </a:r>
          </a:p>
          <a:p>
            <a:r>
              <a:rPr lang="en-US"/>
              <a:t>Conventional Optics</a:t>
            </a:r>
          </a:p>
          <a:p>
            <a:r>
              <a:rPr lang="en-US"/>
              <a:t>Pupil Forming </a:t>
            </a:r>
          </a:p>
          <a:p>
            <a:pPr lvl="1"/>
            <a:r>
              <a:rPr lang="en-US"/>
              <a:t>Intermediate Images </a:t>
            </a:r>
          </a:p>
          <a:p>
            <a:pPr lvl="1"/>
            <a:r>
              <a:rPr lang="en-US"/>
              <a:t>Exit Pupil at the Eye</a:t>
            </a:r>
          </a:p>
          <a:p>
            <a:r>
              <a:rPr lang="en-US"/>
              <a:t>Non-Pupil Forming</a:t>
            </a:r>
          </a:p>
          <a:p>
            <a:pPr lvl="1"/>
            <a:r>
              <a:rPr lang="en-US"/>
              <a:t>Image Formation at Infinity</a:t>
            </a:r>
          </a:p>
          <a:p>
            <a:pPr lvl="1"/>
            <a:r>
              <a:rPr lang="en-US"/>
              <a:t>Direct Scaling of Optical Elements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88446-3C78-4782-BD2E-BAD85E5850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537672" y="2085690"/>
            <a:ext cx="4583438" cy="2686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5D6F80-1806-48A9-A80F-E0C36724676C}"/>
              </a:ext>
            </a:extLst>
          </p:cNvPr>
          <p:cNvSpPr txBox="1"/>
          <p:nvPr/>
        </p:nvSpPr>
        <p:spPr>
          <a:xfrm>
            <a:off x="7012291" y="4772309"/>
            <a:ext cx="41715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Kress, Bernard, and </a:t>
            </a:r>
            <a:r>
              <a:rPr lang="en-US" sz="900" i="1" err="1"/>
              <a:t>Meimei</a:t>
            </a:r>
            <a:r>
              <a:rPr lang="en-US" sz="900" i="1"/>
              <a:t> Shin. “Diffractive and Holographic Optics as Optical Combiners in Head Mounted Displays.” Proceedings of the 2013 ACM Conference Pervasive &amp; Ubiquitous Computing Adjunct Publication, Sept. 2013, p. 1479.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12234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75C0-846E-4467-9127-EFEEE943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ABC76-C9AB-426F-85C0-65E2259A0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Non-Pupil Forming</a:t>
            </a:r>
          </a:p>
          <a:p>
            <a:r>
              <a:rPr lang="en-US"/>
              <a:t>Plano Convex Lens</a:t>
            </a:r>
          </a:p>
          <a:p>
            <a:r>
              <a:rPr lang="en-US"/>
              <a:t>Focus at Display for Collimation</a:t>
            </a:r>
          </a:p>
          <a:p>
            <a:r>
              <a:rPr lang="en-US"/>
              <a:t>Focus image at Infinity</a:t>
            </a:r>
          </a:p>
          <a:p>
            <a:r>
              <a:rPr lang="en-US"/>
              <a:t>Flat Mirror</a:t>
            </a:r>
          </a:p>
          <a:p>
            <a:r>
              <a:rPr lang="en-US"/>
              <a:t>Beam splitter </a:t>
            </a:r>
          </a:p>
          <a:p>
            <a:r>
              <a:rPr lang="en-US"/>
              <a:t>Positioning changed </a:t>
            </a:r>
            <a:r>
              <a:rPr lang="en-US" err="1"/>
              <a:t>slighty</a:t>
            </a:r>
            <a:r>
              <a:rPr lang="en-US"/>
              <a:t> </a:t>
            </a:r>
            <a:br>
              <a:rPr lang="en-US"/>
            </a:br>
            <a:r>
              <a:rPr lang="en-US"/>
              <a:t>in the development process</a:t>
            </a:r>
          </a:p>
        </p:txBody>
      </p:sp>
      <p:pic>
        <p:nvPicPr>
          <p:cNvPr id="9" name="Picture 8" descr="A picture containing athletic game&#10;&#10;Description automatically generated">
            <a:extLst>
              <a:ext uri="{FF2B5EF4-FFF2-40B4-BE49-F238E27FC236}">
                <a16:creationId xmlns:a16="http://schemas.microsoft.com/office/drawing/2014/main" id="{EDF6F3AB-01EE-441C-97DC-CB9CF335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55" y="681037"/>
            <a:ext cx="3661370" cy="2747963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40C300AD-140A-4594-8FCB-E2C8362ED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307" y="3429001"/>
            <a:ext cx="311421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30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B165-460D-4EB5-9DC8-D43C5BA5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Display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A295C-DD29-4CAA-AE88-2A8B5F4F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OLED</a:t>
            </a:r>
          </a:p>
          <a:p>
            <a:r>
              <a:rPr lang="en-US"/>
              <a:t>Small and cost effective</a:t>
            </a:r>
          </a:p>
          <a:p>
            <a:r>
              <a:rPr lang="en-US"/>
              <a:t>Luminance Contrast Biggest concern for Source</a:t>
            </a:r>
          </a:p>
          <a:p>
            <a:r>
              <a:rPr lang="en-US"/>
              <a:t>Adafruit 0.96” OLED Breakout Board</a:t>
            </a:r>
          </a:p>
          <a:p>
            <a:r>
              <a:rPr lang="en-US"/>
              <a:t>128 x 64 Pixels</a:t>
            </a:r>
          </a:p>
          <a:p>
            <a:r>
              <a:rPr lang="en-US"/>
              <a:t>I2C  data scheme for accessibility</a:t>
            </a:r>
          </a:p>
        </p:txBody>
      </p:sp>
      <p:pic>
        <p:nvPicPr>
          <p:cNvPr id="5" name="Picture 4" descr="A picture containing sky, table, indoor, wall&#10;&#10;Description automatically generated">
            <a:extLst>
              <a:ext uri="{FF2B5EF4-FFF2-40B4-BE49-F238E27FC236}">
                <a16:creationId xmlns:a16="http://schemas.microsoft.com/office/drawing/2014/main" id="{AC8B18C3-6957-41D2-A87D-950B71423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02" y="2058865"/>
            <a:ext cx="4030921" cy="302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97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C435-88DE-40C8-BF25-6D7E68C5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91BF-251D-4DC9-BEAC-E93718A9A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Head-Mounted Display that shows the user important supplemental information </a:t>
            </a:r>
          </a:p>
          <a:p>
            <a:pPr lvl="1"/>
            <a:r>
              <a:rPr lang="en-US" dirty="0"/>
              <a:t>Shows your approximate position on the map</a:t>
            </a:r>
          </a:p>
          <a:p>
            <a:pPr lvl="1"/>
            <a:r>
              <a:rPr lang="en-US" dirty="0"/>
              <a:t>Shows how many lives you have</a:t>
            </a:r>
          </a:p>
          <a:p>
            <a:r>
              <a:rPr lang="en-US" dirty="0"/>
              <a:t>Augmented Reality: A Video Game-Like Experience</a:t>
            </a:r>
          </a:p>
          <a:p>
            <a:pPr lvl="1"/>
            <a:r>
              <a:rPr lang="en-US" dirty="0"/>
              <a:t>User friendly, easily recognizable, similar to well-known video game elements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27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671AC-27F8-4A68-B120-98D6AA81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Display Source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94AE-A024-4470-A80D-13BCC7F70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Operates on a 1024 byte buffer</a:t>
            </a:r>
          </a:p>
          <a:p>
            <a:r>
              <a:rPr lang="en-US"/>
              <a:t>Uses I2C for communicating with MCU</a:t>
            </a:r>
          </a:p>
          <a:p>
            <a:r>
              <a:rPr lang="en-US"/>
              <a:t>No available drivers were available for our TI MCU</a:t>
            </a:r>
          </a:p>
          <a:p>
            <a:r>
              <a:rPr lang="en-US"/>
              <a:t>Adapted C++ drivers intended for Arduino boards to C drivers, using necessary TI APIs to achieve compatibility</a:t>
            </a:r>
          </a:p>
          <a:p>
            <a:r>
              <a:rPr lang="en-US"/>
              <a:t>Display uses I2C to either receiver commands, such as “invert display” or “turn on display”, as well as write data commands to manipulate the data displayed on the OLED.</a:t>
            </a:r>
          </a:p>
        </p:txBody>
      </p:sp>
    </p:spTree>
    <p:extLst>
      <p:ext uri="{BB962C8B-B14F-4D97-AF65-F5344CB8AC3E}">
        <p14:creationId xmlns:p14="http://schemas.microsoft.com/office/powerpoint/2010/main" val="2099081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EE2D6-C28F-4C9E-9DDF-EA9FF661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E27A6-C454-479C-87F0-AF8A37AED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Orientation System</a:t>
            </a:r>
          </a:p>
          <a:p>
            <a:r>
              <a:rPr lang="en-US"/>
              <a:t>Utilizes BNO080 Inertial Measurement Unit</a:t>
            </a:r>
          </a:p>
          <a:p>
            <a:r>
              <a:rPr lang="en-US"/>
              <a:t>3 Axis Gyroscope, Accelerometer, Magnetometer</a:t>
            </a:r>
          </a:p>
          <a:p>
            <a:endParaRPr lang="en-US"/>
          </a:p>
          <a:p>
            <a:r>
              <a:rPr lang="en-US"/>
              <a:t>Wireless Connectivity</a:t>
            </a:r>
          </a:p>
          <a:p>
            <a:r>
              <a:rPr lang="en-US"/>
              <a:t>Relay position and game data</a:t>
            </a:r>
          </a:p>
          <a:p>
            <a:endParaRPr lang="en-US"/>
          </a:p>
        </p:txBody>
      </p:sp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027ABE8E-2022-4CA1-9BD6-D062B4ECD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70" y="2060445"/>
            <a:ext cx="2946645" cy="221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14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7BF6-7246-481B-8E0A-6821EFA8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459" y="356382"/>
            <a:ext cx="4005775" cy="1356360"/>
          </a:xfrm>
        </p:spPr>
        <p:txBody>
          <a:bodyPr/>
          <a:lstStyle/>
          <a:p>
            <a:r>
              <a:rPr lang="en-US"/>
              <a:t>Project Cost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098155-63AB-4BD0-A3B7-5F72386DEE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300898"/>
              </p:ext>
            </p:extLst>
          </p:nvPr>
        </p:nvGraphicFramePr>
        <p:xfrm>
          <a:off x="838200" y="1463040"/>
          <a:ext cx="4198034" cy="4174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926">
                  <a:extLst>
                    <a:ext uri="{9D8B030D-6E8A-4147-A177-3AD203B41FA5}">
                      <a16:colId xmlns:a16="http://schemas.microsoft.com/office/drawing/2014/main" val="36970694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993558153"/>
                    </a:ext>
                  </a:extLst>
                </a:gridCol>
              </a:tblGrid>
              <a:tr h="367665">
                <a:tc>
                  <a:txBody>
                    <a:bodyPr/>
                    <a:lstStyle/>
                    <a:p>
                      <a:r>
                        <a:rPr lang="en-US" sz="1400"/>
                        <a:t>Item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59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HUD 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394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PCB &amp; PCB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58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849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314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“Lazer” Tag 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420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Bluetooth Beacons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352980"/>
                  </a:ext>
                </a:extLst>
              </a:tr>
              <a:tr h="46897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Gyroscope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80899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Display Source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38038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/>
                        <a:t>Miscellaneous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331254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9237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196AA8F-3967-4766-BE4A-7E79D3BC4A0F}"/>
              </a:ext>
            </a:extLst>
          </p:cNvPr>
          <p:cNvSpPr txBox="1"/>
          <p:nvPr/>
        </p:nvSpPr>
        <p:spPr>
          <a:xfrm>
            <a:off x="6400800" y="649841"/>
            <a:ext cx="3938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4A66AC"/>
                </a:solidFill>
                <a:ea typeface="+mj-ea"/>
                <a:cs typeface="+mj-cs"/>
              </a:rPr>
              <a:t>Single Unit Cost</a:t>
            </a:r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0292A54D-E6D0-4115-A6C9-26F88EE107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629921"/>
              </p:ext>
            </p:extLst>
          </p:nvPr>
        </p:nvGraphicFramePr>
        <p:xfrm>
          <a:off x="6400800" y="1463040"/>
          <a:ext cx="4198034" cy="3271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926">
                  <a:extLst>
                    <a:ext uri="{9D8B030D-6E8A-4147-A177-3AD203B41FA5}">
                      <a16:colId xmlns:a16="http://schemas.microsoft.com/office/drawing/2014/main" val="36970694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993558153"/>
                    </a:ext>
                  </a:extLst>
                </a:gridCol>
              </a:tblGrid>
              <a:tr h="198657">
                <a:tc>
                  <a:txBody>
                    <a:bodyPr/>
                    <a:lstStyle/>
                    <a:p>
                      <a:r>
                        <a:rPr lang="en-US" sz="1400"/>
                        <a:t>Item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59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HUD 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394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PCB &amp; PCB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58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849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314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“</a:t>
                      </a:r>
                      <a:r>
                        <a:rPr lang="en-US" sz="1400" err="1"/>
                        <a:t>Lazer</a:t>
                      </a:r>
                      <a:r>
                        <a:rPr lang="en-US" sz="1400"/>
                        <a:t>” Tag 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420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Bluetooth Beacons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35298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Display Source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38038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$345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331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667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702" y="316140"/>
            <a:ext cx="7187298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Helvetica" charset="0"/>
                <a:ea typeface="Helvetica" charset="0"/>
                <a:cs typeface="Helvetica" charset="0"/>
              </a:rPr>
              <a:t>Work Distribution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929B005-5457-41C2-AE59-0F8015C386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919213"/>
              </p:ext>
            </p:extLst>
          </p:nvPr>
        </p:nvGraphicFramePr>
        <p:xfrm>
          <a:off x="857249" y="1926980"/>
          <a:ext cx="10772198" cy="24122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38444">
                  <a:extLst>
                    <a:ext uri="{9D8B030D-6E8A-4147-A177-3AD203B41FA5}">
                      <a16:colId xmlns:a16="http://schemas.microsoft.com/office/drawing/2014/main" val="848024298"/>
                    </a:ext>
                  </a:extLst>
                </a:gridCol>
                <a:gridCol w="910403">
                  <a:extLst>
                    <a:ext uri="{9D8B030D-6E8A-4147-A177-3AD203B41FA5}">
                      <a16:colId xmlns:a16="http://schemas.microsoft.com/office/drawing/2014/main" val="3871211493"/>
                    </a:ext>
                  </a:extLst>
                </a:gridCol>
                <a:gridCol w="1476664">
                  <a:extLst>
                    <a:ext uri="{9D8B030D-6E8A-4147-A177-3AD203B41FA5}">
                      <a16:colId xmlns:a16="http://schemas.microsoft.com/office/drawing/2014/main" val="404116722"/>
                    </a:ext>
                  </a:extLst>
                </a:gridCol>
                <a:gridCol w="1135769">
                  <a:extLst>
                    <a:ext uri="{9D8B030D-6E8A-4147-A177-3AD203B41FA5}">
                      <a16:colId xmlns:a16="http://schemas.microsoft.com/office/drawing/2014/main" val="1420392362"/>
                    </a:ext>
                  </a:extLst>
                </a:gridCol>
                <a:gridCol w="1016954">
                  <a:extLst>
                    <a:ext uri="{9D8B030D-6E8A-4147-A177-3AD203B41FA5}">
                      <a16:colId xmlns:a16="http://schemas.microsoft.com/office/drawing/2014/main" val="2274083482"/>
                    </a:ext>
                  </a:extLst>
                </a:gridCol>
                <a:gridCol w="1069780">
                  <a:extLst>
                    <a:ext uri="{9D8B030D-6E8A-4147-A177-3AD203B41FA5}">
                      <a16:colId xmlns:a16="http://schemas.microsoft.com/office/drawing/2014/main" val="591763718"/>
                    </a:ext>
                  </a:extLst>
                </a:gridCol>
                <a:gridCol w="1159672">
                  <a:extLst>
                    <a:ext uri="{9D8B030D-6E8A-4147-A177-3AD203B41FA5}">
                      <a16:colId xmlns:a16="http://schemas.microsoft.com/office/drawing/2014/main" val="2900687001"/>
                    </a:ext>
                  </a:extLst>
                </a:gridCol>
                <a:gridCol w="1262484">
                  <a:extLst>
                    <a:ext uri="{9D8B030D-6E8A-4147-A177-3AD203B41FA5}">
                      <a16:colId xmlns:a16="http://schemas.microsoft.com/office/drawing/2014/main" val="2225156158"/>
                    </a:ext>
                  </a:extLst>
                </a:gridCol>
                <a:gridCol w="901014">
                  <a:extLst>
                    <a:ext uri="{9D8B030D-6E8A-4147-A177-3AD203B41FA5}">
                      <a16:colId xmlns:a16="http://schemas.microsoft.com/office/drawing/2014/main" val="3352240770"/>
                    </a:ext>
                  </a:extLst>
                </a:gridCol>
                <a:gridCol w="901014">
                  <a:extLst>
                    <a:ext uri="{9D8B030D-6E8A-4147-A177-3AD203B41FA5}">
                      <a16:colId xmlns:a16="http://schemas.microsoft.com/office/drawing/2014/main" val="3453281221"/>
                    </a:ext>
                  </a:extLst>
                </a:gridCol>
              </a:tblGrid>
              <a:tr h="512884">
                <a:tc>
                  <a:txBody>
                    <a:bodyPr/>
                    <a:lstStyle/>
                    <a:p>
                      <a:r>
                        <a:rPr lang="en-US" sz="140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IR Transmitter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IR Receiver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Game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RTLS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Mixed Reality 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Housing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37165"/>
                  </a:ext>
                </a:extLst>
              </a:tr>
              <a:tr h="447416">
                <a:tc>
                  <a:txBody>
                    <a:bodyPr/>
                    <a:lstStyle/>
                    <a:p>
                      <a:r>
                        <a:rPr lang="en-US" sz="1800"/>
                        <a:t>Aaron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690117"/>
                  </a:ext>
                </a:extLst>
              </a:tr>
              <a:tr h="447416">
                <a:tc>
                  <a:txBody>
                    <a:bodyPr/>
                    <a:lstStyle/>
                    <a:p>
                      <a:r>
                        <a:rPr lang="en-US" sz="1800"/>
                        <a:t>Bailey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827983"/>
                  </a:ext>
                </a:extLst>
              </a:tr>
              <a:tr h="447416">
                <a:tc>
                  <a:txBody>
                    <a:bodyPr/>
                    <a:lstStyle/>
                    <a:p>
                      <a:r>
                        <a:rPr lang="en-US" sz="1800"/>
                        <a:t>Nick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317845"/>
                  </a:ext>
                </a:extLst>
              </a:tr>
              <a:tr h="551812">
                <a:tc>
                  <a:txBody>
                    <a:bodyPr/>
                    <a:lstStyle/>
                    <a:p>
                      <a:r>
                        <a:rPr lang="en-US" sz="1800"/>
                        <a:t>Patrick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1064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1A93432-1FE5-4EEE-90A2-FC22004C8529}"/>
              </a:ext>
            </a:extLst>
          </p:cNvPr>
          <p:cNvSpPr txBox="1"/>
          <p:nvPr/>
        </p:nvSpPr>
        <p:spPr>
          <a:xfrm>
            <a:off x="856191" y="4327525"/>
            <a:ext cx="15049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 – Primary</a:t>
            </a:r>
          </a:p>
          <a:p>
            <a:r>
              <a:rPr lang="en-US"/>
              <a:t>2 – Secondary</a:t>
            </a:r>
          </a:p>
        </p:txBody>
      </p:sp>
    </p:spTree>
    <p:extLst>
      <p:ext uri="{BB962C8B-B14F-4D97-AF65-F5344CB8AC3E}">
        <p14:creationId xmlns:p14="http://schemas.microsoft.com/office/powerpoint/2010/main" val="4771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693A-F5FF-4600-A821-5A62FE06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367" y="211013"/>
            <a:ext cx="9875520" cy="1356360"/>
          </a:xfrm>
        </p:spPr>
        <p:txBody>
          <a:bodyPr/>
          <a:lstStyle/>
          <a:p>
            <a:r>
              <a:rPr lang="en-US"/>
              <a:t>HMD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A70CB-FDF1-4C68-BCAD-CCEA0A6E9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6367" y="1142999"/>
            <a:ext cx="4754880" cy="40233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Heart Reduction</a:t>
            </a:r>
          </a:p>
          <a:p>
            <a:pPr marL="45720" indent="0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E9A99-0596-4664-B535-18D196543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007" y="1142999"/>
            <a:ext cx="4754880" cy="40233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Location Changes</a:t>
            </a:r>
          </a:p>
          <a:p>
            <a:pPr marL="45720" indent="0">
              <a:buNone/>
            </a:pPr>
            <a:endParaRPr lang="en-US"/>
          </a:p>
        </p:txBody>
      </p:sp>
      <p:pic>
        <p:nvPicPr>
          <p:cNvPr id="5" name="Laser Tag Hits">
            <a:hlinkClick r:id="" action="ppaction://media"/>
            <a:extLst>
              <a:ext uri="{FF2B5EF4-FFF2-40B4-BE49-F238E27FC236}">
                <a16:creationId xmlns:a16="http://schemas.microsoft.com/office/drawing/2014/main" id="{BC313D74-FFF3-47BB-B442-3476EC54DA5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757" y="1691641"/>
            <a:ext cx="3137535" cy="4480557"/>
          </a:xfrm>
          <a:prstGeom prst="rect">
            <a:avLst/>
          </a:prstGeom>
        </p:spPr>
      </p:pic>
      <p:pic>
        <p:nvPicPr>
          <p:cNvPr id="6" name="Rtls_Trim">
            <a:hlinkClick r:id="" action="ppaction://media"/>
            <a:extLst>
              <a:ext uri="{FF2B5EF4-FFF2-40B4-BE49-F238E27FC236}">
                <a16:creationId xmlns:a16="http://schemas.microsoft.com/office/drawing/2014/main" id="{D2E184D1-7644-4E75-BD68-420629AAF60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7007" y="1567373"/>
            <a:ext cx="3927522" cy="46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20B29-9D89-4AC4-B685-BCAE3A93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2669219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720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745713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AF16-6626-41D9-8440-95FD2A3D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6260"/>
          </a:xfrm>
        </p:spPr>
        <p:txBody>
          <a:bodyPr/>
          <a:lstStyle/>
          <a:p>
            <a:r>
              <a:rPr lang="en-US" sz="3200" b="1"/>
              <a:t>Project Specifications</a:t>
            </a:r>
            <a:endParaRPr lang="en-US" b="1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0A4E93-381B-488C-AE41-2320165E49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899655"/>
              </p:ext>
            </p:extLst>
          </p:nvPr>
        </p:nvGraphicFramePr>
        <p:xfrm>
          <a:off x="1669279" y="1211387"/>
          <a:ext cx="7847583" cy="3222484"/>
        </p:xfrm>
        <a:graphic>
          <a:graphicData uri="http://schemas.openxmlformats.org/drawingml/2006/table">
            <a:tbl>
              <a:tblPr/>
              <a:tblGrid>
                <a:gridCol w="4444331">
                  <a:extLst>
                    <a:ext uri="{9D8B030D-6E8A-4147-A177-3AD203B41FA5}">
                      <a16:colId xmlns:a16="http://schemas.microsoft.com/office/drawing/2014/main" val="2620132405"/>
                    </a:ext>
                  </a:extLst>
                </a:gridCol>
                <a:gridCol w="1622648">
                  <a:extLst>
                    <a:ext uri="{9D8B030D-6E8A-4147-A177-3AD203B41FA5}">
                      <a16:colId xmlns:a16="http://schemas.microsoft.com/office/drawing/2014/main" val="4188685937"/>
                    </a:ext>
                  </a:extLst>
                </a:gridCol>
                <a:gridCol w="1780604">
                  <a:extLst>
                    <a:ext uri="{9D8B030D-6E8A-4147-A177-3AD203B41FA5}">
                      <a16:colId xmlns:a16="http://schemas.microsoft.com/office/drawing/2014/main" val="1964188241"/>
                    </a:ext>
                  </a:extLst>
                </a:gridCol>
              </a:tblGrid>
              <a:tr h="31357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effectLst/>
                          <a:latin typeface="Times New Roman"/>
                        </a:rPr>
                        <a:t>Description</a:t>
                      </a:r>
                      <a:r>
                        <a:rPr lang="en-US" sz="1600" b="0" i="0" dirty="0">
                          <a:effectLst/>
                          <a:latin typeface="Times New Roman"/>
                        </a:rPr>
                        <a:t> </a:t>
                      </a:r>
                      <a:endParaRPr lang="en-US" sz="20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dirty="0">
                          <a:effectLst/>
                          <a:latin typeface="Times New Roman"/>
                        </a:rPr>
                        <a:t>Value</a:t>
                      </a:r>
                      <a:r>
                        <a:rPr lang="en-US" sz="1600" b="0" i="0" dirty="0">
                          <a:effectLst/>
                          <a:latin typeface="Times New Roman"/>
                        </a:rPr>
                        <a:t> </a:t>
                      </a:r>
                      <a:endParaRPr lang="en-US" sz="20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dirty="0">
                          <a:effectLst/>
                          <a:latin typeface="Times New Roman"/>
                        </a:rPr>
                        <a:t>Unit</a:t>
                      </a:r>
                      <a:r>
                        <a:rPr lang="en-US" sz="1600" b="0" i="0" dirty="0">
                          <a:effectLst/>
                          <a:latin typeface="Times New Roman"/>
                        </a:rPr>
                        <a:t> </a:t>
                      </a:r>
                      <a:endParaRPr lang="en-US" sz="20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281380"/>
                  </a:ext>
                </a:extLst>
              </a:tr>
              <a:tr h="31357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HMD HUD Weight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&lt; 5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 err="1">
                          <a:effectLst/>
                          <a:latin typeface="Times New Roman"/>
                        </a:rPr>
                        <a:t>lbs</a:t>
                      </a:r>
                      <a:r>
                        <a:rPr lang="en-US" sz="1600" b="0" i="0" dirty="0">
                          <a:effectLst/>
                          <a:latin typeface="Times New Roman"/>
                        </a:rPr>
                        <a:t>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46515"/>
                  </a:ext>
                </a:extLst>
              </a:tr>
              <a:tr h="3300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"Lazer" Tag equipment Weight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&lt; 5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 err="1">
                          <a:effectLst/>
                          <a:latin typeface="Times New Roman"/>
                        </a:rPr>
                        <a:t>lbs</a:t>
                      </a:r>
                      <a:r>
                        <a:rPr lang="en-US" sz="1600" b="0" i="0" dirty="0">
                          <a:effectLst/>
                          <a:latin typeface="Times New Roman"/>
                        </a:rPr>
                        <a:t>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273275"/>
                  </a:ext>
                </a:extLst>
              </a:tr>
              <a:tr h="38828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Receiver, Battery and Board weight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&lt; 10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 err="1">
                          <a:effectLst/>
                          <a:latin typeface="Times New Roman"/>
                        </a:rPr>
                        <a:t>lbs</a:t>
                      </a:r>
                      <a:r>
                        <a:rPr lang="en-US" sz="1600" b="0" i="0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233630"/>
                  </a:ext>
                </a:extLst>
              </a:tr>
              <a:tr h="31357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Emitter Functional Range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  <a:cs typeface="Times New Roman"/>
                        </a:rPr>
                        <a:t>≥</a:t>
                      </a:r>
                      <a:r>
                        <a:rPr lang="en-US" sz="1600" b="0" i="0" dirty="0">
                          <a:effectLst/>
                          <a:latin typeface="Times New Roman"/>
                        </a:rPr>
                        <a:t>30 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m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412507"/>
                  </a:ext>
                </a:extLst>
              </a:tr>
              <a:tr h="38828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Emitter Accuracy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  <a:cs typeface="Times New Roman"/>
                        </a:rPr>
                        <a:t>±15</a:t>
                      </a:r>
                      <a:r>
                        <a:rPr lang="en-US" sz="1600" b="0" i="0" dirty="0">
                          <a:effectLst/>
                          <a:latin typeface="Times New Roman"/>
                        </a:rPr>
                        <a:t> 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cm (@ 15 m)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63086"/>
                  </a:ext>
                </a:extLst>
              </a:tr>
              <a:tr h="38828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Real Time Tracking Accuracy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  <a:cs typeface="Times New Roman"/>
                        </a:rPr>
                        <a:t>±1</a:t>
                      </a:r>
                      <a:endParaRPr lang="en-US" sz="16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m (@ 15 m )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900256"/>
                  </a:ext>
                </a:extLst>
              </a:tr>
              <a:tr h="38828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Real Time Tracking refresh rate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1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Hz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559210"/>
                  </a:ext>
                </a:extLst>
              </a:tr>
              <a:tr h="31357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Times New Roman"/>
                        </a:rPr>
                        <a:t>Battery Life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effectLst/>
                          <a:latin typeface="Times New Roman"/>
                          <a:cs typeface="Times New Roman"/>
                        </a:rPr>
                        <a:t>≥</a:t>
                      </a:r>
                      <a:r>
                        <a:rPr lang="en-US" sz="1600" b="0" i="0" dirty="0">
                          <a:effectLst/>
                          <a:latin typeface="Times New Roman"/>
                        </a:rPr>
                        <a:t>4 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 err="1">
                          <a:effectLst/>
                          <a:latin typeface="Times New Roman"/>
                        </a:rPr>
                        <a:t>Hrs</a:t>
                      </a:r>
                      <a:r>
                        <a:rPr lang="en-US" sz="1600" b="0" i="0" dirty="0">
                          <a:effectLst/>
                          <a:latin typeface="Times New Roman"/>
                        </a:rPr>
                        <a:t> </a:t>
                      </a:r>
                      <a:endParaRPr lang="en-US" sz="2800" b="0" i="0" dirty="0">
                        <a:effectLst/>
                        <a:latin typeface="Times New Roman"/>
                      </a:endParaRPr>
                    </a:p>
                  </a:txBody>
                  <a:tcPr marL="90028" marR="90028" marT="45014" marB="45014">
                    <a:lnL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081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42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D4D6-A031-4694-8894-D1E7F041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Time Location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6D664-31C8-460C-9168-57643F7DD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16243"/>
            <a:ext cx="9875519" cy="44797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Initially considered RFID, UWB, Wi-Fi, GPS and BLE</a:t>
            </a:r>
          </a:p>
          <a:p>
            <a:r>
              <a:rPr lang="en-US"/>
              <a:t>Biggest limiting factor for this portion of the project is cost</a:t>
            </a:r>
          </a:p>
          <a:p>
            <a:r>
              <a:rPr lang="en-US"/>
              <a:t>Most of the RTLS options are very expensive costing thousands of dollars to set up</a:t>
            </a:r>
          </a:p>
          <a:p>
            <a:pPr lvl="1"/>
            <a:r>
              <a:rPr lang="en-US"/>
              <a:t>Most RTLS systems are set up in large companies for employee/asset tracking</a:t>
            </a:r>
          </a:p>
          <a:p>
            <a:r>
              <a:rPr lang="en-US"/>
              <a:t>Bluetooth Low Energy is the most viable option for our project</a:t>
            </a:r>
          </a:p>
          <a:p>
            <a:pPr lvl="1"/>
            <a:r>
              <a:rPr lang="en-US"/>
              <a:t>Low Cost</a:t>
            </a:r>
          </a:p>
          <a:p>
            <a:pPr lvl="1"/>
            <a:r>
              <a:rPr lang="en-US"/>
              <a:t>Low Power Consumption</a:t>
            </a:r>
          </a:p>
          <a:p>
            <a:pPr lvl="1"/>
            <a:r>
              <a:rPr lang="en-US"/>
              <a:t>Decent Accuracy</a:t>
            </a:r>
          </a:p>
          <a:p>
            <a:pPr lvl="1"/>
            <a:r>
              <a:rPr lang="en-US"/>
              <a:t>Easier to implement than other options</a:t>
            </a:r>
          </a:p>
          <a:p>
            <a:r>
              <a:rPr lang="en-US"/>
              <a:t>If this project was done a year later, BLE 5.1 with its direction-finding feature would be able to find location with centimeter precision</a:t>
            </a:r>
          </a:p>
        </p:txBody>
      </p:sp>
    </p:spTree>
    <p:extLst>
      <p:ext uri="{BB962C8B-B14F-4D97-AF65-F5344CB8AC3E}">
        <p14:creationId xmlns:p14="http://schemas.microsoft.com/office/powerpoint/2010/main" val="212116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F815-949F-4A29-BBAC-FFF6A28C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B0D03-DEC4-41F8-B60C-9DFD9BCAD7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Need microcontroller to have wireless transmission capabilities in order to read advertisements from BLE peripherals</a:t>
            </a:r>
          </a:p>
          <a:p>
            <a:r>
              <a:rPr lang="en-US" dirty="0"/>
              <a:t>Texas Instruments Series CC26XX – a line of microcontrollers with built in ZigBee/BLE/6LoWPAN components</a:t>
            </a:r>
          </a:p>
          <a:p>
            <a:r>
              <a:rPr lang="en-US" dirty="0"/>
              <a:t>Our design uses CC2640R2F which was made specifically for BLE solutions</a:t>
            </a:r>
          </a:p>
        </p:txBody>
      </p:sp>
      <p:pic>
        <p:nvPicPr>
          <p:cNvPr id="1026" name="Picture 2" descr="http://www.ti.com/ds_dgm/images/fbd_swrs176b.gif">
            <a:extLst>
              <a:ext uri="{FF2B5EF4-FFF2-40B4-BE49-F238E27FC236}">
                <a16:creationId xmlns:a16="http://schemas.microsoft.com/office/drawing/2014/main" id="{41DC2DAD-02BF-42D6-B0A2-0065CABD5CB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73" y="1038656"/>
            <a:ext cx="3769398" cy="504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393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EF67-5986-478F-95B4-035A5443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9126"/>
            <a:ext cx="9875520" cy="1356360"/>
          </a:xfrm>
        </p:spPr>
        <p:txBody>
          <a:bodyPr/>
          <a:lstStyle/>
          <a:p>
            <a:r>
              <a:rPr lang="en-US"/>
              <a:t>Bluetooth Beacons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19D9D-4C51-4D25-9227-0D908812C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1616242"/>
            <a:ext cx="5306327" cy="47753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Most beacons perform the same basic function: sending out BLE advertisements</a:t>
            </a:r>
            <a:endParaRPr lang="en-US"/>
          </a:p>
          <a:p>
            <a:r>
              <a:rPr lang="en-US"/>
              <a:t>Part of the BLE Advertisement is a value called the RSSI (Received Signal Strength Indicator) </a:t>
            </a:r>
          </a:p>
          <a:p>
            <a:r>
              <a:rPr lang="en-US"/>
              <a:t>RSSI can converted to a distance</a:t>
            </a:r>
          </a:p>
          <a:p>
            <a:pPr lvl="1"/>
            <a:r>
              <a:rPr lang="en-US"/>
              <a:t>This distance is only an approximation, not always accurate</a:t>
            </a:r>
          </a:p>
          <a:p>
            <a:r>
              <a:rPr lang="en-US"/>
              <a:t>With three distance approximations, trilateration can be used to approximate the location of the user in two-dimensional space</a:t>
            </a:r>
          </a:p>
          <a:p>
            <a:pPr lvl="1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D1D6CA-AD83-4390-8FB3-048732A6FE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888" y="2587226"/>
            <a:ext cx="3416300" cy="3124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0E5191-979C-405A-97AA-1C2043D20D88}"/>
              </a:ext>
            </a:extLst>
          </p:cNvPr>
          <p:cNvSpPr txBox="1"/>
          <p:nvPr/>
        </p:nvSpPr>
        <p:spPr>
          <a:xfrm>
            <a:off x="7728070" y="1781111"/>
            <a:ext cx="223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Trilateration Example</a:t>
            </a:r>
          </a:p>
        </p:txBody>
      </p:sp>
    </p:spTree>
    <p:extLst>
      <p:ext uri="{BB962C8B-B14F-4D97-AF65-F5344CB8AC3E}">
        <p14:creationId xmlns:p14="http://schemas.microsoft.com/office/powerpoint/2010/main" val="1637959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E315F-15A4-483D-A548-D306DCE8D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BlueCats</a:t>
            </a:r>
            <a:r>
              <a:rPr lang="en-US"/>
              <a:t> AA Beacons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8FD52-9AC2-4CD9-9B94-AD5FB228E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1967163"/>
            <a:ext cx="4754880" cy="4123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US"/>
          </a:p>
          <a:p>
            <a:r>
              <a:rPr lang="en-US"/>
              <a:t>Powered by standard AA batteries</a:t>
            </a:r>
          </a:p>
          <a:p>
            <a:r>
              <a:rPr lang="en-US"/>
              <a:t>Supports Bluetooth 4.0+</a:t>
            </a:r>
          </a:p>
          <a:p>
            <a:r>
              <a:rPr lang="en-US"/>
              <a:t>100m Range for normal operation</a:t>
            </a:r>
          </a:p>
          <a:p>
            <a:r>
              <a:rPr lang="en-US"/>
              <a:t>Supports both </a:t>
            </a:r>
            <a:r>
              <a:rPr lang="en-US" err="1"/>
              <a:t>Eddystone</a:t>
            </a:r>
            <a:r>
              <a:rPr lang="en-US"/>
              <a:t> and iBeacon protocols</a:t>
            </a:r>
          </a:p>
          <a:p>
            <a:r>
              <a:rPr lang="en-US"/>
              <a:t>Chosen mostly for their low cost</a:t>
            </a:r>
          </a:p>
          <a:p>
            <a:pPr lvl="1"/>
            <a:r>
              <a:rPr lang="en-US"/>
              <a:t>$30 each</a:t>
            </a:r>
          </a:p>
          <a:p>
            <a:pPr marL="45720" indent="0">
              <a:buNone/>
            </a:pP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CC2BC3-C45E-4FBD-9866-DEF7DE71F0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3369" y="2057400"/>
            <a:ext cx="4022725" cy="402272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14248C-E666-46ED-9AF7-57653FC4772F}"/>
              </a:ext>
            </a:extLst>
          </p:cNvPr>
          <p:cNvCxnSpPr>
            <a:cxnSpLocks/>
          </p:cNvCxnSpPr>
          <p:nvPr/>
        </p:nvCxnSpPr>
        <p:spPr>
          <a:xfrm>
            <a:off x="7563775" y="6187736"/>
            <a:ext cx="26988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C8A576-CF8D-4036-8E6F-B6CB321BD61C}"/>
              </a:ext>
            </a:extLst>
          </p:cNvPr>
          <p:cNvCxnSpPr>
            <a:cxnSpLocks/>
          </p:cNvCxnSpPr>
          <p:nvPr/>
        </p:nvCxnSpPr>
        <p:spPr>
          <a:xfrm>
            <a:off x="10922980" y="2937982"/>
            <a:ext cx="0" cy="25478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3492065-48F4-47F2-A474-A8895F502EBB}"/>
              </a:ext>
            </a:extLst>
          </p:cNvPr>
          <p:cNvSpPr txBox="1"/>
          <p:nvPr/>
        </p:nvSpPr>
        <p:spPr>
          <a:xfrm>
            <a:off x="11018520" y="388409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76mm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873C4D-8D7B-4590-A6DC-12511EE8F07A}"/>
              </a:ext>
            </a:extLst>
          </p:cNvPr>
          <p:cNvSpPr txBox="1"/>
          <p:nvPr/>
        </p:nvSpPr>
        <p:spPr>
          <a:xfrm>
            <a:off x="8519482" y="617156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76mm</a:t>
            </a:r>
          </a:p>
        </p:txBody>
      </p:sp>
    </p:spTree>
    <p:extLst>
      <p:ext uri="{BB962C8B-B14F-4D97-AF65-F5344CB8AC3E}">
        <p14:creationId xmlns:p14="http://schemas.microsoft.com/office/powerpoint/2010/main" val="3752930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FBAC-309E-4D9A-BB5A-53817A91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5423836" cy="1356360"/>
          </a:xfrm>
        </p:spPr>
        <p:txBody>
          <a:bodyPr/>
          <a:lstStyle/>
          <a:p>
            <a:r>
              <a:rPr lang="en-US"/>
              <a:t>RTLS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1DC97-4403-42B7-B15C-0DE0FC6A5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2395" y="1666373"/>
            <a:ext cx="5787590" cy="48254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Upon powering up, the MCU scans for all BLE advertisements within range</a:t>
            </a:r>
          </a:p>
          <a:p>
            <a:r>
              <a:rPr lang="en-US"/>
              <a:t>Filters advertisements based on known beacon's Bluetooth addresses</a:t>
            </a:r>
          </a:p>
          <a:p>
            <a:r>
              <a:rPr lang="en-US"/>
              <a:t>Reads RSSI until it has 5 RSSI values from each beacon</a:t>
            </a:r>
          </a:p>
          <a:p>
            <a:r>
              <a:rPr lang="en-US"/>
              <a:t>Averages RSSI and converts to distance</a:t>
            </a:r>
          </a:p>
          <a:p>
            <a:r>
              <a:rPr lang="en-US"/>
              <a:t>Uses trilateration algorithm with 3 known beacon locations and 3 measured distances to approximate the user's location</a:t>
            </a:r>
          </a:p>
          <a:p>
            <a:pPr lvl="1"/>
            <a:r>
              <a:rPr lang="en-US"/>
              <a:t>Beacon's location coordinates are hard-coded into the software</a:t>
            </a:r>
          </a:p>
          <a:p>
            <a:r>
              <a:rPr lang="en-US"/>
              <a:t>Resets and continues infinitely</a:t>
            </a:r>
          </a:p>
        </p:txBody>
      </p:sp>
      <p:pic>
        <p:nvPicPr>
          <p:cNvPr id="5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FC5EBD4-6F3E-4204-8649-CC74511FF1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9421" y="262691"/>
            <a:ext cx="4504075" cy="630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2726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5885775_Student does teacher does_v2.potx" id="{618315E5-C348-40CF-AD40-05C2F7C13378}" vid="{0C991BBE-F1C3-4926-9687-DBEAAE8C92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6CA70E-ED75-4FF0-A862-8EF12B73775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9B27744-7857-4992-B755-05855FC591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F1ABED-93B7-45AC-A513-2CB1FF159A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Student doesteacher does</Template>
  <Application>Microsoft Office PowerPoint</Application>
  <PresentationFormat>Widescreen</PresentationFormat>
  <Slides>35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Basis</vt:lpstr>
      <vt:lpstr>Head-Mounted Display (HMD) Mini-map for "Lazer" tag</vt:lpstr>
      <vt:lpstr>Motivation</vt:lpstr>
      <vt:lpstr>Goals and Objectives</vt:lpstr>
      <vt:lpstr>Project Specifications</vt:lpstr>
      <vt:lpstr>Real Time Location System</vt:lpstr>
      <vt:lpstr>Microcontroller</vt:lpstr>
      <vt:lpstr>Bluetooth Beacons</vt:lpstr>
      <vt:lpstr>BlueCats AA Beacons</vt:lpstr>
      <vt:lpstr>RTLS Software</vt:lpstr>
      <vt:lpstr>Schematic: DC/DC Converter</vt:lpstr>
      <vt:lpstr>Schematic: MCU</vt:lpstr>
      <vt:lpstr>Schematic: Connections</vt:lpstr>
      <vt:lpstr>PCB Design</vt:lpstr>
      <vt:lpstr>Prototype Housing</vt:lpstr>
      <vt:lpstr>"Lazer" Housing</vt:lpstr>
      <vt:lpstr>Receiver Housing</vt:lpstr>
      <vt:lpstr>HMD Housing</vt:lpstr>
      <vt:lpstr>Game Design</vt:lpstr>
      <vt:lpstr>Game Design Flowchart</vt:lpstr>
      <vt:lpstr>Power Supply</vt:lpstr>
      <vt:lpstr>"Lazer" Emitter System Overview</vt:lpstr>
      <vt:lpstr>IR Receiver</vt:lpstr>
      <vt:lpstr>Receiver Sensitivities</vt:lpstr>
      <vt:lpstr>IR Transmitter</vt:lpstr>
      <vt:lpstr>Focusing Optic Selection</vt:lpstr>
      <vt:lpstr>Pulse Signal Generation</vt:lpstr>
      <vt:lpstr>Mixed Reality Basics</vt:lpstr>
      <vt:lpstr>Lens System</vt:lpstr>
      <vt:lpstr>Display Source</vt:lpstr>
      <vt:lpstr>Display Source Software</vt:lpstr>
      <vt:lpstr>Future Features</vt:lpstr>
      <vt:lpstr>Project Cost</vt:lpstr>
      <vt:lpstr>Work Distribution</vt:lpstr>
      <vt:lpstr>HMD  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Head-Mounted Display (HMD) Mini-map for laser tag</dc:title>
  <dc:creator/>
  <cp:revision>138</cp:revision>
  <dcterms:created xsi:type="dcterms:W3CDTF">2019-05-28T18:25:39Z</dcterms:created>
  <dcterms:modified xsi:type="dcterms:W3CDTF">2019-08-01T01:21:23Z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