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68" r:id="rId3"/>
    <p:sldId id="259" r:id="rId4"/>
    <p:sldId id="269" r:id="rId5"/>
    <p:sldId id="297" r:id="rId6"/>
    <p:sldId id="271" r:id="rId7"/>
    <p:sldId id="291" r:id="rId8"/>
    <p:sldId id="292" r:id="rId9"/>
    <p:sldId id="286" r:id="rId10"/>
    <p:sldId id="293" r:id="rId11"/>
    <p:sldId id="287" r:id="rId12"/>
    <p:sldId id="298" r:id="rId13"/>
    <p:sldId id="288" r:id="rId14"/>
    <p:sldId id="276" r:id="rId15"/>
    <p:sldId id="289" r:id="rId16"/>
    <p:sldId id="290" r:id="rId17"/>
    <p:sldId id="277" r:id="rId18"/>
    <p:sldId id="296" r:id="rId19"/>
    <p:sldId id="273" r:id="rId20"/>
    <p:sldId id="284" r:id="rId21"/>
    <p:sldId id="295" r:id="rId22"/>
    <p:sldId id="257" r:id="rId23"/>
    <p:sldId id="274" r:id="rId24"/>
    <p:sldId id="275" r:id="rId25"/>
    <p:sldId id="262" r:id="rId26"/>
    <p:sldId id="278" r:id="rId27"/>
    <p:sldId id="279" r:id="rId28"/>
    <p:sldId id="280" r:id="rId29"/>
    <p:sldId id="281" r:id="rId30"/>
    <p:sldId id="282" r:id="rId31"/>
    <p:sldId id="283" r:id="rId32"/>
    <p:sldId id="264" r:id="rId33"/>
    <p:sldId id="270" r:id="rId34"/>
    <p:sldId id="263" r:id="rId35"/>
    <p:sldId id="265" r:id="rId36"/>
    <p:sldId id="26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Sheet1!$B$2:$B$7</c:f>
              <c:strCache>
                <c:ptCount val="6"/>
                <c:pt idx="0">
                  <c:v>Research</c:v>
                </c:pt>
                <c:pt idx="1">
                  <c:v>Low level software implementation</c:v>
                </c:pt>
                <c:pt idx="2">
                  <c:v>High Level software Implementation</c:v>
                </c:pt>
                <c:pt idx="3">
                  <c:v>PCB</c:v>
                </c:pt>
                <c:pt idx="4">
                  <c:v>Sensor integration</c:v>
                </c:pt>
                <c:pt idx="5">
                  <c:v>Total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0.9</c:v>
                </c:pt>
                <c:pt idx="1">
                  <c:v>0.25</c:v>
                </c:pt>
                <c:pt idx="2">
                  <c:v>0.56000000000000005</c:v>
                </c:pt>
                <c:pt idx="3">
                  <c:v>0.52</c:v>
                </c:pt>
                <c:pt idx="4">
                  <c:v>0.5</c:v>
                </c:pt>
                <c:pt idx="5">
                  <c:v>0.54600000000000004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19-4741-BF4E-563387AFB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67518432"/>
        <c:axId val="1411231552"/>
      </c:barChart>
      <c:catAx>
        <c:axId val="1467518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231552"/>
        <c:crosses val="autoZero"/>
        <c:auto val="1"/>
        <c:lblAlgn val="ctr"/>
        <c:lblOffset val="100"/>
        <c:noMultiLvlLbl val="0"/>
      </c:catAx>
      <c:valAx>
        <c:axId val="1411231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751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908BB8-5068-4E13-A1A6-6120E0B60BC0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1C11F4-84FE-4A58-B198-51F40CE21E94}">
      <dgm:prSet/>
      <dgm:spPr/>
      <dgm:t>
        <a:bodyPr/>
        <a:lstStyle/>
        <a:p>
          <a:r>
            <a:rPr lang="en-US" dirty="0"/>
            <a:t>The system will be powered by an AC to DC adapter.</a:t>
          </a:r>
        </a:p>
      </dgm:t>
    </dgm:pt>
    <dgm:pt modelId="{41C2A719-EC43-40BB-8B47-97F1D9E354F5}" type="parTrans" cxnId="{561A17C3-A065-4050-A93E-45CC84B8493E}">
      <dgm:prSet/>
      <dgm:spPr/>
      <dgm:t>
        <a:bodyPr/>
        <a:lstStyle/>
        <a:p>
          <a:endParaRPr lang="en-US"/>
        </a:p>
      </dgm:t>
    </dgm:pt>
    <dgm:pt modelId="{FD3CA693-70CE-4FC8-A7D5-1B6E3B156554}" type="sibTrans" cxnId="{561A17C3-A065-4050-A93E-45CC84B8493E}">
      <dgm:prSet/>
      <dgm:spPr/>
      <dgm:t>
        <a:bodyPr/>
        <a:lstStyle/>
        <a:p>
          <a:endParaRPr lang="en-US"/>
        </a:p>
      </dgm:t>
    </dgm:pt>
    <dgm:pt modelId="{85387296-5A68-400B-BAAB-8D5B96D68607}">
      <dgm:prSet/>
      <dgm:spPr/>
      <dgm:t>
        <a:bodyPr/>
        <a:lstStyle/>
        <a:p>
          <a:r>
            <a:rPr lang="en-US" dirty="0"/>
            <a:t>It will be operated by a voltage range from 12V to 3.3V.</a:t>
          </a:r>
        </a:p>
      </dgm:t>
    </dgm:pt>
    <dgm:pt modelId="{C42F8916-85C8-4BFE-8A06-E767FB24C0BB}" type="parTrans" cxnId="{0318E96D-00E3-4AAD-B067-F5A671D4C572}">
      <dgm:prSet/>
      <dgm:spPr/>
      <dgm:t>
        <a:bodyPr/>
        <a:lstStyle/>
        <a:p>
          <a:endParaRPr lang="en-US"/>
        </a:p>
      </dgm:t>
    </dgm:pt>
    <dgm:pt modelId="{140C4B03-EDC2-4F8F-AD85-BBECC6778CA3}" type="sibTrans" cxnId="{0318E96D-00E3-4AAD-B067-F5A671D4C572}">
      <dgm:prSet/>
      <dgm:spPr/>
      <dgm:t>
        <a:bodyPr/>
        <a:lstStyle/>
        <a:p>
          <a:endParaRPr lang="en-US"/>
        </a:p>
      </dgm:t>
    </dgm:pt>
    <dgm:pt modelId="{A939B6B9-1475-4F16-AC6D-518D1ECA287E}">
      <dgm:prSet/>
      <dgm:spPr/>
      <dgm:t>
        <a:bodyPr/>
        <a:lstStyle/>
        <a:p>
          <a:r>
            <a:rPr lang="en-US"/>
            <a:t>The PCB will be using power 24 hours and keep it running under all conditions.</a:t>
          </a:r>
        </a:p>
      </dgm:t>
    </dgm:pt>
    <dgm:pt modelId="{43ECD5BD-AEE7-4E4C-8017-99B532CE0D44}" type="parTrans" cxnId="{EF20D6E2-093D-458B-BACB-B7C1D8443360}">
      <dgm:prSet/>
      <dgm:spPr/>
      <dgm:t>
        <a:bodyPr/>
        <a:lstStyle/>
        <a:p>
          <a:endParaRPr lang="en-US"/>
        </a:p>
      </dgm:t>
    </dgm:pt>
    <dgm:pt modelId="{7ED7AB0D-21A2-4375-B7E7-D01508E5A964}" type="sibTrans" cxnId="{EF20D6E2-093D-458B-BACB-B7C1D8443360}">
      <dgm:prSet/>
      <dgm:spPr/>
      <dgm:t>
        <a:bodyPr/>
        <a:lstStyle/>
        <a:p>
          <a:endParaRPr lang="en-US"/>
        </a:p>
      </dgm:t>
    </dgm:pt>
    <dgm:pt modelId="{66205984-2047-425E-8339-6C0597A5D542}">
      <dgm:prSet/>
      <dgm:spPr/>
      <dgm:t>
        <a:bodyPr/>
        <a:lstStyle/>
        <a:p>
          <a:r>
            <a:rPr lang="en-US"/>
            <a:t>Back up power will provide to the chair by a 9V battery to allows the circuit running after it is disconnected to the wall.</a:t>
          </a:r>
        </a:p>
      </dgm:t>
    </dgm:pt>
    <dgm:pt modelId="{A5DAE8FC-3A7A-4267-BFAD-F3AF4F438D2A}" type="parTrans" cxnId="{EEA466C7-006B-48A4-B8B9-6108658A5CBA}">
      <dgm:prSet/>
      <dgm:spPr/>
      <dgm:t>
        <a:bodyPr/>
        <a:lstStyle/>
        <a:p>
          <a:endParaRPr lang="en-US"/>
        </a:p>
      </dgm:t>
    </dgm:pt>
    <dgm:pt modelId="{A5E07517-2BCF-4BC2-9B46-1D9DAA27E0A7}" type="sibTrans" cxnId="{EEA466C7-006B-48A4-B8B9-6108658A5CBA}">
      <dgm:prSet/>
      <dgm:spPr/>
      <dgm:t>
        <a:bodyPr/>
        <a:lstStyle/>
        <a:p>
          <a:endParaRPr lang="en-US"/>
        </a:p>
      </dgm:t>
    </dgm:pt>
    <dgm:pt modelId="{B6B4B897-8ABB-4CA7-B478-78714362F6FA}">
      <dgm:prSet/>
      <dgm:spPr/>
      <dgm:t>
        <a:bodyPr/>
        <a:lstStyle/>
        <a:p>
          <a:r>
            <a:rPr lang="en-US" dirty="0"/>
            <a:t>The battery will take over when the main power source is unplugged.                                                                                                                                  </a:t>
          </a:r>
        </a:p>
      </dgm:t>
    </dgm:pt>
    <dgm:pt modelId="{0A1DBA68-50B5-4431-9FD3-8AF0DAC0791A}" type="parTrans" cxnId="{39902B42-13B2-429B-A1E6-FD7455DECA99}">
      <dgm:prSet/>
      <dgm:spPr/>
      <dgm:t>
        <a:bodyPr/>
        <a:lstStyle/>
        <a:p>
          <a:endParaRPr lang="en-US"/>
        </a:p>
      </dgm:t>
    </dgm:pt>
    <dgm:pt modelId="{89221B66-D295-4AF3-A3F5-5DD06C60B350}" type="sibTrans" cxnId="{39902B42-13B2-429B-A1E6-FD7455DECA99}">
      <dgm:prSet/>
      <dgm:spPr/>
      <dgm:t>
        <a:bodyPr/>
        <a:lstStyle/>
        <a:p>
          <a:endParaRPr lang="en-US"/>
        </a:p>
      </dgm:t>
    </dgm:pt>
    <dgm:pt modelId="{AD547C82-2348-4E5E-9F87-0A99A5C297CB}" type="pres">
      <dgm:prSet presAssocID="{F3908BB8-5068-4E13-A1A6-6120E0B60BC0}" presName="vert0" presStyleCnt="0">
        <dgm:presLayoutVars>
          <dgm:dir/>
          <dgm:animOne val="branch"/>
          <dgm:animLvl val="lvl"/>
        </dgm:presLayoutVars>
      </dgm:prSet>
      <dgm:spPr/>
    </dgm:pt>
    <dgm:pt modelId="{3946ED1F-F114-4F45-A69D-BAE898285FAB}" type="pres">
      <dgm:prSet presAssocID="{C91C11F4-84FE-4A58-B198-51F40CE21E94}" presName="thickLine" presStyleLbl="alignNode1" presStyleIdx="0" presStyleCnt="5"/>
      <dgm:spPr/>
    </dgm:pt>
    <dgm:pt modelId="{28976205-5C47-4D61-9D8A-BF2DF8D6B531}" type="pres">
      <dgm:prSet presAssocID="{C91C11F4-84FE-4A58-B198-51F40CE21E94}" presName="horz1" presStyleCnt="0"/>
      <dgm:spPr/>
    </dgm:pt>
    <dgm:pt modelId="{94066F60-B8E0-41D3-86DD-F05F42DEDFBE}" type="pres">
      <dgm:prSet presAssocID="{C91C11F4-84FE-4A58-B198-51F40CE21E94}" presName="tx1" presStyleLbl="revTx" presStyleIdx="0" presStyleCnt="5"/>
      <dgm:spPr/>
    </dgm:pt>
    <dgm:pt modelId="{BD0A8759-7B13-46AF-9515-C33EC8FED2C8}" type="pres">
      <dgm:prSet presAssocID="{C91C11F4-84FE-4A58-B198-51F40CE21E94}" presName="vert1" presStyleCnt="0"/>
      <dgm:spPr/>
    </dgm:pt>
    <dgm:pt modelId="{499A91AA-29C7-4C2D-8EAE-1B822524667C}" type="pres">
      <dgm:prSet presAssocID="{85387296-5A68-400B-BAAB-8D5B96D68607}" presName="thickLine" presStyleLbl="alignNode1" presStyleIdx="1" presStyleCnt="5"/>
      <dgm:spPr/>
    </dgm:pt>
    <dgm:pt modelId="{3D5A69B2-E247-4A3F-B41F-A710CA9A9A54}" type="pres">
      <dgm:prSet presAssocID="{85387296-5A68-400B-BAAB-8D5B96D68607}" presName="horz1" presStyleCnt="0"/>
      <dgm:spPr/>
    </dgm:pt>
    <dgm:pt modelId="{DC6E563F-A288-4E0E-A3DA-DF48E9782D2C}" type="pres">
      <dgm:prSet presAssocID="{85387296-5A68-400B-BAAB-8D5B96D68607}" presName="tx1" presStyleLbl="revTx" presStyleIdx="1" presStyleCnt="5"/>
      <dgm:spPr/>
    </dgm:pt>
    <dgm:pt modelId="{289E6227-58E7-4B0B-A212-215A17C56C8E}" type="pres">
      <dgm:prSet presAssocID="{85387296-5A68-400B-BAAB-8D5B96D68607}" presName="vert1" presStyleCnt="0"/>
      <dgm:spPr/>
    </dgm:pt>
    <dgm:pt modelId="{1B721635-40E9-47CB-9095-B2C5D44F9D2B}" type="pres">
      <dgm:prSet presAssocID="{A939B6B9-1475-4F16-AC6D-518D1ECA287E}" presName="thickLine" presStyleLbl="alignNode1" presStyleIdx="2" presStyleCnt="5"/>
      <dgm:spPr/>
    </dgm:pt>
    <dgm:pt modelId="{42A44021-A850-44E4-88DB-09C03B776959}" type="pres">
      <dgm:prSet presAssocID="{A939B6B9-1475-4F16-AC6D-518D1ECA287E}" presName="horz1" presStyleCnt="0"/>
      <dgm:spPr/>
    </dgm:pt>
    <dgm:pt modelId="{D93F35E9-6B50-4EAA-ABC0-C9838EADBFE0}" type="pres">
      <dgm:prSet presAssocID="{A939B6B9-1475-4F16-AC6D-518D1ECA287E}" presName="tx1" presStyleLbl="revTx" presStyleIdx="2" presStyleCnt="5"/>
      <dgm:spPr/>
    </dgm:pt>
    <dgm:pt modelId="{90F480F7-9180-4520-AA22-271B58EABDC5}" type="pres">
      <dgm:prSet presAssocID="{A939B6B9-1475-4F16-AC6D-518D1ECA287E}" presName="vert1" presStyleCnt="0"/>
      <dgm:spPr/>
    </dgm:pt>
    <dgm:pt modelId="{EE43BA9A-8747-40F7-BDEE-EEC761727D60}" type="pres">
      <dgm:prSet presAssocID="{66205984-2047-425E-8339-6C0597A5D542}" presName="thickLine" presStyleLbl="alignNode1" presStyleIdx="3" presStyleCnt="5"/>
      <dgm:spPr/>
    </dgm:pt>
    <dgm:pt modelId="{B559B826-41F0-4D7F-90EF-88691D33A87B}" type="pres">
      <dgm:prSet presAssocID="{66205984-2047-425E-8339-6C0597A5D542}" presName="horz1" presStyleCnt="0"/>
      <dgm:spPr/>
    </dgm:pt>
    <dgm:pt modelId="{00B1515A-7753-4BCC-BDAB-D87D940E2AEB}" type="pres">
      <dgm:prSet presAssocID="{66205984-2047-425E-8339-6C0597A5D542}" presName="tx1" presStyleLbl="revTx" presStyleIdx="3" presStyleCnt="5"/>
      <dgm:spPr/>
    </dgm:pt>
    <dgm:pt modelId="{637BC2E4-0E71-4A3C-B870-137D7D9D781F}" type="pres">
      <dgm:prSet presAssocID="{66205984-2047-425E-8339-6C0597A5D542}" presName="vert1" presStyleCnt="0"/>
      <dgm:spPr/>
    </dgm:pt>
    <dgm:pt modelId="{B5CB2CC5-98B7-484C-9130-2B3FB2354EB0}" type="pres">
      <dgm:prSet presAssocID="{B6B4B897-8ABB-4CA7-B478-78714362F6FA}" presName="thickLine" presStyleLbl="alignNode1" presStyleIdx="4" presStyleCnt="5"/>
      <dgm:spPr/>
    </dgm:pt>
    <dgm:pt modelId="{C377B124-6A42-4998-AA99-4DF673D3BC8C}" type="pres">
      <dgm:prSet presAssocID="{B6B4B897-8ABB-4CA7-B478-78714362F6FA}" presName="horz1" presStyleCnt="0"/>
      <dgm:spPr/>
    </dgm:pt>
    <dgm:pt modelId="{65D91E42-CCA2-4002-8391-6F59E79CA54E}" type="pres">
      <dgm:prSet presAssocID="{B6B4B897-8ABB-4CA7-B478-78714362F6FA}" presName="tx1" presStyleLbl="revTx" presStyleIdx="4" presStyleCnt="5"/>
      <dgm:spPr/>
    </dgm:pt>
    <dgm:pt modelId="{7CD23F46-B13B-4038-986E-592D0CABBCAC}" type="pres">
      <dgm:prSet presAssocID="{B6B4B897-8ABB-4CA7-B478-78714362F6FA}" presName="vert1" presStyleCnt="0"/>
      <dgm:spPr/>
    </dgm:pt>
  </dgm:ptLst>
  <dgm:cxnLst>
    <dgm:cxn modelId="{434C0902-FDB4-404A-BFEA-DDDAAD0ED140}" type="presOf" srcId="{A939B6B9-1475-4F16-AC6D-518D1ECA287E}" destId="{D93F35E9-6B50-4EAA-ABC0-C9838EADBFE0}" srcOrd="0" destOrd="0" presId="urn:microsoft.com/office/officeart/2008/layout/LinedList"/>
    <dgm:cxn modelId="{39902B42-13B2-429B-A1E6-FD7455DECA99}" srcId="{F3908BB8-5068-4E13-A1A6-6120E0B60BC0}" destId="{B6B4B897-8ABB-4CA7-B478-78714362F6FA}" srcOrd="4" destOrd="0" parTransId="{0A1DBA68-50B5-4431-9FD3-8AF0DAC0791A}" sibTransId="{89221B66-D295-4AF3-A3F5-5DD06C60B350}"/>
    <dgm:cxn modelId="{08003144-2EE2-47CC-8ED7-3CF5479E5593}" type="presOf" srcId="{F3908BB8-5068-4E13-A1A6-6120E0B60BC0}" destId="{AD547C82-2348-4E5E-9F87-0A99A5C297CB}" srcOrd="0" destOrd="0" presId="urn:microsoft.com/office/officeart/2008/layout/LinedList"/>
    <dgm:cxn modelId="{904EE26C-7833-4BDB-8CE6-EC17CA595BE6}" type="presOf" srcId="{66205984-2047-425E-8339-6C0597A5D542}" destId="{00B1515A-7753-4BCC-BDAB-D87D940E2AEB}" srcOrd="0" destOrd="0" presId="urn:microsoft.com/office/officeart/2008/layout/LinedList"/>
    <dgm:cxn modelId="{0318E96D-00E3-4AAD-B067-F5A671D4C572}" srcId="{F3908BB8-5068-4E13-A1A6-6120E0B60BC0}" destId="{85387296-5A68-400B-BAAB-8D5B96D68607}" srcOrd="1" destOrd="0" parTransId="{C42F8916-85C8-4BFE-8A06-E767FB24C0BB}" sibTransId="{140C4B03-EDC2-4F8F-AD85-BBECC6778CA3}"/>
    <dgm:cxn modelId="{91A19FC1-5505-47A6-B5E2-C53C6302ACA1}" type="presOf" srcId="{85387296-5A68-400B-BAAB-8D5B96D68607}" destId="{DC6E563F-A288-4E0E-A3DA-DF48E9782D2C}" srcOrd="0" destOrd="0" presId="urn:microsoft.com/office/officeart/2008/layout/LinedList"/>
    <dgm:cxn modelId="{561A17C3-A065-4050-A93E-45CC84B8493E}" srcId="{F3908BB8-5068-4E13-A1A6-6120E0B60BC0}" destId="{C91C11F4-84FE-4A58-B198-51F40CE21E94}" srcOrd="0" destOrd="0" parTransId="{41C2A719-EC43-40BB-8B47-97F1D9E354F5}" sibTransId="{FD3CA693-70CE-4FC8-A7D5-1B6E3B156554}"/>
    <dgm:cxn modelId="{EEA466C7-006B-48A4-B8B9-6108658A5CBA}" srcId="{F3908BB8-5068-4E13-A1A6-6120E0B60BC0}" destId="{66205984-2047-425E-8339-6C0597A5D542}" srcOrd="3" destOrd="0" parTransId="{A5DAE8FC-3A7A-4267-BFAD-F3AF4F438D2A}" sibTransId="{A5E07517-2BCF-4BC2-9B46-1D9DAA27E0A7}"/>
    <dgm:cxn modelId="{EF20D6E2-093D-458B-BACB-B7C1D8443360}" srcId="{F3908BB8-5068-4E13-A1A6-6120E0B60BC0}" destId="{A939B6B9-1475-4F16-AC6D-518D1ECA287E}" srcOrd="2" destOrd="0" parTransId="{43ECD5BD-AEE7-4E4C-8017-99B532CE0D44}" sibTransId="{7ED7AB0D-21A2-4375-B7E7-D01508E5A964}"/>
    <dgm:cxn modelId="{9840A3EA-08E1-40B2-9B0D-0E886E498015}" type="presOf" srcId="{C91C11F4-84FE-4A58-B198-51F40CE21E94}" destId="{94066F60-B8E0-41D3-86DD-F05F42DEDFBE}" srcOrd="0" destOrd="0" presId="urn:microsoft.com/office/officeart/2008/layout/LinedList"/>
    <dgm:cxn modelId="{76E464FB-03E3-4DF2-963B-04092D41517B}" type="presOf" srcId="{B6B4B897-8ABB-4CA7-B478-78714362F6FA}" destId="{65D91E42-CCA2-4002-8391-6F59E79CA54E}" srcOrd="0" destOrd="0" presId="urn:microsoft.com/office/officeart/2008/layout/LinedList"/>
    <dgm:cxn modelId="{BB71F895-2BEC-4910-8E68-DF3491704B43}" type="presParOf" srcId="{AD547C82-2348-4E5E-9F87-0A99A5C297CB}" destId="{3946ED1F-F114-4F45-A69D-BAE898285FAB}" srcOrd="0" destOrd="0" presId="urn:microsoft.com/office/officeart/2008/layout/LinedList"/>
    <dgm:cxn modelId="{1DDB2877-F070-4A39-8A05-22DCEA7AE918}" type="presParOf" srcId="{AD547C82-2348-4E5E-9F87-0A99A5C297CB}" destId="{28976205-5C47-4D61-9D8A-BF2DF8D6B531}" srcOrd="1" destOrd="0" presId="urn:microsoft.com/office/officeart/2008/layout/LinedList"/>
    <dgm:cxn modelId="{710936D8-7EA8-42DC-B3AD-0C36295102AB}" type="presParOf" srcId="{28976205-5C47-4D61-9D8A-BF2DF8D6B531}" destId="{94066F60-B8E0-41D3-86DD-F05F42DEDFBE}" srcOrd="0" destOrd="0" presId="urn:microsoft.com/office/officeart/2008/layout/LinedList"/>
    <dgm:cxn modelId="{287E2AD8-39BE-461F-B774-9B387D365A0D}" type="presParOf" srcId="{28976205-5C47-4D61-9D8A-BF2DF8D6B531}" destId="{BD0A8759-7B13-46AF-9515-C33EC8FED2C8}" srcOrd="1" destOrd="0" presId="urn:microsoft.com/office/officeart/2008/layout/LinedList"/>
    <dgm:cxn modelId="{88EE0982-72CF-4193-9E6E-8D165CC788F3}" type="presParOf" srcId="{AD547C82-2348-4E5E-9F87-0A99A5C297CB}" destId="{499A91AA-29C7-4C2D-8EAE-1B822524667C}" srcOrd="2" destOrd="0" presId="urn:microsoft.com/office/officeart/2008/layout/LinedList"/>
    <dgm:cxn modelId="{8AC8806C-C9B5-48B8-88C1-E70C8DEB06B7}" type="presParOf" srcId="{AD547C82-2348-4E5E-9F87-0A99A5C297CB}" destId="{3D5A69B2-E247-4A3F-B41F-A710CA9A9A54}" srcOrd="3" destOrd="0" presId="urn:microsoft.com/office/officeart/2008/layout/LinedList"/>
    <dgm:cxn modelId="{B37A50E1-1467-4BAD-9EB6-81C6627F71DC}" type="presParOf" srcId="{3D5A69B2-E247-4A3F-B41F-A710CA9A9A54}" destId="{DC6E563F-A288-4E0E-A3DA-DF48E9782D2C}" srcOrd="0" destOrd="0" presId="urn:microsoft.com/office/officeart/2008/layout/LinedList"/>
    <dgm:cxn modelId="{660735A8-2319-457F-BEFF-9937A3CFD25B}" type="presParOf" srcId="{3D5A69B2-E247-4A3F-B41F-A710CA9A9A54}" destId="{289E6227-58E7-4B0B-A212-215A17C56C8E}" srcOrd="1" destOrd="0" presId="urn:microsoft.com/office/officeart/2008/layout/LinedList"/>
    <dgm:cxn modelId="{FFB64945-D9F4-4E43-99F4-41E28E10BDA4}" type="presParOf" srcId="{AD547C82-2348-4E5E-9F87-0A99A5C297CB}" destId="{1B721635-40E9-47CB-9095-B2C5D44F9D2B}" srcOrd="4" destOrd="0" presId="urn:microsoft.com/office/officeart/2008/layout/LinedList"/>
    <dgm:cxn modelId="{0C0D9AB9-35EF-42BD-9044-3FB7945239CE}" type="presParOf" srcId="{AD547C82-2348-4E5E-9F87-0A99A5C297CB}" destId="{42A44021-A850-44E4-88DB-09C03B776959}" srcOrd="5" destOrd="0" presId="urn:microsoft.com/office/officeart/2008/layout/LinedList"/>
    <dgm:cxn modelId="{2B25932C-E110-44AB-8452-91AE1511C9F8}" type="presParOf" srcId="{42A44021-A850-44E4-88DB-09C03B776959}" destId="{D93F35E9-6B50-4EAA-ABC0-C9838EADBFE0}" srcOrd="0" destOrd="0" presId="urn:microsoft.com/office/officeart/2008/layout/LinedList"/>
    <dgm:cxn modelId="{E23F0A10-3EDB-41BF-8203-274E15576693}" type="presParOf" srcId="{42A44021-A850-44E4-88DB-09C03B776959}" destId="{90F480F7-9180-4520-AA22-271B58EABDC5}" srcOrd="1" destOrd="0" presId="urn:microsoft.com/office/officeart/2008/layout/LinedList"/>
    <dgm:cxn modelId="{6BD763D5-977D-4B64-9EA3-7A5A1901A4C4}" type="presParOf" srcId="{AD547C82-2348-4E5E-9F87-0A99A5C297CB}" destId="{EE43BA9A-8747-40F7-BDEE-EEC761727D60}" srcOrd="6" destOrd="0" presId="urn:microsoft.com/office/officeart/2008/layout/LinedList"/>
    <dgm:cxn modelId="{A78DD594-7200-4F9C-A3D1-13C31B456D1B}" type="presParOf" srcId="{AD547C82-2348-4E5E-9F87-0A99A5C297CB}" destId="{B559B826-41F0-4D7F-90EF-88691D33A87B}" srcOrd="7" destOrd="0" presId="urn:microsoft.com/office/officeart/2008/layout/LinedList"/>
    <dgm:cxn modelId="{BCAEC5CB-77A1-4C95-B85B-EFF133F1EA80}" type="presParOf" srcId="{B559B826-41F0-4D7F-90EF-88691D33A87B}" destId="{00B1515A-7753-4BCC-BDAB-D87D940E2AEB}" srcOrd="0" destOrd="0" presId="urn:microsoft.com/office/officeart/2008/layout/LinedList"/>
    <dgm:cxn modelId="{FE3C2657-0312-4B5A-BEF3-4839C9EB0BB9}" type="presParOf" srcId="{B559B826-41F0-4D7F-90EF-88691D33A87B}" destId="{637BC2E4-0E71-4A3C-B870-137D7D9D781F}" srcOrd="1" destOrd="0" presId="urn:microsoft.com/office/officeart/2008/layout/LinedList"/>
    <dgm:cxn modelId="{4B699B3F-0C65-4500-B4AE-5B903F12D2D2}" type="presParOf" srcId="{AD547C82-2348-4E5E-9F87-0A99A5C297CB}" destId="{B5CB2CC5-98B7-484C-9130-2B3FB2354EB0}" srcOrd="8" destOrd="0" presId="urn:microsoft.com/office/officeart/2008/layout/LinedList"/>
    <dgm:cxn modelId="{28D33483-97FE-4058-A727-C8AA10BA155F}" type="presParOf" srcId="{AD547C82-2348-4E5E-9F87-0A99A5C297CB}" destId="{C377B124-6A42-4998-AA99-4DF673D3BC8C}" srcOrd="9" destOrd="0" presId="urn:microsoft.com/office/officeart/2008/layout/LinedList"/>
    <dgm:cxn modelId="{956F3878-877A-48B2-AE9D-8F4D94D71103}" type="presParOf" srcId="{C377B124-6A42-4998-AA99-4DF673D3BC8C}" destId="{65D91E42-CCA2-4002-8391-6F59E79CA54E}" srcOrd="0" destOrd="0" presId="urn:microsoft.com/office/officeart/2008/layout/LinedList"/>
    <dgm:cxn modelId="{218B4E92-0BA2-425F-A704-49EABC69D7C8}" type="presParOf" srcId="{C377B124-6A42-4998-AA99-4DF673D3BC8C}" destId="{7CD23F46-B13B-4038-986E-592D0CABBCA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6ED1F-F114-4F45-A69D-BAE898285FAB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066F60-B8E0-41D3-86DD-F05F42DEDFBE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system will be powered by an AC to DC adapter.</a:t>
          </a:r>
        </a:p>
      </dsp:txBody>
      <dsp:txXfrm>
        <a:off x="0" y="623"/>
        <a:ext cx="6492875" cy="1020830"/>
      </dsp:txXfrm>
    </dsp:sp>
    <dsp:sp modelId="{499A91AA-29C7-4C2D-8EAE-1B822524667C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E563F-A288-4E0E-A3DA-DF48E9782D2C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It will be operated by a voltage range from 12V to 3.3V.</a:t>
          </a:r>
        </a:p>
      </dsp:txBody>
      <dsp:txXfrm>
        <a:off x="0" y="1021453"/>
        <a:ext cx="6492875" cy="1020830"/>
      </dsp:txXfrm>
    </dsp:sp>
    <dsp:sp modelId="{1B721635-40E9-47CB-9095-B2C5D44F9D2B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F35E9-6B50-4EAA-ABC0-C9838EADBFE0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PCB will be using power 24 hours and keep it running under all conditions.</a:t>
          </a:r>
        </a:p>
      </dsp:txBody>
      <dsp:txXfrm>
        <a:off x="0" y="2042284"/>
        <a:ext cx="6492875" cy="1020830"/>
      </dsp:txXfrm>
    </dsp:sp>
    <dsp:sp modelId="{EE43BA9A-8747-40F7-BDEE-EEC761727D60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1515A-7753-4BCC-BDAB-D87D940E2AEB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Back up power will provide to the chair by a 9V battery to allows the circuit running after it is disconnected to the wall.</a:t>
          </a:r>
        </a:p>
      </dsp:txBody>
      <dsp:txXfrm>
        <a:off x="0" y="3063115"/>
        <a:ext cx="6492875" cy="1020830"/>
      </dsp:txXfrm>
    </dsp:sp>
    <dsp:sp modelId="{B5CB2CC5-98B7-484C-9130-2B3FB2354EB0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91E42-CCA2-4002-8391-6F59E79CA54E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battery will take over when the main power source is unplugged.                                                                                                                                  </a:t>
          </a:r>
        </a:p>
      </dsp:txBody>
      <dsp:txXfrm>
        <a:off x="0" y="4083946"/>
        <a:ext cx="6492875" cy="102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0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786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18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9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94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2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3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9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5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9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3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0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0A6F1-636E-4B87-BCC9-F5C589876FF1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1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7631-0418-4135-90BE-DE9EC947A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9988" y="1605956"/>
            <a:ext cx="4772024" cy="2262781"/>
          </a:xfrm>
        </p:spPr>
        <p:txBody>
          <a:bodyPr/>
          <a:lstStyle/>
          <a:p>
            <a:r>
              <a:rPr lang="en-US" dirty="0"/>
              <a:t>SMART CHAIR </a:t>
            </a:r>
            <a:br>
              <a:rPr lang="en-US" dirty="0"/>
            </a:br>
            <a:r>
              <a:rPr lang="en-US" dirty="0"/>
              <a:t>Group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8BFBC-74B3-4F23-B801-4FCDFFBFC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6900" y="3868737"/>
            <a:ext cx="2609850" cy="1754889"/>
          </a:xfrm>
        </p:spPr>
        <p:txBody>
          <a:bodyPr>
            <a:normAutofit/>
          </a:bodyPr>
          <a:lstStyle/>
          <a:p>
            <a:r>
              <a:rPr lang="en-US" dirty="0"/>
              <a:t>Rudy </a:t>
            </a:r>
            <a:r>
              <a:rPr lang="en-US" dirty="0" err="1"/>
              <a:t>Ramjas</a:t>
            </a:r>
            <a:r>
              <a:rPr lang="en-US" dirty="0"/>
              <a:t> - EE</a:t>
            </a:r>
          </a:p>
          <a:p>
            <a:r>
              <a:rPr lang="en-US" dirty="0"/>
              <a:t>Mackenson Jean - EE</a:t>
            </a:r>
          </a:p>
          <a:p>
            <a:r>
              <a:rPr lang="en-US" dirty="0" err="1"/>
              <a:t>Annavay</a:t>
            </a:r>
            <a:r>
              <a:rPr lang="en-US" dirty="0"/>
              <a:t> Kean - </a:t>
            </a:r>
            <a:r>
              <a:rPr lang="en-US" dirty="0" err="1"/>
              <a:t>CpE</a:t>
            </a:r>
            <a:endParaRPr lang="en-US" dirty="0"/>
          </a:p>
          <a:p>
            <a:r>
              <a:rPr lang="en-US" dirty="0" err="1"/>
              <a:t>Thien</a:t>
            </a:r>
            <a:r>
              <a:rPr lang="en-US" dirty="0"/>
              <a:t> Nguyen - </a:t>
            </a:r>
            <a:r>
              <a:rPr lang="en-US" dirty="0" err="1"/>
              <a:t>CpE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32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0196F9-22D5-44C3-8BB8-F2EAF0A13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9525"/>
            <a:ext cx="8381999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DB7F49-3E53-4EF6-9F78-E583FEC1D74A}"/>
              </a:ext>
            </a:extLst>
          </p:cNvPr>
          <p:cNvSpPr txBox="1">
            <a:spLocks/>
          </p:cNvSpPr>
          <p:nvPr/>
        </p:nvSpPr>
        <p:spPr>
          <a:xfrm>
            <a:off x="-92278" y="400187"/>
            <a:ext cx="3902278" cy="1227277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PCB Power Supply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25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7A087AA-1C1B-495D-8CED-97839F0C96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5016" y="0"/>
            <a:ext cx="8666983" cy="6858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10FCC2-2AEB-400F-BC5C-3C6C56DDCF53}"/>
              </a:ext>
            </a:extLst>
          </p:cNvPr>
          <p:cNvSpPr txBox="1">
            <a:spLocks/>
          </p:cNvSpPr>
          <p:nvPr/>
        </p:nvSpPr>
        <p:spPr>
          <a:xfrm>
            <a:off x="479136" y="2793535"/>
            <a:ext cx="2868071" cy="341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76 x 87mm (LW)</a:t>
            </a:r>
          </a:p>
          <a:p>
            <a:r>
              <a:rPr lang="en-US" dirty="0"/>
              <a:t>Designed in Eagle</a:t>
            </a:r>
          </a:p>
          <a:p>
            <a:r>
              <a:rPr lang="en-US" dirty="0"/>
              <a:t>3 screw-holes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BB86D96-A95B-49A0-BAF7-403FCBF44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3525016" cy="1320800"/>
          </a:xfrm>
        </p:spPr>
        <p:txBody>
          <a:bodyPr/>
          <a:lstStyle/>
          <a:p>
            <a:r>
              <a:rPr lang="en-US" dirty="0"/>
              <a:t>Overall PCB</a:t>
            </a:r>
          </a:p>
        </p:txBody>
      </p:sp>
    </p:spTree>
    <p:extLst>
      <p:ext uri="{BB962C8B-B14F-4D97-AF65-F5344CB8AC3E}">
        <p14:creationId xmlns:p14="http://schemas.microsoft.com/office/powerpoint/2010/main" val="336466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57506-7E5F-4DC2-AA71-23BFAC4A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PCB Enclosure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D85074-213B-4271-8630-89C440E41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685" y="2793535"/>
            <a:ext cx="5428198" cy="2735470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8782AAC-4DC9-4791-A564-60F4A320F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475" y="873657"/>
            <a:ext cx="2494244" cy="211348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B04C96-7DC4-440C-9953-62040F15FDD7}"/>
              </a:ext>
            </a:extLst>
          </p:cNvPr>
          <p:cNvSpPr txBox="1">
            <a:spLocks/>
          </p:cNvSpPr>
          <p:nvPr/>
        </p:nvSpPr>
        <p:spPr>
          <a:xfrm>
            <a:off x="479136" y="2793535"/>
            <a:ext cx="2868071" cy="341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Wood</a:t>
            </a:r>
          </a:p>
          <a:p>
            <a:r>
              <a:rPr lang="en-US" dirty="0"/>
              <a:t>Laser cut in TI lab</a:t>
            </a:r>
          </a:p>
          <a:p>
            <a:r>
              <a:rPr lang="en-US" dirty="0"/>
              <a:t>6” x 4” x 4” (LWH)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15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137B4-D423-4C6E-A3FD-F5BDFA858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24FE4A-79DA-4246-AFA8-C3659B2BBE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471505"/>
              </p:ext>
            </p:extLst>
          </p:nvPr>
        </p:nvGraphicFramePr>
        <p:xfrm>
          <a:off x="441730" y="1519151"/>
          <a:ext cx="8911688" cy="4729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4126">
                  <a:extLst>
                    <a:ext uri="{9D8B030D-6E8A-4147-A177-3AD203B41FA5}">
                      <a16:colId xmlns:a16="http://schemas.microsoft.com/office/drawing/2014/main" val="43849422"/>
                    </a:ext>
                  </a:extLst>
                </a:gridCol>
                <a:gridCol w="1447412">
                  <a:extLst>
                    <a:ext uri="{9D8B030D-6E8A-4147-A177-3AD203B41FA5}">
                      <a16:colId xmlns:a16="http://schemas.microsoft.com/office/drawing/2014/main" val="4186727816"/>
                    </a:ext>
                  </a:extLst>
                </a:gridCol>
                <a:gridCol w="1650456">
                  <a:extLst>
                    <a:ext uri="{9D8B030D-6E8A-4147-A177-3AD203B41FA5}">
                      <a16:colId xmlns:a16="http://schemas.microsoft.com/office/drawing/2014/main" val="3330854685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893392887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1125619290"/>
                    </a:ext>
                  </a:extLst>
                </a:gridCol>
              </a:tblGrid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A502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A301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SEN-09376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FSR-406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8836043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Price per unit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$23.24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$11.25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20079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 Area(in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0.375(diam)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3.0625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4185232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time(µs)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37166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range(N)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44kN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444N max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773724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 voltage(V)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Variable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773511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Amplifier circuit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Multiple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Volt. Div.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785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409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2E4C1-F30D-49CE-9B33-49563133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86D3D4-2BD8-4327-A15A-C970C9984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2126" y="616746"/>
            <a:ext cx="3001876" cy="2013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A752B3-8765-4D99-A8DF-4A1420CA55B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314" y="3995405"/>
            <a:ext cx="2499830" cy="248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1B29BA-C9BC-48A0-80A0-F40364ED5BE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371" y="3995405"/>
            <a:ext cx="2361509" cy="24838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E0B6EC-1D02-46D8-BE55-8208EFFAFA5A}"/>
              </a:ext>
            </a:extLst>
          </p:cNvPr>
          <p:cNvSpPr txBox="1">
            <a:spLocks/>
          </p:cNvSpPr>
          <p:nvPr/>
        </p:nvSpPr>
        <p:spPr>
          <a:xfrm>
            <a:off x="1408943" y="1264555"/>
            <a:ext cx="7092422" cy="273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Tighter tolerance: &lt; 3% </a:t>
            </a:r>
          </a:p>
          <a:p>
            <a:r>
              <a:rPr lang="en-US" dirty="0"/>
              <a:t>Multiple integration methods</a:t>
            </a:r>
          </a:p>
          <a:p>
            <a:pPr lvl="1"/>
            <a:r>
              <a:rPr lang="en-US" dirty="0"/>
              <a:t>Voltage Divider</a:t>
            </a:r>
          </a:p>
          <a:p>
            <a:r>
              <a:rPr lang="en-US" dirty="0"/>
              <a:t>Engineering support (Manufacturer)</a:t>
            </a:r>
          </a:p>
          <a:p>
            <a:r>
              <a:rPr lang="en-US" dirty="0"/>
              <a:t>Utilize MCU ADC channels to process signal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12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C8925-6704-4347-9834-A8D1DCD31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8A67-0F1A-4C0B-ADD7-E091BCBAD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Operates within 3cm range</a:t>
            </a:r>
          </a:p>
          <a:p>
            <a:r>
              <a:rPr lang="en-US" dirty="0"/>
              <a:t>Located on mid-back of chair</a:t>
            </a:r>
          </a:p>
          <a:p>
            <a:endParaRPr lang="en-US" dirty="0"/>
          </a:p>
        </p:txBody>
      </p:sp>
      <p:pic>
        <p:nvPicPr>
          <p:cNvPr id="5" name="Picture 4" descr="A close up of a speaker&#10;&#10;Description automatically generated">
            <a:extLst>
              <a:ext uri="{FF2B5EF4-FFF2-40B4-BE49-F238E27FC236}">
                <a16:creationId xmlns:a16="http://schemas.microsoft.com/office/drawing/2014/main" id="{4956E221-5EC2-45F4-A1D5-7B8C2ECAF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93" y="3429000"/>
            <a:ext cx="1279121" cy="2319472"/>
          </a:xfrm>
          <a:prstGeom prst="rect">
            <a:avLst/>
          </a:prstGeom>
        </p:spPr>
      </p:pic>
      <p:pic>
        <p:nvPicPr>
          <p:cNvPr id="7" name="Picture 6" descr="A circuit board&#10;&#10;Description automatically generated">
            <a:extLst>
              <a:ext uri="{FF2B5EF4-FFF2-40B4-BE49-F238E27FC236}">
                <a16:creationId xmlns:a16="http://schemas.microsoft.com/office/drawing/2014/main" id="{8AB25A68-A7F0-4B1C-A844-6261320E0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56" y="3429000"/>
            <a:ext cx="1403444" cy="231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72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A5FB-7322-4307-8E7C-13D602543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B20E-0BB9-488F-99A1-915198E2B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 cost: &lt;$1.00 per unit</a:t>
            </a:r>
          </a:p>
          <a:p>
            <a:r>
              <a:rPr lang="en-US" dirty="0"/>
              <a:t>Simple integration</a:t>
            </a:r>
          </a:p>
          <a:p>
            <a:r>
              <a:rPr lang="en-US" dirty="0"/>
              <a:t>DAC to supply pulse signal</a:t>
            </a:r>
          </a:p>
          <a:p>
            <a:r>
              <a:rPr lang="en-US" dirty="0"/>
              <a:t>2.8v - 5v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A274926A-CE65-4072-B62D-838A751FE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160589"/>
            <a:ext cx="3880774" cy="38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74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B15F-C226-4BBC-BC2A-92975155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Design</a:t>
            </a:r>
          </a:p>
        </p:txBody>
      </p:sp>
      <p:pic>
        <p:nvPicPr>
          <p:cNvPr id="6" name="Content Placeholder 5" descr="A drawing of a person&#10;&#10;Description automatically generated">
            <a:extLst>
              <a:ext uri="{FF2B5EF4-FFF2-40B4-BE49-F238E27FC236}">
                <a16:creationId xmlns:a16="http://schemas.microsoft.com/office/drawing/2014/main" id="{EFAC980A-69A0-43A3-BB3B-9ED01F3DF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4" y="1487214"/>
            <a:ext cx="8771657" cy="1447913"/>
          </a:xfr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EAAE02-D85E-4ECC-9B3A-F0E58817E659}"/>
              </a:ext>
            </a:extLst>
          </p:cNvPr>
          <p:cNvSpPr txBox="1">
            <a:spLocks/>
          </p:cNvSpPr>
          <p:nvPr/>
        </p:nvSpPr>
        <p:spPr>
          <a:xfrm>
            <a:off x="2346768" y="3812741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Wireless Communication</a:t>
            </a:r>
          </a:p>
          <a:p>
            <a:r>
              <a:rPr lang="en-US" dirty="0"/>
              <a:t>NoSQL Database</a:t>
            </a:r>
          </a:p>
          <a:p>
            <a:r>
              <a:rPr lang="en-US" dirty="0"/>
              <a:t>Application 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55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8F89-3F0E-4BAA-B40F-6A99F751B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7" y="321578"/>
            <a:ext cx="7785023" cy="10413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Flowchart Diagram</a:t>
            </a:r>
          </a:p>
        </p:txBody>
      </p:sp>
      <p:pic>
        <p:nvPicPr>
          <p:cNvPr id="7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84DCAC85-6636-4DA9-817A-86A71027E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432" y="1794165"/>
            <a:ext cx="3995351" cy="474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07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08501-55D1-4328-BE65-34AF7846D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9912" y="192946"/>
            <a:ext cx="5466826" cy="1235034"/>
          </a:xfrm>
        </p:spPr>
        <p:txBody>
          <a:bodyPr/>
          <a:lstStyle/>
          <a:p>
            <a:r>
              <a:rPr lang="en-US" dirty="0"/>
              <a:t>Wireless Modules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7C08528-DD3E-4CA8-B52F-587B4313C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7945"/>
              </p:ext>
            </p:extLst>
          </p:nvPr>
        </p:nvGraphicFramePr>
        <p:xfrm>
          <a:off x="1090567" y="1869272"/>
          <a:ext cx="7825392" cy="311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696">
                  <a:extLst>
                    <a:ext uri="{9D8B030D-6E8A-4147-A177-3AD203B41FA5}">
                      <a16:colId xmlns:a16="http://schemas.microsoft.com/office/drawing/2014/main" val="856043627"/>
                    </a:ext>
                  </a:extLst>
                </a:gridCol>
                <a:gridCol w="3912696">
                  <a:extLst>
                    <a:ext uri="{9D8B030D-6E8A-4147-A177-3AD203B41FA5}">
                      <a16:colId xmlns:a16="http://schemas.microsoft.com/office/drawing/2014/main" val="3775468153"/>
                    </a:ext>
                  </a:extLst>
                </a:gridCol>
              </a:tblGrid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Bluetooth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Wi-Fi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915781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Shorter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Longer 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42072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 proximity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Remote 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019582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Direct Connections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Online Connection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41529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861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91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8DDB-AEF9-4F1B-811A-21A93BB3B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&amp;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9488C-A641-4D98-A284-E1160FF75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user to become more mindful of posture habits.</a:t>
            </a:r>
          </a:p>
          <a:p>
            <a:r>
              <a:rPr lang="en-US" dirty="0"/>
              <a:t>Provide feedback based on measured data.</a:t>
            </a:r>
          </a:p>
          <a:p>
            <a:r>
              <a:rPr lang="en-US" dirty="0"/>
              <a:t>Target audience: middle-class office workers.</a:t>
            </a:r>
          </a:p>
          <a:p>
            <a:r>
              <a:rPr lang="en-US" dirty="0"/>
              <a:t>Methodology: Center of Gravity</a:t>
            </a:r>
          </a:p>
        </p:txBody>
      </p:sp>
    </p:spTree>
    <p:extLst>
      <p:ext uri="{BB962C8B-B14F-4D97-AF65-F5344CB8AC3E}">
        <p14:creationId xmlns:p14="http://schemas.microsoft.com/office/powerpoint/2010/main" val="941085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AF05D-EA7F-42CA-8CCE-29F84DD2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Specification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450F1768-700D-48F7-AC1F-585C5526F5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891261"/>
              </p:ext>
            </p:extLst>
          </p:nvPr>
        </p:nvGraphicFramePr>
        <p:xfrm>
          <a:off x="921702" y="1930400"/>
          <a:ext cx="8107932" cy="333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966">
                  <a:extLst>
                    <a:ext uri="{9D8B030D-6E8A-4147-A177-3AD203B41FA5}">
                      <a16:colId xmlns:a16="http://schemas.microsoft.com/office/drawing/2014/main" val="3677359203"/>
                    </a:ext>
                  </a:extLst>
                </a:gridCol>
                <a:gridCol w="4053966">
                  <a:extLst>
                    <a:ext uri="{9D8B030D-6E8A-4147-A177-3AD203B41FA5}">
                      <a16:colId xmlns:a16="http://schemas.microsoft.com/office/drawing/2014/main" val="1249239104"/>
                    </a:ext>
                  </a:extLst>
                </a:gridCol>
              </a:tblGrid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80700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-80 dBm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PIO: low-disconnect &amp; high-connect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313844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+4 dBm RF transmit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Rising Pulse will disconnect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37483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 Power 1.8 V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Auto-connect on last device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217059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Pair Last Device as Default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79776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UART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PINCODE: 0000 / 1234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35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652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D8FBB-FD03-4E13-A24D-359F217A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Wi-Fi Specification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DB3BB3-AB63-4285-A2D4-1FAD6F18F5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530021"/>
              </p:ext>
            </p:extLst>
          </p:nvPr>
        </p:nvGraphicFramePr>
        <p:xfrm>
          <a:off x="838200" y="1671983"/>
          <a:ext cx="8274936" cy="351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7468">
                  <a:extLst>
                    <a:ext uri="{9D8B030D-6E8A-4147-A177-3AD203B41FA5}">
                      <a16:colId xmlns:a16="http://schemas.microsoft.com/office/drawing/2014/main" val="2763982397"/>
                    </a:ext>
                  </a:extLst>
                </a:gridCol>
                <a:gridCol w="4137468">
                  <a:extLst>
                    <a:ext uri="{9D8B030D-6E8A-4147-A177-3AD203B41FA5}">
                      <a16:colId xmlns:a16="http://schemas.microsoft.com/office/drawing/2014/main" val="1825212420"/>
                    </a:ext>
                  </a:extLst>
                </a:gridCol>
              </a:tblGrid>
              <a:tr h="5794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02739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CPU: </a:t>
                      </a:r>
                      <a:r>
                        <a:rPr lang="en-US" dirty="0" err="1"/>
                        <a:t>Tensilla</a:t>
                      </a:r>
                      <a:r>
                        <a:rPr lang="en-US" dirty="0"/>
                        <a:t> L 106 32-bit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Security: WPA / WPA2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44802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Integrated Memory (SRAM)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Encryption: WEP/TKIP/AES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61869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SPI External Flash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Firmware: OTA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632910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RF 2.4 GHz Receive/Transmit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SDK: Supports Cloud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540526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Adjustable Power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 Protocol: TCP/UDP/HTTP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189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619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0341-A03A-4FB8-A9B2-94DF2822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36" y="681037"/>
            <a:ext cx="10515600" cy="1325563"/>
          </a:xfrm>
        </p:spPr>
        <p:txBody>
          <a:bodyPr/>
          <a:lstStyle/>
          <a:p>
            <a:r>
              <a:rPr lang="en-US" dirty="0"/>
              <a:t>Wireless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EA50F-369D-48CA-A2E4-9041B5F57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09" y="1535185"/>
            <a:ext cx="5864603" cy="45746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Wi-Fi vs Bluetooth</a:t>
            </a:r>
          </a:p>
          <a:p>
            <a:r>
              <a:rPr lang="en-US" dirty="0"/>
              <a:t>Wi-fi can store value into database</a:t>
            </a:r>
          </a:p>
          <a:p>
            <a:r>
              <a:rPr lang="en-US" dirty="0"/>
              <a:t>Bluetooth has no storage</a:t>
            </a:r>
          </a:p>
          <a:p>
            <a:r>
              <a:rPr lang="en-US" dirty="0"/>
              <a:t>Bluetooth lack of Full Duplex support</a:t>
            </a:r>
          </a:p>
          <a:p>
            <a:pPr marL="0" indent="0">
              <a:buNone/>
            </a:pPr>
            <a:r>
              <a:rPr lang="en-US" dirty="0"/>
              <a:t>ESP8266</a:t>
            </a:r>
          </a:p>
          <a:p>
            <a:r>
              <a:rPr lang="en-US" dirty="0"/>
              <a:t>Breadboard testing</a:t>
            </a:r>
          </a:p>
          <a:p>
            <a:r>
              <a:rPr lang="en-US" dirty="0"/>
              <a:t>Surface mount</a:t>
            </a:r>
          </a:p>
          <a:p>
            <a:r>
              <a:rPr lang="en-US" dirty="0"/>
              <a:t>Antenna RF optimization</a:t>
            </a:r>
          </a:p>
          <a:p>
            <a:endParaRPr lang="en-US" dirty="0"/>
          </a:p>
        </p:txBody>
      </p:sp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AA96CF19-F4AF-469A-989E-FCE43444A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28" y="3429000"/>
            <a:ext cx="4999207" cy="253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5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BDBEB-98DE-4C6F-95B4-0555E3DFF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382" y="667128"/>
            <a:ext cx="10515600" cy="1325563"/>
          </a:xfrm>
        </p:spPr>
        <p:txBody>
          <a:bodyPr/>
          <a:lstStyle/>
          <a:p>
            <a:r>
              <a:rPr lang="en-US" dirty="0"/>
              <a:t>ESP8266 Schematic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317E0-4FBD-4DA9-9FCF-4481679CB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478" y="1505840"/>
            <a:ext cx="51960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Main Aspects</a:t>
            </a:r>
          </a:p>
          <a:p>
            <a:r>
              <a:rPr lang="en-US" dirty="0"/>
              <a:t>Power Supply</a:t>
            </a:r>
          </a:p>
          <a:p>
            <a:r>
              <a:rPr lang="en-US" dirty="0"/>
              <a:t>Power-on sequence and reset</a:t>
            </a:r>
          </a:p>
          <a:p>
            <a:r>
              <a:rPr lang="en-US" dirty="0"/>
              <a:t>Flash</a:t>
            </a:r>
          </a:p>
          <a:p>
            <a:r>
              <a:rPr lang="en-US" dirty="0"/>
              <a:t>Crystal oscillator</a:t>
            </a:r>
          </a:p>
          <a:p>
            <a:r>
              <a:rPr lang="en-US" dirty="0"/>
              <a:t>RF</a:t>
            </a:r>
          </a:p>
          <a:p>
            <a:r>
              <a:rPr lang="en-US" dirty="0"/>
              <a:t>External resistor</a:t>
            </a:r>
          </a:p>
          <a:p>
            <a:r>
              <a:rPr lang="en-US" dirty="0"/>
              <a:t>UART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B8F6B-AE7F-421F-9931-D211A482D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899" y="1329909"/>
            <a:ext cx="5398571" cy="386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74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253A-2B5F-4971-9F68-93180D6BE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ESP8266 Pros and 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AFBB5-D198-4518-946A-823B7641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Pros</a:t>
            </a:r>
          </a:p>
          <a:p>
            <a:r>
              <a:rPr lang="en-US" dirty="0"/>
              <a:t>Compatibility with IDE</a:t>
            </a:r>
          </a:p>
          <a:p>
            <a:r>
              <a:rPr lang="en-US" dirty="0"/>
              <a:t>Multiple GPIO pins</a:t>
            </a:r>
          </a:p>
          <a:p>
            <a:r>
              <a:rPr lang="en-US" dirty="0"/>
              <a:t>Powerful capabilities</a:t>
            </a:r>
          </a:p>
          <a:p>
            <a:pPr marL="0" indent="0">
              <a:buNone/>
            </a:pPr>
            <a:r>
              <a:rPr lang="en-US" dirty="0"/>
              <a:t>Cons</a:t>
            </a:r>
          </a:p>
          <a:p>
            <a:r>
              <a:rPr lang="en-US" dirty="0"/>
              <a:t>Difficult to start working</a:t>
            </a:r>
          </a:p>
          <a:p>
            <a:r>
              <a:rPr lang="en-US" dirty="0"/>
              <a:t>Requires multiple libraries</a:t>
            </a:r>
          </a:p>
        </p:txBody>
      </p:sp>
    </p:spTree>
    <p:extLst>
      <p:ext uri="{BB962C8B-B14F-4D97-AF65-F5344CB8AC3E}">
        <p14:creationId xmlns:p14="http://schemas.microsoft.com/office/powerpoint/2010/main" val="2112734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8A9E-F3D1-49C1-A8C9-2950B62E0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373" y="537380"/>
            <a:ext cx="4767715" cy="8187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/>
              <a:t>Wireless Communication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0BA1B75-90AB-4C98-A783-0968CE99BDAD}"/>
              </a:ext>
            </a:extLst>
          </p:cNvPr>
          <p:cNvSpPr txBox="1">
            <a:spLocks/>
          </p:cNvSpPr>
          <p:nvPr/>
        </p:nvSpPr>
        <p:spPr>
          <a:xfrm>
            <a:off x="644373" y="2542998"/>
            <a:ext cx="414077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Sensor data </a:t>
            </a:r>
          </a:p>
          <a:p>
            <a:r>
              <a:rPr lang="en-US" dirty="0">
                <a:solidFill>
                  <a:srgbClr val="000000"/>
                </a:solidFill>
              </a:rPr>
              <a:t>Wi-Fi Transmission</a:t>
            </a:r>
          </a:p>
          <a:p>
            <a:r>
              <a:rPr lang="en-US" dirty="0">
                <a:solidFill>
                  <a:srgbClr val="000000"/>
                </a:solidFill>
              </a:rPr>
              <a:t>Send data through cloud</a:t>
            </a:r>
          </a:p>
          <a:p>
            <a:r>
              <a:rPr lang="en-US" dirty="0">
                <a:solidFill>
                  <a:srgbClr val="000000"/>
                </a:solidFill>
              </a:rPr>
              <a:t>Database Receive data</a:t>
            </a:r>
          </a:p>
          <a:p>
            <a:r>
              <a:rPr lang="en-US" dirty="0">
                <a:solidFill>
                  <a:srgbClr val="000000"/>
                </a:solidFill>
              </a:rPr>
              <a:t>Firebase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914400" lvl="2" indent="0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7F65A50-A8EC-4DDB-8D3B-C050C6C06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889" y="1356176"/>
            <a:ext cx="5034212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56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5A52-F252-4284-967F-F1590A88A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F82CE-F01C-4379-AC97-CDC776A7C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0411"/>
            <a:ext cx="8596668" cy="4220951"/>
          </a:xfrm>
        </p:spPr>
        <p:txBody>
          <a:bodyPr/>
          <a:lstStyle/>
          <a:p>
            <a:r>
              <a:rPr lang="en-US" dirty="0"/>
              <a:t>To allow the user to view posture data.</a:t>
            </a:r>
          </a:p>
          <a:p>
            <a:r>
              <a:rPr lang="en-US" dirty="0"/>
              <a:t>To provide feedback on posture data to the user.</a:t>
            </a:r>
          </a:p>
          <a:p>
            <a:r>
              <a:rPr lang="en-US" dirty="0"/>
              <a:t>To allow the user to alter settings.</a:t>
            </a:r>
          </a:p>
        </p:txBody>
      </p:sp>
    </p:spTree>
    <p:extLst>
      <p:ext uri="{BB962C8B-B14F-4D97-AF65-F5344CB8AC3E}">
        <p14:creationId xmlns:p14="http://schemas.microsoft.com/office/powerpoint/2010/main" val="3239268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B1E49-F531-4BEA-AAB6-6A533909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8F30A-7696-47A1-B405-A42407D3D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Technologies Used:</a:t>
            </a:r>
          </a:p>
          <a:p>
            <a:pPr lvl="1"/>
            <a:r>
              <a:rPr lang="en-US" dirty="0"/>
              <a:t>Firebase serves as the back-end. </a:t>
            </a:r>
          </a:p>
          <a:p>
            <a:pPr lvl="2"/>
            <a:r>
              <a:rPr lang="en-US" dirty="0"/>
              <a:t>User Accounts</a:t>
            </a:r>
          </a:p>
          <a:p>
            <a:pPr lvl="2"/>
            <a:r>
              <a:rPr lang="en-US" dirty="0"/>
              <a:t>NoSQL Database</a:t>
            </a:r>
          </a:p>
          <a:p>
            <a:pPr lvl="1"/>
            <a:r>
              <a:rPr lang="en-US" dirty="0"/>
              <a:t>Flutter serves as the front-end framework.</a:t>
            </a:r>
          </a:p>
          <a:p>
            <a:pPr lvl="2"/>
            <a:r>
              <a:rPr lang="en-US" dirty="0"/>
              <a:t>Developed by Google</a:t>
            </a:r>
          </a:p>
          <a:p>
            <a:pPr lvl="2"/>
            <a:r>
              <a:rPr lang="en-US" dirty="0"/>
              <a:t>Dart Language</a:t>
            </a:r>
          </a:p>
          <a:p>
            <a:pPr lvl="2"/>
            <a:r>
              <a:rPr lang="en-US" dirty="0"/>
              <a:t>Hot reload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506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9A994-9A56-406F-B226-626969A2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NoSQL Database Design</a:t>
            </a:r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A40CF5-84A2-4C97-B676-ADE8BAF79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"/>
          <a:stretch/>
        </p:blipFill>
        <p:spPr>
          <a:xfrm>
            <a:off x="5172782" y="2065104"/>
            <a:ext cx="4410548" cy="3078395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C9D0031-88F5-4425-B650-AFA2F17B2AF7}"/>
              </a:ext>
            </a:extLst>
          </p:cNvPr>
          <p:cNvSpPr txBox="1">
            <a:spLocks/>
          </p:cNvSpPr>
          <p:nvPr/>
        </p:nvSpPr>
        <p:spPr>
          <a:xfrm>
            <a:off x="677334" y="1480231"/>
            <a:ext cx="4898270" cy="489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Provides support for offline data persistence.</a:t>
            </a:r>
          </a:p>
          <a:p>
            <a:r>
              <a:rPr lang="en-US" dirty="0"/>
              <a:t>Each data entry contains the center of gravity on the left-to-right axis and the front-to-back axis and the timestamp. </a:t>
            </a:r>
          </a:p>
          <a:p>
            <a:r>
              <a:rPr lang="en-US" dirty="0"/>
              <a:t>This is subject to change during the process of integrating the legitimate sensor data into the software.</a:t>
            </a:r>
          </a:p>
          <a:p>
            <a:endParaRPr lang="en-US" dirty="0"/>
          </a:p>
          <a:p>
            <a:endParaRPr lang="en-US" dirty="0"/>
          </a:p>
          <a:p>
            <a:pPr marL="914400" lvl="2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79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A2CC8-8A05-49AD-91E2-5719863BD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6" name="Picture 5" descr="https://lh4.googleusercontent.com/ayaLqRsYQsNPT55q8FaYkdV3257jee2mHZqxXCW3ULWZ8iLfGUqCCT5DOtoRgIcsxNaPe24CIHOnYZtDdqLQqEFxZulIY040Aw_s4v5BvPnVVsQZzZToldO3xE2_aeL6-E3X5Vix">
            <a:extLst>
              <a:ext uri="{FF2B5EF4-FFF2-40B4-BE49-F238E27FC236}">
                <a16:creationId xmlns:a16="http://schemas.microsoft.com/office/drawing/2014/main" id="{5D60AADA-7C5F-4C31-9BA6-CE33D3DC18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49" y="1930400"/>
            <a:ext cx="5506687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713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755-62E0-485E-81E4-302A2763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037E7-21F2-4C12-98F2-AC140199D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350" y="1905000"/>
            <a:ext cx="10228262" cy="4829175"/>
          </a:xfrm>
        </p:spPr>
        <p:txBody>
          <a:bodyPr>
            <a:normAutofit/>
          </a:bodyPr>
          <a:lstStyle/>
          <a:p>
            <a:pPr lvl="0" fontAlgn="base"/>
            <a:r>
              <a:rPr lang="en-US" dirty="0"/>
              <a:t>The device should update the sensor input readings every 30 seconds.</a:t>
            </a:r>
          </a:p>
          <a:p>
            <a:pPr lvl="0" fontAlgn="base"/>
            <a:r>
              <a:rPr lang="en-US" dirty="0"/>
              <a:t>The device should pair with a phone app.</a:t>
            </a:r>
          </a:p>
          <a:p>
            <a:pPr lvl="0" fontAlgn="base"/>
            <a:r>
              <a:rPr lang="en-US" dirty="0"/>
              <a:t>The application will display posture data.</a:t>
            </a:r>
          </a:p>
          <a:p>
            <a:pPr lvl="0" fontAlgn="base"/>
            <a:r>
              <a:rPr lang="en-US" dirty="0"/>
              <a:t>The application will provide feedback on data.</a:t>
            </a:r>
          </a:p>
          <a:p>
            <a:pPr lvl="0" fontAlgn="base"/>
            <a:r>
              <a:rPr lang="en-US" dirty="0"/>
              <a:t>The software will store user data.</a:t>
            </a:r>
          </a:p>
          <a:p>
            <a:pPr lvl="0" fontAlgn="base"/>
            <a:r>
              <a:rPr lang="en-US" dirty="0"/>
              <a:t>5-day standby battery life, minimum.   </a:t>
            </a:r>
          </a:p>
          <a:p>
            <a:pPr lvl="0" fontAlgn="base"/>
            <a:r>
              <a:rPr lang="en-US" dirty="0"/>
              <a:t>PCB not to exceed 230 cm squared.</a:t>
            </a:r>
          </a:p>
          <a:p>
            <a:pPr lvl="0" fontAlgn="base"/>
            <a:r>
              <a:rPr lang="en-US" dirty="0"/>
              <a:t>Sensor array should be able to load a minimum of 100lbs (45.4kg).</a:t>
            </a:r>
          </a:p>
          <a:p>
            <a:pPr lvl="0" fontAlgn="base"/>
            <a:r>
              <a:rPr lang="en-US" dirty="0"/>
              <a:t>Vibrate module should operate between 200-400 Hz or rpm equivalent.  </a:t>
            </a:r>
          </a:p>
          <a:p>
            <a:pPr lvl="0" fontAlgn="base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79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F078-BB4B-42C0-8BAB-6178E8A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96D6FDC-9D56-42F2-8D99-67FC29AE1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850" y="1580978"/>
            <a:ext cx="2270638" cy="4667422"/>
          </a:xfrm>
          <a:prstGeom prst="rect">
            <a:avLst/>
          </a:prstGeom>
        </p:spPr>
      </p:pic>
      <p:pic>
        <p:nvPicPr>
          <p:cNvPr id="11" name="Picture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7DF419E-B32E-4073-8650-EDC8B2FED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7" y="1580979"/>
            <a:ext cx="2270637" cy="4667421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7D088B-E956-4B75-A036-07F04885F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14" y="1580979"/>
            <a:ext cx="2270637" cy="46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64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38A4A-5B55-4414-BFDE-F68846E02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Completion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8537-4214-4A74-8B17-08F4F669A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235" y="1762620"/>
            <a:ext cx="5343525" cy="2747963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Complete: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Firebase authentication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Firebase database (including read/write)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Basic Layout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Basic navigation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A602C4-6A4E-4785-B75E-F16D9ABB4B4D}"/>
              </a:ext>
            </a:extLst>
          </p:cNvPr>
          <p:cNvSpPr txBox="1">
            <a:spLocks/>
          </p:cNvSpPr>
          <p:nvPr/>
        </p:nvSpPr>
        <p:spPr>
          <a:xfrm>
            <a:off x="4975668" y="1846510"/>
            <a:ext cx="5343525" cy="274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Pending: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Settings / User Preferences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Posture data represented in graphical format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Recommend Stretches/Yoga poses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Swipe navigation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Color Theming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85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EFDAE-7FA4-4CFB-8616-053AB25DD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GRAPH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3E03A1-F8AF-478D-AD40-63842F3C2D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123786"/>
              </p:ext>
            </p:extLst>
          </p:nvPr>
        </p:nvGraphicFramePr>
        <p:xfrm>
          <a:off x="175861" y="1373872"/>
          <a:ext cx="8867471" cy="412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7771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3A1F-F7D6-4672-ABB9-CD93A74DA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59" y="314325"/>
            <a:ext cx="8596668" cy="1320800"/>
          </a:xfrm>
        </p:spPr>
        <p:txBody>
          <a:bodyPr/>
          <a:lstStyle/>
          <a:p>
            <a:r>
              <a:rPr lang="en-US" dirty="0"/>
              <a:t>Roles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31F932-2B8D-419C-9EBB-C6692DBD3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523354"/>
              </p:ext>
            </p:extLst>
          </p:nvPr>
        </p:nvGraphicFramePr>
        <p:xfrm>
          <a:off x="449800" y="1362074"/>
          <a:ext cx="8686800" cy="4982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8636">
                  <a:extLst>
                    <a:ext uri="{9D8B030D-6E8A-4147-A177-3AD203B41FA5}">
                      <a16:colId xmlns:a16="http://schemas.microsoft.com/office/drawing/2014/main" val="749011406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743291098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105725693"/>
                    </a:ext>
                  </a:extLst>
                </a:gridCol>
                <a:gridCol w="1831700">
                  <a:extLst>
                    <a:ext uri="{9D8B030D-6E8A-4147-A177-3AD203B41FA5}">
                      <a16:colId xmlns:a16="http://schemas.microsoft.com/office/drawing/2014/main" val="2935003832"/>
                    </a:ext>
                  </a:extLst>
                </a:gridCol>
              </a:tblGrid>
              <a:tr h="3732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Task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Primary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Secondary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Status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190316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Wireless Communication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Thien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37625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Database Development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Annavay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885921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Mobile Application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Proto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25752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Microcontroller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Ordered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006303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Power Supply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15265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Rechargeable Battery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Mackenson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Received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144657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Force Sensor Integration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9646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Vibration Module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Received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55393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User Interface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In development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2027136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PCB Design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Mackenson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2</a:t>
                      </a:r>
                      <a:r>
                        <a:rPr lang="en-US" sz="1200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  iteration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8794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713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5B0DE-270F-4248-9DCA-E404EDA3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976" y="371479"/>
            <a:ext cx="8911687" cy="1280890"/>
          </a:xfrm>
        </p:spPr>
        <p:txBody>
          <a:bodyPr/>
          <a:lstStyle/>
          <a:p>
            <a:r>
              <a:rPr lang="en-US" dirty="0"/>
              <a:t>BUDGET SHEET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84CFFC1-EEE3-4625-B3AF-C6FAC7A4B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979941"/>
              </p:ext>
            </p:extLst>
          </p:nvPr>
        </p:nvGraphicFramePr>
        <p:xfrm>
          <a:off x="591976" y="1218125"/>
          <a:ext cx="8056722" cy="47688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2787">
                  <a:extLst>
                    <a:ext uri="{9D8B030D-6E8A-4147-A177-3AD203B41FA5}">
                      <a16:colId xmlns:a16="http://schemas.microsoft.com/office/drawing/2014/main" val="1775189005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1069750776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1954666191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378162017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3356513500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2621371355"/>
                    </a:ext>
                  </a:extLst>
                </a:gridCol>
              </a:tblGrid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Item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Description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Quantity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Cost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Total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Estimated Cost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144388229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Tekscan A301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round force sensors - 4 pk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$53.60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$53.60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604653218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Tekscan A502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Larg square force sensors - 4 pk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$108.25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$108.25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5708564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556-ATMEGA2560-16AU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Microcontroller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3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$12.20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$36.60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020588854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Chair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Office chair, cloth, rolling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2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$75.00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024185728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Eleego Mega 2560 R3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ATmega Dev board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$13.99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$13.99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$16.00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113262727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HC-SR04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ultrasonic proximity sensor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25503871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Mircrochip ATMega2560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microcontroller samples from OEM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5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8676850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Final Paper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printing and binding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$27.98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$27.98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705175605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Enclosure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Housing for PCB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39595607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PCB surface components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PCB resistors, caps, etc.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Multiple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34.17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$50.00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76273421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Firebase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Backend manager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1391555036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ESP8266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Wi-Fi Module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$19.99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$19.99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442949079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Total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$291.33</a:t>
                      </a:r>
                      <a:endParaRPr lang="en-US" sz="1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77543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641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4DB1-3440-4F37-A371-4DD0148E5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331831"/>
            <a:ext cx="8596668" cy="1320800"/>
          </a:xfrm>
        </p:spPr>
        <p:txBody>
          <a:bodyPr/>
          <a:lstStyle/>
          <a:p>
            <a:r>
              <a:rPr lang="en-US" dirty="0"/>
              <a:t>Implementation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2355D-9301-4C8F-941F-36A3DEDE5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626998"/>
            <a:ext cx="9558366" cy="4899171"/>
          </a:xfrm>
        </p:spPr>
        <p:txBody>
          <a:bodyPr>
            <a:normAutofit/>
          </a:bodyPr>
          <a:lstStyle/>
          <a:p>
            <a:r>
              <a:rPr lang="en-US" dirty="0"/>
              <a:t>Software-Hardware Integration</a:t>
            </a:r>
          </a:p>
          <a:p>
            <a:pPr lvl="1"/>
            <a:r>
              <a:rPr lang="en-US" dirty="0"/>
              <a:t>Proper data transmission</a:t>
            </a:r>
          </a:p>
          <a:p>
            <a:pPr lvl="1"/>
            <a:r>
              <a:rPr lang="en-US" dirty="0"/>
              <a:t>Formatting data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Foam of chair (Sensors)</a:t>
            </a:r>
          </a:p>
          <a:p>
            <a:pPr lvl="1"/>
            <a:r>
              <a:rPr lang="en-US" dirty="0"/>
              <a:t>Reduce thickness of foam</a:t>
            </a:r>
          </a:p>
          <a:p>
            <a:pPr lvl="2"/>
            <a:r>
              <a:rPr lang="en-US" dirty="0"/>
              <a:t>Partition foam</a:t>
            </a:r>
          </a:p>
          <a:p>
            <a:pPr lvl="1"/>
            <a:r>
              <a:rPr lang="en-US" dirty="0"/>
              <a:t>Add barrier between sensors and foam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376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DC55-AACC-452D-9F96-AA428FD62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91149-BE9C-45D4-B2B6-19D236693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17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92C0-9C1D-4CE1-833E-66C8EADC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Diagram</a:t>
            </a: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CBF110B-D7BB-4D05-836C-C504CD80D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293" y="1271847"/>
            <a:ext cx="7524750" cy="5102992"/>
          </a:xfrm>
        </p:spPr>
      </p:pic>
    </p:spTree>
    <p:extLst>
      <p:ext uri="{BB962C8B-B14F-4D97-AF65-F5344CB8AC3E}">
        <p14:creationId xmlns:p14="http://schemas.microsoft.com/office/powerpoint/2010/main" val="2410051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C09C-766F-4A45-8E43-3F8AFDE7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95D71-80F0-4EF9-8338-8A34CEA80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Power Standards</a:t>
            </a:r>
          </a:p>
          <a:p>
            <a:pPr lvl="1"/>
            <a:r>
              <a:rPr lang="en-US" dirty="0"/>
              <a:t>IEC-60601-1</a:t>
            </a:r>
          </a:p>
          <a:p>
            <a:pPr lvl="2"/>
            <a:r>
              <a:rPr lang="en-US" dirty="0"/>
              <a:t>Electrical Shock &amp; Fire Safety</a:t>
            </a:r>
          </a:p>
          <a:p>
            <a:pPr lvl="1"/>
            <a:r>
              <a:rPr lang="en-US" dirty="0"/>
              <a:t>UL 1310</a:t>
            </a:r>
          </a:p>
          <a:p>
            <a:pPr lvl="2"/>
            <a:r>
              <a:rPr lang="en-US" dirty="0"/>
              <a:t>Devices using multiple power supplies</a:t>
            </a:r>
          </a:p>
          <a:p>
            <a:r>
              <a:rPr lang="en-US" dirty="0"/>
              <a:t>Wireless Standards</a:t>
            </a:r>
          </a:p>
          <a:p>
            <a:pPr lvl="1"/>
            <a:r>
              <a:rPr lang="en-US" dirty="0"/>
              <a:t>IEEE 802.11</a:t>
            </a:r>
          </a:p>
          <a:p>
            <a:r>
              <a:rPr lang="en-US" dirty="0"/>
              <a:t>Application</a:t>
            </a:r>
          </a:p>
          <a:p>
            <a:pPr lvl="1"/>
            <a:r>
              <a:rPr lang="en-US" dirty="0"/>
              <a:t>Flutter Development Standards</a:t>
            </a:r>
          </a:p>
          <a:p>
            <a:pPr lvl="1"/>
            <a:r>
              <a:rPr lang="en-US" dirty="0"/>
              <a:t>Distribution Standards</a:t>
            </a:r>
          </a:p>
          <a:p>
            <a:pPr lvl="1"/>
            <a:r>
              <a:rPr lang="en-US" dirty="0"/>
              <a:t>User Privacy Standards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12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99F0-A9AF-4ABF-9B1D-55938436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6C7AB6-7167-4B2C-BA0D-3CD90FB3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966358"/>
              </p:ext>
            </p:extLst>
          </p:nvPr>
        </p:nvGraphicFramePr>
        <p:xfrm>
          <a:off x="3554196" y="1270000"/>
          <a:ext cx="5719806" cy="44975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53301">
                  <a:extLst>
                    <a:ext uri="{9D8B030D-6E8A-4147-A177-3AD203B41FA5}">
                      <a16:colId xmlns:a16="http://schemas.microsoft.com/office/drawing/2014/main" val="3997223537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54759075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116678678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02103780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984095741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60158409"/>
                    </a:ext>
                  </a:extLst>
                </a:gridCol>
              </a:tblGrid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MCU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F280049PMSR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ATMEGA 2560-16AU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PIC24FJ1024GA606-I/PT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MSP430FR2311IPW16R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ATSAMA5D21C-CUR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247744096"/>
                  </a:ext>
                </a:extLst>
              </a:tr>
              <a:tr h="354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Manufacturer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Texas Instruments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Atmel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Texas Instruments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943671275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Program Memory (kB)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256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19837383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 Memory (kB)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6511879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Clock Frequency (MHz)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774777156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GPIO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57618724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Supply Voltage Range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1.2 - 1.3V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1.8V – 5.5V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2 - 3.6V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1.8V -3.6V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06098433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 L x W (cm)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.072 x .072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1.6 x 1.6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 x 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.05 x 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 x 1.4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04390690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Price (USD)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$10.81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22275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$12.20**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$1.62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$6.71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35014580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D9D3ACA-A570-49E8-AC32-38A573D3B5E2}"/>
              </a:ext>
            </a:extLst>
          </p:cNvPr>
          <p:cNvSpPr txBox="1">
            <a:spLocks/>
          </p:cNvSpPr>
          <p:nvPr/>
        </p:nvSpPr>
        <p:spPr>
          <a:xfrm>
            <a:off x="433778" y="1930400"/>
            <a:ext cx="2812761" cy="3415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Communication Protocols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57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61EF-5C5D-4C78-B390-B9F57A89B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448" y="494362"/>
            <a:ext cx="3022732" cy="838547"/>
          </a:xfrm>
        </p:spPr>
        <p:txBody>
          <a:bodyPr>
            <a:normAutofit/>
          </a:bodyPr>
          <a:lstStyle/>
          <a:p>
            <a:r>
              <a:rPr lang="en-US" sz="3200" dirty="0"/>
              <a:t>Power Supply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7F58EA-30A2-4CB2-B6F9-A86E4BD8AE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029438"/>
              </p:ext>
            </p:extLst>
          </p:nvPr>
        </p:nvGraphicFramePr>
        <p:xfrm>
          <a:off x="955448" y="1539595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21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798CB-ECD6-44F7-BBD0-1DC53071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539611"/>
            <a:ext cx="2863878" cy="1227277"/>
          </a:xfr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dirty="0"/>
              <a:t>Battery Supply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2F4C-A341-4263-9EB2-36ED0756B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1967096"/>
            <a:ext cx="3363974" cy="3415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9V Rating</a:t>
            </a:r>
          </a:p>
          <a:p>
            <a:r>
              <a:rPr lang="en-US" sz="2000" dirty="0">
                <a:solidFill>
                  <a:schemeClr val="tx1"/>
                </a:solidFill>
              </a:rPr>
              <a:t>Lithium ion composition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Rechargeable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Less Expensive</a:t>
            </a:r>
          </a:p>
          <a:p>
            <a:r>
              <a:rPr lang="en-US" sz="2000" dirty="0">
                <a:solidFill>
                  <a:schemeClr val="tx1"/>
                </a:solidFill>
              </a:rPr>
              <a:t>Easily substitutable</a:t>
            </a:r>
          </a:p>
        </p:txBody>
      </p:sp>
      <p:pic>
        <p:nvPicPr>
          <p:cNvPr id="6" name="Content Placeholder 5" descr="A close up of a device&#10;&#10;Description automatically generated">
            <a:extLst>
              <a:ext uri="{FF2B5EF4-FFF2-40B4-BE49-F238E27FC236}">
                <a16:creationId xmlns:a16="http://schemas.microsoft.com/office/drawing/2014/main" id="{605A8A33-AFE0-494E-9918-B41E323D85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12311" r="39830" b="2045"/>
          <a:stretch/>
        </p:blipFill>
        <p:spPr>
          <a:xfrm>
            <a:off x="5022980" y="2058494"/>
            <a:ext cx="2283619" cy="3324224"/>
          </a:xfrm>
        </p:spPr>
      </p:pic>
    </p:spTree>
    <p:extLst>
      <p:ext uri="{BB962C8B-B14F-4D97-AF65-F5344CB8AC3E}">
        <p14:creationId xmlns:p14="http://schemas.microsoft.com/office/powerpoint/2010/main" val="2048590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AB8B2-1E8B-42C5-A71C-1D10A82D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Overview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F0E7DD-3818-4620-92DA-44ECD5823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270001"/>
            <a:ext cx="8399991" cy="50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608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253</TotalTime>
  <Words>1114</Words>
  <Application>Microsoft Office PowerPoint</Application>
  <PresentationFormat>Widescreen</PresentationFormat>
  <Paragraphs>407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Times New Roman</vt:lpstr>
      <vt:lpstr>Trebuchet MS</vt:lpstr>
      <vt:lpstr>Wingdings 3</vt:lpstr>
      <vt:lpstr>Facet</vt:lpstr>
      <vt:lpstr>SMART CHAIR  Group 7</vt:lpstr>
      <vt:lpstr>Goals &amp; Objectives</vt:lpstr>
      <vt:lpstr>Specifications</vt:lpstr>
      <vt:lpstr>Overview Diagram</vt:lpstr>
      <vt:lpstr>Standards </vt:lpstr>
      <vt:lpstr>Microcontroller Selection</vt:lpstr>
      <vt:lpstr>Power Supply</vt:lpstr>
      <vt:lpstr>Battery Supply</vt:lpstr>
      <vt:lpstr>Schematic Overview</vt:lpstr>
      <vt:lpstr>PowerPoint Presentation</vt:lpstr>
      <vt:lpstr>Overall PCB</vt:lpstr>
      <vt:lpstr>PCB Enclosure</vt:lpstr>
      <vt:lpstr>FSR Selection</vt:lpstr>
      <vt:lpstr>FSR Selection</vt:lpstr>
      <vt:lpstr>Proximity Sensor</vt:lpstr>
      <vt:lpstr>Vibrate Module</vt:lpstr>
      <vt:lpstr>Software Design</vt:lpstr>
      <vt:lpstr>Flowchart Diagram</vt:lpstr>
      <vt:lpstr>Wireless Modules</vt:lpstr>
      <vt:lpstr>Bluetooth Specification</vt:lpstr>
      <vt:lpstr>Wi-Fi Specification</vt:lpstr>
      <vt:lpstr>Wireless Module</vt:lpstr>
      <vt:lpstr>ESP8266 Schematic</vt:lpstr>
      <vt:lpstr>ESP8266 Pros and Cons</vt:lpstr>
      <vt:lpstr>Wireless Communication</vt:lpstr>
      <vt:lpstr>Purpose of Application</vt:lpstr>
      <vt:lpstr>Application Design</vt:lpstr>
      <vt:lpstr>NoSQL Database Design</vt:lpstr>
      <vt:lpstr>User Interface Design</vt:lpstr>
      <vt:lpstr>User Interface Design</vt:lpstr>
      <vt:lpstr>Application Completion Status</vt:lpstr>
      <vt:lpstr>PROGRESS GRAPH</vt:lpstr>
      <vt:lpstr>Roles</vt:lpstr>
      <vt:lpstr>BUDGET SHEET</vt:lpstr>
      <vt:lpstr>Implementation Challenges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CHAIR  CDR</dc:title>
  <dc:creator>Thien Nguyen</dc:creator>
  <cp:lastModifiedBy>Thien Nguyen</cp:lastModifiedBy>
  <cp:revision>22</cp:revision>
  <dcterms:created xsi:type="dcterms:W3CDTF">2019-06-06T20:47:02Z</dcterms:created>
  <dcterms:modified xsi:type="dcterms:W3CDTF">2019-06-07T12:50:10Z</dcterms:modified>
</cp:coreProperties>
</file>