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6BC055F-35ED-4F7E-877C-85ABBC6CC2D7}">
  <a:tblStyle styleId="{66BC055F-35ED-4F7E-877C-85ABBC6CC2D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20" Type="http://schemas.openxmlformats.org/officeDocument/2006/relationships/slide" Target="slides/slide1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43" Type="http://schemas.openxmlformats.org/officeDocument/2006/relationships/slide" Target="slides/slide37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slide" Target="slides/slide29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slide" Target="slides/slide31.xml"/><Relationship Id="rId14" Type="http://schemas.openxmlformats.org/officeDocument/2006/relationships/slide" Target="slides/slide8.xml"/><Relationship Id="rId36" Type="http://schemas.openxmlformats.org/officeDocument/2006/relationships/slide" Target="slides/slide30.xml"/><Relationship Id="rId17" Type="http://schemas.openxmlformats.org/officeDocument/2006/relationships/slide" Target="slides/slide11.xml"/><Relationship Id="rId39" Type="http://schemas.openxmlformats.org/officeDocument/2006/relationships/slide" Target="slides/slide33.xml"/><Relationship Id="rId16" Type="http://schemas.openxmlformats.org/officeDocument/2006/relationships/slide" Target="slides/slide10.xml"/><Relationship Id="rId38" Type="http://schemas.openxmlformats.org/officeDocument/2006/relationships/slide" Target="slides/slide32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df35c9442d_1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df35c9442d_1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df2ea43483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df2ea43483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df2ea43483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df2ea43483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df2ea43483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df2ea43483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df2ea43483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df2ea43483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df2ea43483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df2ea43483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df2ea43483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df2ea43483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df2ea43483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df2ea43483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df2ea43483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df2ea43483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df2ea43483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df2ea43483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df35c9442d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df35c9442d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df2ea43483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df2ea43483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e06a6b4607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e06a6b4607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e06a6b4607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e06a6b4607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e1d5fe7c67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e1d5fe7c67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e04284398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e04284398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e1ba3d146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e1ba3d146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df427ab04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df427ab04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df427ab043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df427ab043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df427ab043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df427ab043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df427ab043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df427ab043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e04284398e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e04284398e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e1ba3d146c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e1ba3d146c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e1d5fe7c67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e1d5fe7c67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df81b856ae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df81b856ae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df35c9442d_1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df35c9442d_1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df35c9442d_1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df35c9442d_1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df35c9442d_1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df35c9442d_1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e1e9f4f85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e1e9f4f85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df35c9442d_1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df35c9442d_1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e04284398e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e04284398e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df35c9442d_1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df35c9442d_1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df35c9442d_1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df35c9442d_1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df6374c96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df6374c96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df35c9442d_1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df35c9442d_1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df6374c96e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df6374c96e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2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2" name="Google Shape;12;p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Google Shape;13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" name="Google Shape;14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15" name="Google Shape;15;p2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8" name="Google Shape;18;p2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9" name="Google Shape;19;p2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1"/>
          <p:cNvSpPr txBox="1"/>
          <p:nvPr>
            <p:ph hasCustomPrompt="1"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/>
          <p:nvPr>
            <p:ph idx="1" type="body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3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5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6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7" name="Google Shape;47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>
            <p:ph idx="1" type="body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/>
        </p:txBody>
      </p:sp>
      <p:sp>
        <p:nvSpPr>
          <p:cNvPr id="54" name="Google Shape;5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trop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Relationship Id="rId4" Type="http://schemas.openxmlformats.org/officeDocument/2006/relationships/image" Target="../media/image11.png"/><Relationship Id="rId5" Type="http://schemas.openxmlformats.org/officeDocument/2006/relationships/image" Target="../media/image7.png"/><Relationship Id="rId6" Type="http://schemas.openxmlformats.org/officeDocument/2006/relationships/image" Target="../media/image6.png"/><Relationship Id="rId7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jpg"/><Relationship Id="rId4" Type="http://schemas.openxmlformats.org/officeDocument/2006/relationships/image" Target="../media/image1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5.jpg"/><Relationship Id="rId4" Type="http://schemas.openxmlformats.org/officeDocument/2006/relationships/image" Target="../media/image2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3.jpg"/><Relationship Id="rId4" Type="http://schemas.openxmlformats.org/officeDocument/2006/relationships/image" Target="../media/image1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9.png"/><Relationship Id="rId4" Type="http://schemas.openxmlformats.org/officeDocument/2006/relationships/image" Target="../media/image1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2.jpg"/><Relationship Id="rId4" Type="http://schemas.openxmlformats.org/officeDocument/2006/relationships/image" Target="../media/image2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7.jpg"/><Relationship Id="rId4" Type="http://schemas.openxmlformats.org/officeDocument/2006/relationships/image" Target="../media/image2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6.jpg"/><Relationship Id="rId4" Type="http://schemas.openxmlformats.org/officeDocument/2006/relationships/image" Target="../media/image3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1.jpg"/><Relationship Id="rId4" Type="http://schemas.openxmlformats.org/officeDocument/2006/relationships/image" Target="../media/image1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8.jpg"/><Relationship Id="rId4" Type="http://schemas.openxmlformats.org/officeDocument/2006/relationships/image" Target="../media/image2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4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1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7.png"/><Relationship Id="rId4" Type="http://schemas.openxmlformats.org/officeDocument/2006/relationships/image" Target="../media/image4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8.png"/><Relationship Id="rId4" Type="http://schemas.openxmlformats.org/officeDocument/2006/relationships/image" Target="../media/image41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9.png"/><Relationship Id="rId4" Type="http://schemas.openxmlformats.org/officeDocument/2006/relationships/image" Target="../media/image41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6.png"/><Relationship Id="rId4" Type="http://schemas.openxmlformats.org/officeDocument/2006/relationships/image" Target="../media/image41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5.png"/><Relationship Id="rId4" Type="http://schemas.openxmlformats.org/officeDocument/2006/relationships/image" Target="../media/image41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41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43.png"/><Relationship Id="rId4" Type="http://schemas.openxmlformats.org/officeDocument/2006/relationships/image" Target="../media/image41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9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44.png"/><Relationship Id="rId4" Type="http://schemas.openxmlformats.org/officeDocument/2006/relationships/image" Target="../media/image9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9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40.png"/><Relationship Id="rId4" Type="http://schemas.openxmlformats.org/officeDocument/2006/relationships/image" Target="../media/image9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9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Relationship Id="rId4" Type="http://schemas.openxmlformats.org/officeDocument/2006/relationships/image" Target="../media/image3.png"/><Relationship Id="rId5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Photoelectric Wind Instrument</a:t>
            </a:r>
            <a:endParaRPr/>
          </a:p>
        </p:txBody>
      </p:sp>
      <p:sp>
        <p:nvSpPr>
          <p:cNvPr id="67" name="Google Shape;67;p13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6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                       </a:t>
            </a:r>
            <a:r>
              <a:rPr lang="en"/>
              <a:t> Manuel Correa</a:t>
            </a:r>
            <a:r>
              <a:rPr lang="en"/>
              <a:t> </a:t>
            </a: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                           Tim Walsh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                        </a:t>
            </a:r>
            <a:r>
              <a:rPr lang="en"/>
              <a:t> </a:t>
            </a:r>
            <a:r>
              <a:rPr lang="en"/>
              <a:t>Andrea Styles</a:t>
            </a:r>
            <a:endParaRPr/>
          </a:p>
        </p:txBody>
      </p:sp>
      <p:pic>
        <p:nvPicPr>
          <p:cNvPr id="68" name="Google Shape;6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38950" y="0"/>
            <a:ext cx="1005050" cy="100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2412545">
            <a:off x="490940" y="1855505"/>
            <a:ext cx="1916275" cy="2007966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2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Photoresistor</a:t>
            </a:r>
            <a:endParaRPr/>
          </a:p>
        </p:txBody>
      </p:sp>
      <p:pic>
        <p:nvPicPr>
          <p:cNvPr id="134" name="Google Shape;134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96050" y="445023"/>
            <a:ext cx="3294775" cy="159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28950" y="2529371"/>
            <a:ext cx="2379422" cy="24380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42325" y="2571750"/>
            <a:ext cx="2759750" cy="2353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138950" y="0"/>
            <a:ext cx="1005050" cy="100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3"/>
          <p:cNvSpPr txBox="1"/>
          <p:nvPr/>
        </p:nvSpPr>
        <p:spPr>
          <a:xfrm>
            <a:off x="5639925" y="208125"/>
            <a:ext cx="31944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Block Diagram of the Overall Design</a:t>
            </a:r>
            <a:endParaRPr sz="1900">
              <a:solidFill>
                <a:schemeClr val="accent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pic>
        <p:nvPicPr>
          <p:cNvPr id="144" name="Google Shape;144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77849" y="3509424"/>
            <a:ext cx="1966150" cy="1634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2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51" name="Google Shape;15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37000"/>
            <a:ext cx="9144000" cy="5006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4"/>
          <p:cNvSpPr txBox="1"/>
          <p:nvPr/>
        </p:nvSpPr>
        <p:spPr>
          <a:xfrm>
            <a:off x="478375" y="442750"/>
            <a:ext cx="37179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Schematic of Battery Charging Circuit</a:t>
            </a:r>
            <a:endParaRPr sz="1900">
              <a:solidFill>
                <a:schemeClr val="accent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153" name="Google Shape;153;p24"/>
          <p:cNvSpPr txBox="1"/>
          <p:nvPr/>
        </p:nvSpPr>
        <p:spPr>
          <a:xfrm>
            <a:off x="2057525" y="4478775"/>
            <a:ext cx="2779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MCP73871 Battery Charger IC</a:t>
            </a:r>
            <a:endParaRPr>
              <a:solidFill>
                <a:schemeClr val="accent5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154" name="Google Shape;154;p24"/>
          <p:cNvSpPr txBox="1"/>
          <p:nvPr/>
        </p:nvSpPr>
        <p:spPr>
          <a:xfrm>
            <a:off x="5793350" y="4569025"/>
            <a:ext cx="2779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TPS6109 Boost Converter</a:t>
            </a:r>
            <a:endParaRPr>
              <a:solidFill>
                <a:schemeClr val="accent5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pic>
        <p:nvPicPr>
          <p:cNvPr id="155" name="Google Shape;155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20321" y="0"/>
            <a:ext cx="1523679" cy="1266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PCB of the Charging Circuit</a:t>
            </a:r>
            <a:endParaRPr/>
          </a:p>
        </p:txBody>
      </p:sp>
      <p:sp>
        <p:nvSpPr>
          <p:cNvPr id="161" name="Google Shape;161;p25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Micro USB input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USB output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4 Headers for testing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JST plug to connect battery pack</a:t>
            </a:r>
            <a:endParaRPr/>
          </a:p>
        </p:txBody>
      </p:sp>
      <p:pic>
        <p:nvPicPr>
          <p:cNvPr id="162" name="Google Shape;16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34450" y="1113377"/>
            <a:ext cx="4840224" cy="3494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3" y="3766647"/>
            <a:ext cx="1656600" cy="1376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6"/>
          <p:cNvSpPr txBox="1"/>
          <p:nvPr>
            <p:ph type="title"/>
          </p:nvPr>
        </p:nvSpPr>
        <p:spPr>
          <a:xfrm>
            <a:off x="40975" y="389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Volume Control Circuit</a:t>
            </a:r>
            <a:endParaRPr/>
          </a:p>
        </p:txBody>
      </p:sp>
      <p:sp>
        <p:nvSpPr>
          <p:cNvPr id="170" name="Google Shape;170;p26"/>
          <p:cNvSpPr txBox="1"/>
          <p:nvPr/>
        </p:nvSpPr>
        <p:spPr>
          <a:xfrm>
            <a:off x="3737275" y="1850450"/>
            <a:ext cx="19221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5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LM386 Amplifier</a:t>
            </a:r>
            <a:endParaRPr sz="1600">
              <a:solidFill>
                <a:schemeClr val="accent5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171" name="Google Shape;171;p26"/>
          <p:cNvSpPr txBox="1"/>
          <p:nvPr/>
        </p:nvSpPr>
        <p:spPr>
          <a:xfrm>
            <a:off x="2066550" y="4097350"/>
            <a:ext cx="2084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LM2577T Step up  Regulator</a:t>
            </a:r>
            <a:endParaRPr>
              <a:solidFill>
                <a:schemeClr val="accent5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pic>
        <p:nvPicPr>
          <p:cNvPr id="172" name="Google Shape;172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00863" y="3362313"/>
            <a:ext cx="2143125" cy="1781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7"/>
          <p:cNvSpPr txBox="1"/>
          <p:nvPr>
            <p:ph type="title"/>
          </p:nvPr>
        </p:nvSpPr>
        <p:spPr>
          <a:xfrm>
            <a:off x="40975" y="389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Volume Control Circuit</a:t>
            </a:r>
            <a:endParaRPr/>
          </a:p>
        </p:txBody>
      </p:sp>
      <p:sp>
        <p:nvSpPr>
          <p:cNvPr id="179" name="Google Shape;179;p27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27"/>
          <p:cNvSpPr txBox="1"/>
          <p:nvPr/>
        </p:nvSpPr>
        <p:spPr>
          <a:xfrm>
            <a:off x="3710200" y="1868500"/>
            <a:ext cx="19221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accent5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LM386 Amplifier</a:t>
            </a:r>
            <a:endParaRPr sz="1500">
              <a:solidFill>
                <a:schemeClr val="accent5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181" name="Google Shape;181;p27"/>
          <p:cNvSpPr txBox="1"/>
          <p:nvPr/>
        </p:nvSpPr>
        <p:spPr>
          <a:xfrm>
            <a:off x="2066550" y="4097350"/>
            <a:ext cx="2084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LM2577T Step up  Regulator</a:t>
            </a:r>
            <a:endParaRPr>
              <a:solidFill>
                <a:schemeClr val="accent5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pic>
        <p:nvPicPr>
          <p:cNvPr id="182" name="Google Shape;182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63923" y="3580948"/>
            <a:ext cx="1880075" cy="1562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8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PCB of the Volume Control Circuit</a:t>
            </a:r>
            <a:endParaRPr/>
          </a:p>
        </p:txBody>
      </p:sp>
      <p:sp>
        <p:nvSpPr>
          <p:cNvPr id="188" name="Google Shape;188;p28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Audio Input Pin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5 Volts Input to Power ICs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SPKR pin outputs boosted audio</a:t>
            </a:r>
            <a:endParaRPr/>
          </a:p>
        </p:txBody>
      </p:sp>
      <p:pic>
        <p:nvPicPr>
          <p:cNvPr id="189" name="Google Shape;18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89624" y="1071249"/>
            <a:ext cx="5254374" cy="378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2" y="3362313"/>
            <a:ext cx="2143125" cy="1781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8898925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29"/>
          <p:cNvSpPr txBox="1"/>
          <p:nvPr>
            <p:ph type="title"/>
          </p:nvPr>
        </p:nvSpPr>
        <p:spPr>
          <a:xfrm>
            <a:off x="59050" y="66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Laser Driver Circuit</a:t>
            </a:r>
            <a:endParaRPr/>
          </a:p>
        </p:txBody>
      </p:sp>
      <p:pic>
        <p:nvPicPr>
          <p:cNvPr id="197" name="Google Shape;197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2" y="3362313"/>
            <a:ext cx="2143125" cy="1781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0"/>
          <p:cNvSpPr txBox="1"/>
          <p:nvPr>
            <p:ph type="title"/>
          </p:nvPr>
        </p:nvSpPr>
        <p:spPr>
          <a:xfrm>
            <a:off x="77075" y="138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                     Laser Driver PCB</a:t>
            </a:r>
            <a:endParaRPr/>
          </a:p>
        </p:txBody>
      </p:sp>
      <p:pic>
        <p:nvPicPr>
          <p:cNvPr id="203" name="Google Shape;203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3525" y="758575"/>
            <a:ext cx="6076950" cy="419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" y="3446099"/>
            <a:ext cx="1982775" cy="1647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4696"/>
            <a:ext cx="9144001" cy="5054109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31"/>
          <p:cNvSpPr txBox="1"/>
          <p:nvPr>
            <p:ph type="title"/>
          </p:nvPr>
        </p:nvSpPr>
        <p:spPr>
          <a:xfrm>
            <a:off x="239525" y="138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Laser Detector Circuit</a:t>
            </a:r>
            <a:endParaRPr/>
          </a:p>
        </p:txBody>
      </p:sp>
      <p:pic>
        <p:nvPicPr>
          <p:cNvPr id="211" name="Google Shape;211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00863" y="44688"/>
            <a:ext cx="2143125" cy="1781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Motivation</a:t>
            </a:r>
            <a:endParaRPr/>
          </a:p>
        </p:txBody>
      </p:sp>
      <p:sp>
        <p:nvSpPr>
          <p:cNvPr id="74" name="Google Shape;74;p1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People are staying home more often due to the current pandemic.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need for peace and quiet may discourage musicians from practicing.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saxophone will feel responsive using light as opposed to sound.</a:t>
            </a:r>
            <a:endParaRPr/>
          </a:p>
        </p:txBody>
      </p:sp>
      <p:pic>
        <p:nvPicPr>
          <p:cNvPr id="75" name="Google Shape;7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38950" y="0"/>
            <a:ext cx="1005050" cy="100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2"/>
          <p:cNvSpPr txBox="1"/>
          <p:nvPr>
            <p:ph type="title"/>
          </p:nvPr>
        </p:nvSpPr>
        <p:spPr>
          <a:xfrm>
            <a:off x="239500" y="1923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                 Laser Detector PCB</a:t>
            </a:r>
            <a:endParaRPr/>
          </a:p>
        </p:txBody>
      </p:sp>
      <p:pic>
        <p:nvPicPr>
          <p:cNvPr id="217" name="Google Shape;217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86013" y="1007675"/>
            <a:ext cx="4371975" cy="353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3413775"/>
            <a:ext cx="2081212" cy="17297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3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Current Draw</a:t>
            </a:r>
            <a:endParaRPr/>
          </a:p>
        </p:txBody>
      </p:sp>
      <p:sp>
        <p:nvSpPr>
          <p:cNvPr id="224" name="Google Shape;224;p33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TPS Boost IC is limited to 2.5A output before chip </a:t>
            </a:r>
            <a:r>
              <a:rPr lang="en"/>
              <a:t>malfunction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Arduino operates on 200mA via USB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Driver operates at approx. 100mA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Detector Operates at 50-60mA each (we need about 10)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Microphone is powered via the Arduino or directly from power supply PCB.</a:t>
            </a:r>
            <a:endParaRPr/>
          </a:p>
        </p:txBody>
      </p:sp>
      <p:pic>
        <p:nvPicPr>
          <p:cNvPr id="225" name="Google Shape;225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00863" y="-12"/>
            <a:ext cx="2143125" cy="1781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PCB Fabrication Process</a:t>
            </a:r>
            <a:endParaRPr/>
          </a:p>
        </p:txBody>
      </p:sp>
      <p:sp>
        <p:nvSpPr>
          <p:cNvPr id="231" name="Google Shape;231;p3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have ordered our PCBs from JLCPCB, which should arrive very soon.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As a backup, we have also contacted QMSFL as a backup incase the PCBs from JLCPCB do not work as intended or if there is any </a:t>
            </a:r>
            <a:r>
              <a:rPr lang="en"/>
              <a:t>manufacturing</a:t>
            </a:r>
            <a:r>
              <a:rPr lang="en"/>
              <a:t> errors.</a:t>
            </a:r>
            <a:endParaRPr/>
          </a:p>
        </p:txBody>
      </p:sp>
      <p:pic>
        <p:nvPicPr>
          <p:cNvPr id="232" name="Google Shape;232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70372" y="-3"/>
            <a:ext cx="1573625" cy="130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5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Note Processing and Software</a:t>
            </a:r>
            <a:endParaRPr/>
          </a:p>
        </p:txBody>
      </p:sp>
      <p:pic>
        <p:nvPicPr>
          <p:cNvPr id="238" name="Google Shape;238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02000" y="0"/>
            <a:ext cx="941999" cy="942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Microcontroller - Arduino Mega 2560</a:t>
            </a:r>
            <a:endParaRPr/>
          </a:p>
        </p:txBody>
      </p:sp>
      <p:sp>
        <p:nvSpPr>
          <p:cNvPr id="244" name="Google Shape;244;p36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Processor: </a:t>
            </a:r>
            <a:r>
              <a:rPr lang="en"/>
              <a:t>ATmega2560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Specifications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256KB Flash memory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8KB RAM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16Mhz clock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I/O pins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86 general-purpose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16 Analog/Digital Converter (ADC) </a:t>
            </a:r>
            <a:endParaRPr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channels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Price: $40.30</a:t>
            </a:r>
            <a:endParaRPr/>
          </a:p>
        </p:txBody>
      </p:sp>
      <p:pic>
        <p:nvPicPr>
          <p:cNvPr id="245" name="Google Shape;245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6700" y="1266327"/>
            <a:ext cx="3995599" cy="2535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02000" y="0"/>
            <a:ext cx="941999" cy="942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Instrument Shield</a:t>
            </a:r>
            <a:endParaRPr/>
          </a:p>
        </p:txBody>
      </p:sp>
      <p:sp>
        <p:nvSpPr>
          <p:cNvPr id="252" name="Google Shape;252;p37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MIDI synthesizer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Volume control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Tone bank of 189 instruments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Connects to Arduino through header pins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Connects to speaker/headphones through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AUX cable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Price: $34.95</a:t>
            </a:r>
            <a:endParaRPr/>
          </a:p>
        </p:txBody>
      </p:sp>
      <p:pic>
        <p:nvPicPr>
          <p:cNvPr id="253" name="Google Shape;253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19975" y="1152425"/>
            <a:ext cx="3384750" cy="338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02000" y="0"/>
            <a:ext cx="941999" cy="942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8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Microphone to Microcontroller</a:t>
            </a:r>
            <a:endParaRPr/>
          </a:p>
        </p:txBody>
      </p:sp>
      <p:sp>
        <p:nvSpPr>
          <p:cNvPr id="260" name="Google Shape;260;p38"/>
          <p:cNvSpPr txBox="1"/>
          <p:nvPr>
            <p:ph idx="1" type="body"/>
          </p:nvPr>
        </p:nvSpPr>
        <p:spPr>
          <a:xfrm>
            <a:off x="311700" y="1266325"/>
            <a:ext cx="32943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Microphone will transmit the noise level it is receiving in the mouthpiece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Noise level will be used by the Arduino to determine whether the instrument is being played, and if so, at what intensity</a:t>
            </a:r>
            <a:endParaRPr/>
          </a:p>
        </p:txBody>
      </p:sp>
      <p:pic>
        <p:nvPicPr>
          <p:cNvPr id="261" name="Google Shape;261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06100" y="1264274"/>
            <a:ext cx="5233101" cy="317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02000" y="0"/>
            <a:ext cx="941999" cy="942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9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Laser Detectors to Microcontroller</a:t>
            </a:r>
            <a:endParaRPr/>
          </a:p>
        </p:txBody>
      </p:sp>
      <p:sp>
        <p:nvSpPr>
          <p:cNvPr id="268" name="Google Shape;268;p39"/>
          <p:cNvSpPr txBox="1"/>
          <p:nvPr>
            <p:ph idx="1" type="body"/>
          </p:nvPr>
        </p:nvSpPr>
        <p:spPr>
          <a:xfrm>
            <a:off x="311700" y="1266325"/>
            <a:ext cx="33384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11 laser detectors will be connected to Analog/Digital Converter (ADC) pins of the Arduino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Each detector will transmit whether or not it detects a laser input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Combination of triggered detectors will be used by the Arduino to determine what note is being played</a:t>
            </a:r>
            <a:endParaRPr/>
          </a:p>
        </p:txBody>
      </p:sp>
      <p:pic>
        <p:nvPicPr>
          <p:cNvPr id="269" name="Google Shape;269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50225" y="1264274"/>
            <a:ext cx="5188976" cy="314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02000" y="0"/>
            <a:ext cx="941999" cy="942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40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Keys and Note Generation</a:t>
            </a:r>
            <a:endParaRPr/>
          </a:p>
        </p:txBody>
      </p:sp>
      <p:sp>
        <p:nvSpPr>
          <p:cNvPr id="276" name="Google Shape;276;p40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Each laser detector corresponds to a key of the saxophone</a:t>
            </a:r>
            <a:endParaRPr/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Actual alto saxophone fingering will be matched as closely as possible</a:t>
            </a:r>
            <a:endParaRPr/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With 11 keys, notes range from Low C to High C (25 unique notes)</a:t>
            </a:r>
            <a:endParaRPr/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Stretch goal: 18 keys to match traditional alto sax</a:t>
            </a:r>
            <a:endParaRPr/>
          </a:p>
          <a:p>
            <a:pPr indent="-342900" lvl="0" marL="45720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Notes range from Low B flat to High F sharp (32 unique notes)</a:t>
            </a:r>
            <a:endParaRPr/>
          </a:p>
        </p:txBody>
      </p:sp>
      <p:pic>
        <p:nvPicPr>
          <p:cNvPr id="277" name="Google Shape;277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2494331"/>
            <a:ext cx="8520600" cy="1096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02000" y="0"/>
            <a:ext cx="941999" cy="942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4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Microcontroller to Amplifier</a:t>
            </a:r>
            <a:endParaRPr/>
          </a:p>
        </p:txBody>
      </p:sp>
      <p:sp>
        <p:nvSpPr>
          <p:cNvPr id="284" name="Google Shape;284;p41"/>
          <p:cNvSpPr txBox="1"/>
          <p:nvPr>
            <p:ph idx="1" type="body"/>
          </p:nvPr>
        </p:nvSpPr>
        <p:spPr>
          <a:xfrm>
            <a:off x="311700" y="1266325"/>
            <a:ext cx="30708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Using input from the laser detectors and microphone, the Arduino determines </a:t>
            </a:r>
            <a:r>
              <a:rPr lang="en"/>
              <a:t>which note the synthesizer should send to the amplifier and the intensity with which the note should be played</a:t>
            </a:r>
            <a:endParaRPr/>
          </a:p>
        </p:txBody>
      </p:sp>
      <p:pic>
        <p:nvPicPr>
          <p:cNvPr id="285" name="Google Shape;285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82500" y="1264263"/>
            <a:ext cx="5456700" cy="33068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02000" y="0"/>
            <a:ext cx="941999" cy="942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Goals and Objectives</a:t>
            </a:r>
            <a:endParaRPr/>
          </a:p>
        </p:txBody>
      </p:sp>
      <p:sp>
        <p:nvSpPr>
          <p:cNvPr id="81" name="Google Shape;81;p15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Illumination/Detection system to form and collect note information.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182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Processing of light to determine which note to play.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182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Audio jack to connect to headphones or speakers.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182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Additional lighting for keys for increased responsivity.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182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Battery power system to power internal functions.</a:t>
            </a:r>
            <a:endParaRPr/>
          </a:p>
        </p:txBody>
      </p:sp>
      <p:pic>
        <p:nvPicPr>
          <p:cNvPr id="82" name="Google Shape;8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38950" y="0"/>
            <a:ext cx="1005050" cy="100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42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MIDI Synthesis</a:t>
            </a:r>
            <a:endParaRPr/>
          </a:p>
        </p:txBody>
      </p:sp>
      <p:sp>
        <p:nvSpPr>
          <p:cNvPr id="292" name="Google Shape;292;p42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Synthesizer will communicate with the speaker using two main messages: Note On and Note Off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noteOn(channel, note, velocity)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Channel determines instrument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Note determined by input from laser detectors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Velocity determined by input from microphone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Master volume determined by volume knob</a:t>
            </a:r>
            <a:endParaRPr/>
          </a:p>
        </p:txBody>
      </p:sp>
      <p:pic>
        <p:nvPicPr>
          <p:cNvPr id="293" name="Google Shape;293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02000" y="0"/>
            <a:ext cx="941999" cy="942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43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Stretch Goal: Session Recording</a:t>
            </a:r>
            <a:endParaRPr/>
          </a:p>
        </p:txBody>
      </p:sp>
      <p:sp>
        <p:nvSpPr>
          <p:cNvPr id="299" name="Google Shape;299;p43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Arduino MKR Memory Shield allows 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microSD card to be connected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User would be able to record sound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files </a:t>
            </a:r>
            <a:r>
              <a:rPr lang="en"/>
              <a:t>t</a:t>
            </a:r>
            <a:r>
              <a:rPr lang="en"/>
              <a:t>o the microSD card and access it</a:t>
            </a: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</a:t>
            </a:r>
            <a:r>
              <a:rPr lang="en"/>
              <a:t>o </a:t>
            </a:r>
            <a:r>
              <a:rPr lang="en"/>
              <a:t>t</a:t>
            </a:r>
            <a:r>
              <a:rPr lang="en"/>
              <a:t>ransfer the files to a local storage</a:t>
            </a:r>
            <a:endParaRPr/>
          </a:p>
        </p:txBody>
      </p:sp>
      <p:pic>
        <p:nvPicPr>
          <p:cNvPr id="300" name="Google Shape;300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01050" y="1266325"/>
            <a:ext cx="4131251" cy="262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02000" y="0"/>
            <a:ext cx="941999" cy="942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44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Administrative Content</a:t>
            </a:r>
            <a:endParaRPr/>
          </a:p>
        </p:txBody>
      </p:sp>
      <p:pic>
        <p:nvPicPr>
          <p:cNvPr id="307" name="Google Shape;307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38950" y="0"/>
            <a:ext cx="1005050" cy="100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4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 Distribution</a:t>
            </a:r>
            <a:endParaRPr/>
          </a:p>
        </p:txBody>
      </p:sp>
      <p:pic>
        <p:nvPicPr>
          <p:cNvPr id="313" name="Google Shape;313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7825" y="1343900"/>
            <a:ext cx="584835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38950" y="0"/>
            <a:ext cx="1005050" cy="100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4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Budget</a:t>
            </a:r>
            <a:endParaRPr/>
          </a:p>
        </p:txBody>
      </p:sp>
      <p:graphicFrame>
        <p:nvGraphicFramePr>
          <p:cNvPr id="320" name="Google Shape;320;p46"/>
          <p:cNvGraphicFramePr/>
          <p:nvPr/>
        </p:nvGraphicFramePr>
        <p:xfrm>
          <a:off x="615700" y="11524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{66BC055F-35ED-4F7E-877C-85ABBC6CC2D7}</a:tableStyleId>
              </a:tblPr>
              <a:tblGrid>
                <a:gridCol w="3894375"/>
                <a:gridCol w="3894375"/>
              </a:tblGrid>
              <a:tr h="425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lt1"/>
                          </a:solidFill>
                        </a:rPr>
                        <a:t>Components</a:t>
                      </a:r>
                      <a:endParaRPr sz="16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lt1"/>
                          </a:solidFill>
                        </a:rPr>
                        <a:t>Price</a:t>
                      </a:r>
                      <a:endParaRPr sz="16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solidFill>
                      <a:schemeClr val="accent1"/>
                    </a:solidFill>
                  </a:tcPr>
                </a:tc>
              </a:tr>
              <a:tr h="327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PCB, ICs, etc.</a:t>
                      </a:r>
                      <a:endParaRPr/>
                    </a:p>
                  </a:txBody>
                  <a:tcPr marT="45700" marB="45700" marR="91425" marL="91425"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$75</a:t>
                      </a:r>
                      <a:endParaRPr/>
                    </a:p>
                  </a:txBody>
                  <a:tcPr marT="45700" marB="45700" marR="91425" marL="91425">
                    <a:solidFill>
                      <a:srgbClr val="F9CB9C"/>
                    </a:solidFill>
                  </a:tcPr>
                </a:tc>
              </a:tr>
              <a:tr h="327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Arduino Mega 2560</a:t>
                      </a:r>
                      <a:endParaRPr/>
                    </a:p>
                  </a:txBody>
                  <a:tcPr marT="45700" marB="45700" marR="91425" marL="91425"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$40.30</a:t>
                      </a:r>
                      <a:endParaRPr/>
                    </a:p>
                  </a:txBody>
                  <a:tcPr marT="45700" marB="45700" marR="91425" marL="91425">
                    <a:solidFill>
                      <a:srgbClr val="F9CB9C"/>
                    </a:solidFill>
                  </a:tcPr>
                </a:tc>
              </a:tr>
              <a:tr h="327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SparkFun Music Instrument Shield</a:t>
                      </a:r>
                      <a:endParaRPr/>
                    </a:p>
                  </a:txBody>
                  <a:tcPr marT="45700" marB="45700" marR="91425" marL="91425"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$34.95</a:t>
                      </a:r>
                      <a:endParaRPr/>
                    </a:p>
                  </a:txBody>
                  <a:tcPr marT="45700" marB="45700" marR="91425" marL="91425">
                    <a:solidFill>
                      <a:srgbClr val="F9CB9C"/>
                    </a:solidFill>
                  </a:tcPr>
                </a:tc>
              </a:tr>
              <a:tr h="516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Auxiliary components (volume knob, AUX cable, speaker, etc)</a:t>
                      </a:r>
                      <a:endParaRPr/>
                    </a:p>
                  </a:txBody>
                  <a:tcPr marT="45700" marB="45700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$25</a:t>
                      </a:r>
                      <a:endParaRPr/>
                    </a:p>
                  </a:txBody>
                  <a:tcPr marT="45700" marB="45700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CB9C"/>
                    </a:solidFill>
                  </a:tcPr>
                </a:tc>
              </a:tr>
              <a:tr h="481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Laser diodes</a:t>
                      </a:r>
                      <a:endParaRPr/>
                    </a:p>
                  </a:txBody>
                  <a:tcPr marT="45700" marB="45700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$17.97</a:t>
                      </a:r>
                      <a:endParaRPr/>
                    </a:p>
                  </a:txBody>
                  <a:tcPr marT="45700" marB="45700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CB9C"/>
                    </a:solidFill>
                  </a:tcPr>
                </a:tc>
              </a:tr>
              <a:tr h="481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Photoresistors</a:t>
                      </a:r>
                      <a:endParaRPr/>
                    </a:p>
                  </a:txBody>
                  <a:tcPr marT="45700" marB="45700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$7.20</a:t>
                      </a:r>
                      <a:endParaRPr/>
                    </a:p>
                  </a:txBody>
                  <a:tcPr marT="45700" marB="45700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CB9C"/>
                    </a:solidFill>
                  </a:tcPr>
                </a:tc>
              </a:tr>
              <a:tr h="481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Housing components</a:t>
                      </a:r>
                      <a:endParaRPr/>
                    </a:p>
                  </a:txBody>
                  <a:tcPr marT="45700" marB="45700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$90*</a:t>
                      </a:r>
                      <a:endParaRPr/>
                    </a:p>
                  </a:txBody>
                  <a:tcPr marT="45700" marB="45700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CB9C"/>
                    </a:solidFill>
                  </a:tcPr>
                </a:tc>
              </a:tr>
              <a:tr h="429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Total</a:t>
                      </a:r>
                      <a:endParaRPr/>
                    </a:p>
                  </a:txBody>
                  <a:tcPr marT="45700" marB="45700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$290.42</a:t>
                      </a:r>
                      <a:endParaRPr/>
                    </a:p>
                  </a:txBody>
                  <a:tcPr marT="45700" marB="45700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F9CB9C"/>
                    </a:solidFill>
                  </a:tcPr>
                </a:tc>
              </a:tr>
            </a:tbl>
          </a:graphicData>
        </a:graphic>
      </p:graphicFrame>
      <p:pic>
        <p:nvPicPr>
          <p:cNvPr id="321" name="Google Shape;321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38950" y="0"/>
            <a:ext cx="1005050" cy="100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4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Progress So Far</a:t>
            </a:r>
            <a:endParaRPr/>
          </a:p>
        </p:txBody>
      </p:sp>
      <p:pic>
        <p:nvPicPr>
          <p:cNvPr id="327" name="Google Shape;327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2013" y="1152425"/>
            <a:ext cx="6059975" cy="364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38950" y="0"/>
            <a:ext cx="1005050" cy="100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48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Challenges</a:t>
            </a:r>
            <a:endParaRPr/>
          </a:p>
        </p:txBody>
      </p:sp>
      <p:sp>
        <p:nvSpPr>
          <p:cNvPr id="334" name="Google Shape;334;p48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Lack of mechanical knowledge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Down one member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Delay in PCB acquisition</a:t>
            </a:r>
            <a:endParaRPr/>
          </a:p>
        </p:txBody>
      </p:sp>
      <p:pic>
        <p:nvPicPr>
          <p:cNvPr id="335" name="Google Shape;335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38950" y="0"/>
            <a:ext cx="1005050" cy="100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49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Specifications</a:t>
            </a:r>
            <a:endParaRPr/>
          </a:p>
        </p:txBody>
      </p:sp>
      <p:pic>
        <p:nvPicPr>
          <p:cNvPr id="88" name="Google Shape;8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1525" y="1555975"/>
            <a:ext cx="7600950" cy="232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38950" y="0"/>
            <a:ext cx="1005050" cy="100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Design Sketch</a:t>
            </a:r>
            <a:endParaRPr/>
          </a:p>
        </p:txBody>
      </p:sp>
      <p:pic>
        <p:nvPicPr>
          <p:cNvPr id="95" name="Google Shape;9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45673" y="482200"/>
            <a:ext cx="3043225" cy="41791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7"/>
          <p:cNvSpPr txBox="1"/>
          <p:nvPr/>
        </p:nvSpPr>
        <p:spPr>
          <a:xfrm>
            <a:off x="502300" y="1376300"/>
            <a:ext cx="4028400" cy="32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Keys that mirror the keys of a saxophone.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Mouth sensor to keep track of whether a note is played or not.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Volume knob and speakers to modify sound intensity.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Thumb rests at the back for better support.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97" name="Google Shape;9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38950" y="0"/>
            <a:ext cx="1005050" cy="100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8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Photonic Subsystem</a:t>
            </a:r>
            <a:endParaRPr/>
          </a:p>
        </p:txBody>
      </p:sp>
      <p:pic>
        <p:nvPicPr>
          <p:cNvPr id="103" name="Google Shape;10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0200" y="1528763"/>
            <a:ext cx="5943600" cy="2085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38950" y="0"/>
            <a:ext cx="1005050" cy="100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9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Laser Driver</a:t>
            </a:r>
            <a:endParaRPr/>
          </a:p>
        </p:txBody>
      </p:sp>
      <p:pic>
        <p:nvPicPr>
          <p:cNvPr id="110" name="Google Shape;11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1050" y="1324950"/>
            <a:ext cx="7381875" cy="3409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38950" y="0"/>
            <a:ext cx="1005050" cy="100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0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Light Source</a:t>
            </a:r>
            <a:endParaRPr/>
          </a:p>
        </p:txBody>
      </p:sp>
      <p:pic>
        <p:nvPicPr>
          <p:cNvPr id="117" name="Google Shape;11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054393">
            <a:off x="5674175" y="1611187"/>
            <a:ext cx="2632796" cy="267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66075" y="2155472"/>
            <a:ext cx="3545925" cy="228065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0"/>
          <p:cNvSpPr txBox="1"/>
          <p:nvPr/>
        </p:nvSpPr>
        <p:spPr>
          <a:xfrm>
            <a:off x="642900" y="1346150"/>
            <a:ext cx="4169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Value </a:t>
            </a:r>
            <a:r>
              <a:rPr b="1" lang="en">
                <a:latin typeface="Open Sans"/>
                <a:ea typeface="Open Sans"/>
                <a:cs typeface="Open Sans"/>
                <a:sym typeface="Open Sans"/>
              </a:rPr>
              <a:t>concentrated light</a:t>
            </a:r>
            <a:r>
              <a:rPr lang="en">
                <a:latin typeface="Open Sans"/>
                <a:ea typeface="Open Sans"/>
                <a:cs typeface="Open Sans"/>
                <a:sym typeface="Open Sans"/>
              </a:rPr>
              <a:t> of laser diode over </a:t>
            </a:r>
            <a:r>
              <a:rPr i="1" lang="en">
                <a:latin typeface="Open Sans"/>
                <a:ea typeface="Open Sans"/>
                <a:cs typeface="Open Sans"/>
                <a:sym typeface="Open Sans"/>
              </a:rPr>
              <a:t>dispersed light </a:t>
            </a:r>
            <a:r>
              <a:rPr lang="en">
                <a:latin typeface="Open Sans"/>
                <a:ea typeface="Open Sans"/>
                <a:cs typeface="Open Sans"/>
                <a:sym typeface="Open Sans"/>
              </a:rPr>
              <a:t>of LED.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20" name="Google Shape;120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38950" y="0"/>
            <a:ext cx="1005050" cy="100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Laser Detector </a:t>
            </a:r>
            <a:endParaRPr/>
          </a:p>
        </p:txBody>
      </p:sp>
      <p:pic>
        <p:nvPicPr>
          <p:cNvPr id="126" name="Google Shape;12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0025" y="1293525"/>
            <a:ext cx="7643951" cy="324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38950" y="0"/>
            <a:ext cx="1005050" cy="100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CE93D8"/>
      </a:accent2>
      <a:accent3>
        <a:srgbClr val="4DB6AC"/>
      </a:accent3>
      <a:accent4>
        <a:srgbClr val="FF9800"/>
      </a:accent4>
      <a:accent5>
        <a:srgbClr val="009668"/>
      </a:accent5>
      <a:accent6>
        <a:srgbClr val="EEFF41"/>
      </a:accent6>
      <a:hlink>
        <a:srgbClr val="009668"/>
      </a:hlink>
      <a:folHlink>
        <a:srgbClr val="00966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