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51D2CE-C9C3-41E4-A2DF-174A9379A2EE}">
  <a:tblStyle styleId="{F351D2CE-C9C3-41E4-A2DF-174A9379A2E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9D54B42-A774-4B03-935D-666CE3FF3B6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f6374c96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f6374c96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f35c9442d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f35c9442d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f2ea4348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f2ea4348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f2ea4348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f2ea4348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f2ea434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f2ea434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46e532034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46e532034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46e532034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46e532034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f2ea4348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f2ea4348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f2ea4348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f2ea4348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f2ea4348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f2ea4348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f35c9442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f35c9442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f2ea4348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df2ea4348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f2ea434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df2ea434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f2ea4348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f2ea4348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06a6b460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06a6b460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06a6b460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06a6b460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1d5fe7c6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1d5fe7c6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0428439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0428439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1ba3d14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e1ba3d14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f427ab0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df427ab0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f427ab04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df427ab04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04284398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04284398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f427ab04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f427ab04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46e532034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e46e532034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1ba3d146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1ba3d146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f427ab04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df427ab04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f81b856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f81b856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f35c9442d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df35c9442d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f35c9442d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df35c9442d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46e532034_4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e46e532034_4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e1e9f4f8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e1e9f4f8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e46e532034_4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e46e532034_4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04284398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04284398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f35c9442d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f35c9442d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f35c9442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f35c9442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f6374c9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f6374c9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f35c9442d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f35c9442d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46e532034_4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46e532034_4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Relationship Id="rId4" Type="http://schemas.openxmlformats.org/officeDocument/2006/relationships/image" Target="../media/image3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Relationship Id="rId4" Type="http://schemas.openxmlformats.org/officeDocument/2006/relationships/image" Target="../media/image3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Relationship Id="rId4" Type="http://schemas.openxmlformats.org/officeDocument/2006/relationships/image" Target="../media/image3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Relationship Id="rId4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Relationship Id="rId4" Type="http://schemas.openxmlformats.org/officeDocument/2006/relationships/image" Target="../media/image3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Optoelectronic Saxophone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6750" y="2774181"/>
            <a:ext cx="4870500" cy="11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</a:t>
            </a:r>
            <a:r>
              <a:rPr lang="en"/>
              <a:t>Group 4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Manuel Correa</a:t>
            </a:r>
            <a:r>
              <a:rPr lang="en"/>
              <a:t> 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Tim Walsh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Andrea Styles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Detector Constraints </a:t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511900" y="1584500"/>
            <a:ext cx="37176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Needs to match the wavelength of the  laser diode.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Needs to match the size of the laser diode.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Needs to have a fast response time.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Photodiode</a:t>
            </a: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1694188" y="1316350"/>
            <a:ext cx="1267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INL-5APD80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7313" y="1967775"/>
            <a:ext cx="2541226" cy="2541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6" name="Google Shape;146;p23"/>
          <p:cNvGraphicFramePr/>
          <p:nvPr/>
        </p:nvGraphicFramePr>
        <p:xfrm>
          <a:off x="4431613" y="331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{F351D2CE-C9C3-41E4-A2DF-174A9379A2EE}</a:tableStyleId>
              </a:tblPr>
              <a:tblGrid>
                <a:gridCol w="1279150"/>
                <a:gridCol w="1279150"/>
                <a:gridCol w="1013375"/>
              </a:tblGrid>
              <a:tr h="496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Comparison</a:t>
                      </a:r>
                      <a:endParaRPr sz="1000"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6C0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Photodiode</a:t>
                      </a:r>
                      <a:endParaRPr sz="1000"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6C0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Phototransistor</a:t>
                      </a:r>
                      <a:endParaRPr sz="1000"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6C04"/>
                    </a:solidFill>
                  </a:tcPr>
                </a:tc>
              </a:tr>
              <a:tr h="348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Sensitivity</a:t>
                      </a:r>
                      <a:endParaRPr sz="1000"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Less</a:t>
                      </a:r>
                      <a:endParaRPr sz="1000"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More</a:t>
                      </a:r>
                      <a:endParaRPr sz="1000"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348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Output Response</a:t>
                      </a:r>
                      <a:endParaRPr sz="1000"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Faster</a:t>
                      </a:r>
                      <a:endParaRPr sz="1000"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Slower</a:t>
                      </a:r>
                      <a:endParaRPr sz="1000"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" name="Google Shape;147;p23"/>
          <p:cNvGraphicFramePr/>
          <p:nvPr/>
        </p:nvGraphicFramePr>
        <p:xfrm>
          <a:off x="4745838" y="23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{F351D2CE-C9C3-41E4-A2DF-174A9379A2EE}</a:tableStyleId>
              </a:tblPr>
              <a:tblGrid>
                <a:gridCol w="1933575"/>
                <a:gridCol w="1009650"/>
              </a:tblGrid>
              <a:tr h="18097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Specifications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6C04"/>
                    </a:solidFill>
                  </a:tcPr>
                </a:tc>
                <a:tc hMerge="1"/>
              </a:tr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Peak Sensitivity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850 nm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Reverse Current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</a:t>
                      </a:r>
                      <a:r>
                        <a:rPr lang="en"/>
                        <a:t> μ</a:t>
                      </a: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Dark Current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 nA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Fall/Rise Time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 </a:t>
                      </a:r>
                      <a:r>
                        <a:rPr lang="en"/>
                        <a:t>μ</a:t>
                      </a: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/>
        </p:nvSpPr>
        <p:spPr>
          <a:xfrm>
            <a:off x="5639925" y="208125"/>
            <a:ext cx="3194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Block Diagram of the Overall Design</a:t>
            </a:r>
            <a:endParaRPr sz="19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849" y="3509424"/>
            <a:ext cx="1966150" cy="16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37525"/>
            <a:ext cx="6873050" cy="403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000"/>
            <a:ext cx="9144000" cy="50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/>
        </p:nvSpPr>
        <p:spPr>
          <a:xfrm>
            <a:off x="478375" y="442750"/>
            <a:ext cx="3717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Schematic of Battery Charging Circuit</a:t>
            </a:r>
            <a:endParaRPr sz="19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2057525" y="4478775"/>
            <a:ext cx="27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MCP73871 Battery Charger IC</a:t>
            </a:r>
            <a:endParaRPr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5793350" y="4569025"/>
            <a:ext cx="27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TPS6109 Boost Converter</a:t>
            </a:r>
            <a:endParaRPr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321" y="0"/>
            <a:ext cx="1523679" cy="12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of the Charging Circuit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USB input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USB output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 Headers for testing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JST plug to connect battery pack</a:t>
            </a: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3766647"/>
            <a:ext cx="1656600" cy="13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0419" y="1780350"/>
            <a:ext cx="5100331" cy="29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300" y="1703250"/>
            <a:ext cx="4007700" cy="32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Mouth Sensor</a:t>
            </a:r>
            <a:endParaRPr/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detect air being blown into the device, a CNY70 proximity sensor is used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Circuitry is very simple and the PCB for this was etched ourselves</a:t>
            </a:r>
            <a:endParaRPr/>
          </a:p>
        </p:txBody>
      </p:sp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321" y="0"/>
            <a:ext cx="1523679" cy="12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400" y="496275"/>
            <a:ext cx="6325374" cy="42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Mouth Sensor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40975" y="38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Volume Control Circuit</a:t>
            </a:r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863" y="3362313"/>
            <a:ext cx="214312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64050"/>
            <a:ext cx="6696060" cy="369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775" y="1350602"/>
            <a:ext cx="4539475" cy="274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of the Volume Control Circuit</a:t>
            </a:r>
            <a:endParaRPr/>
          </a:p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311700" y="12331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Audio Input Pin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5 Volts Input to Power 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SPKR pin outputs boosted audio</a:t>
            </a:r>
            <a:endParaRPr/>
          </a:p>
        </p:txBody>
      </p:sp>
      <p:pic>
        <p:nvPicPr>
          <p:cNvPr id="202" name="Google Shape;20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3362313"/>
            <a:ext cx="21431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59050" y="66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Driver Circuit</a:t>
            </a:r>
            <a:endParaRPr/>
          </a:p>
        </p:txBody>
      </p:sp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3362313"/>
            <a:ext cx="214312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525" y="141350"/>
            <a:ext cx="5367125" cy="468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are staying home more often due to the current pandemic.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need for peace and quiet may discourage musicians from practicing.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saxophone will feel responsive using light as opposed to wind.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77075" y="138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Laser Driver PCB</a:t>
            </a:r>
            <a:endParaRPr/>
          </a:p>
        </p:txBody>
      </p:sp>
      <p:pic>
        <p:nvPicPr>
          <p:cNvPr id="215" name="Google Shape;2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3446099"/>
            <a:ext cx="1982775" cy="16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5974" y="780500"/>
            <a:ext cx="6130644" cy="412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239525" y="138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Detector Circuit</a:t>
            </a:r>
            <a:endParaRPr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863" y="44688"/>
            <a:ext cx="214312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7725" y="710925"/>
            <a:ext cx="4080630" cy="41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239500" y="192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Laser Detector PCB</a:t>
            </a:r>
            <a:endParaRPr/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13775"/>
            <a:ext cx="2081212" cy="1729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3612" y="917450"/>
            <a:ext cx="6101341" cy="40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Draw</a:t>
            </a:r>
            <a:endParaRPr/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TPS Boost IC is limited to 1.5A output before chip </a:t>
            </a:r>
            <a:r>
              <a:rPr lang="en"/>
              <a:t>malfunction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Arduino operates on 200mA via USB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Driver operates at approx. 250mA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Detector Operates at 75-100mA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CNY70 operation current is very low and </a:t>
            </a:r>
            <a:r>
              <a:rPr lang="en"/>
              <a:t>negligible</a:t>
            </a:r>
            <a:r>
              <a:rPr lang="en"/>
              <a:t>.</a:t>
            </a:r>
            <a:endParaRPr/>
          </a:p>
        </p:txBody>
      </p:sp>
      <p:pic>
        <p:nvPicPr>
          <p:cNvPr id="237" name="Google Shape;23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863" y="-12"/>
            <a:ext cx="21431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Fabrication Process</a:t>
            </a:r>
            <a:endParaRPr/>
          </a:p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ordered our PCBs from JLCPCB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simpler PCBs or those that needed last minute changes were etched at my home using Ferric Chloride etching and hand drilled.</a:t>
            </a:r>
            <a:endParaRPr/>
          </a:p>
        </p:txBody>
      </p:sp>
      <p:pic>
        <p:nvPicPr>
          <p:cNvPr id="244" name="Google Shape;24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0372" y="-3"/>
            <a:ext cx="1573625" cy="13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Processing and Software</a:t>
            </a:r>
            <a:endParaRPr/>
          </a:p>
        </p:txBody>
      </p:sp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Microcontroller - Arduino Mega 2560</a:t>
            </a:r>
            <a:endParaRPr/>
          </a:p>
        </p:txBody>
      </p:sp>
      <p:sp>
        <p:nvSpPr>
          <p:cNvPr id="257" name="Google Shape;257;p3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Processor: </a:t>
            </a:r>
            <a:r>
              <a:rPr lang="en"/>
              <a:t>ATmega2560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Specifications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256KB Flash memory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8KB RAM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16Mhz clock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I/O pins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86 general-purpose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16 Analog/Digital Converter (ADC)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channels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Price: $40.30</a:t>
            </a:r>
            <a:endParaRPr/>
          </a:p>
        </p:txBody>
      </p:sp>
      <p:pic>
        <p:nvPicPr>
          <p:cNvPr id="258" name="Google Shape;2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700" y="1266327"/>
            <a:ext cx="3995599" cy="25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Instrument Shield</a:t>
            </a:r>
            <a:endParaRPr/>
          </a:p>
        </p:txBody>
      </p:sp>
      <p:sp>
        <p:nvSpPr>
          <p:cNvPr id="266" name="Google Shape;266;p3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MIDI synthesizer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Tone bank of 189 instruments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Connects to Arduino through header pins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Connects to speaker/headphones through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AUX cable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Price: $34.95</a:t>
            </a:r>
            <a:endParaRPr/>
          </a:p>
        </p:txBody>
      </p:sp>
      <p:pic>
        <p:nvPicPr>
          <p:cNvPr id="267" name="Google Shape;2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975" y="1152425"/>
            <a:ext cx="3384750" cy="33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Mouthpiece to Microcontroller</a:t>
            </a:r>
            <a:endParaRPr/>
          </a:p>
        </p:txBody>
      </p:sp>
      <p:sp>
        <p:nvSpPr>
          <p:cNvPr id="275" name="Google Shape;275;p40"/>
          <p:cNvSpPr txBox="1"/>
          <p:nvPr>
            <p:ph idx="1" type="body"/>
          </p:nvPr>
        </p:nvSpPr>
        <p:spPr>
          <a:xfrm>
            <a:off x="311700" y="1266325"/>
            <a:ext cx="3294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Proximity sensor will detect the distance from the membrane to the</a:t>
            </a:r>
            <a:r>
              <a:rPr lang="en"/>
              <a:t> </a:t>
            </a:r>
            <a:r>
              <a:rPr lang="en"/>
              <a:t>mouthpiece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Distance will be used by the Arduino to determine whether the instrument is being played</a:t>
            </a:r>
            <a:endParaRPr/>
          </a:p>
        </p:txBody>
      </p:sp>
      <p:pic>
        <p:nvPicPr>
          <p:cNvPr id="276" name="Google Shape;2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6100" y="1264274"/>
            <a:ext cx="5233101" cy="31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Photodiodes to Microcontroller</a:t>
            </a:r>
            <a:endParaRPr/>
          </a:p>
        </p:txBody>
      </p:sp>
      <p:sp>
        <p:nvSpPr>
          <p:cNvPr id="284" name="Google Shape;284;p41"/>
          <p:cNvSpPr txBox="1"/>
          <p:nvPr>
            <p:ph idx="1" type="body"/>
          </p:nvPr>
        </p:nvSpPr>
        <p:spPr>
          <a:xfrm>
            <a:off x="311700" y="1266325"/>
            <a:ext cx="3338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photodiodes will be connected to Analog/Digital Converter (ADC) pins of the Arduino as laser detectors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Each detector will transmit whether or not it detects a laser input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Combination of triggered detectors will be used by the Arduino to determine what note is being played</a:t>
            </a:r>
            <a:endParaRPr/>
          </a:p>
        </p:txBody>
      </p:sp>
      <p:pic>
        <p:nvPicPr>
          <p:cNvPr id="285" name="Google Shape;28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225" y="1264274"/>
            <a:ext cx="5188976" cy="31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and Objectives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Emitter/Detection system to form and collect note information.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Processing of light to determine which note to play.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Audio jack to connect to headphones or speakers.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Battery power system to power internal functions.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Keys and Note Generation</a:t>
            </a:r>
            <a:endParaRPr/>
          </a:p>
        </p:txBody>
      </p:sp>
      <p:sp>
        <p:nvSpPr>
          <p:cNvPr id="293" name="Google Shape;293;p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laser detector corresponds to a key of the saxophone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Actual alto saxophone fingering is matched as closely as possible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With </a:t>
            </a:r>
            <a:r>
              <a:rPr lang="en"/>
              <a:t>8</a:t>
            </a:r>
            <a:r>
              <a:rPr lang="en"/>
              <a:t> keys, notes range from </a:t>
            </a:r>
            <a:r>
              <a:rPr lang="en"/>
              <a:t>Low D</a:t>
            </a:r>
            <a:r>
              <a:rPr lang="en"/>
              <a:t> to </a:t>
            </a:r>
            <a:r>
              <a:rPr lang="en"/>
              <a:t>Mid D  </a:t>
            </a:r>
            <a:r>
              <a:rPr lang="en"/>
              <a:t>(</a:t>
            </a:r>
            <a:r>
              <a:rPr lang="en"/>
              <a:t>12</a:t>
            </a:r>
            <a:r>
              <a:rPr lang="en"/>
              <a:t> unique notes)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Stretch goal: 18 keys to match traditional alto sax</a:t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Notes range from </a:t>
            </a:r>
            <a:r>
              <a:rPr lang="en"/>
              <a:t>Low </a:t>
            </a:r>
            <a:r>
              <a:rPr lang="en"/>
              <a:t>B flat to High F sharp (32 unique notes)</a:t>
            </a:r>
            <a:endParaRPr/>
          </a:p>
        </p:txBody>
      </p:sp>
      <p:pic>
        <p:nvPicPr>
          <p:cNvPr id="294" name="Google Shape;294;p42"/>
          <p:cNvPicPr preferRelativeResize="0"/>
          <p:nvPr/>
        </p:nvPicPr>
        <p:blipFill rotWithShape="1">
          <a:blip r:embed="rId3">
            <a:alphaModFix/>
          </a:blip>
          <a:srcRect b="0" l="47264" r="8789" t="0"/>
          <a:stretch/>
        </p:blipFill>
        <p:spPr>
          <a:xfrm>
            <a:off x="2325398" y="2494325"/>
            <a:ext cx="3744426" cy="10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Configuration</a:t>
            </a:r>
            <a:endParaRPr/>
          </a:p>
        </p:txBody>
      </p:sp>
      <p:sp>
        <p:nvSpPr>
          <p:cNvPr id="302" name="Google Shape;302;p4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 are determined in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concert scale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Keys 1 - 8 descending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Left hand: top 4 (1 - 4)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Right hand: bottom 4 (5 - 8)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Any key combination not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corresponding to a note 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hown here defaults to 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pen note (mid E)</a:t>
            </a:r>
            <a:endParaRPr/>
          </a:p>
        </p:txBody>
      </p:sp>
      <p:pic>
        <p:nvPicPr>
          <p:cNvPr id="303" name="Google Shape;303;p43"/>
          <p:cNvPicPr preferRelativeResize="0"/>
          <p:nvPr/>
        </p:nvPicPr>
        <p:blipFill rotWithShape="1">
          <a:blip r:embed="rId3">
            <a:alphaModFix/>
          </a:blip>
          <a:srcRect b="0" l="0" r="50000" t="12234"/>
          <a:stretch/>
        </p:blipFill>
        <p:spPr>
          <a:xfrm>
            <a:off x="3504800" y="1266325"/>
            <a:ext cx="5327501" cy="26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MIDI Synthesis</a:t>
            </a:r>
            <a:endParaRPr/>
          </a:p>
        </p:txBody>
      </p:sp>
      <p:sp>
        <p:nvSpPr>
          <p:cNvPr id="310" name="Google Shape;310;p4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Synthesizer will communicate with the speaker using four main messages: Note On and Note Off, Control Change, and Program Change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Program Change determines instrument tone to be used on given channel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Note On turns on specified note on given channel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Channel determines instrument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Note determined by input from laser detectors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Velocity determines how forcefully note is played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noteOff(channel, note, velocity)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Same format as noteOn, but turns the note off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Control Change determines controller to be modified and value to be assigned</a:t>
            </a:r>
            <a:endParaRPr/>
          </a:p>
        </p:txBody>
      </p:sp>
      <p:pic>
        <p:nvPicPr>
          <p:cNvPr id="311" name="Google Shape;31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Microcontroller to Amplifier</a:t>
            </a:r>
            <a:endParaRPr/>
          </a:p>
        </p:txBody>
      </p:sp>
      <p:sp>
        <p:nvSpPr>
          <p:cNvPr id="317" name="Google Shape;317;p45"/>
          <p:cNvSpPr txBox="1"/>
          <p:nvPr>
            <p:ph idx="1" type="body"/>
          </p:nvPr>
        </p:nvSpPr>
        <p:spPr>
          <a:xfrm>
            <a:off x="311700" y="1266325"/>
            <a:ext cx="3070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Using input from the laser detectors and proximity sensor, the Arduino determines whether a tone should be generated and, if so, </a:t>
            </a:r>
            <a:r>
              <a:rPr lang="en"/>
              <a:t>which note the instrument shield should send to the amplifier</a:t>
            </a:r>
            <a:endParaRPr/>
          </a:p>
        </p:txBody>
      </p:sp>
      <p:pic>
        <p:nvPicPr>
          <p:cNvPr id="318" name="Google Shape;31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500" y="1264263"/>
            <a:ext cx="5456700" cy="3306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9525" y="0"/>
            <a:ext cx="814474" cy="12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Administrative Content</a:t>
            </a:r>
            <a:endParaRPr/>
          </a:p>
        </p:txBody>
      </p:sp>
      <p:pic>
        <p:nvPicPr>
          <p:cNvPr id="325" name="Google Shape;3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Distribution</a:t>
            </a:r>
            <a:endParaRPr/>
          </a:p>
        </p:txBody>
      </p:sp>
      <p:pic>
        <p:nvPicPr>
          <p:cNvPr id="331" name="Google Shape;33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2" name="Google Shape;332;p47"/>
          <p:cNvGraphicFramePr/>
          <p:nvPr/>
        </p:nvGraphicFramePr>
        <p:xfrm>
          <a:off x="1931900" y="119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{F351D2CE-C9C3-41E4-A2DF-174A9379A2EE}</a:tableStyleId>
              </a:tblPr>
              <a:tblGrid>
                <a:gridCol w="2049600"/>
                <a:gridCol w="2049600"/>
                <a:gridCol w="1623700"/>
              </a:tblGrid>
              <a:tr h="426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Role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6C0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Primary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6C0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Secondary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6C04"/>
                    </a:solidFill>
                  </a:tcPr>
                </a:tc>
              </a:tr>
              <a:tr h="608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Photonic Subsystem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Manuel 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Tim 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608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Note Processing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Andrea 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Manuel 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608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Power Delivery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Tim 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Manuel/Andrea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426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Peripherals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Tim Walsh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N/A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608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Casing/Mechanisms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Manuel Correa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N/A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graphicFrame>
        <p:nvGraphicFramePr>
          <p:cNvPr id="338" name="Google Shape;338;p48"/>
          <p:cNvGraphicFramePr/>
          <p:nvPr/>
        </p:nvGraphicFramePr>
        <p:xfrm>
          <a:off x="615700" y="115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{29D54B42-A774-4B03-935D-666CE3FF3B6A}</a:tableStyleId>
              </a:tblPr>
              <a:tblGrid>
                <a:gridCol w="3894375"/>
                <a:gridCol w="3894375"/>
              </a:tblGrid>
              <a:tr h="42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Components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Price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</a:tr>
              <a:tr h="32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PCB, ICs, etc.</a:t>
                      </a:r>
                      <a:endParaRPr/>
                    </a:p>
                  </a:txBody>
                  <a:tcPr marT="45700" marB="45700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$75</a:t>
                      </a:r>
                      <a:endParaRPr/>
                    </a:p>
                  </a:txBody>
                  <a:tcPr marT="45700" marB="45700" marR="91425" marL="91425">
                    <a:solidFill>
                      <a:srgbClr val="F9CB9C"/>
                    </a:solidFill>
                  </a:tcPr>
                </a:tc>
              </a:tr>
              <a:tr h="32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Arduino Mega 2560</a:t>
                      </a:r>
                      <a:endParaRPr/>
                    </a:p>
                  </a:txBody>
                  <a:tcPr marT="45700" marB="45700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$40.30</a:t>
                      </a:r>
                      <a:endParaRPr/>
                    </a:p>
                  </a:txBody>
                  <a:tcPr marT="45700" marB="45700" marR="91425" marL="91425">
                    <a:solidFill>
                      <a:srgbClr val="F9CB9C"/>
                    </a:solidFill>
                  </a:tcPr>
                </a:tc>
              </a:tr>
              <a:tr h="32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SparkFun Music Instrument Shield</a:t>
                      </a:r>
                      <a:endParaRPr/>
                    </a:p>
                  </a:txBody>
                  <a:tcPr marT="45700" marB="45700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$34.95</a:t>
                      </a:r>
                      <a:endParaRPr/>
                    </a:p>
                  </a:txBody>
                  <a:tcPr marT="45700" marB="45700" marR="91425" marL="91425">
                    <a:solidFill>
                      <a:srgbClr val="F9CB9C"/>
                    </a:solidFill>
                  </a:tcPr>
                </a:tc>
              </a:tr>
              <a:tr h="51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Auxiliary components (volume knob, AUX cable, speaker, etc)</a:t>
                      </a:r>
                      <a:endParaRPr/>
                    </a:p>
                  </a:txBody>
                  <a:tcPr marT="45700" marB="4570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$25</a:t>
                      </a:r>
                      <a:endParaRPr/>
                    </a:p>
                  </a:txBody>
                  <a:tcPr marT="45700" marB="4570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48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Laser diodes</a:t>
                      </a:r>
                      <a:endParaRPr/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</a:t>
                      </a:r>
                      <a:r>
                        <a:rPr lang="en"/>
                        <a:t>150</a:t>
                      </a:r>
                      <a:endParaRPr/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48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Photoresistors</a:t>
                      </a:r>
                      <a:endParaRPr/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</a:t>
                      </a:r>
                      <a:r>
                        <a:rPr lang="en"/>
                        <a:t>20</a:t>
                      </a:r>
                      <a:endParaRPr/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48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Housing components</a:t>
                      </a:r>
                      <a:endParaRPr/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</a:t>
                      </a:r>
                      <a:r>
                        <a:rPr lang="en"/>
                        <a:t>0</a:t>
                      </a:r>
                      <a:r>
                        <a:rPr lang="en"/>
                        <a:t>*</a:t>
                      </a:r>
                      <a:endParaRPr/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42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</a:t>
                      </a:r>
                      <a:endParaRPr/>
                    </a:p>
                  </a:txBody>
                  <a:tcPr marT="45700" marB="45700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</a:t>
                      </a:r>
                      <a:r>
                        <a:rPr lang="en"/>
                        <a:t>365.25</a:t>
                      </a:r>
                      <a:endParaRPr/>
                    </a:p>
                  </a:txBody>
                  <a:tcPr marT="45700" marB="45700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9CB9C"/>
                    </a:solidFill>
                  </a:tcPr>
                </a:tc>
              </a:tr>
            </a:tbl>
          </a:graphicData>
        </a:graphic>
      </p:graphicFrame>
      <p:pic>
        <p:nvPicPr>
          <p:cNvPr id="339" name="Google Shape;33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Progress</a:t>
            </a:r>
            <a:endParaRPr/>
          </a:p>
        </p:txBody>
      </p:sp>
      <p:pic>
        <p:nvPicPr>
          <p:cNvPr id="345" name="Google Shape;34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779" y="1152425"/>
            <a:ext cx="6156749" cy="36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Challenges/Obstacles</a:t>
            </a:r>
            <a:endParaRPr/>
          </a:p>
        </p:txBody>
      </p:sp>
      <p:sp>
        <p:nvSpPr>
          <p:cNvPr id="351" name="Google Shape;351;p5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 one member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mechanical knowledge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Delay in PCB acquisition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Schedule Differences/Unexpected Emergencies</a:t>
            </a:r>
            <a:endParaRPr/>
          </a:p>
        </p:txBody>
      </p:sp>
      <p:pic>
        <p:nvPicPr>
          <p:cNvPr id="352" name="Google Shape;35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1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Specifications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" name="Google Shape;89;p16"/>
          <p:cNvGraphicFramePr/>
          <p:nvPr/>
        </p:nvGraphicFramePr>
        <p:xfrm>
          <a:off x="3336725" y="89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{F351D2CE-C9C3-41E4-A2DF-174A9379A2EE}</a:tableStyleId>
              </a:tblPr>
              <a:tblGrid>
                <a:gridCol w="1091825"/>
                <a:gridCol w="2225250"/>
              </a:tblGrid>
              <a:tr h="331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Component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6C0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Specification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6C04"/>
                    </a:solidFill>
                  </a:tcPr>
                </a:tc>
              </a:tr>
              <a:tr h="331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Processor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Response time of  &lt; 1.5 s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331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Battery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Power system for &gt; 1 hr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331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Weight &lt; 10 lbs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331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Width &lt; 6 inches/15 cm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331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Length &lt; 2 feet/60 cm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331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Cost &lt; $750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Sketch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502300" y="1376300"/>
            <a:ext cx="40284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Keys that mirror the keys of a saxophone.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Mouth sensor to keep track of whether a note is played or not.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Volume knob and speakers to modify sound intensity.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Thumb rests at the back for better support.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5424" y="426588"/>
            <a:ext cx="1537175" cy="42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Photonic Subsystem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59025"/>
            <a:ext cx="8839199" cy="310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Radiation Constraints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414400" y="1267600"/>
            <a:ext cx="4157700" cy="3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Optical power rating below dangerous levels (&lt;5 mW).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Want light to be contained within the walls of the system.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Want any extra light to not inconvenience the user.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Prefer to use as much of the optical power of the light source as possible.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2675" y="1381050"/>
            <a:ext cx="3039501" cy="303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321064">
            <a:off x="4361500" y="1835461"/>
            <a:ext cx="2541276" cy="254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Source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311700" y="1248650"/>
            <a:ext cx="416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OPV310 Vertical Cavity Surface Emitting Laser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1" name="Google Shape;121;p20"/>
          <p:cNvGraphicFramePr/>
          <p:nvPr/>
        </p:nvGraphicFramePr>
        <p:xfrm>
          <a:off x="579025" y="164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{F351D2CE-C9C3-41E4-A2DF-174A9379A2EE}</a:tableStyleId>
              </a:tblPr>
              <a:tblGrid>
                <a:gridCol w="2038350"/>
                <a:gridCol w="1228725"/>
              </a:tblGrid>
              <a:tr h="33337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Specifications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6C04"/>
                    </a:solidFill>
                  </a:tcPr>
                </a:tc>
                <a:tc hMerge="1"/>
              </a:tr>
              <a:tr h="333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Wavelength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850 nm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Optical Power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1.5 mW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Current Threshold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 mA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Operating Voltage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2.2 V</a:t>
                      </a:r>
                      <a:endParaRPr/>
                    </a:p>
                  </a:txBody>
                  <a:tcPr marT="91425" marB="91425" marR="68575" marL="68575">
                    <a:lnL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57B8B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9"/>
                    </a:solidFill>
                  </a:tcPr>
                </a:tc>
              </a:tr>
            </a:tbl>
          </a:graphicData>
        </a:graphic>
      </p:graphicFrame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5996" y="1320050"/>
            <a:ext cx="2206304" cy="35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850?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Invisible to human eye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Constrained by material: Black PLA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975" y="1551550"/>
            <a:ext cx="3017475" cy="30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6149" y="0"/>
            <a:ext cx="895825" cy="11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