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99" r:id="rId4"/>
    <p:sldId id="258" r:id="rId5"/>
    <p:sldId id="259" r:id="rId6"/>
    <p:sldId id="260" r:id="rId7"/>
    <p:sldId id="261" r:id="rId8"/>
    <p:sldId id="265" r:id="rId9"/>
    <p:sldId id="314" r:id="rId10"/>
    <p:sldId id="313" r:id="rId11"/>
    <p:sldId id="326" r:id="rId12"/>
    <p:sldId id="325" r:id="rId13"/>
    <p:sldId id="324" r:id="rId14"/>
    <p:sldId id="323" r:id="rId15"/>
    <p:sldId id="317" r:id="rId16"/>
    <p:sldId id="264" r:id="rId17"/>
    <p:sldId id="273" r:id="rId18"/>
    <p:sldId id="304" r:id="rId19"/>
    <p:sldId id="296" r:id="rId20"/>
    <p:sldId id="262" r:id="rId21"/>
    <p:sldId id="266" r:id="rId22"/>
    <p:sldId id="275" r:id="rId23"/>
    <p:sldId id="271" r:id="rId24"/>
    <p:sldId id="327" r:id="rId25"/>
    <p:sldId id="322" r:id="rId26"/>
    <p:sldId id="298" r:id="rId27"/>
    <p:sldId id="309" r:id="rId28"/>
    <p:sldId id="270" r:id="rId29"/>
    <p:sldId id="295" r:id="rId30"/>
    <p:sldId id="281" r:id="rId31"/>
    <p:sldId id="280" r:id="rId32"/>
    <p:sldId id="300" r:id="rId33"/>
    <p:sldId id="301" r:id="rId34"/>
    <p:sldId id="302" r:id="rId35"/>
    <p:sldId id="303" r:id="rId36"/>
    <p:sldId id="269" r:id="rId37"/>
    <p:sldId id="319" r:id="rId38"/>
    <p:sldId id="278" r:id="rId39"/>
    <p:sldId id="289" r:id="rId40"/>
    <p:sldId id="288" r:id="rId41"/>
    <p:sldId id="287" r:id="rId42"/>
    <p:sldId id="286" r:id="rId43"/>
    <p:sldId id="28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312E6-EE4E-69E7-D7DF-13B253DF408D}" v="1180" dt="2021-06-01T01:25:52.964"/>
    <p1510:client id="{14FDA56D-CC9D-52BE-2F28-213B14718318}" v="385" dt="2021-06-10T07:05:36.948"/>
    <p1510:client id="{1A66E0EF-A370-34FB-7242-35139998DC39}" v="1248" dt="2021-06-08T04:19:00.576"/>
    <p1510:client id="{1AA7223D-8022-CB50-733A-90BE7BCE729F}" v="666" dt="2021-06-10T15:51:49.160"/>
    <p1510:client id="{1B695E81-11C2-386E-700C-6E1F2ED5D3F6}" v="8" dt="2021-06-10T17:53:43.101"/>
    <p1510:client id="{1C1BB415-BDCC-66EA-4D3A-5218F596AF21}" v="210" dt="2021-06-09T23:19:34.392"/>
    <p1510:client id="{28DDC921-8895-1ADE-EFEC-6EFE391A75EC}" v="8" dt="2021-06-09T14:15:25.091"/>
    <p1510:client id="{314384ED-71D8-07BE-6C0D-5C6EA779314C}" v="16" dt="2021-06-10T15:57:37.505"/>
    <p1510:client id="{4383507A-42BA-E07C-E3FB-ED26A7D1F07E}" v="40" dt="2021-06-10T05:40:55.161"/>
    <p1510:client id="{53104419-04A5-3F29-CBCD-9DE30812EC5B}" v="1135" dt="2021-06-09T04:27:57.063"/>
    <p1510:client id="{67309CF5-5210-E235-3366-FB6C7E3118D0}" v="4140" dt="2021-06-09T05:56:22.289"/>
    <p1510:client id="{7143B3EB-043F-8B6A-C0A5-F46F10052810}" v="702" dt="2021-06-03T22:09:15.956"/>
    <p1510:client id="{71C33786-E295-19DB-CEA1-B53ECD4466BF}" v="2211" dt="2021-06-08T18:04:25.622"/>
    <p1510:client id="{73B60DD9-1AF7-C487-854D-F3B71BAC803A}" v="2" dt="2021-06-08T20:02:38.425"/>
    <p1510:client id="{7704BCEB-55DA-BED6-DC6A-504855AAC7F9}" v="2096" dt="2021-06-09T01:12:19.914"/>
    <p1510:client id="{A012BC3E-ABDA-5A8E-55BE-C951E80C751C}" v="1062" dt="2021-06-08T05:22:59.719"/>
    <p1510:client id="{A7BBA5AC-C50A-43A6-BC02-99F12739B888}" v="2116" dt="2021-05-30T00:04:38.454"/>
    <p1510:client id="{AFFE190A-62A0-82D5-9CFC-2419C80C6392}" v="264" dt="2021-06-09T04:35:58.402"/>
    <p1510:client id="{B77B13DA-31DC-51DD-2B3C-F9EAFF26D1C2}" v="7877" dt="2021-06-08T21:46:32.698"/>
    <p1510:client id="{C9190663-F5A2-3301-CF0A-20AF57E17D14}" v="2038" dt="2021-06-09T03:33:42.554"/>
    <p1510:client id="{CE9F8ECC-F202-18F9-37EB-9A2D426BE1A7}" v="4" dt="2021-06-10T15:57:05.027"/>
    <p1510:client id="{D056E4A5-C2AF-A4C3-EDBB-510A1E024929}" v="1663" dt="2021-06-09T04:07:48.407"/>
    <p1510:client id="{DDF122F1-6DA5-FE08-50F9-4A6C04927540}" v="4" dt="2021-06-10T15:57:50.903"/>
    <p1510:client id="{E28AEF96-4013-CBCF-0D33-310F4EB2D85C}" v="59" dt="2021-05-29T22:25:34.205"/>
    <p1510:client id="{E9FF0D0D-83A1-EE1E-62DC-EED70C142959}" v="783" dt="2021-06-09T16:47:47.351"/>
    <p1510:client id="{F7D23984-E19F-4E84-BFCB-76861289FF51}" v="2" dt="2021-06-10T15:55:46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8T22:35:06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14141 6591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8T22:30:24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14141 6591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8T22:30:24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14141 6591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8T22:35:06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14141 6591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8T22:35:06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14141 6591 16383 0 0,'0'0'-16383'0'0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8T22:35:06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14141 6591 16383 0 0,'0'0'-16383'0'0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8398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479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562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74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562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9031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314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110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1628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440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547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34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4618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7308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1332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8883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2466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28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dark, dome&#10;&#10;Description automatically generated">
            <a:extLst>
              <a:ext uri="{FF2B5EF4-FFF2-40B4-BE49-F238E27FC236}">
                <a16:creationId xmlns:a16="http://schemas.microsoft.com/office/drawing/2014/main" id="{893F6996-7AD5-409F-8942-3A9AB219F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"/>
            <a:ext cx="12192000" cy="6856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0" y="4265579"/>
            <a:ext cx="12163837" cy="558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cap="none">
                <a:ln>
                  <a:noFill/>
                </a:ln>
                <a:effectLst/>
                <a:ea typeface="+mj-lt"/>
                <a:cs typeface="+mj-lt"/>
              </a:rPr>
              <a:t>High Capacity Battery Solar Powered System (HCBSPS)</a:t>
            </a:r>
            <a:endParaRPr lang="en-US" sz="3400" cap="none">
              <a:ln>
                <a:noFill/>
              </a:ln>
              <a:effectLst/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4959365"/>
            <a:ext cx="8676222" cy="7222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>
                <a:cs typeface="Calibri"/>
              </a:rPr>
              <a:t>Group 09</a:t>
            </a:r>
            <a:endParaRPr lang="en-US" sz="120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2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Josiah Best</a:t>
            </a:r>
          </a:p>
          <a:p>
            <a:pPr>
              <a:lnSpc>
                <a:spcPct val="90000"/>
              </a:lnSpc>
            </a:pPr>
            <a:r>
              <a:rPr lang="en-US" sz="12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Mike Howell</a:t>
            </a:r>
          </a:p>
          <a:p>
            <a:pPr>
              <a:lnSpc>
                <a:spcPct val="90000"/>
              </a:lnSpc>
            </a:pPr>
            <a:r>
              <a:rPr lang="en-US" sz="12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Eduard Meighan</a:t>
            </a:r>
          </a:p>
          <a:p>
            <a:pPr>
              <a:lnSpc>
                <a:spcPct val="90000"/>
              </a:lnSpc>
            </a:pPr>
            <a:r>
              <a:rPr lang="en-US" sz="1200">
                <a:cs typeface="Calibri"/>
              </a:rPr>
              <a:t>Jason Rodriguez</a:t>
            </a:r>
            <a:endParaRPr lang="en-US" sz="120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</a:pPr>
            <a:endParaRPr lang="en-US" sz="500">
              <a:cs typeface="Calibri"/>
            </a:endParaRPr>
          </a:p>
        </p:txBody>
      </p:sp>
      <p:pic>
        <p:nvPicPr>
          <p:cNvPr id="5" name="Picture 5" descr="A picture containing solar cell, outdoor object, wire, blue&#10;&#10;Description automatically generated">
            <a:extLst>
              <a:ext uri="{FF2B5EF4-FFF2-40B4-BE49-F238E27FC236}">
                <a16:creationId xmlns:a16="http://schemas.microsoft.com/office/drawing/2014/main" id="{798C5671-ABA0-4985-AEA0-93849D820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46" b="14946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44622-D65F-44C3-A2C6-E3BCFE2E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67" y="211819"/>
            <a:ext cx="5542959" cy="887362"/>
          </a:xfrm>
        </p:spPr>
        <p:txBody>
          <a:bodyPr>
            <a:normAutofit fontScale="90000"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solar panel expected yield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1C682A-E002-463C-8F95-F759D4001183}"/>
              </a:ext>
            </a:extLst>
          </p:cNvPr>
          <p:cNvSpPr txBox="1">
            <a:spLocks/>
          </p:cNvSpPr>
          <p:nvPr/>
        </p:nvSpPr>
        <p:spPr>
          <a:xfrm>
            <a:off x="7824709" y="687318"/>
            <a:ext cx="3844411" cy="3143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Solar panels are typically the most efficient in the middle of the day due to the amount of sun exposure.</a:t>
            </a:r>
          </a:p>
          <a:p>
            <a:pPr marL="0" indent="0">
              <a:buClr>
                <a:srgbClr val="FFFFFF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Assuming 80% panel efficiency, and 4 peak sunligt hours, we expect roughly a daily power yield of 400W</a:t>
            </a:r>
            <a:endParaRPr lang="en-US"/>
          </a:p>
          <a:p>
            <a:pPr marL="457200" lvl="1" indent="0">
              <a:buClr>
                <a:prstClr val="white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14:cNvPr>
              <p14:cNvContentPartPr/>
              <p14:nvPr/>
            </p14:nvContentPartPr>
            <p14:xfrm>
              <a:off x="6017259" y="2470149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1009" y="1993899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C9DD278E-B67E-49C8-B0AC-4682B0973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34695" y="1387591"/>
            <a:ext cx="6566066" cy="4732865"/>
          </a:xfr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35381D8-A1D3-4E7C-80D2-5D787FCCC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165" y="3954463"/>
            <a:ext cx="3188523" cy="21240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049BB-BD97-4BE3-8CDE-19A88626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67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523" y="155374"/>
            <a:ext cx="5152551" cy="887362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Our chosen Battery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1C682A-E002-463C-8F95-F759D4001183}"/>
              </a:ext>
            </a:extLst>
          </p:cNvPr>
          <p:cNvSpPr txBox="1">
            <a:spLocks/>
          </p:cNvSpPr>
          <p:nvPr/>
        </p:nvSpPr>
        <p:spPr>
          <a:xfrm>
            <a:off x="6615857" y="1101241"/>
            <a:ext cx="4865113" cy="510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(4) Lithium Iron Phosphate battery cells connected in series 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Most cost effective/efficient solution for high-capacity storage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Easily scalable 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Lithium Iron Phosphate has the greatest depth of discharge compared to other battery types excluding Lithium Ion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Self-assembly of cells allows for more depth of design and better economy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14:cNvPr>
              <p14:cNvContentPartPr/>
              <p14:nvPr/>
            </p14:nvContentPartPr>
            <p14:xfrm>
              <a:off x="6017259" y="2470149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1009" y="1993899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6" descr="A picture containing floor, indoor, wood, set&#10;&#10;Description automatically generated">
            <a:extLst>
              <a:ext uri="{FF2B5EF4-FFF2-40B4-BE49-F238E27FC236}">
                <a16:creationId xmlns:a16="http://schemas.microsoft.com/office/drawing/2014/main" id="{C7BAB475-C175-42C2-81FD-D1CDA3927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76579" y="1227666"/>
            <a:ext cx="4929886" cy="485516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0F025-2C8A-4DB2-BE65-C8CEE019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37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005" y="136559"/>
            <a:ext cx="6116809" cy="887362"/>
          </a:xfrm>
        </p:spPr>
        <p:txBody>
          <a:bodyPr>
            <a:normAutofit fontScale="90000"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Battery cell testing/assembly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1C682A-E002-463C-8F95-F759D4001183}"/>
              </a:ext>
            </a:extLst>
          </p:cNvPr>
          <p:cNvSpPr txBox="1">
            <a:spLocks/>
          </p:cNvSpPr>
          <p:nvPr/>
        </p:nvSpPr>
        <p:spPr>
          <a:xfrm>
            <a:off x="7843525" y="1035390"/>
            <a:ext cx="3933780" cy="5381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Actual cells tested to be 3.379V each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Maximum cell capacity is 3.65V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Each tested cell has the same voltage meaning we don't have to balance the cells ourselves 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All cells will be connected in series using the provided copper bus bars as shown in the image to the left 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Connecting each cell in series will provide a 13.5V, 200Ah battery 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14:cNvPr>
              <p14:cNvContentPartPr/>
              <p14:nvPr/>
            </p14:nvContentPartPr>
            <p14:xfrm>
              <a:off x="6017259" y="2470149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1009" y="1993899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2A682BA1-C786-4209-988A-A7818826A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917" y="1021527"/>
            <a:ext cx="3423356" cy="538879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EE57B5D-B8A1-421D-90EE-06BC1F1BC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06" y="1023526"/>
            <a:ext cx="3043648" cy="53942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9A378-259B-4FEE-9165-9B3A1E3F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43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633" y="98929"/>
            <a:ext cx="7819547" cy="887362"/>
          </a:xfrm>
        </p:spPr>
        <p:txBody>
          <a:bodyPr>
            <a:normAutofit fontScale="90000"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Battery cell Full assembly with cables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1C682A-E002-463C-8F95-F759D4001183}"/>
              </a:ext>
            </a:extLst>
          </p:cNvPr>
          <p:cNvSpPr txBox="1">
            <a:spLocks/>
          </p:cNvSpPr>
          <p:nvPr/>
        </p:nvSpPr>
        <p:spPr>
          <a:xfrm>
            <a:off x="6347747" y="1472835"/>
            <a:ext cx="5015631" cy="538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4 Gauge wire will be connected to the main positive terminal of the battery</a:t>
            </a:r>
          </a:p>
          <a:p>
            <a:pPr marL="342900" indent="-342900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BMS balancing wires will be connected to each positive terminal on the battery</a:t>
            </a:r>
          </a:p>
          <a:p>
            <a:pPr marL="342900" indent="-342900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BMS main cables will connect to the main negative terminal of the battery </a:t>
            </a:r>
          </a:p>
          <a:p>
            <a:pPr marL="342900" indent="-342900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BMS and its functionality in our design will be explained later in the presentation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14:cNvPr>
              <p14:cNvContentPartPr/>
              <p14:nvPr/>
            </p14:nvContentPartPr>
            <p14:xfrm>
              <a:off x="6017259" y="2470149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1009" y="1993899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1C25203D-EB46-4A3E-819A-C4505C76E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43" y="1177277"/>
            <a:ext cx="4822237" cy="50961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D2893-0CDF-4D7C-8B63-B7E7EF6B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62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929" y="66003"/>
            <a:ext cx="5288955" cy="887362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Battery cell Enclosure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1C682A-E002-463C-8F95-F759D4001183}"/>
              </a:ext>
            </a:extLst>
          </p:cNvPr>
          <p:cNvSpPr txBox="1">
            <a:spLocks/>
          </p:cNvSpPr>
          <p:nvPr/>
        </p:nvSpPr>
        <p:spPr>
          <a:xfrm>
            <a:off x="6234858" y="1327021"/>
            <a:ext cx="5015631" cy="538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Enclosure will be built using plexiglass </a:t>
            </a:r>
          </a:p>
          <a:p>
            <a:pPr marL="342900" indent="-342900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Small plexiglass pieces will be cut to use as spacers to provide heat ventiliation as shown in the bottom picture</a:t>
            </a:r>
          </a:p>
          <a:p>
            <a:pPr marL="342900" indent="-342900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plexiglass enclosure will have a plexiglass hinged lid as shown in the image to the left</a:t>
            </a:r>
          </a:p>
          <a:p>
            <a:pPr marL="342900" indent="-342900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(2) Horizontal spacers will be attached to the bottom of the lid to isolate the top of the battery from the plexiglass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3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B0AE5F06-21FC-465A-A897-77A9CDC3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36" y="957027"/>
            <a:ext cx="4621623" cy="52826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4C175-A9ED-4527-8F02-F8068381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23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dark, dome&#10;&#10;Description automatically generated">
            <a:extLst>
              <a:ext uri="{FF2B5EF4-FFF2-40B4-BE49-F238E27FC236}">
                <a16:creationId xmlns:a16="http://schemas.microsoft.com/office/drawing/2014/main" id="{9FC30106-6FC3-4735-914E-54A83AFF7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602"/>
            <a:ext cx="12230100" cy="6847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911F2-ED7F-458E-BA02-98F0868A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Battery Management System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591B-868A-43F0-A2AC-81BE3ADBD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714624"/>
            <a:ext cx="4762498" cy="3076576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Battery Management System is vital to the lifecycle of the battery it manages 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BMS performs a multitude of different functions that include balancing the battery and keeping it at the appropriate temperature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Has the ability to measure the voltage of each individual cell</a:t>
            </a:r>
          </a:p>
        </p:txBody>
      </p:sp>
      <p:pic>
        <p:nvPicPr>
          <p:cNvPr id="14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6DE49B43-A2AB-42E8-AFF6-A3AEAAC94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2709862"/>
            <a:ext cx="5486400" cy="31718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C722E-F28B-4CE6-9794-C62FE1F9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84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The Microcontroller (MCU)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 fontScale="55000" lnSpcReduction="20000"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Why The METRO?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ATSAMD21G18 ARM Cortex M0+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32-bit architecture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256 KB flash memory and 32 KB of SRAM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UART, SPI, I2C.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48 MHz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low power consumption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Internal Real-Time-Clock (RTC)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Used with the Adafruit METRO M0 Express board</a:t>
            </a:r>
            <a:endParaRPr lang="en-US"/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Flashing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Has regulators and other neat features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Comes with an additional 2MB flash chip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Useful for Datalogging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84F0A4C-CB37-4F7D-BF2A-0483756F5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5" y="2326007"/>
            <a:ext cx="4752975" cy="37966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544D3-0A0F-40B2-BC28-9DD79F36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95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52" y="0"/>
            <a:ext cx="10471352" cy="1605117"/>
          </a:xfrm>
        </p:spPr>
        <p:txBody>
          <a:bodyPr>
            <a:normAutofit/>
          </a:bodyPr>
          <a:lstStyle/>
          <a:p>
            <a:pPr algn="ctr"/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Charge Controller Circuit Diagram </a:t>
            </a:r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9F1E685-42C7-4B8B-9400-091EFA9D8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59817" y="1219304"/>
            <a:ext cx="7916376" cy="530757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1EF05-10A5-47B2-802C-516E2CD4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Charge Controller Breadboarded</a:t>
            </a:r>
            <a:endParaRPr lang="en-US" err="1"/>
          </a:p>
        </p:txBody>
      </p:sp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A2A3AF3-DA4F-47F0-84E0-81D2E19E8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08562" y="2100364"/>
            <a:ext cx="6363062" cy="44175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1CAF0-AB6D-44D8-A0C8-4E84DE06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09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BUCK TO BUCK CONVERTER</a:t>
            </a:r>
          </a:p>
        </p:txBody>
      </p:sp>
      <p:pic>
        <p:nvPicPr>
          <p:cNvPr id="4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C1742237-89B2-42C9-8CD4-A3FA1F410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29986" y="3928714"/>
            <a:ext cx="2667000" cy="1771650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F718412-CC94-4384-8B54-9E344D93B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644" y="2518236"/>
            <a:ext cx="2984809" cy="3178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D818A-108A-42EF-9ABC-8D90E8BFED65}"/>
              </a:ext>
            </a:extLst>
          </p:cNvPr>
          <p:cNvSpPr txBox="1"/>
          <p:nvPr/>
        </p:nvSpPr>
        <p:spPr>
          <a:xfrm>
            <a:off x="1100254" y="2670717"/>
            <a:ext cx="406276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Provides stable voltage output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More efficient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Can be toggled for specific output value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Why use it?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36321-1421-4130-8CF8-9FB603E3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Project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58960"/>
            <a:ext cx="9905998" cy="4029076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Lithium Iron Phosphate Battery (LiFePO4)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Battery composition doesn't risk thermal runaway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Safe and affordable to assemble via individual cells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User friendly controls and interface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User friendly BMS with mobile app integration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Easy to navigate graphs and interface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Touchscreen Capability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0FCF-1149-46BD-AE84-205EA0BE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2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Built in Protections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TVS Diodes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Schottky Diodes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Fuse 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LiFePO4 Batteries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BMS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Relays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What do they offer?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0B49-F255-48C7-B76B-27DF3B5B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8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-89637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Current Sensor</a:t>
            </a:r>
            <a:endParaRPr lang="en-US"/>
          </a:p>
        </p:txBody>
      </p:sp>
      <p:pic>
        <p:nvPicPr>
          <p:cNvPr id="6" name="Picture 6" descr="A picture containing text, electronics, connector&#10;&#10;Description automatically generated">
            <a:extLst>
              <a:ext uri="{FF2B5EF4-FFF2-40B4-BE49-F238E27FC236}">
                <a16:creationId xmlns:a16="http://schemas.microsoft.com/office/drawing/2014/main" id="{214EF2EE-E1E3-4953-BEAF-4B7F4DA83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192" y="3103110"/>
            <a:ext cx="4769878" cy="258017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49F117-3A8A-40C1-BD9E-BA950266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5468469" cy="3016625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 current is going through the sensor:</a:t>
            </a:r>
            <a:endParaRPr lang="en-US"/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It returns a voltage value with respect to its supply voltage.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Analog-to-Digital converter (ADC) can use that value to calculate the current.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If the ADC is using a different supply voltage, pin Vref from the sensor can be used.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28CF5A-D7A7-42F7-AACD-33C46560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5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Voltage Dividers</a:t>
            </a:r>
            <a:endParaRPr lang="en-US"/>
          </a:p>
        </p:txBody>
      </p:sp>
      <p:pic>
        <p:nvPicPr>
          <p:cNvPr id="19" name="Picture 19" descr="Text&#10;&#10;Description automatically generated">
            <a:extLst>
              <a:ext uri="{FF2B5EF4-FFF2-40B4-BE49-F238E27FC236}">
                <a16:creationId xmlns:a16="http://schemas.microsoft.com/office/drawing/2014/main" id="{C0857099-5042-4964-B30B-C8C02E5EA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84377" y="2073368"/>
            <a:ext cx="4670611" cy="3325345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BB2578-9EE2-411A-B9B6-887CC64ADC5F}"/>
              </a:ext>
            </a:extLst>
          </p:cNvPr>
          <p:cNvSpPr txBox="1"/>
          <p:nvPr/>
        </p:nvSpPr>
        <p:spPr>
          <a:xfrm>
            <a:off x="1057835" y="2151529"/>
            <a:ext cx="45720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Used to read the voltage from solar panel side and battery side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Divider with A0 pin reads solar panel voltage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Divider with A1 pin reads battery voltage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Supply capacitors?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19DBB3-2482-40AB-BEBC-ED2E95EB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76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PMOS/BJT Testing</a:t>
            </a:r>
            <a:endParaRPr lang="en-US"/>
          </a:p>
        </p:txBody>
      </p:sp>
      <p:pic>
        <p:nvPicPr>
          <p:cNvPr id="4" name="Picture 5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DA7216BA-EB7A-4A49-8B78-60BEA3D9A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22123" y="1833268"/>
            <a:ext cx="4546568" cy="39668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E6140E-523E-4DDD-BF9A-F74DBFACE122}"/>
              </a:ext>
            </a:extLst>
          </p:cNvPr>
          <p:cNvSpPr txBox="1"/>
          <p:nvPr/>
        </p:nvSpPr>
        <p:spPr>
          <a:xfrm>
            <a:off x="1174376" y="2151529"/>
            <a:ext cx="382792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NPN BJT is used as a  switch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MOSFET acts as a "variable resistor" 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Base current drives collector current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Gate voltage drives the PMOS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LED is our load to indicate when activated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80B19-3F13-4D09-B6F3-4FBE5A45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73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PMOS/BJT Simulation (No pwm sent)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C020A69-6146-4B8C-A27A-1A0FA06B1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6438" y="1967752"/>
            <a:ext cx="5058474" cy="438800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F533A-1F50-42EA-89C8-4594E874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12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PMOS/BJT Simulation (when pwm applied)</a:t>
            </a:r>
            <a:endParaRPr lang="en-US"/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8BB85C66-F103-4C76-A035-80013B481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0322" y="1956802"/>
            <a:ext cx="6243698" cy="426023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E4B456-9027-40E5-A89E-23F8F640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5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555" y="98323"/>
            <a:ext cx="7929714" cy="1074175"/>
          </a:xfrm>
        </p:spPr>
        <p:txBody>
          <a:bodyPr>
            <a:normAutofit/>
          </a:bodyPr>
          <a:lstStyle/>
          <a:p>
            <a:r>
              <a:rPr lang="en-US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PCb</a:t>
            </a:r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design (ground pours hidden)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A44C9B-D098-482B-9BB6-83947307B773}"/>
              </a:ext>
            </a:extLst>
          </p:cNvPr>
          <p:cNvSpPr txBox="1">
            <a:spLocks/>
          </p:cNvSpPr>
          <p:nvPr/>
        </p:nvSpPr>
        <p:spPr>
          <a:xfrm>
            <a:off x="7573378" y="1648510"/>
            <a:ext cx="4225411" cy="4728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Two-layer board design </a:t>
            </a:r>
            <a:endParaRPr lang="en-US"/>
          </a:p>
          <a:p>
            <a:pPr marL="0" indent="0">
              <a:buClr>
                <a:srgbClr val="FFFFFF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2oz outer copper weight per layer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Based on testing, each trace width has been calculated to handle the maximum current running through it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120mm x 100mm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12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A2A58-F4C3-4148-A96C-714AB4C35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2057" y="1177412"/>
            <a:ext cx="6283987" cy="525288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97EB8C-DAE5-4C12-A575-00EDB402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8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050" y="109642"/>
            <a:ext cx="7031853" cy="1074175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PCb</a:t>
            </a:r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design (front and back copper layers with gnd pour)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5311F19-8A87-4E04-A05D-5E7BFBEA7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3599" y="1334728"/>
            <a:ext cx="5293056" cy="4380121"/>
          </a:xfrm>
        </p:spPr>
      </p:pic>
      <p:pic>
        <p:nvPicPr>
          <p:cNvPr id="3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EA5986E5-4D96-46C6-A1E1-BB417EB93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585" y="1336427"/>
            <a:ext cx="5301072" cy="44118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26D4836-50DA-4400-AC98-3991B30AC211}"/>
              </a:ext>
            </a:extLst>
          </p:cNvPr>
          <p:cNvSpPr txBox="1">
            <a:spLocks/>
          </p:cNvSpPr>
          <p:nvPr/>
        </p:nvSpPr>
        <p:spPr>
          <a:xfrm>
            <a:off x="1396263" y="5851680"/>
            <a:ext cx="4111672" cy="73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Front copper layer with gnd pour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C47830-F36E-4539-BF6E-DC8F43D7077B}"/>
              </a:ext>
            </a:extLst>
          </p:cNvPr>
          <p:cNvSpPr txBox="1">
            <a:spLocks/>
          </p:cNvSpPr>
          <p:nvPr/>
        </p:nvSpPr>
        <p:spPr>
          <a:xfrm>
            <a:off x="6961320" y="5851679"/>
            <a:ext cx="4111672" cy="73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Back copper layer with gnd pour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A059E-C9EE-48D0-AE8D-F138389F0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63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Software design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There are two components for the software.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Graphical user interface (GUI)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This displays information about each critical component in an easy-to-understand format.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Gives users many options and features.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Design decisions based on existing Charge Controllers in the market.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charging algorithm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Charges the battery based on the LIFEPO4 charging profile.</a:t>
            </a:r>
          </a:p>
          <a:p>
            <a:pPr lvl="3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1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D3CF1-2E24-40B7-9DDA-C4CBBB89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59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Software design – tHE gUI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Uses Adafruit Graphics Library for graphics</a:t>
            </a:r>
            <a:endParaRPr lang="en-US"/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Extensive documentation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Many examples on the internet.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uses SPI and I2C libraries to communicate with: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Capacitive Touch Controller.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METRO's SPI flash chip memory.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Temperature Sensor.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LCD.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Compatible with many Arduino Zero libraries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RTCZero was used for example.</a:t>
            </a:r>
            <a:endParaRPr lang="en-US"/>
          </a:p>
          <a:p>
            <a:pPr lvl="3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1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9E1BB-DBF0-488A-891C-AF86BA48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1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dark, dome&#10;&#10;Description automatically generated">
            <a:extLst>
              <a:ext uri="{FF2B5EF4-FFF2-40B4-BE49-F238E27FC236}">
                <a16:creationId xmlns:a16="http://schemas.microsoft.com/office/drawing/2014/main" id="{F17C0D56-45A2-4995-89F3-8D2230C7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"/>
            <a:ext cx="12182475" cy="6856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D7A7D-54E2-49F1-B05A-0C90F138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The Problem?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448DD-0BCF-465C-8288-D52A860A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52624"/>
            <a:ext cx="9905998" cy="3124201"/>
          </a:xfrm>
        </p:spPr>
        <p:txBody>
          <a:bodyPr/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How do we set ourselves apart from others who have created Lithium Iron Phosphate battery systems?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35A81-6C78-4337-BEBA-6E77DFEA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25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Boot Screen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028" y="2517514"/>
            <a:ext cx="5741094" cy="3124201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Boot Screen</a:t>
            </a:r>
          </a:p>
          <a:p>
            <a:pPr marL="1028700"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Initializes hardware and software.</a:t>
            </a:r>
          </a:p>
          <a:p>
            <a:pPr marL="1485900"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Queues are filled if data is present.</a:t>
            </a:r>
          </a:p>
          <a:p>
            <a:pPr marL="1028700"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Gives the user the last active date.</a:t>
            </a:r>
          </a:p>
          <a:p>
            <a:pPr marL="1485900"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Date is saved every time new day occurs.</a:t>
            </a:r>
          </a:p>
          <a:p>
            <a:pPr marL="1828800" lvl="3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Including when it first boots.</a:t>
            </a:r>
          </a:p>
          <a:p>
            <a:pPr marL="0" indent="0"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Picture 5" descr="A picture containing text, electronics, monitor, indoor&#10;&#10;Description automatically generated">
            <a:extLst>
              <a:ext uri="{FF2B5EF4-FFF2-40B4-BE49-F238E27FC236}">
                <a16:creationId xmlns:a16="http://schemas.microsoft.com/office/drawing/2014/main" id="{B6D3ADED-2D94-4DC4-9904-4C7083CB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957" y="2603601"/>
            <a:ext cx="4076700" cy="29432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3BA8-3811-4E23-B810-36E2E38E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3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A466C79-D4D1-4287-8371-C8111607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814" y="3372787"/>
            <a:ext cx="3866924" cy="2948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Main screen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773" y="2008708"/>
            <a:ext cx="9905998" cy="43198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Displays Ambient Temperature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Displays date and time 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24-hour time and 2-digit year format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Displays information about the solar panel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Senses the voltage across the panels.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Interprets the voltage returned by the current sensor.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Displays information about the battery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Senses the voltage across the battery.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Battery's charge determined using a voltage ratio.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Charge is also illustratively represented.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Battery's state is displayed on the top left corner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Four buttons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Button below charge level switches the relay.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Three buttons below for other functions.</a:t>
            </a:r>
          </a:p>
          <a:p>
            <a:pPr lvl="1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2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7BA6004-F1B6-4EC2-B903-A8BED3BC5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537" y="410724"/>
            <a:ext cx="3870542" cy="2435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B534A7-D61B-40BA-AE41-6EC9A74ECD0F}"/>
              </a:ext>
            </a:extLst>
          </p:cNvPr>
          <p:cNvSpPr txBox="1"/>
          <p:nvPr/>
        </p:nvSpPr>
        <p:spPr>
          <a:xfrm>
            <a:off x="8920620" y="2897688"/>
            <a:ext cx="15636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Saving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056096-D4EE-40C4-AAE0-DCC88AEE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38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Graph screen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523225"/>
            <a:ext cx="5995357" cy="3124201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Queues were used to store data for the graph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Maximum capacity of 7 days.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Values and dates are stored.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Dates were converted to floating point values.</a:t>
            </a:r>
          </a:p>
          <a:p>
            <a:pPr lvl="3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For example, 05/27 corresponds to 5.27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First In First Out (FIFO)</a:t>
            </a:r>
          </a:p>
        </p:txBody>
      </p:sp>
      <p:pic>
        <p:nvPicPr>
          <p:cNvPr id="4" name="Picture 5" descr="A picture containing text, monitor, display, flat&#10;&#10;Description automatically generated">
            <a:extLst>
              <a:ext uri="{FF2B5EF4-FFF2-40B4-BE49-F238E27FC236}">
                <a16:creationId xmlns:a16="http://schemas.microsoft.com/office/drawing/2014/main" id="{A36A5484-21A8-4476-BAAB-7BC87B24D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354" y="2519328"/>
            <a:ext cx="4544292" cy="31242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4C03D-9F7E-4F45-84A1-A20418D0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6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Settings Screen – first screen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238238" cy="3520441"/>
          </a:xfrm>
        </p:spPr>
        <p:txBody>
          <a:bodyPr>
            <a:normAutofit fontScale="92500" lnSpcReduction="20000"/>
          </a:bodyPr>
          <a:lstStyle/>
          <a:p>
            <a:pPr>
              <a:buClr>
                <a:prstClr val="white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Screen </a:t>
            </a:r>
            <a:r>
              <a:rPr lang="en-US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Brightiness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Increases/Decreases screen brightness by 10%.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Minimum: 10%, Maximum: 100%.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Font Color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Changes the color of the texts and some graphics.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Temperature Scale</a:t>
            </a:r>
            <a:endParaRPr lang="en-US"/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Switches output to Celsius or Fahrenheit.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Precision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Increases/Decreases the number of place values.</a:t>
            </a:r>
            <a:endParaRPr lang="en-US"/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Minimum: none, Maximum: Two place values.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E932B8-0C51-488D-8B3C-BBDDA81BB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646" y="2861691"/>
            <a:ext cx="4517720" cy="313647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F7383-26E7-4917-A05B-F6E9A491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08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Settings Screen – Second screen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Date and time resets everytime the MCU shuts off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Time</a:t>
            </a:r>
            <a:endParaRPr lang="en-US"/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Hour and minute values can be changed.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Seconds cannot be changed.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Helps keep consistency.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Date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Month/Day/Year format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Leap years and 30/31-day months are accounted for.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RTC also accounts for them when it is set.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7679FA2-D247-46DF-8151-04F282677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199" y="2810263"/>
            <a:ext cx="3840480" cy="28384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8EC59-B99F-4574-8746-9ABE43E3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0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Settings screen – final screen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5615834" cy="3124201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View Data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Uses delimeters.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User is able to cycle through saved data.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Erase Data</a:t>
            </a:r>
            <a:endParaRPr lang="en-US"/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Erases stored text files.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Clears queues.</a:t>
            </a:r>
          </a:p>
        </p:txBody>
      </p:sp>
      <p:pic>
        <p:nvPicPr>
          <p:cNvPr id="4" name="Picture 7" descr="A picture containing text, monitor, screen, displayed&#10;&#10;Description automatically generated">
            <a:extLst>
              <a:ext uri="{FF2B5EF4-FFF2-40B4-BE49-F238E27FC236}">
                <a16:creationId xmlns:a16="http://schemas.microsoft.com/office/drawing/2014/main" id="{312D997A-7BF9-4F86-B442-14F53E7BA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681" y="3429813"/>
            <a:ext cx="4246323" cy="2847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32F4D-2CDE-4EFC-9989-B8C9849DE606}"/>
              </a:ext>
            </a:extLst>
          </p:cNvPr>
          <p:cNvSpPr txBox="1"/>
          <p:nvPr/>
        </p:nvSpPr>
        <p:spPr>
          <a:xfrm>
            <a:off x="9120201" y="2960318"/>
            <a:ext cx="2743199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>
                <a:ea typeface="+mn-lt"/>
                <a:cs typeface="+mn-lt"/>
              </a:rPr>
              <a:t>Viewing Data</a:t>
            </a:r>
            <a:endParaRPr lang="en-US"/>
          </a:p>
          <a:p>
            <a:endParaRPr lang="en-US"/>
          </a:p>
        </p:txBody>
      </p:sp>
      <p:pic>
        <p:nvPicPr>
          <p:cNvPr id="9" name="Picture 9" descr="A picture containing text, monitor, screen, indoor&#10;&#10;Description automatically generated">
            <a:extLst>
              <a:ext uri="{FF2B5EF4-FFF2-40B4-BE49-F238E27FC236}">
                <a16:creationId xmlns:a16="http://schemas.microsoft.com/office/drawing/2014/main" id="{DD4F1559-8374-42BA-BD10-728B91CD1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240" y="181944"/>
            <a:ext cx="4236720" cy="28365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AE87F-2372-4A02-BB46-03ECBDCF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4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Software design – Charging Algorithm</a:t>
            </a:r>
            <a:endParaRPr lang="en-US"/>
          </a:p>
        </p:txBody>
      </p:sp>
      <p:pic>
        <p:nvPicPr>
          <p:cNvPr id="15" name="Picture 15" descr="Diagram&#10;&#10;Description automatically generated">
            <a:extLst>
              <a:ext uri="{FF2B5EF4-FFF2-40B4-BE49-F238E27FC236}">
                <a16:creationId xmlns:a16="http://schemas.microsoft.com/office/drawing/2014/main" id="{4D5344F3-1FF4-4A4F-AC4C-9A643DA0E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82533" y="2265191"/>
            <a:ext cx="6473556" cy="43350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5CF1C-AE51-41DC-9467-598036B95CDD}"/>
              </a:ext>
            </a:extLst>
          </p:cNvPr>
          <p:cNvSpPr txBox="1"/>
          <p:nvPr/>
        </p:nvSpPr>
        <p:spPr>
          <a:xfrm>
            <a:off x="1144044" y="2334016"/>
            <a:ext cx="43402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cap="small"/>
          </a:p>
          <a:p>
            <a:pPr marL="285750" indent="-285750">
              <a:buFont typeface="Arial"/>
              <a:buChar char="•"/>
            </a:pPr>
            <a:endParaRPr lang="en-US" cap="small"/>
          </a:p>
        </p:txBody>
      </p:sp>
      <p:pic>
        <p:nvPicPr>
          <p:cNvPr id="4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DD8AF21-F3BB-4924-B53B-FA44178BD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44" y="2865990"/>
            <a:ext cx="4523760" cy="3124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620BE-BFF5-4041-931E-BEE5104F10DD}"/>
              </a:ext>
            </a:extLst>
          </p:cNvPr>
          <p:cNvSpPr txBox="1"/>
          <p:nvPr/>
        </p:nvSpPr>
        <p:spPr>
          <a:xfrm>
            <a:off x="2032000" y="6075680"/>
            <a:ext cx="19710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Charging Profile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D72FB-E56B-434E-9DFD-8826ED0D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17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Software design – dIFFICULTIES Faced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Getting sporadic values from the sensor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Length of wires.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Unsecure connections.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Excessive Noise.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Possibly from power supply.</a:t>
            </a:r>
          </a:p>
          <a:p>
            <a:pPr lvl="2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Decoupling Capacitor did little help.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Possible solution:  Smoothing the result via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13923-7DC4-40B9-A682-A81EF82A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84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75573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Budget</a:t>
            </a:r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8E1F238-9E9B-4472-99A7-92728945C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365062"/>
              </p:ext>
            </p:extLst>
          </p:nvPr>
        </p:nvGraphicFramePr>
        <p:xfrm>
          <a:off x="1920656" y="1659699"/>
          <a:ext cx="8286058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356">
                  <a:extLst>
                    <a:ext uri="{9D8B030D-6E8A-4147-A177-3AD203B41FA5}">
                      <a16:colId xmlns:a16="http://schemas.microsoft.com/office/drawing/2014/main" val="1420118232"/>
                    </a:ext>
                  </a:extLst>
                </a:gridCol>
                <a:gridCol w="1317842">
                  <a:extLst>
                    <a:ext uri="{9D8B030D-6E8A-4147-A177-3AD203B41FA5}">
                      <a16:colId xmlns:a16="http://schemas.microsoft.com/office/drawing/2014/main" val="3674248555"/>
                    </a:ext>
                  </a:extLst>
                </a:gridCol>
                <a:gridCol w="1878896">
                  <a:extLst>
                    <a:ext uri="{9D8B030D-6E8A-4147-A177-3AD203B41FA5}">
                      <a16:colId xmlns:a16="http://schemas.microsoft.com/office/drawing/2014/main" val="4199570527"/>
                    </a:ext>
                  </a:extLst>
                </a:gridCol>
                <a:gridCol w="2270964">
                  <a:extLst>
                    <a:ext uri="{9D8B030D-6E8A-4147-A177-3AD203B41FA5}">
                      <a16:colId xmlns:a16="http://schemas.microsoft.com/office/drawing/2014/main" val="136028306"/>
                    </a:ext>
                  </a:extLst>
                </a:gridCol>
              </a:tblGrid>
              <a:tr h="300102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ITEM</a:t>
                      </a:r>
                      <a:endParaRPr lang="en-US" sz="14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QUANTITY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PRICE ESTIMATE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PLACE OF ORIGIN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8592303"/>
                  </a:ext>
                </a:extLst>
              </a:tr>
              <a:tr h="300102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Solar Panel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Donated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Friend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4834145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Charge Controller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$80.00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Custom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24209"/>
                  </a:ext>
                </a:extLst>
              </a:tr>
              <a:tr h="300102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Battery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$312.04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AliExpress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642205"/>
                  </a:ext>
                </a:extLst>
              </a:tr>
              <a:tr h="300102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Microcontroller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Adafruit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12551"/>
                  </a:ext>
                </a:extLst>
              </a:tr>
              <a:tr h="300102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PCB Breakout Board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JLCPCB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2296779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BMS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$45.92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AliExpress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9798209"/>
                  </a:ext>
                </a:extLst>
              </a:tr>
              <a:tr h="300102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Capacitive LCD Display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$39.95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Adafruit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663706"/>
                  </a:ext>
                </a:extLst>
              </a:tr>
              <a:tr h="30010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Relay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$12.00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Amazon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241494"/>
                  </a:ext>
                </a:extLst>
              </a:tr>
              <a:tr h="30010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Custom Plexi Enclosure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$39.44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Home Depot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11616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Hinge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$9.98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Home Depot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504712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Wiring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Varies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$35.00 / Donated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Amazon / Friend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981868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Soldering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Varies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Amazon / Home Depot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262135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Inverter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Donated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Friend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543276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Temperature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Adafruit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181968"/>
                  </a:ext>
                </a:extLst>
              </a:tr>
              <a:tr h="2870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$675.80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44486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DCCEA8-7194-4FA0-A64F-149977DFD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93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Progress so far</a:t>
            </a:r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0BFA727-8E38-42B5-9558-1B81400779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252749"/>
              </p:ext>
            </p:extLst>
          </p:nvPr>
        </p:nvGraphicFramePr>
        <p:xfrm>
          <a:off x="739336" y="2202903"/>
          <a:ext cx="10711174" cy="4146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024">
                  <a:extLst>
                    <a:ext uri="{9D8B030D-6E8A-4147-A177-3AD203B41FA5}">
                      <a16:colId xmlns:a16="http://schemas.microsoft.com/office/drawing/2014/main" val="4087326363"/>
                    </a:ext>
                  </a:extLst>
                </a:gridCol>
                <a:gridCol w="1171201">
                  <a:extLst>
                    <a:ext uri="{9D8B030D-6E8A-4147-A177-3AD203B41FA5}">
                      <a16:colId xmlns:a16="http://schemas.microsoft.com/office/drawing/2014/main" val="3901649056"/>
                    </a:ext>
                  </a:extLst>
                </a:gridCol>
                <a:gridCol w="1138353">
                  <a:extLst>
                    <a:ext uri="{9D8B030D-6E8A-4147-A177-3AD203B41FA5}">
                      <a16:colId xmlns:a16="http://schemas.microsoft.com/office/drawing/2014/main" val="3886735077"/>
                    </a:ext>
                  </a:extLst>
                </a:gridCol>
                <a:gridCol w="1215256">
                  <a:extLst>
                    <a:ext uri="{9D8B030D-6E8A-4147-A177-3AD203B41FA5}">
                      <a16:colId xmlns:a16="http://schemas.microsoft.com/office/drawing/2014/main" val="2961800664"/>
                    </a:ext>
                  </a:extLst>
                </a:gridCol>
                <a:gridCol w="944301">
                  <a:extLst>
                    <a:ext uri="{9D8B030D-6E8A-4147-A177-3AD203B41FA5}">
                      <a16:colId xmlns:a16="http://schemas.microsoft.com/office/drawing/2014/main" val="539830844"/>
                    </a:ext>
                  </a:extLst>
                </a:gridCol>
                <a:gridCol w="988484">
                  <a:extLst>
                    <a:ext uri="{9D8B030D-6E8A-4147-A177-3AD203B41FA5}">
                      <a16:colId xmlns:a16="http://schemas.microsoft.com/office/drawing/2014/main" val="12873813"/>
                    </a:ext>
                  </a:extLst>
                </a:gridCol>
                <a:gridCol w="680506">
                  <a:extLst>
                    <a:ext uri="{9D8B030D-6E8A-4147-A177-3AD203B41FA5}">
                      <a16:colId xmlns:a16="http://schemas.microsoft.com/office/drawing/2014/main" val="3705748306"/>
                    </a:ext>
                  </a:extLst>
                </a:gridCol>
                <a:gridCol w="728604">
                  <a:extLst>
                    <a:ext uri="{9D8B030D-6E8A-4147-A177-3AD203B41FA5}">
                      <a16:colId xmlns:a16="http://schemas.microsoft.com/office/drawing/2014/main" val="3483406113"/>
                    </a:ext>
                  </a:extLst>
                </a:gridCol>
                <a:gridCol w="679335">
                  <a:extLst>
                    <a:ext uri="{9D8B030D-6E8A-4147-A177-3AD203B41FA5}">
                      <a16:colId xmlns:a16="http://schemas.microsoft.com/office/drawing/2014/main" val="4051790"/>
                    </a:ext>
                  </a:extLst>
                </a:gridCol>
                <a:gridCol w="948110">
                  <a:extLst>
                    <a:ext uri="{9D8B030D-6E8A-4147-A177-3AD203B41FA5}">
                      <a16:colId xmlns:a16="http://schemas.microsoft.com/office/drawing/2014/main" val="3673327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January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July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August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108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110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410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Hardware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0191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Software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640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Ordering Supplies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60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5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Solar Panel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2087346"/>
                  </a:ext>
                </a:extLst>
              </a:tr>
              <a:tr h="64047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Microcontroller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615996"/>
                  </a:ext>
                </a:extLst>
              </a:tr>
              <a:tr h="6404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BMS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10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178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443628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0B66EE-B9D9-455E-B2B5-92C924ED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Why this system?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 fontScale="70000" lnSpcReduction="20000"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OTHER SYSTEMS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Other systems utilize different, less safe and less optimal chemical compositions in their cells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Other compositions run the risk of thermal runaway under stress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Difficult to assemble cell by cell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No touchscreen capabilities</a:t>
            </a:r>
          </a:p>
          <a:p>
            <a:pPr>
              <a:buClr>
                <a:srgbClr val="FFFFFF"/>
              </a:buClr>
              <a:buFont typeface="Courier New"/>
              <a:buChar char="o"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OUR SYSTEM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No risk of thermal runaway due to chemical composition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Touchscreen Solar Charge Controlelr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Affordable components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Easy to utilize by the consumer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A5DF5-0A60-490A-9D70-62216ED2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73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Work distribution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F115D0-DC1A-4E5F-B28A-E7D0155B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88931"/>
            <a:ext cx="9905998" cy="4595648"/>
          </a:xfrm>
        </p:spPr>
        <p:txBody>
          <a:bodyPr>
            <a:normAutofit fontScale="85000" lnSpcReduction="20000"/>
          </a:bodyPr>
          <a:lstStyle/>
          <a:p>
            <a:r>
              <a:rPr lang="en-US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Josiah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Solar Panel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Battery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PCB</a:t>
            </a:r>
          </a:p>
          <a:p>
            <a:pPr>
              <a:buClr>
                <a:srgbClr val="FFFFFF"/>
              </a:buClr>
            </a:pPr>
            <a:r>
              <a:rPr lang="en-US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Mike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Compiling Data</a:t>
            </a:r>
            <a:endParaRPr lang="en-US" b="1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CDR</a:t>
            </a:r>
          </a:p>
          <a:p>
            <a:pPr>
              <a:buClr>
                <a:srgbClr val="FFFFFF"/>
              </a:buClr>
            </a:pPr>
            <a:r>
              <a:rPr lang="en-US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Eduard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Testing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Assembling Hardware</a:t>
            </a:r>
          </a:p>
          <a:p>
            <a:pPr>
              <a:buClr>
                <a:srgbClr val="FFFFFF"/>
              </a:buClr>
            </a:pPr>
            <a:r>
              <a:rPr lang="en-US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Jason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Microcontroller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Lcd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Code</a:t>
            </a:r>
          </a:p>
          <a:p>
            <a:pPr>
              <a:buClr>
                <a:srgbClr val="FFFFFF"/>
              </a:buClr>
            </a:pPr>
            <a:endParaRPr lang="en-US" b="1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6C7B41-51C6-4628-8665-F763B5B7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66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Spring milestone chart</a:t>
            </a:r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99D6913-99A8-4234-A4F7-C0E306472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033209"/>
              </p:ext>
            </p:extLst>
          </p:nvPr>
        </p:nvGraphicFramePr>
        <p:xfrm>
          <a:off x="1154551" y="2509345"/>
          <a:ext cx="9905998" cy="3606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2111">
                  <a:extLst>
                    <a:ext uri="{9D8B030D-6E8A-4147-A177-3AD203B41FA5}">
                      <a16:colId xmlns:a16="http://schemas.microsoft.com/office/drawing/2014/main" val="623126065"/>
                    </a:ext>
                  </a:extLst>
                </a:gridCol>
                <a:gridCol w="2711887">
                  <a:extLst>
                    <a:ext uri="{9D8B030D-6E8A-4147-A177-3AD203B41FA5}">
                      <a16:colId xmlns:a16="http://schemas.microsoft.com/office/drawing/2014/main" val="540619482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765103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TIMELINE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COMPLETION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44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Senior Design Grouping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~1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1st Week (1/14/2021)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371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Project Idea Brainstorming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entury Gothic"/>
                        </a:rPr>
                        <a:t>~1 Week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2nd Week (1/21/2021)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5249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Divide and Conquer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entury Gothic"/>
                        </a:rPr>
                        <a:t>~1 Week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3rd Week (1/29/2021)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243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Divide and Conquer 1.0 Meeting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entury Gothic"/>
                        </a:rPr>
                        <a:t>~1 Week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4th Week (2/1/2021)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7828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Divide and Conquer 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entury Gothic"/>
                        </a:rPr>
                        <a:t>~1 Week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5th Week (2/12/2021)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3343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Initial Project Research/ 60 Page Draft Due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~7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12th Week (4/2/2021)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08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100 Page Draft Due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~2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14th Week (4/16/2021)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51474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Final Document Due (120 Pages)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~2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16th Week (4/27/2021)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55187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C87A3-5B5A-45D6-B6C6-D344B434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74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Summer milestones chart</a:t>
            </a:r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8B69956-38DD-4064-A9D0-ABEA2F2FE0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686870"/>
              </p:ext>
            </p:extLst>
          </p:nvPr>
        </p:nvGraphicFramePr>
        <p:xfrm>
          <a:off x="1141413" y="2667000"/>
          <a:ext cx="9906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882232561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673294854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379205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TIMELINE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COMPLETION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25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Project Prototype Build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~4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4th Week (6/4/2021)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594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 Class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~1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5th Week (6/11/2021)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0589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Testing and Fixes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~1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6th Week (6/18/2021)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3069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Finish Prototype (Based on Fixes)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~2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8th Week (6/29/2021)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082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Final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~4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12th Week (7/27/2021)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93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entury Gothic"/>
                        </a:rPr>
                        <a:t>Final Document for Turn-In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~1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13th Week (8/3/2021)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7852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B2A59-83A9-4479-A350-7CC0AFB3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77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More information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 fontScale="92500" lnSpcReduction="20000"/>
          </a:bodyPr>
          <a:lstStyle/>
          <a:p>
            <a:r>
              <a:rPr lang="en-US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Solar Panels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https://solect.com/the-science-of-solar-how-solar-panels-work/</a:t>
            </a:r>
            <a:endParaRPr lang="en-US" b="1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https://science.nasa.gov/science-news/science-at-nasa/2002/solarcells</a:t>
            </a:r>
            <a:endParaRPr lang="en-US"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www.lexology.com/library/detail.aspx?g=10aff4c1-37ba-4d43-a0ca-4154f5bd0473</a:t>
            </a:r>
          </a:p>
          <a:p>
            <a:pPr marL="457200" lvl="1" indent="0">
              <a:buClr>
                <a:srgbClr val="FFFFFF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Lithium Iron Phosphate Batteries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www.power-sonic.com/blog/how-to-charge-lithium-iron-phosphate-lifepo4-batteries/</a:t>
            </a:r>
            <a:endParaRPr lang="en-US" b="1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https://ethospower.org/blog/learn-about-lithium-batteries/</a:t>
            </a:r>
          </a:p>
          <a:p>
            <a:pPr lvl="1"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blog.epectec.com/lithium-iron-phosphate-vs-lithium-ion-differences-and-advantages</a:t>
            </a:r>
          </a:p>
          <a:p>
            <a:pPr marL="457200" lvl="1" indent="0">
              <a:buClr>
                <a:srgbClr val="FFFFFF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09B72-31BB-4464-947D-BAEED9AF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4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Design approach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8556E54-51D6-4CB4-BCF0-DB30C9B3A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83852" y="2001626"/>
            <a:ext cx="6430644" cy="446447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C2C01-014C-4D01-8BC9-D950F05F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9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Difficulties faced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Shorter period over the summer semester</a:t>
            </a:r>
            <a:endParaRPr lang="en-US"/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Group member on a month-long quarantine due to the spread of covid in the household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Extended lead times on shipping due to the impact of covid and Suez Canal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Project scaling from 6A to 20A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A0690-CA57-44E5-A945-CFD9FE44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Design objectives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B8E3-7C23-4195-8767-7CCA9C8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938" y="2200274"/>
            <a:ext cx="9905998" cy="3124201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High-Capacity Storage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Semi-Portable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Affordable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Safe to operate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Easy and Intuitive to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A56A3-5BED-4F53-A4FF-FA45E37D5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523" y="155374"/>
            <a:ext cx="5152551" cy="887362"/>
          </a:xfrm>
        </p:spPr>
        <p:txBody>
          <a:bodyPr>
            <a:normAutofit fontScale="90000"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Our chosen solar panel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1C682A-E002-463C-8F95-F759D4001183}"/>
              </a:ext>
            </a:extLst>
          </p:cNvPr>
          <p:cNvSpPr txBox="1">
            <a:spLocks/>
          </p:cNvSpPr>
          <p:nvPr/>
        </p:nvSpPr>
        <p:spPr>
          <a:xfrm>
            <a:off x="7664783" y="1101241"/>
            <a:ext cx="4357113" cy="510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US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Renogy</a:t>
            </a: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 100W 12V Monocrystalline Foldable Suitcase Solar Panel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Donated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Max operating voltage = 18V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Max operating current = 5.56A</a:t>
            </a: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Max operating power = 100.08W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14:cNvPr>
              <p14:cNvContentPartPr/>
              <p14:nvPr/>
            </p14:nvContentPartPr>
            <p14:xfrm>
              <a:off x="6017259" y="2470149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1009" y="1993899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3">
            <a:extLst>
              <a:ext uri="{FF2B5EF4-FFF2-40B4-BE49-F238E27FC236}">
                <a16:creationId xmlns:a16="http://schemas.microsoft.com/office/drawing/2014/main" id="{6ECA01ED-3B2F-4276-9197-2EFE5AFC8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1750" y="1104021"/>
            <a:ext cx="6824768" cy="510715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616CE-5066-456E-9C4C-C3775D47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1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FF1CE3B7-8522-4074-B8F6-9D2F8573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4803" r="-2" b="20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2187E-01CD-46A2-B227-4FC30743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116" y="178893"/>
            <a:ext cx="5829885" cy="877955"/>
          </a:xfrm>
        </p:spPr>
        <p:txBody>
          <a:bodyPr>
            <a:normAutofit fontScale="90000"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solar panel implementation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88608E9-6F43-4594-8795-52C940284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8644" y="1044676"/>
            <a:ext cx="7001773" cy="5321711"/>
          </a:xfrm>
          <a:ln>
            <a:solidFill>
              <a:srgbClr val="4472C4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1C682A-E002-463C-8F95-F759D4001183}"/>
              </a:ext>
            </a:extLst>
          </p:cNvPr>
          <p:cNvSpPr txBox="1">
            <a:spLocks/>
          </p:cNvSpPr>
          <p:nvPr/>
        </p:nvSpPr>
        <p:spPr>
          <a:xfrm>
            <a:off x="7551894" y="390984"/>
            <a:ext cx="4248930" cy="3556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Clr>
                <a:srgbClr val="FFFFFF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Solar panels will be connected to each other as shown in the image below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Solar panel will directly connect to the solar charge controller.</a:t>
            </a:r>
            <a:endParaRPr lang="en-US"/>
          </a:p>
          <a:p>
            <a:pPr marL="0" indent="0">
              <a:buClr>
                <a:prstClr val="white"/>
              </a:buClr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Solar charge controller, Battery Assembly and Inverter should be plugged in prior to connecting solar panel to the assembly</a:t>
            </a:r>
            <a:endParaRPr lang="en-US"/>
          </a:p>
          <a:p>
            <a:pPr marL="457200" lvl="1" indent="0">
              <a:buNone/>
            </a:pP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14:cNvPr>
              <p14:cNvContentPartPr/>
              <p14:nvPr/>
            </p14:nvContentPartPr>
            <p14:xfrm>
              <a:off x="6017259" y="2470149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FFE6BA8-2FBF-484B-97C6-85A9EE5CE4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1009" y="1993899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5" descr="A picture containing text, sky, electronic, equipment&#10;&#10;Description automatically generated">
            <a:extLst>
              <a:ext uri="{FF2B5EF4-FFF2-40B4-BE49-F238E27FC236}">
                <a16:creationId xmlns:a16="http://schemas.microsoft.com/office/drawing/2014/main" id="{5EAE5363-01CF-47D2-8323-102FC88F9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3660" y="4127029"/>
            <a:ext cx="4159014" cy="2235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A60A3-D517-4341-AE71-C093E662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939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Mesh</vt:lpstr>
      <vt:lpstr>High Capacity Battery Solar Powered System (HCBSPS)</vt:lpstr>
      <vt:lpstr>Project overview</vt:lpstr>
      <vt:lpstr>The Problem?</vt:lpstr>
      <vt:lpstr>Why this system?</vt:lpstr>
      <vt:lpstr>Design approach</vt:lpstr>
      <vt:lpstr>Difficulties faced</vt:lpstr>
      <vt:lpstr>Design objectives</vt:lpstr>
      <vt:lpstr>Our chosen solar panel</vt:lpstr>
      <vt:lpstr>solar panel implementation</vt:lpstr>
      <vt:lpstr>solar panel expected yield</vt:lpstr>
      <vt:lpstr>Our chosen Battery</vt:lpstr>
      <vt:lpstr>Battery cell testing/assembly</vt:lpstr>
      <vt:lpstr>Battery cell Full assembly with cables</vt:lpstr>
      <vt:lpstr>Battery cell Enclosure</vt:lpstr>
      <vt:lpstr>Battery Management System</vt:lpstr>
      <vt:lpstr>The Microcontroller (MCU)</vt:lpstr>
      <vt:lpstr>Charge Controller Circuit Diagram </vt:lpstr>
      <vt:lpstr>Charge Controller Breadboarded</vt:lpstr>
      <vt:lpstr>BUCK TO BUCK CONVERTER</vt:lpstr>
      <vt:lpstr>Built in Protections</vt:lpstr>
      <vt:lpstr>Current Sensor</vt:lpstr>
      <vt:lpstr>Voltage Dividers</vt:lpstr>
      <vt:lpstr>PMOS/BJT Testing</vt:lpstr>
      <vt:lpstr>PMOS/BJT Simulation (No pwm sent)</vt:lpstr>
      <vt:lpstr>PMOS/BJT Simulation (when pwm applied)</vt:lpstr>
      <vt:lpstr>PCb design (ground pours hidden)</vt:lpstr>
      <vt:lpstr>PCb design (front and back copper layers with gnd pour)</vt:lpstr>
      <vt:lpstr>Software design</vt:lpstr>
      <vt:lpstr>Software design – tHE gUI</vt:lpstr>
      <vt:lpstr>Boot Screen</vt:lpstr>
      <vt:lpstr>Main screen</vt:lpstr>
      <vt:lpstr>Graph screen</vt:lpstr>
      <vt:lpstr>Settings Screen – first screen</vt:lpstr>
      <vt:lpstr>Settings Screen – Second screen</vt:lpstr>
      <vt:lpstr>Settings screen – final screen</vt:lpstr>
      <vt:lpstr>Software design – Charging Algorithm</vt:lpstr>
      <vt:lpstr>Software design – dIFFICULTIES Faced</vt:lpstr>
      <vt:lpstr>Budget</vt:lpstr>
      <vt:lpstr>Progress so far</vt:lpstr>
      <vt:lpstr>Work distribution</vt:lpstr>
      <vt:lpstr>Spring milestone chart</vt:lpstr>
      <vt:lpstr>Summer milestones chart</vt:lpstr>
      <vt:lpstr>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2021-05-23T19:44:20Z</dcterms:created>
  <dcterms:modified xsi:type="dcterms:W3CDTF">2021-08-03T15:01:49Z</dcterms:modified>
</cp:coreProperties>
</file>