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9C0747-3B0B-40CA-94FC-50CA1DF2B1D1}">
  <a:tblStyle styleId="{DD9C0747-3B0B-40CA-94FC-50CA1DF2B1D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ECF5"/>
          </a:solidFill>
        </a:fill>
      </a:tcStyle>
    </a:wholeTbl>
    <a:band1H>
      <a:tcTxStyle b="off" i="off"/>
      <a:tcStyle>
        <a:fill>
          <a:solidFill>
            <a:srgbClr val="E2D8EA"/>
          </a:solidFill>
        </a:fill>
      </a:tcStyle>
    </a:band1H>
    <a:band2H>
      <a:tcTxStyle b="off" i="off"/>
    </a:band2H>
    <a:band1V>
      <a:tcTxStyle b="off" i="off"/>
      <a:tcStyle>
        <a:fill>
          <a:solidFill>
            <a:srgbClr val="E2D8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C81B5F63-658C-4666-866D-6B187C5C2B8D}" styleName="Table_1">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46" Type="http://schemas.openxmlformats.org/officeDocument/2006/relationships/slide" Target="slides/slide39.xml"/><Relationship Id="rId23" Type="http://schemas.openxmlformats.org/officeDocument/2006/relationships/slide" Target="slides/slide16.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slide" Target="slides/slide41.xml"/><Relationship Id="rId25" Type="http://schemas.openxmlformats.org/officeDocument/2006/relationships/slide" Target="slides/slide18.xml"/><Relationship Id="rId47" Type="http://schemas.openxmlformats.org/officeDocument/2006/relationships/slide" Target="slides/slide40.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dbe5d57449_1_7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dbe5d57449_1_7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dbe5d57449_1_8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dbe5d57449_1_8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dbe5d57449_1_9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dbe5d57449_1_9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dbe5d57449_1_9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dbe5d57449_1_9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dbe5d57449_1_10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dbe5d57449_1_10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dbe5d57449_1_11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dbe5d57449_1_1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dba00dd64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dba00dd64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dbe5d57449_1_13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dbe5d57449_1_13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dbe5d57449_1_13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dbe5d57449_1_13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dbe5d57449_1_14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dbe5d57449_1_14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bc4fece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bc4fece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dbe5d57449_1_15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dbe5d57449_1_15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dbe5d57449_1_16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dbe5d57449_1_16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dbe5d57449_1_17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gdbe5d57449_1_17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dbe5d57449_1_18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gdbe5d57449_1_18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dbe5d57449_1_18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dbe5d57449_1_18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dbe5d57449_1_19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gdbe5d57449_1_19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dbe5d57449_1_20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gdbe5d57449_1_20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dbe5d57449_1_21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gdbe5d57449_1_2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dbe5d57449_1_22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dbe5d57449_1_2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dba00dd64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dba00dd64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dbe5d57449_1_1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gdbe5d57449_1_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dba00dd64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dba00dd64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ded26f9619_3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ded26f9619_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ded26f9619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ded26f9619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dba00dd643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dba00dd643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dba00dd643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dba00dd643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deba58dce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deba58dce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deba58dc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deba58dc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df563e1f5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df563e1f5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df563e1f54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df563e1f54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deba58dce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deba58dce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dbe5d57449_1_2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dbe5d57449_1_2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deba58dce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deba58dce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deba58dce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deba58dce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be5d57449_1_3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dbe5d57449_1_3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dbe5d57449_1_4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dbe5d57449_1_4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dbe5d57449_1_5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dbe5d57449_1_5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dbe5d57449_1_5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dbe5d57449_1_5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be5d57449_1_6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dbe5d57449_1_6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 name="Google Shape;64;p1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0" name="Google Shape;70;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3" name="Google Shape;83;p1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3" name="Google Shape;93;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0" name="Google Shape;10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3" name="Google Shape;103;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4" name="Google Shape;104;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8" name="Google Shape;108;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9" name="Google Shape;109;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0" name="Google Shape;110;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3"/>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15" name="Google Shape;115;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5" name="Shape 125"/>
        <p:cNvGrpSpPr/>
        <p:nvPr/>
      </p:nvGrpSpPr>
      <p:grpSpPr>
        <a:xfrm>
          <a:off x="0" y="0"/>
          <a:ext cx="0" cy="0"/>
          <a:chOff x="0" y="0"/>
          <a:chExt cx="0" cy="0"/>
        </a:xfrm>
      </p:grpSpPr>
      <p:sp>
        <p:nvSpPr>
          <p:cNvPr id="126" name="Google Shape;126;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8" name="Google Shape;128;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9" name="Google Shape;129;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rgbClr val="FAFAFA"/>
            </a:gs>
            <a:gs pos="100000">
              <a:srgbClr val="CECECE"/>
            </a:gs>
          </a:gsLst>
          <a:lin ang="5400012" scaled="0"/>
        </a:gra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6"/>
          <p:cNvPicPr preferRelativeResize="0"/>
          <p:nvPr/>
        </p:nvPicPr>
        <p:blipFill>
          <a:blip r:embed="rId3">
            <a:alphaModFix amt="31000"/>
          </a:blip>
          <a:stretch>
            <a:fillRect/>
          </a:stretch>
        </p:blipFill>
        <p:spPr>
          <a:xfrm>
            <a:off x="-209876" y="-43100"/>
            <a:ext cx="9395401" cy="6907349"/>
          </a:xfrm>
          <a:prstGeom prst="rect">
            <a:avLst/>
          </a:prstGeom>
          <a:noFill/>
          <a:ln>
            <a:noFill/>
          </a:ln>
          <a:effectLst>
            <a:outerShdw blurRad="57150" rotWithShape="0" algn="bl" dir="5400000" dist="19050">
              <a:srgbClr val="FFFFFF"/>
            </a:outerShdw>
          </a:effectLst>
        </p:spPr>
      </p:pic>
      <p:sp>
        <p:nvSpPr>
          <p:cNvPr id="136" name="Google Shape;136;p26"/>
          <p:cNvSpPr txBox="1"/>
          <p:nvPr>
            <p:ph type="ctrTitle"/>
          </p:nvPr>
        </p:nvSpPr>
        <p:spPr>
          <a:xfrm>
            <a:off x="311708" y="11092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85200C"/>
                </a:solidFill>
              </a:rPr>
              <a:t>Indoor Plant Maintenance System (IPMS)</a:t>
            </a:r>
            <a:endParaRPr>
              <a:solidFill>
                <a:srgbClr val="85200C"/>
              </a:solidFill>
            </a:endParaRPr>
          </a:p>
        </p:txBody>
      </p:sp>
      <p:sp>
        <p:nvSpPr>
          <p:cNvPr id="137" name="Google Shape;137;p26"/>
          <p:cNvSpPr txBox="1"/>
          <p:nvPr>
            <p:ph idx="1" type="subTitle"/>
          </p:nvPr>
        </p:nvSpPr>
        <p:spPr>
          <a:xfrm>
            <a:off x="350100" y="31618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85200C"/>
                </a:solidFill>
              </a:rPr>
              <a:t>Summer 2021</a:t>
            </a:r>
            <a:endParaRPr>
              <a:solidFill>
                <a:srgbClr val="85200C"/>
              </a:solidFill>
            </a:endParaRPr>
          </a:p>
        </p:txBody>
      </p:sp>
      <p:sp>
        <p:nvSpPr>
          <p:cNvPr id="138" name="Google Shape;138;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01" name="Shape 201"/>
        <p:cNvGrpSpPr/>
        <p:nvPr/>
      </p:nvGrpSpPr>
      <p:grpSpPr>
        <a:xfrm>
          <a:off x="0" y="0"/>
          <a:ext cx="0" cy="0"/>
          <a:chOff x="0" y="0"/>
          <a:chExt cx="0" cy="0"/>
        </a:xfrm>
      </p:grpSpPr>
      <p:sp>
        <p:nvSpPr>
          <p:cNvPr id="202" name="Google Shape;202;p35"/>
          <p:cNvSpPr txBox="1"/>
          <p:nvPr>
            <p:ph type="title"/>
          </p:nvPr>
        </p:nvSpPr>
        <p:spPr>
          <a:xfrm>
            <a:off x="629841" y="338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COMPARISON</a:t>
            </a:r>
            <a:endParaRPr/>
          </a:p>
        </p:txBody>
      </p:sp>
      <p:graphicFrame>
        <p:nvGraphicFramePr>
          <p:cNvPr id="203" name="Google Shape;203;p35"/>
          <p:cNvGraphicFramePr/>
          <p:nvPr/>
        </p:nvGraphicFramePr>
        <p:xfrm>
          <a:off x="691296" y="771582"/>
          <a:ext cx="3000000" cy="3000000"/>
        </p:xfrm>
        <a:graphic>
          <a:graphicData uri="http://schemas.openxmlformats.org/drawingml/2006/table">
            <a:tbl>
              <a:tblPr bandRow="1" firstRow="1">
                <a:noFill/>
                <a:tableStyleId>{DD9C0747-3B0B-40CA-94FC-50CA1DF2B1D1}</a:tableStyleId>
              </a:tblPr>
              <a:tblGrid>
                <a:gridCol w="2790575"/>
                <a:gridCol w="1729950"/>
                <a:gridCol w="2038850"/>
                <a:gridCol w="1554900"/>
              </a:tblGrid>
              <a:tr h="281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FEATURE</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ATmega 328</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ATmega 168</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MSP430G2553</a:t>
                      </a:r>
                      <a:endParaRPr sz="1100" u="none" cap="none" strike="noStrike"/>
                    </a:p>
                  </a:txBody>
                  <a:tcPr marT="34300" marB="34300" marR="68600" marL="68600"/>
                </a:tc>
              </a:tr>
              <a:tr h="281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Operating Voltage</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 8 − 5. 5𝑉</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 7 − 5. 5𝑉</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 8 − 3. 6 𝑉</a:t>
                      </a:r>
                      <a:endParaRPr sz="1400" u="none" cap="none" strike="noStrike"/>
                    </a:p>
                  </a:txBody>
                  <a:tcPr marT="34300" marB="34300" marR="68600" marL="68600"/>
                </a:tc>
              </a:tr>
              <a:tr h="281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Temperature Range</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− 40 𝑡𝑜 85℃</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− 40 𝑡𝑜 85℃</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− 40 𝑡𝑜 80℃</a:t>
                      </a:r>
                      <a:endParaRPr sz="1400" u="none" cap="none" strike="noStrike"/>
                    </a:p>
                  </a:txBody>
                  <a:tcPr marT="34300" marB="34300" marR="68600" marL="68600"/>
                </a:tc>
              </a:tr>
              <a:tr h="281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Max Clock Frequency</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20𝑀𝐻𝑧</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16𝑀𝐻𝑧</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16𝑀𝐻𝑧</a:t>
                      </a:r>
                      <a:endParaRPr sz="1100" u="none" cap="none" strike="noStrike"/>
                    </a:p>
                  </a:txBody>
                  <a:tcPr marT="34300" marB="34300" marR="68600" marL="68600"/>
                </a:tc>
              </a:tr>
              <a:tr h="4939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Memory</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32KB Flash, 1KB EEPROM, 2KB SRAM</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16KB Flash,512B EEPROM,1K SRAM</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16 𝐾𝐵 𝐹𝑙𝑎𝑠ℎ 0. 5𝑆𝑅𝐴𝑀</a:t>
                      </a:r>
                      <a:endParaRPr sz="1100" u="none" cap="none" strike="noStrike"/>
                    </a:p>
                  </a:txBody>
                  <a:tcPr marT="34300" marB="34300" marR="68600" marL="68600"/>
                </a:tc>
              </a:tr>
              <a:tr h="28120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Analog I/O</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Input only</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Input only</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Both</a:t>
                      </a:r>
                      <a:endParaRPr sz="1100" u="none" cap="none" strike="noStrike"/>
                    </a:p>
                  </a:txBody>
                  <a:tcPr marT="34300" marB="34300" marR="68600" marL="68600"/>
                </a:tc>
              </a:tr>
              <a:tr h="28120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Digital I/O</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Both</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Both</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Both</a:t>
                      </a:r>
                      <a:endParaRPr sz="1100" u="none" cap="none" strike="noStrike"/>
                    </a:p>
                  </a:txBody>
                  <a:tcPr marT="34300" marB="34300" marR="68600" marL="68600"/>
                </a:tc>
              </a:tr>
              <a:tr h="28120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GPIO Pin Count</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23</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23</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24</a:t>
                      </a:r>
                      <a:endParaRPr sz="1100" u="none" cap="none" strike="noStrike"/>
                    </a:p>
                  </a:txBody>
                  <a:tcPr marT="34300" marB="34300" marR="68600" marL="68600"/>
                </a:tc>
              </a:tr>
              <a:tr h="281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Bit Count</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8 Bit</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8 Bit</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16 Bit</a:t>
                      </a:r>
                      <a:endParaRPr sz="1100" u="none" cap="none" strike="noStrike"/>
                    </a:p>
                  </a:txBody>
                  <a:tcPr marT="34300" marB="34300" marR="68600" marL="68600"/>
                </a:tc>
              </a:tr>
              <a:tr h="28120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Low Power</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Yes</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Yes</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Yes</a:t>
                      </a:r>
                      <a:endParaRPr sz="1400" u="none" cap="none" strike="noStrike"/>
                    </a:p>
                  </a:txBody>
                  <a:tcPr marT="34300" marB="34300" marR="68600" marL="68600"/>
                </a:tc>
              </a:tr>
              <a:tr h="488850">
                <a:tc>
                  <a:txBody>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Power Consumption   Active mode:</a:t>
                      </a:r>
                      <a:endParaRPr sz="1100" u="none" cap="none" strike="noStrike"/>
                    </a:p>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Off mode:</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200μ𝐴@1𝑀𝐻𝑧</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0. 1μ𝐴</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 8𝑚𝐴 𝑎𝑛𝑑 3𝑉@4𝑀𝐻𝑧</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5μ𝐴 𝑎𝑡 3𝑉</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330μ𝐴@1𝑀𝐻𝑧</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0. 1μ𝐴</a:t>
                      </a:r>
                      <a:endParaRPr sz="1400" u="none" cap="none" strike="noStrike"/>
                    </a:p>
                  </a:txBody>
                  <a:tcPr marT="34300" marB="34300" marR="68600" marL="68600"/>
                </a:tc>
              </a:tr>
              <a:tr h="28120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Price</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$16. 8/10𝑝𝑐𝑠</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 2 𝑡𝑜 $1. 3/𝑝𝑐</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$19. 83/10𝑝𝑐𝑠</a:t>
                      </a:r>
                      <a:endParaRPr sz="1100" u="none" cap="none" strike="noStrike"/>
                    </a:p>
                  </a:txBody>
                  <a:tcPr marT="34300" marB="34300" marR="68600" marL="68600"/>
                </a:tc>
              </a:tr>
              <a:tr h="281200">
                <a:tc gridSpan="4">
                  <a:txBody>
                    <a:bodyPr/>
                    <a:lstStyle/>
                    <a:p>
                      <a:pPr indent="0" lvl="0" marL="0" marR="0" rtl="0" algn="l">
                        <a:lnSpc>
                          <a:spcPct val="100000"/>
                        </a:lnSpc>
                        <a:spcBef>
                          <a:spcPts val="0"/>
                        </a:spcBef>
                        <a:spcAft>
                          <a:spcPts val="0"/>
                        </a:spcAft>
                        <a:buClr>
                          <a:schemeClr val="dk1"/>
                        </a:buClr>
                        <a:buSzPts val="1400"/>
                        <a:buFont typeface="Calibri"/>
                        <a:buNone/>
                      </a:pPr>
                      <a:r>
                        <a:rPr lang="en" sz="1400" u="none" cap="none" strike="noStrike">
                          <a:solidFill>
                            <a:schemeClr val="dk1"/>
                          </a:solidFill>
                        </a:rPr>
                        <a:t>The ATmega 328 module has been chosen to be the Microcontroller module that is to be used in this project.</a:t>
                      </a:r>
                      <a:endParaRPr sz="1400" u="none" cap="none" strike="noStrike"/>
                    </a:p>
                  </a:txBody>
                  <a:tcPr marT="34300" marB="34300" marR="68600" marL="68600"/>
                </a:tc>
                <a:tc hMerge="1"/>
                <a:tc hMerge="1"/>
                <a:tc hMerge="1"/>
              </a:tr>
            </a:tbl>
          </a:graphicData>
        </a:graphic>
      </p:graphicFrame>
      <p:sp>
        <p:nvSpPr>
          <p:cNvPr id="204" name="Google Shape;204;p35"/>
          <p:cNvSpPr txBox="1"/>
          <p:nvPr>
            <p:ph idx="12" type="sldNum"/>
          </p:nvPr>
        </p:nvSpPr>
        <p:spPr>
          <a:xfrm>
            <a:off x="7434263" y="48708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08" name="Shape 208"/>
        <p:cNvGrpSpPr/>
        <p:nvPr/>
      </p:nvGrpSpPr>
      <p:grpSpPr>
        <a:xfrm>
          <a:off x="0" y="0"/>
          <a:ext cx="0" cy="0"/>
          <a:chOff x="0" y="0"/>
          <a:chExt cx="0" cy="0"/>
        </a:xfrm>
      </p:grpSpPr>
      <p:sp>
        <p:nvSpPr>
          <p:cNvPr id="209" name="Google Shape;209;p36"/>
          <p:cNvSpPr txBox="1"/>
          <p:nvPr>
            <p:ph type="title"/>
          </p:nvPr>
        </p:nvSpPr>
        <p:spPr>
          <a:xfrm>
            <a:off x="628650" y="130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ARDUINO IDE</a:t>
            </a:r>
            <a:endParaRPr/>
          </a:p>
        </p:txBody>
      </p:sp>
      <p:sp>
        <p:nvSpPr>
          <p:cNvPr id="210" name="Google Shape;210;p36"/>
          <p:cNvSpPr txBox="1"/>
          <p:nvPr>
            <p:ph idx="1" type="body"/>
          </p:nvPr>
        </p:nvSpPr>
        <p:spPr>
          <a:xfrm>
            <a:off x="628650" y="1098760"/>
            <a:ext cx="7886700" cy="3263400"/>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2100"/>
              <a:buChar char="•"/>
            </a:pPr>
            <a:r>
              <a:rPr lang="en"/>
              <a:t>Arduino IDE is Open Source Software. </a:t>
            </a:r>
            <a:endParaRPr/>
          </a:p>
          <a:p>
            <a:pPr indent="-171450" lvl="0" marL="177800" rtl="0" algn="l">
              <a:lnSpc>
                <a:spcPct val="90000"/>
              </a:lnSpc>
              <a:spcBef>
                <a:spcPts val="800"/>
              </a:spcBef>
              <a:spcAft>
                <a:spcPts val="0"/>
              </a:spcAft>
              <a:buClr>
                <a:schemeClr val="dk1"/>
              </a:buClr>
              <a:buSzPts val="2100"/>
              <a:buChar char="•"/>
            </a:pPr>
            <a:r>
              <a:rPr lang="en"/>
              <a:t>Make it easy to Write, Compile and Verify and Upload the code to the Microcontroller.</a:t>
            </a:r>
            <a:endParaRPr/>
          </a:p>
          <a:p>
            <a:pPr indent="-171450" lvl="0" marL="177800" rtl="0" algn="l">
              <a:lnSpc>
                <a:spcPct val="90000"/>
              </a:lnSpc>
              <a:spcBef>
                <a:spcPts val="800"/>
              </a:spcBef>
              <a:spcAft>
                <a:spcPts val="0"/>
              </a:spcAft>
              <a:buClr>
                <a:schemeClr val="dk1"/>
              </a:buClr>
              <a:buSzPts val="2100"/>
              <a:buChar char="•"/>
            </a:pPr>
            <a:r>
              <a:rPr lang="en"/>
              <a:t>Support a lot of Boards. </a:t>
            </a:r>
            <a:endParaRPr/>
          </a:p>
          <a:p>
            <a:pPr indent="-171450" lvl="0" marL="177800" rtl="0" algn="l">
              <a:lnSpc>
                <a:spcPct val="90000"/>
              </a:lnSpc>
              <a:spcBef>
                <a:spcPts val="800"/>
              </a:spcBef>
              <a:spcAft>
                <a:spcPts val="0"/>
              </a:spcAft>
              <a:buClr>
                <a:schemeClr val="dk1"/>
              </a:buClr>
              <a:buSzPts val="2100"/>
              <a:buChar char="•"/>
            </a:pPr>
            <a:r>
              <a:rPr lang="en"/>
              <a:t>Arduino IDE supports C, C++ languages.</a:t>
            </a:r>
            <a:endParaRPr/>
          </a:p>
          <a:p>
            <a:pPr indent="-171450" lvl="0" marL="177800" rtl="0" algn="l">
              <a:lnSpc>
                <a:spcPct val="90000"/>
              </a:lnSpc>
              <a:spcBef>
                <a:spcPts val="800"/>
              </a:spcBef>
              <a:spcAft>
                <a:spcPts val="0"/>
              </a:spcAft>
              <a:buClr>
                <a:schemeClr val="dk1"/>
              </a:buClr>
              <a:buSzPts val="2100"/>
              <a:buChar char="•"/>
            </a:pPr>
            <a:r>
              <a:rPr lang="en"/>
              <a:t>The Arduino integrated development environment is the best application.</a:t>
            </a:r>
            <a:endParaRPr/>
          </a:p>
          <a:p>
            <a:pPr indent="-171450" lvl="0" marL="177800" rtl="0" algn="l">
              <a:lnSpc>
                <a:spcPct val="90000"/>
              </a:lnSpc>
              <a:spcBef>
                <a:spcPts val="800"/>
              </a:spcBef>
              <a:spcAft>
                <a:spcPts val="0"/>
              </a:spcAft>
              <a:buClr>
                <a:schemeClr val="dk1"/>
              </a:buClr>
              <a:buSzPts val="2100"/>
              <a:buChar char="•"/>
            </a:pPr>
            <a:r>
              <a:rPr lang="en"/>
              <a:t>It is specially used for programming upload purposes and also writing purposes too.</a:t>
            </a:r>
            <a:endParaRPr/>
          </a:p>
        </p:txBody>
      </p:sp>
      <p:sp>
        <p:nvSpPr>
          <p:cNvPr id="211" name="Google Shape;211;p36"/>
          <p:cNvSpPr txBox="1"/>
          <p:nvPr>
            <p:ph idx="12" type="sldNum"/>
          </p:nvPr>
        </p:nvSpPr>
        <p:spPr>
          <a:xfrm>
            <a:off x="73580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15" name="Shape 215"/>
        <p:cNvGrpSpPr/>
        <p:nvPr/>
      </p:nvGrpSpPr>
      <p:grpSpPr>
        <a:xfrm>
          <a:off x="0" y="0"/>
          <a:ext cx="0" cy="0"/>
          <a:chOff x="0" y="0"/>
          <a:chExt cx="0" cy="0"/>
        </a:xfrm>
      </p:grpSpPr>
      <p:sp>
        <p:nvSpPr>
          <p:cNvPr id="216" name="Google Shape;216;p37"/>
          <p:cNvSpPr txBox="1"/>
          <p:nvPr>
            <p:ph type="title"/>
          </p:nvPr>
        </p:nvSpPr>
        <p:spPr>
          <a:xfrm>
            <a:off x="676141" y="216080"/>
            <a:ext cx="7952400" cy="480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BLUETOOTH MODULE COMPARISON</a:t>
            </a:r>
            <a:endParaRPr/>
          </a:p>
        </p:txBody>
      </p:sp>
      <p:sp>
        <p:nvSpPr>
          <p:cNvPr id="217" name="Google Shape;217;p37"/>
          <p:cNvSpPr txBox="1"/>
          <p:nvPr>
            <p:ph idx="1" type="body"/>
          </p:nvPr>
        </p:nvSpPr>
        <p:spPr>
          <a:xfrm>
            <a:off x="695780" y="700884"/>
            <a:ext cx="8210100" cy="3714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1800"/>
              <a:buNone/>
            </a:pPr>
            <a:r>
              <a:rPr lang="en"/>
              <a:t>The Purpose of a Bluetooth Module is to communicate with the Microcontroller. </a:t>
            </a:r>
            <a:endParaRPr/>
          </a:p>
        </p:txBody>
      </p:sp>
      <p:graphicFrame>
        <p:nvGraphicFramePr>
          <p:cNvPr id="218" name="Google Shape;218;p37"/>
          <p:cNvGraphicFramePr/>
          <p:nvPr/>
        </p:nvGraphicFramePr>
        <p:xfrm>
          <a:off x="901110" y="1137329"/>
          <a:ext cx="3000000" cy="3000000"/>
        </p:xfrm>
        <a:graphic>
          <a:graphicData uri="http://schemas.openxmlformats.org/drawingml/2006/table">
            <a:tbl>
              <a:tblPr bandRow="1" firstRow="1">
                <a:noFill/>
                <a:tableStyleId>{DD9C0747-3B0B-40CA-94FC-50CA1DF2B1D1}</a:tableStyleId>
              </a:tblPr>
              <a:tblGrid>
                <a:gridCol w="2683550"/>
                <a:gridCol w="1698125"/>
                <a:gridCol w="1523675"/>
                <a:gridCol w="1355525"/>
              </a:tblGrid>
              <a:tr h="27815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FEATURE</a:t>
                      </a:r>
                      <a:endParaRPr sz="11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Calibri"/>
                          <a:ea typeface="Calibri"/>
                          <a:cs typeface="Calibri"/>
                          <a:sym typeface="Calibri"/>
                        </a:rPr>
                        <a:t>HC-05[2]</a:t>
                      </a:r>
                      <a:endParaRPr b="1"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Calibri"/>
                          <a:ea typeface="Calibri"/>
                          <a:cs typeface="Calibri"/>
                          <a:sym typeface="Calibri"/>
                        </a:rPr>
                        <a:t>HC-06[1]</a:t>
                      </a:r>
                      <a:endParaRPr b="1"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Calibri"/>
                          <a:ea typeface="Calibri"/>
                          <a:cs typeface="Calibri"/>
                          <a:sym typeface="Calibri"/>
                        </a:rPr>
                        <a:t>BLE Link Bee</a:t>
                      </a:r>
                      <a:endParaRPr b="1" sz="1400" u="none" cap="none" strike="noStrike"/>
                    </a:p>
                  </a:txBody>
                  <a:tcPr marT="34300" marB="34300" marR="68600" marL="68600"/>
                </a:tc>
              </a:tr>
              <a:tr h="278150">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Transmission Range</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9𝑚</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9𝑚</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60</a:t>
                      </a:r>
                      <a:r>
                        <a:rPr b="0" i="0" lang="en" sz="1400" u="none" cap="none" strike="noStrike">
                          <a:solidFill>
                            <a:schemeClr val="dk1"/>
                          </a:solidFill>
                          <a:latin typeface="Calibri"/>
                          <a:ea typeface="Calibri"/>
                          <a:cs typeface="Calibri"/>
                          <a:sym typeface="Calibri"/>
                        </a:rPr>
                        <a:t>𝑚</a:t>
                      </a:r>
                      <a:endParaRPr sz="1400" u="none" cap="none" strike="noStrike"/>
                    </a:p>
                  </a:txBody>
                  <a:tcPr marT="34300" marB="34300" marR="68600" marL="68600"/>
                </a:tc>
              </a:tr>
              <a:tr h="278150">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Voltage Requirement</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3. 3𝑉 𝐷𝐶@50𝑚𝐴</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3. 3𝑉@40𝑚𝐴</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3. 3𝑉@10. 6𝑚𝐴</a:t>
                      </a:r>
                      <a:endParaRPr sz="1400" u="none" cap="none" strike="noStrike"/>
                    </a:p>
                  </a:txBody>
                  <a:tcPr marT="34300" marB="34300" marR="68600" marL="68600"/>
                </a:tc>
              </a:tr>
              <a:tr h="278150">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Frequency</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 4𝐺𝐻𝑧</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 4𝐺𝐻𝑧</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 4𝐺𝐻𝑧</a:t>
                      </a:r>
                      <a:endParaRPr sz="1400" u="none" cap="none" strike="noStrike"/>
                    </a:p>
                  </a:txBody>
                  <a:tcPr marT="34300" marB="34300" marR="68600" marL="68600"/>
                </a:tc>
              </a:tr>
              <a:tr h="278150">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Slave</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Yes</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Yes</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Yes</a:t>
                      </a:r>
                      <a:endParaRPr sz="1400" u="none" cap="none" strike="noStrike"/>
                    </a:p>
                  </a:txBody>
                  <a:tcPr marT="34300" marB="34300" marR="68600" marL="68600"/>
                </a:tc>
              </a:tr>
              <a:tr h="278150">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Master</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Yes</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No</a:t>
                      </a:r>
                      <a:endParaRPr sz="11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Yes</a:t>
                      </a:r>
                      <a:endParaRPr sz="1400" u="none" cap="none" strike="noStrike"/>
                    </a:p>
                  </a:txBody>
                  <a:tcPr marT="34300" marB="34300" marR="68600" marL="68600"/>
                </a:tc>
              </a:tr>
              <a:tr h="278150">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Android Compatible</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Yes</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Yes</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Yes</a:t>
                      </a:r>
                      <a:endParaRPr sz="1400" u="none" cap="none" strike="noStrike"/>
                    </a:p>
                  </a:txBody>
                  <a:tcPr marT="34300" marB="34300" marR="68600" marL="68600"/>
                </a:tc>
              </a:tr>
              <a:tr h="278150">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PRICE</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 22 − 2. 7</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 22 − 2. 7</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$9. 90</a:t>
                      </a:r>
                      <a:endParaRPr sz="1400" u="none" cap="none" strike="noStrike"/>
                    </a:p>
                  </a:txBody>
                  <a:tcPr marT="34300" marB="34300" marR="68600" marL="68600"/>
                </a:tc>
              </a:tr>
              <a:tr h="278150">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Speed</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 1𝑀𝑏𝑝𝑠</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 1𝑀𝑏𝑝𝑠</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≤1𝑀𝑏𝑝𝑠</a:t>
                      </a:r>
                      <a:endParaRPr sz="1400" u="none" cap="none" strike="noStrike"/>
                    </a:p>
                  </a:txBody>
                  <a:tcPr marT="34300" marB="34300" marR="68600" marL="68600"/>
                </a:tc>
              </a:tr>
              <a:tr h="278150">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Working Temperature</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(− 20℃) 𝑡𝑜 75℃</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(−20℃) 𝑡𝑜 55℃</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−40℃ 𝑡𝑜 85℃</a:t>
                      </a:r>
                      <a:endParaRPr sz="1400" u="none" cap="none" strike="noStrike"/>
                    </a:p>
                  </a:txBody>
                  <a:tcPr marT="34300" marB="34300" marR="68600" marL="68600"/>
                </a:tc>
              </a:tr>
              <a:tr h="278150">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Bluetooth Version</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2. 0</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2. 0</a:t>
                      </a:r>
                      <a:endParaRPr sz="14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4. 0</a:t>
                      </a:r>
                      <a:endParaRPr sz="1400" u="none" cap="none" strike="noStrike"/>
                    </a:p>
                  </a:txBody>
                  <a:tcPr marT="34300" marB="34300" marR="68600" marL="68600"/>
                </a:tc>
              </a:tr>
              <a:tr h="278150">
                <a:tc gridSpan="4">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The HC-05 module has been chosen to be the Bluetooth module that is to be used in this project.</a:t>
                      </a:r>
                      <a:endParaRPr sz="1400" u="none" cap="none" strike="noStrike"/>
                    </a:p>
                  </a:txBody>
                  <a:tcPr marT="34300" marB="34300" marR="68600" marL="68600"/>
                </a:tc>
                <a:tc hMerge="1"/>
                <a:tc hMerge="1"/>
                <a:tc hMerge="1"/>
              </a:tr>
            </a:tbl>
          </a:graphicData>
        </a:graphic>
      </p:graphicFrame>
      <p:sp>
        <p:nvSpPr>
          <p:cNvPr id="219" name="Google Shape;219;p37"/>
          <p:cNvSpPr txBox="1"/>
          <p:nvPr>
            <p:ph idx="12" type="sldNum"/>
          </p:nvPr>
        </p:nvSpPr>
        <p:spPr>
          <a:xfrm>
            <a:off x="73580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23" name="Shape 223"/>
        <p:cNvGrpSpPr/>
        <p:nvPr/>
      </p:nvGrpSpPr>
      <p:grpSpPr>
        <a:xfrm>
          <a:off x="0" y="0"/>
          <a:ext cx="0" cy="0"/>
          <a:chOff x="0" y="0"/>
          <a:chExt cx="0" cy="0"/>
        </a:xfrm>
      </p:grpSpPr>
      <p:sp>
        <p:nvSpPr>
          <p:cNvPr id="224" name="Google Shape;224;p38"/>
          <p:cNvSpPr txBox="1"/>
          <p:nvPr>
            <p:ph type="title"/>
          </p:nvPr>
        </p:nvSpPr>
        <p:spPr>
          <a:xfrm>
            <a:off x="696265" y="3491"/>
            <a:ext cx="66834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BLUETOOTH MODULE BLOCK</a:t>
            </a:r>
            <a:endParaRPr/>
          </a:p>
        </p:txBody>
      </p:sp>
      <p:pic>
        <p:nvPicPr>
          <p:cNvPr id="225" name="Google Shape;225;p38"/>
          <p:cNvPicPr preferRelativeResize="0"/>
          <p:nvPr>
            <p:ph idx="1" type="body"/>
          </p:nvPr>
        </p:nvPicPr>
        <p:blipFill rotWithShape="1">
          <a:blip r:embed="rId3">
            <a:alphaModFix/>
          </a:blip>
          <a:srcRect b="0" l="0" r="0" t="0"/>
          <a:stretch/>
        </p:blipFill>
        <p:spPr>
          <a:xfrm>
            <a:off x="3174137" y="1428750"/>
            <a:ext cx="2795400" cy="2833800"/>
          </a:xfrm>
          <a:prstGeom prst="rect">
            <a:avLst/>
          </a:prstGeom>
          <a:noFill/>
          <a:ln>
            <a:noFill/>
          </a:ln>
        </p:spPr>
      </p:pic>
      <p:sp>
        <p:nvSpPr>
          <p:cNvPr id="226" name="Google Shape;226;p38"/>
          <p:cNvSpPr txBox="1"/>
          <p:nvPr>
            <p:ph idx="12" type="sldNum"/>
          </p:nvPr>
        </p:nvSpPr>
        <p:spPr>
          <a:xfrm>
            <a:off x="72818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30" name="Shape 230"/>
        <p:cNvGrpSpPr/>
        <p:nvPr/>
      </p:nvGrpSpPr>
      <p:grpSpPr>
        <a:xfrm>
          <a:off x="0" y="0"/>
          <a:ext cx="0" cy="0"/>
          <a:chOff x="0" y="0"/>
          <a:chExt cx="0" cy="0"/>
        </a:xfrm>
      </p:grpSpPr>
      <p:sp>
        <p:nvSpPr>
          <p:cNvPr id="231" name="Google Shape;231;p39"/>
          <p:cNvSpPr txBox="1"/>
          <p:nvPr>
            <p:ph type="title"/>
          </p:nvPr>
        </p:nvSpPr>
        <p:spPr>
          <a:xfrm>
            <a:off x="635632" y="277638"/>
            <a:ext cx="6724500" cy="480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SOIL MOISTURE SENSOR</a:t>
            </a:r>
            <a:endParaRPr/>
          </a:p>
        </p:txBody>
      </p:sp>
      <p:sp>
        <p:nvSpPr>
          <p:cNvPr id="232" name="Google Shape;232;p39"/>
          <p:cNvSpPr txBox="1"/>
          <p:nvPr>
            <p:ph idx="1" type="body"/>
          </p:nvPr>
        </p:nvSpPr>
        <p:spPr>
          <a:xfrm>
            <a:off x="653506" y="786950"/>
            <a:ext cx="8045400" cy="4086300"/>
          </a:xfrm>
          <a:prstGeom prst="rect">
            <a:avLst/>
          </a:prstGeom>
          <a:noFill/>
          <a:ln>
            <a:noFill/>
          </a:ln>
        </p:spPr>
        <p:txBody>
          <a:bodyPr anchorCtr="0" anchor="t" bIns="34275" lIns="68575" spcFirstLastPara="1" rIns="68575" wrap="square" tIns="34275">
            <a:normAutofit lnSpcReduction="10000"/>
          </a:bodyPr>
          <a:lstStyle/>
          <a:p>
            <a:pPr indent="-171450" lvl="0" marL="177800" rtl="0" algn="l">
              <a:lnSpc>
                <a:spcPct val="90000"/>
              </a:lnSpc>
              <a:spcBef>
                <a:spcPts val="0"/>
              </a:spcBef>
              <a:spcAft>
                <a:spcPts val="0"/>
              </a:spcAft>
              <a:buClr>
                <a:schemeClr val="dk1"/>
              </a:buClr>
              <a:buSzPts val="2100"/>
              <a:buChar char="•"/>
            </a:pPr>
            <a:r>
              <a:rPr lang="en"/>
              <a:t>Soil moisture sensor is used to measure the amount of water/moisture that is present in the soil.</a:t>
            </a:r>
            <a:endParaRPr/>
          </a:p>
          <a:p>
            <a:pPr indent="-171450" lvl="0" marL="177800" rtl="0" algn="l">
              <a:lnSpc>
                <a:spcPct val="90000"/>
              </a:lnSpc>
              <a:spcBef>
                <a:spcPts val="800"/>
              </a:spcBef>
              <a:spcAft>
                <a:spcPts val="0"/>
              </a:spcAft>
              <a:buClr>
                <a:schemeClr val="dk1"/>
              </a:buClr>
              <a:buSzPts val="2100"/>
              <a:buChar char="•"/>
            </a:pPr>
            <a:r>
              <a:rPr lang="en"/>
              <a:t>Sensors that measure the resistance of soil:</a:t>
            </a:r>
            <a:endParaRPr/>
          </a:p>
          <a:p>
            <a:pPr indent="-177800" lvl="1" marL="520700" rtl="0" algn="l">
              <a:lnSpc>
                <a:spcPct val="90000"/>
              </a:lnSpc>
              <a:spcBef>
                <a:spcPts val="400"/>
              </a:spcBef>
              <a:spcAft>
                <a:spcPts val="0"/>
              </a:spcAft>
              <a:buClr>
                <a:schemeClr val="dk1"/>
              </a:buClr>
              <a:buSzPts val="1800"/>
              <a:buChar char="•"/>
            </a:pPr>
            <a:r>
              <a:rPr lang="en"/>
              <a:t>The soil moisture sensor works on the idea of resistance. </a:t>
            </a:r>
            <a:endParaRPr/>
          </a:p>
          <a:p>
            <a:pPr indent="-177800" lvl="1" marL="520700" rtl="0" algn="l">
              <a:lnSpc>
                <a:spcPct val="90000"/>
              </a:lnSpc>
              <a:spcBef>
                <a:spcPts val="400"/>
              </a:spcBef>
              <a:spcAft>
                <a:spcPts val="0"/>
              </a:spcAft>
              <a:buClr>
                <a:schemeClr val="dk1"/>
              </a:buClr>
              <a:buSzPts val="1800"/>
              <a:buChar char="•"/>
            </a:pPr>
            <a:r>
              <a:rPr lang="en"/>
              <a:t>It passes current through the soil and according to the resistance of the soil.</a:t>
            </a:r>
            <a:endParaRPr/>
          </a:p>
          <a:p>
            <a:pPr indent="-177800" lvl="1" marL="520700" rtl="0" algn="l">
              <a:lnSpc>
                <a:spcPct val="90000"/>
              </a:lnSpc>
              <a:spcBef>
                <a:spcPts val="400"/>
              </a:spcBef>
              <a:spcAft>
                <a:spcPts val="0"/>
              </a:spcAft>
              <a:buClr>
                <a:schemeClr val="dk1"/>
              </a:buClr>
              <a:buSzPts val="1800"/>
              <a:buChar char="•"/>
            </a:pPr>
            <a:r>
              <a:rPr lang="en"/>
              <a:t>Less water results in less conductivity.</a:t>
            </a:r>
            <a:endParaRPr/>
          </a:p>
          <a:p>
            <a:pPr indent="-177800" lvl="1" marL="520700" rtl="0" algn="l">
              <a:lnSpc>
                <a:spcPct val="90000"/>
              </a:lnSpc>
              <a:spcBef>
                <a:spcPts val="400"/>
              </a:spcBef>
              <a:spcAft>
                <a:spcPts val="0"/>
              </a:spcAft>
              <a:buClr>
                <a:schemeClr val="dk1"/>
              </a:buClr>
              <a:buSzPts val="1800"/>
              <a:buChar char="•"/>
            </a:pPr>
            <a:r>
              <a:rPr lang="en"/>
              <a:t>More water contributes to allowing higher current.</a:t>
            </a:r>
            <a:endParaRPr/>
          </a:p>
          <a:p>
            <a:pPr indent="-177800" lvl="1" marL="520700" rtl="0" algn="l">
              <a:lnSpc>
                <a:spcPct val="90000"/>
              </a:lnSpc>
              <a:spcBef>
                <a:spcPts val="400"/>
              </a:spcBef>
              <a:spcAft>
                <a:spcPts val="0"/>
              </a:spcAft>
              <a:buClr>
                <a:schemeClr val="dk1"/>
              </a:buClr>
              <a:buSzPts val="1800"/>
              <a:buChar char="•"/>
            </a:pPr>
            <a:r>
              <a:rPr lang="en"/>
              <a:t>The soil moisture sensor is an easy to utilize module.</a:t>
            </a:r>
            <a:endParaRPr/>
          </a:p>
          <a:p>
            <a:pPr indent="-171450" lvl="0" marL="177800" rtl="0" algn="l">
              <a:lnSpc>
                <a:spcPct val="90000"/>
              </a:lnSpc>
              <a:spcBef>
                <a:spcPts val="800"/>
              </a:spcBef>
              <a:spcAft>
                <a:spcPts val="0"/>
              </a:spcAft>
              <a:buClr>
                <a:schemeClr val="dk1"/>
              </a:buClr>
              <a:buSzPts val="2100"/>
              <a:buChar char="•"/>
            </a:pPr>
            <a:r>
              <a:rPr lang="en"/>
              <a:t>Sensors that measure the soil capacitance:</a:t>
            </a:r>
            <a:endParaRPr/>
          </a:p>
          <a:p>
            <a:pPr indent="-177800" lvl="1" marL="520700" rtl="0" algn="l">
              <a:lnSpc>
                <a:spcPct val="90000"/>
              </a:lnSpc>
              <a:spcBef>
                <a:spcPts val="400"/>
              </a:spcBef>
              <a:spcAft>
                <a:spcPts val="0"/>
              </a:spcAft>
              <a:buClr>
                <a:schemeClr val="dk1"/>
              </a:buClr>
              <a:buSzPts val="1800"/>
              <a:buChar char="•"/>
            </a:pPr>
            <a:r>
              <a:rPr lang="en"/>
              <a:t>This sensor measures the volumetric content of water inside the soil.</a:t>
            </a:r>
            <a:endParaRPr/>
          </a:p>
          <a:p>
            <a:pPr indent="-177800" lvl="1" marL="520700" rtl="0" algn="l">
              <a:lnSpc>
                <a:spcPct val="90000"/>
              </a:lnSpc>
              <a:spcBef>
                <a:spcPts val="400"/>
              </a:spcBef>
              <a:spcAft>
                <a:spcPts val="0"/>
              </a:spcAft>
              <a:buClr>
                <a:schemeClr val="dk1"/>
              </a:buClr>
              <a:buSzPts val="1800"/>
              <a:buChar char="•"/>
            </a:pPr>
            <a:r>
              <a:rPr lang="en"/>
              <a:t>It is made of corrosion resisting material.</a:t>
            </a:r>
            <a:endParaRPr/>
          </a:p>
          <a:p>
            <a:pPr indent="-177800" lvl="1" marL="520700" rtl="0" algn="l">
              <a:lnSpc>
                <a:spcPct val="90000"/>
              </a:lnSpc>
              <a:spcBef>
                <a:spcPts val="400"/>
              </a:spcBef>
              <a:spcAft>
                <a:spcPts val="0"/>
              </a:spcAft>
              <a:buClr>
                <a:schemeClr val="dk1"/>
              </a:buClr>
              <a:buSzPts val="1800"/>
              <a:buChar char="•"/>
            </a:pPr>
            <a:r>
              <a:rPr lang="en"/>
              <a:t>It measures the moisture content by measuring the change in capacitance. </a:t>
            </a:r>
            <a:endParaRPr/>
          </a:p>
          <a:p>
            <a:pPr indent="-177800" lvl="1" marL="520700" rtl="0" algn="l">
              <a:lnSpc>
                <a:spcPct val="90000"/>
              </a:lnSpc>
              <a:spcBef>
                <a:spcPts val="400"/>
              </a:spcBef>
              <a:spcAft>
                <a:spcPts val="0"/>
              </a:spcAft>
              <a:buClr>
                <a:schemeClr val="dk1"/>
              </a:buClr>
              <a:buSzPts val="1800"/>
              <a:buChar char="•"/>
            </a:pPr>
            <a:r>
              <a:rPr lang="en"/>
              <a:t>It is made up of two plates; one is positive and the other is negative.</a:t>
            </a:r>
            <a:endParaRPr/>
          </a:p>
          <a:p>
            <a:pPr indent="-177800" lvl="1" marL="520700" rtl="0" algn="l">
              <a:lnSpc>
                <a:spcPct val="90000"/>
              </a:lnSpc>
              <a:spcBef>
                <a:spcPts val="400"/>
              </a:spcBef>
              <a:spcAft>
                <a:spcPts val="0"/>
              </a:spcAft>
              <a:buClr>
                <a:schemeClr val="dk1"/>
              </a:buClr>
              <a:buSzPts val="1800"/>
              <a:buChar char="•"/>
            </a:pPr>
            <a:r>
              <a:rPr lang="en"/>
              <a:t>It is also easy to use because it provides an analog voltage signal.</a:t>
            </a:r>
            <a:endParaRPr/>
          </a:p>
        </p:txBody>
      </p:sp>
      <p:sp>
        <p:nvSpPr>
          <p:cNvPr id="233" name="Google Shape;233;p39"/>
          <p:cNvSpPr txBox="1"/>
          <p:nvPr>
            <p:ph idx="12" type="sldNum"/>
          </p:nvPr>
        </p:nvSpPr>
        <p:spPr>
          <a:xfrm>
            <a:off x="73580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37" name="Shape 237"/>
        <p:cNvGrpSpPr/>
        <p:nvPr/>
      </p:nvGrpSpPr>
      <p:grpSpPr>
        <a:xfrm>
          <a:off x="0" y="0"/>
          <a:ext cx="0" cy="0"/>
          <a:chOff x="0" y="0"/>
          <a:chExt cx="0" cy="0"/>
        </a:xfrm>
      </p:grpSpPr>
      <p:sp>
        <p:nvSpPr>
          <p:cNvPr id="238" name="Google Shape;238;p40"/>
          <p:cNvSpPr txBox="1"/>
          <p:nvPr>
            <p:ph type="title"/>
          </p:nvPr>
        </p:nvSpPr>
        <p:spPr>
          <a:xfrm>
            <a:off x="628650" y="338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SOIL MOISTURE SENSOR</a:t>
            </a:r>
            <a:endParaRPr/>
          </a:p>
        </p:txBody>
      </p:sp>
      <p:graphicFrame>
        <p:nvGraphicFramePr>
          <p:cNvPr id="239" name="Google Shape;239;p40"/>
          <p:cNvGraphicFramePr/>
          <p:nvPr/>
        </p:nvGraphicFramePr>
        <p:xfrm>
          <a:off x="1228725" y="869562"/>
          <a:ext cx="3000000" cy="3000000"/>
        </p:xfrm>
        <a:graphic>
          <a:graphicData uri="http://schemas.openxmlformats.org/drawingml/2006/table">
            <a:tbl>
              <a:tblPr bandRow="1" firstRow="1">
                <a:noFill/>
                <a:tableStyleId>{DD9C0747-3B0B-40CA-94FC-50CA1DF2B1D1}</a:tableStyleId>
              </a:tblPr>
              <a:tblGrid>
                <a:gridCol w="2228850"/>
                <a:gridCol w="2228850"/>
                <a:gridCol w="2228850"/>
              </a:tblGrid>
              <a:tr h="2781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Feature</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Resistive 04</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Capacitive 04</a:t>
                      </a:r>
                      <a:endParaRPr sz="1100" u="none" cap="none" strike="noStrike"/>
                    </a:p>
                  </a:txBody>
                  <a:tcPr marT="34300" marB="34300" marR="68600" marL="68600"/>
                </a:tc>
              </a:tr>
              <a:tr h="27815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Input Voltage</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3. 3 − 5. 5𝑉 𝐷𝐶</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3. 3 − 5. 5𝑉 𝐷𝐶</a:t>
                      </a:r>
                      <a:endParaRPr sz="1400" u="none" cap="none" strike="noStrike"/>
                    </a:p>
                  </a:txBody>
                  <a:tcPr marT="34300" marB="34300" marR="68600" marL="68600"/>
                </a:tc>
              </a:tr>
              <a:tr h="27815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Output Voltage</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0 − 5𝑉</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0 − 3. 0𝑉 𝐷𝐶</a:t>
                      </a:r>
                      <a:endParaRPr sz="1400" u="none" cap="none" strike="noStrike"/>
                    </a:p>
                  </a:txBody>
                  <a:tcPr marT="34300" marB="34300" marR="68600" marL="68600"/>
                </a:tc>
              </a:tr>
              <a:tr h="27815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Input current</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15𝑚𝐴</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5𝑚𝐴</a:t>
                      </a:r>
                      <a:endParaRPr sz="1400" u="none" cap="none" strike="noStrike"/>
                    </a:p>
                  </a:txBody>
                  <a:tcPr marT="34300" marB="34300" marR="68600" marL="68600"/>
                </a:tc>
              </a:tr>
              <a:tr h="27815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Price</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$0. 74[3]</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$0. 63 [3]</a:t>
                      </a:r>
                      <a:endParaRPr sz="1400" u="none" cap="none" strike="noStrike"/>
                    </a:p>
                  </a:txBody>
                  <a:tcPr marT="34300" marB="34300" marR="68600" marL="68600"/>
                </a:tc>
              </a:tr>
              <a:tr h="278150">
                <a:tc gridSpan="3">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Resistive 04 is selected for our project</a:t>
                      </a:r>
                      <a:endParaRPr sz="1100" u="none" cap="none" strike="noStrike"/>
                    </a:p>
                  </a:txBody>
                  <a:tcPr marT="34300" marB="34300" marR="68600" marL="68600"/>
                </a:tc>
                <a:tc hMerge="1"/>
                <a:tc hMerge="1"/>
              </a:tr>
            </a:tbl>
          </a:graphicData>
        </a:graphic>
      </p:graphicFrame>
      <p:pic>
        <p:nvPicPr>
          <p:cNvPr id="240" name="Google Shape;240;p40"/>
          <p:cNvPicPr preferRelativeResize="0"/>
          <p:nvPr/>
        </p:nvPicPr>
        <p:blipFill rotWithShape="1">
          <a:blip r:embed="rId3">
            <a:alphaModFix/>
          </a:blip>
          <a:srcRect b="0" l="0" r="0" t="0"/>
          <a:stretch/>
        </p:blipFill>
        <p:spPr>
          <a:xfrm>
            <a:off x="2546747" y="2538342"/>
            <a:ext cx="4050506" cy="2062518"/>
          </a:xfrm>
          <a:prstGeom prst="rect">
            <a:avLst/>
          </a:prstGeom>
          <a:noFill/>
          <a:ln>
            <a:noFill/>
          </a:ln>
        </p:spPr>
      </p:pic>
      <p:sp>
        <p:nvSpPr>
          <p:cNvPr id="241" name="Google Shape;241;p40"/>
          <p:cNvSpPr txBox="1"/>
          <p:nvPr>
            <p:ph idx="12" type="sldNum"/>
          </p:nvPr>
        </p:nvSpPr>
        <p:spPr>
          <a:xfrm>
            <a:off x="73580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5" name="Shape 245"/>
        <p:cNvGrpSpPr/>
        <p:nvPr/>
      </p:nvGrpSpPr>
      <p:grpSpPr>
        <a:xfrm>
          <a:off x="0" y="0"/>
          <a:ext cx="0" cy="0"/>
          <a:chOff x="0" y="0"/>
          <a:chExt cx="0" cy="0"/>
        </a:xfrm>
      </p:grpSpPr>
      <p:sp>
        <p:nvSpPr>
          <p:cNvPr id="246" name="Google Shape;246;p4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Ahmad Alkwari</a:t>
            </a:r>
            <a:endParaRPr/>
          </a:p>
        </p:txBody>
      </p:sp>
      <p:sp>
        <p:nvSpPr>
          <p:cNvPr id="247" name="Google Shape;247;p41"/>
          <p:cNvSpPr txBox="1"/>
          <p:nvPr>
            <p:ph idx="2" type="body"/>
          </p:nvPr>
        </p:nvSpPr>
        <p:spPr>
          <a:xfrm>
            <a:off x="4535625" y="54550"/>
            <a:ext cx="4551300" cy="5088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 </a:t>
            </a:r>
            <a:endParaRPr/>
          </a:p>
        </p:txBody>
      </p:sp>
      <p:sp>
        <p:nvSpPr>
          <p:cNvPr id="248" name="Google Shape;248;p4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Electrical Engineering</a:t>
            </a:r>
            <a:endParaRPr/>
          </a:p>
        </p:txBody>
      </p:sp>
      <p:sp>
        <p:nvSpPr>
          <p:cNvPr id="249" name="Google Shape;249;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50" name="Google Shape;250;p41"/>
          <p:cNvPicPr preferRelativeResize="0"/>
          <p:nvPr/>
        </p:nvPicPr>
        <p:blipFill>
          <a:blip r:embed="rId3">
            <a:alphaModFix/>
          </a:blip>
          <a:stretch>
            <a:fillRect/>
          </a:stretch>
        </p:blipFill>
        <p:spPr>
          <a:xfrm>
            <a:off x="4887025" y="294663"/>
            <a:ext cx="3585421" cy="46086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54" name="Shape 254"/>
        <p:cNvGrpSpPr/>
        <p:nvPr/>
      </p:nvGrpSpPr>
      <p:grpSpPr>
        <a:xfrm>
          <a:off x="0" y="0"/>
          <a:ext cx="0" cy="0"/>
          <a:chOff x="0" y="0"/>
          <a:chExt cx="0" cy="0"/>
        </a:xfrm>
      </p:grpSpPr>
      <p:sp>
        <p:nvSpPr>
          <p:cNvPr id="255" name="Google Shape;255;p42"/>
          <p:cNvSpPr txBox="1"/>
          <p:nvPr>
            <p:ph type="title"/>
          </p:nvPr>
        </p:nvSpPr>
        <p:spPr>
          <a:xfrm>
            <a:off x="645869" y="219789"/>
            <a:ext cx="6424800" cy="433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Wi-Fi Module</a:t>
            </a:r>
            <a:endParaRPr/>
          </a:p>
        </p:txBody>
      </p:sp>
      <p:graphicFrame>
        <p:nvGraphicFramePr>
          <p:cNvPr id="256" name="Google Shape;256;p42"/>
          <p:cNvGraphicFramePr/>
          <p:nvPr/>
        </p:nvGraphicFramePr>
        <p:xfrm>
          <a:off x="1190468" y="1142083"/>
          <a:ext cx="3000000" cy="3000000"/>
        </p:xfrm>
        <a:graphic>
          <a:graphicData uri="http://schemas.openxmlformats.org/drawingml/2006/table">
            <a:tbl>
              <a:tblPr bandRow="1" firstRow="1">
                <a:noFill/>
                <a:tableStyleId>{DD9C0747-3B0B-40CA-94FC-50CA1DF2B1D1}</a:tableStyleId>
              </a:tblPr>
              <a:tblGrid>
                <a:gridCol w="2228850"/>
                <a:gridCol w="2228850"/>
                <a:gridCol w="2228850"/>
              </a:tblGrid>
              <a:tr h="225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Feature</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ESP-01</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ESP-05</a:t>
                      </a:r>
                      <a:endParaRPr sz="1100" u="none" cap="none" strike="noStrike"/>
                    </a:p>
                  </a:txBody>
                  <a:tcPr marT="34300" marB="34300" marR="68600" marL="68600"/>
                </a:tc>
              </a:tr>
              <a:tr h="22500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GPIO Pins</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100" u="none" cap="none" strike="noStrike"/>
                    </a:p>
                  </a:txBody>
                  <a:tcPr marT="34300" marB="34300" marR="68600" marL="68600"/>
                </a:tc>
              </a:tr>
              <a:tr h="22500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ADC</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a:t>
                      </a:r>
                      <a:endParaRPr sz="1100" u="none" cap="none" strike="noStrike"/>
                    </a:p>
                  </a:txBody>
                  <a:tcPr marT="34300" marB="34300" marR="68600" marL="68600"/>
                </a:tc>
              </a:tr>
              <a:tr h="22500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Antenna</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PCB</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PCB</a:t>
                      </a:r>
                      <a:endParaRPr sz="1400" u="none" cap="none" strike="noStrike"/>
                    </a:p>
                  </a:txBody>
                  <a:tcPr marT="34300" marB="34300" marR="68600" marL="68600"/>
                </a:tc>
              </a:tr>
              <a:tr h="22500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Breadboard friendly</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Medium</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Good</a:t>
                      </a:r>
                      <a:endParaRPr sz="1100" u="none" cap="none" strike="noStrike"/>
                    </a:p>
                  </a:txBody>
                  <a:tcPr marT="34300" marB="34300" marR="68600" marL="68600"/>
                </a:tc>
              </a:tr>
              <a:tr h="22500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Price</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$3</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$3</a:t>
                      </a:r>
                      <a:endParaRPr sz="1400" u="none" cap="none" strike="noStrike"/>
                    </a:p>
                  </a:txBody>
                  <a:tcPr marT="34300" marB="34300" marR="68600" marL="68600"/>
                </a:tc>
              </a:tr>
              <a:tr h="225000">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Voltage</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3.3V</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3.3V</a:t>
                      </a:r>
                      <a:endParaRPr sz="1400" u="none" cap="none" strike="noStrike"/>
                    </a:p>
                  </a:txBody>
                  <a:tcPr marT="34300" marB="34300" marR="68600" marL="68600"/>
                </a:tc>
              </a:tr>
              <a:tr h="393775">
                <a:tc gridSpan="3">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ESP-01 does have the advantage of being compact, for this project the ESP-01 is to be used, due to our familiarization with this module.</a:t>
                      </a:r>
                      <a:endParaRPr sz="1100" u="none" cap="none" strike="noStrike"/>
                    </a:p>
                  </a:txBody>
                  <a:tcPr marT="34300" marB="34300" marR="68600" marL="68600"/>
                </a:tc>
                <a:tc hMerge="1"/>
                <a:tc hMerge="1"/>
              </a:tr>
            </a:tbl>
          </a:graphicData>
        </a:graphic>
      </p:graphicFrame>
      <p:sp>
        <p:nvSpPr>
          <p:cNvPr id="257" name="Google Shape;257;p42"/>
          <p:cNvSpPr/>
          <p:nvPr/>
        </p:nvSpPr>
        <p:spPr>
          <a:xfrm>
            <a:off x="724435" y="624385"/>
            <a:ext cx="80172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The Wi-Fi module helps in transferring data from the Microcontroller and displays it on the smartphone app. There are a number of Wi-Fi modules available in the markets which include the ESP-01, and the ESP-05.</a:t>
            </a:r>
            <a:endParaRPr b="0" i="0" sz="1100" u="none" cap="none" strike="noStrike">
              <a:solidFill>
                <a:srgbClr val="000000"/>
              </a:solidFill>
              <a:latin typeface="Arial"/>
              <a:ea typeface="Arial"/>
              <a:cs typeface="Arial"/>
              <a:sym typeface="Arial"/>
            </a:endParaRPr>
          </a:p>
        </p:txBody>
      </p:sp>
      <p:pic>
        <p:nvPicPr>
          <p:cNvPr id="258" name="Google Shape;258;p42"/>
          <p:cNvPicPr preferRelativeResize="0"/>
          <p:nvPr/>
        </p:nvPicPr>
        <p:blipFill rotWithShape="1">
          <a:blip r:embed="rId3">
            <a:alphaModFix/>
          </a:blip>
          <a:srcRect b="0" l="0" r="0" t="0"/>
          <a:stretch/>
        </p:blipFill>
        <p:spPr>
          <a:xfrm>
            <a:off x="2916483" y="3638042"/>
            <a:ext cx="3234521" cy="1158231"/>
          </a:xfrm>
          <a:prstGeom prst="rect">
            <a:avLst/>
          </a:prstGeom>
          <a:noFill/>
          <a:ln>
            <a:noFill/>
          </a:ln>
        </p:spPr>
      </p:pic>
      <p:sp>
        <p:nvSpPr>
          <p:cNvPr id="259" name="Google Shape;259;p42"/>
          <p:cNvSpPr txBox="1"/>
          <p:nvPr>
            <p:ph idx="12" type="sldNum"/>
          </p:nvPr>
        </p:nvSpPr>
        <p:spPr>
          <a:xfrm>
            <a:off x="6838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63" name="Shape 263"/>
        <p:cNvGrpSpPr/>
        <p:nvPr/>
      </p:nvGrpSpPr>
      <p:grpSpPr>
        <a:xfrm>
          <a:off x="0" y="0"/>
          <a:ext cx="0" cy="0"/>
          <a:chOff x="0" y="0"/>
          <a:chExt cx="0" cy="0"/>
        </a:xfrm>
      </p:grpSpPr>
      <p:sp>
        <p:nvSpPr>
          <p:cNvPr id="264" name="Google Shape;264;p43"/>
          <p:cNvSpPr txBox="1"/>
          <p:nvPr>
            <p:ph type="title"/>
          </p:nvPr>
        </p:nvSpPr>
        <p:spPr>
          <a:xfrm>
            <a:off x="665328" y="254283"/>
            <a:ext cx="6163800" cy="535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PH SENSOR</a:t>
            </a:r>
            <a:endParaRPr/>
          </a:p>
        </p:txBody>
      </p:sp>
      <p:sp>
        <p:nvSpPr>
          <p:cNvPr id="265" name="Google Shape;265;p43"/>
          <p:cNvSpPr txBox="1"/>
          <p:nvPr>
            <p:ph idx="1" type="body"/>
          </p:nvPr>
        </p:nvSpPr>
        <p:spPr>
          <a:xfrm>
            <a:off x="646483" y="808630"/>
            <a:ext cx="5978700" cy="4173000"/>
          </a:xfrm>
          <a:prstGeom prst="rect">
            <a:avLst/>
          </a:prstGeom>
          <a:noFill/>
          <a:ln>
            <a:noFill/>
          </a:ln>
        </p:spPr>
        <p:txBody>
          <a:bodyPr anchorCtr="0" anchor="t" bIns="34275" lIns="68575" spcFirstLastPara="1" rIns="68575" wrap="square" tIns="34275">
            <a:normAutofit fontScale="85000" lnSpcReduction="20000"/>
          </a:bodyPr>
          <a:lstStyle/>
          <a:p>
            <a:pPr indent="-176847" lvl="0" marL="177800" rtl="0" algn="l">
              <a:lnSpc>
                <a:spcPct val="90000"/>
              </a:lnSpc>
              <a:spcBef>
                <a:spcPts val="0"/>
              </a:spcBef>
              <a:spcAft>
                <a:spcPts val="0"/>
              </a:spcAft>
              <a:buClr>
                <a:schemeClr val="dk1"/>
              </a:buClr>
              <a:buSzPct val="100000"/>
              <a:buChar char="•"/>
            </a:pPr>
            <a:r>
              <a:rPr lang="en"/>
              <a:t>PH sensor is used to measure the acidity or alkalinity of any substance.</a:t>
            </a:r>
            <a:endParaRPr/>
          </a:p>
          <a:p>
            <a:pPr indent="-176847" lvl="0" marL="177800" rtl="0" algn="l">
              <a:lnSpc>
                <a:spcPct val="90000"/>
              </a:lnSpc>
              <a:spcBef>
                <a:spcPts val="800"/>
              </a:spcBef>
              <a:spcAft>
                <a:spcPts val="0"/>
              </a:spcAft>
              <a:buClr>
                <a:schemeClr val="dk1"/>
              </a:buClr>
              <a:buSzPct val="100000"/>
              <a:buChar char="•"/>
            </a:pPr>
            <a:r>
              <a:rPr lang="en"/>
              <a:t>The scale for PH measurement is 0 to 14. </a:t>
            </a:r>
            <a:endParaRPr/>
          </a:p>
          <a:p>
            <a:pPr indent="-176847" lvl="0" marL="177800" rtl="0" algn="l">
              <a:lnSpc>
                <a:spcPct val="90000"/>
              </a:lnSpc>
              <a:spcBef>
                <a:spcPts val="800"/>
              </a:spcBef>
              <a:spcAft>
                <a:spcPts val="0"/>
              </a:spcAft>
              <a:buClr>
                <a:schemeClr val="dk1"/>
              </a:buClr>
              <a:buSzPct val="100000"/>
              <a:buChar char="•"/>
            </a:pPr>
            <a:r>
              <a:rPr lang="en"/>
              <a:t>The negative algorithm of the hydrogen ion (–log10 [H+]) is known as PH.</a:t>
            </a:r>
            <a:endParaRPr/>
          </a:p>
          <a:p>
            <a:pPr indent="-176847" lvl="0" marL="177800" rtl="0" algn="l">
              <a:lnSpc>
                <a:spcPct val="90000"/>
              </a:lnSpc>
              <a:spcBef>
                <a:spcPts val="800"/>
              </a:spcBef>
              <a:spcAft>
                <a:spcPts val="0"/>
              </a:spcAft>
              <a:buClr>
                <a:schemeClr val="dk1"/>
              </a:buClr>
              <a:buSzPct val="100000"/>
              <a:buChar char="•"/>
            </a:pPr>
            <a:r>
              <a:rPr lang="en"/>
              <a:t>Vernier pH Sensors are combination electrodes.</a:t>
            </a:r>
            <a:endParaRPr/>
          </a:p>
          <a:p>
            <a:pPr indent="-176847" lvl="0" marL="177800" rtl="0" algn="l">
              <a:lnSpc>
                <a:spcPct val="90000"/>
              </a:lnSpc>
              <a:spcBef>
                <a:spcPts val="800"/>
              </a:spcBef>
              <a:spcAft>
                <a:spcPts val="0"/>
              </a:spcAft>
              <a:buClr>
                <a:schemeClr val="dk1"/>
              </a:buClr>
              <a:buSzPct val="100000"/>
              <a:buChar char="•"/>
            </a:pPr>
            <a:r>
              <a:rPr lang="en"/>
              <a:t>The purpose of the PH sensor in this project is to measure the acidity of the soil that is present for the growth of plants. </a:t>
            </a:r>
            <a:endParaRPr/>
          </a:p>
          <a:p>
            <a:pPr indent="-176847" lvl="0" marL="177800" rtl="0" algn="l">
              <a:lnSpc>
                <a:spcPct val="90000"/>
              </a:lnSpc>
              <a:spcBef>
                <a:spcPts val="800"/>
              </a:spcBef>
              <a:spcAft>
                <a:spcPts val="0"/>
              </a:spcAft>
              <a:buClr>
                <a:schemeClr val="dk1"/>
              </a:buClr>
              <a:buSzPct val="100000"/>
              <a:buChar char="•"/>
            </a:pPr>
            <a:r>
              <a:rPr lang="en"/>
              <a:t>The PH sensor gives a value from 1 to 14. </a:t>
            </a:r>
            <a:endParaRPr/>
          </a:p>
          <a:p>
            <a:pPr indent="-176847" lvl="0" marL="177800" rtl="0" algn="l">
              <a:lnSpc>
                <a:spcPct val="90000"/>
              </a:lnSpc>
              <a:spcBef>
                <a:spcPts val="800"/>
              </a:spcBef>
              <a:spcAft>
                <a:spcPts val="0"/>
              </a:spcAft>
              <a:buClr>
                <a:schemeClr val="dk1"/>
              </a:buClr>
              <a:buSzPct val="100000"/>
              <a:buChar char="•"/>
            </a:pPr>
            <a:r>
              <a:rPr lang="en"/>
              <a:t>Specifications:</a:t>
            </a:r>
            <a:endParaRPr/>
          </a:p>
          <a:p>
            <a:pPr indent="-173355" lvl="1" marL="520700" rtl="0" algn="l">
              <a:lnSpc>
                <a:spcPct val="90000"/>
              </a:lnSpc>
              <a:spcBef>
                <a:spcPts val="400"/>
              </a:spcBef>
              <a:spcAft>
                <a:spcPts val="0"/>
              </a:spcAft>
              <a:buClr>
                <a:schemeClr val="dk1"/>
              </a:buClr>
              <a:buSzPct val="100000"/>
              <a:buChar char="•"/>
            </a:pPr>
            <a:r>
              <a:rPr b="1" lang="en"/>
              <a:t>Input Power: </a:t>
            </a:r>
            <a:r>
              <a:rPr lang="en"/>
              <a:t>5V (Power Indicator LED)</a:t>
            </a:r>
            <a:endParaRPr/>
          </a:p>
          <a:p>
            <a:pPr indent="-173355" lvl="1" marL="520700" rtl="0" algn="l">
              <a:lnSpc>
                <a:spcPct val="90000"/>
              </a:lnSpc>
              <a:spcBef>
                <a:spcPts val="400"/>
              </a:spcBef>
              <a:spcAft>
                <a:spcPts val="0"/>
              </a:spcAft>
              <a:buClr>
                <a:schemeClr val="dk1"/>
              </a:buClr>
              <a:buSzPct val="100000"/>
              <a:buChar char="•"/>
            </a:pPr>
            <a:r>
              <a:rPr b="1" lang="en"/>
              <a:t>Module Size: </a:t>
            </a:r>
            <a:r>
              <a:rPr lang="en"/>
              <a:t>43mm x 32mm</a:t>
            </a:r>
            <a:endParaRPr/>
          </a:p>
          <a:p>
            <a:pPr indent="-173355" lvl="1" marL="520700" rtl="0" algn="l">
              <a:lnSpc>
                <a:spcPct val="90000"/>
              </a:lnSpc>
              <a:spcBef>
                <a:spcPts val="400"/>
              </a:spcBef>
              <a:spcAft>
                <a:spcPts val="0"/>
              </a:spcAft>
              <a:buClr>
                <a:schemeClr val="dk1"/>
              </a:buClr>
              <a:buSzPct val="100000"/>
              <a:buChar char="•"/>
            </a:pPr>
            <a:r>
              <a:rPr b="1" lang="en"/>
              <a:t>pH Measuring Range: </a:t>
            </a:r>
            <a:r>
              <a:rPr lang="en"/>
              <a:t>0 – 14pH</a:t>
            </a:r>
            <a:endParaRPr/>
          </a:p>
          <a:p>
            <a:pPr indent="-173355" lvl="1" marL="520700" rtl="0" algn="l">
              <a:lnSpc>
                <a:spcPct val="90000"/>
              </a:lnSpc>
              <a:spcBef>
                <a:spcPts val="400"/>
              </a:spcBef>
              <a:spcAft>
                <a:spcPts val="0"/>
              </a:spcAft>
              <a:buClr>
                <a:schemeClr val="dk1"/>
              </a:buClr>
              <a:buSzPct val="100000"/>
              <a:buChar char="•"/>
            </a:pPr>
            <a:r>
              <a:rPr b="1" lang="en"/>
              <a:t>Temperature Measuring</a:t>
            </a:r>
            <a:r>
              <a:rPr lang="en"/>
              <a:t>: 0 to 60 Degrees</a:t>
            </a:r>
            <a:endParaRPr/>
          </a:p>
          <a:p>
            <a:pPr indent="-173355" lvl="1" marL="520700" rtl="0" algn="l">
              <a:lnSpc>
                <a:spcPct val="90000"/>
              </a:lnSpc>
              <a:spcBef>
                <a:spcPts val="400"/>
              </a:spcBef>
              <a:spcAft>
                <a:spcPts val="0"/>
              </a:spcAft>
              <a:buClr>
                <a:schemeClr val="dk1"/>
              </a:buClr>
              <a:buSzPct val="100000"/>
              <a:buChar char="•"/>
            </a:pPr>
            <a:r>
              <a:rPr b="1" lang="en"/>
              <a:t>pH Interface: </a:t>
            </a:r>
            <a:r>
              <a:rPr lang="en"/>
              <a:t>2.0</a:t>
            </a:r>
            <a:endParaRPr/>
          </a:p>
          <a:p>
            <a:pPr indent="-173355" lvl="1" marL="520700" rtl="0" algn="l">
              <a:lnSpc>
                <a:spcPct val="90000"/>
              </a:lnSpc>
              <a:spcBef>
                <a:spcPts val="400"/>
              </a:spcBef>
              <a:spcAft>
                <a:spcPts val="0"/>
              </a:spcAft>
              <a:buClr>
                <a:schemeClr val="dk1"/>
              </a:buClr>
              <a:buSzPct val="100000"/>
              <a:buChar char="•"/>
            </a:pPr>
            <a:r>
              <a:rPr b="1" lang="en"/>
              <a:t>Gain Adjustment: </a:t>
            </a:r>
            <a:r>
              <a:rPr lang="en"/>
              <a:t>Potentiometer</a:t>
            </a:r>
            <a:endParaRPr/>
          </a:p>
        </p:txBody>
      </p:sp>
      <p:pic>
        <p:nvPicPr>
          <p:cNvPr id="266" name="Google Shape;266;p43"/>
          <p:cNvPicPr preferRelativeResize="0"/>
          <p:nvPr/>
        </p:nvPicPr>
        <p:blipFill rotWithShape="1">
          <a:blip r:embed="rId3">
            <a:alphaModFix/>
          </a:blip>
          <a:srcRect b="0" l="0" r="0" t="0"/>
          <a:stretch/>
        </p:blipFill>
        <p:spPr>
          <a:xfrm>
            <a:off x="5162602" y="2811850"/>
            <a:ext cx="2889914" cy="1948418"/>
          </a:xfrm>
          <a:prstGeom prst="rect">
            <a:avLst/>
          </a:prstGeom>
          <a:noFill/>
          <a:ln>
            <a:noFill/>
          </a:ln>
        </p:spPr>
      </p:pic>
      <p:sp>
        <p:nvSpPr>
          <p:cNvPr id="267" name="Google Shape;267;p43"/>
          <p:cNvSpPr txBox="1"/>
          <p:nvPr>
            <p:ph idx="12" type="sldNum"/>
          </p:nvPr>
        </p:nvSpPr>
        <p:spPr>
          <a:xfrm>
            <a:off x="73580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71" name="Shape 271"/>
        <p:cNvGrpSpPr/>
        <p:nvPr/>
      </p:nvGrpSpPr>
      <p:grpSpPr>
        <a:xfrm>
          <a:off x="0" y="0"/>
          <a:ext cx="0" cy="0"/>
          <a:chOff x="0" y="0"/>
          <a:chExt cx="0" cy="0"/>
        </a:xfrm>
      </p:grpSpPr>
      <p:sp>
        <p:nvSpPr>
          <p:cNvPr id="272" name="Google Shape;272;p44"/>
          <p:cNvSpPr txBox="1"/>
          <p:nvPr>
            <p:ph type="title"/>
          </p:nvPr>
        </p:nvSpPr>
        <p:spPr>
          <a:xfrm>
            <a:off x="716507" y="289777"/>
            <a:ext cx="7909200" cy="5529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PH Electrodes Characteristics </a:t>
            </a:r>
            <a:endParaRPr/>
          </a:p>
        </p:txBody>
      </p:sp>
      <p:graphicFrame>
        <p:nvGraphicFramePr>
          <p:cNvPr id="273" name="Google Shape;273;p44"/>
          <p:cNvGraphicFramePr/>
          <p:nvPr/>
        </p:nvGraphicFramePr>
        <p:xfrm>
          <a:off x="1289179" y="805604"/>
          <a:ext cx="3000000" cy="3000000"/>
        </p:xfrm>
        <a:graphic>
          <a:graphicData uri="http://schemas.openxmlformats.org/drawingml/2006/table">
            <a:tbl>
              <a:tblPr bandRow="1" firstRow="1">
                <a:noFill/>
                <a:tableStyleId>{DD9C0747-3B0B-40CA-94FC-50CA1DF2B1D1}</a:tableStyleId>
              </a:tblPr>
              <a:tblGrid>
                <a:gridCol w="1671650"/>
                <a:gridCol w="1671650"/>
                <a:gridCol w="1671650"/>
                <a:gridCol w="1671650"/>
              </a:tblGrid>
              <a:tr h="23247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Voltage (mV)</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pH Value</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Voltage (mV)</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pH Value</a:t>
                      </a:r>
                      <a:endParaRPr sz="1100" u="none" cap="none" strike="noStrike"/>
                    </a:p>
                  </a:txBody>
                  <a:tcPr marT="34300" marB="34300" marR="68600" marL="68600"/>
                </a:tc>
              </a:tr>
              <a:tr h="2324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414.12</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0.00</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-414.12</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8.00</a:t>
                      </a:r>
                      <a:endParaRPr sz="1100" u="none" cap="none" strike="noStrike"/>
                    </a:p>
                  </a:txBody>
                  <a:tcPr marT="34300" marB="34300" marR="68600" marL="68600"/>
                </a:tc>
              </a:tr>
              <a:tr h="2324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354.96</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1.00</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-354.96</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9.00</a:t>
                      </a:r>
                      <a:endParaRPr sz="1100" u="none" cap="none" strike="noStrike"/>
                    </a:p>
                  </a:txBody>
                  <a:tcPr marT="34300" marB="34300" marR="68600" marL="68600"/>
                </a:tc>
              </a:tr>
              <a:tr h="2324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295.80</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2.00</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-295.80</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10.00</a:t>
                      </a:r>
                      <a:endParaRPr sz="1100" u="none" cap="none" strike="noStrike"/>
                    </a:p>
                  </a:txBody>
                  <a:tcPr marT="34300" marB="34300" marR="68600" marL="68600"/>
                </a:tc>
              </a:tr>
              <a:tr h="2324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236.64</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3.00</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-236.64</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11.00</a:t>
                      </a:r>
                      <a:endParaRPr sz="1100" u="none" cap="none" strike="noStrike"/>
                    </a:p>
                  </a:txBody>
                  <a:tcPr marT="34300" marB="34300" marR="68600" marL="68600"/>
                </a:tc>
              </a:tr>
              <a:tr h="2324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177.48</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4.00</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-177.48</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12.00</a:t>
                      </a:r>
                      <a:endParaRPr sz="1100" u="none" cap="none" strike="noStrike"/>
                    </a:p>
                  </a:txBody>
                  <a:tcPr marT="34300" marB="34300" marR="68600" marL="68600"/>
                </a:tc>
              </a:tr>
              <a:tr h="2324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118.32</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5.00</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-118.32</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13.00</a:t>
                      </a:r>
                      <a:endParaRPr sz="1100" u="none" cap="none" strike="noStrike"/>
                    </a:p>
                  </a:txBody>
                  <a:tcPr marT="34300" marB="34300" marR="68600" marL="68600"/>
                </a:tc>
              </a:tr>
              <a:tr h="2324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59.16</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6.00</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-59.16</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14.00</a:t>
                      </a:r>
                      <a:endParaRPr sz="1100" u="none" cap="none" strike="noStrike"/>
                    </a:p>
                  </a:txBody>
                  <a:tcPr marT="34300" marB="34300" marR="68600" marL="68600"/>
                </a:tc>
              </a:tr>
              <a:tr h="2324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0.00</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7.00</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0.00</a:t>
                      </a:r>
                      <a:endParaRPr sz="1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15.00</a:t>
                      </a:r>
                      <a:endParaRPr sz="1100" u="none" cap="none" strike="noStrike"/>
                    </a:p>
                  </a:txBody>
                  <a:tcPr marT="34300" marB="34300" marR="68600" marL="68600"/>
                </a:tc>
              </a:tr>
            </a:tbl>
          </a:graphicData>
        </a:graphic>
      </p:graphicFrame>
      <p:sp>
        <p:nvSpPr>
          <p:cNvPr id="274" name="Google Shape;274;p44"/>
          <p:cNvSpPr txBox="1"/>
          <p:nvPr/>
        </p:nvSpPr>
        <p:spPr>
          <a:xfrm>
            <a:off x="763073" y="3528113"/>
            <a:ext cx="7968900" cy="1412700"/>
          </a:xfrm>
          <a:prstGeom prst="rect">
            <a:avLst/>
          </a:prstGeom>
          <a:noFill/>
          <a:ln>
            <a:noFill/>
          </a:ln>
        </p:spPr>
        <p:txBody>
          <a:bodyPr anchorCtr="0" anchor="t" bIns="34275" lIns="68575" spcFirstLastPara="1" rIns="68575" wrap="square" tIns="34275">
            <a:noAutofit/>
          </a:bodyPr>
          <a:lstStyle/>
          <a:p>
            <a:pPr indent="0" lvl="0" marL="342900" marR="0" rtl="0" algn="l">
              <a:lnSpc>
                <a:spcPct val="90000"/>
              </a:lnSpc>
              <a:spcBef>
                <a:spcPts val="80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75" name="Google Shape;275;p44"/>
          <p:cNvSpPr txBox="1"/>
          <p:nvPr/>
        </p:nvSpPr>
        <p:spPr>
          <a:xfrm>
            <a:off x="716508" y="3250623"/>
            <a:ext cx="8014200" cy="357900"/>
          </a:xfrm>
          <a:prstGeom prst="rect">
            <a:avLst/>
          </a:prstGeom>
          <a:noFill/>
          <a:ln>
            <a:noFill/>
          </a:ln>
        </p:spPr>
        <p:txBody>
          <a:bodyPr anchorCtr="0" anchor="t" bIns="34275" lIns="68575" spcFirstLastPara="1" rIns="68575" wrap="square" tIns="34275">
            <a:normAutofit/>
          </a:bodyPr>
          <a:lstStyle/>
          <a:p>
            <a:pPr indent="0" lvl="0" marL="0" marR="0" rtl="0" algn="ctr">
              <a:lnSpc>
                <a:spcPct val="100000"/>
              </a:lnSpc>
              <a:spcBef>
                <a:spcPts val="0"/>
              </a:spcBef>
              <a:spcAft>
                <a:spcPts val="0"/>
              </a:spcAft>
              <a:buClr>
                <a:srgbClr val="262626"/>
              </a:buClr>
              <a:buSzPts val="2700"/>
              <a:buFont typeface="Calibri"/>
              <a:buNone/>
            </a:pPr>
            <a:r>
              <a:t/>
            </a:r>
            <a:endParaRPr b="0" i="0" sz="1100" u="none" cap="none" strike="noStrike">
              <a:solidFill>
                <a:srgbClr val="000000"/>
              </a:solidFill>
              <a:latin typeface="Arial"/>
              <a:ea typeface="Arial"/>
              <a:cs typeface="Arial"/>
              <a:sym typeface="Arial"/>
            </a:endParaRPr>
          </a:p>
        </p:txBody>
      </p:sp>
      <p:sp>
        <p:nvSpPr>
          <p:cNvPr id="276" name="Google Shape;276;p44"/>
          <p:cNvSpPr txBox="1"/>
          <p:nvPr>
            <p:ph idx="12" type="sldNum"/>
          </p:nvPr>
        </p:nvSpPr>
        <p:spPr>
          <a:xfrm>
            <a:off x="7129463" y="47184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42" name="Shape 142"/>
        <p:cNvGrpSpPr/>
        <p:nvPr/>
      </p:nvGrpSpPr>
      <p:grpSpPr>
        <a:xfrm>
          <a:off x="0" y="0"/>
          <a:ext cx="0" cy="0"/>
          <a:chOff x="0" y="0"/>
          <a:chExt cx="0" cy="0"/>
        </a:xfrm>
      </p:grpSpPr>
      <p:sp>
        <p:nvSpPr>
          <p:cNvPr id="143" name="Google Shape;143;p27"/>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Jelawi Alqhtani</a:t>
            </a:r>
            <a:endParaRPr/>
          </a:p>
        </p:txBody>
      </p:sp>
      <p:sp>
        <p:nvSpPr>
          <p:cNvPr id="144" name="Google Shape;144;p2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i="1" lang="en" sz="1600"/>
              <a:t>Electrical</a:t>
            </a:r>
            <a:r>
              <a:rPr i="1" lang="en" sz="1600"/>
              <a:t> Engineering</a:t>
            </a:r>
            <a:endParaRPr i="1" sz="1600"/>
          </a:p>
        </p:txBody>
      </p:sp>
      <p:sp>
        <p:nvSpPr>
          <p:cNvPr id="145" name="Google Shape;145;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6" name="Google Shape;146;p27"/>
          <p:cNvPicPr preferRelativeResize="0"/>
          <p:nvPr/>
        </p:nvPicPr>
        <p:blipFill>
          <a:blip r:embed="rId3">
            <a:alphaModFix/>
          </a:blip>
          <a:stretch>
            <a:fillRect/>
          </a:stretch>
        </p:blipFill>
        <p:spPr>
          <a:xfrm>
            <a:off x="4882200" y="0"/>
            <a:ext cx="3857626"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80" name="Shape 280"/>
        <p:cNvGrpSpPr/>
        <p:nvPr/>
      </p:nvGrpSpPr>
      <p:grpSpPr>
        <a:xfrm>
          <a:off x="0" y="0"/>
          <a:ext cx="0" cy="0"/>
          <a:chOff x="0" y="0"/>
          <a:chExt cx="0" cy="0"/>
        </a:xfrm>
      </p:grpSpPr>
      <p:sp>
        <p:nvSpPr>
          <p:cNvPr id="281" name="Google Shape;281;p45"/>
          <p:cNvSpPr txBox="1"/>
          <p:nvPr>
            <p:ph type="title"/>
          </p:nvPr>
        </p:nvSpPr>
        <p:spPr>
          <a:xfrm>
            <a:off x="628650" y="13044"/>
            <a:ext cx="69441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TIP-122 Transistor</a:t>
            </a:r>
            <a:endParaRPr/>
          </a:p>
        </p:txBody>
      </p:sp>
      <p:sp>
        <p:nvSpPr>
          <p:cNvPr id="282" name="Google Shape;282;p45"/>
          <p:cNvSpPr txBox="1"/>
          <p:nvPr>
            <p:ph idx="1" type="body"/>
          </p:nvPr>
        </p:nvSpPr>
        <p:spPr>
          <a:xfrm>
            <a:off x="693773" y="854813"/>
            <a:ext cx="7623600" cy="3818100"/>
          </a:xfrm>
          <a:prstGeom prst="rect">
            <a:avLst/>
          </a:prstGeom>
          <a:noFill/>
          <a:ln>
            <a:noFill/>
          </a:ln>
        </p:spPr>
        <p:txBody>
          <a:bodyPr anchorCtr="0" anchor="t" bIns="34275" lIns="68575" spcFirstLastPara="1" rIns="68575" wrap="square" tIns="34275">
            <a:normAutofit/>
          </a:bodyPr>
          <a:lstStyle/>
          <a:p>
            <a:pPr indent="-184150" lvl="0" marL="177800" rtl="0" algn="l">
              <a:lnSpc>
                <a:spcPct val="90000"/>
              </a:lnSpc>
              <a:spcBef>
                <a:spcPts val="0"/>
              </a:spcBef>
              <a:spcAft>
                <a:spcPts val="0"/>
              </a:spcAft>
              <a:buClr>
                <a:schemeClr val="dk1"/>
              </a:buClr>
              <a:buSzPts val="2100"/>
              <a:buChar char="•"/>
            </a:pPr>
            <a:r>
              <a:rPr lang="en"/>
              <a:t>The purpose of the TIP-122 transistor is to switch the pump.</a:t>
            </a:r>
            <a:endParaRPr/>
          </a:p>
          <a:p>
            <a:pPr indent="-184150" lvl="0" marL="177800" rtl="0" algn="l">
              <a:lnSpc>
                <a:spcPct val="90000"/>
              </a:lnSpc>
              <a:spcBef>
                <a:spcPts val="800"/>
              </a:spcBef>
              <a:spcAft>
                <a:spcPts val="0"/>
              </a:spcAft>
              <a:buClr>
                <a:schemeClr val="dk1"/>
              </a:buClr>
              <a:buSzPts val="2100"/>
              <a:buChar char="•"/>
            </a:pPr>
            <a:r>
              <a:rPr lang="en"/>
              <a:t>It is a Darlington pair NPN transistor. </a:t>
            </a:r>
            <a:endParaRPr/>
          </a:p>
          <a:p>
            <a:pPr indent="-184150" lvl="0" marL="177800" rtl="0" algn="l">
              <a:lnSpc>
                <a:spcPct val="90000"/>
              </a:lnSpc>
              <a:spcBef>
                <a:spcPts val="800"/>
              </a:spcBef>
              <a:spcAft>
                <a:spcPts val="0"/>
              </a:spcAft>
              <a:buClr>
                <a:schemeClr val="dk1"/>
              </a:buClr>
              <a:buSzPts val="2100"/>
              <a:buChar char="•"/>
            </a:pPr>
            <a:r>
              <a:rPr lang="en"/>
              <a:t>The </a:t>
            </a:r>
            <a:r>
              <a:rPr b="1" lang="en"/>
              <a:t>TIP-122 </a:t>
            </a:r>
            <a:r>
              <a:rPr lang="en"/>
              <a:t>is an NPN transistor of Darlington pair. </a:t>
            </a:r>
            <a:endParaRPr/>
          </a:p>
          <a:p>
            <a:pPr indent="-184150" lvl="0" marL="177800" rtl="0" algn="l">
              <a:lnSpc>
                <a:spcPct val="90000"/>
              </a:lnSpc>
              <a:spcBef>
                <a:spcPts val="800"/>
              </a:spcBef>
              <a:spcAft>
                <a:spcPts val="0"/>
              </a:spcAft>
              <a:buClr>
                <a:schemeClr val="dk1"/>
              </a:buClr>
              <a:buSzPts val="2100"/>
              <a:buChar char="•"/>
            </a:pPr>
            <a:r>
              <a:rPr lang="en"/>
              <a:t>It has a good current collector rate </a:t>
            </a:r>
            <a:endParaRPr/>
          </a:p>
          <a:p>
            <a:pPr indent="-184150" lvl="0" marL="177800" rtl="0" algn="l">
              <a:lnSpc>
                <a:spcPct val="90000"/>
              </a:lnSpc>
              <a:spcBef>
                <a:spcPts val="800"/>
              </a:spcBef>
              <a:spcAft>
                <a:spcPts val="0"/>
              </a:spcAft>
              <a:buClr>
                <a:schemeClr val="dk1"/>
              </a:buClr>
              <a:buSzPts val="2100"/>
              <a:buChar char="•"/>
            </a:pPr>
            <a:r>
              <a:rPr lang="en"/>
              <a:t>It’s like a collector of 100V. </a:t>
            </a:r>
            <a:endParaRPr/>
          </a:p>
          <a:p>
            <a:pPr indent="0" lvl="0" marL="342900" rtl="0" algn="l">
              <a:lnSpc>
                <a:spcPct val="90000"/>
              </a:lnSpc>
              <a:spcBef>
                <a:spcPts val="800"/>
              </a:spcBef>
              <a:spcAft>
                <a:spcPts val="0"/>
              </a:spcAft>
              <a:buNone/>
            </a:pPr>
            <a:r>
              <a:t/>
            </a:r>
            <a:endParaRPr/>
          </a:p>
        </p:txBody>
      </p:sp>
      <p:sp>
        <p:nvSpPr>
          <p:cNvPr id="283" name="Google Shape;283;p45"/>
          <p:cNvSpPr txBox="1"/>
          <p:nvPr>
            <p:ph idx="12" type="sldNum"/>
          </p:nvPr>
        </p:nvSpPr>
        <p:spPr>
          <a:xfrm>
            <a:off x="7205663" y="47184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87" name="Shape 287"/>
        <p:cNvGrpSpPr/>
        <p:nvPr/>
      </p:nvGrpSpPr>
      <p:grpSpPr>
        <a:xfrm>
          <a:off x="0" y="0"/>
          <a:ext cx="0" cy="0"/>
          <a:chOff x="0" y="0"/>
          <a:chExt cx="0" cy="0"/>
        </a:xfrm>
      </p:grpSpPr>
      <p:sp>
        <p:nvSpPr>
          <p:cNvPr id="288" name="Google Shape;288;p46"/>
          <p:cNvSpPr txBox="1"/>
          <p:nvPr>
            <p:ph type="title"/>
          </p:nvPr>
        </p:nvSpPr>
        <p:spPr>
          <a:xfrm>
            <a:off x="667287" y="3385"/>
            <a:ext cx="7137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Why Not Relay</a:t>
            </a:r>
            <a:endParaRPr/>
          </a:p>
        </p:txBody>
      </p:sp>
      <p:sp>
        <p:nvSpPr>
          <p:cNvPr id="289" name="Google Shape;289;p46"/>
          <p:cNvSpPr txBox="1"/>
          <p:nvPr>
            <p:ph idx="1" type="body"/>
          </p:nvPr>
        </p:nvSpPr>
        <p:spPr>
          <a:xfrm>
            <a:off x="725672" y="915234"/>
            <a:ext cx="7789800" cy="3263400"/>
          </a:xfrm>
          <a:prstGeom prst="rect">
            <a:avLst/>
          </a:prstGeom>
          <a:noFill/>
          <a:ln>
            <a:noFill/>
          </a:ln>
        </p:spPr>
        <p:txBody>
          <a:bodyPr anchorCtr="0" anchor="t" bIns="34275" lIns="68575" spcFirstLastPara="1" rIns="68575" wrap="square" tIns="34275">
            <a:normAutofit/>
          </a:bodyPr>
          <a:lstStyle/>
          <a:p>
            <a:pPr indent="-298450" lvl="0" marL="342900" rtl="0" algn="l">
              <a:spcBef>
                <a:spcPts val="0"/>
              </a:spcBef>
              <a:spcAft>
                <a:spcPts val="0"/>
              </a:spcAft>
              <a:buSzPts val="2100"/>
              <a:buChar char="•"/>
            </a:pPr>
            <a:r>
              <a:rPr lang="en" sz="2800"/>
              <a:t>Transistors </a:t>
            </a:r>
            <a:endParaRPr sz="2800"/>
          </a:p>
          <a:p>
            <a:pPr indent="-298450" lvl="1" marL="685800" rtl="0" algn="l">
              <a:spcBef>
                <a:spcPts val="0"/>
              </a:spcBef>
              <a:spcAft>
                <a:spcPts val="0"/>
              </a:spcAft>
              <a:buSzPts val="2100"/>
              <a:buChar char="•"/>
            </a:pPr>
            <a:r>
              <a:rPr lang="en" sz="2400"/>
              <a:t>Faster</a:t>
            </a:r>
            <a:endParaRPr sz="2400"/>
          </a:p>
          <a:p>
            <a:pPr indent="-298450" lvl="1" marL="685800" rtl="0" algn="l">
              <a:spcBef>
                <a:spcPts val="0"/>
              </a:spcBef>
              <a:spcAft>
                <a:spcPts val="0"/>
              </a:spcAft>
              <a:buSzPts val="2100"/>
              <a:buChar char="•"/>
            </a:pPr>
            <a:r>
              <a:rPr lang="en" sz="2400"/>
              <a:t>Smaller</a:t>
            </a:r>
            <a:endParaRPr sz="2400"/>
          </a:p>
          <a:p>
            <a:pPr indent="-298450" lvl="1" marL="685800" rtl="0" algn="l">
              <a:spcBef>
                <a:spcPts val="0"/>
              </a:spcBef>
              <a:spcAft>
                <a:spcPts val="0"/>
              </a:spcAft>
              <a:buSzPts val="2100"/>
              <a:buChar char="•"/>
            </a:pPr>
            <a:r>
              <a:rPr lang="en" sz="2400"/>
              <a:t>Inexpensive </a:t>
            </a:r>
            <a:endParaRPr sz="2400"/>
          </a:p>
          <a:p>
            <a:pPr indent="0" lvl="0" marL="342900" rtl="0" algn="l">
              <a:spcBef>
                <a:spcPts val="0"/>
              </a:spcBef>
              <a:spcAft>
                <a:spcPts val="0"/>
              </a:spcAft>
              <a:buNone/>
            </a:pPr>
            <a:r>
              <a:t/>
            </a:r>
            <a:endParaRPr/>
          </a:p>
          <a:p>
            <a:pPr indent="-38100" lvl="0" marL="177800" rtl="0" algn="l">
              <a:lnSpc>
                <a:spcPct val="90000"/>
              </a:lnSpc>
              <a:spcBef>
                <a:spcPts val="800"/>
              </a:spcBef>
              <a:spcAft>
                <a:spcPts val="0"/>
              </a:spcAft>
              <a:buClr>
                <a:schemeClr val="dk1"/>
              </a:buClr>
              <a:buSzPts val="2100"/>
              <a:buNone/>
            </a:pPr>
            <a:r>
              <a:t/>
            </a:r>
            <a:endParaRPr/>
          </a:p>
        </p:txBody>
      </p:sp>
      <p:sp>
        <p:nvSpPr>
          <p:cNvPr id="290" name="Google Shape;290;p46"/>
          <p:cNvSpPr txBox="1"/>
          <p:nvPr>
            <p:ph idx="12" type="sldNum"/>
          </p:nvPr>
        </p:nvSpPr>
        <p:spPr>
          <a:xfrm>
            <a:off x="7129463" y="47184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94" name="Shape 294"/>
        <p:cNvGrpSpPr/>
        <p:nvPr/>
      </p:nvGrpSpPr>
      <p:grpSpPr>
        <a:xfrm>
          <a:off x="0" y="0"/>
          <a:ext cx="0" cy="0"/>
          <a:chOff x="0" y="0"/>
          <a:chExt cx="0" cy="0"/>
        </a:xfrm>
      </p:grpSpPr>
      <p:sp>
        <p:nvSpPr>
          <p:cNvPr id="295" name="Google Shape;295;p47"/>
          <p:cNvSpPr txBox="1"/>
          <p:nvPr>
            <p:ph type="title"/>
          </p:nvPr>
        </p:nvSpPr>
        <p:spPr>
          <a:xfrm>
            <a:off x="628650" y="338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Voltage Regulator</a:t>
            </a:r>
            <a:endParaRPr/>
          </a:p>
        </p:txBody>
      </p:sp>
      <p:sp>
        <p:nvSpPr>
          <p:cNvPr id="296" name="Google Shape;296;p47"/>
          <p:cNvSpPr txBox="1"/>
          <p:nvPr>
            <p:ph idx="1" type="body"/>
          </p:nvPr>
        </p:nvSpPr>
        <p:spPr>
          <a:xfrm>
            <a:off x="628650" y="797851"/>
            <a:ext cx="7886700" cy="3263400"/>
          </a:xfrm>
          <a:prstGeom prst="rect">
            <a:avLst/>
          </a:prstGeom>
          <a:noFill/>
          <a:ln>
            <a:noFill/>
          </a:ln>
        </p:spPr>
        <p:txBody>
          <a:bodyPr anchorCtr="0" anchor="t" bIns="34275" lIns="68575" spcFirstLastPara="1" rIns="68575" wrap="square" tIns="34275">
            <a:normAutofit/>
          </a:bodyPr>
          <a:lstStyle/>
          <a:p>
            <a:pPr indent="-184150" lvl="0" marL="177800" rtl="0" algn="l">
              <a:lnSpc>
                <a:spcPct val="110000"/>
              </a:lnSpc>
              <a:spcBef>
                <a:spcPts val="0"/>
              </a:spcBef>
              <a:spcAft>
                <a:spcPts val="0"/>
              </a:spcAft>
              <a:buClr>
                <a:schemeClr val="dk1"/>
              </a:buClr>
              <a:buSzPts val="2100"/>
              <a:buChar char="•"/>
            </a:pPr>
            <a:r>
              <a:rPr lang="en"/>
              <a:t>The purpose of the voltage regulator is to provide fixed voltage of a certain value.</a:t>
            </a:r>
            <a:endParaRPr/>
          </a:p>
          <a:p>
            <a:pPr indent="-184150" lvl="0" marL="177800" rtl="0" algn="l">
              <a:lnSpc>
                <a:spcPct val="110000"/>
              </a:lnSpc>
              <a:spcBef>
                <a:spcPts val="800"/>
              </a:spcBef>
              <a:spcAft>
                <a:spcPts val="0"/>
              </a:spcAft>
              <a:buClr>
                <a:schemeClr val="dk1"/>
              </a:buClr>
              <a:buSzPts val="2100"/>
              <a:buChar char="•"/>
            </a:pPr>
            <a:r>
              <a:rPr lang="en"/>
              <a:t>This requires either a battery sufficiently large to supply the load on its own for two weeks, or the use of an AC power supply.</a:t>
            </a:r>
            <a:endParaRPr/>
          </a:p>
          <a:p>
            <a:pPr indent="-184150" lvl="0" marL="177800" rtl="0" algn="l">
              <a:lnSpc>
                <a:spcPct val="110000"/>
              </a:lnSpc>
              <a:spcBef>
                <a:spcPts val="800"/>
              </a:spcBef>
              <a:spcAft>
                <a:spcPts val="0"/>
              </a:spcAft>
              <a:buClr>
                <a:schemeClr val="dk1"/>
              </a:buClr>
              <a:buSzPts val="2100"/>
              <a:buChar char="•"/>
            </a:pPr>
            <a:r>
              <a:rPr lang="en"/>
              <a:t>A voltage regulator will be used to provide the microprocessor and sensors with a stable operating voltage.</a:t>
            </a:r>
            <a:endParaRPr/>
          </a:p>
          <a:p>
            <a:pPr indent="-184150" lvl="0" marL="177800" rtl="0" algn="l">
              <a:lnSpc>
                <a:spcPct val="110000"/>
              </a:lnSpc>
              <a:spcBef>
                <a:spcPts val="800"/>
              </a:spcBef>
              <a:spcAft>
                <a:spcPts val="0"/>
              </a:spcAft>
              <a:buClr>
                <a:schemeClr val="dk1"/>
              </a:buClr>
              <a:buSzPts val="2100"/>
              <a:buChar char="•"/>
            </a:pPr>
            <a:r>
              <a:rPr lang="en"/>
              <a:t>There are two types of voltage regulators: Linear Regulator and the Switching Regulator. </a:t>
            </a:r>
            <a:endParaRPr/>
          </a:p>
        </p:txBody>
      </p:sp>
      <p:sp>
        <p:nvSpPr>
          <p:cNvPr id="297" name="Google Shape;297;p47"/>
          <p:cNvSpPr txBox="1"/>
          <p:nvPr>
            <p:ph idx="12" type="sldNum"/>
          </p:nvPr>
        </p:nvSpPr>
        <p:spPr>
          <a:xfrm>
            <a:off x="7205663" y="47184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301" name="Shape 301"/>
        <p:cNvGrpSpPr/>
        <p:nvPr/>
      </p:nvGrpSpPr>
      <p:grpSpPr>
        <a:xfrm>
          <a:off x="0" y="0"/>
          <a:ext cx="0" cy="0"/>
          <a:chOff x="0" y="0"/>
          <a:chExt cx="0" cy="0"/>
        </a:xfrm>
      </p:grpSpPr>
      <p:sp>
        <p:nvSpPr>
          <p:cNvPr id="302" name="Google Shape;302;p48"/>
          <p:cNvSpPr txBox="1"/>
          <p:nvPr>
            <p:ph type="title"/>
          </p:nvPr>
        </p:nvSpPr>
        <p:spPr>
          <a:xfrm>
            <a:off x="628650" y="338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Comparison </a:t>
            </a:r>
            <a:endParaRPr/>
          </a:p>
        </p:txBody>
      </p:sp>
      <p:pic>
        <p:nvPicPr>
          <p:cNvPr id="303" name="Google Shape;303;p48"/>
          <p:cNvPicPr preferRelativeResize="0"/>
          <p:nvPr>
            <p:ph idx="1" type="body"/>
          </p:nvPr>
        </p:nvPicPr>
        <p:blipFill rotWithShape="1">
          <a:blip r:embed="rId3">
            <a:alphaModFix/>
          </a:blip>
          <a:srcRect b="0" l="0" r="0" t="0"/>
          <a:stretch/>
        </p:blipFill>
        <p:spPr>
          <a:xfrm>
            <a:off x="230750" y="791225"/>
            <a:ext cx="4124100" cy="2401200"/>
          </a:xfrm>
          <a:prstGeom prst="rect">
            <a:avLst/>
          </a:prstGeom>
          <a:noFill/>
          <a:ln>
            <a:noFill/>
          </a:ln>
        </p:spPr>
      </p:pic>
      <p:pic>
        <p:nvPicPr>
          <p:cNvPr id="304" name="Google Shape;304;p48"/>
          <p:cNvPicPr preferRelativeResize="0"/>
          <p:nvPr/>
        </p:nvPicPr>
        <p:blipFill rotWithShape="1">
          <a:blip r:embed="rId4">
            <a:alphaModFix/>
          </a:blip>
          <a:srcRect b="0" l="0" r="0" t="0"/>
          <a:stretch/>
        </p:blipFill>
        <p:spPr>
          <a:xfrm>
            <a:off x="4658726" y="804578"/>
            <a:ext cx="4124025" cy="2359450"/>
          </a:xfrm>
          <a:prstGeom prst="rect">
            <a:avLst/>
          </a:prstGeom>
          <a:noFill/>
          <a:ln>
            <a:noFill/>
          </a:ln>
        </p:spPr>
      </p:pic>
      <p:sp>
        <p:nvSpPr>
          <p:cNvPr id="305" name="Google Shape;305;p48"/>
          <p:cNvSpPr txBox="1"/>
          <p:nvPr/>
        </p:nvSpPr>
        <p:spPr>
          <a:xfrm>
            <a:off x="743755" y="2420984"/>
            <a:ext cx="7833600" cy="2272200"/>
          </a:xfrm>
          <a:prstGeom prst="rect">
            <a:avLst/>
          </a:prstGeom>
          <a:noFill/>
          <a:ln>
            <a:noFill/>
          </a:ln>
        </p:spPr>
        <p:txBody>
          <a:bodyPr anchorCtr="0" anchor="t" bIns="34275" lIns="68575" spcFirstLastPara="1" rIns="68575" wrap="square" tIns="34275">
            <a:noAutofit/>
          </a:bodyPr>
          <a:lstStyle/>
          <a:p>
            <a:pPr indent="0" lvl="0" marL="342900" marR="0" rtl="0" algn="l">
              <a:lnSpc>
                <a:spcPct val="80000"/>
              </a:lnSpc>
              <a:spcBef>
                <a:spcPts val="230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06" name="Google Shape;306;p48"/>
          <p:cNvSpPr txBox="1"/>
          <p:nvPr>
            <p:ph idx="12" type="sldNum"/>
          </p:nvPr>
        </p:nvSpPr>
        <p:spPr>
          <a:xfrm>
            <a:off x="72056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310" name="Shape 310"/>
        <p:cNvGrpSpPr/>
        <p:nvPr/>
      </p:nvGrpSpPr>
      <p:grpSpPr>
        <a:xfrm>
          <a:off x="0" y="0"/>
          <a:ext cx="0" cy="0"/>
          <a:chOff x="0" y="0"/>
          <a:chExt cx="0" cy="0"/>
        </a:xfrm>
      </p:grpSpPr>
      <p:sp>
        <p:nvSpPr>
          <p:cNvPr id="311" name="Google Shape;311;p49"/>
          <p:cNvSpPr txBox="1"/>
          <p:nvPr>
            <p:ph idx="1" type="body"/>
          </p:nvPr>
        </p:nvSpPr>
        <p:spPr>
          <a:xfrm>
            <a:off x="685799" y="1078787"/>
            <a:ext cx="3957600" cy="2833200"/>
          </a:xfrm>
          <a:prstGeom prst="rect">
            <a:avLst/>
          </a:prstGeom>
          <a:noFill/>
          <a:ln>
            <a:noFill/>
          </a:ln>
        </p:spPr>
        <p:txBody>
          <a:bodyPr anchorCtr="0" anchor="t" bIns="34275" lIns="68575" spcFirstLastPara="1" rIns="68575" wrap="square" tIns="34275">
            <a:normAutofit fontScale="92500" lnSpcReduction="20000"/>
          </a:bodyPr>
          <a:lstStyle/>
          <a:p>
            <a:pPr indent="-186848" lvl="0" marL="177800" rtl="0" algn="l">
              <a:lnSpc>
                <a:spcPct val="90000"/>
              </a:lnSpc>
              <a:spcBef>
                <a:spcPts val="0"/>
              </a:spcBef>
              <a:spcAft>
                <a:spcPts val="0"/>
              </a:spcAft>
              <a:buClr>
                <a:schemeClr val="dk1"/>
              </a:buClr>
              <a:buSzPct val="100000"/>
              <a:buChar char="•"/>
            </a:pPr>
            <a:r>
              <a:rPr lang="en"/>
              <a:t>The crystal oscillator provides the clocking frequency necessary to run the microprocessor.</a:t>
            </a:r>
            <a:endParaRPr/>
          </a:p>
          <a:p>
            <a:pPr indent="-186848" lvl="0" marL="177800" rtl="0" algn="l">
              <a:lnSpc>
                <a:spcPct val="90000"/>
              </a:lnSpc>
              <a:spcBef>
                <a:spcPts val="1800"/>
              </a:spcBef>
              <a:spcAft>
                <a:spcPts val="0"/>
              </a:spcAft>
              <a:buClr>
                <a:schemeClr val="dk1"/>
              </a:buClr>
              <a:buSzPct val="100000"/>
              <a:buChar char="•"/>
            </a:pPr>
            <a:r>
              <a:rPr lang="en"/>
              <a:t>16MHz is  recommended for the  chosen microprocessor</a:t>
            </a:r>
            <a:endParaRPr/>
          </a:p>
          <a:p>
            <a:pPr indent="-186848" lvl="0" marL="177800" rtl="0" algn="l">
              <a:lnSpc>
                <a:spcPct val="90000"/>
              </a:lnSpc>
              <a:spcBef>
                <a:spcPts val="1800"/>
              </a:spcBef>
              <a:spcAft>
                <a:spcPts val="0"/>
              </a:spcAft>
              <a:buClr>
                <a:schemeClr val="dk1"/>
              </a:buClr>
              <a:buSzPct val="100000"/>
              <a:buChar char="•"/>
            </a:pPr>
            <a:r>
              <a:rPr lang="en"/>
              <a:t>The exact timing in not critical for this application</a:t>
            </a:r>
            <a:endParaRPr/>
          </a:p>
          <a:p>
            <a:pPr indent="-186848" lvl="0" marL="177800" rtl="0" algn="l">
              <a:lnSpc>
                <a:spcPct val="90000"/>
              </a:lnSpc>
              <a:spcBef>
                <a:spcPts val="1800"/>
              </a:spcBef>
              <a:spcAft>
                <a:spcPts val="0"/>
              </a:spcAft>
              <a:buClr>
                <a:schemeClr val="dk1"/>
              </a:buClr>
              <a:buSzPct val="100000"/>
              <a:buChar char="•"/>
            </a:pPr>
            <a:r>
              <a:rPr lang="en"/>
              <a:t>An “HC49S” has been chosen for this part because it is small, cheap, and </a:t>
            </a:r>
            <a:r>
              <a:rPr lang="en"/>
              <a:t>available</a:t>
            </a:r>
            <a:r>
              <a:rPr lang="en"/>
              <a:t> from many sources. </a:t>
            </a:r>
            <a:endParaRPr/>
          </a:p>
        </p:txBody>
      </p:sp>
      <p:pic>
        <p:nvPicPr>
          <p:cNvPr id="312" name="Google Shape;312;p49"/>
          <p:cNvPicPr preferRelativeResize="0"/>
          <p:nvPr/>
        </p:nvPicPr>
        <p:blipFill rotWithShape="1">
          <a:blip r:embed="rId3">
            <a:alphaModFix/>
          </a:blip>
          <a:srcRect b="0" l="0" r="0" t="0"/>
          <a:stretch/>
        </p:blipFill>
        <p:spPr>
          <a:xfrm>
            <a:off x="4884015" y="1018512"/>
            <a:ext cx="3215467" cy="2824249"/>
          </a:xfrm>
          <a:prstGeom prst="rect">
            <a:avLst/>
          </a:prstGeom>
          <a:noFill/>
          <a:ln>
            <a:noFill/>
          </a:ln>
        </p:spPr>
      </p:pic>
      <p:sp>
        <p:nvSpPr>
          <p:cNvPr id="313" name="Google Shape;313;p49"/>
          <p:cNvSpPr txBox="1"/>
          <p:nvPr>
            <p:ph idx="12" type="sldNum"/>
          </p:nvPr>
        </p:nvSpPr>
        <p:spPr>
          <a:xfrm>
            <a:off x="7281863" y="47184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14" name="Google Shape;314;p49"/>
          <p:cNvSpPr txBox="1"/>
          <p:nvPr>
            <p:ph type="title"/>
          </p:nvPr>
        </p:nvSpPr>
        <p:spPr>
          <a:xfrm>
            <a:off x="628650" y="2702"/>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Crystal Oscillator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318" name="Shape 318"/>
        <p:cNvGrpSpPr/>
        <p:nvPr/>
      </p:nvGrpSpPr>
      <p:grpSpPr>
        <a:xfrm>
          <a:off x="0" y="0"/>
          <a:ext cx="0" cy="0"/>
          <a:chOff x="0" y="0"/>
          <a:chExt cx="0" cy="0"/>
        </a:xfrm>
      </p:grpSpPr>
      <p:sp>
        <p:nvSpPr>
          <p:cNvPr id="319" name="Google Shape;319;p50"/>
          <p:cNvSpPr txBox="1"/>
          <p:nvPr>
            <p:ph type="title"/>
          </p:nvPr>
        </p:nvSpPr>
        <p:spPr>
          <a:xfrm>
            <a:off x="628650" y="206229"/>
            <a:ext cx="7886700" cy="5859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Light Sensor</a:t>
            </a:r>
            <a:endParaRPr/>
          </a:p>
        </p:txBody>
      </p:sp>
      <p:sp>
        <p:nvSpPr>
          <p:cNvPr id="320" name="Google Shape;320;p50"/>
          <p:cNvSpPr txBox="1"/>
          <p:nvPr>
            <p:ph idx="1" type="body"/>
          </p:nvPr>
        </p:nvSpPr>
        <p:spPr>
          <a:xfrm>
            <a:off x="686217" y="1051391"/>
            <a:ext cx="6017100" cy="3188100"/>
          </a:xfrm>
          <a:prstGeom prst="rect">
            <a:avLst/>
          </a:prstGeom>
          <a:noFill/>
          <a:ln>
            <a:noFill/>
          </a:ln>
        </p:spPr>
        <p:txBody>
          <a:bodyPr anchorCtr="0" anchor="t" bIns="34275" lIns="68575" spcFirstLastPara="1" rIns="68575" wrap="square" tIns="34275">
            <a:normAutofit fontScale="77500"/>
          </a:bodyPr>
          <a:lstStyle/>
          <a:p>
            <a:pPr indent="-166846" lvl="0" marL="177800" rtl="0" algn="l">
              <a:lnSpc>
                <a:spcPct val="90000"/>
              </a:lnSpc>
              <a:spcBef>
                <a:spcPts val="0"/>
              </a:spcBef>
              <a:spcAft>
                <a:spcPts val="0"/>
              </a:spcAft>
              <a:buClr>
                <a:schemeClr val="dk1"/>
              </a:buClr>
              <a:buSzPct val="100000"/>
              <a:buChar char="•"/>
            </a:pPr>
            <a:r>
              <a:rPr lang="en"/>
              <a:t>The amount of ambient light is one of the critical resources for plant health.</a:t>
            </a:r>
            <a:endParaRPr/>
          </a:p>
          <a:p>
            <a:pPr indent="-166846" lvl="0" marL="177800" rtl="0" algn="l">
              <a:lnSpc>
                <a:spcPct val="90000"/>
              </a:lnSpc>
              <a:spcBef>
                <a:spcPts val="1800"/>
              </a:spcBef>
              <a:spcAft>
                <a:spcPts val="0"/>
              </a:spcAft>
              <a:buClr>
                <a:schemeClr val="dk1"/>
              </a:buClr>
              <a:buSzPct val="100000"/>
              <a:buChar char="•"/>
            </a:pPr>
            <a:r>
              <a:rPr lang="en"/>
              <a:t>Low light levels make all other plant care more critical</a:t>
            </a:r>
            <a:endParaRPr/>
          </a:p>
          <a:p>
            <a:pPr indent="-166846" lvl="0" marL="177800" rtl="0" algn="l">
              <a:lnSpc>
                <a:spcPct val="90000"/>
              </a:lnSpc>
              <a:spcBef>
                <a:spcPts val="1800"/>
              </a:spcBef>
              <a:spcAft>
                <a:spcPts val="0"/>
              </a:spcAft>
              <a:buClr>
                <a:schemeClr val="dk1"/>
              </a:buClr>
              <a:buSzPct val="100000"/>
              <a:buChar char="•"/>
            </a:pPr>
            <a:r>
              <a:rPr lang="en"/>
              <a:t>The IPMS will augment natural lighting  to maintain plant health.</a:t>
            </a:r>
            <a:endParaRPr/>
          </a:p>
          <a:p>
            <a:pPr indent="-166846" lvl="0" marL="177800" rtl="0" algn="l">
              <a:lnSpc>
                <a:spcPct val="90000"/>
              </a:lnSpc>
              <a:spcBef>
                <a:spcPts val="1800"/>
              </a:spcBef>
              <a:spcAft>
                <a:spcPts val="0"/>
              </a:spcAft>
              <a:buClr>
                <a:schemeClr val="dk1"/>
              </a:buClr>
              <a:buSzPct val="100000"/>
              <a:buChar char="•"/>
            </a:pPr>
            <a:r>
              <a:rPr lang="en"/>
              <a:t>Light of sufficient strength to matter requires a lot of energy </a:t>
            </a:r>
            <a:endParaRPr/>
          </a:p>
          <a:p>
            <a:pPr indent="-166846" lvl="0" marL="177800" rtl="0" algn="l">
              <a:lnSpc>
                <a:spcPct val="90000"/>
              </a:lnSpc>
              <a:spcBef>
                <a:spcPts val="1800"/>
              </a:spcBef>
              <a:spcAft>
                <a:spcPts val="0"/>
              </a:spcAft>
              <a:buClr>
                <a:schemeClr val="dk1"/>
              </a:buClr>
              <a:buSzPct val="100000"/>
              <a:buChar char="•"/>
            </a:pPr>
            <a:r>
              <a:rPr lang="en"/>
              <a:t>The light sensor will determine when light augmentation is needed.</a:t>
            </a:r>
            <a:endParaRPr/>
          </a:p>
          <a:p>
            <a:pPr indent="-166846" lvl="0" marL="177800" rtl="0" algn="l">
              <a:lnSpc>
                <a:spcPct val="90000"/>
              </a:lnSpc>
              <a:spcBef>
                <a:spcPts val="1800"/>
              </a:spcBef>
              <a:spcAft>
                <a:spcPts val="0"/>
              </a:spcAft>
              <a:buClr>
                <a:schemeClr val="dk1"/>
              </a:buClr>
              <a:buSzPct val="100000"/>
              <a:buChar char="•"/>
            </a:pPr>
            <a:r>
              <a:rPr lang="en"/>
              <a:t>The light sensor itself is just a light sensitive resistor, which can be sourced very cheaply from many places  in various values.</a:t>
            </a:r>
            <a:endParaRPr/>
          </a:p>
        </p:txBody>
      </p:sp>
      <p:pic>
        <p:nvPicPr>
          <p:cNvPr id="321" name="Google Shape;321;p50"/>
          <p:cNvPicPr preferRelativeResize="0"/>
          <p:nvPr/>
        </p:nvPicPr>
        <p:blipFill rotWithShape="1">
          <a:blip r:embed="rId3">
            <a:alphaModFix/>
          </a:blip>
          <a:srcRect b="0" l="0" r="0" t="0"/>
          <a:stretch/>
        </p:blipFill>
        <p:spPr>
          <a:xfrm>
            <a:off x="7118117" y="1910131"/>
            <a:ext cx="742950" cy="1335881"/>
          </a:xfrm>
          <a:prstGeom prst="rect">
            <a:avLst/>
          </a:prstGeom>
          <a:noFill/>
          <a:ln>
            <a:noFill/>
          </a:ln>
        </p:spPr>
      </p:pic>
      <p:sp>
        <p:nvSpPr>
          <p:cNvPr id="322" name="Google Shape;322;p50"/>
          <p:cNvSpPr txBox="1"/>
          <p:nvPr>
            <p:ph idx="12" type="sldNum"/>
          </p:nvPr>
        </p:nvSpPr>
        <p:spPr>
          <a:xfrm>
            <a:off x="7281863" y="47184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326" name="Shape 326"/>
        <p:cNvGrpSpPr/>
        <p:nvPr/>
      </p:nvGrpSpPr>
      <p:grpSpPr>
        <a:xfrm>
          <a:off x="0" y="0"/>
          <a:ext cx="0" cy="0"/>
          <a:chOff x="0" y="0"/>
          <a:chExt cx="0" cy="0"/>
        </a:xfrm>
      </p:grpSpPr>
      <p:sp>
        <p:nvSpPr>
          <p:cNvPr id="327" name="Google Shape;327;p51"/>
          <p:cNvSpPr txBox="1"/>
          <p:nvPr>
            <p:ph type="title"/>
          </p:nvPr>
        </p:nvSpPr>
        <p:spPr>
          <a:xfrm>
            <a:off x="628650" y="244866"/>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Temperature and Humidity Sensor</a:t>
            </a:r>
            <a:br>
              <a:rPr lang="en"/>
            </a:br>
            <a:endParaRPr/>
          </a:p>
        </p:txBody>
      </p:sp>
      <p:sp>
        <p:nvSpPr>
          <p:cNvPr id="328" name="Google Shape;328;p51"/>
          <p:cNvSpPr txBox="1"/>
          <p:nvPr>
            <p:ph idx="1" type="body"/>
          </p:nvPr>
        </p:nvSpPr>
        <p:spPr>
          <a:xfrm>
            <a:off x="666901" y="983777"/>
            <a:ext cx="5746800" cy="2833200"/>
          </a:xfrm>
          <a:prstGeom prst="rect">
            <a:avLst/>
          </a:prstGeom>
          <a:noFill/>
          <a:ln>
            <a:noFill/>
          </a:ln>
        </p:spPr>
        <p:txBody>
          <a:bodyPr anchorCtr="0" anchor="t" bIns="34275" lIns="68575" spcFirstLastPara="1" rIns="68575" wrap="square" tIns="34275">
            <a:normAutofit lnSpcReduction="10000"/>
          </a:bodyPr>
          <a:lstStyle/>
          <a:p>
            <a:pPr indent="-196850" lvl="0" marL="177800" rtl="0" algn="l">
              <a:lnSpc>
                <a:spcPct val="90000"/>
              </a:lnSpc>
              <a:spcBef>
                <a:spcPts val="0"/>
              </a:spcBef>
              <a:spcAft>
                <a:spcPts val="0"/>
              </a:spcAft>
              <a:buClr>
                <a:schemeClr val="dk1"/>
              </a:buClr>
              <a:buSzPts val="2100"/>
              <a:buChar char="•"/>
            </a:pPr>
            <a:r>
              <a:rPr lang="en"/>
              <a:t>IPMS will also monitor temperature and humidity since these can also affect plant health.</a:t>
            </a:r>
            <a:endParaRPr/>
          </a:p>
          <a:p>
            <a:pPr indent="-196850" lvl="0" marL="177800" rtl="0" algn="l">
              <a:lnSpc>
                <a:spcPct val="90000"/>
              </a:lnSpc>
              <a:spcBef>
                <a:spcPts val="1800"/>
              </a:spcBef>
              <a:spcAft>
                <a:spcPts val="0"/>
              </a:spcAft>
              <a:buClr>
                <a:schemeClr val="dk1"/>
              </a:buClr>
              <a:buSzPts val="2100"/>
              <a:buChar char="•"/>
            </a:pPr>
            <a:r>
              <a:rPr lang="en"/>
              <a:t>A high ambient temperature, or low humidity will increase watering needs.</a:t>
            </a:r>
            <a:endParaRPr/>
          </a:p>
          <a:p>
            <a:pPr indent="-196850" lvl="0" marL="177800" rtl="0" algn="l">
              <a:lnSpc>
                <a:spcPct val="90000"/>
              </a:lnSpc>
              <a:spcBef>
                <a:spcPts val="1800"/>
              </a:spcBef>
              <a:spcAft>
                <a:spcPts val="0"/>
              </a:spcAft>
              <a:buClr>
                <a:schemeClr val="dk1"/>
              </a:buClr>
              <a:buSzPts val="2100"/>
              <a:buChar char="•"/>
            </a:pPr>
            <a:r>
              <a:rPr lang="en"/>
              <a:t>IPMS can adjust watering schedule based on temperature and humidity.</a:t>
            </a:r>
            <a:endParaRPr/>
          </a:p>
          <a:p>
            <a:pPr indent="-196850" lvl="0" marL="177800" rtl="0" algn="l">
              <a:lnSpc>
                <a:spcPct val="90000"/>
              </a:lnSpc>
              <a:spcBef>
                <a:spcPts val="1800"/>
              </a:spcBef>
              <a:spcAft>
                <a:spcPts val="0"/>
              </a:spcAft>
              <a:buClr>
                <a:schemeClr val="dk1"/>
              </a:buClr>
              <a:buSzPts val="2100"/>
              <a:buChar char="•"/>
            </a:pPr>
            <a:r>
              <a:rPr lang="en"/>
              <a:t>Temperature and Humidity sensors are frequently combined  in a common package.</a:t>
            </a:r>
            <a:endParaRPr/>
          </a:p>
        </p:txBody>
      </p:sp>
      <p:pic>
        <p:nvPicPr>
          <p:cNvPr id="329" name="Google Shape;329;p51"/>
          <p:cNvPicPr preferRelativeResize="0"/>
          <p:nvPr/>
        </p:nvPicPr>
        <p:blipFill rotWithShape="1">
          <a:blip r:embed="rId3">
            <a:alphaModFix/>
          </a:blip>
          <a:srcRect b="0" l="0" r="0" t="0"/>
          <a:stretch/>
        </p:blipFill>
        <p:spPr>
          <a:xfrm>
            <a:off x="6884302" y="1916408"/>
            <a:ext cx="1235869" cy="1235869"/>
          </a:xfrm>
          <a:prstGeom prst="rect">
            <a:avLst/>
          </a:prstGeom>
          <a:noFill/>
          <a:ln>
            <a:noFill/>
          </a:ln>
        </p:spPr>
      </p:pic>
      <p:sp>
        <p:nvSpPr>
          <p:cNvPr id="330" name="Google Shape;330;p51"/>
          <p:cNvSpPr txBox="1"/>
          <p:nvPr>
            <p:ph idx="12" type="sldNum"/>
          </p:nvPr>
        </p:nvSpPr>
        <p:spPr>
          <a:xfrm>
            <a:off x="7308888" y="47382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334" name="Shape 334"/>
        <p:cNvGrpSpPr/>
        <p:nvPr/>
      </p:nvGrpSpPr>
      <p:grpSpPr>
        <a:xfrm>
          <a:off x="0" y="0"/>
          <a:ext cx="0" cy="0"/>
          <a:chOff x="0" y="0"/>
          <a:chExt cx="0" cy="0"/>
        </a:xfrm>
      </p:grpSpPr>
      <p:sp>
        <p:nvSpPr>
          <p:cNvPr id="335" name="Google Shape;335;p52"/>
          <p:cNvSpPr txBox="1"/>
          <p:nvPr>
            <p:ph type="title"/>
          </p:nvPr>
        </p:nvSpPr>
        <p:spPr>
          <a:xfrm>
            <a:off x="628650" y="1630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Grow Light</a:t>
            </a:r>
            <a:endParaRPr/>
          </a:p>
        </p:txBody>
      </p:sp>
      <p:sp>
        <p:nvSpPr>
          <p:cNvPr id="336" name="Google Shape;336;p52"/>
          <p:cNvSpPr txBox="1"/>
          <p:nvPr>
            <p:ph idx="1" type="body"/>
          </p:nvPr>
        </p:nvSpPr>
        <p:spPr>
          <a:xfrm>
            <a:off x="689260" y="811090"/>
            <a:ext cx="7768200" cy="2833200"/>
          </a:xfrm>
          <a:prstGeom prst="rect">
            <a:avLst/>
          </a:prstGeom>
          <a:noFill/>
          <a:ln>
            <a:noFill/>
          </a:ln>
        </p:spPr>
        <p:txBody>
          <a:bodyPr anchorCtr="0" anchor="t" bIns="34275" lIns="68575" spcFirstLastPara="1" rIns="68575" wrap="square" tIns="34275">
            <a:normAutofit lnSpcReduction="20000"/>
          </a:bodyPr>
          <a:lstStyle/>
          <a:p>
            <a:pPr indent="-184150" lvl="0" marL="177800" rtl="0" algn="l">
              <a:lnSpc>
                <a:spcPct val="90000"/>
              </a:lnSpc>
              <a:spcBef>
                <a:spcPts val="0"/>
              </a:spcBef>
              <a:spcAft>
                <a:spcPts val="0"/>
              </a:spcAft>
              <a:buClr>
                <a:schemeClr val="dk1"/>
              </a:buClr>
              <a:buSzPts val="2100"/>
              <a:buChar char="•"/>
            </a:pPr>
            <a:r>
              <a:rPr lang="en"/>
              <a:t>Light is a critical plant need.</a:t>
            </a:r>
            <a:endParaRPr/>
          </a:p>
          <a:p>
            <a:pPr indent="-184150" lvl="0" marL="177800" rtl="0" algn="l">
              <a:lnSpc>
                <a:spcPct val="90000"/>
              </a:lnSpc>
              <a:spcBef>
                <a:spcPts val="800"/>
              </a:spcBef>
              <a:spcAft>
                <a:spcPts val="0"/>
              </a:spcAft>
              <a:buClr>
                <a:schemeClr val="dk1"/>
              </a:buClr>
              <a:buSzPts val="2100"/>
              <a:buChar char="•"/>
            </a:pPr>
            <a:r>
              <a:rPr lang="en"/>
              <a:t>IPMS will augment natural light if necessary to maintain plant health</a:t>
            </a:r>
            <a:endParaRPr/>
          </a:p>
          <a:p>
            <a:pPr indent="-184150" lvl="0" marL="177800" rtl="0" algn="l">
              <a:lnSpc>
                <a:spcPct val="90000"/>
              </a:lnSpc>
              <a:spcBef>
                <a:spcPts val="800"/>
              </a:spcBef>
              <a:spcAft>
                <a:spcPts val="0"/>
              </a:spcAft>
              <a:buClr>
                <a:schemeClr val="dk1"/>
              </a:buClr>
              <a:buSzPts val="2100"/>
              <a:buChar char="•"/>
            </a:pPr>
            <a:r>
              <a:rPr lang="en"/>
              <a:t>Lighting  is costly in terms or energy use. At least 10-20 watts are needed to make a difference.  </a:t>
            </a:r>
            <a:endParaRPr/>
          </a:p>
          <a:p>
            <a:pPr indent="-184150" lvl="0" marL="177800" rtl="0" algn="l">
              <a:lnSpc>
                <a:spcPct val="90000"/>
              </a:lnSpc>
              <a:spcBef>
                <a:spcPts val="800"/>
              </a:spcBef>
              <a:spcAft>
                <a:spcPts val="0"/>
              </a:spcAft>
              <a:buClr>
                <a:schemeClr val="dk1"/>
              </a:buClr>
              <a:buSzPts val="2100"/>
              <a:buChar char="•"/>
            </a:pPr>
            <a:r>
              <a:rPr lang="en"/>
              <a:t>Lighting  is costly in terms of component cost ($10-$20)</a:t>
            </a:r>
            <a:endParaRPr/>
          </a:p>
          <a:p>
            <a:pPr indent="-184150" lvl="0" marL="177800" rtl="0" algn="l">
              <a:lnSpc>
                <a:spcPct val="90000"/>
              </a:lnSpc>
              <a:spcBef>
                <a:spcPts val="800"/>
              </a:spcBef>
              <a:spcAft>
                <a:spcPts val="0"/>
              </a:spcAft>
              <a:buClr>
                <a:schemeClr val="dk1"/>
              </a:buClr>
              <a:buSzPts val="2100"/>
              <a:buChar char="•"/>
            </a:pPr>
            <a:r>
              <a:rPr lang="en"/>
              <a:t>The most energy efficient light sources are LEDs, but these are also the most expensive.</a:t>
            </a:r>
            <a:endParaRPr/>
          </a:p>
          <a:p>
            <a:pPr indent="-184150" lvl="0" marL="177800" rtl="0" algn="l">
              <a:lnSpc>
                <a:spcPct val="90000"/>
              </a:lnSpc>
              <a:spcBef>
                <a:spcPts val="800"/>
              </a:spcBef>
              <a:spcAft>
                <a:spcPts val="0"/>
              </a:spcAft>
              <a:buClr>
                <a:schemeClr val="dk1"/>
              </a:buClr>
              <a:buSzPts val="2100"/>
              <a:buChar char="•"/>
            </a:pPr>
            <a:r>
              <a:rPr lang="en"/>
              <a:t>A 12VDC 20W  CFL has been tentatively selected, but is subject to change if a better option can be found.</a:t>
            </a:r>
            <a:endParaRPr/>
          </a:p>
        </p:txBody>
      </p:sp>
      <p:pic>
        <p:nvPicPr>
          <p:cNvPr id="337" name="Google Shape;337;p52"/>
          <p:cNvPicPr preferRelativeResize="0"/>
          <p:nvPr/>
        </p:nvPicPr>
        <p:blipFill rotWithShape="1">
          <a:blip r:embed="rId3">
            <a:alphaModFix/>
          </a:blip>
          <a:srcRect b="0" l="0" r="0" t="0"/>
          <a:stretch/>
        </p:blipFill>
        <p:spPr>
          <a:xfrm>
            <a:off x="2582660" y="3509077"/>
            <a:ext cx="3978680" cy="1224647"/>
          </a:xfrm>
          <a:prstGeom prst="rect">
            <a:avLst/>
          </a:prstGeom>
          <a:noFill/>
          <a:ln>
            <a:noFill/>
          </a:ln>
        </p:spPr>
      </p:pic>
      <p:sp>
        <p:nvSpPr>
          <p:cNvPr id="338" name="Google Shape;338;p52"/>
          <p:cNvSpPr txBox="1"/>
          <p:nvPr>
            <p:ph idx="12" type="sldNum"/>
          </p:nvPr>
        </p:nvSpPr>
        <p:spPr>
          <a:xfrm>
            <a:off x="73580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342" name="Shape 342"/>
        <p:cNvGrpSpPr/>
        <p:nvPr/>
      </p:nvGrpSpPr>
      <p:grpSpPr>
        <a:xfrm>
          <a:off x="0" y="0"/>
          <a:ext cx="0" cy="0"/>
          <a:chOff x="0" y="0"/>
          <a:chExt cx="0" cy="0"/>
        </a:xfrm>
      </p:grpSpPr>
      <p:sp>
        <p:nvSpPr>
          <p:cNvPr id="343" name="Google Shape;343;p53"/>
          <p:cNvSpPr txBox="1"/>
          <p:nvPr>
            <p:ph type="title"/>
          </p:nvPr>
        </p:nvSpPr>
        <p:spPr>
          <a:xfrm>
            <a:off x="628650" y="338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Water Pump</a:t>
            </a:r>
            <a:endParaRPr/>
          </a:p>
        </p:txBody>
      </p:sp>
      <p:sp>
        <p:nvSpPr>
          <p:cNvPr id="344" name="Google Shape;344;p53"/>
          <p:cNvSpPr txBox="1"/>
          <p:nvPr>
            <p:ph idx="1" type="body"/>
          </p:nvPr>
        </p:nvSpPr>
        <p:spPr>
          <a:xfrm>
            <a:off x="628650" y="872437"/>
            <a:ext cx="5805600" cy="3707100"/>
          </a:xfrm>
          <a:prstGeom prst="rect">
            <a:avLst/>
          </a:prstGeom>
          <a:noFill/>
          <a:ln>
            <a:noFill/>
          </a:ln>
        </p:spPr>
        <p:txBody>
          <a:bodyPr anchorCtr="0" anchor="t" bIns="34275" lIns="68575" spcFirstLastPara="1" rIns="68575" wrap="square" tIns="34275">
            <a:normAutofit lnSpcReduction="20000"/>
          </a:bodyPr>
          <a:lstStyle/>
          <a:p>
            <a:pPr indent="-184150" lvl="0" marL="177800" rtl="0" algn="l">
              <a:lnSpc>
                <a:spcPct val="90000"/>
              </a:lnSpc>
              <a:spcBef>
                <a:spcPts val="0"/>
              </a:spcBef>
              <a:spcAft>
                <a:spcPts val="0"/>
              </a:spcAft>
              <a:buClr>
                <a:schemeClr val="dk1"/>
              </a:buClr>
              <a:buSzPts val="2100"/>
              <a:buChar char="•"/>
            </a:pPr>
            <a:r>
              <a:rPr lang="en"/>
              <a:t>An appropriate  supply of water is the most critical function of the IPMS.</a:t>
            </a:r>
            <a:endParaRPr/>
          </a:p>
          <a:p>
            <a:pPr indent="-184150" lvl="0" marL="177800" rtl="0" algn="l">
              <a:lnSpc>
                <a:spcPct val="90000"/>
              </a:lnSpc>
              <a:spcBef>
                <a:spcPts val="800"/>
              </a:spcBef>
              <a:spcAft>
                <a:spcPts val="0"/>
              </a:spcAft>
              <a:buClr>
                <a:schemeClr val="dk1"/>
              </a:buClr>
              <a:buSzPts val="2100"/>
              <a:buChar char="•"/>
            </a:pPr>
            <a:r>
              <a:rPr lang="en"/>
              <a:t>Use of household water tap was rejected because of inconvenience and risk of leakage.</a:t>
            </a:r>
            <a:endParaRPr/>
          </a:p>
          <a:p>
            <a:pPr indent="-184150" lvl="0" marL="177800" rtl="0" algn="l">
              <a:lnSpc>
                <a:spcPct val="90000"/>
              </a:lnSpc>
              <a:spcBef>
                <a:spcPts val="800"/>
              </a:spcBef>
              <a:spcAft>
                <a:spcPts val="0"/>
              </a:spcAft>
              <a:buClr>
                <a:schemeClr val="dk1"/>
              </a:buClr>
              <a:buSzPts val="2100"/>
              <a:buChar char="•"/>
            </a:pPr>
            <a:r>
              <a:rPr lang="en"/>
              <a:t>A water pump will allow the regulation of water flow.</a:t>
            </a:r>
            <a:endParaRPr/>
          </a:p>
          <a:p>
            <a:pPr indent="-190500" lvl="1" marL="520700" rtl="0" algn="l">
              <a:lnSpc>
                <a:spcPct val="90000"/>
              </a:lnSpc>
              <a:spcBef>
                <a:spcPts val="500"/>
              </a:spcBef>
              <a:spcAft>
                <a:spcPts val="0"/>
              </a:spcAft>
              <a:buClr>
                <a:schemeClr val="dk1"/>
              </a:buClr>
              <a:buSzPts val="1800"/>
              <a:buChar char="•"/>
            </a:pPr>
            <a:r>
              <a:rPr lang="en"/>
              <a:t>High lift not needed</a:t>
            </a:r>
            <a:endParaRPr/>
          </a:p>
          <a:p>
            <a:pPr indent="-190500" lvl="1" marL="520700" rtl="0" algn="l">
              <a:lnSpc>
                <a:spcPct val="90000"/>
              </a:lnSpc>
              <a:spcBef>
                <a:spcPts val="500"/>
              </a:spcBef>
              <a:spcAft>
                <a:spcPts val="0"/>
              </a:spcAft>
              <a:buClr>
                <a:schemeClr val="dk1"/>
              </a:buClr>
              <a:buSzPts val="1800"/>
              <a:buChar char="•"/>
            </a:pPr>
            <a:r>
              <a:rPr lang="en"/>
              <a:t>High flow rate not needed.</a:t>
            </a:r>
            <a:endParaRPr/>
          </a:p>
          <a:p>
            <a:pPr indent="-190500" lvl="1" marL="520700" rtl="0" algn="l">
              <a:lnSpc>
                <a:spcPct val="90000"/>
              </a:lnSpc>
              <a:spcBef>
                <a:spcPts val="500"/>
              </a:spcBef>
              <a:spcAft>
                <a:spcPts val="0"/>
              </a:spcAft>
              <a:buClr>
                <a:schemeClr val="dk1"/>
              </a:buClr>
              <a:buSzPts val="1800"/>
              <a:buChar char="•"/>
            </a:pPr>
            <a:r>
              <a:rPr lang="en"/>
              <a:t>Must be reliable</a:t>
            </a:r>
            <a:endParaRPr/>
          </a:p>
          <a:p>
            <a:pPr indent="-184150" lvl="0" marL="177800" rtl="0" algn="l">
              <a:lnSpc>
                <a:spcPct val="90000"/>
              </a:lnSpc>
              <a:spcBef>
                <a:spcPts val="800"/>
              </a:spcBef>
              <a:spcAft>
                <a:spcPts val="0"/>
              </a:spcAft>
              <a:buClr>
                <a:schemeClr val="dk1"/>
              </a:buClr>
              <a:buSzPts val="2100"/>
              <a:buChar char="•"/>
            </a:pPr>
            <a:r>
              <a:rPr lang="en"/>
              <a:t>Of various alternatives, a submersible 12VDC pump is considered most viable.</a:t>
            </a:r>
            <a:endParaRPr/>
          </a:p>
          <a:p>
            <a:pPr indent="-184150" lvl="0" marL="177800" rtl="0" algn="l">
              <a:lnSpc>
                <a:spcPct val="90000"/>
              </a:lnSpc>
              <a:spcBef>
                <a:spcPts val="800"/>
              </a:spcBef>
              <a:spcAft>
                <a:spcPts val="0"/>
              </a:spcAft>
              <a:buClr>
                <a:schemeClr val="dk1"/>
              </a:buClr>
              <a:buSzPts val="2100"/>
              <a:buChar char="•"/>
            </a:pPr>
            <a:r>
              <a:rPr lang="en"/>
              <a:t>The Walfront submersible 12VDC pump has been selected because it meets the needs of IPMS at the lowest price point. ($16.29)</a:t>
            </a:r>
            <a:endParaRPr/>
          </a:p>
        </p:txBody>
      </p:sp>
      <p:pic>
        <p:nvPicPr>
          <p:cNvPr id="345" name="Google Shape;345;p53"/>
          <p:cNvPicPr preferRelativeResize="0"/>
          <p:nvPr/>
        </p:nvPicPr>
        <p:blipFill rotWithShape="1">
          <a:blip r:embed="rId3">
            <a:alphaModFix/>
          </a:blip>
          <a:srcRect b="0" l="0" r="0" t="0"/>
          <a:stretch/>
        </p:blipFill>
        <p:spPr>
          <a:xfrm>
            <a:off x="6525720" y="1334197"/>
            <a:ext cx="2040758" cy="2640980"/>
          </a:xfrm>
          <a:prstGeom prst="rect">
            <a:avLst/>
          </a:prstGeom>
          <a:noFill/>
          <a:ln>
            <a:noFill/>
          </a:ln>
        </p:spPr>
      </p:pic>
      <p:sp>
        <p:nvSpPr>
          <p:cNvPr id="346" name="Google Shape;346;p53"/>
          <p:cNvSpPr txBox="1"/>
          <p:nvPr>
            <p:ph idx="12" type="sldNum"/>
          </p:nvPr>
        </p:nvSpPr>
        <p:spPr>
          <a:xfrm>
            <a:off x="73580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50" name="Shape 350"/>
        <p:cNvGrpSpPr/>
        <p:nvPr/>
      </p:nvGrpSpPr>
      <p:grpSpPr>
        <a:xfrm>
          <a:off x="0" y="0"/>
          <a:ext cx="0" cy="0"/>
          <a:chOff x="0" y="0"/>
          <a:chExt cx="0" cy="0"/>
        </a:xfrm>
      </p:grpSpPr>
      <p:sp>
        <p:nvSpPr>
          <p:cNvPr id="351" name="Google Shape;351;p5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David Cidel</a:t>
            </a:r>
            <a:endParaRPr/>
          </a:p>
        </p:txBody>
      </p:sp>
      <p:sp>
        <p:nvSpPr>
          <p:cNvPr id="352" name="Google Shape;352;p5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i="1" lang="en" sz="1600"/>
              <a:t>Computer Engineering</a:t>
            </a:r>
            <a:endParaRPr i="1" sz="1600"/>
          </a:p>
        </p:txBody>
      </p:sp>
      <p:pic>
        <p:nvPicPr>
          <p:cNvPr id="353" name="Google Shape;353;p54"/>
          <p:cNvPicPr preferRelativeResize="0"/>
          <p:nvPr/>
        </p:nvPicPr>
        <p:blipFill rotWithShape="1">
          <a:blip r:embed="rId3">
            <a:alphaModFix/>
          </a:blip>
          <a:srcRect b="26824" l="-11707" r="20383" t="-6684"/>
          <a:stretch/>
        </p:blipFill>
        <p:spPr>
          <a:xfrm>
            <a:off x="4600113" y="0"/>
            <a:ext cx="4543888" cy="5143501"/>
          </a:xfrm>
          <a:prstGeom prst="rect">
            <a:avLst/>
          </a:prstGeom>
          <a:noFill/>
          <a:ln>
            <a:noFill/>
          </a:ln>
        </p:spPr>
      </p:pic>
      <p:sp>
        <p:nvSpPr>
          <p:cNvPr id="354" name="Google Shape;354;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50" name="Shape 150"/>
        <p:cNvGrpSpPr/>
        <p:nvPr/>
      </p:nvGrpSpPr>
      <p:grpSpPr>
        <a:xfrm>
          <a:off x="0" y="0"/>
          <a:ext cx="0" cy="0"/>
          <a:chOff x="0" y="0"/>
          <a:chExt cx="0" cy="0"/>
        </a:xfrm>
      </p:grpSpPr>
      <p:sp>
        <p:nvSpPr>
          <p:cNvPr id="151" name="Google Shape;151;p28"/>
          <p:cNvSpPr txBox="1"/>
          <p:nvPr>
            <p:ph type="title"/>
          </p:nvPr>
        </p:nvSpPr>
        <p:spPr>
          <a:xfrm>
            <a:off x="628650" y="338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SYSTEM SPECIFICATION</a:t>
            </a:r>
            <a:endParaRPr/>
          </a:p>
        </p:txBody>
      </p:sp>
      <p:graphicFrame>
        <p:nvGraphicFramePr>
          <p:cNvPr id="152" name="Google Shape;152;p28"/>
          <p:cNvGraphicFramePr/>
          <p:nvPr/>
        </p:nvGraphicFramePr>
        <p:xfrm>
          <a:off x="676554" y="792044"/>
          <a:ext cx="3000000" cy="3000000"/>
        </p:xfrm>
        <a:graphic>
          <a:graphicData uri="http://schemas.openxmlformats.org/drawingml/2006/table">
            <a:tbl>
              <a:tblPr bandRow="1" firstRow="1">
                <a:noFill/>
                <a:tableStyleId>{DD9C0747-3B0B-40CA-94FC-50CA1DF2B1D1}</a:tableStyleId>
              </a:tblPr>
              <a:tblGrid>
                <a:gridCol w="844450"/>
                <a:gridCol w="6979050"/>
              </a:tblGrid>
              <a:tr h="2414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Sr. No</a:t>
                      </a:r>
                      <a:endParaRPr sz="1100" u="none" cap="none" strike="noStrike"/>
                    </a:p>
                  </a:txBody>
                  <a:tcPr marT="34300" marB="34300" marR="68600" marL="68600"/>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Description</a:t>
                      </a:r>
                      <a:endParaRPr sz="1100" u="none" cap="none" strike="noStrike"/>
                    </a:p>
                  </a:txBody>
                  <a:tcPr marT="34300" marB="34300" marR="68600" marL="68600"/>
                </a:tc>
              </a:tr>
              <a:tr h="4226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01</a:t>
                      </a:r>
                      <a:endParaRPr sz="1100" u="none" cap="none" strike="noStrike"/>
                    </a:p>
                  </a:txBody>
                  <a:tcPr marT="34300" marB="34300" marR="68600" marL="68600"/>
                </a:tc>
                <a:tc>
                  <a:txBody>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No need for the user to manually keep on checking the plants</a:t>
                      </a:r>
                      <a:endParaRPr sz="1100" u="none" cap="none" strike="noStrike"/>
                    </a:p>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health</a:t>
                      </a:r>
                      <a:endParaRPr sz="1400" u="none" cap="none" strike="noStrike"/>
                    </a:p>
                  </a:txBody>
                  <a:tcPr marT="34300" marB="34300" marR="68600" marL="68600"/>
                </a:tc>
              </a:tr>
              <a:tr h="2414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02</a:t>
                      </a:r>
                      <a:endParaRPr sz="1100" u="none" cap="none" strike="noStrike"/>
                    </a:p>
                  </a:txBody>
                  <a:tcPr marT="34300" marB="34300" marR="68600" marL="68600"/>
                </a:tc>
                <a:tc>
                  <a:txBody>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Automatically water the plants when the owner is not present</a:t>
                      </a:r>
                      <a:endParaRPr sz="1400" u="none" cap="none" strike="noStrike"/>
                    </a:p>
                  </a:txBody>
                  <a:tcPr marT="34300" marB="34300" marR="68600" marL="68600"/>
                </a:tc>
              </a:tr>
              <a:tr h="4226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03</a:t>
                      </a:r>
                      <a:endParaRPr sz="1100" u="none" cap="none" strike="noStrike"/>
                    </a:p>
                  </a:txBody>
                  <a:tcPr marT="34300" marB="34300" marR="68600" marL="68600"/>
                </a:tc>
                <a:tc>
                  <a:txBody>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Power consumption of a wireless sensor network should be less so</a:t>
                      </a:r>
                      <a:endParaRPr sz="1100" u="none" cap="none" strike="noStrike"/>
                    </a:p>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that it can be used for a long period of time.</a:t>
                      </a:r>
                      <a:endParaRPr sz="1400" u="none" cap="none" strike="noStrike"/>
                    </a:p>
                  </a:txBody>
                  <a:tcPr marT="34300" marB="34300" marR="68600" marL="68600"/>
                </a:tc>
              </a:tr>
              <a:tr h="6037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04</a:t>
                      </a:r>
                      <a:endParaRPr sz="1100" u="none" cap="none" strike="noStrike"/>
                    </a:p>
                  </a:txBody>
                  <a:tcPr marT="34300" marB="34300" marR="68600" marL="68600"/>
                </a:tc>
                <a:tc>
                  <a:txBody>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The user interacts with the android application and the sensors</a:t>
                      </a:r>
                      <a:endParaRPr sz="1100" u="none" cap="none" strike="noStrike"/>
                    </a:p>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fixed around the plants will update the current condition of the</a:t>
                      </a:r>
                      <a:endParaRPr sz="1100" u="none" cap="none" strike="noStrike"/>
                    </a:p>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plant environment.</a:t>
                      </a:r>
                      <a:endParaRPr sz="1400" u="none" cap="none" strike="noStrike"/>
                    </a:p>
                  </a:txBody>
                  <a:tcPr marT="34300" marB="34300" marR="68600" marL="68600"/>
                </a:tc>
              </a:tr>
              <a:tr h="3694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05</a:t>
                      </a:r>
                      <a:endParaRPr sz="1100" u="none" cap="none" strike="noStrike"/>
                    </a:p>
                  </a:txBody>
                  <a:tcPr marT="34300" marB="34300" marR="68600" marL="68600"/>
                </a:tc>
                <a:tc>
                  <a:txBody>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Precision is providing the environment condition of the plant.</a:t>
                      </a:r>
                      <a:endParaRPr sz="1400" u="none" cap="none" strike="noStrike"/>
                    </a:p>
                  </a:txBody>
                  <a:tcPr marT="34300" marB="34300" marR="68600" marL="68600"/>
                </a:tc>
              </a:tr>
              <a:tr h="4226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06</a:t>
                      </a:r>
                      <a:endParaRPr sz="1100" u="none" cap="none" strike="noStrike"/>
                    </a:p>
                  </a:txBody>
                  <a:tcPr marT="34300" marB="34300" marR="68600" marL="68600"/>
                </a:tc>
                <a:tc>
                  <a:txBody>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Sensors obtain ambient temperature, ambient humidity, soil moisture and illuminance it to the cloud which is then displayed on the UI on the user Android device.</a:t>
                      </a:r>
                      <a:endParaRPr sz="1400" u="none" cap="none" strike="noStrike"/>
                    </a:p>
                  </a:txBody>
                  <a:tcPr marT="34300" marB="34300" marR="68600" marL="68600"/>
                </a:tc>
              </a:tr>
              <a:tr h="4226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07</a:t>
                      </a:r>
                      <a:endParaRPr sz="1100" u="none" cap="none" strike="noStrike"/>
                    </a:p>
                  </a:txBody>
                  <a:tcPr marT="34300" marB="34300" marR="68600" marL="68600"/>
                </a:tc>
                <a:tc>
                  <a:txBody>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If the user is facing Internet problems, he/she can easily access</a:t>
                      </a:r>
                      <a:endParaRPr sz="1100" u="none" cap="none" strike="noStrike"/>
                    </a:p>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using Bluetooth.</a:t>
                      </a:r>
                      <a:endParaRPr sz="1400" u="none" cap="none" strike="noStrike"/>
                    </a:p>
                  </a:txBody>
                  <a:tcPr marT="34300" marB="34300" marR="68600" marL="68600"/>
                </a:tc>
              </a:tr>
              <a:tr h="3694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08</a:t>
                      </a:r>
                      <a:endParaRPr sz="1100" u="none" cap="none" strike="noStrike"/>
                    </a:p>
                  </a:txBody>
                  <a:tcPr marT="34300" marB="34300" marR="68600" marL="68600"/>
                </a:tc>
                <a:tc>
                  <a:txBody>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The application should have an easy-to-use interface and present data with minimal latency.</a:t>
                      </a:r>
                      <a:endParaRPr sz="1400" u="none" cap="none" strike="noStrike"/>
                    </a:p>
                  </a:txBody>
                  <a:tcPr marT="34300" marB="34300" marR="68600" marL="68600"/>
                </a:tc>
              </a:tr>
            </a:tbl>
          </a:graphicData>
        </a:graphic>
      </p:graphicFrame>
      <p:sp>
        <p:nvSpPr>
          <p:cNvPr id="153" name="Google Shape;153;p28"/>
          <p:cNvSpPr txBox="1"/>
          <p:nvPr>
            <p:ph idx="12" type="sldNum"/>
          </p:nvPr>
        </p:nvSpPr>
        <p:spPr>
          <a:xfrm>
            <a:off x="69151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358" name="Shape 358"/>
        <p:cNvGrpSpPr/>
        <p:nvPr/>
      </p:nvGrpSpPr>
      <p:grpSpPr>
        <a:xfrm>
          <a:off x="0" y="0"/>
          <a:ext cx="0" cy="0"/>
          <a:chOff x="0" y="0"/>
          <a:chExt cx="0" cy="0"/>
        </a:xfrm>
      </p:grpSpPr>
      <p:pic>
        <p:nvPicPr>
          <p:cNvPr id="359" name="Google Shape;359;p55"/>
          <p:cNvPicPr preferRelativeResize="0"/>
          <p:nvPr/>
        </p:nvPicPr>
        <p:blipFill>
          <a:blip r:embed="rId3">
            <a:alphaModFix/>
          </a:blip>
          <a:stretch>
            <a:fillRect/>
          </a:stretch>
        </p:blipFill>
        <p:spPr>
          <a:xfrm>
            <a:off x="5568024" y="2700950"/>
            <a:ext cx="3264274" cy="2176182"/>
          </a:xfrm>
          <a:prstGeom prst="rect">
            <a:avLst/>
          </a:prstGeom>
          <a:noFill/>
          <a:ln>
            <a:noFill/>
          </a:ln>
        </p:spPr>
      </p:pic>
      <p:pic>
        <p:nvPicPr>
          <p:cNvPr id="360" name="Google Shape;360;p55"/>
          <p:cNvPicPr preferRelativeResize="0"/>
          <p:nvPr/>
        </p:nvPicPr>
        <p:blipFill>
          <a:blip r:embed="rId4">
            <a:alphaModFix/>
          </a:blip>
          <a:stretch>
            <a:fillRect/>
          </a:stretch>
        </p:blipFill>
        <p:spPr>
          <a:xfrm>
            <a:off x="5568025" y="1017725"/>
            <a:ext cx="3264275" cy="1683225"/>
          </a:xfrm>
          <a:prstGeom prst="rect">
            <a:avLst/>
          </a:prstGeom>
          <a:noFill/>
          <a:ln>
            <a:noFill/>
          </a:ln>
        </p:spPr>
      </p:pic>
      <p:sp>
        <p:nvSpPr>
          <p:cNvPr id="361" name="Google Shape;361;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Atmega328 + Arduino (</a:t>
            </a:r>
            <a:r>
              <a:rPr lang="en"/>
              <a:t>Development</a:t>
            </a:r>
            <a:r>
              <a:rPr lang="en"/>
              <a:t>)</a:t>
            </a:r>
            <a:endParaRPr/>
          </a:p>
        </p:txBody>
      </p:sp>
      <p:sp>
        <p:nvSpPr>
          <p:cNvPr id="362" name="Google Shape;362;p55"/>
          <p:cNvSpPr txBox="1"/>
          <p:nvPr/>
        </p:nvSpPr>
        <p:spPr>
          <a:xfrm>
            <a:off x="311700" y="1401525"/>
            <a:ext cx="4953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Arduino as In-System Programmer. (Burning the bootloader)</a:t>
            </a:r>
            <a:endParaRPr/>
          </a:p>
          <a:p>
            <a:pPr indent="-317500" lvl="0" marL="457200" rtl="0" algn="l">
              <a:spcBef>
                <a:spcPts val="0"/>
              </a:spcBef>
              <a:spcAft>
                <a:spcPts val="0"/>
              </a:spcAft>
              <a:buSzPts val="1400"/>
              <a:buChar char="●"/>
            </a:pPr>
            <a:r>
              <a:rPr lang="en"/>
              <a:t>Upload code to the Atmega328</a:t>
            </a:r>
            <a:endParaRPr/>
          </a:p>
          <a:p>
            <a:pPr indent="-317500" lvl="0" marL="457200" rtl="0" algn="l">
              <a:spcBef>
                <a:spcPts val="0"/>
              </a:spcBef>
              <a:spcAft>
                <a:spcPts val="0"/>
              </a:spcAft>
              <a:buSzPts val="1400"/>
              <a:buChar char="●"/>
            </a:pPr>
            <a:r>
              <a:rPr lang="en"/>
              <a:t>Use programmed Atmega in the PCB</a:t>
            </a:r>
            <a:endParaRPr/>
          </a:p>
        </p:txBody>
      </p:sp>
      <p:pic>
        <p:nvPicPr>
          <p:cNvPr id="363" name="Google Shape;363;p55"/>
          <p:cNvPicPr preferRelativeResize="0"/>
          <p:nvPr/>
        </p:nvPicPr>
        <p:blipFill>
          <a:blip r:embed="rId5">
            <a:alphaModFix/>
          </a:blip>
          <a:stretch>
            <a:fillRect/>
          </a:stretch>
        </p:blipFill>
        <p:spPr>
          <a:xfrm>
            <a:off x="371799" y="3119325"/>
            <a:ext cx="5196226" cy="1757800"/>
          </a:xfrm>
          <a:prstGeom prst="rect">
            <a:avLst/>
          </a:prstGeom>
          <a:noFill/>
          <a:ln>
            <a:noFill/>
          </a:ln>
        </p:spPr>
      </p:pic>
      <p:sp>
        <p:nvSpPr>
          <p:cNvPr id="364" name="Google Shape;364;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368" name="Shape 368"/>
        <p:cNvGrpSpPr/>
        <p:nvPr/>
      </p:nvGrpSpPr>
      <p:grpSpPr>
        <a:xfrm>
          <a:off x="0" y="0"/>
          <a:ext cx="0" cy="0"/>
          <a:chOff x="0" y="0"/>
          <a:chExt cx="0" cy="0"/>
        </a:xfrm>
      </p:grpSpPr>
      <p:sp>
        <p:nvSpPr>
          <p:cNvPr id="369" name="Google Shape;369;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Pin Layout Example</a:t>
            </a:r>
            <a:endParaRPr/>
          </a:p>
        </p:txBody>
      </p:sp>
      <p:sp>
        <p:nvSpPr>
          <p:cNvPr id="370" name="Google Shape;370;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71" name="Google Shape;371;p56"/>
          <p:cNvPicPr preferRelativeResize="0"/>
          <p:nvPr/>
        </p:nvPicPr>
        <p:blipFill>
          <a:blip r:embed="rId3">
            <a:alphaModFix/>
          </a:blip>
          <a:stretch>
            <a:fillRect/>
          </a:stretch>
        </p:blipFill>
        <p:spPr>
          <a:xfrm>
            <a:off x="1666650" y="972625"/>
            <a:ext cx="5717380" cy="3820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375" name="Shape 375"/>
        <p:cNvGrpSpPr/>
        <p:nvPr/>
      </p:nvGrpSpPr>
      <p:grpSpPr>
        <a:xfrm>
          <a:off x="0" y="0"/>
          <a:ext cx="0" cy="0"/>
          <a:chOff x="0" y="0"/>
          <a:chExt cx="0" cy="0"/>
        </a:xfrm>
      </p:grpSpPr>
      <p:sp>
        <p:nvSpPr>
          <p:cNvPr id="376" name="Google Shape;376;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ESP8266</a:t>
            </a:r>
            <a:endParaRPr/>
          </a:p>
        </p:txBody>
      </p:sp>
      <p:sp>
        <p:nvSpPr>
          <p:cNvPr id="377" name="Google Shape;377;p57"/>
          <p:cNvSpPr txBox="1"/>
          <p:nvPr>
            <p:ph idx="1" type="body"/>
          </p:nvPr>
        </p:nvSpPr>
        <p:spPr>
          <a:xfrm>
            <a:off x="311700" y="1152475"/>
            <a:ext cx="4416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ESP8266 will be able to use data collected from the Atmega microchip in order to display it to the user via wifi.</a:t>
            </a:r>
            <a:endParaRPr/>
          </a:p>
        </p:txBody>
      </p:sp>
      <p:pic>
        <p:nvPicPr>
          <p:cNvPr id="378" name="Google Shape;378;p57"/>
          <p:cNvPicPr preferRelativeResize="0"/>
          <p:nvPr/>
        </p:nvPicPr>
        <p:blipFill>
          <a:blip r:embed="rId3">
            <a:alphaModFix/>
          </a:blip>
          <a:stretch>
            <a:fillRect/>
          </a:stretch>
        </p:blipFill>
        <p:spPr>
          <a:xfrm>
            <a:off x="5011325" y="36298"/>
            <a:ext cx="3319475" cy="3319475"/>
          </a:xfrm>
          <a:prstGeom prst="rect">
            <a:avLst/>
          </a:prstGeom>
          <a:noFill/>
          <a:ln>
            <a:noFill/>
          </a:ln>
        </p:spPr>
      </p:pic>
      <p:pic>
        <p:nvPicPr>
          <p:cNvPr id="379" name="Google Shape;379;p57"/>
          <p:cNvPicPr preferRelativeResize="0"/>
          <p:nvPr/>
        </p:nvPicPr>
        <p:blipFill>
          <a:blip r:embed="rId4">
            <a:alphaModFix/>
          </a:blip>
          <a:stretch>
            <a:fillRect/>
          </a:stretch>
        </p:blipFill>
        <p:spPr>
          <a:xfrm>
            <a:off x="5011325" y="3021550"/>
            <a:ext cx="3319475" cy="1659738"/>
          </a:xfrm>
          <a:prstGeom prst="rect">
            <a:avLst/>
          </a:prstGeom>
          <a:noFill/>
          <a:ln>
            <a:noFill/>
          </a:ln>
        </p:spPr>
      </p:pic>
      <p:sp>
        <p:nvSpPr>
          <p:cNvPr id="380" name="Google Shape;380;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384" name="Shape 384"/>
        <p:cNvGrpSpPr/>
        <p:nvPr/>
      </p:nvGrpSpPr>
      <p:grpSpPr>
        <a:xfrm>
          <a:off x="0" y="0"/>
          <a:ext cx="0" cy="0"/>
          <a:chOff x="0" y="0"/>
          <a:chExt cx="0" cy="0"/>
        </a:xfrm>
      </p:grpSpPr>
      <p:sp>
        <p:nvSpPr>
          <p:cNvPr id="385" name="Google Shape;385;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Software Component Data Flow Diagram</a:t>
            </a:r>
            <a:endParaRPr/>
          </a:p>
        </p:txBody>
      </p:sp>
      <p:pic>
        <p:nvPicPr>
          <p:cNvPr id="386" name="Google Shape;386;p58"/>
          <p:cNvPicPr preferRelativeResize="0"/>
          <p:nvPr/>
        </p:nvPicPr>
        <p:blipFill>
          <a:blip r:embed="rId3">
            <a:alphaModFix/>
          </a:blip>
          <a:stretch>
            <a:fillRect/>
          </a:stretch>
        </p:blipFill>
        <p:spPr>
          <a:xfrm>
            <a:off x="927750" y="853176"/>
            <a:ext cx="7288501" cy="4290326"/>
          </a:xfrm>
          <a:prstGeom prst="rect">
            <a:avLst/>
          </a:prstGeom>
          <a:noFill/>
          <a:ln>
            <a:noFill/>
          </a:ln>
        </p:spPr>
      </p:pic>
      <p:sp>
        <p:nvSpPr>
          <p:cNvPr id="387" name="Google Shape;387;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391" name="Shape 391"/>
        <p:cNvGrpSpPr/>
        <p:nvPr/>
      </p:nvGrpSpPr>
      <p:grpSpPr>
        <a:xfrm>
          <a:off x="0" y="0"/>
          <a:ext cx="0" cy="0"/>
          <a:chOff x="0" y="0"/>
          <a:chExt cx="0" cy="0"/>
        </a:xfrm>
      </p:grpSpPr>
      <p:sp>
        <p:nvSpPr>
          <p:cNvPr id="392" name="Google Shape;392;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Testing in Arduino IDE</a:t>
            </a:r>
            <a:endParaRPr/>
          </a:p>
        </p:txBody>
      </p:sp>
      <p:sp>
        <p:nvSpPr>
          <p:cNvPr id="393" name="Google Shape;393;p59"/>
          <p:cNvSpPr txBox="1"/>
          <p:nvPr>
            <p:ph idx="1" type="body"/>
          </p:nvPr>
        </p:nvSpPr>
        <p:spPr>
          <a:xfrm>
            <a:off x="311700" y="1152475"/>
            <a:ext cx="4053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Serial Monitor</a:t>
            </a:r>
            <a:endParaRPr/>
          </a:p>
          <a:p>
            <a:pPr indent="-342900" lvl="0" marL="457200" rtl="0" algn="l">
              <a:spcBef>
                <a:spcPts val="0"/>
              </a:spcBef>
              <a:spcAft>
                <a:spcPts val="0"/>
              </a:spcAft>
              <a:buSzPts val="1800"/>
              <a:buChar char="●"/>
            </a:pPr>
            <a:r>
              <a:rPr lang="en"/>
              <a:t>Check Dataflow</a:t>
            </a:r>
            <a:endParaRPr/>
          </a:p>
          <a:p>
            <a:pPr indent="-342900" lvl="0" marL="457200" rtl="0" algn="l">
              <a:spcBef>
                <a:spcPts val="0"/>
              </a:spcBef>
              <a:spcAft>
                <a:spcPts val="0"/>
              </a:spcAft>
              <a:buSzPts val="1800"/>
              <a:buChar char="●"/>
            </a:pPr>
            <a:r>
              <a:rPr lang="en"/>
              <a:t>Check threshold</a:t>
            </a:r>
            <a:endParaRPr/>
          </a:p>
          <a:p>
            <a:pPr indent="-342900" lvl="0" marL="457200" rtl="0" algn="l">
              <a:spcBef>
                <a:spcPts val="0"/>
              </a:spcBef>
              <a:spcAft>
                <a:spcPts val="0"/>
              </a:spcAft>
              <a:buSzPts val="1800"/>
              <a:buChar char="●"/>
            </a:pPr>
            <a:r>
              <a:rPr lang="en"/>
              <a:t>Check communication with ESP8266</a:t>
            </a:r>
            <a:endParaRPr/>
          </a:p>
        </p:txBody>
      </p:sp>
      <p:pic>
        <p:nvPicPr>
          <p:cNvPr id="394" name="Google Shape;394;p59"/>
          <p:cNvPicPr preferRelativeResize="0"/>
          <p:nvPr/>
        </p:nvPicPr>
        <p:blipFill>
          <a:blip r:embed="rId3">
            <a:alphaModFix/>
          </a:blip>
          <a:stretch>
            <a:fillRect/>
          </a:stretch>
        </p:blipFill>
        <p:spPr>
          <a:xfrm>
            <a:off x="4540350" y="1354188"/>
            <a:ext cx="4291950" cy="3012976"/>
          </a:xfrm>
          <a:prstGeom prst="rect">
            <a:avLst/>
          </a:prstGeom>
          <a:noFill/>
          <a:ln>
            <a:noFill/>
          </a:ln>
        </p:spPr>
      </p:pic>
      <p:sp>
        <p:nvSpPr>
          <p:cNvPr id="395" name="Google Shape;395;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99" name="Shape 399"/>
        <p:cNvGrpSpPr/>
        <p:nvPr/>
      </p:nvGrpSpPr>
      <p:grpSpPr>
        <a:xfrm>
          <a:off x="0" y="0"/>
          <a:ext cx="0" cy="0"/>
          <a:chOff x="0" y="0"/>
          <a:chExt cx="0" cy="0"/>
        </a:xfrm>
      </p:grpSpPr>
      <p:sp>
        <p:nvSpPr>
          <p:cNvPr id="400" name="Google Shape;400;p6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Sebastien Pierre</a:t>
            </a:r>
            <a:endParaRPr/>
          </a:p>
        </p:txBody>
      </p:sp>
      <p:sp>
        <p:nvSpPr>
          <p:cNvPr id="401" name="Google Shape;401;p6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i="1" lang="en" sz="1600"/>
              <a:t>Computer Engineering</a:t>
            </a:r>
            <a:endParaRPr i="1" sz="1600"/>
          </a:p>
        </p:txBody>
      </p:sp>
      <p:pic>
        <p:nvPicPr>
          <p:cNvPr id="402" name="Google Shape;402;p60"/>
          <p:cNvPicPr preferRelativeResize="0"/>
          <p:nvPr/>
        </p:nvPicPr>
        <p:blipFill>
          <a:blip r:embed="rId3">
            <a:alphaModFix/>
          </a:blip>
          <a:stretch>
            <a:fillRect/>
          </a:stretch>
        </p:blipFill>
        <p:spPr>
          <a:xfrm>
            <a:off x="4738075" y="0"/>
            <a:ext cx="4290025" cy="5143500"/>
          </a:xfrm>
          <a:prstGeom prst="rect">
            <a:avLst/>
          </a:prstGeom>
          <a:noFill/>
          <a:ln>
            <a:noFill/>
          </a:ln>
        </p:spPr>
      </p:pic>
      <p:sp>
        <p:nvSpPr>
          <p:cNvPr id="403" name="Google Shape;403;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407" name="Shape 407"/>
        <p:cNvGrpSpPr/>
        <p:nvPr/>
      </p:nvGrpSpPr>
      <p:grpSpPr>
        <a:xfrm>
          <a:off x="0" y="0"/>
          <a:ext cx="0" cy="0"/>
          <a:chOff x="0" y="0"/>
          <a:chExt cx="0" cy="0"/>
        </a:xfrm>
      </p:grpSpPr>
      <p:sp>
        <p:nvSpPr>
          <p:cNvPr id="408" name="Google Shape;408;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Initial Estimated Project Budget</a:t>
            </a:r>
            <a:endParaRPr/>
          </a:p>
        </p:txBody>
      </p:sp>
      <p:sp>
        <p:nvSpPr>
          <p:cNvPr id="409" name="Google Shape;409;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
              <a:t>This project doesn’t </a:t>
            </a:r>
            <a:r>
              <a:rPr lang="en"/>
              <a:t>have</a:t>
            </a:r>
            <a:r>
              <a:rPr lang="en"/>
              <a:t> any sponsors or endorsers and is instead fully self financed by the four members of this group</a:t>
            </a:r>
            <a:endParaRPr/>
          </a:p>
          <a:p>
            <a:pPr indent="-342900" lvl="0" marL="457200" rtl="0" algn="l">
              <a:lnSpc>
                <a:spcPct val="150000"/>
              </a:lnSpc>
              <a:spcBef>
                <a:spcPts val="0"/>
              </a:spcBef>
              <a:spcAft>
                <a:spcPts val="0"/>
              </a:spcAft>
              <a:buSzPts val="1800"/>
              <a:buChar char="●"/>
            </a:pPr>
            <a:r>
              <a:rPr lang="en"/>
              <a:t>During the </a:t>
            </a:r>
            <a:r>
              <a:rPr lang="en"/>
              <a:t>initial</a:t>
            </a:r>
            <a:r>
              <a:rPr lang="en"/>
              <a:t> research and documentation process of this project, we estimated that the budget of this project would be between $150.08 to $487.17 or $37.52 to $121.79 split evenly among the four of us</a:t>
            </a:r>
            <a:endParaRPr/>
          </a:p>
          <a:p>
            <a:pPr indent="-342900" lvl="0" marL="457200" rtl="0" algn="l">
              <a:lnSpc>
                <a:spcPct val="150000"/>
              </a:lnSpc>
              <a:spcBef>
                <a:spcPts val="0"/>
              </a:spcBef>
              <a:spcAft>
                <a:spcPts val="0"/>
              </a:spcAft>
              <a:buSzPts val="1800"/>
              <a:buChar char="●"/>
            </a:pPr>
            <a:r>
              <a:rPr lang="en"/>
              <a:t>Our initial project budgets didn’t include shipping costs or potential repurchasing of items due to mistakes or shorts</a:t>
            </a:r>
            <a:endParaRPr/>
          </a:p>
        </p:txBody>
      </p:sp>
      <p:sp>
        <p:nvSpPr>
          <p:cNvPr id="410" name="Google Shape;410;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graphicFrame>
        <p:nvGraphicFramePr>
          <p:cNvPr id="415" name="Google Shape;415;p62"/>
          <p:cNvGraphicFramePr/>
          <p:nvPr/>
        </p:nvGraphicFramePr>
        <p:xfrm>
          <a:off x="152400" y="152400"/>
          <a:ext cx="3000000" cy="3000000"/>
        </p:xfrm>
        <a:graphic>
          <a:graphicData uri="http://schemas.openxmlformats.org/drawingml/2006/table">
            <a:tbl>
              <a:tblPr>
                <a:noFill/>
                <a:tableStyleId>{C81B5F63-658C-4666-866D-6B187C5C2B8D}</a:tableStyleId>
              </a:tblPr>
              <a:tblGrid>
                <a:gridCol w="4246750"/>
                <a:gridCol w="4744850"/>
              </a:tblGrid>
              <a:tr h="393125">
                <a:tc>
                  <a:txBody>
                    <a:bodyPr/>
                    <a:lstStyle/>
                    <a:p>
                      <a:pPr indent="0" lvl="0" marL="0" marR="171450" rtl="0" algn="just">
                        <a:lnSpc>
                          <a:spcPct val="115000"/>
                        </a:lnSpc>
                        <a:spcBef>
                          <a:spcPts val="0"/>
                        </a:spcBef>
                        <a:spcAft>
                          <a:spcPts val="0"/>
                        </a:spcAft>
                        <a:buNone/>
                      </a:pPr>
                      <a:r>
                        <a:rPr b="1" lang="en" sz="1200">
                          <a:latin typeface="Calibri"/>
                          <a:ea typeface="Calibri"/>
                          <a:cs typeface="Calibri"/>
                          <a:sym typeface="Calibri"/>
                        </a:rPr>
                        <a:t>Device/Part</a:t>
                      </a:r>
                      <a:endParaRPr b="1"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8EAADB"/>
                    </a:solidFill>
                  </a:tcPr>
                </a:tc>
                <a:tc>
                  <a:txBody>
                    <a:bodyPr/>
                    <a:lstStyle/>
                    <a:p>
                      <a:pPr indent="0" lvl="0" marL="0" marR="171450" rtl="0" algn="just">
                        <a:lnSpc>
                          <a:spcPct val="115000"/>
                        </a:lnSpc>
                        <a:spcBef>
                          <a:spcPts val="0"/>
                        </a:spcBef>
                        <a:spcAft>
                          <a:spcPts val="0"/>
                        </a:spcAft>
                        <a:buNone/>
                      </a:pPr>
                      <a:r>
                        <a:rPr b="1" lang="en" sz="1200">
                          <a:latin typeface="Calibri"/>
                          <a:ea typeface="Calibri"/>
                          <a:cs typeface="Calibri"/>
                          <a:sym typeface="Calibri"/>
                        </a:rPr>
                        <a:t>Approximate Price</a:t>
                      </a:r>
                      <a:endParaRPr b="1"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8EAADB"/>
                    </a:solidFill>
                  </a:tcPr>
                </a:tc>
              </a:tr>
              <a:tr h="393125">
                <a:tc>
                  <a:txBody>
                    <a:bodyPr/>
                    <a:lstStyle/>
                    <a:p>
                      <a:pPr indent="0" lvl="0" marL="0" marR="171450" rtl="0" algn="just">
                        <a:lnSpc>
                          <a:spcPct val="115000"/>
                        </a:lnSpc>
                        <a:spcBef>
                          <a:spcPts val="0"/>
                        </a:spcBef>
                        <a:spcAft>
                          <a:spcPts val="0"/>
                        </a:spcAft>
                        <a:buNone/>
                      </a:pPr>
                      <a:r>
                        <a:rPr b="1" lang="en" sz="1200">
                          <a:latin typeface="Calibri"/>
                          <a:ea typeface="Calibri"/>
                          <a:cs typeface="Calibri"/>
                          <a:sym typeface="Calibri"/>
                        </a:rPr>
                        <a:t>SENSORS:</a:t>
                      </a:r>
                      <a:endParaRPr b="1"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B4C6E7"/>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B4C6E7"/>
                    </a:solidFill>
                  </a:tcPr>
                </a:tc>
              </a:tr>
              <a:tr h="393125">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Soil Moisture Sensor</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$7.00-$40.00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666800">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Temp/Humidity Sensor (DHT11)</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$1.50-$7.00</a:t>
                      </a:r>
                      <a:endParaRPr sz="1200">
                        <a:latin typeface="Calibri"/>
                        <a:ea typeface="Calibri"/>
                        <a:cs typeface="Calibri"/>
                        <a:sym typeface="Calibri"/>
                      </a:endParaRPr>
                    </a:p>
                  </a:txBody>
                  <a:tcPr marT="27425" marB="27425" marR="27425" marL="274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393125">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Light Sensor (LDR)</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$6.00-$20.00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393125">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PH Sensor</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$6.00-$30.00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393125">
                <a:tc>
                  <a:txBody>
                    <a:bodyPr/>
                    <a:lstStyle/>
                    <a:p>
                      <a:pPr indent="0" lvl="0" marL="0" marR="171450" rtl="0" algn="just">
                        <a:lnSpc>
                          <a:spcPct val="115000"/>
                        </a:lnSpc>
                        <a:spcBef>
                          <a:spcPts val="0"/>
                        </a:spcBef>
                        <a:spcAft>
                          <a:spcPts val="0"/>
                        </a:spcAft>
                        <a:buNone/>
                      </a:pPr>
                      <a:r>
                        <a:rPr b="1" lang="en" sz="1200">
                          <a:latin typeface="Calibri"/>
                          <a:ea typeface="Calibri"/>
                          <a:cs typeface="Calibri"/>
                          <a:sym typeface="Calibri"/>
                        </a:rPr>
                        <a:t>Electronics:</a:t>
                      </a:r>
                      <a:endParaRPr b="1"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B4C6E7"/>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B4C6E7"/>
                    </a:solidFill>
                  </a:tcPr>
                </a:tc>
              </a:tr>
              <a:tr h="393125">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CPU</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$10.00-$40.00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393125">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Microcontroller</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$1.00-$15.00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393125">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Bluetooth module(HC-05)</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$2.00-$20.00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393125">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Development Kit</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$30.00-$50.00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393125">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Wifi Module(ESP8266)</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$2.00-$15.00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CFE2F3"/>
                    </a:solidFill>
                  </a:tcPr>
                </a:tc>
              </a:tr>
            </a:tbl>
          </a:graphicData>
        </a:graphic>
      </p:graphicFrame>
      <p:sp>
        <p:nvSpPr>
          <p:cNvPr id="416" name="Google Shape;416;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graphicFrame>
        <p:nvGraphicFramePr>
          <p:cNvPr id="421" name="Google Shape;421;p63"/>
          <p:cNvGraphicFramePr/>
          <p:nvPr/>
        </p:nvGraphicFramePr>
        <p:xfrm>
          <a:off x="0" y="75"/>
          <a:ext cx="3000000" cy="3000000"/>
        </p:xfrm>
        <a:graphic>
          <a:graphicData uri="http://schemas.openxmlformats.org/drawingml/2006/table">
            <a:tbl>
              <a:tblPr>
                <a:noFill/>
                <a:tableStyleId>{C81B5F63-658C-4666-866D-6B187C5C2B8D}</a:tableStyleId>
              </a:tblPr>
              <a:tblGrid>
                <a:gridCol w="4399150"/>
                <a:gridCol w="4744850"/>
              </a:tblGrid>
              <a:tr h="285750">
                <a:tc>
                  <a:txBody>
                    <a:bodyPr/>
                    <a:lstStyle/>
                    <a:p>
                      <a:pPr indent="0" lvl="0" marL="0" marR="171450" rtl="0" algn="just">
                        <a:lnSpc>
                          <a:spcPct val="115000"/>
                        </a:lnSpc>
                        <a:spcBef>
                          <a:spcPts val="0"/>
                        </a:spcBef>
                        <a:spcAft>
                          <a:spcPts val="0"/>
                        </a:spcAft>
                        <a:buNone/>
                      </a:pPr>
                      <a:r>
                        <a:rPr b="1" lang="en" sz="1200">
                          <a:latin typeface="Calibri"/>
                          <a:ea typeface="Calibri"/>
                          <a:cs typeface="Calibri"/>
                          <a:sym typeface="Calibri"/>
                        </a:rPr>
                        <a:t>Circuit Elements:</a:t>
                      </a:r>
                      <a:endParaRPr b="1"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B4C6E7"/>
                    </a:solidFill>
                  </a:tcPr>
                </a:tc>
                <a:tc>
                  <a:txBody>
                    <a:bodyPr/>
                    <a:lstStyle/>
                    <a:p>
                      <a:pPr indent="0" lvl="0" marL="0" marR="171450" rtl="0" algn="just">
                        <a:lnSpc>
                          <a:spcPct val="115000"/>
                        </a:lnSpc>
                        <a:spcBef>
                          <a:spcPts val="0"/>
                        </a:spcBef>
                        <a:spcAft>
                          <a:spcPts val="0"/>
                        </a:spcAft>
                        <a:buNone/>
                      </a:pPr>
                      <a:r>
                        <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B4C6E7"/>
                    </a:solidFill>
                  </a:tcPr>
                </a:tc>
              </a:tr>
              <a:tr h="285750">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Diode(1N5408)</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$0.72-$2.12</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285750">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Diode(1N4007)</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$0.06-$1.50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285750">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Capacitor (25V)</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$0.79-$2.00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285750">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Voltage Reg(LM7805)</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$0.50-$1.40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285750">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Terminal Blocks</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$0.99-$1.04</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285750">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Switch Transistor(BC547)</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$0.92-$1.21</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285750">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Resistors</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$0.60-$0.90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285750">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PCB</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$20.00-$60.00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CFE2F3"/>
                    </a:solidFill>
                  </a:tcPr>
                </a:tc>
              </a:tr>
            </a:tbl>
          </a:graphicData>
        </a:graphic>
      </p:graphicFrame>
      <p:graphicFrame>
        <p:nvGraphicFramePr>
          <p:cNvPr id="422" name="Google Shape;422;p63"/>
          <p:cNvGraphicFramePr/>
          <p:nvPr/>
        </p:nvGraphicFramePr>
        <p:xfrm>
          <a:off x="0" y="2912075"/>
          <a:ext cx="3000000" cy="3000000"/>
        </p:xfrm>
        <a:graphic>
          <a:graphicData uri="http://schemas.openxmlformats.org/drawingml/2006/table">
            <a:tbl>
              <a:tblPr>
                <a:noFill/>
                <a:tableStyleId>{C81B5F63-658C-4666-866D-6B187C5C2B8D}</a:tableStyleId>
              </a:tblPr>
              <a:tblGrid>
                <a:gridCol w="4318725"/>
                <a:gridCol w="4825275"/>
              </a:tblGrid>
              <a:tr h="361325">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Batteries</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$10.00-$20.00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361325">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Container</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$30.00-$50.00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361325">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LED Lights</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$20.00-$60.00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361325">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Software Expenses</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$0-$50.00</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361325">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Shipping Expenses</a:t>
                      </a:r>
                      <a:endParaRPr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TBD</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361325">
                <a:tc>
                  <a:txBody>
                    <a:bodyPr/>
                    <a:lstStyle/>
                    <a:p>
                      <a:pPr indent="0" lvl="0" marL="0" marR="171450" rtl="0" algn="just">
                        <a:lnSpc>
                          <a:spcPct val="115000"/>
                        </a:lnSpc>
                        <a:spcBef>
                          <a:spcPts val="0"/>
                        </a:spcBef>
                        <a:spcAft>
                          <a:spcPts val="0"/>
                        </a:spcAft>
                        <a:buNone/>
                      </a:pPr>
                      <a:r>
                        <a:rPr b="1" lang="en" sz="1200">
                          <a:latin typeface="Calibri"/>
                          <a:ea typeface="Calibri"/>
                          <a:cs typeface="Calibri"/>
                          <a:sym typeface="Calibri"/>
                        </a:rPr>
                        <a:t>Approximate Total Price Range:</a:t>
                      </a:r>
                      <a:endParaRPr b="1"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8EAADB"/>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a:t>
                      </a:r>
                      <a:r>
                        <a:rPr b="1" lang="en" sz="1200">
                          <a:latin typeface="Calibri"/>
                          <a:ea typeface="Calibri"/>
                          <a:cs typeface="Calibri"/>
                          <a:sym typeface="Calibri"/>
                        </a:rPr>
                        <a:t>$150.08-$487.17</a:t>
                      </a:r>
                      <a:endParaRPr b="1"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8EAADB"/>
                    </a:solidFill>
                  </a:tcPr>
                </a:tc>
              </a:tr>
            </a:tbl>
          </a:graphicData>
        </a:graphic>
      </p:graphicFrame>
      <p:graphicFrame>
        <p:nvGraphicFramePr>
          <p:cNvPr id="423" name="Google Shape;423;p63"/>
          <p:cNvGraphicFramePr/>
          <p:nvPr/>
        </p:nvGraphicFramePr>
        <p:xfrm>
          <a:off x="0" y="2622425"/>
          <a:ext cx="3000000" cy="3000000"/>
        </p:xfrm>
        <a:graphic>
          <a:graphicData uri="http://schemas.openxmlformats.org/drawingml/2006/table">
            <a:tbl>
              <a:tblPr>
                <a:noFill/>
                <a:tableStyleId>{C81B5F63-658C-4666-866D-6B187C5C2B8D}</a:tableStyleId>
              </a:tblPr>
              <a:tblGrid>
                <a:gridCol w="4318750"/>
                <a:gridCol w="4825250"/>
              </a:tblGrid>
              <a:tr h="289650">
                <a:tc>
                  <a:txBody>
                    <a:bodyPr/>
                    <a:lstStyle/>
                    <a:p>
                      <a:pPr indent="0" lvl="0" marL="0" marR="171450" rtl="0" algn="just">
                        <a:lnSpc>
                          <a:spcPct val="115000"/>
                        </a:lnSpc>
                        <a:spcBef>
                          <a:spcPts val="0"/>
                        </a:spcBef>
                        <a:spcAft>
                          <a:spcPts val="0"/>
                        </a:spcAft>
                        <a:buNone/>
                      </a:pPr>
                      <a:r>
                        <a:rPr b="1" lang="en" sz="1200">
                          <a:latin typeface="Calibri"/>
                          <a:ea typeface="Calibri"/>
                          <a:cs typeface="Calibri"/>
                          <a:sym typeface="Calibri"/>
                        </a:rPr>
                        <a:t>MISC:</a:t>
                      </a:r>
                      <a:endParaRPr b="1" sz="1200">
                        <a:latin typeface="Calibri"/>
                        <a:ea typeface="Calibri"/>
                        <a:cs typeface="Calibri"/>
                        <a:sym typeface="Calibri"/>
                      </a:endParaRPr>
                    </a:p>
                  </a:txBody>
                  <a:tcPr marT="45725" marB="45725" marR="45725" marL="45725">
                    <a:lnL cap="flat" cmpd="sng" w="1257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B4C6E7"/>
                    </a:solidFill>
                  </a:tcPr>
                </a:tc>
                <a:tc>
                  <a:txBody>
                    <a:bodyPr/>
                    <a:lstStyle/>
                    <a:p>
                      <a:pPr indent="0" lvl="0" marL="0" marR="171450" rtl="0" algn="just">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T="45725" marB="45725" marR="45725" marL="45725">
                    <a:lnL cap="flat" cmpd="sng">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B4C6E7"/>
                    </a:solidFill>
                  </a:tcPr>
                </a:tc>
              </a:tr>
            </a:tbl>
          </a:graphicData>
        </a:graphic>
      </p:graphicFrame>
      <p:sp>
        <p:nvSpPr>
          <p:cNvPr id="424" name="Google Shape;424;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428" name="Shape 428"/>
        <p:cNvGrpSpPr/>
        <p:nvPr/>
      </p:nvGrpSpPr>
      <p:grpSpPr>
        <a:xfrm>
          <a:off x="0" y="0"/>
          <a:ext cx="0" cy="0"/>
          <a:chOff x="0" y="0"/>
          <a:chExt cx="0" cy="0"/>
        </a:xfrm>
      </p:grpSpPr>
      <p:sp>
        <p:nvSpPr>
          <p:cNvPr id="429" name="Google Shape;429;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budget spent &amp; updated estimate project budget</a:t>
            </a:r>
            <a:endParaRPr/>
          </a:p>
        </p:txBody>
      </p:sp>
      <p:sp>
        <p:nvSpPr>
          <p:cNvPr id="430" name="Google Shape;430;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lnSpc>
                <a:spcPct val="150000"/>
              </a:lnSpc>
              <a:spcBef>
                <a:spcPts val="0"/>
              </a:spcBef>
              <a:spcAft>
                <a:spcPts val="0"/>
              </a:spcAft>
              <a:buSzPct val="100000"/>
              <a:buChar char="●"/>
            </a:pPr>
            <a:r>
              <a:rPr lang="en"/>
              <a:t>As of today we have spent $138.50 on this project</a:t>
            </a:r>
            <a:endParaRPr/>
          </a:p>
          <a:p>
            <a:pPr indent="-334327" lvl="0" marL="457200" rtl="0" algn="l">
              <a:lnSpc>
                <a:spcPct val="150000"/>
              </a:lnSpc>
              <a:spcBef>
                <a:spcPts val="0"/>
              </a:spcBef>
              <a:spcAft>
                <a:spcPts val="0"/>
              </a:spcAft>
              <a:buSzPct val="100000"/>
              <a:buChar char="●"/>
            </a:pPr>
            <a:r>
              <a:rPr lang="en"/>
              <a:t>This money was spent on the Pcb, Wifi module, Bluetooth module, voltage regulator, </a:t>
            </a:r>
            <a:r>
              <a:rPr lang="en"/>
              <a:t>sensor module, atmega bootloader, temperature/humidity sensor, moisture sensor, diodes, and Arduino development board</a:t>
            </a:r>
            <a:endParaRPr/>
          </a:p>
          <a:p>
            <a:pPr indent="-334327" lvl="0" marL="457200" rtl="0" algn="l">
              <a:lnSpc>
                <a:spcPct val="150000"/>
              </a:lnSpc>
              <a:spcBef>
                <a:spcPts val="0"/>
              </a:spcBef>
              <a:spcAft>
                <a:spcPts val="0"/>
              </a:spcAft>
              <a:buSzPct val="100000"/>
              <a:buChar char="●"/>
            </a:pPr>
            <a:r>
              <a:rPr lang="en"/>
              <a:t>Based on our initial items list, we are missing now only missing water pump, Led lights, batteries, container, and potential software expenses</a:t>
            </a:r>
            <a:endParaRPr/>
          </a:p>
          <a:p>
            <a:pPr indent="-334327" lvl="0" marL="457200" rtl="0" algn="l">
              <a:lnSpc>
                <a:spcPct val="150000"/>
              </a:lnSpc>
              <a:spcBef>
                <a:spcPts val="0"/>
              </a:spcBef>
              <a:spcAft>
                <a:spcPts val="0"/>
              </a:spcAft>
              <a:buSzPct val="100000"/>
              <a:buChar char="●"/>
            </a:pPr>
            <a:r>
              <a:rPr lang="en"/>
              <a:t>After our </a:t>
            </a:r>
            <a:r>
              <a:rPr lang="en"/>
              <a:t>initial</a:t>
            </a:r>
            <a:r>
              <a:rPr lang="en"/>
              <a:t> estimated project budget we have update it and are now expected to spend around $60 to $180 in total for the rest of the items.</a:t>
            </a:r>
            <a:endParaRPr/>
          </a:p>
          <a:p>
            <a:pPr indent="0" lvl="0" marL="457200" rtl="0" algn="l">
              <a:spcBef>
                <a:spcPts val="1200"/>
              </a:spcBef>
              <a:spcAft>
                <a:spcPts val="1200"/>
              </a:spcAft>
              <a:buNone/>
            </a:pPr>
            <a:r>
              <a:t/>
            </a:r>
            <a:endParaRPr/>
          </a:p>
        </p:txBody>
      </p:sp>
      <p:sp>
        <p:nvSpPr>
          <p:cNvPr id="431" name="Google Shape;431;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57" name="Shape 157"/>
        <p:cNvGrpSpPr/>
        <p:nvPr/>
      </p:nvGrpSpPr>
      <p:grpSpPr>
        <a:xfrm>
          <a:off x="0" y="0"/>
          <a:ext cx="0" cy="0"/>
          <a:chOff x="0" y="0"/>
          <a:chExt cx="0" cy="0"/>
        </a:xfrm>
      </p:grpSpPr>
      <p:sp>
        <p:nvSpPr>
          <p:cNvPr id="158" name="Google Shape;158;p29"/>
          <p:cNvSpPr txBox="1"/>
          <p:nvPr>
            <p:ph type="title"/>
          </p:nvPr>
        </p:nvSpPr>
        <p:spPr>
          <a:xfrm>
            <a:off x="628650" y="2702"/>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HARDWARE BLOCK DIAGRAM</a:t>
            </a:r>
            <a:endParaRPr/>
          </a:p>
        </p:txBody>
      </p:sp>
      <p:sp>
        <p:nvSpPr>
          <p:cNvPr id="159" name="Google Shape;159;p29"/>
          <p:cNvSpPr txBox="1"/>
          <p:nvPr>
            <p:ph idx="12" type="sldNum"/>
          </p:nvPr>
        </p:nvSpPr>
        <p:spPr>
          <a:xfrm>
            <a:off x="74342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pic>
        <p:nvPicPr>
          <p:cNvPr id="160" name="Google Shape;160;p29"/>
          <p:cNvPicPr preferRelativeResize="0"/>
          <p:nvPr/>
        </p:nvPicPr>
        <p:blipFill rotWithShape="1">
          <a:blip r:embed="rId3">
            <a:alphaModFix/>
          </a:blip>
          <a:srcRect b="0" l="0" r="0" t="0"/>
          <a:stretch/>
        </p:blipFill>
        <p:spPr>
          <a:xfrm>
            <a:off x="1005650" y="674007"/>
            <a:ext cx="7180730" cy="403916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435" name="Shape 435"/>
        <p:cNvGrpSpPr/>
        <p:nvPr/>
      </p:nvGrpSpPr>
      <p:grpSpPr>
        <a:xfrm>
          <a:off x="0" y="0"/>
          <a:ext cx="0" cy="0"/>
          <a:chOff x="0" y="0"/>
          <a:chExt cx="0" cy="0"/>
        </a:xfrm>
      </p:grpSpPr>
      <p:sp>
        <p:nvSpPr>
          <p:cNvPr id="436" name="Google Shape;436;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Current Progress %</a:t>
            </a:r>
            <a:endParaRPr/>
          </a:p>
        </p:txBody>
      </p:sp>
      <p:sp>
        <p:nvSpPr>
          <p:cNvPr id="437" name="Google Shape;437;p65"/>
          <p:cNvSpPr txBox="1"/>
          <p:nvPr>
            <p:ph idx="1" type="body"/>
          </p:nvPr>
        </p:nvSpPr>
        <p:spPr>
          <a:xfrm>
            <a:off x="311700" y="1152475"/>
            <a:ext cx="3983100" cy="34164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7400"/>
              <a:t>Software Side</a:t>
            </a:r>
            <a:endParaRPr b="1" sz="7400"/>
          </a:p>
          <a:p>
            <a:pPr indent="0" lvl="0" marL="0" rtl="0" algn="l">
              <a:lnSpc>
                <a:spcPct val="200000"/>
              </a:lnSpc>
              <a:spcBef>
                <a:spcPts val="1200"/>
              </a:spcBef>
              <a:spcAft>
                <a:spcPts val="0"/>
              </a:spcAft>
              <a:buNone/>
            </a:pPr>
            <a:r>
              <a:rPr lang="en" sz="6288"/>
              <a:t>On the software side of the project we are currently </a:t>
            </a:r>
            <a:r>
              <a:rPr lang="en" sz="6288"/>
              <a:t>around 50% done with everything that is required for this project. We have coded for the majority of the sensors and have researched how to translate arduino code to atMega code. </a:t>
            </a:r>
            <a:endParaRPr sz="6288"/>
          </a:p>
          <a:p>
            <a:pPr indent="0" lvl="0" marL="457200" rtl="0" algn="l">
              <a:spcBef>
                <a:spcPts val="1200"/>
              </a:spcBef>
              <a:spcAft>
                <a:spcPts val="0"/>
              </a:spcAft>
              <a:buNone/>
            </a:pPr>
            <a:r>
              <a:rPr lang="en"/>
              <a:t>  </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sp>
        <p:nvSpPr>
          <p:cNvPr id="438" name="Google Shape;438;p65"/>
          <p:cNvSpPr txBox="1"/>
          <p:nvPr/>
        </p:nvSpPr>
        <p:spPr>
          <a:xfrm>
            <a:off x="4776250" y="1152475"/>
            <a:ext cx="4056000" cy="30798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rPr b="1" lang="en" sz="1800">
                <a:solidFill>
                  <a:schemeClr val="dk2"/>
                </a:solidFill>
              </a:rPr>
              <a:t>Electrical Side</a:t>
            </a:r>
            <a:endParaRPr b="1" sz="1800">
              <a:solidFill>
                <a:schemeClr val="dk2"/>
              </a:solidFill>
            </a:endParaRPr>
          </a:p>
          <a:p>
            <a:pPr indent="0" lvl="0" marL="457200" rtl="0" algn="l">
              <a:lnSpc>
                <a:spcPct val="150000"/>
              </a:lnSpc>
              <a:spcBef>
                <a:spcPts val="1200"/>
              </a:spcBef>
              <a:spcAft>
                <a:spcPts val="0"/>
              </a:spcAft>
              <a:buNone/>
            </a:pPr>
            <a:r>
              <a:rPr lang="en" sz="1550">
                <a:solidFill>
                  <a:schemeClr val="dk2"/>
                </a:solidFill>
              </a:rPr>
              <a:t>On the electrical side of the project we are currently around 70% of the way done. We have constructed all of the components for the PCB and have done some preliminary tests to make sure it is working correctly.</a:t>
            </a:r>
            <a:endParaRPr sz="1550">
              <a:solidFill>
                <a:schemeClr val="dk2"/>
              </a:solidFill>
            </a:endParaRPr>
          </a:p>
          <a:p>
            <a:pPr indent="0" lvl="0" marL="0" rtl="0" algn="l">
              <a:spcBef>
                <a:spcPts val="1200"/>
              </a:spcBef>
              <a:spcAft>
                <a:spcPts val="0"/>
              </a:spcAft>
              <a:buNone/>
            </a:pPr>
            <a:r>
              <a:t/>
            </a:r>
            <a:endParaRPr/>
          </a:p>
        </p:txBody>
      </p:sp>
      <p:sp>
        <p:nvSpPr>
          <p:cNvPr id="439" name="Google Shape;439;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443" name="Shape 443"/>
        <p:cNvGrpSpPr/>
        <p:nvPr/>
      </p:nvGrpSpPr>
      <p:grpSpPr>
        <a:xfrm>
          <a:off x="0" y="0"/>
          <a:ext cx="0" cy="0"/>
          <a:chOff x="0" y="0"/>
          <a:chExt cx="0" cy="0"/>
        </a:xfrm>
      </p:grpSpPr>
      <p:sp>
        <p:nvSpPr>
          <p:cNvPr id="444" name="Google Shape;444;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Current Plans &amp; Schedule</a:t>
            </a:r>
            <a:endParaRPr/>
          </a:p>
        </p:txBody>
      </p:sp>
      <p:sp>
        <p:nvSpPr>
          <p:cNvPr id="445" name="Google Shape;445;p66"/>
          <p:cNvSpPr txBox="1"/>
          <p:nvPr/>
        </p:nvSpPr>
        <p:spPr>
          <a:xfrm>
            <a:off x="430875" y="1280375"/>
            <a:ext cx="3636000" cy="3255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800">
                <a:solidFill>
                  <a:schemeClr val="dk2"/>
                </a:solidFill>
              </a:rPr>
              <a:t>Software Side</a:t>
            </a:r>
            <a:endParaRPr b="1" sz="1800">
              <a:solidFill>
                <a:schemeClr val="dk2"/>
              </a:solidFill>
            </a:endParaRPr>
          </a:p>
          <a:p>
            <a:pPr indent="0" lvl="0" marL="0" rtl="0" algn="l">
              <a:lnSpc>
                <a:spcPct val="200000"/>
              </a:lnSpc>
              <a:spcBef>
                <a:spcPts val="1200"/>
              </a:spcBef>
              <a:spcAft>
                <a:spcPts val="1200"/>
              </a:spcAft>
              <a:buClr>
                <a:schemeClr val="dk1"/>
              </a:buClr>
              <a:buSzPts val="1100"/>
              <a:buFont typeface="Arial"/>
              <a:buNone/>
            </a:pPr>
            <a:r>
              <a:rPr lang="en" sz="1200">
                <a:solidFill>
                  <a:schemeClr val="dk2"/>
                </a:solidFill>
              </a:rPr>
              <a:t>On the software side of things, we are </a:t>
            </a:r>
            <a:r>
              <a:rPr lang="en" sz="1200">
                <a:solidFill>
                  <a:schemeClr val="dk2"/>
                </a:solidFill>
              </a:rPr>
              <a:t>currently working on coding the wifi module to send data to a web server. We are also working on sending the data from sensors to the wifi module to the web server. Once we have figured that out, we will begin to create a web server that can store and send data back and forth between IPMS and it. </a:t>
            </a:r>
            <a:endParaRPr sz="1200"/>
          </a:p>
        </p:txBody>
      </p:sp>
      <p:sp>
        <p:nvSpPr>
          <p:cNvPr id="446" name="Google Shape;446;p66"/>
          <p:cNvSpPr txBox="1"/>
          <p:nvPr/>
        </p:nvSpPr>
        <p:spPr>
          <a:xfrm>
            <a:off x="4573550" y="1312975"/>
            <a:ext cx="4117200" cy="3223200"/>
          </a:xfrm>
          <a:prstGeom prst="rect">
            <a:avLst/>
          </a:prstGeom>
          <a:noFill/>
          <a:ln>
            <a:noFill/>
          </a:ln>
        </p:spPr>
        <p:txBody>
          <a:bodyPr anchorCtr="0" anchor="t" bIns="91425" lIns="91425" spcFirstLastPara="1" rIns="91425" wrap="square" tIns="91425">
            <a:noAutofit/>
          </a:bodyPr>
          <a:lstStyle/>
          <a:p>
            <a:pPr indent="0" lvl="0" marL="457200" rtl="0" algn="ctr">
              <a:lnSpc>
                <a:spcPct val="100000"/>
              </a:lnSpc>
              <a:spcBef>
                <a:spcPts val="0"/>
              </a:spcBef>
              <a:spcAft>
                <a:spcPts val="0"/>
              </a:spcAft>
              <a:buNone/>
            </a:pPr>
            <a:r>
              <a:rPr b="1" lang="en" sz="1800">
                <a:solidFill>
                  <a:schemeClr val="dk2"/>
                </a:solidFill>
              </a:rPr>
              <a:t>Electrical Side</a:t>
            </a:r>
            <a:endParaRPr b="1" sz="1800">
              <a:solidFill>
                <a:schemeClr val="dk2"/>
              </a:solidFill>
            </a:endParaRPr>
          </a:p>
          <a:p>
            <a:pPr indent="0" lvl="0" marL="457200" rtl="0" algn="l">
              <a:lnSpc>
                <a:spcPct val="200000"/>
              </a:lnSpc>
              <a:spcBef>
                <a:spcPts val="1200"/>
              </a:spcBef>
              <a:spcAft>
                <a:spcPts val="0"/>
              </a:spcAft>
              <a:buClr>
                <a:schemeClr val="dk1"/>
              </a:buClr>
              <a:buSzPts val="1100"/>
              <a:buFont typeface="Arial"/>
              <a:buNone/>
            </a:pPr>
            <a:r>
              <a:rPr lang="en" sz="1200">
                <a:solidFill>
                  <a:schemeClr val="dk2"/>
                </a:solidFill>
              </a:rPr>
              <a:t>On the electrical side of things, we are currently troubleshooting everything to make sure that the pcb working correctly. Once that it is done, we should communicate with the software side of things to make sure everything is able to work together. </a:t>
            </a:r>
            <a:endParaRPr sz="1200">
              <a:solidFill>
                <a:schemeClr val="dk2"/>
              </a:solidFill>
            </a:endParaRPr>
          </a:p>
          <a:p>
            <a:pPr indent="0" lvl="0" marL="0" rtl="0" algn="l">
              <a:spcBef>
                <a:spcPts val="1200"/>
              </a:spcBef>
              <a:spcAft>
                <a:spcPts val="0"/>
              </a:spcAft>
              <a:buNone/>
            </a:pPr>
            <a:r>
              <a:t/>
            </a:r>
            <a:endParaRPr/>
          </a:p>
        </p:txBody>
      </p:sp>
      <p:sp>
        <p:nvSpPr>
          <p:cNvPr id="447" name="Google Shape;447;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64" name="Shape 164"/>
        <p:cNvGrpSpPr/>
        <p:nvPr/>
      </p:nvGrpSpPr>
      <p:grpSpPr>
        <a:xfrm>
          <a:off x="0" y="0"/>
          <a:ext cx="0" cy="0"/>
          <a:chOff x="0" y="0"/>
          <a:chExt cx="0" cy="0"/>
        </a:xfrm>
      </p:grpSpPr>
      <p:sp>
        <p:nvSpPr>
          <p:cNvPr id="165" name="Google Shape;165;p30"/>
          <p:cNvSpPr txBox="1"/>
          <p:nvPr>
            <p:ph type="title"/>
          </p:nvPr>
        </p:nvSpPr>
        <p:spPr>
          <a:xfrm>
            <a:off x="628650" y="130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RESEARCH RELATED TO PROJECT DEFINITION</a:t>
            </a:r>
            <a:endParaRPr/>
          </a:p>
        </p:txBody>
      </p:sp>
      <p:sp>
        <p:nvSpPr>
          <p:cNvPr id="166" name="Google Shape;166;p30"/>
          <p:cNvSpPr txBox="1"/>
          <p:nvPr>
            <p:ph idx="1" type="body"/>
          </p:nvPr>
        </p:nvSpPr>
        <p:spPr>
          <a:xfrm>
            <a:off x="628650" y="1214671"/>
            <a:ext cx="3886200" cy="3263400"/>
          </a:xfrm>
          <a:prstGeom prst="rect">
            <a:avLst/>
          </a:prstGeom>
          <a:noFill/>
          <a:ln>
            <a:noFill/>
          </a:ln>
        </p:spPr>
        <p:txBody>
          <a:bodyPr anchorCtr="0" anchor="t" bIns="34275" lIns="68575" spcFirstLastPara="1" rIns="68575" wrap="square" tIns="34275">
            <a:normAutofit lnSpcReduction="10000"/>
          </a:bodyPr>
          <a:lstStyle/>
          <a:p>
            <a:pPr indent="-184150" lvl="0" marL="177800" rtl="0" algn="l">
              <a:lnSpc>
                <a:spcPct val="90000"/>
              </a:lnSpc>
              <a:spcBef>
                <a:spcPts val="0"/>
              </a:spcBef>
              <a:spcAft>
                <a:spcPts val="0"/>
              </a:spcAft>
              <a:buClr>
                <a:schemeClr val="dk1"/>
              </a:buClr>
              <a:buSzPts val="2100"/>
              <a:buChar char="•"/>
            </a:pPr>
            <a:r>
              <a:rPr lang="en"/>
              <a:t>Microcontroller</a:t>
            </a:r>
            <a:endParaRPr/>
          </a:p>
          <a:p>
            <a:pPr indent="-184150" lvl="0" marL="177800" rtl="0" algn="l">
              <a:lnSpc>
                <a:spcPct val="90000"/>
              </a:lnSpc>
              <a:spcBef>
                <a:spcPts val="800"/>
              </a:spcBef>
              <a:spcAft>
                <a:spcPts val="0"/>
              </a:spcAft>
              <a:buClr>
                <a:schemeClr val="dk1"/>
              </a:buClr>
              <a:buSzPts val="2100"/>
              <a:buChar char="•"/>
            </a:pPr>
            <a:r>
              <a:rPr lang="en"/>
              <a:t>Atmega 328</a:t>
            </a:r>
            <a:endParaRPr/>
          </a:p>
          <a:p>
            <a:pPr indent="-184150" lvl="0" marL="177800" rtl="0" algn="l">
              <a:lnSpc>
                <a:spcPct val="90000"/>
              </a:lnSpc>
              <a:spcBef>
                <a:spcPts val="800"/>
              </a:spcBef>
              <a:spcAft>
                <a:spcPts val="0"/>
              </a:spcAft>
              <a:buClr>
                <a:schemeClr val="dk1"/>
              </a:buClr>
              <a:buSzPts val="2100"/>
              <a:buChar char="•"/>
            </a:pPr>
            <a:r>
              <a:rPr lang="en"/>
              <a:t>Atmega 168</a:t>
            </a:r>
            <a:endParaRPr/>
          </a:p>
          <a:p>
            <a:pPr indent="-184150" lvl="0" marL="177800" rtl="0" algn="l">
              <a:lnSpc>
                <a:spcPct val="90000"/>
              </a:lnSpc>
              <a:spcBef>
                <a:spcPts val="800"/>
              </a:spcBef>
              <a:spcAft>
                <a:spcPts val="0"/>
              </a:spcAft>
              <a:buSzPts val="2100"/>
              <a:buChar char="•"/>
            </a:pPr>
            <a:r>
              <a:rPr lang="en"/>
              <a:t>MSP430G2553</a:t>
            </a:r>
            <a:endParaRPr/>
          </a:p>
          <a:p>
            <a:pPr indent="-184150" lvl="0" marL="177800" rtl="0" algn="l">
              <a:lnSpc>
                <a:spcPct val="90000"/>
              </a:lnSpc>
              <a:spcBef>
                <a:spcPts val="800"/>
              </a:spcBef>
              <a:spcAft>
                <a:spcPts val="0"/>
              </a:spcAft>
              <a:buClr>
                <a:schemeClr val="dk1"/>
              </a:buClr>
              <a:buSzPts val="2100"/>
              <a:buChar char="•"/>
            </a:pPr>
            <a:r>
              <a:rPr lang="en"/>
              <a:t>Arduino IDE</a:t>
            </a:r>
            <a:endParaRPr/>
          </a:p>
          <a:p>
            <a:pPr indent="-184150" lvl="0" marL="177800" rtl="0" algn="l">
              <a:lnSpc>
                <a:spcPct val="90000"/>
              </a:lnSpc>
              <a:spcBef>
                <a:spcPts val="800"/>
              </a:spcBef>
              <a:spcAft>
                <a:spcPts val="0"/>
              </a:spcAft>
              <a:buClr>
                <a:schemeClr val="dk1"/>
              </a:buClr>
              <a:buSzPts val="2100"/>
              <a:buChar char="•"/>
            </a:pPr>
            <a:r>
              <a:rPr lang="en"/>
              <a:t>Bluetooth Module</a:t>
            </a:r>
            <a:endParaRPr/>
          </a:p>
          <a:p>
            <a:pPr indent="-184150" lvl="0" marL="177800" rtl="0" algn="l">
              <a:lnSpc>
                <a:spcPct val="90000"/>
              </a:lnSpc>
              <a:spcBef>
                <a:spcPts val="800"/>
              </a:spcBef>
              <a:spcAft>
                <a:spcPts val="0"/>
              </a:spcAft>
              <a:buClr>
                <a:schemeClr val="dk1"/>
              </a:buClr>
              <a:buSzPts val="2100"/>
              <a:buChar char="•"/>
            </a:pPr>
            <a:r>
              <a:rPr lang="en"/>
              <a:t>Soil Moisture Sensor</a:t>
            </a:r>
            <a:endParaRPr/>
          </a:p>
          <a:p>
            <a:pPr indent="-184150" lvl="0" marL="177800" rtl="0" algn="l">
              <a:lnSpc>
                <a:spcPct val="90000"/>
              </a:lnSpc>
              <a:spcBef>
                <a:spcPts val="800"/>
              </a:spcBef>
              <a:spcAft>
                <a:spcPts val="0"/>
              </a:spcAft>
              <a:buClr>
                <a:schemeClr val="dk1"/>
              </a:buClr>
              <a:buSzPts val="2100"/>
              <a:buChar char="•"/>
            </a:pPr>
            <a:r>
              <a:rPr lang="en"/>
              <a:t>WiFi Module</a:t>
            </a:r>
            <a:endParaRPr/>
          </a:p>
          <a:p>
            <a:pPr indent="-184150" lvl="0" marL="177800" rtl="0" algn="l">
              <a:lnSpc>
                <a:spcPct val="90000"/>
              </a:lnSpc>
              <a:spcBef>
                <a:spcPts val="800"/>
              </a:spcBef>
              <a:spcAft>
                <a:spcPts val="0"/>
              </a:spcAft>
              <a:buClr>
                <a:schemeClr val="dk1"/>
              </a:buClr>
              <a:buSzPts val="2100"/>
              <a:buChar char="•"/>
            </a:pPr>
            <a:r>
              <a:rPr lang="en"/>
              <a:t>PH Sensor</a:t>
            </a:r>
            <a:endParaRPr/>
          </a:p>
        </p:txBody>
      </p:sp>
      <p:sp>
        <p:nvSpPr>
          <p:cNvPr id="167" name="Google Shape;167;p30"/>
          <p:cNvSpPr txBox="1"/>
          <p:nvPr>
            <p:ph idx="2" type="body"/>
          </p:nvPr>
        </p:nvSpPr>
        <p:spPr>
          <a:xfrm>
            <a:off x="4629150" y="1214671"/>
            <a:ext cx="3886200" cy="3263400"/>
          </a:xfrm>
          <a:prstGeom prst="rect">
            <a:avLst/>
          </a:prstGeom>
          <a:noFill/>
          <a:ln>
            <a:noFill/>
          </a:ln>
        </p:spPr>
        <p:txBody>
          <a:bodyPr anchorCtr="0" anchor="t" bIns="34275" lIns="68575" spcFirstLastPara="1" rIns="68575" wrap="square" tIns="34275">
            <a:normAutofit lnSpcReduction="10000"/>
          </a:bodyPr>
          <a:lstStyle/>
          <a:p>
            <a:pPr indent="-184150" lvl="0" marL="177800" rtl="0" algn="l">
              <a:lnSpc>
                <a:spcPct val="90000"/>
              </a:lnSpc>
              <a:spcBef>
                <a:spcPts val="0"/>
              </a:spcBef>
              <a:spcAft>
                <a:spcPts val="0"/>
              </a:spcAft>
              <a:buClr>
                <a:schemeClr val="dk1"/>
              </a:buClr>
              <a:buSzPts val="2100"/>
              <a:buChar char="•"/>
            </a:pPr>
            <a:r>
              <a:rPr lang="en"/>
              <a:t>TIP-122 Transistor</a:t>
            </a:r>
            <a:endParaRPr/>
          </a:p>
          <a:p>
            <a:pPr indent="-184150" lvl="0" marL="177800" rtl="0" algn="l">
              <a:lnSpc>
                <a:spcPct val="90000"/>
              </a:lnSpc>
              <a:spcBef>
                <a:spcPts val="800"/>
              </a:spcBef>
              <a:spcAft>
                <a:spcPts val="0"/>
              </a:spcAft>
              <a:buClr>
                <a:schemeClr val="dk1"/>
              </a:buClr>
              <a:buSzPts val="2100"/>
              <a:buChar char="•"/>
            </a:pPr>
            <a:r>
              <a:rPr lang="en"/>
              <a:t>FTDI Convertor</a:t>
            </a:r>
            <a:endParaRPr/>
          </a:p>
          <a:p>
            <a:pPr indent="-184150" lvl="0" marL="177800" rtl="0" algn="l">
              <a:lnSpc>
                <a:spcPct val="90000"/>
              </a:lnSpc>
              <a:spcBef>
                <a:spcPts val="800"/>
              </a:spcBef>
              <a:spcAft>
                <a:spcPts val="0"/>
              </a:spcAft>
              <a:buClr>
                <a:schemeClr val="dk1"/>
              </a:buClr>
              <a:buSzPts val="2100"/>
              <a:buChar char="•"/>
            </a:pPr>
            <a:r>
              <a:rPr lang="en"/>
              <a:t>Voltage Regulator</a:t>
            </a:r>
            <a:endParaRPr/>
          </a:p>
          <a:p>
            <a:pPr indent="-184150" lvl="0" marL="177800" rtl="0" algn="l">
              <a:lnSpc>
                <a:spcPct val="90000"/>
              </a:lnSpc>
              <a:spcBef>
                <a:spcPts val="800"/>
              </a:spcBef>
              <a:spcAft>
                <a:spcPts val="0"/>
              </a:spcAft>
              <a:buClr>
                <a:schemeClr val="dk1"/>
              </a:buClr>
              <a:buSzPts val="2100"/>
              <a:buChar char="•"/>
            </a:pPr>
            <a:r>
              <a:rPr lang="en"/>
              <a:t>Crystal Oscillator</a:t>
            </a:r>
            <a:endParaRPr/>
          </a:p>
          <a:p>
            <a:pPr indent="-184150" lvl="0" marL="177800" rtl="0" algn="l">
              <a:lnSpc>
                <a:spcPct val="90000"/>
              </a:lnSpc>
              <a:spcBef>
                <a:spcPts val="800"/>
              </a:spcBef>
              <a:spcAft>
                <a:spcPts val="0"/>
              </a:spcAft>
              <a:buClr>
                <a:schemeClr val="dk1"/>
              </a:buClr>
              <a:buSzPts val="2100"/>
              <a:buChar char="•"/>
            </a:pPr>
            <a:r>
              <a:rPr lang="en"/>
              <a:t>Light Sensor</a:t>
            </a:r>
            <a:endParaRPr/>
          </a:p>
          <a:p>
            <a:pPr indent="-184150" lvl="0" marL="177800" rtl="0" algn="l">
              <a:lnSpc>
                <a:spcPct val="90000"/>
              </a:lnSpc>
              <a:spcBef>
                <a:spcPts val="800"/>
              </a:spcBef>
              <a:spcAft>
                <a:spcPts val="0"/>
              </a:spcAft>
              <a:buClr>
                <a:schemeClr val="dk1"/>
              </a:buClr>
              <a:buSzPts val="2100"/>
              <a:buChar char="•"/>
            </a:pPr>
            <a:r>
              <a:rPr lang="en"/>
              <a:t>Temperature and Humidity Sensor</a:t>
            </a:r>
            <a:endParaRPr/>
          </a:p>
          <a:p>
            <a:pPr indent="-184150" lvl="0" marL="177800" rtl="0" algn="l">
              <a:lnSpc>
                <a:spcPct val="90000"/>
              </a:lnSpc>
              <a:spcBef>
                <a:spcPts val="800"/>
              </a:spcBef>
              <a:spcAft>
                <a:spcPts val="0"/>
              </a:spcAft>
              <a:buClr>
                <a:schemeClr val="dk1"/>
              </a:buClr>
              <a:buSzPts val="2100"/>
              <a:buChar char="•"/>
            </a:pPr>
            <a:r>
              <a:rPr lang="en"/>
              <a:t>Grow Light</a:t>
            </a:r>
            <a:endParaRPr/>
          </a:p>
          <a:p>
            <a:pPr indent="-184150" lvl="0" marL="177800" rtl="0" algn="l">
              <a:lnSpc>
                <a:spcPct val="90000"/>
              </a:lnSpc>
              <a:spcBef>
                <a:spcPts val="800"/>
              </a:spcBef>
              <a:spcAft>
                <a:spcPts val="0"/>
              </a:spcAft>
              <a:buClr>
                <a:schemeClr val="dk1"/>
              </a:buClr>
              <a:buSzPts val="2100"/>
              <a:buChar char="•"/>
            </a:pPr>
            <a:r>
              <a:rPr lang="en"/>
              <a:t>Water Pump</a:t>
            </a:r>
            <a:endParaRPr/>
          </a:p>
        </p:txBody>
      </p:sp>
      <p:sp>
        <p:nvSpPr>
          <p:cNvPr id="168" name="Google Shape;168;p30"/>
          <p:cNvSpPr txBox="1"/>
          <p:nvPr>
            <p:ph idx="12" type="sldNum"/>
          </p:nvPr>
        </p:nvSpPr>
        <p:spPr>
          <a:xfrm>
            <a:off x="74342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72" name="Shape 172"/>
        <p:cNvGrpSpPr/>
        <p:nvPr/>
      </p:nvGrpSpPr>
      <p:grpSpPr>
        <a:xfrm>
          <a:off x="0" y="0"/>
          <a:ext cx="0" cy="0"/>
          <a:chOff x="0" y="0"/>
          <a:chExt cx="0" cy="0"/>
        </a:xfrm>
      </p:grpSpPr>
      <p:sp>
        <p:nvSpPr>
          <p:cNvPr id="173" name="Google Shape;173;p31"/>
          <p:cNvSpPr txBox="1"/>
          <p:nvPr>
            <p:ph type="title"/>
          </p:nvPr>
        </p:nvSpPr>
        <p:spPr>
          <a:xfrm>
            <a:off x="628650" y="338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MICROCONTROLLER</a:t>
            </a:r>
            <a:endParaRPr/>
          </a:p>
        </p:txBody>
      </p:sp>
      <p:sp>
        <p:nvSpPr>
          <p:cNvPr id="174" name="Google Shape;174;p31"/>
          <p:cNvSpPr txBox="1"/>
          <p:nvPr>
            <p:ph idx="1" type="body"/>
          </p:nvPr>
        </p:nvSpPr>
        <p:spPr>
          <a:xfrm>
            <a:off x="666481" y="814031"/>
            <a:ext cx="4298400" cy="3737400"/>
          </a:xfrm>
          <a:prstGeom prst="rect">
            <a:avLst/>
          </a:prstGeom>
          <a:noFill/>
          <a:ln>
            <a:noFill/>
          </a:ln>
        </p:spPr>
        <p:txBody>
          <a:bodyPr anchorCtr="0" anchor="t" bIns="34275" lIns="68575" spcFirstLastPara="1" rIns="68575" wrap="square" tIns="34275">
            <a:normAutofit fontScale="92500" lnSpcReduction="20000"/>
          </a:bodyPr>
          <a:lstStyle/>
          <a:p>
            <a:pPr indent="-174148" lvl="0" marL="177800" rtl="0" algn="l">
              <a:lnSpc>
                <a:spcPct val="90000"/>
              </a:lnSpc>
              <a:spcBef>
                <a:spcPts val="0"/>
              </a:spcBef>
              <a:spcAft>
                <a:spcPts val="0"/>
              </a:spcAft>
              <a:buClr>
                <a:schemeClr val="dk1"/>
              </a:buClr>
              <a:buSzPct val="100000"/>
              <a:buChar char="•"/>
            </a:pPr>
            <a:r>
              <a:rPr lang="en"/>
              <a:t>It is the brain of the project as it control all the components.</a:t>
            </a:r>
            <a:endParaRPr/>
          </a:p>
          <a:p>
            <a:pPr indent="-174148" lvl="0" marL="177800" rtl="0" algn="l">
              <a:lnSpc>
                <a:spcPct val="90000"/>
              </a:lnSpc>
              <a:spcBef>
                <a:spcPts val="800"/>
              </a:spcBef>
              <a:spcAft>
                <a:spcPts val="0"/>
              </a:spcAft>
              <a:buClr>
                <a:schemeClr val="dk1"/>
              </a:buClr>
              <a:buSzPct val="100000"/>
              <a:buChar char="•"/>
            </a:pPr>
            <a:r>
              <a:rPr lang="en"/>
              <a:t>Function of a microcontroller is to receive, process information, and produce the desired output. </a:t>
            </a:r>
            <a:endParaRPr/>
          </a:p>
          <a:p>
            <a:pPr indent="-174148" lvl="0" marL="177800" rtl="0" algn="l">
              <a:lnSpc>
                <a:spcPct val="90000"/>
              </a:lnSpc>
              <a:spcBef>
                <a:spcPts val="800"/>
              </a:spcBef>
              <a:spcAft>
                <a:spcPts val="0"/>
              </a:spcAft>
              <a:buClr>
                <a:schemeClr val="dk1"/>
              </a:buClr>
              <a:buSzPct val="100000"/>
              <a:buChar char="•"/>
            </a:pPr>
            <a:r>
              <a:rPr lang="en"/>
              <a:t>Built-in I/O (input/output) capabilities.</a:t>
            </a:r>
            <a:endParaRPr/>
          </a:p>
          <a:p>
            <a:pPr indent="-174148" lvl="0" marL="177800" rtl="0" algn="l">
              <a:lnSpc>
                <a:spcPct val="90000"/>
              </a:lnSpc>
              <a:spcBef>
                <a:spcPts val="800"/>
              </a:spcBef>
              <a:spcAft>
                <a:spcPts val="0"/>
              </a:spcAft>
              <a:buClr>
                <a:schemeClr val="dk1"/>
              </a:buClr>
              <a:buSzPct val="100000"/>
              <a:buChar char="•"/>
            </a:pPr>
            <a:r>
              <a:rPr lang="en"/>
              <a:t>Components along the Microcontroller serves as a feedback control system.</a:t>
            </a:r>
            <a:endParaRPr/>
          </a:p>
          <a:p>
            <a:pPr indent="-174148" lvl="0" marL="177800" rtl="0" algn="l">
              <a:lnSpc>
                <a:spcPct val="90000"/>
              </a:lnSpc>
              <a:spcBef>
                <a:spcPts val="800"/>
              </a:spcBef>
              <a:spcAft>
                <a:spcPts val="0"/>
              </a:spcAft>
              <a:buClr>
                <a:schemeClr val="dk1"/>
              </a:buClr>
              <a:buSzPct val="100000"/>
              <a:buChar char="•"/>
            </a:pPr>
            <a:r>
              <a:rPr lang="en"/>
              <a:t>A low cost MCU with a large number of digital and analog pins.</a:t>
            </a:r>
            <a:endParaRPr/>
          </a:p>
          <a:p>
            <a:pPr indent="-174148" lvl="0" marL="177800" rtl="0" algn="l">
              <a:lnSpc>
                <a:spcPct val="90000"/>
              </a:lnSpc>
              <a:spcBef>
                <a:spcPts val="800"/>
              </a:spcBef>
              <a:spcAft>
                <a:spcPts val="0"/>
              </a:spcAft>
              <a:buClr>
                <a:schemeClr val="dk1"/>
              </a:buClr>
              <a:buSzPct val="100000"/>
              <a:buChar char="•"/>
            </a:pPr>
            <a:r>
              <a:rPr lang="en"/>
              <a:t>The microcontrollers that we considered for this project are the ATMEL ATmega328 and the ATmega168.</a:t>
            </a:r>
            <a:endParaRPr/>
          </a:p>
        </p:txBody>
      </p:sp>
      <p:pic>
        <p:nvPicPr>
          <p:cNvPr id="175" name="Google Shape;175;p31"/>
          <p:cNvPicPr preferRelativeResize="0"/>
          <p:nvPr/>
        </p:nvPicPr>
        <p:blipFill rotWithShape="1">
          <a:blip r:embed="rId3">
            <a:alphaModFix/>
          </a:blip>
          <a:srcRect b="0" l="0" r="0" t="0"/>
          <a:stretch/>
        </p:blipFill>
        <p:spPr>
          <a:xfrm>
            <a:off x="4962756" y="1123127"/>
            <a:ext cx="3899848" cy="2969609"/>
          </a:xfrm>
          <a:prstGeom prst="rect">
            <a:avLst/>
          </a:prstGeom>
          <a:noFill/>
          <a:ln>
            <a:noFill/>
          </a:ln>
        </p:spPr>
      </p:pic>
      <p:sp>
        <p:nvSpPr>
          <p:cNvPr id="176" name="Google Shape;176;p31"/>
          <p:cNvSpPr txBox="1"/>
          <p:nvPr>
            <p:ph idx="12" type="sldNum"/>
          </p:nvPr>
        </p:nvSpPr>
        <p:spPr>
          <a:xfrm>
            <a:off x="74342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80" name="Shape 180"/>
        <p:cNvGrpSpPr/>
        <p:nvPr/>
      </p:nvGrpSpPr>
      <p:grpSpPr>
        <a:xfrm>
          <a:off x="0" y="0"/>
          <a:ext cx="0" cy="0"/>
          <a:chOff x="0" y="0"/>
          <a:chExt cx="0" cy="0"/>
        </a:xfrm>
      </p:grpSpPr>
      <p:sp>
        <p:nvSpPr>
          <p:cNvPr id="181" name="Google Shape;181;p32"/>
          <p:cNvSpPr txBox="1"/>
          <p:nvPr>
            <p:ph type="title"/>
          </p:nvPr>
        </p:nvSpPr>
        <p:spPr>
          <a:xfrm>
            <a:off x="628650" y="338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ATMEL ATmega 328</a:t>
            </a:r>
            <a:endParaRPr/>
          </a:p>
        </p:txBody>
      </p:sp>
      <p:sp>
        <p:nvSpPr>
          <p:cNvPr id="182" name="Google Shape;182;p32"/>
          <p:cNvSpPr txBox="1"/>
          <p:nvPr>
            <p:ph idx="1" type="body"/>
          </p:nvPr>
        </p:nvSpPr>
        <p:spPr>
          <a:xfrm>
            <a:off x="471488" y="1026914"/>
            <a:ext cx="5915100" cy="2447700"/>
          </a:xfrm>
          <a:prstGeom prst="rect">
            <a:avLst/>
          </a:prstGeom>
          <a:noFill/>
          <a:ln>
            <a:noFill/>
          </a:ln>
        </p:spPr>
        <p:txBody>
          <a:bodyPr anchorCtr="0" anchor="t" bIns="34275" lIns="68575" spcFirstLastPara="1" rIns="68575" wrap="square" tIns="34275">
            <a:normAutofit fontScale="77500" lnSpcReduction="20000"/>
          </a:bodyPr>
          <a:lstStyle/>
          <a:p>
            <a:pPr indent="-141446" lvl="0" marL="177800" rtl="0" algn="l">
              <a:lnSpc>
                <a:spcPct val="90000"/>
              </a:lnSpc>
              <a:spcBef>
                <a:spcPts val="0"/>
              </a:spcBef>
              <a:spcAft>
                <a:spcPts val="0"/>
              </a:spcAft>
              <a:buClr>
                <a:schemeClr val="dk1"/>
              </a:buClr>
              <a:buSzPct val="100000"/>
              <a:buChar char="•"/>
            </a:pPr>
            <a:r>
              <a:rPr lang="en"/>
              <a:t>The ATMEL ATmega328 is an easy to program 8-bit Microcontroller.</a:t>
            </a:r>
            <a:endParaRPr/>
          </a:p>
          <a:p>
            <a:pPr indent="-141446" lvl="0" marL="177800" rtl="0" algn="l">
              <a:lnSpc>
                <a:spcPct val="90000"/>
              </a:lnSpc>
              <a:spcBef>
                <a:spcPts val="800"/>
              </a:spcBef>
              <a:spcAft>
                <a:spcPts val="0"/>
              </a:spcAft>
              <a:buClr>
                <a:schemeClr val="dk1"/>
              </a:buClr>
              <a:buSzPct val="100000"/>
              <a:buChar char="•"/>
            </a:pPr>
            <a:r>
              <a:rPr lang="en"/>
              <a:t>It is a 28-pin chip with an operating voltage ranging from 1.8V to 5.5V and with a 2KB SRAM along with a 32KB flash memory.</a:t>
            </a:r>
            <a:endParaRPr/>
          </a:p>
          <a:p>
            <a:pPr indent="-141446" lvl="0" marL="177800" rtl="0" algn="l">
              <a:lnSpc>
                <a:spcPct val="90000"/>
              </a:lnSpc>
              <a:spcBef>
                <a:spcPts val="800"/>
              </a:spcBef>
              <a:spcAft>
                <a:spcPts val="0"/>
              </a:spcAft>
              <a:buClr>
                <a:schemeClr val="dk1"/>
              </a:buClr>
              <a:buSzPct val="100000"/>
              <a:buChar char="•"/>
            </a:pPr>
            <a:r>
              <a:rPr lang="en"/>
              <a:t>It has 13 digital I/O pins with 6 analog I/O pins and 1KB of (EEPROM).</a:t>
            </a:r>
            <a:endParaRPr/>
          </a:p>
          <a:p>
            <a:pPr indent="-141446" lvl="0" marL="177800" rtl="0" algn="l">
              <a:lnSpc>
                <a:spcPct val="90000"/>
              </a:lnSpc>
              <a:spcBef>
                <a:spcPts val="800"/>
              </a:spcBef>
              <a:spcAft>
                <a:spcPts val="0"/>
              </a:spcAft>
              <a:buClr>
                <a:schemeClr val="dk1"/>
              </a:buClr>
              <a:buSzPct val="100000"/>
              <a:buChar char="•"/>
            </a:pPr>
            <a:r>
              <a:rPr lang="en"/>
              <a:t>On Ali Express 10 pieces of ATmega328 cost around US $16.</a:t>
            </a:r>
            <a:endParaRPr/>
          </a:p>
          <a:p>
            <a:pPr indent="-141446" lvl="0" marL="177800" rtl="0" algn="l">
              <a:lnSpc>
                <a:spcPct val="90000"/>
              </a:lnSpc>
              <a:spcBef>
                <a:spcPts val="800"/>
              </a:spcBef>
              <a:spcAft>
                <a:spcPts val="0"/>
              </a:spcAft>
              <a:buClr>
                <a:schemeClr val="dk1"/>
              </a:buClr>
              <a:buSzPct val="100000"/>
              <a:buChar char="•"/>
            </a:pPr>
            <a:r>
              <a:rPr lang="en"/>
              <a:t>Its 1Kb EEPROM and 2KB SRAM microsystem for quality work.</a:t>
            </a:r>
            <a:endParaRPr/>
          </a:p>
          <a:p>
            <a:pPr indent="-141446" lvl="0" marL="177800" rtl="0" algn="l">
              <a:lnSpc>
                <a:spcPct val="90000"/>
              </a:lnSpc>
              <a:spcBef>
                <a:spcPts val="800"/>
              </a:spcBef>
              <a:spcAft>
                <a:spcPts val="0"/>
              </a:spcAft>
              <a:buClr>
                <a:schemeClr val="dk1"/>
              </a:buClr>
              <a:buSzPct val="100000"/>
              <a:buChar char="•"/>
            </a:pPr>
            <a:r>
              <a:rPr lang="en"/>
              <a:t>They are powerful chips that control all over the system exactly the main way to perform well and to do a good performance.</a:t>
            </a:r>
            <a:endParaRPr/>
          </a:p>
        </p:txBody>
      </p:sp>
      <p:sp>
        <p:nvSpPr>
          <p:cNvPr id="183" name="Google Shape;183;p32"/>
          <p:cNvSpPr txBox="1"/>
          <p:nvPr>
            <p:ph idx="12" type="sldNum"/>
          </p:nvPr>
        </p:nvSpPr>
        <p:spPr>
          <a:xfrm>
            <a:off x="74342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87" name="Shape 187"/>
        <p:cNvGrpSpPr/>
        <p:nvPr/>
      </p:nvGrpSpPr>
      <p:grpSpPr>
        <a:xfrm>
          <a:off x="0" y="0"/>
          <a:ext cx="0" cy="0"/>
          <a:chOff x="0" y="0"/>
          <a:chExt cx="0" cy="0"/>
        </a:xfrm>
      </p:grpSpPr>
      <p:sp>
        <p:nvSpPr>
          <p:cNvPr id="188" name="Google Shape;188;p33"/>
          <p:cNvSpPr txBox="1"/>
          <p:nvPr>
            <p:ph type="title"/>
          </p:nvPr>
        </p:nvSpPr>
        <p:spPr>
          <a:xfrm>
            <a:off x="628650" y="338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ATmega 168</a:t>
            </a:r>
            <a:endParaRPr/>
          </a:p>
        </p:txBody>
      </p:sp>
      <p:sp>
        <p:nvSpPr>
          <p:cNvPr id="189" name="Google Shape;189;p33"/>
          <p:cNvSpPr txBox="1"/>
          <p:nvPr>
            <p:ph idx="1" type="body"/>
          </p:nvPr>
        </p:nvSpPr>
        <p:spPr>
          <a:xfrm>
            <a:off x="471488" y="1026914"/>
            <a:ext cx="5915100" cy="2447700"/>
          </a:xfrm>
          <a:prstGeom prst="rect">
            <a:avLst/>
          </a:prstGeom>
          <a:noFill/>
          <a:ln>
            <a:noFill/>
          </a:ln>
        </p:spPr>
        <p:txBody>
          <a:bodyPr anchorCtr="0" anchor="t" bIns="34275" lIns="68575" spcFirstLastPara="1" rIns="68575" wrap="square" tIns="34275">
            <a:normAutofit fontScale="85000" lnSpcReduction="10000"/>
          </a:bodyPr>
          <a:lstStyle/>
          <a:p>
            <a:pPr indent="-151447" lvl="0" marL="177800" rtl="0" algn="l">
              <a:lnSpc>
                <a:spcPct val="90000"/>
              </a:lnSpc>
              <a:spcBef>
                <a:spcPts val="0"/>
              </a:spcBef>
              <a:spcAft>
                <a:spcPts val="0"/>
              </a:spcAft>
              <a:buClr>
                <a:schemeClr val="dk1"/>
              </a:buClr>
              <a:buSzPct val="100000"/>
              <a:buChar char="•"/>
            </a:pPr>
            <a:r>
              <a:rPr lang="en"/>
              <a:t>It’s an 8-bit micro-controller with different AVR controllers.</a:t>
            </a:r>
            <a:endParaRPr/>
          </a:p>
          <a:p>
            <a:pPr indent="-151447" lvl="0" marL="177800" rtl="0" algn="l">
              <a:lnSpc>
                <a:spcPct val="90000"/>
              </a:lnSpc>
              <a:spcBef>
                <a:spcPts val="800"/>
              </a:spcBef>
              <a:spcAft>
                <a:spcPts val="0"/>
              </a:spcAft>
              <a:buClr>
                <a:schemeClr val="dk1"/>
              </a:buClr>
              <a:buSzPct val="100000"/>
              <a:buChar char="•"/>
            </a:pPr>
            <a:r>
              <a:rPr lang="en"/>
              <a:t>The memory program is about 16K.</a:t>
            </a:r>
            <a:endParaRPr/>
          </a:p>
          <a:p>
            <a:pPr indent="-151447" lvl="0" marL="177800" rtl="0" algn="l">
              <a:lnSpc>
                <a:spcPct val="90000"/>
              </a:lnSpc>
              <a:spcBef>
                <a:spcPts val="800"/>
              </a:spcBef>
              <a:spcAft>
                <a:spcPts val="0"/>
              </a:spcAft>
              <a:buClr>
                <a:schemeClr val="dk1"/>
              </a:buClr>
              <a:buSzPct val="100000"/>
              <a:buChar char="•"/>
            </a:pPr>
            <a:r>
              <a:rPr lang="en"/>
              <a:t>The around the 20-year data retention capability is present.</a:t>
            </a:r>
            <a:endParaRPr/>
          </a:p>
          <a:p>
            <a:pPr indent="-151447" lvl="0" marL="177800" rtl="0" algn="l">
              <a:lnSpc>
                <a:spcPct val="90000"/>
              </a:lnSpc>
              <a:spcBef>
                <a:spcPts val="800"/>
              </a:spcBef>
              <a:spcAft>
                <a:spcPts val="0"/>
              </a:spcAft>
              <a:buClr>
                <a:schemeClr val="dk1"/>
              </a:buClr>
              <a:buSzPct val="100000"/>
              <a:buChar char="•"/>
            </a:pPr>
            <a:r>
              <a:rPr lang="en"/>
              <a:t>The ADC system module is the 10-bit initial system.</a:t>
            </a:r>
            <a:endParaRPr/>
          </a:p>
          <a:p>
            <a:pPr indent="-151447" lvl="0" marL="177800" rtl="0" algn="l">
              <a:lnSpc>
                <a:spcPct val="90000"/>
              </a:lnSpc>
              <a:spcBef>
                <a:spcPts val="800"/>
              </a:spcBef>
              <a:spcAft>
                <a:spcPts val="0"/>
              </a:spcAft>
              <a:buClr>
                <a:schemeClr val="dk1"/>
              </a:buClr>
              <a:buSzPct val="100000"/>
              <a:buChar char="•"/>
            </a:pPr>
            <a:r>
              <a:rPr lang="en"/>
              <a:t>12C, SPI USART and AT mega are responsible for the different communication system protocol. </a:t>
            </a:r>
            <a:endParaRPr/>
          </a:p>
          <a:p>
            <a:pPr indent="-151447" lvl="0" marL="177800" rtl="0" algn="l">
              <a:lnSpc>
                <a:spcPct val="90000"/>
              </a:lnSpc>
              <a:spcBef>
                <a:spcPts val="800"/>
              </a:spcBef>
              <a:spcAft>
                <a:spcPts val="0"/>
              </a:spcAft>
              <a:buClr>
                <a:schemeClr val="dk1"/>
              </a:buClr>
              <a:buSzPct val="100000"/>
              <a:buChar char="•"/>
            </a:pPr>
            <a:r>
              <a:rPr lang="en"/>
              <a:t>The chip contains all the information that is used in the digital system as well.</a:t>
            </a:r>
            <a:endParaRPr/>
          </a:p>
        </p:txBody>
      </p:sp>
      <p:sp>
        <p:nvSpPr>
          <p:cNvPr id="190" name="Google Shape;190;p33"/>
          <p:cNvSpPr txBox="1"/>
          <p:nvPr>
            <p:ph idx="12" type="sldNum"/>
          </p:nvPr>
        </p:nvSpPr>
        <p:spPr>
          <a:xfrm>
            <a:off x="74342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94" name="Shape 194"/>
        <p:cNvGrpSpPr/>
        <p:nvPr/>
      </p:nvGrpSpPr>
      <p:grpSpPr>
        <a:xfrm>
          <a:off x="0" y="0"/>
          <a:ext cx="0" cy="0"/>
          <a:chOff x="0" y="0"/>
          <a:chExt cx="0" cy="0"/>
        </a:xfrm>
      </p:grpSpPr>
      <p:sp>
        <p:nvSpPr>
          <p:cNvPr id="195" name="Google Shape;195;p34"/>
          <p:cNvSpPr txBox="1"/>
          <p:nvPr>
            <p:ph type="title"/>
          </p:nvPr>
        </p:nvSpPr>
        <p:spPr>
          <a:xfrm>
            <a:off x="628650" y="338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MSP430G2553</a:t>
            </a:r>
            <a:endParaRPr/>
          </a:p>
        </p:txBody>
      </p:sp>
      <p:sp>
        <p:nvSpPr>
          <p:cNvPr id="196" name="Google Shape;196;p34"/>
          <p:cNvSpPr txBox="1"/>
          <p:nvPr>
            <p:ph idx="1" type="body"/>
          </p:nvPr>
        </p:nvSpPr>
        <p:spPr>
          <a:xfrm>
            <a:off x="471488" y="1026914"/>
            <a:ext cx="5915100" cy="2447700"/>
          </a:xfrm>
          <a:prstGeom prst="rect">
            <a:avLst/>
          </a:prstGeom>
          <a:noFill/>
          <a:ln>
            <a:noFill/>
          </a:ln>
        </p:spPr>
        <p:txBody>
          <a:bodyPr anchorCtr="0" anchor="t" bIns="34275" lIns="68575" spcFirstLastPara="1" rIns="68575" wrap="square" tIns="34275">
            <a:normAutofit lnSpcReduction="20000"/>
          </a:bodyPr>
          <a:lstStyle/>
          <a:p>
            <a:pPr indent="-171450" lvl="0" marL="177800" rtl="0" algn="l">
              <a:lnSpc>
                <a:spcPct val="90000"/>
              </a:lnSpc>
              <a:spcBef>
                <a:spcPts val="0"/>
              </a:spcBef>
              <a:spcAft>
                <a:spcPts val="0"/>
              </a:spcAft>
              <a:buClr>
                <a:schemeClr val="dk1"/>
              </a:buClr>
              <a:buSzPts val="2100"/>
              <a:buChar char="•"/>
            </a:pPr>
            <a:r>
              <a:rPr lang="en"/>
              <a:t>This microcontroller costs around 10$, runs at 16MHz with 16KB of flash and an input voltage 5V.</a:t>
            </a:r>
            <a:endParaRPr/>
          </a:p>
          <a:p>
            <a:pPr indent="-171450" lvl="0" marL="177800" rtl="0" algn="l">
              <a:lnSpc>
                <a:spcPct val="90000"/>
              </a:lnSpc>
              <a:spcBef>
                <a:spcPts val="800"/>
              </a:spcBef>
              <a:spcAft>
                <a:spcPts val="0"/>
              </a:spcAft>
              <a:buClr>
                <a:schemeClr val="dk1"/>
              </a:buClr>
              <a:buSzPts val="2100"/>
              <a:buChar char="•"/>
            </a:pPr>
            <a:r>
              <a:rPr lang="en"/>
              <a:t>This Microcontroller needs more coding to properly use an LCD.</a:t>
            </a:r>
            <a:endParaRPr/>
          </a:p>
          <a:p>
            <a:pPr indent="-171450" lvl="0" marL="177800" rtl="0" algn="l">
              <a:lnSpc>
                <a:spcPct val="90000"/>
              </a:lnSpc>
              <a:spcBef>
                <a:spcPts val="800"/>
              </a:spcBef>
              <a:spcAft>
                <a:spcPts val="0"/>
              </a:spcAft>
              <a:buClr>
                <a:schemeClr val="dk1"/>
              </a:buClr>
              <a:buSzPts val="2100"/>
              <a:buChar char="•"/>
            </a:pPr>
            <a:r>
              <a:rPr lang="en"/>
              <a:t>Analog inputs, and for the initial setup than the Arduino.</a:t>
            </a:r>
            <a:endParaRPr/>
          </a:p>
          <a:p>
            <a:pPr indent="-171450" lvl="0" marL="177800" rtl="0" algn="l">
              <a:lnSpc>
                <a:spcPct val="90000"/>
              </a:lnSpc>
              <a:spcBef>
                <a:spcPts val="800"/>
              </a:spcBef>
              <a:spcAft>
                <a:spcPts val="0"/>
              </a:spcAft>
              <a:buClr>
                <a:schemeClr val="dk1"/>
              </a:buClr>
              <a:buSzPts val="2100"/>
              <a:buChar char="•"/>
            </a:pPr>
            <a:r>
              <a:rPr lang="en"/>
              <a:t>It is not supported for Mac or Linux environments. </a:t>
            </a:r>
            <a:endParaRPr/>
          </a:p>
          <a:p>
            <a:pPr indent="-171450" lvl="0" marL="177800" rtl="0" algn="l">
              <a:lnSpc>
                <a:spcPct val="90000"/>
              </a:lnSpc>
              <a:spcBef>
                <a:spcPts val="800"/>
              </a:spcBef>
              <a:spcAft>
                <a:spcPts val="0"/>
              </a:spcAft>
              <a:buClr>
                <a:schemeClr val="dk1"/>
              </a:buClr>
              <a:buSzPts val="2100"/>
              <a:buChar char="•"/>
            </a:pPr>
            <a:r>
              <a:rPr lang="en"/>
              <a:t>It contains 0.5KB of RAM.</a:t>
            </a:r>
            <a:endParaRPr/>
          </a:p>
        </p:txBody>
      </p:sp>
      <p:sp>
        <p:nvSpPr>
          <p:cNvPr id="197" name="Google Shape;197;p34"/>
          <p:cNvSpPr txBox="1"/>
          <p:nvPr>
            <p:ph idx="12" type="sldNum"/>
          </p:nvPr>
        </p:nvSpPr>
        <p:spPr>
          <a:xfrm>
            <a:off x="7358063" y="4794647"/>
            <a:ext cx="1543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