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5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2DC969-2458-400C-8807-F9A6BF5E8777}">
  <a:tblStyle styleId="{CF2DC969-2458-400C-8807-F9A6BF5E87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3F381E8-74FF-458D-AEF4-3990AB56DC4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5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dbe0dd5d6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dbe0dd5d6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f3798c7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f3798c7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df3798c7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df3798c7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df3e9d2773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
        <p:nvSpPr>
          <p:cNvPr id="241" name="Google Shape;241;gdf3e9d2773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df3e9d277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df3e9d277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df3e9d2773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
        <p:nvSpPr>
          <p:cNvPr id="255" name="Google Shape;255;gdf3e9d2773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df3e9d2773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
        <p:nvSpPr>
          <p:cNvPr id="262" name="Google Shape;262;gdf3e9d2773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df3e9d2773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df3e9d2773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df3e9d2773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
        <p:nvSpPr>
          <p:cNvPr id="280" name="Google Shape;280;gdf3e9d2773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df3e9d2773_4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df3e9d2773_4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be0dd5d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be0dd5d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1fc19096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1fc1909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df3e9d2773_4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
        <p:nvSpPr>
          <p:cNvPr id="302" name="Google Shape;302;gdf3e9d2773_4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f3e9d2773_4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a:p>
            <a:pPr indent="0" lvl="0" marL="0" rtl="0" algn="l">
              <a:spcBef>
                <a:spcPts val="0"/>
              </a:spcBef>
              <a:spcAft>
                <a:spcPts val="0"/>
              </a:spcAft>
              <a:buNone/>
            </a:pPr>
            <a:r>
              <a:rPr lang="en"/>
              <a:t>(add more about CV and Object tracking)</a:t>
            </a:r>
            <a:endParaRPr/>
          </a:p>
        </p:txBody>
      </p:sp>
      <p:sp>
        <p:nvSpPr>
          <p:cNvPr id="308" name="Google Shape;308;gdf3e9d2773_4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df3e9d2773_4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
        <p:nvSpPr>
          <p:cNvPr id="314" name="Google Shape;314;gdf3e9d2773_4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0d9de7c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0d9de7c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df3e9d2773_4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
        <p:nvSpPr>
          <p:cNvPr id="327" name="Google Shape;327;gdf3e9d2773_4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dbe0dd5d6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dbe0dd5d6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dbe0dd5d6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dbe0dd5d6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f3e9d277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
        <p:nvSpPr>
          <p:cNvPr id="346" name="Google Shape;346;gdf3e9d2773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dbe0dd5d6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dbe0dd5d6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20a1db37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20a1db37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slide (record audio) Michael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be0dd5d6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dbe0dd5d6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f3e9d2773_4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Chisom</a:t>
            </a:r>
            <a:endParaRPr/>
          </a:p>
        </p:txBody>
      </p:sp>
      <p:sp>
        <p:nvSpPr>
          <p:cNvPr id="364" name="Google Shape;364;gdf3e9d2773_4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e1fc19096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e1fc19096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slide(record audio) Chisom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f32922bb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f32922bb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be0dd5d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dbe0dd5d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f3798c7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f3798c7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f3e9d2773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df3e9d2773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f3798c70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f3798c70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f3e9d2773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f3e9d2773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133" name="Google Shape;13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4" name="Google Shape;13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5" name="Google Shape;13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PTZ Camera</a:t>
            </a:r>
            <a:endParaRPr/>
          </a:p>
        </p:txBody>
      </p:sp>
      <p:sp>
        <p:nvSpPr>
          <p:cNvPr id="141" name="Google Shape;141;p14"/>
          <p:cNvSpPr txBox="1"/>
          <p:nvPr>
            <p:ph idx="1" type="subTitle"/>
          </p:nvPr>
        </p:nvSpPr>
        <p:spPr>
          <a:xfrm>
            <a:off x="5083950" y="3365850"/>
            <a:ext cx="3470700" cy="106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Group 26: </a:t>
            </a:r>
            <a:endParaRPr/>
          </a:p>
          <a:p>
            <a:pPr indent="0" lvl="0" marL="0" rtl="0" algn="l">
              <a:spcBef>
                <a:spcPts val="0"/>
              </a:spcBef>
              <a:spcAft>
                <a:spcPts val="0"/>
              </a:spcAft>
              <a:buNone/>
            </a:pPr>
            <a:r>
              <a:rPr lang="en"/>
              <a:t>  </a:t>
            </a:r>
            <a:r>
              <a:rPr lang="en"/>
              <a:t>Andre Samaroo, Cp.E</a:t>
            </a:r>
            <a:endParaRPr/>
          </a:p>
          <a:p>
            <a:pPr indent="0" lvl="0" marL="0" rtl="0" algn="l">
              <a:spcBef>
                <a:spcPts val="0"/>
              </a:spcBef>
              <a:spcAft>
                <a:spcPts val="0"/>
              </a:spcAft>
              <a:buNone/>
            </a:pPr>
            <a:r>
              <a:rPr lang="en"/>
              <a:t>  Chisom Ikejiani, Cp.E</a:t>
            </a:r>
            <a:endParaRPr/>
          </a:p>
          <a:p>
            <a:pPr indent="0" lvl="0" marL="0" rtl="0" algn="l">
              <a:spcBef>
                <a:spcPts val="0"/>
              </a:spcBef>
              <a:spcAft>
                <a:spcPts val="0"/>
              </a:spcAft>
              <a:buNone/>
            </a:pPr>
            <a:r>
              <a:rPr lang="en"/>
              <a:t>   Michael Serignese, Cp.E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Camera Options: Security Cameras</a:t>
            </a:r>
            <a:endParaRPr sz="2020"/>
          </a:p>
        </p:txBody>
      </p:sp>
      <p:sp>
        <p:nvSpPr>
          <p:cNvPr id="225" name="Google Shape;225;p23"/>
          <p:cNvSpPr txBox="1"/>
          <p:nvPr>
            <p:ph idx="1" type="body"/>
          </p:nvPr>
        </p:nvSpPr>
        <p:spPr>
          <a:xfrm>
            <a:off x="311700" y="1383350"/>
            <a:ext cx="8520600" cy="3179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Many options for premade security cameras</a:t>
            </a:r>
            <a:endParaRPr/>
          </a:p>
          <a:p>
            <a:pPr indent="-311150" lvl="0" marL="457200" rtl="0" algn="l">
              <a:spcBef>
                <a:spcPts val="0"/>
              </a:spcBef>
              <a:spcAft>
                <a:spcPts val="0"/>
              </a:spcAft>
              <a:buSzPts val="1300"/>
              <a:buChar char="●"/>
            </a:pPr>
            <a:r>
              <a:rPr lang="en"/>
              <a:t>Even tend to include built-in pan-tilt-zoom controls</a:t>
            </a:r>
            <a:endParaRPr/>
          </a:p>
          <a:p>
            <a:pPr indent="-311150" lvl="0" marL="457200" rtl="0" algn="l">
              <a:spcBef>
                <a:spcPts val="0"/>
              </a:spcBef>
              <a:spcAft>
                <a:spcPts val="0"/>
              </a:spcAft>
              <a:buSzPts val="1300"/>
              <a:buChar char="●"/>
            </a:pPr>
            <a:r>
              <a:rPr lang="en"/>
              <a:t>Include anti-features harmful to the budget</a:t>
            </a:r>
            <a:endParaRPr/>
          </a:p>
          <a:p>
            <a:pPr indent="-311150" lvl="0" marL="457200" rtl="0" algn="l">
              <a:spcBef>
                <a:spcPts val="0"/>
              </a:spcBef>
              <a:spcAft>
                <a:spcPts val="0"/>
              </a:spcAft>
              <a:buSzPts val="1300"/>
              <a:buChar char="●"/>
            </a:pPr>
            <a:r>
              <a:rPr lang="en"/>
              <a:t>Ruled out in favor of action cameras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Action Cameras</a:t>
            </a:r>
            <a:endParaRPr sz="2020"/>
          </a:p>
        </p:txBody>
      </p:sp>
      <p:sp>
        <p:nvSpPr>
          <p:cNvPr id="231" name="Google Shape;231;p2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Intended for capturing sports -- ideal defaults</a:t>
            </a:r>
            <a:endParaRPr/>
          </a:p>
          <a:p>
            <a:pPr indent="-311150" lvl="0" marL="457200" rtl="0" algn="l">
              <a:spcBef>
                <a:spcPts val="0"/>
              </a:spcBef>
              <a:spcAft>
                <a:spcPts val="0"/>
              </a:spcAft>
              <a:buSzPts val="1300"/>
              <a:buChar char="●"/>
            </a:pPr>
            <a:r>
              <a:rPr lang="en"/>
              <a:t>Overall, the clear prebuilt choice for this design</a:t>
            </a:r>
            <a:br>
              <a:rPr lang="en"/>
            </a:br>
            <a:br>
              <a:rPr lang="en"/>
            </a:br>
            <a:r>
              <a:rPr lang="en"/>
              <a:t>GoPro Hero 7</a:t>
            </a:r>
            <a:endParaRPr/>
          </a:p>
          <a:p>
            <a:pPr indent="-311150" lvl="0" marL="457200" rtl="0" algn="l">
              <a:spcBef>
                <a:spcPts val="0"/>
              </a:spcBef>
              <a:spcAft>
                <a:spcPts val="0"/>
              </a:spcAft>
              <a:buSzPts val="1300"/>
              <a:buChar char="●"/>
            </a:pPr>
            <a:r>
              <a:rPr lang="en"/>
              <a:t>Price: $250.00</a:t>
            </a:r>
            <a:endParaRPr/>
          </a:p>
          <a:p>
            <a:pPr indent="-311150" lvl="0" marL="457200" rtl="0" algn="l">
              <a:spcBef>
                <a:spcPts val="0"/>
              </a:spcBef>
              <a:spcAft>
                <a:spcPts val="0"/>
              </a:spcAft>
              <a:buSzPts val="1300"/>
              <a:buChar char="●"/>
            </a:pPr>
            <a:r>
              <a:rPr lang="en"/>
              <a:t>Resolution: 4k or 1080p</a:t>
            </a:r>
            <a:endParaRPr/>
          </a:p>
          <a:p>
            <a:pPr indent="-311150" lvl="0" marL="457200" rtl="0" algn="l">
              <a:spcBef>
                <a:spcPts val="0"/>
              </a:spcBef>
              <a:spcAft>
                <a:spcPts val="0"/>
              </a:spcAft>
              <a:buSzPts val="1300"/>
              <a:buChar char="●"/>
            </a:pPr>
            <a:r>
              <a:rPr lang="en"/>
              <a:t>Framerate: 30fps or 60fps modes</a:t>
            </a:r>
            <a:endParaRPr/>
          </a:p>
          <a:p>
            <a:pPr indent="-311150" lvl="0" marL="457200" rtl="0" algn="l">
              <a:spcBef>
                <a:spcPts val="0"/>
              </a:spcBef>
              <a:spcAft>
                <a:spcPts val="0"/>
              </a:spcAft>
              <a:buSzPts val="1300"/>
              <a:buChar char="●"/>
            </a:pPr>
            <a:r>
              <a:rPr lang="en"/>
              <a:t>WiFi: 5GHz b/g/n</a:t>
            </a:r>
            <a:endParaRPr/>
          </a:p>
        </p:txBody>
      </p:sp>
      <p:pic>
        <p:nvPicPr>
          <p:cNvPr id="232" name="Google Shape;232;p24"/>
          <p:cNvPicPr preferRelativeResize="0"/>
          <p:nvPr/>
        </p:nvPicPr>
        <p:blipFill>
          <a:blip r:embed="rId3">
            <a:alphaModFix/>
          </a:blip>
          <a:stretch>
            <a:fillRect/>
          </a:stretch>
        </p:blipFill>
        <p:spPr>
          <a:xfrm>
            <a:off x="6099706" y="1662050"/>
            <a:ext cx="2055425" cy="2275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Camera Data Transmission Systems	</a:t>
            </a:r>
            <a:endParaRPr sz="2020"/>
          </a:p>
        </p:txBody>
      </p:sp>
      <p:sp>
        <p:nvSpPr>
          <p:cNvPr id="238" name="Google Shape;238;p2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WiFi: the standard for action cameras, and meets requirements.</a:t>
            </a:r>
            <a:endParaRPr/>
          </a:p>
          <a:p>
            <a:pPr indent="0" lvl="0" marL="457200" rtl="0" algn="l">
              <a:spcBef>
                <a:spcPts val="1200"/>
              </a:spcBef>
              <a:spcAft>
                <a:spcPts val="0"/>
              </a:spcAft>
              <a:buNone/>
            </a:pPr>
            <a:r>
              <a:rPr lang="en"/>
              <a:t>GoPro Hero 7:</a:t>
            </a:r>
            <a:endParaRPr/>
          </a:p>
          <a:p>
            <a:pPr indent="-311150" lvl="0" marL="457200" rtl="0" algn="l">
              <a:spcBef>
                <a:spcPts val="1200"/>
              </a:spcBef>
              <a:spcAft>
                <a:spcPts val="0"/>
              </a:spcAft>
              <a:buSzPts val="1300"/>
              <a:buChar char="●"/>
            </a:pPr>
            <a:r>
              <a:rPr lang="en"/>
              <a:t>Supports 5GHz and 2.4GHz frequencies with b/g/n technology</a:t>
            </a:r>
            <a:endParaRPr/>
          </a:p>
          <a:p>
            <a:pPr indent="-311150" lvl="0" marL="457200" rtl="0" algn="l">
              <a:spcBef>
                <a:spcPts val="0"/>
              </a:spcBef>
              <a:spcAft>
                <a:spcPts val="0"/>
              </a:spcAft>
              <a:buSzPts val="1300"/>
              <a:buChar char="●"/>
            </a:pPr>
            <a:r>
              <a:rPr lang="en"/>
              <a:t>Theoretical top transmission speed of 300Mbit/s</a:t>
            </a:r>
            <a:endParaRPr/>
          </a:p>
          <a:p>
            <a:pPr indent="-311150" lvl="0" marL="457200" rtl="0" algn="l">
              <a:spcBef>
                <a:spcPts val="0"/>
              </a:spcBef>
              <a:spcAft>
                <a:spcPts val="0"/>
              </a:spcAft>
              <a:buSzPts val="1300"/>
              <a:buChar char="●"/>
            </a:pPr>
            <a:r>
              <a:rPr lang="en"/>
              <a:t>Probable actual speed: 64 Mbit/s</a:t>
            </a:r>
            <a:endParaRPr/>
          </a:p>
          <a:p>
            <a:pPr indent="-311150" lvl="0" marL="457200" rtl="0" algn="l">
              <a:spcBef>
                <a:spcPts val="0"/>
              </a:spcBef>
              <a:spcAft>
                <a:spcPts val="0"/>
              </a:spcAft>
              <a:buSzPts val="1300"/>
              <a:buChar char="●"/>
            </a:pPr>
            <a:r>
              <a:rPr lang="en"/>
              <a:t>This bitrate is sufficient to transport our stream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000"/>
              <a:t>Motor Hardware: Servos and Control boards</a:t>
            </a:r>
            <a:endParaRPr sz="2000"/>
          </a:p>
        </p:txBody>
      </p:sp>
      <p:sp>
        <p:nvSpPr>
          <p:cNvPr id="244" name="Google Shape;244;p26"/>
          <p:cNvSpPr txBox="1"/>
          <p:nvPr>
            <p:ph idx="1" type="body"/>
          </p:nvPr>
        </p:nvSpPr>
        <p:spPr>
          <a:xfrm>
            <a:off x="628650" y="1369225"/>
            <a:ext cx="4015200" cy="36018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2 servos – 1 for panning, 1 for tilt</a:t>
            </a:r>
            <a:endParaRPr/>
          </a:p>
          <a:p>
            <a:pPr indent="-171450" lvl="0" marL="177800" rtl="0" algn="l">
              <a:lnSpc>
                <a:spcPct val="90000"/>
              </a:lnSpc>
              <a:spcBef>
                <a:spcPts val="800"/>
              </a:spcBef>
              <a:spcAft>
                <a:spcPts val="0"/>
              </a:spcAft>
              <a:buClr>
                <a:schemeClr val="dk1"/>
              </a:buClr>
              <a:buSzPts val="2100"/>
              <a:buChar char="●"/>
            </a:pPr>
            <a:r>
              <a:rPr lang="en"/>
              <a:t>Servo control board</a:t>
            </a:r>
            <a:endParaRPr/>
          </a:p>
          <a:p>
            <a:pPr indent="-171450" lvl="0" marL="177800" rtl="0" algn="l">
              <a:lnSpc>
                <a:spcPct val="90000"/>
              </a:lnSpc>
              <a:spcBef>
                <a:spcPts val="800"/>
              </a:spcBef>
              <a:spcAft>
                <a:spcPts val="1200"/>
              </a:spcAft>
              <a:buClr>
                <a:schemeClr val="dk1"/>
              </a:buClr>
              <a:buSzPts val="2100"/>
              <a:buChar char="●"/>
            </a:pPr>
            <a:r>
              <a:rPr lang="en"/>
              <a:t>Main control and communication board</a:t>
            </a:r>
            <a:endParaRPr/>
          </a:p>
        </p:txBody>
      </p:sp>
      <p:pic>
        <p:nvPicPr>
          <p:cNvPr id="245" name="Google Shape;245;p26"/>
          <p:cNvPicPr preferRelativeResize="0"/>
          <p:nvPr/>
        </p:nvPicPr>
        <p:blipFill rotWithShape="1">
          <a:blip r:embed="rId3">
            <a:alphaModFix/>
          </a:blip>
          <a:srcRect b="0" l="0" r="0" t="0"/>
          <a:stretch/>
        </p:blipFill>
        <p:spPr>
          <a:xfrm>
            <a:off x="4643919" y="1025718"/>
            <a:ext cx="4092582" cy="1936667"/>
          </a:xfrm>
          <a:prstGeom prst="rect">
            <a:avLst/>
          </a:prstGeom>
          <a:noFill/>
          <a:ln>
            <a:noFill/>
          </a:ln>
        </p:spPr>
      </p:pic>
      <p:pic>
        <p:nvPicPr>
          <p:cNvPr id="246" name="Google Shape;246;p26"/>
          <p:cNvPicPr preferRelativeResize="0"/>
          <p:nvPr/>
        </p:nvPicPr>
        <p:blipFill rotWithShape="1">
          <a:blip r:embed="rId4">
            <a:alphaModFix/>
          </a:blip>
          <a:srcRect b="0" l="0" r="6524" t="0"/>
          <a:stretch/>
        </p:blipFill>
        <p:spPr>
          <a:xfrm>
            <a:off x="4643925" y="2899300"/>
            <a:ext cx="4092575" cy="2071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Hardware Block Diagram: Motor-to-MCU interface</a:t>
            </a:r>
            <a:endParaRPr sz="2020"/>
          </a:p>
        </p:txBody>
      </p:sp>
      <p:pic>
        <p:nvPicPr>
          <p:cNvPr id="252" name="Google Shape;252;p27"/>
          <p:cNvPicPr preferRelativeResize="0"/>
          <p:nvPr/>
        </p:nvPicPr>
        <p:blipFill>
          <a:blip r:embed="rId3">
            <a:alphaModFix/>
          </a:blip>
          <a:stretch>
            <a:fillRect/>
          </a:stretch>
        </p:blipFill>
        <p:spPr>
          <a:xfrm>
            <a:off x="1104610" y="1307850"/>
            <a:ext cx="7813465" cy="3243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000"/>
              <a:t>Motor Hardware: C</a:t>
            </a:r>
            <a:r>
              <a:rPr lang="en" sz="2000"/>
              <a:t>ontrol Boards</a:t>
            </a:r>
            <a:endParaRPr sz="2000"/>
          </a:p>
        </p:txBody>
      </p:sp>
      <p:sp>
        <p:nvSpPr>
          <p:cNvPr id="258" name="Google Shape;258;p28"/>
          <p:cNvSpPr txBox="1"/>
          <p:nvPr>
            <p:ph idx="1" type="body"/>
          </p:nvPr>
        </p:nvSpPr>
        <p:spPr>
          <a:xfrm>
            <a:off x="628650" y="1369219"/>
            <a:ext cx="46014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Sparkfun servo pHAT</a:t>
            </a:r>
            <a:endParaRPr/>
          </a:p>
          <a:p>
            <a:pPr indent="-184150" lvl="1" marL="520700" rtl="0" algn="l">
              <a:lnSpc>
                <a:spcPct val="90000"/>
              </a:lnSpc>
              <a:spcBef>
                <a:spcPts val="400"/>
              </a:spcBef>
              <a:spcAft>
                <a:spcPts val="0"/>
              </a:spcAft>
              <a:buClr>
                <a:schemeClr val="dk1"/>
              </a:buClr>
              <a:buSzPts val="1900"/>
              <a:buChar char="○"/>
            </a:pPr>
            <a:r>
              <a:rPr lang="en" sz="1200"/>
              <a:t>Uses PCA9685</a:t>
            </a:r>
            <a:endParaRPr sz="1200"/>
          </a:p>
          <a:p>
            <a:pPr indent="-184150" lvl="1" marL="520700" rtl="0" algn="l">
              <a:lnSpc>
                <a:spcPct val="90000"/>
              </a:lnSpc>
              <a:spcBef>
                <a:spcPts val="400"/>
              </a:spcBef>
              <a:spcAft>
                <a:spcPts val="0"/>
              </a:spcAft>
              <a:buClr>
                <a:schemeClr val="dk1"/>
              </a:buClr>
              <a:buSzPts val="1900"/>
              <a:buChar char="○"/>
            </a:pPr>
            <a:r>
              <a:rPr lang="en" sz="1200"/>
              <a:t>PWM control</a:t>
            </a:r>
            <a:endParaRPr sz="1200"/>
          </a:p>
          <a:p>
            <a:pPr indent="-171450" lvl="0" marL="177800" rtl="0" algn="l">
              <a:lnSpc>
                <a:spcPct val="90000"/>
              </a:lnSpc>
              <a:spcBef>
                <a:spcPts val="800"/>
              </a:spcBef>
              <a:spcAft>
                <a:spcPts val="0"/>
              </a:spcAft>
              <a:buClr>
                <a:schemeClr val="dk1"/>
              </a:buClr>
              <a:buSzPts val="2100"/>
              <a:buChar char="●"/>
            </a:pPr>
            <a:r>
              <a:rPr lang="en"/>
              <a:t>Raspberry Pi Zero W</a:t>
            </a:r>
            <a:endParaRPr/>
          </a:p>
          <a:p>
            <a:pPr indent="0" lvl="0" marL="520700" rtl="0" algn="l">
              <a:lnSpc>
                <a:spcPct val="90000"/>
              </a:lnSpc>
              <a:spcBef>
                <a:spcPts val="400"/>
              </a:spcBef>
              <a:spcAft>
                <a:spcPts val="0"/>
              </a:spcAft>
              <a:buNone/>
            </a:pPr>
            <a:r>
              <a:rPr lang="en" sz="1200"/>
              <a:t>Broadcom BCM43438</a:t>
            </a:r>
            <a:endParaRPr sz="1200"/>
          </a:p>
          <a:p>
            <a:pPr indent="-139700" lvl="1" marL="520700" rtl="0" algn="l">
              <a:lnSpc>
                <a:spcPct val="90000"/>
              </a:lnSpc>
              <a:spcBef>
                <a:spcPts val="400"/>
              </a:spcBef>
              <a:spcAft>
                <a:spcPts val="0"/>
              </a:spcAft>
              <a:buClr>
                <a:schemeClr val="dk1"/>
              </a:buClr>
              <a:buSzPts val="1200"/>
              <a:buChar char="○"/>
            </a:pPr>
            <a:r>
              <a:rPr lang="en" sz="1200"/>
              <a:t>Easy to use</a:t>
            </a:r>
            <a:endParaRPr sz="1200"/>
          </a:p>
          <a:p>
            <a:pPr indent="-177800" lvl="0" marL="177800" rtl="0" algn="l">
              <a:lnSpc>
                <a:spcPct val="90000"/>
              </a:lnSpc>
              <a:spcBef>
                <a:spcPts val="1200"/>
              </a:spcBef>
              <a:spcAft>
                <a:spcPts val="0"/>
              </a:spcAft>
              <a:buSzPts val="1400"/>
              <a:buChar char="●"/>
            </a:pPr>
            <a:r>
              <a:rPr lang="en"/>
              <a:t>Power cables</a:t>
            </a:r>
            <a:endParaRPr/>
          </a:p>
          <a:p>
            <a:pPr indent="-184150" lvl="1" marL="520700" rtl="0" algn="l">
              <a:lnSpc>
                <a:spcPct val="90000"/>
              </a:lnSpc>
              <a:spcBef>
                <a:spcPts val="1200"/>
              </a:spcBef>
              <a:spcAft>
                <a:spcPts val="1200"/>
              </a:spcAft>
              <a:buSzPts val="1500"/>
              <a:buChar char="○"/>
            </a:pPr>
            <a:r>
              <a:rPr lang="en" sz="1200"/>
              <a:t>Use a barrel plug-to-usb converter</a:t>
            </a:r>
            <a:endParaRPr sz="1200"/>
          </a:p>
        </p:txBody>
      </p:sp>
      <p:pic>
        <p:nvPicPr>
          <p:cNvPr id="259" name="Google Shape;259;p28"/>
          <p:cNvPicPr preferRelativeResize="0"/>
          <p:nvPr/>
        </p:nvPicPr>
        <p:blipFill rotWithShape="1">
          <a:blip r:embed="rId3">
            <a:alphaModFix/>
          </a:blip>
          <a:srcRect b="20381" l="11001" r="40849" t="29332"/>
          <a:stretch/>
        </p:blipFill>
        <p:spPr>
          <a:xfrm>
            <a:off x="3765194" y="1268016"/>
            <a:ext cx="5143277" cy="25419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000"/>
              <a:t>Motor Hardware: Servo Details</a:t>
            </a:r>
            <a:endParaRPr sz="2000"/>
          </a:p>
        </p:txBody>
      </p:sp>
      <p:sp>
        <p:nvSpPr>
          <p:cNvPr id="265" name="Google Shape;265;p29"/>
          <p:cNvSpPr txBox="1"/>
          <p:nvPr>
            <p:ph idx="1" type="body"/>
          </p:nvPr>
        </p:nvSpPr>
        <p:spPr>
          <a:xfrm>
            <a:off x="3595163" y="1439050"/>
            <a:ext cx="3851100" cy="1303800"/>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2100"/>
              <a:buChar char="●"/>
            </a:pPr>
            <a:r>
              <a:rPr lang="en"/>
              <a:t>Hitec HS-422 servo motor</a:t>
            </a:r>
            <a:endParaRPr/>
          </a:p>
          <a:p>
            <a:pPr indent="-171450" lvl="0" marL="177800" rtl="0" algn="l">
              <a:lnSpc>
                <a:spcPct val="90000"/>
              </a:lnSpc>
              <a:spcBef>
                <a:spcPts val="800"/>
              </a:spcBef>
              <a:spcAft>
                <a:spcPts val="0"/>
              </a:spcAft>
              <a:buClr>
                <a:schemeClr val="dk1"/>
              </a:buClr>
              <a:buSzPts val="2100"/>
              <a:buChar char="●"/>
            </a:pPr>
            <a:r>
              <a:rPr lang="en"/>
              <a:t>180 degree motion, 0.16sec/60◦ ~0.5 sec response</a:t>
            </a:r>
            <a:endParaRPr/>
          </a:p>
          <a:p>
            <a:pPr indent="-171450" lvl="0" marL="177800" rtl="0" algn="l">
              <a:lnSpc>
                <a:spcPct val="90000"/>
              </a:lnSpc>
              <a:spcBef>
                <a:spcPts val="800"/>
              </a:spcBef>
              <a:spcAft>
                <a:spcPts val="1200"/>
              </a:spcAft>
              <a:buClr>
                <a:schemeClr val="dk1"/>
              </a:buClr>
              <a:buSzPts val="2100"/>
              <a:buChar char="●"/>
            </a:pPr>
            <a:r>
              <a:rPr lang="en"/>
              <a:t>3 pin input, voltage, ground, signal</a:t>
            </a:r>
            <a:endParaRPr/>
          </a:p>
        </p:txBody>
      </p:sp>
      <p:pic>
        <p:nvPicPr>
          <p:cNvPr id="266" name="Google Shape;266;p29"/>
          <p:cNvPicPr preferRelativeResize="0"/>
          <p:nvPr/>
        </p:nvPicPr>
        <p:blipFill rotWithShape="1">
          <a:blip r:embed="rId3">
            <a:alphaModFix/>
          </a:blip>
          <a:srcRect b="23944" l="14696" r="9545" t="13617"/>
          <a:stretch/>
        </p:blipFill>
        <p:spPr>
          <a:xfrm>
            <a:off x="3410812" y="3273423"/>
            <a:ext cx="4219801" cy="1645724"/>
          </a:xfrm>
          <a:prstGeom prst="rect">
            <a:avLst/>
          </a:prstGeom>
          <a:noFill/>
          <a:ln>
            <a:noFill/>
          </a:ln>
        </p:spPr>
      </p:pic>
      <p:sp>
        <p:nvSpPr>
          <p:cNvPr id="267" name="Google Shape;267;p29"/>
          <p:cNvSpPr txBox="1"/>
          <p:nvPr>
            <p:ph idx="1" type="body"/>
          </p:nvPr>
        </p:nvSpPr>
        <p:spPr>
          <a:xfrm>
            <a:off x="1513388" y="1268050"/>
            <a:ext cx="1897500" cy="16458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Why servo motors?</a:t>
            </a:r>
            <a:endParaRPr/>
          </a:p>
          <a:p>
            <a:pPr indent="-171450" lvl="0" marL="177800" rtl="0" algn="l">
              <a:lnSpc>
                <a:spcPct val="90000"/>
              </a:lnSpc>
              <a:spcBef>
                <a:spcPts val="800"/>
              </a:spcBef>
              <a:spcAft>
                <a:spcPts val="0"/>
              </a:spcAft>
              <a:buClr>
                <a:schemeClr val="dk1"/>
              </a:buClr>
              <a:buSzPts val="2100"/>
              <a:buChar char="●"/>
            </a:pPr>
            <a:r>
              <a:rPr lang="en"/>
              <a:t>Precision</a:t>
            </a:r>
            <a:endParaRPr/>
          </a:p>
          <a:p>
            <a:pPr indent="-171450" lvl="0" marL="177800" rtl="0" algn="l">
              <a:lnSpc>
                <a:spcPct val="90000"/>
              </a:lnSpc>
              <a:spcBef>
                <a:spcPts val="800"/>
              </a:spcBef>
              <a:spcAft>
                <a:spcPts val="0"/>
              </a:spcAft>
              <a:buClr>
                <a:schemeClr val="dk1"/>
              </a:buClr>
              <a:buSzPts val="2100"/>
              <a:buChar char="●"/>
            </a:pPr>
            <a:r>
              <a:rPr lang="en"/>
              <a:t>Low Power</a:t>
            </a:r>
            <a:endParaRPr/>
          </a:p>
          <a:p>
            <a:pPr indent="-171450" lvl="0" marL="177800" rtl="0" algn="l">
              <a:lnSpc>
                <a:spcPct val="90000"/>
              </a:lnSpc>
              <a:spcBef>
                <a:spcPts val="800"/>
              </a:spcBef>
              <a:spcAft>
                <a:spcPts val="0"/>
              </a:spcAft>
              <a:buClr>
                <a:schemeClr val="dk1"/>
              </a:buClr>
              <a:buSzPts val="2100"/>
              <a:buChar char="●"/>
            </a:pPr>
            <a:r>
              <a:rPr lang="en"/>
              <a:t>High torque</a:t>
            </a:r>
            <a:endParaRPr/>
          </a:p>
        </p:txBody>
      </p:sp>
      <p:pic>
        <p:nvPicPr>
          <p:cNvPr id="268" name="Google Shape;268;p29"/>
          <p:cNvPicPr preferRelativeResize="0"/>
          <p:nvPr/>
        </p:nvPicPr>
        <p:blipFill rotWithShape="1">
          <a:blip r:embed="rId4">
            <a:alphaModFix/>
          </a:blip>
          <a:srcRect b="0" l="0" r="0" t="0"/>
          <a:stretch/>
        </p:blipFill>
        <p:spPr>
          <a:xfrm>
            <a:off x="1513460" y="3273427"/>
            <a:ext cx="1897358" cy="16457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000"/>
              <a:t>Device Housing: Sample Illustrations</a:t>
            </a:r>
            <a:endParaRPr sz="2000"/>
          </a:p>
        </p:txBody>
      </p:sp>
      <p:sp>
        <p:nvSpPr>
          <p:cNvPr id="274" name="Google Shape;274;p30"/>
          <p:cNvSpPr txBox="1"/>
          <p:nvPr>
            <p:ph idx="1" type="body"/>
          </p:nvPr>
        </p:nvSpPr>
        <p:spPr>
          <a:xfrm>
            <a:off x="365650" y="1369225"/>
            <a:ext cx="3513600" cy="3336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en"/>
              <a:t>Design 1</a:t>
            </a:r>
            <a:endParaRPr/>
          </a:p>
        </p:txBody>
      </p:sp>
      <p:pic>
        <p:nvPicPr>
          <p:cNvPr id="275" name="Google Shape;275;p30"/>
          <p:cNvPicPr preferRelativeResize="0"/>
          <p:nvPr/>
        </p:nvPicPr>
        <p:blipFill rotWithShape="1">
          <a:blip r:embed="rId3">
            <a:alphaModFix/>
          </a:blip>
          <a:srcRect b="24431" l="2978" r="14054" t="8835"/>
          <a:stretch/>
        </p:blipFill>
        <p:spPr>
          <a:xfrm>
            <a:off x="365650" y="1978100"/>
            <a:ext cx="3866849" cy="2542224"/>
          </a:xfrm>
          <a:prstGeom prst="rect">
            <a:avLst/>
          </a:prstGeom>
          <a:noFill/>
          <a:ln>
            <a:noFill/>
          </a:ln>
        </p:spPr>
      </p:pic>
      <p:pic>
        <p:nvPicPr>
          <p:cNvPr id="276" name="Google Shape;276;p30"/>
          <p:cNvPicPr preferRelativeResize="0"/>
          <p:nvPr/>
        </p:nvPicPr>
        <p:blipFill rotWithShape="1">
          <a:blip r:embed="rId4">
            <a:alphaModFix/>
          </a:blip>
          <a:srcRect b="5468" l="8913" r="11003" t="13756"/>
          <a:stretch/>
        </p:blipFill>
        <p:spPr>
          <a:xfrm>
            <a:off x="4622263" y="1978100"/>
            <a:ext cx="3866875" cy="2533201"/>
          </a:xfrm>
          <a:prstGeom prst="rect">
            <a:avLst/>
          </a:prstGeom>
          <a:noFill/>
          <a:ln>
            <a:noFill/>
          </a:ln>
        </p:spPr>
      </p:pic>
      <p:sp>
        <p:nvSpPr>
          <p:cNvPr id="277" name="Google Shape;277;p30"/>
          <p:cNvSpPr txBox="1"/>
          <p:nvPr>
            <p:ph idx="1" type="body"/>
          </p:nvPr>
        </p:nvSpPr>
        <p:spPr>
          <a:xfrm>
            <a:off x="4798888" y="1394838"/>
            <a:ext cx="3513600" cy="3336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en"/>
              <a:t>Design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628650" y="27999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000"/>
              <a:t>Device Housing: A </a:t>
            </a:r>
            <a:r>
              <a:rPr lang="en" sz="2000"/>
              <a:t>3D-printed Case</a:t>
            </a:r>
            <a:endParaRPr sz="2000"/>
          </a:p>
        </p:txBody>
      </p:sp>
      <p:sp>
        <p:nvSpPr>
          <p:cNvPr id="283" name="Google Shape;283;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Using ABS plastic</a:t>
            </a:r>
            <a:endParaRPr/>
          </a:p>
          <a:p>
            <a:pPr indent="-171450" lvl="0" marL="177800" rtl="0" algn="l">
              <a:lnSpc>
                <a:spcPct val="90000"/>
              </a:lnSpc>
              <a:spcBef>
                <a:spcPts val="800"/>
              </a:spcBef>
              <a:spcAft>
                <a:spcPts val="0"/>
              </a:spcAft>
              <a:buClr>
                <a:schemeClr val="dk1"/>
              </a:buClr>
              <a:buSzPts val="2100"/>
              <a:buChar char="●"/>
            </a:pPr>
            <a:r>
              <a:rPr lang="en"/>
              <a:t>Print in either TI lab or on Library printer</a:t>
            </a:r>
            <a:endParaRPr/>
          </a:p>
          <a:p>
            <a:pPr indent="-171450" lvl="0" marL="177800" rtl="0" algn="l">
              <a:lnSpc>
                <a:spcPct val="90000"/>
              </a:lnSpc>
              <a:spcBef>
                <a:spcPts val="800"/>
              </a:spcBef>
              <a:spcAft>
                <a:spcPts val="1200"/>
              </a:spcAft>
              <a:buClr>
                <a:schemeClr val="dk1"/>
              </a:buClr>
              <a:buSzPts val="2100"/>
              <a:buChar char="●"/>
            </a:pPr>
            <a:r>
              <a:rPr lang="en"/>
              <a:t>File made on tinkerCAD </a:t>
            </a:r>
            <a:endParaRPr/>
          </a:p>
        </p:txBody>
      </p:sp>
      <p:pic>
        <p:nvPicPr>
          <p:cNvPr id="284" name="Google Shape;284;p31"/>
          <p:cNvPicPr preferRelativeResize="0"/>
          <p:nvPr/>
        </p:nvPicPr>
        <p:blipFill rotWithShape="1">
          <a:blip r:embed="rId3">
            <a:alphaModFix/>
          </a:blip>
          <a:srcRect b="11772" l="12198" r="12499" t="13101"/>
          <a:stretch/>
        </p:blipFill>
        <p:spPr>
          <a:xfrm>
            <a:off x="4173776" y="1740165"/>
            <a:ext cx="4711272" cy="2521528"/>
          </a:xfrm>
          <a:prstGeom prst="rect">
            <a:avLst/>
          </a:prstGeom>
          <a:noFill/>
          <a:ln>
            <a:noFill/>
          </a:ln>
        </p:spPr>
      </p:pic>
      <p:pic>
        <p:nvPicPr>
          <p:cNvPr id="285" name="Google Shape;285;p31"/>
          <p:cNvPicPr preferRelativeResize="0"/>
          <p:nvPr/>
        </p:nvPicPr>
        <p:blipFill>
          <a:blip r:embed="rId4">
            <a:alphaModFix/>
          </a:blip>
          <a:stretch>
            <a:fillRect/>
          </a:stretch>
        </p:blipFill>
        <p:spPr>
          <a:xfrm>
            <a:off x="877038" y="2911125"/>
            <a:ext cx="2257425" cy="819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4950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lt1"/>
              </a:buClr>
              <a:buSzPts val="2000"/>
              <a:buFont typeface="Calibri"/>
              <a:buNone/>
            </a:pPr>
            <a:r>
              <a:rPr lang="en" sz="2000"/>
              <a:t>Software Overview</a:t>
            </a:r>
            <a:endParaRPr/>
          </a:p>
        </p:txBody>
      </p:sp>
      <p:sp>
        <p:nvSpPr>
          <p:cNvPr id="291" name="Google Shape;291;p32"/>
          <p:cNvSpPr txBox="1"/>
          <p:nvPr>
            <p:ph idx="1" type="body"/>
          </p:nvPr>
        </p:nvSpPr>
        <p:spPr>
          <a:xfrm>
            <a:off x="628650" y="1784048"/>
            <a:ext cx="7886700" cy="21606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Controller Software</a:t>
            </a:r>
            <a:endParaRPr/>
          </a:p>
          <a:p>
            <a:pPr indent="0" lvl="0" marL="0" rtl="0" algn="l">
              <a:spcBef>
                <a:spcPts val="1200"/>
              </a:spcBef>
              <a:spcAft>
                <a:spcPts val="0"/>
              </a:spcAft>
              <a:buNone/>
            </a:pPr>
            <a:r>
              <a:rPr lang="en"/>
              <a:t>Workstation Software</a:t>
            </a:r>
            <a:endParaRPr/>
          </a:p>
          <a:p>
            <a:pPr indent="0" lvl="0" marL="0" rtl="0" algn="l">
              <a:spcBef>
                <a:spcPts val="1200"/>
              </a:spcBef>
              <a:spcAft>
                <a:spcPts val="0"/>
              </a:spcAft>
              <a:buNone/>
            </a:pPr>
            <a:r>
              <a:rPr lang="en"/>
              <a:t>Control Board Software</a:t>
            </a:r>
            <a:endParaRPr/>
          </a:p>
          <a:p>
            <a:pPr indent="0" lvl="0" marL="0" rtl="0" algn="l">
              <a:spcBef>
                <a:spcPts val="1200"/>
              </a:spcBef>
              <a:spcAft>
                <a:spcPts val="1200"/>
              </a:spcAft>
              <a:buNone/>
            </a:pPr>
            <a:r>
              <a:t/>
            </a:r>
            <a:endParaRPr/>
          </a:p>
        </p:txBody>
      </p:sp>
      <p:pic>
        <p:nvPicPr>
          <p:cNvPr id="292" name="Google Shape;292;p32"/>
          <p:cNvPicPr preferRelativeResize="0"/>
          <p:nvPr/>
        </p:nvPicPr>
        <p:blipFill>
          <a:blip r:embed="rId3">
            <a:alphaModFix/>
          </a:blip>
          <a:stretch>
            <a:fillRect/>
          </a:stretch>
        </p:blipFill>
        <p:spPr>
          <a:xfrm>
            <a:off x="2716225" y="1591825"/>
            <a:ext cx="6363699" cy="2399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Administrative Introduction</a:t>
            </a:r>
            <a:endParaRPr sz="2000"/>
          </a:p>
        </p:txBody>
      </p:sp>
      <p:sp>
        <p:nvSpPr>
          <p:cNvPr id="147" name="Google Shape;147;p15"/>
          <p:cNvSpPr txBox="1"/>
          <p:nvPr>
            <p:ph idx="1" type="body"/>
          </p:nvPr>
        </p:nvSpPr>
        <p:spPr>
          <a:xfrm>
            <a:off x="1297500" y="1567550"/>
            <a:ext cx="7038900" cy="74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Based on the sponsored QwikCut project, we want to make an inexpensive PTZ camera system that uses as few cables as possible.</a:t>
            </a:r>
            <a:endParaRPr/>
          </a:p>
        </p:txBody>
      </p:sp>
      <p:pic>
        <p:nvPicPr>
          <p:cNvPr id="148" name="Google Shape;148;p15"/>
          <p:cNvPicPr preferRelativeResize="0"/>
          <p:nvPr/>
        </p:nvPicPr>
        <p:blipFill rotWithShape="1">
          <a:blip r:embed="rId3">
            <a:alphaModFix/>
          </a:blip>
          <a:srcRect b="0" l="22215" r="22037" t="0"/>
          <a:stretch/>
        </p:blipFill>
        <p:spPr>
          <a:xfrm>
            <a:off x="5035550" y="2055862"/>
            <a:ext cx="2003651" cy="2014599"/>
          </a:xfrm>
          <a:prstGeom prst="rect">
            <a:avLst/>
          </a:prstGeom>
          <a:noFill/>
          <a:ln>
            <a:noFill/>
          </a:ln>
        </p:spPr>
      </p:pic>
      <p:pic>
        <p:nvPicPr>
          <p:cNvPr id="149" name="Google Shape;149;p15"/>
          <p:cNvPicPr preferRelativeResize="0"/>
          <p:nvPr/>
        </p:nvPicPr>
        <p:blipFill>
          <a:blip r:embed="rId4">
            <a:alphaModFix/>
          </a:blip>
          <a:stretch>
            <a:fillRect/>
          </a:stretch>
        </p:blipFill>
        <p:spPr>
          <a:xfrm>
            <a:off x="2015200" y="2196175"/>
            <a:ext cx="1824049" cy="1733975"/>
          </a:xfrm>
          <a:prstGeom prst="rect">
            <a:avLst/>
          </a:prstGeom>
          <a:noFill/>
          <a:ln>
            <a:noFill/>
          </a:ln>
        </p:spPr>
      </p:pic>
      <p:sp>
        <p:nvSpPr>
          <p:cNvPr id="150" name="Google Shape;150;p15"/>
          <p:cNvSpPr txBox="1"/>
          <p:nvPr>
            <p:ph idx="1" type="body"/>
          </p:nvPr>
        </p:nvSpPr>
        <p:spPr>
          <a:xfrm>
            <a:off x="1297500" y="4010825"/>
            <a:ext cx="7038900" cy="74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There are various PTZ projects that we can look at for reference and we hope to reduce the cables by using WiFi for data transmission so we only need power cables.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The Controller</a:t>
            </a:r>
            <a:endParaRPr/>
          </a:p>
        </p:txBody>
      </p:sp>
      <p:sp>
        <p:nvSpPr>
          <p:cNvPr id="298" name="Google Shape;298;p33"/>
          <p:cNvSpPr txBox="1"/>
          <p:nvPr>
            <p:ph idx="1" type="body"/>
          </p:nvPr>
        </p:nvSpPr>
        <p:spPr>
          <a:xfrm>
            <a:off x="628650" y="1405444"/>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   Xbox Series X Controller</a:t>
            </a:r>
            <a:endParaRPr/>
          </a:p>
          <a:p>
            <a:pPr indent="0" lvl="0" marL="0" rtl="0" algn="l">
              <a:spcBef>
                <a:spcPts val="1200"/>
              </a:spcBef>
              <a:spcAft>
                <a:spcPts val="0"/>
              </a:spcAft>
              <a:buNone/>
            </a:pPr>
            <a:r>
              <a:rPr lang="en"/>
              <a:t>   Interacts well with the Windows native </a:t>
            </a:r>
            <a:endParaRPr/>
          </a:p>
          <a:p>
            <a:pPr indent="0" lvl="0" marL="0" rtl="0" algn="l">
              <a:spcBef>
                <a:spcPts val="1200"/>
              </a:spcBef>
              <a:spcAft>
                <a:spcPts val="0"/>
              </a:spcAft>
              <a:buNone/>
            </a:pPr>
            <a:r>
              <a:rPr lang="en"/>
              <a:t>   </a:t>
            </a:r>
            <a:r>
              <a:rPr lang="en"/>
              <a:t>libraries</a:t>
            </a:r>
            <a:endParaRPr/>
          </a:p>
          <a:p>
            <a:pPr indent="0" lvl="0" marL="0" rtl="0" algn="l">
              <a:spcBef>
                <a:spcPts val="1200"/>
              </a:spcBef>
              <a:spcAft>
                <a:spcPts val="0"/>
              </a:spcAft>
              <a:buNone/>
            </a:pPr>
            <a:r>
              <a:rPr lang="en"/>
              <a:t>   Can be used over Bluetooth</a:t>
            </a:r>
            <a:endParaRPr/>
          </a:p>
          <a:p>
            <a:pPr indent="0" lvl="0" marL="0" rtl="0" algn="l">
              <a:spcBef>
                <a:spcPts val="1200"/>
              </a:spcBef>
              <a:spcAft>
                <a:spcPts val="1200"/>
              </a:spcAft>
              <a:buNone/>
            </a:pPr>
            <a:r>
              <a:rPr lang="en"/>
              <a:t>   </a:t>
            </a:r>
            <a:endParaRPr/>
          </a:p>
        </p:txBody>
      </p:sp>
      <p:pic>
        <p:nvPicPr>
          <p:cNvPr id="299" name="Google Shape;299;p33"/>
          <p:cNvPicPr preferRelativeResize="0"/>
          <p:nvPr/>
        </p:nvPicPr>
        <p:blipFill>
          <a:blip r:embed="rId3">
            <a:alphaModFix/>
          </a:blip>
          <a:stretch>
            <a:fillRect/>
          </a:stretch>
        </p:blipFill>
        <p:spPr>
          <a:xfrm>
            <a:off x="4025725" y="1369225"/>
            <a:ext cx="4489624" cy="326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970"/>
              <a:buFont typeface="Calibri"/>
              <a:buNone/>
            </a:pPr>
            <a:r>
              <a:rPr lang="en" sz="2020"/>
              <a:t>Controller Software</a:t>
            </a:r>
            <a:endParaRPr sz="2020"/>
          </a:p>
        </p:txBody>
      </p:sp>
      <p:sp>
        <p:nvSpPr>
          <p:cNvPr id="305" name="Google Shape;305;p34"/>
          <p:cNvSpPr txBox="1"/>
          <p:nvPr>
            <p:ph idx="1" type="body"/>
          </p:nvPr>
        </p:nvSpPr>
        <p:spPr>
          <a:xfrm>
            <a:off x="471500" y="1026925"/>
            <a:ext cx="8077500" cy="3583500"/>
          </a:xfrm>
          <a:prstGeom prst="rect">
            <a:avLst/>
          </a:prstGeom>
          <a:noFill/>
          <a:ln>
            <a:noFill/>
          </a:ln>
        </p:spPr>
        <p:txBody>
          <a:bodyPr anchorCtr="0" anchor="t" bIns="34275" lIns="68575" spcFirstLastPara="1" rIns="68575" wrap="square" tIns="34275">
            <a:normAutofit/>
          </a:bodyPr>
          <a:lstStyle/>
          <a:p>
            <a:pPr indent="-184150" lvl="0" marL="177800" rtl="0" algn="l">
              <a:lnSpc>
                <a:spcPct val="90000"/>
              </a:lnSpc>
              <a:spcBef>
                <a:spcPts val="0"/>
              </a:spcBef>
              <a:spcAft>
                <a:spcPts val="0"/>
              </a:spcAft>
              <a:buClr>
                <a:schemeClr val="dk1"/>
              </a:buClr>
              <a:buSzPts val="2300"/>
              <a:buChar char="●"/>
            </a:pPr>
            <a:r>
              <a:rPr lang="en" sz="1500"/>
              <a:t>Hosted on the computer</a:t>
            </a:r>
            <a:endParaRPr sz="1500"/>
          </a:p>
          <a:p>
            <a:pPr indent="-184150" lvl="0" marL="177800" rtl="0" algn="l">
              <a:lnSpc>
                <a:spcPct val="90000"/>
              </a:lnSpc>
              <a:spcBef>
                <a:spcPts val="800"/>
              </a:spcBef>
              <a:spcAft>
                <a:spcPts val="0"/>
              </a:spcAft>
              <a:buClr>
                <a:schemeClr val="dk1"/>
              </a:buClr>
              <a:buSzPts val="2300"/>
              <a:buChar char="●"/>
            </a:pPr>
            <a:r>
              <a:rPr lang="en" sz="1500"/>
              <a:t>Sends input from user via Xbox Controller to computer</a:t>
            </a:r>
            <a:endParaRPr sz="1500"/>
          </a:p>
          <a:p>
            <a:pPr indent="-184150" lvl="0" marL="177800" rtl="0" algn="l">
              <a:lnSpc>
                <a:spcPct val="90000"/>
              </a:lnSpc>
              <a:spcBef>
                <a:spcPts val="800"/>
              </a:spcBef>
              <a:spcAft>
                <a:spcPts val="0"/>
              </a:spcAft>
              <a:buClr>
                <a:schemeClr val="dk1"/>
              </a:buClr>
              <a:buSzPts val="2300"/>
              <a:buChar char="●"/>
            </a:pPr>
            <a:r>
              <a:rPr lang="en" sz="1500"/>
              <a:t>Uses the Xinput library to receive byte level information representing the controller's current state</a:t>
            </a:r>
            <a:endParaRPr sz="1500"/>
          </a:p>
          <a:p>
            <a:pPr indent="-184150" lvl="0" marL="177800" rtl="0" algn="l">
              <a:lnSpc>
                <a:spcPct val="90000"/>
              </a:lnSpc>
              <a:spcBef>
                <a:spcPts val="800"/>
              </a:spcBef>
              <a:spcAft>
                <a:spcPts val="0"/>
              </a:spcAft>
              <a:buClr>
                <a:schemeClr val="dk1"/>
              </a:buClr>
              <a:buSzPts val="2300"/>
              <a:buChar char="●"/>
            </a:pPr>
            <a:r>
              <a:rPr lang="en" sz="1500"/>
              <a:t>Interprets data and sends user selected command over to the main control board</a:t>
            </a:r>
            <a:endParaRPr sz="1500"/>
          </a:p>
          <a:p>
            <a:pPr indent="-38100" lvl="0" marL="177800" rtl="0" algn="l">
              <a:lnSpc>
                <a:spcPct val="90000"/>
              </a:lnSpc>
              <a:spcBef>
                <a:spcPts val="800"/>
              </a:spcBef>
              <a:spcAft>
                <a:spcPts val="0"/>
              </a:spcAft>
              <a:buClr>
                <a:schemeClr val="dk1"/>
              </a:buClr>
              <a:buSzPts val="2100"/>
              <a:buNone/>
            </a:pPr>
            <a:r>
              <a:t/>
            </a:r>
            <a:endParaRPr sz="1500"/>
          </a:p>
          <a:p>
            <a:pPr indent="-38100" lvl="0" marL="17780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1200"/>
              </a:spcAft>
              <a:buClr>
                <a:schemeClr val="dk1"/>
              </a:buClr>
              <a:buSzPts val="21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970"/>
              <a:buFont typeface="Calibri"/>
              <a:buNone/>
            </a:pPr>
            <a:r>
              <a:rPr lang="en" sz="2020"/>
              <a:t>Workstation Software: Overview</a:t>
            </a:r>
            <a:endParaRPr sz="1520"/>
          </a:p>
        </p:txBody>
      </p:sp>
      <p:sp>
        <p:nvSpPr>
          <p:cNvPr id="311" name="Google Shape;311;p35"/>
          <p:cNvSpPr txBox="1"/>
          <p:nvPr>
            <p:ph idx="1" type="body"/>
          </p:nvPr>
        </p:nvSpPr>
        <p:spPr>
          <a:xfrm>
            <a:off x="471500" y="1026925"/>
            <a:ext cx="8198700" cy="3704700"/>
          </a:xfrm>
          <a:prstGeom prst="rect">
            <a:avLst/>
          </a:prstGeom>
          <a:noFill/>
          <a:ln>
            <a:noFill/>
          </a:ln>
        </p:spPr>
        <p:txBody>
          <a:bodyPr anchorCtr="0" anchor="t" bIns="34275" lIns="68575" spcFirstLastPara="1" rIns="68575" wrap="square" tIns="34275">
            <a:normAutofit lnSpcReduction="10000"/>
          </a:bodyPr>
          <a:lstStyle/>
          <a:p>
            <a:pPr indent="-190500" lvl="0" marL="177800" rtl="0" algn="l">
              <a:lnSpc>
                <a:spcPct val="90000"/>
              </a:lnSpc>
              <a:spcBef>
                <a:spcPts val="0"/>
              </a:spcBef>
              <a:spcAft>
                <a:spcPts val="0"/>
              </a:spcAft>
              <a:buClr>
                <a:schemeClr val="dk1"/>
              </a:buClr>
              <a:buSzPts val="2400"/>
              <a:buChar char="●"/>
            </a:pPr>
            <a:r>
              <a:rPr lang="en" sz="1600"/>
              <a:t>Features:</a:t>
            </a:r>
            <a:endParaRPr sz="1600"/>
          </a:p>
          <a:p>
            <a:pPr indent="-196850" lvl="1" marL="520700" rtl="0" algn="l">
              <a:lnSpc>
                <a:spcPct val="90000"/>
              </a:lnSpc>
              <a:spcBef>
                <a:spcPts val="400"/>
              </a:spcBef>
              <a:spcAft>
                <a:spcPts val="0"/>
              </a:spcAft>
              <a:buClr>
                <a:schemeClr val="dk1"/>
              </a:buClr>
              <a:buSzPts val="2100"/>
              <a:buChar char="○"/>
            </a:pPr>
            <a:r>
              <a:rPr lang="en" sz="1400"/>
              <a:t>Physical and Digital Control over PTZ camera</a:t>
            </a:r>
            <a:endParaRPr sz="1400"/>
          </a:p>
          <a:p>
            <a:pPr indent="-196850" lvl="1" marL="520700" rtl="0" algn="l">
              <a:lnSpc>
                <a:spcPct val="90000"/>
              </a:lnSpc>
              <a:spcBef>
                <a:spcPts val="400"/>
              </a:spcBef>
              <a:spcAft>
                <a:spcPts val="0"/>
              </a:spcAft>
              <a:buClr>
                <a:schemeClr val="dk1"/>
              </a:buClr>
              <a:buSzPts val="2100"/>
              <a:buChar char="○"/>
            </a:pPr>
            <a:r>
              <a:rPr lang="en" sz="1400"/>
              <a:t>User can control the movement speed of camera</a:t>
            </a:r>
            <a:endParaRPr sz="1400"/>
          </a:p>
          <a:p>
            <a:pPr indent="-196850" lvl="1" marL="520700" rtl="0" algn="l">
              <a:lnSpc>
                <a:spcPct val="90000"/>
              </a:lnSpc>
              <a:spcBef>
                <a:spcPts val="400"/>
              </a:spcBef>
              <a:spcAft>
                <a:spcPts val="0"/>
              </a:spcAft>
              <a:buClr>
                <a:schemeClr val="dk1"/>
              </a:buClr>
              <a:buSzPts val="2100"/>
              <a:buChar char="○"/>
            </a:pPr>
            <a:r>
              <a:rPr lang="en" sz="1400"/>
              <a:t>Live video feed</a:t>
            </a:r>
            <a:endParaRPr sz="1400"/>
          </a:p>
          <a:p>
            <a:pPr indent="-196850" lvl="1" marL="520700" rtl="0" algn="l">
              <a:lnSpc>
                <a:spcPct val="90000"/>
              </a:lnSpc>
              <a:spcBef>
                <a:spcPts val="400"/>
              </a:spcBef>
              <a:spcAft>
                <a:spcPts val="0"/>
              </a:spcAft>
              <a:buClr>
                <a:schemeClr val="dk1"/>
              </a:buClr>
              <a:buSzPts val="2100"/>
              <a:buChar char="○"/>
            </a:pPr>
            <a:r>
              <a:rPr lang="en" sz="1400"/>
              <a:t>Display sensor status such as battery life of camera, recording status, and current action.</a:t>
            </a:r>
            <a:endParaRPr sz="1400"/>
          </a:p>
          <a:p>
            <a:pPr indent="-177800" lvl="1" marL="520700" rtl="0" algn="l">
              <a:spcBef>
                <a:spcPts val="0"/>
              </a:spcBef>
              <a:spcAft>
                <a:spcPts val="0"/>
              </a:spcAft>
              <a:buSzPts val="1400"/>
              <a:buChar char="○"/>
            </a:pPr>
            <a:r>
              <a:t/>
            </a:r>
            <a:endParaRPr sz="1500"/>
          </a:p>
          <a:p>
            <a:pPr indent="-177800" lvl="1" marL="520700" rtl="0" algn="l">
              <a:spcBef>
                <a:spcPts val="0"/>
              </a:spcBef>
              <a:spcAft>
                <a:spcPts val="0"/>
              </a:spcAft>
              <a:buSzPts val="1400"/>
              <a:buChar char="○"/>
            </a:pPr>
            <a:r>
              <a:rPr lang="en" sz="1500"/>
              <a:t>Coordinates controller input</a:t>
            </a:r>
            <a:endParaRPr sz="1500"/>
          </a:p>
          <a:p>
            <a:pPr indent="-184150" lvl="1" marL="520700" rtl="0" algn="l">
              <a:spcBef>
                <a:spcPts val="0"/>
              </a:spcBef>
              <a:spcAft>
                <a:spcPts val="0"/>
              </a:spcAft>
              <a:buSzPts val="1500"/>
              <a:buChar char="○"/>
            </a:pPr>
            <a:r>
              <a:t/>
            </a:r>
            <a:endParaRPr sz="1500"/>
          </a:p>
          <a:p>
            <a:pPr indent="-190500" lvl="0" marL="177800" rtl="0" algn="l">
              <a:lnSpc>
                <a:spcPct val="90000"/>
              </a:lnSpc>
              <a:spcBef>
                <a:spcPts val="800"/>
              </a:spcBef>
              <a:spcAft>
                <a:spcPts val="0"/>
              </a:spcAft>
              <a:buClr>
                <a:schemeClr val="dk1"/>
              </a:buClr>
              <a:buSzPts val="2400"/>
              <a:buChar char="●"/>
            </a:pPr>
            <a:r>
              <a:rPr lang="en" sz="1600"/>
              <a:t>Possible Features:</a:t>
            </a:r>
            <a:endParaRPr sz="1600"/>
          </a:p>
          <a:p>
            <a:pPr indent="-196850" lvl="1" marL="520700" rtl="0" algn="l">
              <a:lnSpc>
                <a:spcPct val="90000"/>
              </a:lnSpc>
              <a:spcBef>
                <a:spcPts val="400"/>
              </a:spcBef>
              <a:spcAft>
                <a:spcPts val="0"/>
              </a:spcAft>
              <a:buClr>
                <a:schemeClr val="dk1"/>
              </a:buClr>
              <a:buSzPts val="2100"/>
              <a:buChar char="○"/>
            </a:pPr>
            <a:r>
              <a:rPr lang="en" sz="1400"/>
              <a:t>Object Tracking (SimpleCV, OpenCV, and Imutils)</a:t>
            </a:r>
            <a:endParaRPr sz="1400"/>
          </a:p>
          <a:p>
            <a:pPr indent="0" lvl="0" marL="177800" rtl="0" algn="l">
              <a:spcBef>
                <a:spcPts val="800"/>
              </a:spcBef>
              <a:spcAft>
                <a:spcPts val="0"/>
              </a:spcAft>
              <a:buNone/>
            </a:pPr>
            <a:r>
              <a:t/>
            </a:r>
            <a:endParaRPr sz="1500"/>
          </a:p>
          <a:p>
            <a:pPr indent="0" lvl="0" marL="177800" rtl="0" algn="l">
              <a:spcBef>
                <a:spcPts val="800"/>
              </a:spcBef>
              <a:spcAft>
                <a:spcPts val="0"/>
              </a:spcAft>
              <a:buNone/>
            </a:pPr>
            <a:r>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6"/>
          <p:cNvSpPr txBox="1"/>
          <p:nvPr>
            <p:ph type="title"/>
          </p:nvPr>
        </p:nvSpPr>
        <p:spPr>
          <a:xfrm>
            <a:off x="471500" y="205375"/>
            <a:ext cx="81765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970"/>
              <a:buFont typeface="Calibri"/>
              <a:buNone/>
            </a:pPr>
            <a:r>
              <a:rPr lang="en" sz="2020"/>
              <a:t>Workstation Software: </a:t>
            </a:r>
            <a:r>
              <a:rPr lang="en" sz="2020"/>
              <a:t>Graphical User Interface</a:t>
            </a:r>
            <a:endParaRPr sz="2020"/>
          </a:p>
        </p:txBody>
      </p:sp>
      <p:sp>
        <p:nvSpPr>
          <p:cNvPr id="317" name="Google Shape;317;p36"/>
          <p:cNvSpPr txBox="1"/>
          <p:nvPr>
            <p:ph idx="1" type="body"/>
          </p:nvPr>
        </p:nvSpPr>
        <p:spPr>
          <a:xfrm>
            <a:off x="471500" y="1026925"/>
            <a:ext cx="8176500" cy="3715800"/>
          </a:xfrm>
          <a:prstGeom prst="rect">
            <a:avLst/>
          </a:prstGeom>
          <a:noFill/>
          <a:ln>
            <a:noFill/>
          </a:ln>
        </p:spPr>
        <p:txBody>
          <a:bodyPr anchorCtr="0" anchor="t" bIns="34275" lIns="68575" spcFirstLastPara="1" rIns="68575" wrap="square" tIns="34275">
            <a:normAutofit/>
          </a:bodyPr>
          <a:lstStyle/>
          <a:p>
            <a:pPr indent="-209550" lvl="0" marL="177800" rtl="0" algn="l">
              <a:lnSpc>
                <a:spcPct val="90000"/>
              </a:lnSpc>
              <a:spcBef>
                <a:spcPts val="0"/>
              </a:spcBef>
              <a:spcAft>
                <a:spcPts val="0"/>
              </a:spcAft>
              <a:buClr>
                <a:schemeClr val="dk1"/>
              </a:buClr>
              <a:buSzPts val="2700"/>
              <a:buChar char="●"/>
            </a:pPr>
            <a:r>
              <a:rPr lang="en" sz="1900"/>
              <a:t>NodeJs</a:t>
            </a:r>
            <a:endParaRPr sz="1900"/>
          </a:p>
          <a:p>
            <a:pPr indent="-209550" lvl="0" marL="177800" rtl="0" algn="l">
              <a:lnSpc>
                <a:spcPct val="90000"/>
              </a:lnSpc>
              <a:spcBef>
                <a:spcPts val="800"/>
              </a:spcBef>
              <a:spcAft>
                <a:spcPts val="0"/>
              </a:spcAft>
              <a:buClr>
                <a:schemeClr val="dk1"/>
              </a:buClr>
              <a:buSzPts val="2700"/>
              <a:buChar char="●"/>
            </a:pPr>
            <a:r>
              <a:rPr lang="en" sz="1900"/>
              <a:t>Electron</a:t>
            </a:r>
            <a:endParaRPr sz="1900"/>
          </a:p>
          <a:p>
            <a:pPr indent="-215900" lvl="1" marL="520700" rtl="0" algn="l">
              <a:lnSpc>
                <a:spcPct val="90000"/>
              </a:lnSpc>
              <a:spcBef>
                <a:spcPts val="400"/>
              </a:spcBef>
              <a:spcAft>
                <a:spcPts val="0"/>
              </a:spcAft>
              <a:buClr>
                <a:schemeClr val="dk1"/>
              </a:buClr>
              <a:buSzPts val="2400"/>
              <a:buChar char="○"/>
            </a:pPr>
            <a:r>
              <a:rPr lang="en" sz="1700"/>
              <a:t>Cross platform GUI software</a:t>
            </a:r>
            <a:endParaRPr sz="1700"/>
          </a:p>
          <a:p>
            <a:pPr indent="-215900" lvl="1" marL="520700" rtl="0" algn="l">
              <a:lnSpc>
                <a:spcPct val="90000"/>
              </a:lnSpc>
              <a:spcBef>
                <a:spcPts val="400"/>
              </a:spcBef>
              <a:spcAft>
                <a:spcPts val="0"/>
              </a:spcAft>
              <a:buClr>
                <a:schemeClr val="dk1"/>
              </a:buClr>
              <a:buSzPts val="2400"/>
              <a:buChar char="○"/>
            </a:pPr>
            <a:r>
              <a:rPr lang="en" sz="1700"/>
              <a:t>Minimal memory usage</a:t>
            </a:r>
            <a:endParaRPr sz="1700"/>
          </a:p>
          <a:p>
            <a:pPr indent="-215900" lvl="1" marL="520700" rtl="0" algn="l">
              <a:lnSpc>
                <a:spcPct val="90000"/>
              </a:lnSpc>
              <a:spcBef>
                <a:spcPts val="400"/>
              </a:spcBef>
              <a:spcAft>
                <a:spcPts val="0"/>
              </a:spcAft>
              <a:buClr>
                <a:schemeClr val="dk1"/>
              </a:buClr>
              <a:buSzPts val="2400"/>
              <a:buChar char="○"/>
            </a:pPr>
            <a:r>
              <a:rPr lang="en" sz="1700"/>
              <a:t>Locally packaged</a:t>
            </a:r>
            <a:endParaRPr sz="1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t/>
            </a:r>
            <a:endParaRPr/>
          </a:p>
        </p:txBody>
      </p:sp>
      <p:pic>
        <p:nvPicPr>
          <p:cNvPr id="323" name="Google Shape;323;p37"/>
          <p:cNvPicPr preferRelativeResize="0"/>
          <p:nvPr/>
        </p:nvPicPr>
        <p:blipFill>
          <a:blip r:embed="rId3">
            <a:alphaModFix/>
          </a:blip>
          <a:stretch>
            <a:fillRect/>
          </a:stretch>
        </p:blipFill>
        <p:spPr>
          <a:xfrm>
            <a:off x="0" y="928525"/>
            <a:ext cx="9144001" cy="4144800"/>
          </a:xfrm>
          <a:prstGeom prst="rect">
            <a:avLst/>
          </a:prstGeom>
          <a:noFill/>
          <a:ln>
            <a:noFill/>
          </a:ln>
        </p:spPr>
      </p:pic>
      <p:sp>
        <p:nvSpPr>
          <p:cNvPr id="324" name="Google Shape;324;p37"/>
          <p:cNvSpPr txBox="1"/>
          <p:nvPr/>
        </p:nvSpPr>
        <p:spPr>
          <a:xfrm>
            <a:off x="210100" y="310975"/>
            <a:ext cx="387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Workstation Software: GUI (Concept Design)</a:t>
            </a:r>
            <a:endParaRPr>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471505" y="205375"/>
            <a:ext cx="81168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970"/>
              <a:buFont typeface="Calibri"/>
              <a:buNone/>
            </a:pPr>
            <a:r>
              <a:rPr lang="en" sz="2020"/>
              <a:t>Control Board Software</a:t>
            </a:r>
            <a:r>
              <a:rPr lang="en" sz="2020"/>
              <a:t>: </a:t>
            </a:r>
            <a:r>
              <a:rPr lang="en" sz="2020"/>
              <a:t>Servo Control Design</a:t>
            </a:r>
            <a:endParaRPr sz="2020"/>
          </a:p>
        </p:txBody>
      </p:sp>
      <p:pic>
        <p:nvPicPr>
          <p:cNvPr id="330" name="Google Shape;330;p38"/>
          <p:cNvPicPr preferRelativeResize="0"/>
          <p:nvPr>
            <p:ph idx="1" type="body"/>
          </p:nvPr>
        </p:nvPicPr>
        <p:blipFill rotWithShape="1">
          <a:blip r:embed="rId3">
            <a:alphaModFix/>
          </a:blip>
          <a:srcRect b="0" l="0" r="0" t="0"/>
          <a:stretch/>
        </p:blipFill>
        <p:spPr>
          <a:xfrm>
            <a:off x="3770980" y="1189046"/>
            <a:ext cx="4817400" cy="3069600"/>
          </a:xfrm>
          <a:prstGeom prst="rect">
            <a:avLst/>
          </a:prstGeom>
          <a:noFill/>
          <a:ln>
            <a:noFill/>
          </a:ln>
        </p:spPr>
      </p:pic>
      <p:sp>
        <p:nvSpPr>
          <p:cNvPr id="331" name="Google Shape;331;p38"/>
          <p:cNvSpPr txBox="1"/>
          <p:nvPr/>
        </p:nvSpPr>
        <p:spPr>
          <a:xfrm>
            <a:off x="744166" y="1268016"/>
            <a:ext cx="3027000" cy="2331900"/>
          </a:xfrm>
          <a:prstGeom prst="rect">
            <a:avLst/>
          </a:prstGeom>
          <a:noFill/>
          <a:ln>
            <a:noFill/>
          </a:ln>
        </p:spPr>
        <p:txBody>
          <a:bodyPr anchorCtr="0" anchor="t" bIns="34275" lIns="68575" spcFirstLastPara="1" rIns="68575" wrap="square" tIns="34275">
            <a:spAutoFit/>
          </a:bodyPr>
          <a:lstStyle/>
          <a:p>
            <a:pPr indent="-209550" lvl="0" marL="215900" marR="0" rtl="0" algn="l">
              <a:spcBef>
                <a:spcPts val="0"/>
              </a:spcBef>
              <a:spcAft>
                <a:spcPts val="0"/>
              </a:spcAft>
              <a:buClr>
                <a:schemeClr val="lt1"/>
              </a:buClr>
              <a:buSzPts val="2100"/>
              <a:buFont typeface="Arial"/>
              <a:buChar char="•"/>
            </a:pPr>
            <a:r>
              <a:rPr b="0" i="0" lang="en" sz="2100" u="none" cap="none" strike="noStrike">
                <a:solidFill>
                  <a:schemeClr val="lt1"/>
                </a:solidFill>
                <a:latin typeface="Calibri"/>
                <a:ea typeface="Calibri"/>
                <a:cs typeface="Calibri"/>
                <a:sym typeface="Calibri"/>
              </a:rPr>
              <a:t>Translates received data into servo controlling commands using the gpizero library</a:t>
            </a:r>
            <a:endParaRPr sz="1100">
              <a:solidFill>
                <a:schemeClr val="lt1"/>
              </a:solidFill>
            </a:endParaRPr>
          </a:p>
          <a:p>
            <a:pPr indent="-209550" lvl="0" marL="215900" marR="0" rtl="0" algn="l">
              <a:spcBef>
                <a:spcPts val="0"/>
              </a:spcBef>
              <a:spcAft>
                <a:spcPts val="0"/>
              </a:spcAft>
              <a:buClr>
                <a:schemeClr val="lt1"/>
              </a:buClr>
              <a:buSzPts val="2100"/>
              <a:buFont typeface="Arial"/>
              <a:buChar char="•"/>
            </a:pPr>
            <a:r>
              <a:rPr b="0" i="0" lang="en" sz="2100" u="none" cap="none" strike="noStrike">
                <a:solidFill>
                  <a:schemeClr val="lt1"/>
                </a:solidFill>
                <a:latin typeface="Calibri"/>
                <a:ea typeface="Calibri"/>
                <a:cs typeface="Calibri"/>
                <a:sym typeface="Calibri"/>
              </a:rPr>
              <a:t>Data is sent to the</a:t>
            </a:r>
            <a:r>
              <a:rPr lang="en" sz="2100">
                <a:solidFill>
                  <a:schemeClr val="lt1"/>
                </a:solidFill>
                <a:latin typeface="Calibri"/>
                <a:ea typeface="Calibri"/>
                <a:cs typeface="Calibri"/>
                <a:sym typeface="Calibri"/>
              </a:rPr>
              <a:t> servos</a:t>
            </a:r>
            <a:r>
              <a:rPr b="0" i="0" lang="en" sz="2100" u="none" cap="none" strike="noStrike">
                <a:solidFill>
                  <a:schemeClr val="lt1"/>
                </a:solidFill>
                <a:latin typeface="Calibri"/>
                <a:ea typeface="Calibri"/>
                <a:cs typeface="Calibri"/>
                <a:sym typeface="Calibri"/>
              </a:rPr>
              <a:t> using the GPIO pins on the raspberry Pi</a:t>
            </a:r>
            <a:endParaRPr sz="11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Project Flow: A Success Story</a:t>
            </a:r>
            <a:endParaRPr sz="2000"/>
          </a:p>
        </p:txBody>
      </p:sp>
      <p:sp>
        <p:nvSpPr>
          <p:cNvPr id="337" name="Google Shape;337;p3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a:t>
            </a:r>
            <a:r>
              <a:rPr lang="en"/>
              <a:t>e desire to deliver a product while minimizing design complexity</a:t>
            </a:r>
            <a:endParaRPr/>
          </a:p>
          <a:p>
            <a:pPr indent="-311150" lvl="0" marL="457200" rtl="0" algn="l">
              <a:spcBef>
                <a:spcPts val="0"/>
              </a:spcBef>
              <a:spcAft>
                <a:spcPts val="0"/>
              </a:spcAft>
              <a:buSzPts val="1300"/>
              <a:buChar char="●"/>
            </a:pPr>
            <a:r>
              <a:rPr lang="en"/>
              <a:t>We also intend to avoid sacrificing control over our requirements</a:t>
            </a:r>
            <a:endParaRPr/>
          </a:p>
          <a:p>
            <a:pPr indent="-311150" lvl="0" marL="457200" rtl="0" algn="l">
              <a:spcBef>
                <a:spcPts val="0"/>
              </a:spcBef>
              <a:spcAft>
                <a:spcPts val="0"/>
              </a:spcAft>
              <a:buSzPts val="1300"/>
              <a:buChar char="●"/>
            </a:pPr>
            <a:r>
              <a:rPr lang="en"/>
              <a:t>Premade parts are a success that enabled immediate testing and integration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Project Flow: A Challenge Story</a:t>
            </a:r>
            <a:endParaRPr sz="2000"/>
          </a:p>
        </p:txBody>
      </p:sp>
      <p:sp>
        <p:nvSpPr>
          <p:cNvPr id="343" name="Google Shape;343;p4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Predesigned cameras include features and anti-features</a:t>
            </a:r>
            <a:endParaRPr/>
          </a:p>
          <a:p>
            <a:pPr indent="-311150" lvl="0" marL="457200" rtl="0" algn="l">
              <a:spcBef>
                <a:spcPts val="0"/>
              </a:spcBef>
              <a:spcAft>
                <a:spcPts val="0"/>
              </a:spcAft>
              <a:buSzPts val="1300"/>
              <a:buChar char="●"/>
            </a:pPr>
            <a:r>
              <a:rPr lang="en"/>
              <a:t>Predesigned cameras simplify implementation, but are out of our control</a:t>
            </a:r>
            <a:endParaRPr/>
          </a:p>
          <a:p>
            <a:pPr indent="-311150" lvl="0" marL="457200" rtl="0" algn="l">
              <a:spcBef>
                <a:spcPts val="0"/>
              </a:spcBef>
              <a:spcAft>
                <a:spcPts val="0"/>
              </a:spcAft>
              <a:buSzPts val="1300"/>
              <a:buChar char="●"/>
            </a:pPr>
            <a:r>
              <a:rPr lang="en"/>
              <a:t>Designing our own high-quality camera greatly increases complexity</a:t>
            </a:r>
            <a:endParaRPr/>
          </a:p>
          <a:p>
            <a:pPr indent="-311150" lvl="0" marL="457200" rtl="0" algn="l">
              <a:spcBef>
                <a:spcPts val="0"/>
              </a:spcBef>
              <a:spcAft>
                <a:spcPts val="0"/>
              </a:spcAft>
              <a:buSzPts val="1300"/>
              <a:buChar char="●"/>
            </a:pPr>
            <a:r>
              <a:rPr lang="en"/>
              <a:t>A difficult choice between project designs with unique consequences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1"/>
          <p:cNvSpPr txBox="1"/>
          <p:nvPr>
            <p:ph type="title"/>
          </p:nvPr>
        </p:nvSpPr>
        <p:spPr>
          <a:xfrm>
            <a:off x="628650" y="27999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000"/>
              <a:t>Budget and Financing</a:t>
            </a:r>
            <a:endParaRPr sz="2000"/>
          </a:p>
        </p:txBody>
      </p:sp>
      <p:graphicFrame>
        <p:nvGraphicFramePr>
          <p:cNvPr id="349" name="Google Shape;349;p41"/>
          <p:cNvGraphicFramePr/>
          <p:nvPr/>
        </p:nvGraphicFramePr>
        <p:xfrm>
          <a:off x="1417300" y="1274194"/>
          <a:ext cx="3000000" cy="3000000"/>
        </p:xfrm>
        <a:graphic>
          <a:graphicData uri="http://schemas.openxmlformats.org/drawingml/2006/table">
            <a:tbl>
              <a:tblPr bandRow="1" firstRow="1">
                <a:noFill/>
                <a:tableStyleId>{B3F381E8-74FF-458D-AEF4-3990AB56DC45}</a:tableStyleId>
              </a:tblPr>
              <a:tblGrid>
                <a:gridCol w="1577350"/>
                <a:gridCol w="1577350"/>
                <a:gridCol w="1577350"/>
                <a:gridCol w="1577350"/>
              </a:tblGrid>
              <a:tr h="278150">
                <a:tc>
                  <a:txBody>
                    <a:bodyPr/>
                    <a:lstStyle/>
                    <a:p>
                      <a:pPr indent="0" lvl="0" marL="0" marR="0" rtl="0" algn="l">
                        <a:spcBef>
                          <a:spcPts val="0"/>
                        </a:spcBef>
                        <a:spcAft>
                          <a:spcPts val="0"/>
                        </a:spcAft>
                        <a:buNone/>
                      </a:pPr>
                      <a:r>
                        <a:rPr lang="en" sz="1400" u="none" cap="none" strike="noStrike"/>
                        <a:t>Item</a:t>
                      </a:r>
                      <a:endParaRPr sz="1100"/>
                    </a:p>
                  </a:txBody>
                  <a:tcPr marT="34300" marB="34300" marR="68600" marL="68600">
                    <a:solidFill>
                      <a:srgbClr val="1B786E"/>
                    </a:solidFill>
                  </a:tcPr>
                </a:tc>
                <a:tc>
                  <a:txBody>
                    <a:bodyPr/>
                    <a:lstStyle/>
                    <a:p>
                      <a:pPr indent="0" lvl="0" marL="0" marR="0" rtl="0" algn="l">
                        <a:spcBef>
                          <a:spcPts val="0"/>
                        </a:spcBef>
                        <a:spcAft>
                          <a:spcPts val="0"/>
                        </a:spcAft>
                        <a:buNone/>
                      </a:pPr>
                      <a:r>
                        <a:rPr lang="en" sz="1400"/>
                        <a:t>amount</a:t>
                      </a:r>
                      <a:endParaRPr sz="1100"/>
                    </a:p>
                  </a:txBody>
                  <a:tcPr marT="34300" marB="34300" marR="68600" marL="68600">
                    <a:solidFill>
                      <a:srgbClr val="1B786E"/>
                    </a:solidFill>
                  </a:tcPr>
                </a:tc>
                <a:tc>
                  <a:txBody>
                    <a:bodyPr/>
                    <a:lstStyle/>
                    <a:p>
                      <a:pPr indent="0" lvl="0" marL="0" marR="0" rtl="0" algn="l">
                        <a:spcBef>
                          <a:spcPts val="0"/>
                        </a:spcBef>
                        <a:spcAft>
                          <a:spcPts val="0"/>
                        </a:spcAft>
                        <a:buNone/>
                      </a:pPr>
                      <a:r>
                        <a:rPr lang="en" sz="1400"/>
                        <a:t>status</a:t>
                      </a:r>
                      <a:endParaRPr sz="1100"/>
                    </a:p>
                  </a:txBody>
                  <a:tcPr marT="34300" marB="34300" marR="68600" marL="68600">
                    <a:solidFill>
                      <a:srgbClr val="1B786E"/>
                    </a:solidFill>
                  </a:tcPr>
                </a:tc>
                <a:tc>
                  <a:txBody>
                    <a:bodyPr/>
                    <a:lstStyle/>
                    <a:p>
                      <a:pPr indent="0" lvl="0" marL="0" marR="0" rtl="0" algn="l">
                        <a:spcBef>
                          <a:spcPts val="0"/>
                        </a:spcBef>
                        <a:spcAft>
                          <a:spcPts val="0"/>
                        </a:spcAft>
                        <a:buNone/>
                      </a:pPr>
                      <a:r>
                        <a:rPr lang="en" sz="1400"/>
                        <a:t>Cost</a:t>
                      </a:r>
                      <a:endParaRPr sz="1100"/>
                    </a:p>
                  </a:txBody>
                  <a:tcPr marT="34300" marB="34300" marR="68600" marL="68600">
                    <a:solidFill>
                      <a:srgbClr val="1B786E"/>
                    </a:solidFill>
                  </a:tcPr>
                </a:tc>
              </a:tr>
              <a:tr h="278150">
                <a:tc>
                  <a:txBody>
                    <a:bodyPr/>
                    <a:lstStyle/>
                    <a:p>
                      <a:pPr indent="0" lvl="0" marL="0" marR="0" rtl="0" algn="l">
                        <a:spcBef>
                          <a:spcPts val="0"/>
                        </a:spcBef>
                        <a:spcAft>
                          <a:spcPts val="0"/>
                        </a:spcAft>
                        <a:buNone/>
                      </a:pPr>
                      <a:r>
                        <a:rPr lang="en" sz="1400"/>
                        <a:t>Servo PTZ kit</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1</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acquired</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$33</a:t>
                      </a:r>
                      <a:endParaRPr sz="1100"/>
                    </a:p>
                  </a:txBody>
                  <a:tcPr marT="34300" marB="34300" marR="68600" marL="68600">
                    <a:solidFill>
                      <a:schemeClr val="lt2"/>
                    </a:solidFill>
                  </a:tcPr>
                </a:tc>
              </a:tr>
              <a:tr h="278150">
                <a:tc>
                  <a:txBody>
                    <a:bodyPr/>
                    <a:lstStyle/>
                    <a:p>
                      <a:pPr indent="0" lvl="0" marL="0" marR="0" rtl="0" algn="l">
                        <a:spcBef>
                          <a:spcPts val="0"/>
                        </a:spcBef>
                        <a:spcAft>
                          <a:spcPts val="0"/>
                        </a:spcAft>
                        <a:buNone/>
                      </a:pPr>
                      <a:r>
                        <a:rPr lang="en" sz="1400"/>
                        <a:t>PI zero W</a:t>
                      </a:r>
                      <a:endParaRPr sz="1100"/>
                    </a:p>
                  </a:txBody>
                  <a:tcPr marT="34300" marB="34300" marR="68600" marL="68600"/>
                </a:tc>
                <a:tc>
                  <a:txBody>
                    <a:bodyPr/>
                    <a:lstStyle/>
                    <a:p>
                      <a:pPr indent="0" lvl="0" marL="0" marR="0" rtl="0" algn="l">
                        <a:spcBef>
                          <a:spcPts val="0"/>
                        </a:spcBef>
                        <a:spcAft>
                          <a:spcPts val="0"/>
                        </a:spcAft>
                        <a:buNone/>
                      </a:pPr>
                      <a:r>
                        <a:rPr lang="en" sz="1400"/>
                        <a:t>1</a:t>
                      </a:r>
                      <a:endParaRPr sz="1100"/>
                    </a:p>
                  </a:txBody>
                  <a:tcPr marT="34300" marB="34300" marR="68600" marL="68600"/>
                </a:tc>
                <a:tc>
                  <a:txBody>
                    <a:bodyPr/>
                    <a:lstStyle/>
                    <a:p>
                      <a:pPr indent="0" lvl="0" marL="0" marR="0" rtl="0" algn="l">
                        <a:spcBef>
                          <a:spcPts val="0"/>
                        </a:spcBef>
                        <a:spcAft>
                          <a:spcPts val="0"/>
                        </a:spcAft>
                        <a:buNone/>
                      </a:pPr>
                      <a:r>
                        <a:rPr lang="en" sz="1400"/>
                        <a:t>acquired</a:t>
                      </a:r>
                      <a:endParaRPr sz="1100"/>
                    </a:p>
                  </a:txBody>
                  <a:tcPr marT="34300" marB="34300" marR="68600" marL="68600"/>
                </a:tc>
                <a:tc>
                  <a:txBody>
                    <a:bodyPr/>
                    <a:lstStyle/>
                    <a:p>
                      <a:pPr indent="0" lvl="0" marL="0" marR="0" rtl="0" algn="l">
                        <a:spcBef>
                          <a:spcPts val="0"/>
                        </a:spcBef>
                        <a:spcAft>
                          <a:spcPts val="0"/>
                        </a:spcAft>
                        <a:buNone/>
                      </a:pPr>
                      <a:r>
                        <a:rPr lang="en" sz="1400"/>
                        <a:t>$10</a:t>
                      </a:r>
                      <a:endParaRPr sz="1100"/>
                    </a:p>
                  </a:txBody>
                  <a:tcPr marT="34300" marB="34300" marR="68600" marL="68600"/>
                </a:tc>
              </a:tr>
              <a:tr h="278150">
                <a:tc>
                  <a:txBody>
                    <a:bodyPr/>
                    <a:lstStyle/>
                    <a:p>
                      <a:pPr indent="0" lvl="0" marL="0" marR="0" rtl="0" algn="l">
                        <a:spcBef>
                          <a:spcPts val="0"/>
                        </a:spcBef>
                        <a:spcAft>
                          <a:spcPts val="0"/>
                        </a:spcAft>
                        <a:buNone/>
                      </a:pPr>
                      <a:r>
                        <a:rPr lang="en" sz="1400"/>
                        <a:t>Sparkfun Servo pHAT</a:t>
                      </a:r>
                      <a:endParaRPr sz="1400"/>
                    </a:p>
                  </a:txBody>
                  <a:tcPr marT="34300" marB="34300" marR="68600" marL="68600">
                    <a:solidFill>
                      <a:schemeClr val="lt2"/>
                    </a:solidFill>
                  </a:tcPr>
                </a:tc>
                <a:tc>
                  <a:txBody>
                    <a:bodyPr/>
                    <a:lstStyle/>
                    <a:p>
                      <a:pPr indent="0" lvl="0" marL="0" marR="0" rtl="0" algn="l">
                        <a:spcBef>
                          <a:spcPts val="0"/>
                        </a:spcBef>
                        <a:spcAft>
                          <a:spcPts val="0"/>
                        </a:spcAft>
                        <a:buNone/>
                      </a:pPr>
                      <a:r>
                        <a:rPr lang="en" sz="1400"/>
                        <a:t>1</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acquired</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$10</a:t>
                      </a:r>
                      <a:endParaRPr sz="1100"/>
                    </a:p>
                  </a:txBody>
                  <a:tcPr marT="34300" marB="34300" marR="68600" marL="68600">
                    <a:solidFill>
                      <a:schemeClr val="lt2"/>
                    </a:solidFill>
                  </a:tcPr>
                </a:tc>
              </a:tr>
              <a:tr h="278150">
                <a:tc>
                  <a:txBody>
                    <a:bodyPr/>
                    <a:lstStyle/>
                    <a:p>
                      <a:pPr indent="0" lvl="0" marL="0" marR="0" rtl="0" algn="l">
                        <a:spcBef>
                          <a:spcPts val="0"/>
                        </a:spcBef>
                        <a:spcAft>
                          <a:spcPts val="0"/>
                        </a:spcAft>
                        <a:buNone/>
                      </a:pPr>
                      <a:r>
                        <a:rPr lang="en" sz="1400"/>
                        <a:t>GPIO pin header</a:t>
                      </a:r>
                      <a:endParaRPr sz="1100"/>
                    </a:p>
                  </a:txBody>
                  <a:tcPr marT="34300" marB="34300" marR="68600" marL="68600"/>
                </a:tc>
                <a:tc>
                  <a:txBody>
                    <a:bodyPr/>
                    <a:lstStyle/>
                    <a:p>
                      <a:pPr indent="0" lvl="0" marL="0" marR="0" rtl="0" algn="l">
                        <a:spcBef>
                          <a:spcPts val="0"/>
                        </a:spcBef>
                        <a:spcAft>
                          <a:spcPts val="0"/>
                        </a:spcAft>
                        <a:buNone/>
                      </a:pPr>
                      <a:r>
                        <a:rPr lang="en" sz="1400"/>
                        <a:t>1</a:t>
                      </a:r>
                      <a:endParaRPr sz="1100"/>
                    </a:p>
                  </a:txBody>
                  <a:tcPr marT="34300" marB="34300" marR="68600" marL="68600"/>
                </a:tc>
                <a:tc>
                  <a:txBody>
                    <a:bodyPr/>
                    <a:lstStyle/>
                    <a:p>
                      <a:pPr indent="0" lvl="0" marL="0" marR="0" rtl="0" algn="l">
                        <a:spcBef>
                          <a:spcPts val="0"/>
                        </a:spcBef>
                        <a:spcAft>
                          <a:spcPts val="0"/>
                        </a:spcAft>
                        <a:buNone/>
                      </a:pPr>
                      <a:r>
                        <a:rPr lang="en" sz="1400"/>
                        <a:t>needed</a:t>
                      </a:r>
                      <a:endParaRPr sz="1100"/>
                    </a:p>
                  </a:txBody>
                  <a:tcPr marT="34300" marB="34300" marR="68600" marL="68600"/>
                </a:tc>
                <a:tc>
                  <a:txBody>
                    <a:bodyPr/>
                    <a:lstStyle/>
                    <a:p>
                      <a:pPr indent="0" lvl="0" marL="0" marR="0" rtl="0" algn="l">
                        <a:spcBef>
                          <a:spcPts val="0"/>
                        </a:spcBef>
                        <a:spcAft>
                          <a:spcPts val="0"/>
                        </a:spcAft>
                        <a:buNone/>
                      </a:pPr>
                      <a:r>
                        <a:rPr lang="en" sz="1400"/>
                        <a:t>$</a:t>
                      </a:r>
                      <a:r>
                        <a:rPr lang="en"/>
                        <a:t>1</a:t>
                      </a:r>
                      <a:endParaRPr sz="1100"/>
                    </a:p>
                  </a:txBody>
                  <a:tcPr marT="34300" marB="34300" marR="68600" marL="68600"/>
                </a:tc>
              </a:tr>
              <a:tr h="278150">
                <a:tc>
                  <a:txBody>
                    <a:bodyPr/>
                    <a:lstStyle/>
                    <a:p>
                      <a:pPr indent="0" lvl="0" marL="0" marR="0" rtl="0" algn="l">
                        <a:spcBef>
                          <a:spcPts val="0"/>
                        </a:spcBef>
                        <a:spcAft>
                          <a:spcPts val="0"/>
                        </a:spcAft>
                        <a:buNone/>
                      </a:pPr>
                      <a:r>
                        <a:rPr lang="en" sz="1400"/>
                        <a:t>USB-to-barrel adapters</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2</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needed</a:t>
                      </a:r>
                      <a:endParaRPr sz="1100"/>
                    </a:p>
                  </a:txBody>
                  <a:tcPr marT="34300" marB="34300" marR="68600" marL="68600">
                    <a:solidFill>
                      <a:schemeClr val="lt2"/>
                    </a:solidFill>
                  </a:tcPr>
                </a:tc>
                <a:tc>
                  <a:txBody>
                    <a:bodyPr/>
                    <a:lstStyle/>
                    <a:p>
                      <a:pPr indent="0" lvl="0" marL="0" marR="0" rtl="0" algn="l">
                        <a:spcBef>
                          <a:spcPts val="0"/>
                        </a:spcBef>
                        <a:spcAft>
                          <a:spcPts val="0"/>
                        </a:spcAft>
                        <a:buNone/>
                      </a:pPr>
                      <a:r>
                        <a:rPr lang="en" sz="1400"/>
                        <a:t>$</a:t>
                      </a:r>
                      <a:r>
                        <a:rPr lang="en"/>
                        <a:t>13</a:t>
                      </a:r>
                      <a:endParaRPr sz="1100"/>
                    </a:p>
                  </a:txBody>
                  <a:tcPr marT="34300" marB="34300" marR="68600" marL="68600">
                    <a:solidFill>
                      <a:schemeClr val="lt2"/>
                    </a:solidFill>
                  </a:tcPr>
                </a:tc>
              </a:tr>
              <a:tr h="278150">
                <a:tc>
                  <a:txBody>
                    <a:bodyPr/>
                    <a:lstStyle/>
                    <a:p>
                      <a:pPr indent="0" lvl="0" marL="0" marR="0" rtl="0" algn="l">
                        <a:spcBef>
                          <a:spcPts val="0"/>
                        </a:spcBef>
                        <a:spcAft>
                          <a:spcPts val="0"/>
                        </a:spcAft>
                        <a:buNone/>
                      </a:pPr>
                      <a:r>
                        <a:rPr lang="en"/>
                        <a:t>Power cables</a:t>
                      </a:r>
                      <a:endParaRPr sz="1100"/>
                    </a:p>
                  </a:txBody>
                  <a:tcPr marT="34300" marB="34300" marR="68600" marL="68600"/>
                </a:tc>
                <a:tc>
                  <a:txBody>
                    <a:bodyPr/>
                    <a:lstStyle/>
                    <a:p>
                      <a:pPr indent="0" lvl="0" marL="0" marR="0" rtl="0" algn="l">
                        <a:spcBef>
                          <a:spcPts val="0"/>
                        </a:spcBef>
                        <a:spcAft>
                          <a:spcPts val="0"/>
                        </a:spcAft>
                        <a:buNone/>
                      </a:pPr>
                      <a:r>
                        <a:rPr lang="en"/>
                        <a:t>2</a:t>
                      </a:r>
                      <a:endParaRPr sz="1400"/>
                    </a:p>
                  </a:txBody>
                  <a:tcPr marT="34300" marB="34300" marR="68600" marL="68600"/>
                </a:tc>
                <a:tc>
                  <a:txBody>
                    <a:bodyPr/>
                    <a:lstStyle/>
                    <a:p>
                      <a:pPr indent="0" lvl="0" marL="0" marR="0" rtl="0" algn="l">
                        <a:spcBef>
                          <a:spcPts val="0"/>
                        </a:spcBef>
                        <a:spcAft>
                          <a:spcPts val="0"/>
                        </a:spcAft>
                        <a:buNone/>
                      </a:pPr>
                      <a:r>
                        <a:rPr lang="en" sz="1400"/>
                        <a:t>needed</a:t>
                      </a:r>
                      <a:endParaRPr sz="1100"/>
                    </a:p>
                  </a:txBody>
                  <a:tcPr marT="34300" marB="34300" marR="68600" marL="68600"/>
                </a:tc>
                <a:tc>
                  <a:txBody>
                    <a:bodyPr/>
                    <a:lstStyle/>
                    <a:p>
                      <a:pPr indent="0" lvl="0" marL="0" marR="0" rtl="0" algn="l">
                        <a:spcBef>
                          <a:spcPts val="0"/>
                        </a:spcBef>
                        <a:spcAft>
                          <a:spcPts val="0"/>
                        </a:spcAft>
                        <a:buNone/>
                      </a:pPr>
                      <a:r>
                        <a:rPr lang="en" sz="1400"/>
                        <a:t>$</a:t>
                      </a:r>
                      <a:r>
                        <a:rPr lang="en"/>
                        <a:t>20</a:t>
                      </a:r>
                      <a:endParaRPr sz="1100"/>
                    </a:p>
                  </a:txBody>
                  <a:tcPr marT="34300" marB="34300" marR="68600" marL="68600"/>
                </a:tc>
              </a:tr>
              <a:tr h="278150">
                <a:tc>
                  <a:txBody>
                    <a:bodyPr/>
                    <a:lstStyle/>
                    <a:p>
                      <a:pPr indent="0" lvl="0" marL="0" marR="0" rtl="0" algn="l">
                        <a:spcBef>
                          <a:spcPts val="0"/>
                        </a:spcBef>
                        <a:spcAft>
                          <a:spcPts val="0"/>
                        </a:spcAft>
                        <a:buNone/>
                      </a:pPr>
                      <a:r>
                        <a:rPr lang="en"/>
                        <a:t>Camera</a:t>
                      </a:r>
                      <a:endParaRPr sz="1400"/>
                    </a:p>
                  </a:txBody>
                  <a:tcPr marT="34300" marB="34300" marR="68600" marL="68600">
                    <a:solidFill>
                      <a:schemeClr val="lt2"/>
                    </a:solidFill>
                  </a:tcPr>
                </a:tc>
                <a:tc>
                  <a:txBody>
                    <a:bodyPr/>
                    <a:lstStyle/>
                    <a:p>
                      <a:pPr indent="0" lvl="0" marL="0" marR="0" rtl="0" algn="l">
                        <a:spcBef>
                          <a:spcPts val="0"/>
                        </a:spcBef>
                        <a:spcAft>
                          <a:spcPts val="0"/>
                        </a:spcAft>
                        <a:buNone/>
                      </a:pPr>
                      <a:r>
                        <a:rPr lang="en"/>
                        <a:t>1</a:t>
                      </a:r>
                      <a:endParaRPr sz="1400"/>
                    </a:p>
                  </a:txBody>
                  <a:tcPr marT="34300" marB="34300" marR="68600" marL="68600">
                    <a:solidFill>
                      <a:schemeClr val="lt2"/>
                    </a:solidFill>
                  </a:tcPr>
                </a:tc>
                <a:tc>
                  <a:txBody>
                    <a:bodyPr/>
                    <a:lstStyle/>
                    <a:p>
                      <a:pPr indent="0" lvl="0" marL="0" marR="0" rtl="0" algn="l">
                        <a:spcBef>
                          <a:spcPts val="0"/>
                        </a:spcBef>
                        <a:spcAft>
                          <a:spcPts val="0"/>
                        </a:spcAft>
                        <a:buNone/>
                      </a:pPr>
                      <a:r>
                        <a:rPr lang="en"/>
                        <a:t>needed</a:t>
                      </a:r>
                      <a:endParaRPr sz="1400"/>
                    </a:p>
                  </a:txBody>
                  <a:tcPr marT="34300" marB="34300" marR="68600" marL="68600">
                    <a:solidFill>
                      <a:schemeClr val="lt2"/>
                    </a:solidFill>
                  </a:tcPr>
                </a:tc>
                <a:tc>
                  <a:txBody>
                    <a:bodyPr/>
                    <a:lstStyle/>
                    <a:p>
                      <a:pPr indent="0" lvl="0" marL="0" marR="0" rtl="0" algn="l">
                        <a:spcBef>
                          <a:spcPts val="0"/>
                        </a:spcBef>
                        <a:spcAft>
                          <a:spcPts val="0"/>
                        </a:spcAft>
                        <a:buNone/>
                      </a:pPr>
                      <a:r>
                        <a:rPr lang="en"/>
                        <a:t>$250</a:t>
                      </a:r>
                      <a:endParaRPr sz="1400"/>
                    </a:p>
                  </a:txBody>
                  <a:tcPr marT="34300" marB="34300" marR="68600" marL="68600">
                    <a:solidFill>
                      <a:schemeClr val="lt2"/>
                    </a:solidFill>
                  </a:tcPr>
                </a:tc>
              </a:tr>
              <a:tr h="278150">
                <a:tc>
                  <a:txBody>
                    <a:bodyPr/>
                    <a:lstStyle/>
                    <a:p>
                      <a:pPr indent="0" lvl="0" marL="0" marR="0" rtl="0" algn="l">
                        <a:spcBef>
                          <a:spcPts val="0"/>
                        </a:spcBef>
                        <a:spcAft>
                          <a:spcPts val="0"/>
                        </a:spcAft>
                        <a:buNone/>
                      </a:pPr>
                      <a:r>
                        <a:rPr lang="en"/>
                        <a:t>Controller</a:t>
                      </a:r>
                      <a:endParaRPr sz="1400"/>
                    </a:p>
                  </a:txBody>
                  <a:tcPr marT="34300" marB="34300" marR="68600" marL="68600"/>
                </a:tc>
                <a:tc>
                  <a:txBody>
                    <a:bodyPr/>
                    <a:lstStyle/>
                    <a:p>
                      <a:pPr indent="0" lvl="0" marL="0" marR="0" rtl="0" algn="l">
                        <a:spcBef>
                          <a:spcPts val="0"/>
                        </a:spcBef>
                        <a:spcAft>
                          <a:spcPts val="0"/>
                        </a:spcAft>
                        <a:buNone/>
                      </a:pPr>
                      <a:r>
                        <a:rPr lang="en"/>
                        <a:t>1</a:t>
                      </a:r>
                      <a:endParaRPr sz="1400"/>
                    </a:p>
                  </a:txBody>
                  <a:tcPr marT="34300" marB="34300" marR="68600" marL="68600"/>
                </a:tc>
                <a:tc>
                  <a:txBody>
                    <a:bodyPr/>
                    <a:lstStyle/>
                    <a:p>
                      <a:pPr indent="0" lvl="0" marL="0" marR="0" rtl="0" algn="l">
                        <a:spcBef>
                          <a:spcPts val="0"/>
                        </a:spcBef>
                        <a:spcAft>
                          <a:spcPts val="0"/>
                        </a:spcAft>
                        <a:buNone/>
                      </a:pPr>
                      <a:r>
                        <a:rPr lang="en"/>
                        <a:t>acquired</a:t>
                      </a:r>
                      <a:endParaRPr sz="1400"/>
                    </a:p>
                  </a:txBody>
                  <a:tcPr marT="34300" marB="34300" marR="68600" marL="68600"/>
                </a:tc>
                <a:tc>
                  <a:txBody>
                    <a:bodyPr/>
                    <a:lstStyle/>
                    <a:p>
                      <a:pPr indent="0" lvl="0" marL="0" marR="0" rtl="0" algn="l">
                        <a:spcBef>
                          <a:spcPts val="0"/>
                        </a:spcBef>
                        <a:spcAft>
                          <a:spcPts val="0"/>
                        </a:spcAft>
                        <a:buNone/>
                      </a:pPr>
                      <a:r>
                        <a:rPr lang="en"/>
                        <a:t>$58</a:t>
                      </a:r>
                      <a:endParaRPr sz="1400"/>
                    </a:p>
                  </a:txBody>
                  <a:tcPr marT="34300" marB="34300" marR="68600" marL="68600"/>
                </a:tc>
              </a:tr>
              <a:tr h="278150">
                <a:tc>
                  <a:txBody>
                    <a:bodyPr/>
                    <a:lstStyle/>
                    <a:p>
                      <a:pPr indent="0" lvl="0" marL="0" marR="0" rtl="0" algn="l">
                        <a:spcBef>
                          <a:spcPts val="0"/>
                        </a:spcBef>
                        <a:spcAft>
                          <a:spcPts val="0"/>
                        </a:spcAft>
                        <a:buNone/>
                      </a:pPr>
                      <a:r>
                        <a:t/>
                      </a:r>
                      <a:endParaRPr sz="1400"/>
                    </a:p>
                  </a:txBody>
                  <a:tcPr marT="34300" marB="34300" marR="68600" marL="68600">
                    <a:lnB cap="flat" cmpd="sng" w="12700">
                      <a:solidFill>
                        <a:srgbClr val="5E5E5E"/>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400"/>
                    </a:p>
                  </a:txBody>
                  <a:tcPr marT="34300" marB="34300" marR="68600" marL="68600">
                    <a:lnB cap="flat" cmpd="sng" w="12700">
                      <a:solidFill>
                        <a:srgbClr val="5E5E5E"/>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400"/>
                    </a:p>
                  </a:txBody>
                  <a:tcPr marT="34300" marB="34300" marR="68600" marL="68600">
                    <a:lnB cap="flat" cmpd="sng" w="12700">
                      <a:solidFill>
                        <a:srgbClr val="5E5E5E"/>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400"/>
                    </a:p>
                  </a:txBody>
                  <a:tcPr marT="34300" marB="34300" marR="68600" marL="68600">
                    <a:lnB cap="flat" cmpd="sng" w="12700">
                      <a:solidFill>
                        <a:srgbClr val="5E5E5E"/>
                      </a:solidFill>
                      <a:prstDash val="solid"/>
                      <a:round/>
                      <a:headEnd len="sm" w="sm" type="none"/>
                      <a:tailEnd len="sm" w="sm" type="none"/>
                    </a:lnB>
                    <a:solidFill>
                      <a:schemeClr val="lt2"/>
                    </a:solidFill>
                  </a:tcPr>
                </a:tc>
              </a:tr>
              <a:tr h="278150">
                <a:tc>
                  <a:txBody>
                    <a:bodyPr/>
                    <a:lstStyle/>
                    <a:p>
                      <a:pPr indent="0" lvl="0" marL="0" marR="0" rtl="0" algn="l">
                        <a:spcBef>
                          <a:spcPts val="0"/>
                        </a:spcBef>
                        <a:spcAft>
                          <a:spcPts val="0"/>
                        </a:spcAft>
                        <a:buNone/>
                      </a:pPr>
                      <a:r>
                        <a:rPr b="1" lang="en"/>
                        <a:t>total</a:t>
                      </a:r>
                      <a:endParaRPr b="1" sz="1400"/>
                    </a:p>
                  </a:txBody>
                  <a:tcPr marT="34300" marB="34300" marR="68600" marL="68600">
                    <a:lnL cap="flat" cmpd="sng" w="12700">
                      <a:solidFill>
                        <a:srgbClr val="5E5E5E"/>
                      </a:solidFill>
                      <a:prstDash val="solid"/>
                      <a:round/>
                      <a:headEnd len="sm" w="sm" type="none"/>
                      <a:tailEnd len="sm" w="sm" type="none"/>
                    </a:lnL>
                    <a:lnR cap="flat" cmpd="sng" w="12700">
                      <a:solidFill>
                        <a:srgbClr val="5E5E5E"/>
                      </a:solidFill>
                      <a:prstDash val="solid"/>
                      <a:round/>
                      <a:headEnd len="sm" w="sm" type="none"/>
                      <a:tailEnd len="sm" w="sm" type="none"/>
                    </a:ln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c>
                  <a:txBody>
                    <a:bodyPr/>
                    <a:lstStyle/>
                    <a:p>
                      <a:pPr indent="0" lvl="0" marL="0" marR="0" rtl="0" algn="l">
                        <a:spcBef>
                          <a:spcPts val="0"/>
                        </a:spcBef>
                        <a:spcAft>
                          <a:spcPts val="0"/>
                        </a:spcAft>
                        <a:buNone/>
                      </a:pPr>
                      <a:r>
                        <a:rPr b="1" lang="en"/>
                        <a:t>--</a:t>
                      </a:r>
                      <a:endParaRPr b="1" sz="1400"/>
                    </a:p>
                  </a:txBody>
                  <a:tcPr marT="34300" marB="34300" marR="68600" marL="68600">
                    <a:lnL cap="flat" cmpd="sng" w="12700">
                      <a:solidFill>
                        <a:srgbClr val="5E5E5E"/>
                      </a:solidFill>
                      <a:prstDash val="solid"/>
                      <a:round/>
                      <a:headEnd len="sm" w="sm" type="none"/>
                      <a:tailEnd len="sm" w="sm" type="none"/>
                    </a:lnL>
                    <a:lnR cap="flat" cmpd="sng" w="12700">
                      <a:solidFill>
                        <a:srgbClr val="5E5E5E"/>
                      </a:solidFill>
                      <a:prstDash val="solid"/>
                      <a:round/>
                      <a:headEnd len="sm" w="sm" type="none"/>
                      <a:tailEnd len="sm" w="sm" type="none"/>
                    </a:ln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c>
                  <a:txBody>
                    <a:bodyPr/>
                    <a:lstStyle/>
                    <a:p>
                      <a:pPr indent="0" lvl="0" marL="0" marR="0" rtl="0" algn="l">
                        <a:spcBef>
                          <a:spcPts val="0"/>
                        </a:spcBef>
                        <a:spcAft>
                          <a:spcPts val="0"/>
                        </a:spcAft>
                        <a:buNone/>
                      </a:pPr>
                      <a:r>
                        <a:rPr b="1" lang="en"/>
                        <a:t>--</a:t>
                      </a:r>
                      <a:endParaRPr b="1" sz="1400"/>
                    </a:p>
                  </a:txBody>
                  <a:tcPr marT="34300" marB="34300" marR="68600" marL="68600">
                    <a:lnL cap="flat" cmpd="sng" w="12700">
                      <a:solidFill>
                        <a:srgbClr val="5E5E5E"/>
                      </a:solidFill>
                      <a:prstDash val="solid"/>
                      <a:round/>
                      <a:headEnd len="sm" w="sm" type="none"/>
                      <a:tailEnd len="sm" w="sm" type="none"/>
                    </a:lnL>
                    <a:lnR cap="flat" cmpd="sng" w="12700">
                      <a:solidFill>
                        <a:srgbClr val="5E5E5E"/>
                      </a:solidFill>
                      <a:prstDash val="solid"/>
                      <a:round/>
                      <a:headEnd len="sm" w="sm" type="none"/>
                      <a:tailEnd len="sm" w="sm" type="none"/>
                    </a:ln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c>
                  <a:txBody>
                    <a:bodyPr/>
                    <a:lstStyle/>
                    <a:p>
                      <a:pPr indent="0" lvl="0" marL="0" marR="0" rtl="0" algn="l">
                        <a:spcBef>
                          <a:spcPts val="0"/>
                        </a:spcBef>
                        <a:spcAft>
                          <a:spcPts val="0"/>
                        </a:spcAft>
                        <a:buNone/>
                      </a:pPr>
                      <a:r>
                        <a:rPr b="1" lang="en"/>
                        <a:t>$395</a:t>
                      </a:r>
                      <a:endParaRPr b="1" sz="1400"/>
                    </a:p>
                  </a:txBody>
                  <a:tcPr marT="34300" marB="34300" marR="68600" marL="68600">
                    <a:lnL cap="flat" cmpd="sng" w="12700">
                      <a:solidFill>
                        <a:srgbClr val="5E5E5E"/>
                      </a:solidFill>
                      <a:prstDash val="solid"/>
                      <a:round/>
                      <a:headEnd len="sm" w="sm" type="none"/>
                      <a:tailEnd len="sm" w="sm" type="none"/>
                    </a:lnL>
                    <a:lnR cap="flat" cmpd="sng" w="12700">
                      <a:solidFill>
                        <a:srgbClr val="5E5E5E"/>
                      </a:solidFill>
                      <a:prstDash val="solid"/>
                      <a:round/>
                      <a:headEnd len="sm" w="sm" type="none"/>
                      <a:tailEnd len="sm" w="sm" type="none"/>
                    </a:lnR>
                    <a:lnT cap="flat" cmpd="sng" w="12700">
                      <a:solidFill>
                        <a:srgbClr val="5E5E5E"/>
                      </a:solidFill>
                      <a:prstDash val="solid"/>
                      <a:round/>
                      <a:headEnd len="sm" w="sm" type="none"/>
                      <a:tailEnd len="sm" w="sm" type="none"/>
                    </a:lnT>
                    <a:lnB cap="flat" cmpd="sng" w="12700">
                      <a:solidFill>
                        <a:srgbClr val="5E5E5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1297500" y="3530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Current Progress</a:t>
            </a:r>
            <a:endParaRPr sz="2000"/>
          </a:p>
        </p:txBody>
      </p:sp>
      <p:pic>
        <p:nvPicPr>
          <p:cNvPr id="355" name="Google Shape;355;p42" title="Chart"/>
          <p:cNvPicPr preferRelativeResize="0"/>
          <p:nvPr/>
        </p:nvPicPr>
        <p:blipFill>
          <a:blip r:embed="rId3">
            <a:alphaModFix/>
          </a:blip>
          <a:stretch>
            <a:fillRect/>
          </a:stretch>
        </p:blipFill>
        <p:spPr>
          <a:xfrm>
            <a:off x="1266950" y="982875"/>
            <a:ext cx="6610101" cy="4080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Impacts</a:t>
            </a:r>
            <a:endParaRPr/>
          </a:p>
        </p:txBody>
      </p:sp>
      <p:sp>
        <p:nvSpPr>
          <p:cNvPr id="156" name="Google Shape;156;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Low cost, widely available parts</a:t>
            </a:r>
            <a:endParaRPr/>
          </a:p>
          <a:p>
            <a:pPr indent="-311150" lvl="0" marL="457200" rtl="0" algn="l">
              <a:spcBef>
                <a:spcPts val="0"/>
              </a:spcBef>
              <a:spcAft>
                <a:spcPts val="0"/>
              </a:spcAft>
              <a:buSzPts val="1300"/>
              <a:buChar char="●"/>
            </a:pPr>
            <a:r>
              <a:rPr lang="en"/>
              <a:t>For sports events, weddings, and many other use cases</a:t>
            </a:r>
            <a:endParaRPr/>
          </a:p>
          <a:p>
            <a:pPr indent="-311150" lvl="0" marL="457200" rtl="0" algn="l">
              <a:spcBef>
                <a:spcPts val="0"/>
              </a:spcBef>
              <a:spcAft>
                <a:spcPts val="0"/>
              </a:spcAft>
              <a:buSzPts val="1300"/>
              <a:buChar char="●"/>
            </a:pPr>
            <a:r>
              <a:rPr lang="en"/>
              <a:t>Makes professional video angles more accessible to the average person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Plans to complete</a:t>
            </a:r>
            <a:endParaRPr sz="2000"/>
          </a:p>
        </p:txBody>
      </p:sp>
      <p:sp>
        <p:nvSpPr>
          <p:cNvPr id="361" name="Google Shape;361;p4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Workstation Software</a:t>
            </a:r>
            <a:endParaRPr/>
          </a:p>
          <a:p>
            <a:pPr indent="-298450" lvl="1" marL="914400" rtl="0" algn="l">
              <a:spcBef>
                <a:spcPts val="0"/>
              </a:spcBef>
              <a:spcAft>
                <a:spcPts val="0"/>
              </a:spcAft>
              <a:buSzPts val="1100"/>
              <a:buChar char="○"/>
            </a:pPr>
            <a:r>
              <a:rPr lang="en"/>
              <a:t>GUI</a:t>
            </a:r>
            <a:endParaRPr/>
          </a:p>
          <a:p>
            <a:pPr indent="-298450" lvl="1" marL="914400" rtl="0" algn="l">
              <a:spcBef>
                <a:spcPts val="0"/>
              </a:spcBef>
              <a:spcAft>
                <a:spcPts val="0"/>
              </a:spcAft>
              <a:buSzPts val="1100"/>
              <a:buChar char="○"/>
            </a:pPr>
            <a:r>
              <a:rPr lang="en"/>
              <a:t>Controller interface</a:t>
            </a:r>
            <a:endParaRPr/>
          </a:p>
          <a:p>
            <a:pPr indent="-298450" lvl="1" marL="914400" rtl="0" algn="l">
              <a:spcBef>
                <a:spcPts val="0"/>
              </a:spcBef>
              <a:spcAft>
                <a:spcPts val="0"/>
              </a:spcAft>
              <a:buSzPts val="1100"/>
              <a:buChar char="○"/>
            </a:pPr>
            <a:r>
              <a:rPr lang="en"/>
              <a:t>WiFi Media Stream</a:t>
            </a:r>
            <a:endParaRPr/>
          </a:p>
          <a:p>
            <a:pPr indent="-311150" lvl="0" marL="457200" rtl="0" algn="l">
              <a:spcBef>
                <a:spcPts val="0"/>
              </a:spcBef>
              <a:spcAft>
                <a:spcPts val="0"/>
              </a:spcAft>
              <a:buSzPts val="1300"/>
              <a:buChar char="●"/>
            </a:pPr>
            <a:r>
              <a:rPr lang="en"/>
              <a:t>Complete Motor Testing</a:t>
            </a:r>
            <a:endParaRPr/>
          </a:p>
          <a:p>
            <a:pPr indent="-311150" lvl="0" marL="457200" rtl="0" algn="l">
              <a:spcBef>
                <a:spcPts val="0"/>
              </a:spcBef>
              <a:spcAft>
                <a:spcPts val="0"/>
              </a:spcAft>
              <a:buSzPts val="1300"/>
              <a:buChar char="●"/>
            </a:pPr>
            <a:r>
              <a:rPr lang="en"/>
              <a:t>Finish assembly for waterproofing and wind-stability testing</a:t>
            </a:r>
            <a:endParaRPr/>
          </a:p>
          <a:p>
            <a:pPr indent="0" lvl="0" marL="91440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000"/>
              <a:t>Future Plans</a:t>
            </a:r>
            <a:endParaRPr sz="2000"/>
          </a:p>
        </p:txBody>
      </p:sp>
      <p:sp>
        <p:nvSpPr>
          <p:cNvPr id="367" name="Google Shape;367;p44"/>
          <p:cNvSpPr txBox="1"/>
          <p:nvPr>
            <p:ph idx="1" type="body"/>
          </p:nvPr>
        </p:nvSpPr>
        <p:spPr>
          <a:xfrm>
            <a:off x="471500" y="1026930"/>
            <a:ext cx="5915100" cy="35283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Current Plans</a:t>
            </a:r>
            <a:endParaRPr/>
          </a:p>
          <a:p>
            <a:pPr indent="-177800" lvl="1" marL="520700" rtl="0" algn="l">
              <a:lnSpc>
                <a:spcPct val="90000"/>
              </a:lnSpc>
              <a:spcBef>
                <a:spcPts val="400"/>
              </a:spcBef>
              <a:spcAft>
                <a:spcPts val="0"/>
              </a:spcAft>
              <a:buClr>
                <a:schemeClr val="dk1"/>
              </a:buClr>
              <a:buSzPts val="1800"/>
              <a:buChar char="○"/>
            </a:pPr>
            <a:r>
              <a:rPr lang="en"/>
              <a:t>Fine tune the servos</a:t>
            </a:r>
            <a:endParaRPr/>
          </a:p>
          <a:p>
            <a:pPr indent="-177800" lvl="1" marL="520700" rtl="0" algn="l">
              <a:lnSpc>
                <a:spcPct val="90000"/>
              </a:lnSpc>
              <a:spcBef>
                <a:spcPts val="400"/>
              </a:spcBef>
              <a:spcAft>
                <a:spcPts val="0"/>
              </a:spcAft>
              <a:buClr>
                <a:schemeClr val="dk1"/>
              </a:buClr>
              <a:buSzPts val="1800"/>
              <a:buChar char="○"/>
            </a:pPr>
            <a:r>
              <a:rPr lang="en"/>
              <a:t>Complete the graphical user interface</a:t>
            </a:r>
            <a:endParaRPr/>
          </a:p>
          <a:p>
            <a:pPr indent="-177800" lvl="1" marL="520700" rtl="0" algn="l">
              <a:lnSpc>
                <a:spcPct val="90000"/>
              </a:lnSpc>
              <a:spcBef>
                <a:spcPts val="400"/>
              </a:spcBef>
              <a:spcAft>
                <a:spcPts val="0"/>
              </a:spcAft>
              <a:buClr>
                <a:schemeClr val="dk1"/>
              </a:buClr>
              <a:buSzPts val="1800"/>
              <a:buChar char="○"/>
            </a:pPr>
            <a:r>
              <a:rPr lang="en"/>
              <a:t>Add the remaining workstation functionality</a:t>
            </a:r>
            <a:endParaRPr/>
          </a:p>
          <a:p>
            <a:pPr indent="-177800" lvl="1" marL="520700" rtl="0" algn="l">
              <a:lnSpc>
                <a:spcPct val="90000"/>
              </a:lnSpc>
              <a:spcBef>
                <a:spcPts val="400"/>
              </a:spcBef>
              <a:spcAft>
                <a:spcPts val="0"/>
              </a:spcAft>
              <a:buClr>
                <a:schemeClr val="dk1"/>
              </a:buClr>
              <a:buSzPts val="1800"/>
              <a:buChar char="○"/>
            </a:pPr>
            <a:r>
              <a:rPr lang="en"/>
              <a:t>Add servo speed control</a:t>
            </a:r>
            <a:endParaRPr/>
          </a:p>
          <a:p>
            <a:pPr indent="-38100" lvl="0" marL="177800" rtl="0" algn="l">
              <a:lnSpc>
                <a:spcPct val="90000"/>
              </a:lnSpc>
              <a:spcBef>
                <a:spcPts val="800"/>
              </a:spcBef>
              <a:spcAft>
                <a:spcPts val="0"/>
              </a:spcAft>
              <a:buClr>
                <a:schemeClr val="dk1"/>
              </a:buClr>
              <a:buSzPts val="2100"/>
              <a:buNone/>
            </a:pPr>
            <a:r>
              <a:t/>
            </a:r>
            <a:endParaRPr/>
          </a:p>
          <a:p>
            <a:pPr indent="-171450" lvl="0" marL="177800" rtl="0" algn="l">
              <a:lnSpc>
                <a:spcPct val="90000"/>
              </a:lnSpc>
              <a:spcBef>
                <a:spcPts val="800"/>
              </a:spcBef>
              <a:spcAft>
                <a:spcPts val="0"/>
              </a:spcAft>
              <a:buClr>
                <a:schemeClr val="dk1"/>
              </a:buClr>
              <a:buSzPts val="2100"/>
              <a:buChar char="●"/>
            </a:pPr>
            <a:r>
              <a:rPr lang="en"/>
              <a:t>Stretch Goal Plans</a:t>
            </a:r>
            <a:endParaRPr/>
          </a:p>
          <a:p>
            <a:pPr indent="-177800" lvl="1" marL="520700" rtl="0" algn="l">
              <a:lnSpc>
                <a:spcPct val="90000"/>
              </a:lnSpc>
              <a:spcBef>
                <a:spcPts val="400"/>
              </a:spcBef>
              <a:spcAft>
                <a:spcPts val="0"/>
              </a:spcAft>
              <a:buClr>
                <a:schemeClr val="dk1"/>
              </a:buClr>
              <a:buSzPts val="1800"/>
              <a:buChar char="○"/>
            </a:pPr>
            <a:r>
              <a:rPr lang="en"/>
              <a:t>Add automated positioning</a:t>
            </a:r>
            <a:endParaRPr/>
          </a:p>
          <a:p>
            <a:pPr indent="-177800" lvl="1" marL="520700" rtl="0" algn="l">
              <a:lnSpc>
                <a:spcPct val="90000"/>
              </a:lnSpc>
              <a:spcBef>
                <a:spcPts val="400"/>
              </a:spcBef>
              <a:spcAft>
                <a:spcPts val="0"/>
              </a:spcAft>
              <a:buClr>
                <a:schemeClr val="dk1"/>
              </a:buClr>
              <a:buSzPts val="1800"/>
              <a:buChar char="○"/>
            </a:pPr>
            <a:r>
              <a:rPr lang="en"/>
              <a:t>Object </a:t>
            </a:r>
            <a:r>
              <a:rPr lang="en"/>
              <a:t>identification and tracking</a:t>
            </a:r>
            <a:endParaRPr/>
          </a:p>
          <a:p>
            <a:pPr indent="-63500" lvl="1" marL="520700" rtl="0" algn="l">
              <a:lnSpc>
                <a:spcPct val="90000"/>
              </a:lnSpc>
              <a:spcBef>
                <a:spcPts val="400"/>
              </a:spcBef>
              <a:spcAft>
                <a:spcPts val="0"/>
              </a:spcAft>
              <a:buClr>
                <a:schemeClr val="dk1"/>
              </a:buClr>
              <a:buSzPts val="1800"/>
              <a:buNone/>
            </a:pPr>
            <a:r>
              <a:t/>
            </a:r>
            <a:endParaRPr/>
          </a:p>
          <a:p>
            <a:pPr indent="-38100" lvl="0" marL="177800" rtl="0" algn="l">
              <a:lnSpc>
                <a:spcPct val="90000"/>
              </a:lnSpc>
              <a:spcBef>
                <a:spcPts val="800"/>
              </a:spcBef>
              <a:spcAft>
                <a:spcPts val="1200"/>
              </a:spcAft>
              <a:buClr>
                <a:schemeClr val="dk1"/>
              </a:buClr>
              <a:buSzPts val="21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5"/>
          <p:cNvSpPr txBox="1"/>
          <p:nvPr>
            <p:ph type="title"/>
          </p:nvPr>
        </p:nvSpPr>
        <p:spPr>
          <a:xfrm>
            <a:off x="823850" y="2053000"/>
            <a:ext cx="5037900" cy="1148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 For Your Time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Administrative Overview</a:t>
            </a:r>
            <a:endParaRPr sz="2000"/>
          </a:p>
        </p:txBody>
      </p:sp>
      <p:grpSp>
        <p:nvGrpSpPr>
          <p:cNvPr id="162" name="Google Shape;162;p17"/>
          <p:cNvGrpSpPr/>
          <p:nvPr/>
        </p:nvGrpSpPr>
        <p:grpSpPr>
          <a:xfrm>
            <a:off x="6857999" y="1570646"/>
            <a:ext cx="2286001" cy="3573038"/>
            <a:chOff x="-1" y="2295575"/>
            <a:chExt cx="2286001" cy="2847950"/>
          </a:xfrm>
        </p:grpSpPr>
        <p:grpSp>
          <p:nvGrpSpPr>
            <p:cNvPr id="163" name="Google Shape;163;p17"/>
            <p:cNvGrpSpPr/>
            <p:nvPr/>
          </p:nvGrpSpPr>
          <p:grpSpPr>
            <a:xfrm>
              <a:off x="0" y="2295575"/>
              <a:ext cx="2286000" cy="2847950"/>
              <a:chOff x="0" y="2295575"/>
              <a:chExt cx="2286000" cy="2847950"/>
            </a:xfrm>
          </p:grpSpPr>
          <p:sp>
            <p:nvSpPr>
              <p:cNvPr id="164" name="Google Shape;164;p17"/>
              <p:cNvSpPr/>
              <p:nvPr/>
            </p:nvSpPr>
            <p:spPr>
              <a:xfrm>
                <a:off x="0" y="2823925"/>
                <a:ext cx="2286000" cy="231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0" y="2295575"/>
                <a:ext cx="2286000" cy="53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7"/>
            <p:cNvSpPr txBox="1"/>
            <p:nvPr/>
          </p:nvSpPr>
          <p:spPr>
            <a:xfrm>
              <a:off x="-1" y="2441100"/>
              <a:ext cx="2286000" cy="26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chemeClr val="lt1"/>
                  </a:solidFill>
                  <a:latin typeface="Roboto"/>
                  <a:ea typeface="Roboto"/>
                  <a:cs typeface="Roboto"/>
                  <a:sym typeface="Roboto"/>
                </a:rPr>
                <a:t>Project Assessment</a:t>
              </a:r>
              <a:endParaRPr b="1" sz="1100">
                <a:solidFill>
                  <a:schemeClr val="lt1"/>
                </a:solidFill>
                <a:latin typeface="Roboto"/>
                <a:ea typeface="Roboto"/>
                <a:cs typeface="Roboto"/>
                <a:sym typeface="Roboto"/>
              </a:endParaRPr>
            </a:p>
          </p:txBody>
        </p:sp>
        <p:sp>
          <p:nvSpPr>
            <p:cNvPr id="167" name="Google Shape;167;p17"/>
            <p:cNvSpPr txBox="1"/>
            <p:nvPr/>
          </p:nvSpPr>
          <p:spPr>
            <a:xfrm>
              <a:off x="216300" y="3050050"/>
              <a:ext cx="1853400" cy="12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5E5E5E"/>
                  </a:solidFill>
                  <a:latin typeface="Roboto"/>
                  <a:ea typeface="Roboto"/>
                  <a:cs typeface="Roboto"/>
                  <a:sym typeface="Roboto"/>
                </a:rPr>
                <a:t>-Success and Challenges</a:t>
              </a:r>
              <a:endParaRPr b="1" sz="1200">
                <a:solidFill>
                  <a:srgbClr val="5E5E5E"/>
                </a:solidFill>
                <a:latin typeface="Roboto"/>
                <a:ea typeface="Roboto"/>
                <a:cs typeface="Roboto"/>
                <a:sym typeface="Roboto"/>
              </a:endParaRPr>
            </a:p>
            <a:p>
              <a:pPr indent="0" lvl="0" marL="0" rtl="0" algn="l">
                <a:spcBef>
                  <a:spcPts val="0"/>
                </a:spcBef>
                <a:spcAft>
                  <a:spcPts val="0"/>
                </a:spcAft>
                <a:buNone/>
              </a:pPr>
              <a:r>
                <a:rPr b="1" lang="en" sz="1200">
                  <a:solidFill>
                    <a:srgbClr val="5E5E5E"/>
                  </a:solidFill>
                  <a:latin typeface="Roboto"/>
                  <a:ea typeface="Roboto"/>
                  <a:cs typeface="Roboto"/>
                  <a:sym typeface="Roboto"/>
                </a:rPr>
                <a:t>-Budget and Financing</a:t>
              </a:r>
              <a:endParaRPr b="1" sz="1200">
                <a:solidFill>
                  <a:srgbClr val="5E5E5E"/>
                </a:solidFill>
                <a:latin typeface="Roboto"/>
                <a:ea typeface="Roboto"/>
                <a:cs typeface="Roboto"/>
                <a:sym typeface="Roboto"/>
              </a:endParaRPr>
            </a:p>
            <a:p>
              <a:pPr indent="0" lvl="0" marL="0" rtl="0" algn="l">
                <a:spcBef>
                  <a:spcPts val="0"/>
                </a:spcBef>
                <a:spcAft>
                  <a:spcPts val="0"/>
                </a:spcAft>
                <a:buNone/>
              </a:pPr>
              <a:r>
                <a:rPr b="1" lang="en" sz="1200">
                  <a:solidFill>
                    <a:srgbClr val="5E5E5E"/>
                  </a:solidFill>
                  <a:latin typeface="Roboto"/>
                  <a:ea typeface="Roboto"/>
                  <a:cs typeface="Roboto"/>
                  <a:sym typeface="Roboto"/>
                </a:rPr>
                <a:t>-Progress</a:t>
              </a:r>
              <a:endParaRPr b="1" sz="1200">
                <a:solidFill>
                  <a:srgbClr val="5E5E5E"/>
                </a:solidFill>
                <a:latin typeface="Roboto"/>
                <a:ea typeface="Roboto"/>
                <a:cs typeface="Roboto"/>
                <a:sym typeface="Roboto"/>
              </a:endParaRPr>
            </a:p>
            <a:p>
              <a:pPr indent="0" lvl="0" marL="0" rtl="0" algn="l">
                <a:spcBef>
                  <a:spcPts val="0"/>
                </a:spcBef>
                <a:spcAft>
                  <a:spcPts val="0"/>
                </a:spcAft>
                <a:buNone/>
              </a:pPr>
              <a:r>
                <a:rPr b="1" lang="en" sz="1200">
                  <a:solidFill>
                    <a:srgbClr val="5E5E5E"/>
                  </a:solidFill>
                  <a:latin typeface="Roboto"/>
                  <a:ea typeface="Roboto"/>
                  <a:cs typeface="Roboto"/>
                  <a:sym typeface="Roboto"/>
                </a:rPr>
                <a:t>-Plans for Completion</a:t>
              </a:r>
              <a:endParaRPr b="1" sz="1200">
                <a:solidFill>
                  <a:srgbClr val="5E5E5E"/>
                </a:solidFill>
                <a:latin typeface="Roboto"/>
                <a:ea typeface="Roboto"/>
                <a:cs typeface="Roboto"/>
                <a:sym typeface="Roboto"/>
              </a:endParaRPr>
            </a:p>
          </p:txBody>
        </p:sp>
      </p:grpSp>
      <p:grpSp>
        <p:nvGrpSpPr>
          <p:cNvPr id="168" name="Google Shape;168;p17"/>
          <p:cNvGrpSpPr/>
          <p:nvPr/>
        </p:nvGrpSpPr>
        <p:grpSpPr>
          <a:xfrm>
            <a:off x="4571999" y="1570646"/>
            <a:ext cx="2286001" cy="3573038"/>
            <a:chOff x="-1" y="2295575"/>
            <a:chExt cx="2286001" cy="2847950"/>
          </a:xfrm>
        </p:grpSpPr>
        <p:grpSp>
          <p:nvGrpSpPr>
            <p:cNvPr id="169" name="Google Shape;169;p17"/>
            <p:cNvGrpSpPr/>
            <p:nvPr/>
          </p:nvGrpSpPr>
          <p:grpSpPr>
            <a:xfrm>
              <a:off x="0" y="2295575"/>
              <a:ext cx="2286000" cy="2847950"/>
              <a:chOff x="0" y="2295575"/>
              <a:chExt cx="2286000" cy="2847950"/>
            </a:xfrm>
          </p:grpSpPr>
          <p:sp>
            <p:nvSpPr>
              <p:cNvPr id="170" name="Google Shape;170;p17"/>
              <p:cNvSpPr/>
              <p:nvPr/>
            </p:nvSpPr>
            <p:spPr>
              <a:xfrm>
                <a:off x="0" y="2823925"/>
                <a:ext cx="2286000" cy="23196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0" y="2295575"/>
                <a:ext cx="2286000" cy="537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17"/>
            <p:cNvSpPr txBox="1"/>
            <p:nvPr/>
          </p:nvSpPr>
          <p:spPr>
            <a:xfrm>
              <a:off x="-1" y="2441100"/>
              <a:ext cx="2286000" cy="26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chemeClr val="lt1"/>
                  </a:solidFill>
                  <a:latin typeface="Roboto"/>
                  <a:ea typeface="Roboto"/>
                  <a:cs typeface="Roboto"/>
                  <a:sym typeface="Roboto"/>
                </a:rPr>
                <a:t>Software Discussion</a:t>
              </a:r>
              <a:endParaRPr b="1" sz="1100">
                <a:solidFill>
                  <a:schemeClr val="lt1"/>
                </a:solidFill>
                <a:latin typeface="Roboto"/>
                <a:ea typeface="Roboto"/>
                <a:cs typeface="Roboto"/>
                <a:sym typeface="Roboto"/>
              </a:endParaRPr>
            </a:p>
          </p:txBody>
        </p:sp>
        <p:sp>
          <p:nvSpPr>
            <p:cNvPr id="173" name="Google Shape;173;p17"/>
            <p:cNvSpPr txBox="1"/>
            <p:nvPr/>
          </p:nvSpPr>
          <p:spPr>
            <a:xfrm>
              <a:off x="216300" y="3050050"/>
              <a:ext cx="18534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Roboto"/>
                  <a:ea typeface="Roboto"/>
                  <a:cs typeface="Roboto"/>
                  <a:sym typeface="Roboto"/>
                </a:rPr>
                <a:t>-Workstation software</a:t>
              </a:r>
              <a:endParaRPr b="1" sz="1200">
                <a:solidFill>
                  <a:schemeClr val="lt1"/>
                </a:solidFill>
                <a:latin typeface="Roboto"/>
                <a:ea typeface="Roboto"/>
                <a:cs typeface="Roboto"/>
                <a:sym typeface="Roboto"/>
              </a:endParaRPr>
            </a:p>
            <a:p>
              <a:pPr indent="0" lvl="0" marL="0" rtl="0" algn="l">
                <a:spcBef>
                  <a:spcPts val="0"/>
                </a:spcBef>
                <a:spcAft>
                  <a:spcPts val="0"/>
                </a:spcAft>
                <a:buNone/>
              </a:pPr>
              <a:r>
                <a:rPr b="1" lang="en" sz="1200">
                  <a:solidFill>
                    <a:schemeClr val="lt1"/>
                  </a:solidFill>
                  <a:latin typeface="Roboto"/>
                  <a:ea typeface="Roboto"/>
                  <a:cs typeface="Roboto"/>
                  <a:sym typeface="Roboto"/>
                </a:rPr>
                <a:t>-Servo Control software</a:t>
              </a:r>
              <a:endParaRPr b="1" sz="1200">
                <a:solidFill>
                  <a:schemeClr val="lt1"/>
                </a:solidFill>
                <a:latin typeface="Roboto"/>
                <a:ea typeface="Roboto"/>
                <a:cs typeface="Roboto"/>
                <a:sym typeface="Roboto"/>
              </a:endParaRPr>
            </a:p>
            <a:p>
              <a:pPr indent="0" lvl="0" marL="0" rtl="0" algn="l">
                <a:spcBef>
                  <a:spcPts val="0"/>
                </a:spcBef>
                <a:spcAft>
                  <a:spcPts val="0"/>
                </a:spcAft>
                <a:buNone/>
              </a:pPr>
              <a:r>
                <a:rPr b="1" lang="en" sz="1200">
                  <a:solidFill>
                    <a:schemeClr val="lt1"/>
                  </a:solidFill>
                  <a:latin typeface="Roboto"/>
                  <a:ea typeface="Roboto"/>
                  <a:cs typeface="Roboto"/>
                  <a:sym typeface="Roboto"/>
                </a:rPr>
                <a:t>-Controller software</a:t>
              </a:r>
              <a:endParaRPr b="1" sz="1200">
                <a:solidFill>
                  <a:schemeClr val="lt1"/>
                </a:solidFill>
                <a:latin typeface="Roboto"/>
                <a:ea typeface="Roboto"/>
                <a:cs typeface="Roboto"/>
                <a:sym typeface="Roboto"/>
              </a:endParaRPr>
            </a:p>
          </p:txBody>
        </p:sp>
        <p:cxnSp>
          <p:nvCxnSpPr>
            <p:cNvPr id="174" name="Google Shape;174;p17"/>
            <p:cNvCxnSpPr/>
            <p:nvPr/>
          </p:nvCxnSpPr>
          <p:spPr>
            <a:xfrm>
              <a:off x="2286000" y="2295575"/>
              <a:ext cx="0" cy="2837400"/>
            </a:xfrm>
            <a:prstGeom prst="straightConnector1">
              <a:avLst/>
            </a:prstGeom>
            <a:noFill/>
            <a:ln cap="flat" cmpd="sng" w="9525">
              <a:solidFill>
                <a:srgbClr val="D9D9D9"/>
              </a:solidFill>
              <a:prstDash val="dot"/>
              <a:round/>
              <a:headEnd len="sm" w="sm" type="none"/>
              <a:tailEnd len="sm" w="sm" type="none"/>
            </a:ln>
          </p:spPr>
        </p:cxnSp>
      </p:grpSp>
      <p:grpSp>
        <p:nvGrpSpPr>
          <p:cNvPr id="175" name="Google Shape;175;p17"/>
          <p:cNvGrpSpPr/>
          <p:nvPr/>
        </p:nvGrpSpPr>
        <p:grpSpPr>
          <a:xfrm>
            <a:off x="2285999" y="1570646"/>
            <a:ext cx="2286001" cy="3573038"/>
            <a:chOff x="-1" y="2295575"/>
            <a:chExt cx="2286001" cy="2847950"/>
          </a:xfrm>
        </p:grpSpPr>
        <p:grpSp>
          <p:nvGrpSpPr>
            <p:cNvPr id="176" name="Google Shape;176;p17"/>
            <p:cNvGrpSpPr/>
            <p:nvPr/>
          </p:nvGrpSpPr>
          <p:grpSpPr>
            <a:xfrm>
              <a:off x="0" y="2295575"/>
              <a:ext cx="2286000" cy="2847950"/>
              <a:chOff x="0" y="2295575"/>
              <a:chExt cx="2286000" cy="2847950"/>
            </a:xfrm>
          </p:grpSpPr>
          <p:sp>
            <p:nvSpPr>
              <p:cNvPr id="177" name="Google Shape;177;p17"/>
              <p:cNvSpPr/>
              <p:nvPr/>
            </p:nvSpPr>
            <p:spPr>
              <a:xfrm>
                <a:off x="0" y="2823925"/>
                <a:ext cx="2286000" cy="23196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0" y="2295575"/>
                <a:ext cx="2286000" cy="53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7"/>
            <p:cNvSpPr txBox="1"/>
            <p:nvPr/>
          </p:nvSpPr>
          <p:spPr>
            <a:xfrm>
              <a:off x="-1" y="2441100"/>
              <a:ext cx="2286000" cy="26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chemeClr val="lt1"/>
                  </a:solidFill>
                  <a:latin typeface="Roboto"/>
                  <a:ea typeface="Roboto"/>
                  <a:cs typeface="Roboto"/>
                  <a:sym typeface="Roboto"/>
                </a:rPr>
                <a:t>Hardware Subsystems</a:t>
              </a:r>
              <a:endParaRPr b="1" sz="1100">
                <a:solidFill>
                  <a:schemeClr val="lt1"/>
                </a:solidFill>
                <a:latin typeface="Roboto"/>
                <a:ea typeface="Roboto"/>
                <a:cs typeface="Roboto"/>
                <a:sym typeface="Roboto"/>
              </a:endParaRPr>
            </a:p>
          </p:txBody>
        </p:sp>
        <p:sp>
          <p:nvSpPr>
            <p:cNvPr id="180" name="Google Shape;180;p17"/>
            <p:cNvSpPr txBox="1"/>
            <p:nvPr/>
          </p:nvSpPr>
          <p:spPr>
            <a:xfrm>
              <a:off x="216300" y="3050050"/>
              <a:ext cx="18534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5E5E5E"/>
                  </a:solidFill>
                  <a:latin typeface="Roboto"/>
                  <a:ea typeface="Roboto"/>
                  <a:cs typeface="Roboto"/>
                  <a:sym typeface="Roboto"/>
                </a:rPr>
                <a:t>-Camera</a:t>
              </a:r>
              <a:endParaRPr b="1" sz="1200">
                <a:solidFill>
                  <a:srgbClr val="5E5E5E"/>
                </a:solidFill>
                <a:latin typeface="Roboto"/>
                <a:ea typeface="Roboto"/>
                <a:cs typeface="Roboto"/>
                <a:sym typeface="Roboto"/>
              </a:endParaRPr>
            </a:p>
            <a:p>
              <a:pPr indent="0" lvl="0" marL="0" rtl="0" algn="l">
                <a:spcBef>
                  <a:spcPts val="0"/>
                </a:spcBef>
                <a:spcAft>
                  <a:spcPts val="0"/>
                </a:spcAft>
                <a:buNone/>
              </a:pPr>
              <a:r>
                <a:rPr b="1" lang="en" sz="1200">
                  <a:solidFill>
                    <a:srgbClr val="5E5E5E"/>
                  </a:solidFill>
                  <a:latin typeface="Roboto"/>
                  <a:ea typeface="Roboto"/>
                  <a:cs typeface="Roboto"/>
                  <a:sym typeface="Roboto"/>
                </a:rPr>
                <a:t>-Motors</a:t>
              </a:r>
              <a:endParaRPr b="1" sz="1200">
                <a:solidFill>
                  <a:srgbClr val="5E5E5E"/>
                </a:solidFill>
                <a:latin typeface="Roboto"/>
                <a:ea typeface="Roboto"/>
                <a:cs typeface="Roboto"/>
                <a:sym typeface="Roboto"/>
              </a:endParaRPr>
            </a:p>
            <a:p>
              <a:pPr indent="0" lvl="0" marL="0" rtl="0" algn="l">
                <a:spcBef>
                  <a:spcPts val="0"/>
                </a:spcBef>
                <a:spcAft>
                  <a:spcPts val="0"/>
                </a:spcAft>
                <a:buNone/>
              </a:pPr>
              <a:r>
                <a:rPr b="1" lang="en" sz="1200">
                  <a:solidFill>
                    <a:srgbClr val="5E5E5E"/>
                  </a:solidFill>
                  <a:latin typeface="Roboto"/>
                  <a:ea typeface="Roboto"/>
                  <a:cs typeface="Roboto"/>
                  <a:sym typeface="Roboto"/>
                </a:rPr>
                <a:t>-Control Boards</a:t>
              </a:r>
              <a:endParaRPr b="1" sz="1200">
                <a:solidFill>
                  <a:srgbClr val="5E5E5E"/>
                </a:solidFill>
                <a:latin typeface="Roboto"/>
                <a:ea typeface="Roboto"/>
                <a:cs typeface="Roboto"/>
                <a:sym typeface="Roboto"/>
              </a:endParaRPr>
            </a:p>
            <a:p>
              <a:pPr indent="0" lvl="0" marL="0" rtl="0" algn="l">
                <a:spcBef>
                  <a:spcPts val="0"/>
                </a:spcBef>
                <a:spcAft>
                  <a:spcPts val="0"/>
                </a:spcAft>
                <a:buNone/>
              </a:pPr>
              <a:r>
                <a:rPr b="1" lang="en" sz="1200">
                  <a:solidFill>
                    <a:srgbClr val="5E5E5E"/>
                  </a:solidFill>
                  <a:latin typeface="Roboto"/>
                  <a:ea typeface="Roboto"/>
                  <a:cs typeface="Roboto"/>
                  <a:sym typeface="Roboto"/>
                </a:rPr>
                <a:t>-Case</a:t>
              </a:r>
              <a:endParaRPr b="1" sz="1200">
                <a:solidFill>
                  <a:srgbClr val="5E5E5E"/>
                </a:solidFill>
                <a:latin typeface="Roboto"/>
                <a:ea typeface="Roboto"/>
                <a:cs typeface="Roboto"/>
                <a:sym typeface="Roboto"/>
              </a:endParaRPr>
            </a:p>
          </p:txBody>
        </p:sp>
        <p:cxnSp>
          <p:nvCxnSpPr>
            <p:cNvPr id="181" name="Google Shape;181;p17"/>
            <p:cNvCxnSpPr/>
            <p:nvPr/>
          </p:nvCxnSpPr>
          <p:spPr>
            <a:xfrm>
              <a:off x="2286000" y="2295575"/>
              <a:ext cx="0" cy="2837400"/>
            </a:xfrm>
            <a:prstGeom prst="straightConnector1">
              <a:avLst/>
            </a:prstGeom>
            <a:noFill/>
            <a:ln cap="flat" cmpd="sng" w="9525">
              <a:solidFill>
                <a:srgbClr val="83E3D9"/>
              </a:solidFill>
              <a:prstDash val="dot"/>
              <a:round/>
              <a:headEnd len="sm" w="sm" type="none"/>
              <a:tailEnd len="sm" w="sm" type="none"/>
            </a:ln>
          </p:spPr>
        </p:cxnSp>
      </p:grpSp>
      <p:grpSp>
        <p:nvGrpSpPr>
          <p:cNvPr id="182" name="Google Shape;182;p17"/>
          <p:cNvGrpSpPr/>
          <p:nvPr/>
        </p:nvGrpSpPr>
        <p:grpSpPr>
          <a:xfrm>
            <a:off x="0" y="1570646"/>
            <a:ext cx="2286000" cy="3573038"/>
            <a:chOff x="0" y="2295575"/>
            <a:chExt cx="2286000" cy="2847950"/>
          </a:xfrm>
        </p:grpSpPr>
        <p:grpSp>
          <p:nvGrpSpPr>
            <p:cNvPr id="183" name="Google Shape;183;p17"/>
            <p:cNvGrpSpPr/>
            <p:nvPr/>
          </p:nvGrpSpPr>
          <p:grpSpPr>
            <a:xfrm>
              <a:off x="0" y="2295575"/>
              <a:ext cx="2286000" cy="2847950"/>
              <a:chOff x="0" y="2295575"/>
              <a:chExt cx="2286000" cy="2847950"/>
            </a:xfrm>
          </p:grpSpPr>
          <p:sp>
            <p:nvSpPr>
              <p:cNvPr id="184" name="Google Shape;184;p17"/>
              <p:cNvSpPr/>
              <p:nvPr/>
            </p:nvSpPr>
            <p:spPr>
              <a:xfrm>
                <a:off x="0" y="2823925"/>
                <a:ext cx="2286000" cy="23196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a:off x="0" y="2295575"/>
                <a:ext cx="2286000" cy="537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17"/>
            <p:cNvSpPr txBox="1"/>
            <p:nvPr/>
          </p:nvSpPr>
          <p:spPr>
            <a:xfrm>
              <a:off x="63600" y="2456400"/>
              <a:ext cx="2158800" cy="26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chemeClr val="lt1"/>
                  </a:solidFill>
                  <a:latin typeface="Roboto"/>
                  <a:ea typeface="Roboto"/>
                  <a:cs typeface="Roboto"/>
                  <a:sym typeface="Roboto"/>
                </a:rPr>
                <a:t>Pre-Production considerations</a:t>
              </a:r>
              <a:endParaRPr b="1" sz="1100">
                <a:solidFill>
                  <a:schemeClr val="lt1"/>
                </a:solidFill>
                <a:latin typeface="Roboto"/>
                <a:ea typeface="Roboto"/>
                <a:cs typeface="Roboto"/>
                <a:sym typeface="Roboto"/>
              </a:endParaRPr>
            </a:p>
          </p:txBody>
        </p:sp>
        <p:sp>
          <p:nvSpPr>
            <p:cNvPr id="187" name="Google Shape;187;p17"/>
            <p:cNvSpPr txBox="1"/>
            <p:nvPr/>
          </p:nvSpPr>
          <p:spPr>
            <a:xfrm>
              <a:off x="216300" y="3050050"/>
              <a:ext cx="1853400" cy="7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Roboto"/>
                  <a:ea typeface="Roboto"/>
                  <a:cs typeface="Roboto"/>
                  <a:sym typeface="Roboto"/>
                </a:rPr>
                <a:t>-Goals and Objectives</a:t>
              </a:r>
              <a:endParaRPr b="1"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-Requirements</a:t>
              </a:r>
              <a:endParaRPr b="1" sz="1200">
                <a:solidFill>
                  <a:srgbClr val="FFFFFF"/>
                </a:solidFill>
                <a:latin typeface="Roboto"/>
                <a:ea typeface="Roboto"/>
                <a:cs typeface="Roboto"/>
                <a:sym typeface="Roboto"/>
              </a:endParaRPr>
            </a:p>
            <a:p>
              <a:pPr indent="0" lvl="0" marL="0" rtl="0" algn="l">
                <a:spcBef>
                  <a:spcPts val="0"/>
                </a:spcBef>
                <a:spcAft>
                  <a:spcPts val="0"/>
                </a:spcAft>
                <a:buNone/>
              </a:pPr>
              <a:r>
                <a:rPr b="1" lang="en" sz="1200">
                  <a:solidFill>
                    <a:srgbClr val="FFFFFF"/>
                  </a:solidFill>
                  <a:latin typeface="Roboto"/>
                  <a:ea typeface="Roboto"/>
                  <a:cs typeface="Roboto"/>
                  <a:sym typeface="Roboto"/>
                </a:rPr>
                <a:t>-Constraints</a:t>
              </a:r>
              <a:endParaRPr b="1" sz="1200">
                <a:solidFill>
                  <a:srgbClr val="FFFFFF"/>
                </a:solidFill>
                <a:latin typeface="Roboto"/>
                <a:ea typeface="Roboto"/>
                <a:cs typeface="Roboto"/>
                <a:sym typeface="Roboto"/>
              </a:endParaRPr>
            </a:p>
          </p:txBody>
        </p:sp>
        <p:cxnSp>
          <p:nvCxnSpPr>
            <p:cNvPr id="188" name="Google Shape;188;p17"/>
            <p:cNvCxnSpPr/>
            <p:nvPr/>
          </p:nvCxnSpPr>
          <p:spPr>
            <a:xfrm>
              <a:off x="2286000" y="2295575"/>
              <a:ext cx="0" cy="2837400"/>
            </a:xfrm>
            <a:prstGeom prst="straightConnector1">
              <a:avLst/>
            </a:prstGeom>
            <a:noFill/>
            <a:ln cap="flat" cmpd="sng" w="9525">
              <a:solidFill>
                <a:srgbClr val="83E3D9"/>
              </a:solidFill>
              <a:prstDash val="dot"/>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Goals and Objectives</a:t>
            </a:r>
            <a:endParaRPr sz="2020"/>
          </a:p>
        </p:txBody>
      </p:sp>
      <p:sp>
        <p:nvSpPr>
          <p:cNvPr id="194" name="Google Shape;194;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11150" lvl="0" marL="457200" rtl="0" algn="l">
              <a:spcBef>
                <a:spcPts val="1200"/>
              </a:spcBef>
              <a:spcAft>
                <a:spcPts val="0"/>
              </a:spcAft>
              <a:buSzPts val="1300"/>
              <a:buChar char="●"/>
            </a:pPr>
            <a:r>
              <a:rPr lang="en"/>
              <a:t>Create a tripod-mounted sports action camera</a:t>
            </a:r>
            <a:endParaRPr/>
          </a:p>
          <a:p>
            <a:pPr indent="-311150" lvl="0" marL="457200" rtl="0" algn="l">
              <a:spcBef>
                <a:spcPts val="0"/>
              </a:spcBef>
              <a:spcAft>
                <a:spcPts val="0"/>
              </a:spcAft>
              <a:buSzPts val="1300"/>
              <a:buChar char="●"/>
            </a:pPr>
            <a:r>
              <a:rPr lang="en"/>
              <a:t>Tripod is 25 ft. tall for ideal camera angling</a:t>
            </a:r>
            <a:endParaRPr/>
          </a:p>
          <a:p>
            <a:pPr indent="-311150" lvl="0" marL="457200" rtl="0" algn="l">
              <a:spcBef>
                <a:spcPts val="0"/>
              </a:spcBef>
              <a:spcAft>
                <a:spcPts val="0"/>
              </a:spcAft>
              <a:buSzPts val="1300"/>
              <a:buChar char="●"/>
            </a:pPr>
            <a:r>
              <a:rPr lang="en"/>
              <a:t>Controller operates camera for ease of use</a:t>
            </a:r>
            <a:endParaRPr/>
          </a:p>
          <a:p>
            <a:pPr indent="0" lvl="0" marL="0" rtl="0" algn="l">
              <a:spcBef>
                <a:spcPts val="1200"/>
              </a:spcBef>
              <a:spcAft>
                <a:spcPts val="0"/>
              </a:spcAft>
              <a:buNone/>
            </a:pPr>
            <a:r>
              <a:rPr lang="en"/>
              <a:t>Stretch Goal:</a:t>
            </a:r>
            <a:endParaRPr/>
          </a:p>
          <a:p>
            <a:pPr indent="0" lvl="0" marL="0" rtl="0" algn="l">
              <a:spcBef>
                <a:spcPts val="1200"/>
              </a:spcBef>
              <a:spcAft>
                <a:spcPts val="1200"/>
              </a:spcAft>
              <a:buNone/>
            </a:pPr>
            <a:r>
              <a:rPr lang="en"/>
              <a:t>Computer-vision </a:t>
            </a:r>
            <a:r>
              <a:rPr lang="en"/>
              <a:t>assisted tracking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44"/>
              <a:t>Specifications</a:t>
            </a:r>
            <a:r>
              <a:rPr lang="en" sz="2200"/>
              <a:t> and Requirements</a:t>
            </a:r>
            <a:endParaRPr sz="2200"/>
          </a:p>
        </p:txBody>
      </p:sp>
      <p:sp>
        <p:nvSpPr>
          <p:cNvPr id="200" name="Google Shape;200;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The camera should meet the standards:</a:t>
            </a:r>
            <a:endParaRPr/>
          </a:p>
          <a:p>
            <a:pPr indent="-311150" lvl="0" marL="457200" rtl="0" algn="l">
              <a:spcBef>
                <a:spcPts val="1200"/>
              </a:spcBef>
              <a:spcAft>
                <a:spcPts val="0"/>
              </a:spcAft>
              <a:buSzPts val="1300"/>
              <a:buChar char="●"/>
            </a:pPr>
            <a:r>
              <a:rPr lang="en"/>
              <a:t>Lightweight at 1 lb. or </a:t>
            </a:r>
            <a:r>
              <a:rPr lang="en"/>
              <a:t>less</a:t>
            </a:r>
            <a:endParaRPr/>
          </a:p>
          <a:p>
            <a:pPr indent="-311150" lvl="0" marL="457200" rtl="0" algn="l">
              <a:spcBef>
                <a:spcPts val="0"/>
              </a:spcBef>
              <a:spcAft>
                <a:spcPts val="0"/>
              </a:spcAft>
              <a:buSzPts val="1300"/>
              <a:buChar char="●"/>
            </a:pPr>
            <a:r>
              <a:rPr lang="en"/>
              <a:t>Waterproof in moderate rain (0.10 inches / hour)</a:t>
            </a:r>
            <a:endParaRPr/>
          </a:p>
          <a:p>
            <a:pPr indent="-311150" lvl="0" marL="457200" rtl="0" algn="l">
              <a:spcBef>
                <a:spcPts val="0"/>
              </a:spcBef>
              <a:spcAft>
                <a:spcPts val="0"/>
              </a:spcAft>
              <a:buSzPts val="1300"/>
              <a:buChar char="●"/>
            </a:pPr>
            <a:r>
              <a:rPr lang="en"/>
              <a:t>Stable in moderate windspeed (15 miles / hour)</a:t>
            </a:r>
            <a:endParaRPr/>
          </a:p>
          <a:p>
            <a:pPr indent="-311150" lvl="0" marL="457200" rtl="0" algn="l">
              <a:spcBef>
                <a:spcPts val="0"/>
              </a:spcBef>
              <a:spcAft>
                <a:spcPts val="0"/>
              </a:spcAft>
              <a:buSzPts val="1300"/>
              <a:buChar char="●"/>
            </a:pPr>
            <a:r>
              <a:rPr lang="en"/>
              <a:t>Pan-tilt-zoom all accessible through the controller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Design Constraints</a:t>
            </a:r>
            <a:endParaRPr/>
          </a:p>
        </p:txBody>
      </p:sp>
      <p:graphicFrame>
        <p:nvGraphicFramePr>
          <p:cNvPr id="206" name="Google Shape;206;p20"/>
          <p:cNvGraphicFramePr/>
          <p:nvPr/>
        </p:nvGraphicFramePr>
        <p:xfrm>
          <a:off x="952500" y="1895125"/>
          <a:ext cx="3000000" cy="3000000"/>
        </p:xfrm>
        <a:graphic>
          <a:graphicData uri="http://schemas.openxmlformats.org/drawingml/2006/table">
            <a:tbl>
              <a:tblPr>
                <a:noFill/>
                <a:tableStyleId>{CF2DC969-2458-400C-8807-F9A6BF5E8777}</a:tableStyleId>
              </a:tblPr>
              <a:tblGrid>
                <a:gridCol w="2413000"/>
                <a:gridCol w="2413000"/>
                <a:gridCol w="2413000"/>
              </a:tblGrid>
              <a:tr h="381000">
                <a:tc>
                  <a:txBody>
                    <a:bodyPr/>
                    <a:lstStyle/>
                    <a:p>
                      <a:pPr indent="0" lvl="0" marL="0" rtl="0" algn="l">
                        <a:lnSpc>
                          <a:spcPct val="115000"/>
                        </a:lnSpc>
                        <a:spcBef>
                          <a:spcPts val="0"/>
                        </a:spcBef>
                        <a:spcAft>
                          <a:spcPts val="1200"/>
                        </a:spcAft>
                        <a:buNone/>
                      </a:pPr>
                      <a:r>
                        <a:rPr lang="en" sz="1300">
                          <a:solidFill>
                            <a:schemeClr val="lt1"/>
                          </a:solidFill>
                          <a:latin typeface="Lato"/>
                          <a:ea typeface="Lato"/>
                          <a:cs typeface="Lato"/>
                          <a:sym typeface="Lato"/>
                        </a:rPr>
                        <a:t>Budget</a:t>
                      </a:r>
                      <a:endParaRPr sz="1300">
                        <a:solidFill>
                          <a:schemeClr val="lt1"/>
                        </a:solidFill>
                        <a:latin typeface="Lato"/>
                        <a:ea typeface="Lato"/>
                        <a:cs typeface="Lato"/>
                        <a:sym typeface="Lat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B786E"/>
                    </a:solidFill>
                  </a:tcPr>
                </a:tc>
                <a:tc>
                  <a:txBody>
                    <a:bodyPr/>
                    <a:lstStyle/>
                    <a:p>
                      <a:pPr indent="0" lvl="0" marL="0" rtl="0" algn="l">
                        <a:lnSpc>
                          <a:spcPct val="115000"/>
                        </a:lnSpc>
                        <a:spcBef>
                          <a:spcPts val="0"/>
                        </a:spcBef>
                        <a:spcAft>
                          <a:spcPts val="1200"/>
                        </a:spcAft>
                        <a:buNone/>
                      </a:pPr>
                      <a:r>
                        <a:rPr lang="en" sz="1300">
                          <a:solidFill>
                            <a:schemeClr val="lt1"/>
                          </a:solidFill>
                          <a:latin typeface="Lato"/>
                          <a:ea typeface="Lato"/>
                          <a:cs typeface="Lato"/>
                          <a:sym typeface="Lato"/>
                        </a:rPr>
                        <a:t>Cables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B786E"/>
                    </a:solidFill>
                  </a:tcPr>
                </a:tc>
                <a:tc>
                  <a:txBody>
                    <a:bodyPr/>
                    <a:lstStyle/>
                    <a:p>
                      <a:pPr indent="0" lvl="0" marL="0" rtl="0" algn="l">
                        <a:lnSpc>
                          <a:spcPct val="115000"/>
                        </a:lnSpc>
                        <a:spcBef>
                          <a:spcPts val="0"/>
                        </a:spcBef>
                        <a:spcAft>
                          <a:spcPts val="1200"/>
                        </a:spcAft>
                        <a:buNone/>
                      </a:pPr>
                      <a:r>
                        <a:rPr lang="en" sz="1300">
                          <a:solidFill>
                            <a:schemeClr val="lt1"/>
                          </a:solidFill>
                          <a:latin typeface="Lato"/>
                          <a:ea typeface="Lato"/>
                          <a:cs typeface="Lato"/>
                          <a:sym typeface="Lato"/>
                        </a:rPr>
                        <a:t>Group Dynamics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B786E"/>
                    </a:solidFill>
                  </a:tcPr>
                </a:tc>
              </a:tr>
              <a:tr h="381000">
                <a:tc>
                  <a:txBody>
                    <a:bodyPr/>
                    <a:lstStyle/>
                    <a:p>
                      <a:pPr indent="0" lvl="0" marL="0" rtl="0" algn="l">
                        <a:lnSpc>
                          <a:spcPct val="115000"/>
                        </a:lnSpc>
                        <a:spcBef>
                          <a:spcPts val="0"/>
                        </a:spcBef>
                        <a:spcAft>
                          <a:spcPts val="1200"/>
                        </a:spcAft>
                        <a:buNone/>
                      </a:pPr>
                      <a:r>
                        <a:rPr lang="en">
                          <a:solidFill>
                            <a:srgbClr val="5E5E5E"/>
                          </a:solidFill>
                          <a:latin typeface="Lato"/>
                          <a:ea typeface="Lato"/>
                          <a:cs typeface="Lato"/>
                          <a:sym typeface="Lato"/>
                        </a:rPr>
                        <a:t>Under $400 </a:t>
                      </a:r>
                      <a:endParaRPr>
                        <a:solidFill>
                          <a:srgbClr val="5E5E5E"/>
                        </a:solidFill>
                      </a:endParaRPr>
                    </a:p>
                  </a:txBody>
                  <a:tcPr marT="91425" marB="91425" marR="91425" marL="91425">
                    <a:lnL cap="flat" cmpd="sng" w="9525">
                      <a:solidFill>
                        <a:srgbClr val="5E5E5E"/>
                      </a:solidFill>
                      <a:prstDash val="solid"/>
                      <a:round/>
                      <a:headEnd len="sm" w="sm" type="none"/>
                      <a:tailEnd len="sm" w="sm" type="none"/>
                    </a:lnL>
                    <a:lnR cap="flat" cmpd="sng" w="9525">
                      <a:solidFill>
                        <a:srgbClr val="5E5E5E"/>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l">
                        <a:lnSpc>
                          <a:spcPct val="115000"/>
                        </a:lnSpc>
                        <a:spcBef>
                          <a:spcPts val="0"/>
                        </a:spcBef>
                        <a:spcAft>
                          <a:spcPts val="1200"/>
                        </a:spcAft>
                        <a:buNone/>
                      </a:pPr>
                      <a:r>
                        <a:rPr lang="en">
                          <a:solidFill>
                            <a:srgbClr val="5E5E5E"/>
                          </a:solidFill>
                          <a:latin typeface="Lato"/>
                          <a:ea typeface="Lato"/>
                          <a:cs typeface="Lato"/>
                          <a:sym typeface="Lato"/>
                        </a:rPr>
                        <a:t>Power/data delivery</a:t>
                      </a:r>
                      <a:endParaRPr>
                        <a:solidFill>
                          <a:srgbClr val="5E5E5E"/>
                        </a:solidFill>
                      </a:endParaRPr>
                    </a:p>
                  </a:txBody>
                  <a:tcPr marT="91425" marB="91425" marR="91425" marL="91425">
                    <a:lnL cap="flat" cmpd="sng" w="9525">
                      <a:solidFill>
                        <a:srgbClr val="5E5E5E"/>
                      </a:solidFill>
                      <a:prstDash val="solid"/>
                      <a:round/>
                      <a:headEnd len="sm" w="sm" type="none"/>
                      <a:tailEnd len="sm" w="sm" type="none"/>
                    </a:lnL>
                    <a:lnR cap="flat" cmpd="sng" w="9525">
                      <a:solidFill>
                        <a:srgbClr val="5E5E5E"/>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l">
                        <a:lnSpc>
                          <a:spcPct val="115000"/>
                        </a:lnSpc>
                        <a:spcBef>
                          <a:spcPts val="0"/>
                        </a:spcBef>
                        <a:spcAft>
                          <a:spcPts val="1200"/>
                        </a:spcAft>
                        <a:buNone/>
                      </a:pPr>
                      <a:r>
                        <a:rPr lang="en">
                          <a:solidFill>
                            <a:srgbClr val="5E5E5E"/>
                          </a:solidFill>
                          <a:latin typeface="Lato"/>
                          <a:ea typeface="Lato"/>
                          <a:cs typeface="Lato"/>
                          <a:sym typeface="Lato"/>
                        </a:rPr>
                        <a:t>3 members</a:t>
                      </a:r>
                      <a:endParaRPr>
                        <a:solidFill>
                          <a:srgbClr val="5E5E5E"/>
                        </a:solidFill>
                      </a:endParaRPr>
                    </a:p>
                  </a:txBody>
                  <a:tcPr marT="91425" marB="91425" marR="91425" marL="91425">
                    <a:lnL cap="flat" cmpd="sng" w="9525">
                      <a:solidFill>
                        <a:srgbClr val="5E5E5E"/>
                      </a:solidFill>
                      <a:prstDash val="solid"/>
                      <a:round/>
                      <a:headEnd len="sm" w="sm" type="none"/>
                      <a:tailEnd len="sm" w="sm" type="none"/>
                    </a:lnL>
                    <a:lnR cap="flat" cmpd="sng" w="9525">
                      <a:solidFill>
                        <a:srgbClr val="5E5E5E"/>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r>
              <a:tr h="381000">
                <a:tc>
                  <a:txBody>
                    <a:bodyPr/>
                    <a:lstStyle/>
                    <a:p>
                      <a:pPr indent="0" lvl="0" marL="0" rtl="0" algn="l">
                        <a:spcBef>
                          <a:spcPts val="0"/>
                        </a:spcBef>
                        <a:spcAft>
                          <a:spcPts val="0"/>
                        </a:spcAft>
                        <a:buNone/>
                      </a:pPr>
                      <a:r>
                        <a:rPr lang="en">
                          <a:solidFill>
                            <a:srgbClr val="5E5E5E"/>
                          </a:solidFill>
                        </a:rPr>
                        <a:t>Self funded</a:t>
                      </a:r>
                      <a:endParaRPr>
                        <a:solidFill>
                          <a:srgbClr val="5E5E5E"/>
                        </a:solidFill>
                      </a:endParaRPr>
                    </a:p>
                  </a:txBody>
                  <a:tcPr marT="91425" marB="91425" marR="91425" marL="91425">
                    <a:lnL cap="flat" cmpd="sng" w="9525">
                      <a:solidFill>
                        <a:srgbClr val="5E5E5E"/>
                      </a:solidFill>
                      <a:prstDash val="solid"/>
                      <a:round/>
                      <a:headEnd len="sm" w="sm" type="none"/>
                      <a:tailEnd len="sm" w="sm" type="none"/>
                    </a:lnL>
                    <a:lnR cap="flat" cmpd="sng" w="9525">
                      <a:solidFill>
                        <a:srgbClr val="5E5E5E"/>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l">
                        <a:lnSpc>
                          <a:spcPct val="115000"/>
                        </a:lnSpc>
                        <a:spcBef>
                          <a:spcPts val="0"/>
                        </a:spcBef>
                        <a:spcAft>
                          <a:spcPts val="1200"/>
                        </a:spcAft>
                        <a:buNone/>
                      </a:pPr>
                      <a:r>
                        <a:rPr lang="en">
                          <a:solidFill>
                            <a:srgbClr val="5E5E5E"/>
                          </a:solidFill>
                          <a:latin typeface="Lato"/>
                          <a:ea typeface="Lato"/>
                          <a:cs typeface="Lato"/>
                          <a:sym typeface="Lato"/>
                        </a:rPr>
                        <a:t>Number of cables</a:t>
                      </a:r>
                      <a:endParaRPr>
                        <a:solidFill>
                          <a:srgbClr val="5E5E5E"/>
                        </a:solidFill>
                      </a:endParaRPr>
                    </a:p>
                  </a:txBody>
                  <a:tcPr marT="91425" marB="91425" marR="91425" marL="91425">
                    <a:lnL cap="flat" cmpd="sng" w="9525">
                      <a:solidFill>
                        <a:srgbClr val="5E5E5E"/>
                      </a:solidFill>
                      <a:prstDash val="solid"/>
                      <a:round/>
                      <a:headEnd len="sm" w="sm" type="none"/>
                      <a:tailEnd len="sm" w="sm" type="none"/>
                    </a:lnL>
                    <a:lnR cap="flat" cmpd="sng" w="9525">
                      <a:solidFill>
                        <a:srgbClr val="5E5E5E"/>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c>
                  <a:txBody>
                    <a:bodyPr/>
                    <a:lstStyle/>
                    <a:p>
                      <a:pPr indent="0" lvl="0" marL="0" rtl="0" algn="l">
                        <a:lnSpc>
                          <a:spcPct val="115000"/>
                        </a:lnSpc>
                        <a:spcBef>
                          <a:spcPts val="0"/>
                        </a:spcBef>
                        <a:spcAft>
                          <a:spcPts val="1200"/>
                        </a:spcAft>
                        <a:buNone/>
                      </a:pPr>
                      <a:r>
                        <a:rPr lang="en">
                          <a:solidFill>
                            <a:srgbClr val="5E5E5E"/>
                          </a:solidFill>
                          <a:latin typeface="Lato"/>
                          <a:ea typeface="Lato"/>
                          <a:cs typeface="Lato"/>
                          <a:sym typeface="Lato"/>
                        </a:rPr>
                        <a:t>All CPE</a:t>
                      </a:r>
                      <a:endParaRPr>
                        <a:solidFill>
                          <a:srgbClr val="5E5E5E"/>
                        </a:solidFill>
                      </a:endParaRPr>
                    </a:p>
                  </a:txBody>
                  <a:tcPr marT="91425" marB="91425" marR="91425" marL="91425">
                    <a:lnL cap="flat" cmpd="sng" w="9525">
                      <a:solidFill>
                        <a:srgbClr val="5E5E5E"/>
                      </a:solidFill>
                      <a:prstDash val="solid"/>
                      <a:round/>
                      <a:headEnd len="sm" w="sm" type="none"/>
                      <a:tailEnd len="sm" w="sm" type="none"/>
                    </a:lnL>
                    <a:lnR cap="flat" cmpd="sng" w="9525">
                      <a:solidFill>
                        <a:srgbClr val="5E5E5E"/>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Hardware Block Diagram: Overview</a:t>
            </a:r>
            <a:endParaRPr sz="2000"/>
          </a:p>
        </p:txBody>
      </p:sp>
      <p:sp>
        <p:nvSpPr>
          <p:cNvPr id="212" name="Google Shape;212;p21"/>
          <p:cNvSpPr txBox="1"/>
          <p:nvPr>
            <p:ph idx="1" type="body"/>
          </p:nvPr>
        </p:nvSpPr>
        <p:spPr>
          <a:xfrm>
            <a:off x="311700" y="1307850"/>
            <a:ext cx="85206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System divided</a:t>
            </a:r>
            <a:br>
              <a:rPr lang="en"/>
            </a:br>
            <a:r>
              <a:rPr lang="en"/>
              <a:t>into key parts:</a:t>
            </a:r>
            <a:endParaRPr/>
          </a:p>
          <a:p>
            <a:pPr indent="-311150" lvl="0" marL="457200" rtl="0" algn="l">
              <a:spcBef>
                <a:spcPts val="0"/>
              </a:spcBef>
              <a:spcAft>
                <a:spcPts val="0"/>
              </a:spcAft>
              <a:buSzPts val="1300"/>
              <a:buAutoNum type="arabicPeriod"/>
            </a:pPr>
            <a:r>
              <a:rPr lang="en"/>
              <a:t>Audio-video</a:t>
            </a:r>
            <a:endParaRPr/>
          </a:p>
          <a:p>
            <a:pPr indent="-311150" lvl="0" marL="457200" rtl="0" algn="l">
              <a:spcBef>
                <a:spcPts val="0"/>
              </a:spcBef>
              <a:spcAft>
                <a:spcPts val="0"/>
              </a:spcAft>
              <a:buSzPts val="1300"/>
              <a:buAutoNum type="arabicPeriod"/>
            </a:pPr>
            <a:r>
              <a:rPr lang="en"/>
              <a:t>Controls</a:t>
            </a:r>
            <a:endParaRPr/>
          </a:p>
          <a:p>
            <a:pPr indent="-311150" lvl="0" marL="457200" rtl="0" algn="l">
              <a:spcBef>
                <a:spcPts val="0"/>
              </a:spcBef>
              <a:spcAft>
                <a:spcPts val="0"/>
              </a:spcAft>
              <a:buSzPts val="1300"/>
              <a:buAutoNum type="arabicPeriod"/>
            </a:pPr>
            <a:r>
              <a:rPr lang="en"/>
              <a:t>Motor</a:t>
            </a:r>
            <a:endParaRPr/>
          </a:p>
        </p:txBody>
      </p:sp>
      <p:pic>
        <p:nvPicPr>
          <p:cNvPr id="213" name="Google Shape;213;p21"/>
          <p:cNvPicPr preferRelativeResize="0"/>
          <p:nvPr/>
        </p:nvPicPr>
        <p:blipFill>
          <a:blip r:embed="rId3">
            <a:alphaModFix/>
          </a:blip>
          <a:stretch>
            <a:fillRect/>
          </a:stretch>
        </p:blipFill>
        <p:spPr>
          <a:xfrm>
            <a:off x="2877188" y="1017713"/>
            <a:ext cx="5724525" cy="381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Hardware Block Diag</a:t>
            </a:r>
            <a:r>
              <a:rPr lang="en"/>
              <a:t>ram: Camera-to-Controller </a:t>
            </a:r>
            <a:endParaRPr/>
          </a:p>
        </p:txBody>
      </p:sp>
      <p:pic>
        <p:nvPicPr>
          <p:cNvPr id="219" name="Google Shape;219;p22"/>
          <p:cNvPicPr preferRelativeResize="0"/>
          <p:nvPr/>
        </p:nvPicPr>
        <p:blipFill>
          <a:blip r:embed="rId3">
            <a:alphaModFix/>
          </a:blip>
          <a:stretch>
            <a:fillRect/>
          </a:stretch>
        </p:blipFill>
        <p:spPr>
          <a:xfrm>
            <a:off x="804863" y="2383938"/>
            <a:ext cx="7534275" cy="119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