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49"/>
  </p:notesMasterIdLst>
  <p:sldIdLst>
    <p:sldId id="256" r:id="rId5"/>
    <p:sldId id="258" r:id="rId6"/>
    <p:sldId id="324" r:id="rId7"/>
    <p:sldId id="260" r:id="rId8"/>
    <p:sldId id="261" r:id="rId9"/>
    <p:sldId id="296" r:id="rId10"/>
    <p:sldId id="276" r:id="rId11"/>
    <p:sldId id="262" r:id="rId12"/>
    <p:sldId id="263" r:id="rId13"/>
    <p:sldId id="264" r:id="rId14"/>
    <p:sldId id="278" r:id="rId15"/>
    <p:sldId id="317" r:id="rId16"/>
    <p:sldId id="318" r:id="rId17"/>
    <p:sldId id="311" r:id="rId18"/>
    <p:sldId id="312" r:id="rId19"/>
    <p:sldId id="313" r:id="rId20"/>
    <p:sldId id="314" r:id="rId21"/>
    <p:sldId id="315" r:id="rId22"/>
    <p:sldId id="316" r:id="rId23"/>
    <p:sldId id="319" r:id="rId24"/>
    <p:sldId id="320" r:id="rId25"/>
    <p:sldId id="281" r:id="rId26"/>
    <p:sldId id="283" r:id="rId27"/>
    <p:sldId id="299" r:id="rId28"/>
    <p:sldId id="291" r:id="rId29"/>
    <p:sldId id="295" r:id="rId30"/>
    <p:sldId id="294" r:id="rId31"/>
    <p:sldId id="285" r:id="rId32"/>
    <p:sldId id="286" r:id="rId33"/>
    <p:sldId id="287" r:id="rId34"/>
    <p:sldId id="282" r:id="rId35"/>
    <p:sldId id="284" r:id="rId36"/>
    <p:sldId id="288" r:id="rId37"/>
    <p:sldId id="289" r:id="rId38"/>
    <p:sldId id="297" r:id="rId39"/>
    <p:sldId id="298" r:id="rId40"/>
    <p:sldId id="273" r:id="rId41"/>
    <p:sldId id="274" r:id="rId42"/>
    <p:sldId id="272" r:id="rId43"/>
    <p:sldId id="321" r:id="rId44"/>
    <p:sldId id="275" r:id="rId45"/>
    <p:sldId id="322" r:id="rId46"/>
    <p:sldId id="300" r:id="rId47"/>
    <p:sldId id="32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D1D77-22EC-9AF7-45F5-6A6D43DF4C92}" v="497" dt="2022-06-09T21:44:16.521"/>
    <p1510:client id="{231CA34B-4907-30B7-8ABF-61EBA7274402}" v="207" dt="2022-06-09T03:56:04.387"/>
    <p1510:client id="{2C73036B-2CDC-4021-8DBE-4D253933D49F}" v="4" dt="2022-06-09T19:51:04.051"/>
    <p1510:client id="{39DF57AE-A620-19D3-6D4B-76DB13038D8F}" v="21" dt="2022-06-09T04:32:01.401"/>
    <p1510:client id="{47A2A001-B2B2-2FE6-82F0-C7F1CE288522}" v="57" dt="2022-06-09T19:49:08.443"/>
    <p1510:client id="{5046124A-77A1-4027-AE39-A78A6920ECF9}" v="16" dt="2022-06-09T17:34:23.562"/>
    <p1510:client id="{7A4B7BB9-6235-1C93-AA70-9654A9A644C6}" v="5109" dt="2022-06-09T15:05:57.347"/>
    <p1510:client id="{A47D9546-8440-3317-B17E-45AFAF95101B}" v="33" dt="2022-06-09T17:47:46.530"/>
    <p1510:client id="{C2315EC5-63D1-4351-9F99-A3F1DE1A508D}" v="2132" dt="2022-06-09T19:19:05.257"/>
    <p1510:client id="{D99ABF6E-EE97-4105-8338-304627392C44}" v="7050" dt="2022-06-09T04:34:40.969"/>
    <p1510:client id="{F44A4B75-9B9F-56CA-8AC7-74543DC55108}" v="2759" dt="2022-06-09T20:15:14.037"/>
    <p1510:client id="{F85F4D3A-F586-3008-47AC-10635DB2CABA}" v="56" dt="2022-06-09T04:16:14.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29869-2BAB-454F-90D6-0F905E9D364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C1C4B99-CA84-49EC-873B-E545A62F4AA9}">
      <dgm:prSet/>
      <dgm:spPr/>
      <dgm:t>
        <a:bodyPr/>
        <a:lstStyle/>
        <a:p>
          <a:r>
            <a:rPr lang="en-US" b="1" u="sng"/>
            <a:t>[6/12-6/18]</a:t>
          </a:r>
          <a:endParaRPr lang="en-US"/>
        </a:p>
      </dgm:t>
    </dgm:pt>
    <dgm:pt modelId="{D79705B3-1161-4707-9860-3630D2F94C41}" type="parTrans" cxnId="{7463C94A-7624-4ACB-915B-97A0B89A29AD}">
      <dgm:prSet/>
      <dgm:spPr/>
      <dgm:t>
        <a:bodyPr/>
        <a:lstStyle/>
        <a:p>
          <a:endParaRPr lang="en-US"/>
        </a:p>
      </dgm:t>
    </dgm:pt>
    <dgm:pt modelId="{3CCB7939-32BC-4569-9B19-CCF12282EA0D}" type="sibTrans" cxnId="{7463C94A-7624-4ACB-915B-97A0B89A29AD}">
      <dgm:prSet/>
      <dgm:spPr/>
      <dgm:t>
        <a:bodyPr/>
        <a:lstStyle/>
        <a:p>
          <a:endParaRPr lang="en-US"/>
        </a:p>
      </dgm:t>
    </dgm:pt>
    <dgm:pt modelId="{C6954157-58E0-4367-91E0-9FA653DD23DB}">
      <dgm:prSet/>
      <dgm:spPr/>
      <dgm:t>
        <a:bodyPr/>
        <a:lstStyle/>
        <a:p>
          <a:r>
            <a:rPr lang="en-US"/>
            <a:t>Assembled initial PPG sensor prototype (optical barrier and optimal separation)</a:t>
          </a:r>
        </a:p>
      </dgm:t>
    </dgm:pt>
    <dgm:pt modelId="{52FA8973-6987-4B78-99A0-E6919AB75E3F}" type="parTrans" cxnId="{BEA9D082-152D-4807-93CE-95DF7FF86B94}">
      <dgm:prSet/>
      <dgm:spPr/>
      <dgm:t>
        <a:bodyPr/>
        <a:lstStyle/>
        <a:p>
          <a:endParaRPr lang="en-US"/>
        </a:p>
      </dgm:t>
    </dgm:pt>
    <dgm:pt modelId="{E6667636-434A-4440-9FD6-829083B7A603}" type="sibTrans" cxnId="{BEA9D082-152D-4807-93CE-95DF7FF86B94}">
      <dgm:prSet/>
      <dgm:spPr/>
      <dgm:t>
        <a:bodyPr/>
        <a:lstStyle/>
        <a:p>
          <a:endParaRPr lang="en-US"/>
        </a:p>
      </dgm:t>
    </dgm:pt>
    <dgm:pt modelId="{5B1C919C-3191-4CE5-9169-E40EFFB12F29}">
      <dgm:prSet/>
      <dgm:spPr/>
      <dgm:t>
        <a:bodyPr/>
        <a:lstStyle/>
        <a:p>
          <a:pPr rtl="0"/>
          <a:r>
            <a:rPr lang="en-US"/>
            <a:t>Integration </a:t>
          </a:r>
          <a:r>
            <a:rPr lang="en-US">
              <a:latin typeface="Calibri Light" panose="020F0302020204030204"/>
            </a:rPr>
            <a:t>of PPG</a:t>
          </a:r>
          <a:r>
            <a:rPr lang="en-US"/>
            <a:t> sensor and AFE</a:t>
          </a:r>
          <a:r>
            <a:rPr lang="en-US">
              <a:latin typeface="Calibri Light" panose="020F0302020204030204"/>
            </a:rPr>
            <a:t> modules</a:t>
          </a:r>
          <a:endParaRPr lang="en-US"/>
        </a:p>
      </dgm:t>
    </dgm:pt>
    <dgm:pt modelId="{07C59856-7FD9-4C5F-A3FE-8FC9BBED2EEA}" type="parTrans" cxnId="{128F5427-14DB-4246-9430-B5A0F2895A8A}">
      <dgm:prSet/>
      <dgm:spPr/>
      <dgm:t>
        <a:bodyPr/>
        <a:lstStyle/>
        <a:p>
          <a:endParaRPr lang="en-US"/>
        </a:p>
      </dgm:t>
    </dgm:pt>
    <dgm:pt modelId="{650F6E8D-ACF6-4D2C-B1E2-95D936C6F0CE}" type="sibTrans" cxnId="{128F5427-14DB-4246-9430-B5A0F2895A8A}">
      <dgm:prSet/>
      <dgm:spPr/>
      <dgm:t>
        <a:bodyPr/>
        <a:lstStyle/>
        <a:p>
          <a:endParaRPr lang="en-US"/>
        </a:p>
      </dgm:t>
    </dgm:pt>
    <dgm:pt modelId="{33317F2C-5E22-4A90-9D90-120FC24CE9A3}">
      <dgm:prSet/>
      <dgm:spPr/>
      <dgm:t>
        <a:bodyPr/>
        <a:lstStyle/>
        <a:p>
          <a:r>
            <a:rPr lang="en-US"/>
            <a:t>First Draft of UI for app completed</a:t>
          </a:r>
        </a:p>
      </dgm:t>
    </dgm:pt>
    <dgm:pt modelId="{43C80EEC-805D-40F7-8E80-9BC15CD18370}" type="parTrans" cxnId="{2772D70E-AD61-461E-AD94-0DEF7C515C5C}">
      <dgm:prSet/>
      <dgm:spPr/>
      <dgm:t>
        <a:bodyPr/>
        <a:lstStyle/>
        <a:p>
          <a:endParaRPr lang="en-US"/>
        </a:p>
      </dgm:t>
    </dgm:pt>
    <dgm:pt modelId="{B3B1B829-DB58-4EC3-8041-A637973F4DFA}" type="sibTrans" cxnId="{2772D70E-AD61-461E-AD94-0DEF7C515C5C}">
      <dgm:prSet/>
      <dgm:spPr/>
      <dgm:t>
        <a:bodyPr/>
        <a:lstStyle/>
        <a:p>
          <a:endParaRPr lang="en-US"/>
        </a:p>
      </dgm:t>
    </dgm:pt>
    <dgm:pt modelId="{076BE10F-4200-49A8-91E1-D3C5D9D25C56}">
      <dgm:prSet/>
      <dgm:spPr/>
      <dgm:t>
        <a:bodyPr/>
        <a:lstStyle/>
        <a:p>
          <a:r>
            <a:rPr lang="en-US" b="1" u="sng"/>
            <a:t>[6/19-6/25]</a:t>
          </a:r>
          <a:endParaRPr lang="en-US"/>
        </a:p>
      </dgm:t>
    </dgm:pt>
    <dgm:pt modelId="{DC7147BE-1EAC-42C8-B4FC-3D6867DA6D99}" type="parTrans" cxnId="{26D548EB-D124-4AAB-92ED-BC6901A09DDB}">
      <dgm:prSet/>
      <dgm:spPr/>
      <dgm:t>
        <a:bodyPr/>
        <a:lstStyle/>
        <a:p>
          <a:endParaRPr lang="en-US"/>
        </a:p>
      </dgm:t>
    </dgm:pt>
    <dgm:pt modelId="{F7ACDB12-6B35-4483-816B-F4F0EF94A698}" type="sibTrans" cxnId="{26D548EB-D124-4AAB-92ED-BC6901A09DDB}">
      <dgm:prSet/>
      <dgm:spPr/>
      <dgm:t>
        <a:bodyPr/>
        <a:lstStyle/>
        <a:p>
          <a:endParaRPr lang="en-US"/>
        </a:p>
      </dgm:t>
    </dgm:pt>
    <dgm:pt modelId="{350791E2-90C2-426D-8657-5AA697F3C1A0}">
      <dgm:prSet/>
      <dgm:spPr/>
      <dgm:t>
        <a:bodyPr/>
        <a:lstStyle/>
        <a:p>
          <a:r>
            <a:rPr lang="en-US"/>
            <a:t>Assemble refined PPG sensor prototype (Optical adhesive casing and polarizers)</a:t>
          </a:r>
        </a:p>
      </dgm:t>
    </dgm:pt>
    <dgm:pt modelId="{F673AE7B-A682-43A8-B5A0-03ED5A08B1A9}" type="parTrans" cxnId="{04A4ABFE-9D01-42E0-9F73-DC59C9F1BB87}">
      <dgm:prSet/>
      <dgm:spPr/>
      <dgm:t>
        <a:bodyPr/>
        <a:lstStyle/>
        <a:p>
          <a:endParaRPr lang="en-US"/>
        </a:p>
      </dgm:t>
    </dgm:pt>
    <dgm:pt modelId="{2920F307-16E1-4C6C-A830-2D4E09330D93}" type="sibTrans" cxnId="{04A4ABFE-9D01-42E0-9F73-DC59C9F1BB87}">
      <dgm:prSet/>
      <dgm:spPr/>
      <dgm:t>
        <a:bodyPr/>
        <a:lstStyle/>
        <a:p>
          <a:endParaRPr lang="en-US"/>
        </a:p>
      </dgm:t>
    </dgm:pt>
    <dgm:pt modelId="{62659DF8-D065-4277-ACF1-36E2A87B2AB5}">
      <dgm:prSet/>
      <dgm:spPr/>
      <dgm:t>
        <a:bodyPr/>
        <a:lstStyle/>
        <a:p>
          <a:r>
            <a:rPr lang="en-US"/>
            <a:t>Finalize UI look and feel</a:t>
          </a:r>
        </a:p>
      </dgm:t>
    </dgm:pt>
    <dgm:pt modelId="{6F3014A4-1536-4FC1-B387-53DDF6ACDC31}" type="parTrans" cxnId="{95214DEC-3992-4959-8045-C7FF86EFE99B}">
      <dgm:prSet/>
      <dgm:spPr/>
      <dgm:t>
        <a:bodyPr/>
        <a:lstStyle/>
        <a:p>
          <a:endParaRPr lang="en-US"/>
        </a:p>
      </dgm:t>
    </dgm:pt>
    <dgm:pt modelId="{5DD900EB-6AFE-491B-A7C0-F12D6CDBE96A}" type="sibTrans" cxnId="{95214DEC-3992-4959-8045-C7FF86EFE99B}">
      <dgm:prSet/>
      <dgm:spPr/>
      <dgm:t>
        <a:bodyPr/>
        <a:lstStyle/>
        <a:p>
          <a:endParaRPr lang="en-US"/>
        </a:p>
      </dgm:t>
    </dgm:pt>
    <dgm:pt modelId="{7759FBF2-97D0-4039-ACD5-D1C96D677F06}">
      <dgm:prSet/>
      <dgm:spPr/>
      <dgm:t>
        <a:bodyPr/>
        <a:lstStyle/>
        <a:p>
          <a:r>
            <a:rPr lang="en-US" b="1" u="sng"/>
            <a:t>[6/26-7/2]</a:t>
          </a:r>
          <a:endParaRPr lang="en-US"/>
        </a:p>
      </dgm:t>
    </dgm:pt>
    <dgm:pt modelId="{858CC540-A820-4B5B-AA16-973D6C217DCC}" type="parTrans" cxnId="{EE743EBA-F132-45FF-AA39-949791D0145A}">
      <dgm:prSet/>
      <dgm:spPr/>
      <dgm:t>
        <a:bodyPr/>
        <a:lstStyle/>
        <a:p>
          <a:endParaRPr lang="en-US"/>
        </a:p>
      </dgm:t>
    </dgm:pt>
    <dgm:pt modelId="{BE9C3876-7554-479C-9988-11C637CB2241}" type="sibTrans" cxnId="{EE743EBA-F132-45FF-AA39-949791D0145A}">
      <dgm:prSet/>
      <dgm:spPr/>
      <dgm:t>
        <a:bodyPr/>
        <a:lstStyle/>
        <a:p>
          <a:endParaRPr lang="en-US"/>
        </a:p>
      </dgm:t>
    </dgm:pt>
    <dgm:pt modelId="{5BB2650D-7F6F-4B80-9753-8C6A45D9F73C}">
      <dgm:prSet/>
      <dgm:spPr/>
      <dgm:t>
        <a:bodyPr/>
        <a:lstStyle/>
        <a:p>
          <a:r>
            <a:rPr lang="en-US"/>
            <a:t>Unit Testing for application logic flow.</a:t>
          </a:r>
        </a:p>
      </dgm:t>
    </dgm:pt>
    <dgm:pt modelId="{5CE4B6E3-8E34-4516-9175-7AF3D65212FC}" type="parTrans" cxnId="{8BAB1B6A-AB1A-4B80-B38E-7CBFB9563097}">
      <dgm:prSet/>
      <dgm:spPr/>
      <dgm:t>
        <a:bodyPr/>
        <a:lstStyle/>
        <a:p>
          <a:endParaRPr lang="en-US"/>
        </a:p>
      </dgm:t>
    </dgm:pt>
    <dgm:pt modelId="{2723CCF2-17EF-4D70-B0BB-7DD9BD08AC54}" type="sibTrans" cxnId="{8BAB1B6A-AB1A-4B80-B38E-7CBFB9563097}">
      <dgm:prSet/>
      <dgm:spPr/>
      <dgm:t>
        <a:bodyPr/>
        <a:lstStyle/>
        <a:p>
          <a:endParaRPr lang="en-US"/>
        </a:p>
      </dgm:t>
    </dgm:pt>
    <dgm:pt modelId="{FF4FC800-BF98-474F-959D-24FF33F98E8F}">
      <dgm:prSet/>
      <dgm:spPr/>
      <dgm:t>
        <a:bodyPr/>
        <a:lstStyle/>
        <a:p>
          <a:r>
            <a:rPr lang="en-US" b="1" u="sng"/>
            <a:t>[7/3-7/9]</a:t>
          </a:r>
          <a:endParaRPr lang="en-US"/>
        </a:p>
      </dgm:t>
    </dgm:pt>
    <dgm:pt modelId="{BD7F763B-9328-4957-97CF-5068C09C92F7}" type="parTrans" cxnId="{33973815-9CDB-48BA-8432-4C574075A20B}">
      <dgm:prSet/>
      <dgm:spPr/>
      <dgm:t>
        <a:bodyPr/>
        <a:lstStyle/>
        <a:p>
          <a:endParaRPr lang="en-US"/>
        </a:p>
      </dgm:t>
    </dgm:pt>
    <dgm:pt modelId="{3DF2B645-6616-4E57-8275-16E5571A5C9D}" type="sibTrans" cxnId="{33973815-9CDB-48BA-8432-4C574075A20B}">
      <dgm:prSet/>
      <dgm:spPr/>
      <dgm:t>
        <a:bodyPr/>
        <a:lstStyle/>
        <a:p>
          <a:endParaRPr lang="en-US"/>
        </a:p>
      </dgm:t>
    </dgm:pt>
    <dgm:pt modelId="{BE30794C-9F74-45E5-8726-1007864BDEC1}">
      <dgm:prSet/>
      <dgm:spPr/>
      <dgm:t>
        <a:bodyPr/>
        <a:lstStyle/>
        <a:p>
          <a:r>
            <a:rPr lang="en-US"/>
            <a:t>Begin Application Integration Testing with prototype with device communication</a:t>
          </a:r>
        </a:p>
      </dgm:t>
    </dgm:pt>
    <dgm:pt modelId="{B32FD2DE-F131-423D-914D-B5EE14D3B085}" type="parTrans" cxnId="{7D479B3C-0711-4626-BCB7-E053B5C461BF}">
      <dgm:prSet/>
      <dgm:spPr/>
      <dgm:t>
        <a:bodyPr/>
        <a:lstStyle/>
        <a:p>
          <a:endParaRPr lang="en-US"/>
        </a:p>
      </dgm:t>
    </dgm:pt>
    <dgm:pt modelId="{788F76EA-D324-4120-8C03-2A4214D82F75}" type="sibTrans" cxnId="{7D479B3C-0711-4626-BCB7-E053B5C461BF}">
      <dgm:prSet/>
      <dgm:spPr/>
      <dgm:t>
        <a:bodyPr/>
        <a:lstStyle/>
        <a:p>
          <a:endParaRPr lang="en-US"/>
        </a:p>
      </dgm:t>
    </dgm:pt>
    <dgm:pt modelId="{E8D341F5-39BD-49D1-8110-36FDEAAE6FB7}">
      <dgm:prSet/>
      <dgm:spPr/>
      <dgm:t>
        <a:bodyPr/>
        <a:lstStyle/>
        <a:p>
          <a:r>
            <a:rPr lang="en-US" b="1" u="sng"/>
            <a:t>[7/10-7/16]</a:t>
          </a:r>
          <a:endParaRPr lang="en-US"/>
        </a:p>
      </dgm:t>
    </dgm:pt>
    <dgm:pt modelId="{E94F0A7A-B382-41FB-80E6-49F01609A09B}" type="parTrans" cxnId="{A63FE234-12C6-4248-BF20-4DE11D450948}">
      <dgm:prSet/>
      <dgm:spPr/>
      <dgm:t>
        <a:bodyPr/>
        <a:lstStyle/>
        <a:p>
          <a:endParaRPr lang="en-US"/>
        </a:p>
      </dgm:t>
    </dgm:pt>
    <dgm:pt modelId="{8D00CF80-3496-425C-98DB-39585424BA21}" type="sibTrans" cxnId="{A63FE234-12C6-4248-BF20-4DE11D450948}">
      <dgm:prSet/>
      <dgm:spPr/>
      <dgm:t>
        <a:bodyPr/>
        <a:lstStyle/>
        <a:p>
          <a:endParaRPr lang="en-US"/>
        </a:p>
      </dgm:t>
    </dgm:pt>
    <dgm:pt modelId="{58DEE5E9-FBB6-4549-8AC6-FDA599C6086F}">
      <dgm:prSet/>
      <dgm:spPr/>
      <dgm:t>
        <a:bodyPr/>
        <a:lstStyle/>
        <a:p>
          <a:r>
            <a:rPr lang="en-US"/>
            <a:t>Complete Application Integration Testing with prototype.</a:t>
          </a:r>
        </a:p>
      </dgm:t>
    </dgm:pt>
    <dgm:pt modelId="{4FF2A1CF-FA8C-4A69-9EBF-3296D305346C}" type="parTrans" cxnId="{83210C15-B461-421D-8B71-5BA40C85B562}">
      <dgm:prSet/>
      <dgm:spPr/>
      <dgm:t>
        <a:bodyPr/>
        <a:lstStyle/>
        <a:p>
          <a:endParaRPr lang="en-US"/>
        </a:p>
      </dgm:t>
    </dgm:pt>
    <dgm:pt modelId="{5F323610-CD8D-46D5-A94D-C4682EAE5784}" type="sibTrans" cxnId="{83210C15-B461-421D-8B71-5BA40C85B562}">
      <dgm:prSet/>
      <dgm:spPr/>
      <dgm:t>
        <a:bodyPr/>
        <a:lstStyle/>
        <a:p>
          <a:endParaRPr lang="en-US"/>
        </a:p>
      </dgm:t>
    </dgm:pt>
    <dgm:pt modelId="{91810B1A-22ED-4626-8A9C-E886271502F6}">
      <dgm:prSet/>
      <dgm:spPr/>
      <dgm:t>
        <a:bodyPr/>
        <a:lstStyle/>
        <a:p>
          <a:r>
            <a:rPr lang="en-US" b="1" u="sng"/>
            <a:t>[7/17-7/23]</a:t>
          </a:r>
          <a:endParaRPr lang="en-US"/>
        </a:p>
      </dgm:t>
    </dgm:pt>
    <dgm:pt modelId="{E1CA3E12-30D0-4452-86B4-2B279FFB1BFC}" type="parTrans" cxnId="{FE90F437-81A1-4530-A397-B3D7A84D1A56}">
      <dgm:prSet/>
      <dgm:spPr/>
      <dgm:t>
        <a:bodyPr/>
        <a:lstStyle/>
        <a:p>
          <a:endParaRPr lang="en-US"/>
        </a:p>
      </dgm:t>
    </dgm:pt>
    <dgm:pt modelId="{81BFAA1A-BEB2-46BD-9EE4-295BC3D46B4C}" type="sibTrans" cxnId="{FE90F437-81A1-4530-A397-B3D7A84D1A56}">
      <dgm:prSet/>
      <dgm:spPr/>
      <dgm:t>
        <a:bodyPr/>
        <a:lstStyle/>
        <a:p>
          <a:endParaRPr lang="en-US"/>
        </a:p>
      </dgm:t>
    </dgm:pt>
    <dgm:pt modelId="{B6BEF13A-1A03-4C38-9D71-B6F54B4F9A4A}">
      <dgm:prSet/>
      <dgm:spPr/>
      <dgm:t>
        <a:bodyPr/>
        <a:lstStyle/>
        <a:p>
          <a:r>
            <a:rPr lang="en-US"/>
            <a:t>Confirm Demo Sequences of UI for presentation</a:t>
          </a:r>
        </a:p>
      </dgm:t>
    </dgm:pt>
    <dgm:pt modelId="{61B29B29-A8A8-48DD-8E81-AF23B9B826C1}" type="parTrans" cxnId="{0529D3E1-FBC5-4799-B685-4504BDFA9640}">
      <dgm:prSet/>
      <dgm:spPr/>
      <dgm:t>
        <a:bodyPr/>
        <a:lstStyle/>
        <a:p>
          <a:endParaRPr lang="en-US"/>
        </a:p>
      </dgm:t>
    </dgm:pt>
    <dgm:pt modelId="{23511009-1EBB-400A-B4CD-76B81FB41D96}" type="sibTrans" cxnId="{0529D3E1-FBC5-4799-B685-4504BDFA9640}">
      <dgm:prSet/>
      <dgm:spPr/>
      <dgm:t>
        <a:bodyPr/>
        <a:lstStyle/>
        <a:p>
          <a:endParaRPr lang="en-US"/>
        </a:p>
      </dgm:t>
    </dgm:pt>
    <dgm:pt modelId="{9DDF0AD8-A131-4317-A29D-DA91D34207E9}">
      <dgm:prSet phldr="0"/>
      <dgm:spPr/>
      <dgm:t>
        <a:bodyPr/>
        <a:lstStyle/>
        <a:p>
          <a:pPr rtl="0"/>
          <a:r>
            <a:rPr lang="en-US" b="0" u="none">
              <a:latin typeface="Calibri"/>
              <a:cs typeface="Calibri"/>
            </a:rPr>
            <a:t>Finish first draft of wearable housing</a:t>
          </a:r>
        </a:p>
      </dgm:t>
    </dgm:pt>
    <dgm:pt modelId="{EBF7C052-0EC6-4EA0-8477-2FA3563EBEB6}" type="parTrans" cxnId="{EFA0AEB0-7744-41E7-993D-908FCFB8B1C3}">
      <dgm:prSet/>
      <dgm:spPr/>
    </dgm:pt>
    <dgm:pt modelId="{6E10628B-AD52-42CB-8E14-F83917AB3305}" type="sibTrans" cxnId="{EFA0AEB0-7744-41E7-993D-908FCFB8B1C3}">
      <dgm:prSet/>
      <dgm:spPr/>
    </dgm:pt>
    <dgm:pt modelId="{AEC26A28-FAF2-40B3-B210-72A52159C28B}">
      <dgm:prSet phldr="0"/>
      <dgm:spPr/>
      <dgm:t>
        <a:bodyPr/>
        <a:lstStyle/>
        <a:p>
          <a:pPr rtl="0"/>
          <a:r>
            <a:rPr lang="en-US" b="0" u="none">
              <a:latin typeface="Calibri Light" panose="020F0302020204030204"/>
            </a:rPr>
            <a:t>Finish final draft of wearable housing</a:t>
          </a:r>
        </a:p>
      </dgm:t>
    </dgm:pt>
    <dgm:pt modelId="{1D20CF80-FF29-4850-A8B4-66C995D11632}" type="parTrans" cxnId="{B54477A0-4366-41D9-8639-C4A4A1847B50}">
      <dgm:prSet/>
      <dgm:spPr/>
    </dgm:pt>
    <dgm:pt modelId="{76F2879D-3EBC-4ACC-A923-B2F6F7CB524A}" type="sibTrans" cxnId="{B54477A0-4366-41D9-8639-C4A4A1847B50}">
      <dgm:prSet/>
      <dgm:spPr/>
    </dgm:pt>
    <dgm:pt modelId="{C1B78322-1AF0-4BA5-8778-CB6A588D75E2}">
      <dgm:prSet phldr="0"/>
      <dgm:spPr/>
      <dgm:t>
        <a:bodyPr/>
        <a:lstStyle/>
        <a:p>
          <a:pPr rtl="0"/>
          <a:r>
            <a:rPr lang="en-US" b="0" u="none">
              <a:latin typeface="Calibri Light" panose="020F0302020204030204"/>
            </a:rPr>
            <a:t>Integrate thermal sensor with bluetooth </a:t>
          </a:r>
        </a:p>
      </dgm:t>
    </dgm:pt>
    <dgm:pt modelId="{29742880-8B3F-4420-A6E4-E6610BEFD5E0}" type="parTrans" cxnId="{3794C888-E5EE-4B3E-9C82-B7A50F23352B}">
      <dgm:prSet/>
      <dgm:spPr/>
    </dgm:pt>
    <dgm:pt modelId="{95D8EE8E-AE4C-40D2-B014-12D6CD98AFBC}" type="sibTrans" cxnId="{3794C888-E5EE-4B3E-9C82-B7A50F23352B}">
      <dgm:prSet/>
      <dgm:spPr/>
    </dgm:pt>
    <dgm:pt modelId="{E156530F-B0B5-4955-9776-2F168B32D808}">
      <dgm:prSet phldr="0"/>
      <dgm:spPr/>
      <dgm:t>
        <a:bodyPr/>
        <a:lstStyle/>
        <a:p>
          <a:pPr rtl="0"/>
          <a:r>
            <a:rPr lang="en-US" b="0" u="none">
              <a:latin typeface="Calibri"/>
              <a:cs typeface="Calibri"/>
            </a:rPr>
            <a:t>Test algorithms for biometric extractions</a:t>
          </a:r>
        </a:p>
      </dgm:t>
    </dgm:pt>
    <dgm:pt modelId="{140554B2-205E-45BE-BA2E-C0EA84462FEE}" type="parTrans" cxnId="{122B3A43-1163-4EDD-8F49-961065BD17DD}">
      <dgm:prSet/>
      <dgm:spPr/>
    </dgm:pt>
    <dgm:pt modelId="{01302A8E-E0E4-4879-8780-72A0A8D6FADD}" type="sibTrans" cxnId="{122B3A43-1163-4EDD-8F49-961065BD17DD}">
      <dgm:prSet/>
      <dgm:spPr/>
    </dgm:pt>
    <dgm:pt modelId="{4C353E3A-2138-4C45-9FA9-08A8DA608125}" type="pres">
      <dgm:prSet presAssocID="{92529869-2BAB-454F-90D6-0F905E9D364B}" presName="linear" presStyleCnt="0">
        <dgm:presLayoutVars>
          <dgm:animLvl val="lvl"/>
          <dgm:resizeHandles val="exact"/>
        </dgm:presLayoutVars>
      </dgm:prSet>
      <dgm:spPr/>
    </dgm:pt>
    <dgm:pt modelId="{1B46BDF4-8C92-410D-95C5-A1908E737BFA}" type="pres">
      <dgm:prSet presAssocID="{4C1C4B99-CA84-49EC-873B-E545A62F4AA9}" presName="parentText" presStyleLbl="node1" presStyleIdx="0" presStyleCnt="6">
        <dgm:presLayoutVars>
          <dgm:chMax val="0"/>
          <dgm:bulletEnabled val="1"/>
        </dgm:presLayoutVars>
      </dgm:prSet>
      <dgm:spPr/>
    </dgm:pt>
    <dgm:pt modelId="{5D268846-5E47-49E7-8E3C-7CA65C6DA6EB}" type="pres">
      <dgm:prSet presAssocID="{4C1C4B99-CA84-49EC-873B-E545A62F4AA9}" presName="childText" presStyleLbl="revTx" presStyleIdx="0" presStyleCnt="6">
        <dgm:presLayoutVars>
          <dgm:bulletEnabled val="1"/>
        </dgm:presLayoutVars>
      </dgm:prSet>
      <dgm:spPr/>
    </dgm:pt>
    <dgm:pt modelId="{A3D521F3-11C8-4C40-BD06-61D604A93F4D}" type="pres">
      <dgm:prSet presAssocID="{076BE10F-4200-49A8-91E1-D3C5D9D25C56}" presName="parentText" presStyleLbl="node1" presStyleIdx="1" presStyleCnt="6">
        <dgm:presLayoutVars>
          <dgm:chMax val="0"/>
          <dgm:bulletEnabled val="1"/>
        </dgm:presLayoutVars>
      </dgm:prSet>
      <dgm:spPr/>
    </dgm:pt>
    <dgm:pt modelId="{41A4EB89-4357-4036-ACDC-625E11C104C0}" type="pres">
      <dgm:prSet presAssocID="{076BE10F-4200-49A8-91E1-D3C5D9D25C56}" presName="childText" presStyleLbl="revTx" presStyleIdx="1" presStyleCnt="6">
        <dgm:presLayoutVars>
          <dgm:bulletEnabled val="1"/>
        </dgm:presLayoutVars>
      </dgm:prSet>
      <dgm:spPr/>
    </dgm:pt>
    <dgm:pt modelId="{998F88DC-A89F-4BB8-AF85-22F1F0B4B8C3}" type="pres">
      <dgm:prSet presAssocID="{7759FBF2-97D0-4039-ACD5-D1C96D677F06}" presName="parentText" presStyleLbl="node1" presStyleIdx="2" presStyleCnt="6">
        <dgm:presLayoutVars>
          <dgm:chMax val="0"/>
          <dgm:bulletEnabled val="1"/>
        </dgm:presLayoutVars>
      </dgm:prSet>
      <dgm:spPr/>
    </dgm:pt>
    <dgm:pt modelId="{27C624BE-AC8D-4834-93B9-0E1179D20307}" type="pres">
      <dgm:prSet presAssocID="{7759FBF2-97D0-4039-ACD5-D1C96D677F06}" presName="childText" presStyleLbl="revTx" presStyleIdx="2" presStyleCnt="6">
        <dgm:presLayoutVars>
          <dgm:bulletEnabled val="1"/>
        </dgm:presLayoutVars>
      </dgm:prSet>
      <dgm:spPr/>
    </dgm:pt>
    <dgm:pt modelId="{627E034B-6159-485B-8199-70267128D778}" type="pres">
      <dgm:prSet presAssocID="{FF4FC800-BF98-474F-959D-24FF33F98E8F}" presName="parentText" presStyleLbl="node1" presStyleIdx="3" presStyleCnt="6">
        <dgm:presLayoutVars>
          <dgm:chMax val="0"/>
          <dgm:bulletEnabled val="1"/>
        </dgm:presLayoutVars>
      </dgm:prSet>
      <dgm:spPr/>
    </dgm:pt>
    <dgm:pt modelId="{53A3F543-4809-4C39-9780-7428011121BE}" type="pres">
      <dgm:prSet presAssocID="{FF4FC800-BF98-474F-959D-24FF33F98E8F}" presName="childText" presStyleLbl="revTx" presStyleIdx="3" presStyleCnt="6">
        <dgm:presLayoutVars>
          <dgm:bulletEnabled val="1"/>
        </dgm:presLayoutVars>
      </dgm:prSet>
      <dgm:spPr/>
    </dgm:pt>
    <dgm:pt modelId="{7D3B6258-2CE1-4AD8-B86A-8CBBA172640D}" type="pres">
      <dgm:prSet presAssocID="{E8D341F5-39BD-49D1-8110-36FDEAAE6FB7}" presName="parentText" presStyleLbl="node1" presStyleIdx="4" presStyleCnt="6">
        <dgm:presLayoutVars>
          <dgm:chMax val="0"/>
          <dgm:bulletEnabled val="1"/>
        </dgm:presLayoutVars>
      </dgm:prSet>
      <dgm:spPr/>
    </dgm:pt>
    <dgm:pt modelId="{502D0445-B60D-4FD4-AEE9-92A40CC1B947}" type="pres">
      <dgm:prSet presAssocID="{E8D341F5-39BD-49D1-8110-36FDEAAE6FB7}" presName="childText" presStyleLbl="revTx" presStyleIdx="4" presStyleCnt="6">
        <dgm:presLayoutVars>
          <dgm:bulletEnabled val="1"/>
        </dgm:presLayoutVars>
      </dgm:prSet>
      <dgm:spPr/>
    </dgm:pt>
    <dgm:pt modelId="{CFEF8684-EFD6-4759-903B-F93699511673}" type="pres">
      <dgm:prSet presAssocID="{91810B1A-22ED-4626-8A9C-E886271502F6}" presName="parentText" presStyleLbl="node1" presStyleIdx="5" presStyleCnt="6">
        <dgm:presLayoutVars>
          <dgm:chMax val="0"/>
          <dgm:bulletEnabled val="1"/>
        </dgm:presLayoutVars>
      </dgm:prSet>
      <dgm:spPr/>
    </dgm:pt>
    <dgm:pt modelId="{2C750B94-F89F-4ECB-A91B-408F1A0BB198}" type="pres">
      <dgm:prSet presAssocID="{91810B1A-22ED-4626-8A9C-E886271502F6}" presName="childText" presStyleLbl="revTx" presStyleIdx="5" presStyleCnt="6">
        <dgm:presLayoutVars>
          <dgm:bulletEnabled val="1"/>
        </dgm:presLayoutVars>
      </dgm:prSet>
      <dgm:spPr/>
    </dgm:pt>
  </dgm:ptLst>
  <dgm:cxnLst>
    <dgm:cxn modelId="{2772D70E-AD61-461E-AD94-0DEF7C515C5C}" srcId="{4C1C4B99-CA84-49EC-873B-E545A62F4AA9}" destId="{33317F2C-5E22-4A90-9D90-120FC24CE9A3}" srcOrd="2" destOrd="0" parTransId="{43C80EEC-805D-40F7-8E80-9BC15CD18370}" sibTransId="{B3B1B829-DB58-4EC3-8041-A637973F4DFA}"/>
    <dgm:cxn modelId="{83210C15-B461-421D-8B71-5BA40C85B562}" srcId="{E8D341F5-39BD-49D1-8110-36FDEAAE6FB7}" destId="{58DEE5E9-FBB6-4549-8AC6-FDA599C6086F}" srcOrd="0" destOrd="0" parTransId="{4FF2A1CF-FA8C-4A69-9EBF-3296D305346C}" sibTransId="{5F323610-CD8D-46D5-A94D-C4682EAE5784}"/>
    <dgm:cxn modelId="{33973815-9CDB-48BA-8432-4C574075A20B}" srcId="{92529869-2BAB-454F-90D6-0F905E9D364B}" destId="{FF4FC800-BF98-474F-959D-24FF33F98E8F}" srcOrd="3" destOrd="0" parTransId="{BD7F763B-9328-4957-97CF-5068C09C92F7}" sibTransId="{3DF2B645-6616-4E57-8275-16E5571A5C9D}"/>
    <dgm:cxn modelId="{0C854C1E-7D5A-479A-8942-4D4B85CDEDA0}" type="presOf" srcId="{7759FBF2-97D0-4039-ACD5-D1C96D677F06}" destId="{998F88DC-A89F-4BB8-AF85-22F1F0B4B8C3}" srcOrd="0" destOrd="0" presId="urn:microsoft.com/office/officeart/2005/8/layout/vList2"/>
    <dgm:cxn modelId="{705E701F-FFAB-49A7-ACD8-8282C4BFD344}" type="presOf" srcId="{E8D341F5-39BD-49D1-8110-36FDEAAE6FB7}" destId="{7D3B6258-2CE1-4AD8-B86A-8CBBA172640D}" srcOrd="0" destOrd="0" presId="urn:microsoft.com/office/officeart/2005/8/layout/vList2"/>
    <dgm:cxn modelId="{069A0825-1751-4A86-B453-0397DFEED46E}" type="presOf" srcId="{33317F2C-5E22-4A90-9D90-120FC24CE9A3}" destId="{5D268846-5E47-49E7-8E3C-7CA65C6DA6EB}" srcOrd="0" destOrd="2" presId="urn:microsoft.com/office/officeart/2005/8/layout/vList2"/>
    <dgm:cxn modelId="{128F5427-14DB-4246-9430-B5A0F2895A8A}" srcId="{4C1C4B99-CA84-49EC-873B-E545A62F4AA9}" destId="{5B1C919C-3191-4CE5-9169-E40EFFB12F29}" srcOrd="1" destOrd="0" parTransId="{07C59856-7FD9-4C5F-A3FE-8FC9BBED2EEA}" sibTransId="{650F6E8D-ACF6-4D2C-B1E2-95D936C6F0CE}"/>
    <dgm:cxn modelId="{A63FE234-12C6-4248-BF20-4DE11D450948}" srcId="{92529869-2BAB-454F-90D6-0F905E9D364B}" destId="{E8D341F5-39BD-49D1-8110-36FDEAAE6FB7}" srcOrd="4" destOrd="0" parTransId="{E94F0A7A-B382-41FB-80E6-49F01609A09B}" sibTransId="{8D00CF80-3496-425C-98DB-39585424BA21}"/>
    <dgm:cxn modelId="{FE90F437-81A1-4530-A397-B3D7A84D1A56}" srcId="{92529869-2BAB-454F-90D6-0F905E9D364B}" destId="{91810B1A-22ED-4626-8A9C-E886271502F6}" srcOrd="5" destOrd="0" parTransId="{E1CA3E12-30D0-4452-86B4-2B279FFB1BFC}" sibTransId="{81BFAA1A-BEB2-46BD-9EE4-295BC3D46B4C}"/>
    <dgm:cxn modelId="{7D479B3C-0711-4626-BCB7-E053B5C461BF}" srcId="{FF4FC800-BF98-474F-959D-24FF33F98E8F}" destId="{BE30794C-9F74-45E5-8726-1007864BDEC1}" srcOrd="0" destOrd="0" parTransId="{B32FD2DE-F131-423D-914D-B5EE14D3B085}" sibTransId="{788F76EA-D324-4120-8C03-2A4214D82F75}"/>
    <dgm:cxn modelId="{E9CFF93E-9E91-48A7-A61D-EF5A065FC637}" type="presOf" srcId="{BE30794C-9F74-45E5-8726-1007864BDEC1}" destId="{53A3F543-4809-4C39-9780-7428011121BE}" srcOrd="0" destOrd="0" presId="urn:microsoft.com/office/officeart/2005/8/layout/vList2"/>
    <dgm:cxn modelId="{4B7D1C5D-D9DC-4E81-BF3D-D55556015D4A}" type="presOf" srcId="{4C1C4B99-CA84-49EC-873B-E545A62F4AA9}" destId="{1B46BDF4-8C92-410D-95C5-A1908E737BFA}" srcOrd="0" destOrd="0" presId="urn:microsoft.com/office/officeart/2005/8/layout/vList2"/>
    <dgm:cxn modelId="{DF009F60-DB0C-4BB3-8B31-C6FF0E195DFD}" type="presOf" srcId="{5B1C919C-3191-4CE5-9169-E40EFFB12F29}" destId="{5D268846-5E47-49E7-8E3C-7CA65C6DA6EB}" srcOrd="0" destOrd="1" presId="urn:microsoft.com/office/officeart/2005/8/layout/vList2"/>
    <dgm:cxn modelId="{122B3A43-1163-4EDD-8F49-961065BD17DD}" srcId="{7759FBF2-97D0-4039-ACD5-D1C96D677F06}" destId="{E156530F-B0B5-4955-9776-2F168B32D808}" srcOrd="2" destOrd="0" parTransId="{140554B2-205E-45BE-BA2E-C0EA84462FEE}" sibTransId="{01302A8E-E0E4-4879-8780-72A0A8D6FADD}"/>
    <dgm:cxn modelId="{54AB2145-A517-429C-8283-24AAD1D077F2}" type="presOf" srcId="{62659DF8-D065-4277-ACF1-36E2A87B2AB5}" destId="{41A4EB89-4357-4036-ACDC-625E11C104C0}" srcOrd="0" destOrd="1" presId="urn:microsoft.com/office/officeart/2005/8/layout/vList2"/>
    <dgm:cxn modelId="{5B814849-66C2-48E0-959F-D330B63F746F}" type="presOf" srcId="{9DDF0AD8-A131-4317-A29D-DA91D34207E9}" destId="{27C624BE-AC8D-4834-93B9-0E1179D20307}" srcOrd="0" destOrd="1" presId="urn:microsoft.com/office/officeart/2005/8/layout/vList2"/>
    <dgm:cxn modelId="{8BAB1B6A-AB1A-4B80-B38E-7CBFB9563097}" srcId="{7759FBF2-97D0-4039-ACD5-D1C96D677F06}" destId="{5BB2650D-7F6F-4B80-9753-8C6A45D9F73C}" srcOrd="0" destOrd="0" parTransId="{5CE4B6E3-8E34-4516-9175-7AF3D65212FC}" sibTransId="{2723CCF2-17EF-4D70-B0BB-7DD9BD08AC54}"/>
    <dgm:cxn modelId="{7463C94A-7624-4ACB-915B-97A0B89A29AD}" srcId="{92529869-2BAB-454F-90D6-0F905E9D364B}" destId="{4C1C4B99-CA84-49EC-873B-E545A62F4AA9}" srcOrd="0" destOrd="0" parTransId="{D79705B3-1161-4707-9860-3630D2F94C41}" sibTransId="{3CCB7939-32BC-4569-9B19-CCF12282EA0D}"/>
    <dgm:cxn modelId="{2591CA54-3C76-46BF-A9FE-A2622EA50FA8}" type="presOf" srcId="{C1B78322-1AF0-4BA5-8778-CB6A588D75E2}" destId="{41A4EB89-4357-4036-ACDC-625E11C104C0}" srcOrd="0" destOrd="2" presId="urn:microsoft.com/office/officeart/2005/8/layout/vList2"/>
    <dgm:cxn modelId="{BEA9D082-152D-4807-93CE-95DF7FF86B94}" srcId="{4C1C4B99-CA84-49EC-873B-E545A62F4AA9}" destId="{C6954157-58E0-4367-91E0-9FA653DD23DB}" srcOrd="0" destOrd="0" parTransId="{52FA8973-6987-4B78-99A0-E6919AB75E3F}" sibTransId="{E6667636-434A-4440-9FD6-829083B7A603}"/>
    <dgm:cxn modelId="{3794C888-E5EE-4B3E-9C82-B7A50F23352B}" srcId="{076BE10F-4200-49A8-91E1-D3C5D9D25C56}" destId="{C1B78322-1AF0-4BA5-8778-CB6A588D75E2}" srcOrd="2" destOrd="0" parTransId="{29742880-8B3F-4420-A6E4-E6610BEFD5E0}" sibTransId="{95D8EE8E-AE4C-40D2-B014-12D6CD98AFBC}"/>
    <dgm:cxn modelId="{B54477A0-4366-41D9-8639-C4A4A1847B50}" srcId="{E8D341F5-39BD-49D1-8110-36FDEAAE6FB7}" destId="{AEC26A28-FAF2-40B3-B210-72A52159C28B}" srcOrd="1" destOrd="0" parTransId="{1D20CF80-FF29-4850-A8B4-66C995D11632}" sibTransId="{76F2879D-3EBC-4ACC-A923-B2F6F7CB524A}"/>
    <dgm:cxn modelId="{AADA22A5-1402-4375-8FFE-DB7ED1DFBD8F}" type="presOf" srcId="{5BB2650D-7F6F-4B80-9753-8C6A45D9F73C}" destId="{27C624BE-AC8D-4834-93B9-0E1179D20307}" srcOrd="0" destOrd="0" presId="urn:microsoft.com/office/officeart/2005/8/layout/vList2"/>
    <dgm:cxn modelId="{40C9D7A7-2DA1-4B95-9BB8-309A5364549B}" type="presOf" srcId="{91810B1A-22ED-4626-8A9C-E886271502F6}" destId="{CFEF8684-EFD6-4759-903B-F93699511673}" srcOrd="0" destOrd="0" presId="urn:microsoft.com/office/officeart/2005/8/layout/vList2"/>
    <dgm:cxn modelId="{19259AAA-B3C2-48C8-AFD6-1B47C3D841D7}" type="presOf" srcId="{92529869-2BAB-454F-90D6-0F905E9D364B}" destId="{4C353E3A-2138-4C45-9FA9-08A8DA608125}" srcOrd="0" destOrd="0" presId="urn:microsoft.com/office/officeart/2005/8/layout/vList2"/>
    <dgm:cxn modelId="{7BF064AB-C001-48CB-85C1-829330427A01}" type="presOf" srcId="{350791E2-90C2-426D-8657-5AA697F3C1A0}" destId="{41A4EB89-4357-4036-ACDC-625E11C104C0}" srcOrd="0" destOrd="0" presId="urn:microsoft.com/office/officeart/2005/8/layout/vList2"/>
    <dgm:cxn modelId="{EFA0AEB0-7744-41E7-993D-908FCFB8B1C3}" srcId="{7759FBF2-97D0-4039-ACD5-D1C96D677F06}" destId="{9DDF0AD8-A131-4317-A29D-DA91D34207E9}" srcOrd="1" destOrd="0" parTransId="{EBF7C052-0EC6-4EA0-8477-2FA3563EBEB6}" sibTransId="{6E10628B-AD52-42CB-8E14-F83917AB3305}"/>
    <dgm:cxn modelId="{CB6042B2-32E8-469A-952F-214C8BC2649D}" type="presOf" srcId="{C6954157-58E0-4367-91E0-9FA653DD23DB}" destId="{5D268846-5E47-49E7-8E3C-7CA65C6DA6EB}" srcOrd="0" destOrd="0" presId="urn:microsoft.com/office/officeart/2005/8/layout/vList2"/>
    <dgm:cxn modelId="{EE743EBA-F132-45FF-AA39-949791D0145A}" srcId="{92529869-2BAB-454F-90D6-0F905E9D364B}" destId="{7759FBF2-97D0-4039-ACD5-D1C96D677F06}" srcOrd="2" destOrd="0" parTransId="{858CC540-A820-4B5B-AA16-973D6C217DCC}" sibTransId="{BE9C3876-7554-479C-9988-11C637CB2241}"/>
    <dgm:cxn modelId="{A978C2C8-E33F-4422-B27A-A2992D4386E9}" type="presOf" srcId="{FF4FC800-BF98-474F-959D-24FF33F98E8F}" destId="{627E034B-6159-485B-8199-70267128D778}" srcOrd="0" destOrd="0" presId="urn:microsoft.com/office/officeart/2005/8/layout/vList2"/>
    <dgm:cxn modelId="{4561E2D8-1920-4AE1-ACA7-3DC80F8E5782}" type="presOf" srcId="{E156530F-B0B5-4955-9776-2F168B32D808}" destId="{27C624BE-AC8D-4834-93B9-0E1179D20307}" srcOrd="0" destOrd="2" presId="urn:microsoft.com/office/officeart/2005/8/layout/vList2"/>
    <dgm:cxn modelId="{0529D3E1-FBC5-4799-B685-4504BDFA9640}" srcId="{91810B1A-22ED-4626-8A9C-E886271502F6}" destId="{B6BEF13A-1A03-4C38-9D71-B6F54B4F9A4A}" srcOrd="0" destOrd="0" parTransId="{61B29B29-A8A8-48DD-8E81-AF23B9B826C1}" sibTransId="{23511009-1EBB-400A-B4CD-76B81FB41D96}"/>
    <dgm:cxn modelId="{83265DE4-9D6F-4CFE-B990-162FDF513CCA}" type="presOf" srcId="{076BE10F-4200-49A8-91E1-D3C5D9D25C56}" destId="{A3D521F3-11C8-4C40-BD06-61D604A93F4D}" srcOrd="0" destOrd="0" presId="urn:microsoft.com/office/officeart/2005/8/layout/vList2"/>
    <dgm:cxn modelId="{2C1484E5-7BF2-45C5-985B-CF2390B22B55}" type="presOf" srcId="{B6BEF13A-1A03-4C38-9D71-B6F54B4F9A4A}" destId="{2C750B94-F89F-4ECB-A91B-408F1A0BB198}" srcOrd="0" destOrd="0" presId="urn:microsoft.com/office/officeart/2005/8/layout/vList2"/>
    <dgm:cxn modelId="{26D548EB-D124-4AAB-92ED-BC6901A09DDB}" srcId="{92529869-2BAB-454F-90D6-0F905E9D364B}" destId="{076BE10F-4200-49A8-91E1-D3C5D9D25C56}" srcOrd="1" destOrd="0" parTransId="{DC7147BE-1EAC-42C8-B4FC-3D6867DA6D99}" sibTransId="{F7ACDB12-6B35-4483-816B-F4F0EF94A698}"/>
    <dgm:cxn modelId="{95214DEC-3992-4959-8045-C7FF86EFE99B}" srcId="{076BE10F-4200-49A8-91E1-D3C5D9D25C56}" destId="{62659DF8-D065-4277-ACF1-36E2A87B2AB5}" srcOrd="1" destOrd="0" parTransId="{6F3014A4-1536-4FC1-B387-53DDF6ACDC31}" sibTransId="{5DD900EB-6AFE-491B-A7C0-F12D6CDBE96A}"/>
    <dgm:cxn modelId="{08D784ED-AFB6-4B83-AF34-7562833F4082}" type="presOf" srcId="{58DEE5E9-FBB6-4549-8AC6-FDA599C6086F}" destId="{502D0445-B60D-4FD4-AEE9-92A40CC1B947}" srcOrd="0" destOrd="0" presId="urn:microsoft.com/office/officeart/2005/8/layout/vList2"/>
    <dgm:cxn modelId="{EF9592F3-D2DF-486C-823B-C5646BC8E2CB}" type="presOf" srcId="{AEC26A28-FAF2-40B3-B210-72A52159C28B}" destId="{502D0445-B60D-4FD4-AEE9-92A40CC1B947}" srcOrd="0" destOrd="1" presId="urn:microsoft.com/office/officeart/2005/8/layout/vList2"/>
    <dgm:cxn modelId="{04A4ABFE-9D01-42E0-9F73-DC59C9F1BB87}" srcId="{076BE10F-4200-49A8-91E1-D3C5D9D25C56}" destId="{350791E2-90C2-426D-8657-5AA697F3C1A0}" srcOrd="0" destOrd="0" parTransId="{F673AE7B-A682-43A8-B5A0-03ED5A08B1A9}" sibTransId="{2920F307-16E1-4C6C-A830-2D4E09330D93}"/>
    <dgm:cxn modelId="{F3C0E384-165A-4886-9D7E-E9CFDA50C50F}" type="presParOf" srcId="{4C353E3A-2138-4C45-9FA9-08A8DA608125}" destId="{1B46BDF4-8C92-410D-95C5-A1908E737BFA}" srcOrd="0" destOrd="0" presId="urn:microsoft.com/office/officeart/2005/8/layout/vList2"/>
    <dgm:cxn modelId="{993951A7-9706-425A-A66F-0C5C72838584}" type="presParOf" srcId="{4C353E3A-2138-4C45-9FA9-08A8DA608125}" destId="{5D268846-5E47-49E7-8E3C-7CA65C6DA6EB}" srcOrd="1" destOrd="0" presId="urn:microsoft.com/office/officeart/2005/8/layout/vList2"/>
    <dgm:cxn modelId="{AF611A7D-7389-45D8-958A-43497EF577FE}" type="presParOf" srcId="{4C353E3A-2138-4C45-9FA9-08A8DA608125}" destId="{A3D521F3-11C8-4C40-BD06-61D604A93F4D}" srcOrd="2" destOrd="0" presId="urn:microsoft.com/office/officeart/2005/8/layout/vList2"/>
    <dgm:cxn modelId="{F0DC1B05-0844-4255-AC8B-B0685D6C7F74}" type="presParOf" srcId="{4C353E3A-2138-4C45-9FA9-08A8DA608125}" destId="{41A4EB89-4357-4036-ACDC-625E11C104C0}" srcOrd="3" destOrd="0" presId="urn:microsoft.com/office/officeart/2005/8/layout/vList2"/>
    <dgm:cxn modelId="{FE5A354D-63D9-4BF5-9A5E-BFE510C626D3}" type="presParOf" srcId="{4C353E3A-2138-4C45-9FA9-08A8DA608125}" destId="{998F88DC-A89F-4BB8-AF85-22F1F0B4B8C3}" srcOrd="4" destOrd="0" presId="urn:microsoft.com/office/officeart/2005/8/layout/vList2"/>
    <dgm:cxn modelId="{7C3CA546-C581-421D-85A4-1D1737113EC7}" type="presParOf" srcId="{4C353E3A-2138-4C45-9FA9-08A8DA608125}" destId="{27C624BE-AC8D-4834-93B9-0E1179D20307}" srcOrd="5" destOrd="0" presId="urn:microsoft.com/office/officeart/2005/8/layout/vList2"/>
    <dgm:cxn modelId="{2FDEC822-3B5A-4200-B207-660F57A70B24}" type="presParOf" srcId="{4C353E3A-2138-4C45-9FA9-08A8DA608125}" destId="{627E034B-6159-485B-8199-70267128D778}" srcOrd="6" destOrd="0" presId="urn:microsoft.com/office/officeart/2005/8/layout/vList2"/>
    <dgm:cxn modelId="{C411724B-49E9-4E94-A760-B6472F8A6295}" type="presParOf" srcId="{4C353E3A-2138-4C45-9FA9-08A8DA608125}" destId="{53A3F543-4809-4C39-9780-7428011121BE}" srcOrd="7" destOrd="0" presId="urn:microsoft.com/office/officeart/2005/8/layout/vList2"/>
    <dgm:cxn modelId="{E3493BEB-A737-4005-839D-4375C1797EDD}" type="presParOf" srcId="{4C353E3A-2138-4C45-9FA9-08A8DA608125}" destId="{7D3B6258-2CE1-4AD8-B86A-8CBBA172640D}" srcOrd="8" destOrd="0" presId="urn:microsoft.com/office/officeart/2005/8/layout/vList2"/>
    <dgm:cxn modelId="{23A696E5-224C-4917-9659-87C559782C13}" type="presParOf" srcId="{4C353E3A-2138-4C45-9FA9-08A8DA608125}" destId="{502D0445-B60D-4FD4-AEE9-92A40CC1B947}" srcOrd="9" destOrd="0" presId="urn:microsoft.com/office/officeart/2005/8/layout/vList2"/>
    <dgm:cxn modelId="{6B0274EF-669B-48AD-B58F-07DD2AA5DED4}" type="presParOf" srcId="{4C353E3A-2138-4C45-9FA9-08A8DA608125}" destId="{CFEF8684-EFD6-4759-903B-F93699511673}" srcOrd="10" destOrd="0" presId="urn:microsoft.com/office/officeart/2005/8/layout/vList2"/>
    <dgm:cxn modelId="{7576C6AD-2FC2-426E-94AE-1E4E62D3EAD8}" type="presParOf" srcId="{4C353E3A-2138-4C45-9FA9-08A8DA608125}" destId="{2C750B94-F89F-4ECB-A91B-408F1A0BB198}"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BDF4-8C92-410D-95C5-A1908E737BFA}">
      <dsp:nvSpPr>
        <dsp:cNvPr id="0" name=""/>
        <dsp:cNvSpPr/>
      </dsp:nvSpPr>
      <dsp:spPr>
        <a:xfrm>
          <a:off x="0" y="92949"/>
          <a:ext cx="6797675" cy="40774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[6/12-6/18]</a:t>
          </a:r>
          <a:endParaRPr lang="en-US" sz="1700" kern="1200"/>
        </a:p>
      </dsp:txBody>
      <dsp:txXfrm>
        <a:off x="19904" y="112853"/>
        <a:ext cx="6757867" cy="367937"/>
      </dsp:txXfrm>
    </dsp:sp>
    <dsp:sp modelId="{5D268846-5E47-49E7-8E3C-7CA65C6DA6EB}">
      <dsp:nvSpPr>
        <dsp:cNvPr id="0" name=""/>
        <dsp:cNvSpPr/>
      </dsp:nvSpPr>
      <dsp:spPr>
        <a:xfrm>
          <a:off x="0" y="500694"/>
          <a:ext cx="6797675"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Assembled initial PPG sensor prototype (optical barrier and optimal separation)</a:t>
          </a:r>
        </a:p>
        <a:p>
          <a:pPr marL="114300" lvl="1" indent="-114300" algn="l" defTabSz="577850" rtl="0">
            <a:lnSpc>
              <a:spcPct val="90000"/>
            </a:lnSpc>
            <a:spcBef>
              <a:spcPct val="0"/>
            </a:spcBef>
            <a:spcAft>
              <a:spcPct val="20000"/>
            </a:spcAft>
            <a:buChar char="•"/>
          </a:pPr>
          <a:r>
            <a:rPr lang="en-US" sz="1300" kern="1200"/>
            <a:t>Integration </a:t>
          </a:r>
          <a:r>
            <a:rPr lang="en-US" sz="1300" kern="1200">
              <a:latin typeface="Calibri Light" panose="020F0302020204030204"/>
            </a:rPr>
            <a:t>of PPG</a:t>
          </a:r>
          <a:r>
            <a:rPr lang="en-US" sz="1300" kern="1200"/>
            <a:t> sensor and AFE</a:t>
          </a:r>
          <a:r>
            <a:rPr lang="en-US" sz="1300" kern="1200">
              <a:latin typeface="Calibri Light" panose="020F0302020204030204"/>
            </a:rPr>
            <a:t> modules</a:t>
          </a:r>
          <a:endParaRPr lang="en-US" sz="1300" kern="1200"/>
        </a:p>
        <a:p>
          <a:pPr marL="114300" lvl="1" indent="-114300" algn="l" defTabSz="577850">
            <a:lnSpc>
              <a:spcPct val="90000"/>
            </a:lnSpc>
            <a:spcBef>
              <a:spcPct val="0"/>
            </a:spcBef>
            <a:spcAft>
              <a:spcPct val="20000"/>
            </a:spcAft>
            <a:buChar char="•"/>
          </a:pPr>
          <a:r>
            <a:rPr lang="en-US" sz="1300" kern="1200"/>
            <a:t>First Draft of UI for app completed</a:t>
          </a:r>
        </a:p>
      </dsp:txBody>
      <dsp:txXfrm>
        <a:off x="0" y="500694"/>
        <a:ext cx="6797675" cy="668609"/>
      </dsp:txXfrm>
    </dsp:sp>
    <dsp:sp modelId="{A3D521F3-11C8-4C40-BD06-61D604A93F4D}">
      <dsp:nvSpPr>
        <dsp:cNvPr id="0" name=""/>
        <dsp:cNvSpPr/>
      </dsp:nvSpPr>
      <dsp:spPr>
        <a:xfrm>
          <a:off x="0" y="1169304"/>
          <a:ext cx="6797675" cy="407745"/>
        </a:xfrm>
        <a:prstGeom prst="roundRect">
          <a:avLst/>
        </a:prstGeom>
        <a:solidFill>
          <a:schemeClr val="accent2">
            <a:hueOff val="7808"/>
            <a:satOff val="-5375"/>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[6/19-6/25]</a:t>
          </a:r>
          <a:endParaRPr lang="en-US" sz="1700" kern="1200"/>
        </a:p>
      </dsp:txBody>
      <dsp:txXfrm>
        <a:off x="19904" y="1189208"/>
        <a:ext cx="6757867" cy="367937"/>
      </dsp:txXfrm>
    </dsp:sp>
    <dsp:sp modelId="{41A4EB89-4357-4036-ACDC-625E11C104C0}">
      <dsp:nvSpPr>
        <dsp:cNvPr id="0" name=""/>
        <dsp:cNvSpPr/>
      </dsp:nvSpPr>
      <dsp:spPr>
        <a:xfrm>
          <a:off x="0" y="1577049"/>
          <a:ext cx="6797675"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Assemble refined PPG sensor prototype (Optical adhesive casing and polarizers)</a:t>
          </a:r>
        </a:p>
        <a:p>
          <a:pPr marL="114300" lvl="1" indent="-114300" algn="l" defTabSz="577850">
            <a:lnSpc>
              <a:spcPct val="90000"/>
            </a:lnSpc>
            <a:spcBef>
              <a:spcPct val="0"/>
            </a:spcBef>
            <a:spcAft>
              <a:spcPct val="20000"/>
            </a:spcAft>
            <a:buChar char="•"/>
          </a:pPr>
          <a:r>
            <a:rPr lang="en-US" sz="1300" kern="1200"/>
            <a:t>Finalize UI look and feel</a:t>
          </a:r>
        </a:p>
        <a:p>
          <a:pPr marL="114300" lvl="1" indent="-114300" algn="l" defTabSz="577850" rtl="0">
            <a:lnSpc>
              <a:spcPct val="90000"/>
            </a:lnSpc>
            <a:spcBef>
              <a:spcPct val="0"/>
            </a:spcBef>
            <a:spcAft>
              <a:spcPct val="20000"/>
            </a:spcAft>
            <a:buChar char="•"/>
          </a:pPr>
          <a:r>
            <a:rPr lang="en-US" sz="1300" b="0" u="none" kern="1200">
              <a:latin typeface="Calibri Light" panose="020F0302020204030204"/>
            </a:rPr>
            <a:t>Integrate thermal sensor with bluetooth </a:t>
          </a:r>
        </a:p>
      </dsp:txBody>
      <dsp:txXfrm>
        <a:off x="0" y="1577049"/>
        <a:ext cx="6797675" cy="668609"/>
      </dsp:txXfrm>
    </dsp:sp>
    <dsp:sp modelId="{998F88DC-A89F-4BB8-AF85-22F1F0B4B8C3}">
      <dsp:nvSpPr>
        <dsp:cNvPr id="0" name=""/>
        <dsp:cNvSpPr/>
      </dsp:nvSpPr>
      <dsp:spPr>
        <a:xfrm>
          <a:off x="0" y="2245659"/>
          <a:ext cx="6797675" cy="407745"/>
        </a:xfrm>
        <a:prstGeom prst="roundRect">
          <a:avLst/>
        </a:prstGeom>
        <a:solidFill>
          <a:schemeClr val="accent2">
            <a:hueOff val="15615"/>
            <a:satOff val="-1075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[6/26-7/2]</a:t>
          </a:r>
          <a:endParaRPr lang="en-US" sz="1700" kern="1200"/>
        </a:p>
      </dsp:txBody>
      <dsp:txXfrm>
        <a:off x="19904" y="2265563"/>
        <a:ext cx="6757867" cy="367937"/>
      </dsp:txXfrm>
    </dsp:sp>
    <dsp:sp modelId="{27C624BE-AC8D-4834-93B9-0E1179D20307}">
      <dsp:nvSpPr>
        <dsp:cNvPr id="0" name=""/>
        <dsp:cNvSpPr/>
      </dsp:nvSpPr>
      <dsp:spPr>
        <a:xfrm>
          <a:off x="0" y="2653404"/>
          <a:ext cx="6797675"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Unit Testing for application logic flow.</a:t>
          </a:r>
        </a:p>
        <a:p>
          <a:pPr marL="114300" lvl="1" indent="-114300" algn="l" defTabSz="577850" rtl="0">
            <a:lnSpc>
              <a:spcPct val="90000"/>
            </a:lnSpc>
            <a:spcBef>
              <a:spcPct val="0"/>
            </a:spcBef>
            <a:spcAft>
              <a:spcPct val="20000"/>
            </a:spcAft>
            <a:buChar char="•"/>
          </a:pPr>
          <a:r>
            <a:rPr lang="en-US" sz="1300" b="0" u="none" kern="1200">
              <a:latin typeface="Calibri"/>
              <a:cs typeface="Calibri"/>
            </a:rPr>
            <a:t>Finish first draft of wearable housing</a:t>
          </a:r>
        </a:p>
        <a:p>
          <a:pPr marL="114300" lvl="1" indent="-114300" algn="l" defTabSz="577850" rtl="0">
            <a:lnSpc>
              <a:spcPct val="90000"/>
            </a:lnSpc>
            <a:spcBef>
              <a:spcPct val="0"/>
            </a:spcBef>
            <a:spcAft>
              <a:spcPct val="20000"/>
            </a:spcAft>
            <a:buChar char="•"/>
          </a:pPr>
          <a:r>
            <a:rPr lang="en-US" sz="1300" b="0" u="none" kern="1200">
              <a:latin typeface="Calibri"/>
              <a:cs typeface="Calibri"/>
            </a:rPr>
            <a:t>Test algorithms for biometric extractions</a:t>
          </a:r>
        </a:p>
      </dsp:txBody>
      <dsp:txXfrm>
        <a:off x="0" y="2653404"/>
        <a:ext cx="6797675" cy="668609"/>
      </dsp:txXfrm>
    </dsp:sp>
    <dsp:sp modelId="{627E034B-6159-485B-8199-70267128D778}">
      <dsp:nvSpPr>
        <dsp:cNvPr id="0" name=""/>
        <dsp:cNvSpPr/>
      </dsp:nvSpPr>
      <dsp:spPr>
        <a:xfrm>
          <a:off x="0" y="3322014"/>
          <a:ext cx="6797675" cy="407745"/>
        </a:xfrm>
        <a:prstGeom prst="roundRect">
          <a:avLst/>
        </a:prstGeom>
        <a:solidFill>
          <a:schemeClr val="accent2">
            <a:hueOff val="23423"/>
            <a:satOff val="-16126"/>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[7/3-7/9]</a:t>
          </a:r>
          <a:endParaRPr lang="en-US" sz="1700" kern="1200"/>
        </a:p>
      </dsp:txBody>
      <dsp:txXfrm>
        <a:off x="19904" y="3341918"/>
        <a:ext cx="6757867" cy="367937"/>
      </dsp:txXfrm>
    </dsp:sp>
    <dsp:sp modelId="{53A3F543-4809-4C39-9780-7428011121BE}">
      <dsp:nvSpPr>
        <dsp:cNvPr id="0" name=""/>
        <dsp:cNvSpPr/>
      </dsp:nvSpPr>
      <dsp:spPr>
        <a:xfrm>
          <a:off x="0" y="3729759"/>
          <a:ext cx="679767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Begin Application Integration Testing with prototype with device communication</a:t>
          </a:r>
        </a:p>
      </dsp:txBody>
      <dsp:txXfrm>
        <a:off x="0" y="3729759"/>
        <a:ext cx="6797675" cy="281520"/>
      </dsp:txXfrm>
    </dsp:sp>
    <dsp:sp modelId="{7D3B6258-2CE1-4AD8-B86A-8CBBA172640D}">
      <dsp:nvSpPr>
        <dsp:cNvPr id="0" name=""/>
        <dsp:cNvSpPr/>
      </dsp:nvSpPr>
      <dsp:spPr>
        <a:xfrm>
          <a:off x="0" y="4011279"/>
          <a:ext cx="6797675" cy="407745"/>
        </a:xfrm>
        <a:prstGeom prst="roundRect">
          <a:avLst/>
        </a:prstGeom>
        <a:solidFill>
          <a:schemeClr val="accent2">
            <a:hueOff val="31230"/>
            <a:satOff val="-21501"/>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[7/10-7/16]</a:t>
          </a:r>
          <a:endParaRPr lang="en-US" sz="1700" kern="1200"/>
        </a:p>
      </dsp:txBody>
      <dsp:txXfrm>
        <a:off x="19904" y="4031183"/>
        <a:ext cx="6757867" cy="367937"/>
      </dsp:txXfrm>
    </dsp:sp>
    <dsp:sp modelId="{502D0445-B60D-4FD4-AEE9-92A40CC1B947}">
      <dsp:nvSpPr>
        <dsp:cNvPr id="0" name=""/>
        <dsp:cNvSpPr/>
      </dsp:nvSpPr>
      <dsp:spPr>
        <a:xfrm>
          <a:off x="0" y="4419024"/>
          <a:ext cx="6797675"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Complete Application Integration Testing with prototype.</a:t>
          </a:r>
        </a:p>
        <a:p>
          <a:pPr marL="114300" lvl="1" indent="-114300" algn="l" defTabSz="577850" rtl="0">
            <a:lnSpc>
              <a:spcPct val="90000"/>
            </a:lnSpc>
            <a:spcBef>
              <a:spcPct val="0"/>
            </a:spcBef>
            <a:spcAft>
              <a:spcPct val="20000"/>
            </a:spcAft>
            <a:buChar char="•"/>
          </a:pPr>
          <a:r>
            <a:rPr lang="en-US" sz="1300" b="0" u="none" kern="1200">
              <a:latin typeface="Calibri Light" panose="020F0302020204030204"/>
            </a:rPr>
            <a:t>Finish final draft of wearable housing</a:t>
          </a:r>
        </a:p>
      </dsp:txBody>
      <dsp:txXfrm>
        <a:off x="0" y="4419024"/>
        <a:ext cx="6797675" cy="448672"/>
      </dsp:txXfrm>
    </dsp:sp>
    <dsp:sp modelId="{CFEF8684-EFD6-4759-903B-F93699511673}">
      <dsp:nvSpPr>
        <dsp:cNvPr id="0" name=""/>
        <dsp:cNvSpPr/>
      </dsp:nvSpPr>
      <dsp:spPr>
        <a:xfrm>
          <a:off x="0" y="4867697"/>
          <a:ext cx="6797675" cy="407745"/>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a:t>[7/17-7/23]</a:t>
          </a:r>
          <a:endParaRPr lang="en-US" sz="1700" kern="1200"/>
        </a:p>
      </dsp:txBody>
      <dsp:txXfrm>
        <a:off x="19904" y="4887601"/>
        <a:ext cx="6757867" cy="367937"/>
      </dsp:txXfrm>
    </dsp:sp>
    <dsp:sp modelId="{2C750B94-F89F-4ECB-A91B-408F1A0BB198}">
      <dsp:nvSpPr>
        <dsp:cNvPr id="0" name=""/>
        <dsp:cNvSpPr/>
      </dsp:nvSpPr>
      <dsp:spPr>
        <a:xfrm>
          <a:off x="0" y="5275442"/>
          <a:ext cx="679767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Confirm Demo Sequences of UI for presentation</a:t>
          </a:r>
        </a:p>
      </dsp:txBody>
      <dsp:txXfrm>
        <a:off x="0" y="5275442"/>
        <a:ext cx="6797675" cy="281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15474-4150-4880-89F4-91FF18F19B83}" type="datetimeFigureOut">
              <a:t>7/30/2022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6E532-43AA-4FDF-924E-0C31E177A3A0}" type="slidenum">
              <a:t>‹#›</a:t>
            </a:fld>
            <a:endParaRPr lang="en-US"/>
          </a:p>
        </p:txBody>
      </p:sp>
    </p:spTree>
    <p:extLst>
      <p:ext uri="{BB962C8B-B14F-4D97-AF65-F5344CB8AC3E}">
        <p14:creationId xmlns:p14="http://schemas.microsoft.com/office/powerpoint/2010/main" val="144248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produce the best possible PPG signal we will be utilizing an Analog Front End which facilitates the interactions between the photo diodes, the LEDs and the microcontroller.</a:t>
            </a:r>
          </a:p>
          <a:p>
            <a:r>
              <a:rPr lang="en-US">
                <a:cs typeface="Calibri"/>
              </a:rPr>
              <a:t>When considering the different AFEs the biggest deciding factor was how we would be able to test and implement them. The ADPD front end from analog devices is a more robust choice, able to interface with many more LEDs and has dual channel capability to receive input from two photodiodes simultaneously, however, the development kit for it  was not fiscally feasible and sourcing the part proved more difficult than anticipated. The evaluation board alone would have increased our budget by $130 compared to the TI evaluation boards, and would have accounted for ~80% of our planned budget.</a:t>
            </a:r>
          </a:p>
          <a:p>
            <a:r>
              <a:rPr lang="en-US">
                <a:cs typeface="Calibri"/>
              </a:rPr>
              <a:t>We went with the AFE4404 over the 4403 because of its reduced size and cost, at the expense of giving up its fault detecting circuitry.</a:t>
            </a:r>
          </a:p>
        </p:txBody>
      </p:sp>
      <p:sp>
        <p:nvSpPr>
          <p:cNvPr id="4" name="Slide Number Placeholder 3"/>
          <p:cNvSpPr>
            <a:spLocks noGrp="1"/>
          </p:cNvSpPr>
          <p:nvPr>
            <p:ph type="sldNum" sz="quarter" idx="5"/>
          </p:nvPr>
        </p:nvSpPr>
        <p:spPr/>
        <p:txBody>
          <a:bodyPr/>
          <a:lstStyle/>
          <a:p>
            <a:fld id="{CFA6E532-43AA-4FDF-924E-0C31E177A3A0}" type="slidenum">
              <a:rPr lang="en-US"/>
              <a:t>12</a:t>
            </a:fld>
            <a:endParaRPr lang="en-US"/>
          </a:p>
        </p:txBody>
      </p:sp>
    </p:spTree>
    <p:extLst>
      <p:ext uri="{BB962C8B-B14F-4D97-AF65-F5344CB8AC3E}">
        <p14:creationId xmlns:p14="http://schemas.microsoft.com/office/powerpoint/2010/main" val="2050495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3.3V signal is used to power the rest of the board and drives the I2C bus which connects the thermal sensor, and the two AFEs. The LEDs are connected in common anode in their respective AFEs and biased using the same voltage.</a:t>
            </a:r>
          </a:p>
        </p:txBody>
      </p:sp>
      <p:sp>
        <p:nvSpPr>
          <p:cNvPr id="4" name="Slide Number Placeholder 3"/>
          <p:cNvSpPr>
            <a:spLocks noGrp="1"/>
          </p:cNvSpPr>
          <p:nvPr>
            <p:ph type="sldNum" sz="quarter" idx="5"/>
          </p:nvPr>
        </p:nvSpPr>
        <p:spPr/>
        <p:txBody>
          <a:bodyPr/>
          <a:lstStyle/>
          <a:p>
            <a:fld id="{CFA6E532-43AA-4FDF-924E-0C31E177A3A0}" type="slidenum">
              <a:rPr lang="en-US"/>
              <a:t>21</a:t>
            </a:fld>
            <a:endParaRPr lang="en-US"/>
          </a:p>
        </p:txBody>
      </p:sp>
    </p:spTree>
    <p:extLst>
      <p:ext uri="{BB962C8B-B14F-4D97-AF65-F5344CB8AC3E}">
        <p14:creationId xmlns:p14="http://schemas.microsoft.com/office/powerpoint/2010/main" val="190020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heart of our system will be reliant on the mobile application for processing the results measured by our device,  presenting that data to the user, and storing those results for future retrieval. When reviewing our options for the solution there were a few stand out metrics.</a:t>
            </a:r>
          </a:p>
        </p:txBody>
      </p:sp>
      <p:sp>
        <p:nvSpPr>
          <p:cNvPr id="4" name="Slide Number Placeholder 3"/>
          <p:cNvSpPr>
            <a:spLocks noGrp="1"/>
          </p:cNvSpPr>
          <p:nvPr>
            <p:ph type="sldNum" sz="quarter" idx="5"/>
          </p:nvPr>
        </p:nvSpPr>
        <p:spPr/>
        <p:txBody>
          <a:bodyPr/>
          <a:lstStyle/>
          <a:p>
            <a:fld id="{CBCEBC90-3736-4201-A66C-68A28C793542}" type="slidenum">
              <a:rPr lang="en-US" smtClean="0"/>
              <a:t>22</a:t>
            </a:fld>
            <a:endParaRPr lang="en-US"/>
          </a:p>
        </p:txBody>
      </p:sp>
    </p:spTree>
    <p:extLst>
      <p:ext uri="{BB962C8B-B14F-4D97-AF65-F5344CB8AC3E}">
        <p14:creationId xmlns:p14="http://schemas.microsoft.com/office/powerpoint/2010/main" val="334569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an ideal solution would be functional on as many platforms as possible, ultimately, we decided this would not be a good option for our system’s prototype. </a:t>
            </a:r>
            <a:br>
              <a:rPr lang="en-US"/>
            </a:br>
            <a:br>
              <a:rPr lang="en-US"/>
            </a:br>
            <a:r>
              <a:rPr lang="en-US"/>
              <a:t>One of the more important features will be multithreading which will allow processing to happen in the background without necessarily halting user navigation of the application. Many of the cross-platform solutions, Cortona, React Native, Onsen UI, are built on top of languages like </a:t>
            </a:r>
            <a:r>
              <a:rPr lang="en-US" err="1"/>
              <a:t>Javascript</a:t>
            </a:r>
            <a:r>
              <a:rPr lang="en-US"/>
              <a:t> or Lua that do not natively support multithreading or require platform specific implementations. Retooling for multiple platforms could </a:t>
            </a:r>
            <a:r>
              <a:rPr lang="en-US" err="1"/>
              <a:t>potentailly</a:t>
            </a:r>
            <a:r>
              <a:rPr lang="en-US"/>
              <a:t> significantly increasing development time hence our decision to stick to a singular platform.</a:t>
            </a:r>
          </a:p>
          <a:p>
            <a:endParaRPr lang="en-US"/>
          </a:p>
          <a:p>
            <a:r>
              <a:rPr lang="en-US"/>
              <a:t>Although Apple does have guaranteed access to features and support, the cost is not ideal. Despite their development environment having no cost, the licensing to allow their platform specific access to distribute the application is $100, Private only distribution starts at $299 and additional development tools only increase that cost.</a:t>
            </a:r>
          </a:p>
          <a:p>
            <a:endParaRPr lang="en-US"/>
          </a:p>
          <a:p>
            <a:r>
              <a:rPr lang="en-US"/>
              <a:t>Android is the clear winner here. It keeps the features we want, supports languages some of us have already studied while enrolled here, and comes with no additional HW or SW cost or requirements.</a:t>
            </a:r>
          </a:p>
        </p:txBody>
      </p:sp>
      <p:sp>
        <p:nvSpPr>
          <p:cNvPr id="4" name="Slide Number Placeholder 3"/>
          <p:cNvSpPr>
            <a:spLocks noGrp="1"/>
          </p:cNvSpPr>
          <p:nvPr>
            <p:ph type="sldNum" sz="quarter" idx="5"/>
          </p:nvPr>
        </p:nvSpPr>
        <p:spPr/>
        <p:txBody>
          <a:bodyPr/>
          <a:lstStyle/>
          <a:p>
            <a:fld id="{CBCEBC90-3736-4201-A66C-68A28C793542}" type="slidenum">
              <a:rPr lang="en-US" smtClean="0"/>
              <a:t>23</a:t>
            </a:fld>
            <a:endParaRPr lang="en-US"/>
          </a:p>
        </p:txBody>
      </p:sp>
    </p:spTree>
    <p:extLst>
      <p:ext uri="{BB962C8B-B14F-4D97-AF65-F5344CB8AC3E}">
        <p14:creationId xmlns:p14="http://schemas.microsoft.com/office/powerpoint/2010/main" val="4233655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mobile application will have an overall flow which will be clearly defined and broken into 4 main logical pieces. </a:t>
            </a:r>
          </a:p>
          <a:p>
            <a:endParaRPr lang="en-US"/>
          </a:p>
          <a:p>
            <a:r>
              <a:rPr lang="en-US"/>
              <a:t>There will be a login sequence that doubles as an integrity check for the database system. </a:t>
            </a:r>
          </a:p>
          <a:p>
            <a:endParaRPr lang="en-US"/>
          </a:p>
          <a:p>
            <a:r>
              <a:rPr lang="en-US"/>
              <a:t>There will be the primary UI flow which defines the user experience. There will be a Bluetooth validation sequence which verifies communication. </a:t>
            </a:r>
          </a:p>
          <a:p>
            <a:endParaRPr lang="en-US"/>
          </a:p>
          <a:p>
            <a:r>
              <a:rPr lang="en-US"/>
              <a:t>Finally, the signal processing session will take the components of the signals received to convert them into biometrics, this will not have a flow diagram depicted here but is further explained in its own dedicated section.</a:t>
            </a:r>
          </a:p>
          <a:p>
            <a:endParaRPr lang="en-US"/>
          </a:p>
        </p:txBody>
      </p:sp>
      <p:sp>
        <p:nvSpPr>
          <p:cNvPr id="4" name="Slide Number Placeholder 3"/>
          <p:cNvSpPr>
            <a:spLocks noGrp="1"/>
          </p:cNvSpPr>
          <p:nvPr>
            <p:ph type="sldNum" sz="quarter" idx="5"/>
          </p:nvPr>
        </p:nvSpPr>
        <p:spPr/>
        <p:txBody>
          <a:bodyPr/>
          <a:lstStyle/>
          <a:p>
            <a:fld id="{CBCEBC90-3736-4201-A66C-68A28C793542}" type="slidenum">
              <a:rPr lang="en-US" smtClean="0"/>
              <a:t>24</a:t>
            </a:fld>
            <a:endParaRPr lang="en-US"/>
          </a:p>
        </p:txBody>
      </p:sp>
    </p:spTree>
    <p:extLst>
      <p:ext uri="{BB962C8B-B14F-4D97-AF65-F5344CB8AC3E}">
        <p14:creationId xmlns:p14="http://schemas.microsoft.com/office/powerpoint/2010/main" val="3562113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storage an Ad hoc or custom storage solution could potentially result in unconsidered issues or edge cases that cause unwanted App behavior. The industry standard is to utilize some sort of database management system to manage and store user data. There is a standard used to Acid. Atomicity, Consistency, Isolation, and Durability. Most mature database solutions in question whether SQL or No-SQL are ACID compliant.</a:t>
            </a:r>
          </a:p>
          <a:p>
            <a:endParaRPr lang="en-US"/>
          </a:p>
          <a:p>
            <a:r>
              <a:rPr lang="en-US"/>
              <a:t>Although both SQL and NoSQL database systems have advantages to use in this case, we are opting into the SQL database system to store our data. SQL systems require more structure but due to this structure there is a clear methodology for optimizing data storage requirements and query speed through normalization. A relational database will lend itself well to the storage of repeated data such as categorized readings from a particular sensor that are predictable and derived results connected to individual users. Once normalized adding additional data, such as an additional metric becomes trivial removing one of the systems biggest negatives.</a:t>
            </a:r>
          </a:p>
        </p:txBody>
      </p:sp>
      <p:sp>
        <p:nvSpPr>
          <p:cNvPr id="4" name="Slide Number Placeholder 3"/>
          <p:cNvSpPr>
            <a:spLocks noGrp="1"/>
          </p:cNvSpPr>
          <p:nvPr>
            <p:ph type="sldNum" sz="quarter" idx="5"/>
          </p:nvPr>
        </p:nvSpPr>
        <p:spPr/>
        <p:txBody>
          <a:bodyPr/>
          <a:lstStyle/>
          <a:p>
            <a:fld id="{CBCEBC90-3736-4201-A66C-68A28C793542}" type="slidenum">
              <a:rPr lang="en-US" smtClean="0"/>
              <a:t>28</a:t>
            </a:fld>
            <a:endParaRPr lang="en-US"/>
          </a:p>
        </p:txBody>
      </p:sp>
    </p:spTree>
    <p:extLst>
      <p:ext uri="{BB962C8B-B14F-4D97-AF65-F5344CB8AC3E}">
        <p14:creationId xmlns:p14="http://schemas.microsoft.com/office/powerpoint/2010/main" val="3040387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CEBC90-3736-4201-A66C-68A28C793542}" type="slidenum">
              <a:rPr lang="en-US" smtClean="0"/>
              <a:t>29</a:t>
            </a:fld>
            <a:endParaRPr lang="en-US"/>
          </a:p>
        </p:txBody>
      </p:sp>
    </p:spTree>
    <p:extLst>
      <p:ext uri="{BB962C8B-B14F-4D97-AF65-F5344CB8AC3E}">
        <p14:creationId xmlns:p14="http://schemas.microsoft.com/office/powerpoint/2010/main" val="83905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we may find additional database structures convenient. The 6 table design we have created allows for a compact representation of our data, eliminating most data redundancies while still providing the ability to extend the functionality of the application or the data stored with minimal effort. This design should be compliant with at least the 3</a:t>
            </a:r>
            <a:r>
              <a:rPr lang="en-US" baseline="30000"/>
              <a:t>rd</a:t>
            </a:r>
            <a:r>
              <a:rPr lang="en-US"/>
              <a:t> normal form.</a:t>
            </a:r>
          </a:p>
          <a:p>
            <a:endParaRPr lang="en-US"/>
          </a:p>
          <a:p>
            <a:endParaRPr lang="en-US"/>
          </a:p>
        </p:txBody>
      </p:sp>
      <p:sp>
        <p:nvSpPr>
          <p:cNvPr id="4" name="Slide Number Placeholder 3"/>
          <p:cNvSpPr>
            <a:spLocks noGrp="1"/>
          </p:cNvSpPr>
          <p:nvPr>
            <p:ph type="sldNum" sz="quarter" idx="5"/>
          </p:nvPr>
        </p:nvSpPr>
        <p:spPr/>
        <p:txBody>
          <a:bodyPr/>
          <a:lstStyle/>
          <a:p>
            <a:fld id="{CBCEBC90-3736-4201-A66C-68A28C793542}" type="slidenum">
              <a:rPr lang="en-US" smtClean="0"/>
              <a:t>30</a:t>
            </a:fld>
            <a:endParaRPr lang="en-US"/>
          </a:p>
        </p:txBody>
      </p:sp>
    </p:spTree>
    <p:extLst>
      <p:ext uri="{BB962C8B-B14F-4D97-AF65-F5344CB8AC3E}">
        <p14:creationId xmlns:p14="http://schemas.microsoft.com/office/powerpoint/2010/main" val="154718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we can see on the left hand side of the block diagram , the AFE takes the current generated by the photo diode and put it into a transimpedance amplifier and then ambient light between LED pulses is captured and subtracted from the signal eliminating noise. The filtered output is then fed to an analog to digital converter where it can be transmitted by I2C.  The three LEDs are wired into three separate programmable current sinks with 6 bits of resolution, allowing current from 0 mA to 50 in intervals of 0.8mA </a:t>
            </a:r>
          </a:p>
        </p:txBody>
      </p:sp>
      <p:sp>
        <p:nvSpPr>
          <p:cNvPr id="4" name="Slide Number Placeholder 3"/>
          <p:cNvSpPr>
            <a:spLocks noGrp="1"/>
          </p:cNvSpPr>
          <p:nvPr>
            <p:ph type="sldNum" sz="quarter" idx="5"/>
          </p:nvPr>
        </p:nvSpPr>
        <p:spPr/>
        <p:txBody>
          <a:bodyPr/>
          <a:lstStyle/>
          <a:p>
            <a:fld id="{CFA6E532-43AA-4FDF-924E-0C31E177A3A0}" type="slidenum">
              <a:rPr lang="en-US"/>
              <a:t>13</a:t>
            </a:fld>
            <a:endParaRPr lang="en-US"/>
          </a:p>
        </p:txBody>
      </p:sp>
    </p:spTree>
    <p:extLst>
      <p:ext uri="{BB962C8B-B14F-4D97-AF65-F5344CB8AC3E}">
        <p14:creationId xmlns:p14="http://schemas.microsoft.com/office/powerpoint/2010/main" val="427641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approaching the question of what micro controller to use, we prioritized processor speed and </a:t>
            </a:r>
            <a:r>
              <a:rPr lang="en-US" err="1">
                <a:cs typeface="Calibri"/>
              </a:rPr>
              <a:t>bluetooth</a:t>
            </a:r>
            <a:r>
              <a:rPr lang="en-US">
                <a:cs typeface="Calibri"/>
              </a:rPr>
              <a:t> capability and as a result are using the NINAB306 </a:t>
            </a:r>
            <a:r>
              <a:rPr lang="en-US" err="1">
                <a:cs typeface="Calibri"/>
              </a:rPr>
              <a:t>bluetooth</a:t>
            </a:r>
            <a:r>
              <a:rPr lang="en-US">
                <a:cs typeface="Calibri"/>
              </a:rPr>
              <a:t> module that houses an nRF52840 microcontroller in conjunction with a </a:t>
            </a:r>
            <a:r>
              <a:rPr lang="en-US" err="1">
                <a:cs typeface="Calibri"/>
              </a:rPr>
              <a:t>pcb</a:t>
            </a:r>
            <a:r>
              <a:rPr lang="en-US">
                <a:cs typeface="Calibri"/>
              </a:rPr>
              <a:t> trace antenna. Another driving factor in this choice was scarcity, since many other popular microcontrollers, such as the atmega328p on which many </a:t>
            </a:r>
            <a:r>
              <a:rPr lang="en-US" err="1">
                <a:cs typeface="Calibri"/>
              </a:rPr>
              <a:t>arduinos</a:t>
            </a:r>
            <a:r>
              <a:rPr lang="en-US">
                <a:cs typeface="Calibri"/>
              </a:rPr>
              <a:t> are based on, are not currently available.</a:t>
            </a:r>
          </a:p>
          <a:p>
            <a:r>
              <a:rPr lang="en-US">
                <a:cs typeface="Calibri"/>
              </a:rPr>
              <a:t>Choosing this </a:t>
            </a:r>
            <a:r>
              <a:rPr lang="en-US" err="1">
                <a:cs typeface="Calibri"/>
              </a:rPr>
              <a:t>bluetooth</a:t>
            </a:r>
            <a:r>
              <a:rPr lang="en-US">
                <a:cs typeface="Calibri"/>
              </a:rPr>
              <a:t> module allows us to test software on the Arduino nano BLE development board before flashing it onto our prototypes.</a:t>
            </a:r>
          </a:p>
          <a:p>
            <a:endParaRPr lang="en-US">
              <a:cs typeface="Calibri"/>
            </a:endParaRPr>
          </a:p>
        </p:txBody>
      </p:sp>
      <p:sp>
        <p:nvSpPr>
          <p:cNvPr id="4" name="Slide Number Placeholder 3"/>
          <p:cNvSpPr>
            <a:spLocks noGrp="1"/>
          </p:cNvSpPr>
          <p:nvPr>
            <p:ph type="sldNum" sz="quarter" idx="5"/>
          </p:nvPr>
        </p:nvSpPr>
        <p:spPr/>
        <p:txBody>
          <a:bodyPr/>
          <a:lstStyle/>
          <a:p>
            <a:fld id="{CFA6E532-43AA-4FDF-924E-0C31E177A3A0}" type="slidenum">
              <a:rPr lang="en-US"/>
              <a:t>14</a:t>
            </a:fld>
            <a:endParaRPr lang="en-US"/>
          </a:p>
        </p:txBody>
      </p:sp>
    </p:spTree>
    <p:extLst>
      <p:ext uri="{BB962C8B-B14F-4D97-AF65-F5344CB8AC3E}">
        <p14:creationId xmlns:p14="http://schemas.microsoft.com/office/powerpoint/2010/main" val="5887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NINA B306 takes a standard voltage of 1.7V to 3.6V, giving the choice of using 1.8V logic or 3.3V logic. Of the two we have chosen to use 3.3V for all of our ICs, since it is a voltage closer to the power supply we will be using.</a:t>
            </a:r>
          </a:p>
          <a:p>
            <a:r>
              <a:rPr lang="en-US">
                <a:cs typeface="Calibri"/>
              </a:rPr>
              <a:t>As seen above the NINA module contains a PCB trace antenna and can drive two different I2C buses which we will be using to communicate with two AFEs concurrently. </a:t>
            </a:r>
          </a:p>
        </p:txBody>
      </p:sp>
      <p:sp>
        <p:nvSpPr>
          <p:cNvPr id="4" name="Slide Number Placeholder 3"/>
          <p:cNvSpPr>
            <a:spLocks noGrp="1"/>
          </p:cNvSpPr>
          <p:nvPr>
            <p:ph type="sldNum" sz="quarter" idx="5"/>
          </p:nvPr>
        </p:nvSpPr>
        <p:spPr/>
        <p:txBody>
          <a:bodyPr/>
          <a:lstStyle/>
          <a:p>
            <a:fld id="{CFA6E532-43AA-4FDF-924E-0C31E177A3A0}" type="slidenum">
              <a:rPr lang="en-US"/>
              <a:t>15</a:t>
            </a:fld>
            <a:endParaRPr lang="en-US"/>
          </a:p>
        </p:txBody>
      </p:sp>
    </p:spTree>
    <p:extLst>
      <p:ext uri="{BB962C8B-B14F-4D97-AF65-F5344CB8AC3E}">
        <p14:creationId xmlns:p14="http://schemas.microsoft.com/office/powerpoint/2010/main" val="343112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power supply we will be using is a Lithium-ion Polymer battery, its voltage fluctuates from 3.0V at which point it will shut off, and 4.2V when fully charged. We chose this specific battery because it was the compromise between current driving, capacity, and size we felt was most appropriate.</a:t>
            </a:r>
          </a:p>
        </p:txBody>
      </p:sp>
      <p:sp>
        <p:nvSpPr>
          <p:cNvPr id="4" name="Slide Number Placeholder 3"/>
          <p:cNvSpPr>
            <a:spLocks noGrp="1"/>
          </p:cNvSpPr>
          <p:nvPr>
            <p:ph type="sldNum" sz="quarter" idx="5"/>
          </p:nvPr>
        </p:nvSpPr>
        <p:spPr/>
        <p:txBody>
          <a:bodyPr/>
          <a:lstStyle/>
          <a:p>
            <a:fld id="{CFA6E532-43AA-4FDF-924E-0C31E177A3A0}" type="slidenum">
              <a:rPr lang="en-US"/>
              <a:t>16</a:t>
            </a:fld>
            <a:endParaRPr lang="en-US"/>
          </a:p>
        </p:txBody>
      </p:sp>
    </p:spTree>
    <p:extLst>
      <p:ext uri="{BB962C8B-B14F-4D97-AF65-F5344CB8AC3E}">
        <p14:creationId xmlns:p14="http://schemas.microsoft.com/office/powerpoint/2010/main" val="428758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of now we do not intend to have this device be used while plugged in, as such we have just kept the charging of the battery external and will make the casing so you can take the battery out for charging.</a:t>
            </a:r>
          </a:p>
        </p:txBody>
      </p:sp>
      <p:sp>
        <p:nvSpPr>
          <p:cNvPr id="4" name="Slide Number Placeholder 3"/>
          <p:cNvSpPr>
            <a:spLocks noGrp="1"/>
          </p:cNvSpPr>
          <p:nvPr>
            <p:ph type="sldNum" sz="quarter" idx="5"/>
          </p:nvPr>
        </p:nvSpPr>
        <p:spPr/>
        <p:txBody>
          <a:bodyPr/>
          <a:lstStyle/>
          <a:p>
            <a:fld id="{CFA6E532-43AA-4FDF-924E-0C31E177A3A0}" type="slidenum">
              <a:rPr lang="en-US"/>
              <a:t>17</a:t>
            </a:fld>
            <a:endParaRPr lang="en-US"/>
          </a:p>
        </p:txBody>
      </p:sp>
    </p:spTree>
    <p:extLst>
      <p:ext uri="{BB962C8B-B14F-4D97-AF65-F5344CB8AC3E}">
        <p14:creationId xmlns:p14="http://schemas.microsoft.com/office/powerpoint/2010/main" val="428141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voltage level needed for all of our circuit is 3.3V, which lies in the middle of the range of a Lithium polymer battery. This eliminates the possibility of using a Low drop out regulator on its own and having less components used. One of the most common ways to p​</a:t>
            </a:r>
            <a:r>
              <a:rPr lang="en-US" err="1">
                <a:cs typeface="Calibri"/>
              </a:rPr>
              <a:t>ower</a:t>
            </a:r>
            <a:r>
              <a:rPr lang="en-US">
                <a:cs typeface="Calibri"/>
              </a:rPr>
              <a:t> a 3.3V device from a battery is to use a Buck-Boost switching regulator, which can dynamically increase or decrease voltage to maintain 3.3V.</a:t>
            </a:r>
          </a:p>
          <a:p>
            <a:r>
              <a:rPr lang="en-US">
                <a:cs typeface="Calibri"/>
              </a:rPr>
              <a:t>We chose the LTC3440 from linear technology because it meets our demands while being one of the few regulators of its class available. The popular offerings from TI such as the TPS63001 which we had originally used in our power design are on backorder.</a:t>
            </a:r>
          </a:p>
        </p:txBody>
      </p:sp>
      <p:sp>
        <p:nvSpPr>
          <p:cNvPr id="4" name="Slide Number Placeholder 3"/>
          <p:cNvSpPr>
            <a:spLocks noGrp="1"/>
          </p:cNvSpPr>
          <p:nvPr>
            <p:ph type="sldNum" sz="quarter" idx="5"/>
          </p:nvPr>
        </p:nvSpPr>
        <p:spPr/>
        <p:txBody>
          <a:bodyPr/>
          <a:lstStyle/>
          <a:p>
            <a:fld id="{CFA6E532-43AA-4FDF-924E-0C31E177A3A0}" type="slidenum">
              <a:rPr lang="en-US"/>
              <a:t>18</a:t>
            </a:fld>
            <a:endParaRPr lang="en-US"/>
          </a:p>
        </p:txBody>
      </p:sp>
    </p:spTree>
    <p:extLst>
      <p:ext uri="{BB962C8B-B14F-4D97-AF65-F5344CB8AC3E}">
        <p14:creationId xmlns:p14="http://schemas.microsoft.com/office/powerpoint/2010/main" val="104947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LTC3440 provides some of the most efficient voltage regulation available, especially when the device is not drawing a heavy load.</a:t>
            </a:r>
          </a:p>
          <a:p>
            <a:r>
              <a:rPr lang="en-US">
                <a:cs typeface="Calibri"/>
              </a:rPr>
              <a:t>The TPS63001 would provide better efficiency only if using 500 mA on average, whereas the TPS63802 offers good efficiency overall, but once again was not in stock.</a:t>
            </a:r>
          </a:p>
        </p:txBody>
      </p:sp>
      <p:sp>
        <p:nvSpPr>
          <p:cNvPr id="4" name="Slide Number Placeholder 3"/>
          <p:cNvSpPr>
            <a:spLocks noGrp="1"/>
          </p:cNvSpPr>
          <p:nvPr>
            <p:ph type="sldNum" sz="quarter" idx="5"/>
          </p:nvPr>
        </p:nvSpPr>
        <p:spPr/>
        <p:txBody>
          <a:bodyPr/>
          <a:lstStyle/>
          <a:p>
            <a:fld id="{CFA6E532-43AA-4FDF-924E-0C31E177A3A0}" type="slidenum">
              <a:rPr lang="en-US"/>
              <a:t>19</a:t>
            </a:fld>
            <a:endParaRPr lang="en-US"/>
          </a:p>
        </p:txBody>
      </p:sp>
    </p:spTree>
    <p:extLst>
      <p:ext uri="{BB962C8B-B14F-4D97-AF65-F5344CB8AC3E}">
        <p14:creationId xmlns:p14="http://schemas.microsoft.com/office/powerpoint/2010/main" val="14445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battery connects through a JST 2 pin connector to the rest of the circuit, the R7 R10 and R9 resistors set the fixed voltage level for this IC.</a:t>
            </a:r>
          </a:p>
        </p:txBody>
      </p:sp>
      <p:sp>
        <p:nvSpPr>
          <p:cNvPr id="4" name="Slide Number Placeholder 3"/>
          <p:cNvSpPr>
            <a:spLocks noGrp="1"/>
          </p:cNvSpPr>
          <p:nvPr>
            <p:ph type="sldNum" sz="quarter" idx="5"/>
          </p:nvPr>
        </p:nvSpPr>
        <p:spPr/>
        <p:txBody>
          <a:bodyPr/>
          <a:lstStyle/>
          <a:p>
            <a:fld id="{CFA6E532-43AA-4FDF-924E-0C31E177A3A0}" type="slidenum">
              <a:rPr lang="en-US"/>
              <a:t>20</a:t>
            </a:fld>
            <a:endParaRPr lang="en-US"/>
          </a:p>
        </p:txBody>
      </p:sp>
    </p:spTree>
    <p:extLst>
      <p:ext uri="{BB962C8B-B14F-4D97-AF65-F5344CB8AC3E}">
        <p14:creationId xmlns:p14="http://schemas.microsoft.com/office/powerpoint/2010/main" val="27825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24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580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6588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670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97322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3216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5E950-EC84-5536-B1A0-CF9CC49D9510}"/>
              </a:ext>
            </a:extLst>
          </p:cNvPr>
          <p:cNvSpPr>
            <a:spLocks noGrp="1"/>
          </p:cNvSpPr>
          <p:nvPr>
            <p:ph type="dt" sz="half" idx="10"/>
          </p:nvPr>
        </p:nvSpPr>
        <p:spPr/>
        <p:txBody>
          <a:bodyPr/>
          <a:lstStyle/>
          <a:p>
            <a:fld id="{09DE3CA1-6041-4EAA-8795-8890D46EAFF1}" type="datetimeFigureOut">
              <a:rPr lang="en-US" smtClean="0"/>
              <a:t>7/30/2022</a:t>
            </a:fld>
            <a:endParaRPr lang="en-US"/>
          </a:p>
        </p:txBody>
      </p:sp>
      <p:sp>
        <p:nvSpPr>
          <p:cNvPr id="3" name="Footer Placeholder 2">
            <a:extLst>
              <a:ext uri="{FF2B5EF4-FFF2-40B4-BE49-F238E27FC236}">
                <a16:creationId xmlns:a16="http://schemas.microsoft.com/office/drawing/2014/main" id="{9DC05EAE-1EC6-1390-39C6-B7D2E68739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A06AD9-F007-47E2-9DAA-25BAB76831CB}"/>
              </a:ext>
            </a:extLst>
          </p:cNvPr>
          <p:cNvSpPr>
            <a:spLocks noGrp="1"/>
          </p:cNvSpPr>
          <p:nvPr>
            <p:ph type="sldNum" sz="quarter" idx="12"/>
          </p:nvPr>
        </p:nvSpPr>
        <p:spPr/>
        <p:txBody>
          <a:bodyPr/>
          <a:lstStyle/>
          <a:p>
            <a:fld id="{E9B13452-F172-4D89-BE2D-0C2C1FC2A81B}" type="slidenum">
              <a:rPr lang="en-US" smtClean="0"/>
              <a:t>‹#›</a:t>
            </a:fld>
            <a:endParaRPr lang="en-US"/>
          </a:p>
        </p:txBody>
      </p:sp>
    </p:spTree>
    <p:extLst>
      <p:ext uri="{BB962C8B-B14F-4D97-AF65-F5344CB8AC3E}">
        <p14:creationId xmlns:p14="http://schemas.microsoft.com/office/powerpoint/2010/main" val="437201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3DBA-43CE-404A-544B-D3CF1873C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9C32F-40A4-A275-C812-87A55D360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A07CE-49CA-5E5E-3BC3-A4C1C182BB12}"/>
              </a:ext>
            </a:extLst>
          </p:cNvPr>
          <p:cNvSpPr>
            <a:spLocks noGrp="1"/>
          </p:cNvSpPr>
          <p:nvPr>
            <p:ph type="dt" sz="half" idx="10"/>
          </p:nvPr>
        </p:nvSpPr>
        <p:spPr/>
        <p:txBody>
          <a:bodyPr/>
          <a:lstStyle/>
          <a:p>
            <a:fld id="{794EC2C0-4503-4E0F-9DC9-7C3909A3C6D8}" type="datetimeFigureOut">
              <a:rPr lang="en-US" smtClean="0"/>
              <a:t>7/30/2022</a:t>
            </a:fld>
            <a:endParaRPr lang="en-US"/>
          </a:p>
        </p:txBody>
      </p:sp>
      <p:sp>
        <p:nvSpPr>
          <p:cNvPr id="5" name="Footer Placeholder 4">
            <a:extLst>
              <a:ext uri="{FF2B5EF4-FFF2-40B4-BE49-F238E27FC236}">
                <a16:creationId xmlns:a16="http://schemas.microsoft.com/office/drawing/2014/main" id="{624B060A-0C78-B63A-355B-CF7633EA6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554DE-5DA2-A343-DE68-3A8B7FBB9F10}"/>
              </a:ext>
            </a:extLst>
          </p:cNvPr>
          <p:cNvSpPr>
            <a:spLocks noGrp="1"/>
          </p:cNvSpPr>
          <p:nvPr>
            <p:ph type="sldNum" sz="quarter" idx="12"/>
          </p:nvPr>
        </p:nvSpPr>
        <p:spPr/>
        <p:txBody>
          <a:bodyPr/>
          <a:lstStyle/>
          <a:p>
            <a:fld id="{263132C0-1469-44B7-A469-F1FAA132ABFA}" type="slidenum">
              <a:rPr lang="en-US" smtClean="0"/>
              <a:t>‹#›</a:t>
            </a:fld>
            <a:endParaRPr lang="en-US"/>
          </a:p>
        </p:txBody>
      </p:sp>
    </p:spTree>
    <p:extLst>
      <p:ext uri="{BB962C8B-B14F-4D97-AF65-F5344CB8AC3E}">
        <p14:creationId xmlns:p14="http://schemas.microsoft.com/office/powerpoint/2010/main" val="388743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133677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37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3126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4435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4272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7/30/2022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3089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7/30/2022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33304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8132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7/30/2022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4756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54" r:id="rId12"/>
    <p:sldLayoutId id="2147483755" r:id="rId13"/>
    <p:sldLayoutId id="2147483756" r:id="rId14"/>
    <p:sldLayoutId id="2147483757" r:id="rId15"/>
    <p:sldLayoutId id="2147483758" r:id="rId16"/>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3D2B-EB93-D392-DCC3-63A035FAC350}"/>
              </a:ext>
            </a:extLst>
          </p:cNvPr>
          <p:cNvSpPr>
            <a:spLocks noGrp="1"/>
          </p:cNvSpPr>
          <p:nvPr>
            <p:ph type="ctrTitle"/>
          </p:nvPr>
        </p:nvSpPr>
        <p:spPr>
          <a:xfrm>
            <a:off x="638882" y="639193"/>
            <a:ext cx="3571810" cy="3573516"/>
          </a:xfrm>
        </p:spPr>
        <p:txBody>
          <a:bodyPr vert="horz" lIns="91440" tIns="45720" rIns="91440" bIns="45720" rtlCol="0">
            <a:normAutofit/>
          </a:bodyPr>
          <a:lstStyle/>
          <a:p>
            <a:pPr algn="l"/>
            <a:r>
              <a:rPr lang="en-US" sz="4600" b="1" i="0" u="none" strike="noStrike" kern="1200">
                <a:effectLst/>
                <a:latin typeface="+mj-lt"/>
                <a:ea typeface="+mj-ea"/>
                <a:cs typeface="+mj-cs"/>
              </a:rPr>
              <a:t>Wearable Optical Biometric Tracking System</a:t>
            </a:r>
            <a:endParaRPr lang="en-US" sz="4600" kern="1200">
              <a:latin typeface="+mj-lt"/>
              <a:ea typeface="+mj-ea"/>
              <a:cs typeface="+mj-cs"/>
            </a:endParaRPr>
          </a:p>
        </p:txBody>
      </p:sp>
      <p:sp>
        <p:nvSpPr>
          <p:cNvPr id="3" name="Subtitle 2">
            <a:extLst>
              <a:ext uri="{FF2B5EF4-FFF2-40B4-BE49-F238E27FC236}">
                <a16:creationId xmlns:a16="http://schemas.microsoft.com/office/drawing/2014/main" id="{A775EB1E-FE1D-D98C-045D-43768F81ECE5}"/>
              </a:ext>
            </a:extLst>
          </p:cNvPr>
          <p:cNvSpPr>
            <a:spLocks noGrp="1"/>
          </p:cNvSpPr>
          <p:nvPr>
            <p:ph type="subTitle" idx="1"/>
          </p:nvPr>
        </p:nvSpPr>
        <p:spPr>
          <a:xfrm>
            <a:off x="638882" y="4631161"/>
            <a:ext cx="3571810" cy="1559327"/>
          </a:xfrm>
        </p:spPr>
        <p:txBody>
          <a:bodyPr vert="horz" lIns="91440" tIns="45720" rIns="91440" bIns="45720" rtlCol="0">
            <a:normAutofit fontScale="92500" lnSpcReduction="20000"/>
          </a:bodyPr>
          <a:lstStyle/>
          <a:p>
            <a:pPr algn="l"/>
            <a:r>
              <a:rPr lang="en-US" sz="1800"/>
              <a:t>Group 2</a:t>
            </a:r>
            <a:r>
              <a:rPr lang="en-US" sz="1300"/>
              <a:t>:</a:t>
            </a:r>
          </a:p>
          <a:p>
            <a:pPr indent="-228600" algn="l">
              <a:buFont typeface="Arial" panose="020B0604020202020204" pitchFamily="34" charset="0"/>
              <a:buChar char="•"/>
            </a:pPr>
            <a:r>
              <a:rPr lang="en-US" sz="1400"/>
              <a:t>Tyrone Morales</a:t>
            </a:r>
          </a:p>
          <a:p>
            <a:pPr indent="-228600" algn="l">
              <a:buFont typeface="Arial" panose="020B0604020202020204" pitchFamily="34" charset="0"/>
              <a:buChar char="•"/>
            </a:pPr>
            <a:r>
              <a:rPr lang="en-US" sz="1400"/>
              <a:t>Christopher Bormey</a:t>
            </a:r>
          </a:p>
          <a:p>
            <a:pPr indent="-228600" algn="l">
              <a:buFont typeface="Arial" panose="020B0604020202020204" pitchFamily="34" charset="0"/>
              <a:buChar char="•"/>
            </a:pPr>
            <a:r>
              <a:rPr lang="en-US" sz="1400"/>
              <a:t>Scott Perryman</a:t>
            </a:r>
          </a:p>
          <a:p>
            <a:pPr indent="-228600" algn="l">
              <a:buFont typeface="Arial" panose="020B0604020202020204" pitchFamily="34" charset="0"/>
              <a:buChar char="•"/>
            </a:pPr>
            <a:r>
              <a:rPr lang="en-US" sz="1400"/>
              <a:t>Cody Showers</a:t>
            </a:r>
          </a:p>
        </p:txBody>
      </p:sp>
      <p:pic>
        <p:nvPicPr>
          <p:cNvPr id="1026" name="Picture 2" descr="Shape&#10;&#10;Description automatically generated with low confidence">
            <a:extLst>
              <a:ext uri="{FF2B5EF4-FFF2-40B4-BE49-F238E27FC236}">
                <a16:creationId xmlns:a16="http://schemas.microsoft.com/office/drawing/2014/main" id="{F7358940-D0FC-7692-0292-0A096088EA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09803"/>
            <a:ext cx="7214616" cy="541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8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44A7-F484-A4B8-19AE-CA6EAA7E8B7C}"/>
              </a:ext>
            </a:extLst>
          </p:cNvPr>
          <p:cNvSpPr>
            <a:spLocks noGrp="1"/>
          </p:cNvSpPr>
          <p:nvPr>
            <p:ph type="title" idx="4294967295"/>
          </p:nvPr>
        </p:nvSpPr>
        <p:spPr>
          <a:xfrm>
            <a:off x="428625" y="-544513"/>
            <a:ext cx="10515600" cy="1325563"/>
          </a:xfrm>
        </p:spPr>
        <p:txBody>
          <a:bodyPr/>
          <a:lstStyle/>
          <a:p>
            <a:r>
              <a:rPr lang="en-US" b="1" i="1">
                <a:cs typeface="Calibri Light"/>
              </a:rPr>
              <a:t>Cross Polarization for Noise suppression </a:t>
            </a:r>
          </a:p>
        </p:txBody>
      </p:sp>
      <p:sp>
        <p:nvSpPr>
          <p:cNvPr id="3" name="Content Placeholder 2">
            <a:extLst>
              <a:ext uri="{FF2B5EF4-FFF2-40B4-BE49-F238E27FC236}">
                <a16:creationId xmlns:a16="http://schemas.microsoft.com/office/drawing/2014/main" id="{63944DF5-4E56-ED66-4E3A-D363CE184D22}"/>
              </a:ext>
            </a:extLst>
          </p:cNvPr>
          <p:cNvSpPr>
            <a:spLocks noGrp="1"/>
          </p:cNvSpPr>
          <p:nvPr>
            <p:ph idx="4294967295"/>
          </p:nvPr>
        </p:nvSpPr>
        <p:spPr>
          <a:xfrm>
            <a:off x="333375" y="701675"/>
            <a:ext cx="7246938" cy="4351338"/>
          </a:xfrm>
        </p:spPr>
        <p:txBody>
          <a:bodyPr vert="horz" lIns="91440" tIns="45720" rIns="91440" bIns="45720" rtlCol="0" anchor="t">
            <a:noAutofit/>
          </a:bodyPr>
          <a:lstStyle/>
          <a:p>
            <a:pPr>
              <a:buFont typeface="Wingdings" panose="020F0502020204030204" pitchFamily="34" charset="0"/>
              <a:buChar char="§"/>
            </a:pPr>
            <a:r>
              <a:rPr lang="en-US" sz="2600">
                <a:cs typeface="Calibri"/>
              </a:rPr>
              <a:t> Collection preference for diffuse reflection over specular reflection can be further optimized via a cross-polarization scheme. </a:t>
            </a:r>
            <a:endParaRPr lang="en-US"/>
          </a:p>
          <a:p>
            <a:pPr>
              <a:buFont typeface="Wingdings" panose="020F0502020204030204" pitchFamily="34" charset="0"/>
              <a:buChar char="§"/>
            </a:pPr>
            <a:r>
              <a:rPr lang="en-US" sz="2600">
                <a:cs typeface="Calibri"/>
              </a:rPr>
              <a:t> Light that is scattered by a target medium is diffusely reflected with random polarization.</a:t>
            </a:r>
          </a:p>
          <a:p>
            <a:pPr>
              <a:buFont typeface="Wingdings" panose="020F0502020204030204" pitchFamily="34" charset="0"/>
              <a:buChar char="§"/>
            </a:pPr>
            <a:r>
              <a:rPr lang="en-US" sz="2600">
                <a:cs typeface="Calibri"/>
              </a:rPr>
              <a:t> Placing linear polarizers in front of the LED and PD with perpendicular axis of transmission virtually eliminates specular reflection.</a:t>
            </a:r>
          </a:p>
          <a:p>
            <a:pPr>
              <a:buFont typeface="Wingdings" panose="020F0502020204030204" pitchFamily="34" charset="0"/>
              <a:buChar char="§"/>
            </a:pPr>
            <a:r>
              <a:rPr lang="en-US" sz="2600">
                <a:cs typeface="Calibri"/>
              </a:rPr>
              <a:t> The polarizer film to be used is the </a:t>
            </a:r>
            <a:r>
              <a:rPr lang="en-US" sz="2600" i="1" u="sng">
                <a:cs typeface="Calibri"/>
              </a:rPr>
              <a:t>TECHSPEC wire-grid polarizer film</a:t>
            </a:r>
            <a:r>
              <a:rPr lang="en-US" sz="2600">
                <a:cs typeface="Calibri"/>
              </a:rPr>
              <a:t> available from Edmund Optics.</a:t>
            </a:r>
          </a:p>
          <a:p>
            <a:pPr>
              <a:buFont typeface="Wingdings" panose="020F0502020204030204" pitchFamily="34" charset="0"/>
              <a:buChar char="§"/>
            </a:pPr>
            <a:r>
              <a:rPr lang="en-US" sz="2600">
                <a:cs typeface="Calibri"/>
              </a:rPr>
              <a:t> Difficulties: The dimensions of the LED and PD are very small, therefore the thin-film polarizer must be cut and arranged on the sensor frame structure with considerable care. </a:t>
            </a:r>
          </a:p>
          <a:p>
            <a:endParaRPr lang="en-US">
              <a:cs typeface="Calibri"/>
            </a:endParaRPr>
          </a:p>
          <a:p>
            <a:pPr marL="0" indent="0">
              <a:buNone/>
            </a:pPr>
            <a:endParaRPr lang="en-US">
              <a:cs typeface="Calibri"/>
            </a:endParaRPr>
          </a:p>
          <a:p>
            <a:pPr marL="0" indent="0">
              <a:buNone/>
            </a:pPr>
            <a:endParaRPr lang="en-US">
              <a:cs typeface="Calibri"/>
            </a:endParaRPr>
          </a:p>
        </p:txBody>
      </p:sp>
      <p:pic>
        <p:nvPicPr>
          <p:cNvPr id="4" name="Picture 4" descr="A picture containing text, silhouette&#10;&#10;Description automatically generated">
            <a:extLst>
              <a:ext uri="{FF2B5EF4-FFF2-40B4-BE49-F238E27FC236}">
                <a16:creationId xmlns:a16="http://schemas.microsoft.com/office/drawing/2014/main" id="{E87B711D-D2FE-C22E-633B-74C1BE28232C}"/>
              </a:ext>
            </a:extLst>
          </p:cNvPr>
          <p:cNvPicPr>
            <a:picLocks noChangeAspect="1"/>
          </p:cNvPicPr>
          <p:nvPr/>
        </p:nvPicPr>
        <p:blipFill>
          <a:blip r:embed="rId2"/>
          <a:stretch>
            <a:fillRect/>
          </a:stretch>
        </p:blipFill>
        <p:spPr>
          <a:xfrm rot="5400000">
            <a:off x="7795392" y="-1430565"/>
            <a:ext cx="5806528" cy="8201151"/>
          </a:xfrm>
          <a:prstGeom prst="rect">
            <a:avLst/>
          </a:prstGeom>
        </p:spPr>
      </p:pic>
      <p:graphicFrame>
        <p:nvGraphicFramePr>
          <p:cNvPr id="5" name="Table 5">
            <a:extLst>
              <a:ext uri="{FF2B5EF4-FFF2-40B4-BE49-F238E27FC236}">
                <a16:creationId xmlns:a16="http://schemas.microsoft.com/office/drawing/2014/main" id="{8198811A-3A22-A2E6-D6D3-18483DF9F822}"/>
              </a:ext>
            </a:extLst>
          </p:cNvPr>
          <p:cNvGraphicFramePr>
            <a:graphicFrameLocks noGrp="1"/>
          </p:cNvGraphicFramePr>
          <p:nvPr>
            <p:extLst>
              <p:ext uri="{D42A27DB-BD31-4B8C-83A1-F6EECF244321}">
                <p14:modId xmlns:p14="http://schemas.microsoft.com/office/powerpoint/2010/main" val="994905538"/>
              </p:ext>
            </p:extLst>
          </p:nvPr>
        </p:nvGraphicFramePr>
        <p:xfrm>
          <a:off x="7677960" y="3805411"/>
          <a:ext cx="3582870" cy="2286000"/>
        </p:xfrm>
        <a:graphic>
          <a:graphicData uri="http://schemas.openxmlformats.org/drawingml/2006/table">
            <a:tbl>
              <a:tblPr firstRow="1" bandRow="1">
                <a:tableStyleId>{5C22544A-7EE6-4342-B048-85BDC9FD1C3A}</a:tableStyleId>
              </a:tblPr>
              <a:tblGrid>
                <a:gridCol w="3582870">
                  <a:extLst>
                    <a:ext uri="{9D8B030D-6E8A-4147-A177-3AD203B41FA5}">
                      <a16:colId xmlns:a16="http://schemas.microsoft.com/office/drawing/2014/main" val="3793070419"/>
                    </a:ext>
                  </a:extLst>
                </a:gridCol>
              </a:tblGrid>
              <a:tr h="327328">
                <a:tc>
                  <a:txBody>
                    <a:bodyPr/>
                    <a:lstStyle/>
                    <a:p>
                      <a:pPr lvl="0" algn="ctr">
                        <a:buNone/>
                      </a:pPr>
                      <a:r>
                        <a:rPr lang="en-US" sz="1800" b="1" i="0" u="none" strike="noStrike" noProof="0">
                          <a:latin typeface="Calibri"/>
                        </a:rPr>
                        <a:t>TECHSPEC wire-grid polarizer film</a:t>
                      </a:r>
                      <a:endParaRPr lang="en-US" b="1"/>
                    </a:p>
                  </a:txBody>
                  <a:tcPr/>
                </a:tc>
                <a:extLst>
                  <a:ext uri="{0D108BD9-81ED-4DB2-BD59-A6C34878D82A}">
                    <a16:rowId xmlns:a16="http://schemas.microsoft.com/office/drawing/2014/main" val="492315155"/>
                  </a:ext>
                </a:extLst>
              </a:tr>
              <a:tr h="572825">
                <a:tc>
                  <a:txBody>
                    <a:bodyPr/>
                    <a:lstStyle/>
                    <a:p>
                      <a:r>
                        <a:rPr lang="en-US" b="1"/>
                        <a:t>[Wavelength range]</a:t>
                      </a:r>
                    </a:p>
                    <a:p>
                      <a:pPr lvl="0">
                        <a:buNone/>
                      </a:pPr>
                      <a:r>
                        <a:rPr lang="en-US"/>
                        <a:t>400nm-1200nm</a:t>
                      </a:r>
                    </a:p>
                  </a:txBody>
                  <a:tcPr/>
                </a:tc>
                <a:extLst>
                  <a:ext uri="{0D108BD9-81ED-4DB2-BD59-A6C34878D82A}">
                    <a16:rowId xmlns:a16="http://schemas.microsoft.com/office/drawing/2014/main" val="414195039"/>
                  </a:ext>
                </a:extLst>
              </a:tr>
              <a:tr h="572825">
                <a:tc>
                  <a:txBody>
                    <a:bodyPr/>
                    <a:lstStyle/>
                    <a:p>
                      <a:pPr lvl="0">
                        <a:buNone/>
                      </a:pPr>
                      <a:r>
                        <a:rPr lang="en-US" sz="1800" b="1" i="0" u="none" strike="noStrike" noProof="0">
                          <a:latin typeface="Calibri"/>
                        </a:rPr>
                        <a:t>[Extinction Ratio]</a:t>
                      </a:r>
                    </a:p>
                    <a:p>
                      <a:pPr lvl="0">
                        <a:buNone/>
                      </a:pPr>
                      <a:r>
                        <a:rPr lang="en-US" sz="1800" b="0" i="0" u="none" strike="noStrike" noProof="0"/>
                        <a:t>4,250:1</a:t>
                      </a:r>
                      <a:endParaRPr lang="en-US"/>
                    </a:p>
                  </a:txBody>
                  <a:tcPr/>
                </a:tc>
                <a:extLst>
                  <a:ext uri="{0D108BD9-81ED-4DB2-BD59-A6C34878D82A}">
                    <a16:rowId xmlns:a16="http://schemas.microsoft.com/office/drawing/2014/main" val="3018946132"/>
                  </a:ext>
                </a:extLst>
              </a:tr>
              <a:tr h="572825">
                <a:tc>
                  <a:txBody>
                    <a:bodyPr/>
                    <a:lstStyle/>
                    <a:p>
                      <a:pPr lvl="0">
                        <a:buNone/>
                      </a:pPr>
                      <a:r>
                        <a:rPr lang="en-US" b="1"/>
                        <a:t>[Price]</a:t>
                      </a:r>
                    </a:p>
                    <a:p>
                      <a:pPr lvl="0">
                        <a:buNone/>
                      </a:pPr>
                      <a:r>
                        <a:rPr lang="en-US"/>
                        <a:t>$43 for 12.5 mm by 12.5 mm</a:t>
                      </a:r>
                    </a:p>
                  </a:txBody>
                  <a:tcPr/>
                </a:tc>
                <a:extLst>
                  <a:ext uri="{0D108BD9-81ED-4DB2-BD59-A6C34878D82A}">
                    <a16:rowId xmlns:a16="http://schemas.microsoft.com/office/drawing/2014/main" val="384932150"/>
                  </a:ext>
                </a:extLst>
              </a:tr>
            </a:tbl>
          </a:graphicData>
        </a:graphic>
      </p:graphicFrame>
    </p:spTree>
    <p:extLst>
      <p:ext uri="{BB962C8B-B14F-4D97-AF65-F5344CB8AC3E}">
        <p14:creationId xmlns:p14="http://schemas.microsoft.com/office/powerpoint/2010/main" val="235604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B680-5D8D-9EC1-D2A1-013729B73A81}"/>
              </a:ext>
            </a:extLst>
          </p:cNvPr>
          <p:cNvSpPr>
            <a:spLocks noGrp="1"/>
          </p:cNvSpPr>
          <p:nvPr>
            <p:ph type="title" idx="4294967295"/>
          </p:nvPr>
        </p:nvSpPr>
        <p:spPr>
          <a:xfrm>
            <a:off x="315912" y="1588"/>
            <a:ext cx="12122150" cy="1608137"/>
          </a:xfrm>
        </p:spPr>
        <p:txBody>
          <a:bodyPr/>
          <a:lstStyle/>
          <a:p>
            <a:r>
              <a:rPr lang="en-US" b="1" i="1">
                <a:cs typeface="Calibri Light"/>
              </a:rPr>
              <a:t>Thermal sensor </a:t>
            </a:r>
          </a:p>
        </p:txBody>
      </p:sp>
      <p:sp>
        <p:nvSpPr>
          <p:cNvPr id="6" name="Content Placeholder 5">
            <a:extLst>
              <a:ext uri="{FF2B5EF4-FFF2-40B4-BE49-F238E27FC236}">
                <a16:creationId xmlns:a16="http://schemas.microsoft.com/office/drawing/2014/main" id="{133633CC-F8A5-9708-3430-53FAC20D26A0}"/>
              </a:ext>
            </a:extLst>
          </p:cNvPr>
          <p:cNvSpPr>
            <a:spLocks noGrp="1"/>
          </p:cNvSpPr>
          <p:nvPr>
            <p:ph idx="4294967295"/>
          </p:nvPr>
        </p:nvSpPr>
        <p:spPr>
          <a:xfrm>
            <a:off x="0" y="1706563"/>
            <a:ext cx="6372225" cy="4359275"/>
          </a:xfrm>
        </p:spPr>
        <p:txBody>
          <a:bodyPr vert="horz" lIns="91440" tIns="45720" rIns="91440" bIns="45720" rtlCol="0" anchor="t">
            <a:normAutofit/>
          </a:bodyPr>
          <a:lstStyle/>
          <a:p>
            <a:pPr>
              <a:buFont typeface="Wingdings" panose="020F0502020204030204" pitchFamily="34" charset="0"/>
              <a:buChar char="§"/>
            </a:pPr>
            <a:r>
              <a:rPr lang="en-US" sz="2600">
                <a:cs typeface="Calibri"/>
              </a:rPr>
              <a:t> For skin temperature sensing, we plan to utilize a thermal sensor module with an I</a:t>
            </a:r>
            <a:r>
              <a:rPr lang="en-US" sz="2600" baseline="30000">
                <a:cs typeface="Calibri"/>
              </a:rPr>
              <a:t>2</a:t>
            </a:r>
            <a:r>
              <a:rPr lang="en-US" sz="2600">
                <a:cs typeface="Calibri"/>
              </a:rPr>
              <a:t>C interface for system integration.</a:t>
            </a:r>
            <a:endParaRPr lang="en-US"/>
          </a:p>
          <a:p>
            <a:pPr>
              <a:buFont typeface="Wingdings" panose="020F0502020204030204" pitchFamily="34" charset="0"/>
              <a:buChar char="§"/>
            </a:pPr>
            <a:r>
              <a:rPr lang="en-US" sz="2600">
                <a:cs typeface="Calibri"/>
              </a:rPr>
              <a:t> Complications of contact-based option arise from placement of device within the overall sensor PCB. </a:t>
            </a:r>
          </a:p>
          <a:p>
            <a:pPr>
              <a:buFont typeface="Wingdings" panose="020F0502020204030204" pitchFamily="34" charset="0"/>
              <a:buChar char="§"/>
            </a:pPr>
            <a:r>
              <a:rPr lang="en-US" sz="2600">
                <a:cs typeface="Calibri"/>
              </a:rPr>
              <a:t> The thermal sensor to be used is the MLX90362 available via Mouser.  </a:t>
            </a:r>
          </a:p>
          <a:p>
            <a:endParaRPr lang="en-US">
              <a:cs typeface="Calibri"/>
            </a:endParaRPr>
          </a:p>
          <a:p>
            <a:endParaRPr lang="en-US">
              <a:cs typeface="Calibri"/>
            </a:endParaRPr>
          </a:p>
          <a:p>
            <a:pPr marL="0" indent="0">
              <a:buNone/>
            </a:pPr>
            <a:endParaRPr lang="en-US">
              <a:cs typeface="Calibri"/>
            </a:endParaRPr>
          </a:p>
        </p:txBody>
      </p:sp>
      <p:graphicFrame>
        <p:nvGraphicFramePr>
          <p:cNvPr id="7" name="Table 7">
            <a:extLst>
              <a:ext uri="{FF2B5EF4-FFF2-40B4-BE49-F238E27FC236}">
                <a16:creationId xmlns:a16="http://schemas.microsoft.com/office/drawing/2014/main" id="{14CC1815-77E3-E759-D2C7-E02636253698}"/>
              </a:ext>
            </a:extLst>
          </p:cNvPr>
          <p:cNvGraphicFramePr>
            <a:graphicFrameLocks noGrp="1"/>
          </p:cNvGraphicFramePr>
          <p:nvPr>
            <p:extLst>
              <p:ext uri="{D42A27DB-BD31-4B8C-83A1-F6EECF244321}">
                <p14:modId xmlns:p14="http://schemas.microsoft.com/office/powerpoint/2010/main" val="989093561"/>
              </p:ext>
            </p:extLst>
          </p:nvPr>
        </p:nvGraphicFramePr>
        <p:xfrm>
          <a:off x="6548437" y="651696"/>
          <a:ext cx="5514211" cy="2926080"/>
        </p:xfrm>
        <a:graphic>
          <a:graphicData uri="http://schemas.openxmlformats.org/drawingml/2006/table">
            <a:tbl>
              <a:tblPr firstRow="1" bandRow="1">
                <a:tableStyleId>{5C22544A-7EE6-4342-B048-85BDC9FD1C3A}</a:tableStyleId>
              </a:tblPr>
              <a:tblGrid>
                <a:gridCol w="2885374">
                  <a:extLst>
                    <a:ext uri="{9D8B030D-6E8A-4147-A177-3AD203B41FA5}">
                      <a16:colId xmlns:a16="http://schemas.microsoft.com/office/drawing/2014/main" val="1809096396"/>
                    </a:ext>
                  </a:extLst>
                </a:gridCol>
                <a:gridCol w="2628837">
                  <a:extLst>
                    <a:ext uri="{9D8B030D-6E8A-4147-A177-3AD203B41FA5}">
                      <a16:colId xmlns:a16="http://schemas.microsoft.com/office/drawing/2014/main" val="2966422332"/>
                    </a:ext>
                  </a:extLst>
                </a:gridCol>
              </a:tblGrid>
              <a:tr h="365125">
                <a:tc>
                  <a:txBody>
                    <a:bodyPr/>
                    <a:lstStyle/>
                    <a:p>
                      <a:pPr algn="ctr"/>
                      <a:r>
                        <a:rPr lang="en-US"/>
                        <a:t>MAX30205</a:t>
                      </a:r>
                    </a:p>
                  </a:txBody>
                  <a:tcPr/>
                </a:tc>
                <a:tc>
                  <a:txBody>
                    <a:bodyPr/>
                    <a:lstStyle/>
                    <a:p>
                      <a:pPr algn="ctr"/>
                      <a:r>
                        <a:rPr lang="en-US"/>
                        <a:t>MLX90362</a:t>
                      </a:r>
                    </a:p>
                  </a:txBody>
                  <a:tcPr/>
                </a:tc>
                <a:extLst>
                  <a:ext uri="{0D108BD9-81ED-4DB2-BD59-A6C34878D82A}">
                    <a16:rowId xmlns:a16="http://schemas.microsoft.com/office/drawing/2014/main" val="1684095189"/>
                  </a:ext>
                </a:extLst>
              </a:tr>
              <a:tr h="434217">
                <a:tc>
                  <a:txBody>
                    <a:bodyPr/>
                    <a:lstStyle/>
                    <a:p>
                      <a:r>
                        <a:rPr lang="en-US" b="1" u="sng"/>
                        <a:t>[Sensor Modality]</a:t>
                      </a:r>
                    </a:p>
                    <a:p>
                      <a:pPr lvl="0">
                        <a:buNone/>
                      </a:pPr>
                      <a:r>
                        <a:rPr lang="en-US"/>
                        <a:t>Contact-based sensor</a:t>
                      </a:r>
                    </a:p>
                  </a:txBody>
                  <a:tcPr/>
                </a:tc>
                <a:tc>
                  <a:txBody>
                    <a:bodyPr/>
                    <a:lstStyle/>
                    <a:p>
                      <a:pPr lvl="0">
                        <a:buNone/>
                      </a:pPr>
                      <a:r>
                        <a:rPr lang="en-US" sz="1800" b="1" i="0" u="sng" strike="noStrike" noProof="0">
                          <a:latin typeface="Calibri"/>
                        </a:rPr>
                        <a:t>[Sensor Modality]</a:t>
                      </a:r>
                      <a:endParaRPr lang="en-US"/>
                    </a:p>
                    <a:p>
                      <a:pPr lvl="0">
                        <a:buNone/>
                      </a:pPr>
                      <a:r>
                        <a:rPr lang="en-US"/>
                        <a:t>Optical-based sensor</a:t>
                      </a:r>
                    </a:p>
                  </a:txBody>
                  <a:tcPr/>
                </a:tc>
                <a:extLst>
                  <a:ext uri="{0D108BD9-81ED-4DB2-BD59-A6C34878D82A}">
                    <a16:rowId xmlns:a16="http://schemas.microsoft.com/office/drawing/2014/main" val="1725283333"/>
                  </a:ext>
                </a:extLst>
              </a:tr>
              <a:tr h="635000">
                <a:tc>
                  <a:txBody>
                    <a:bodyPr/>
                    <a:lstStyle/>
                    <a:p>
                      <a:r>
                        <a:rPr lang="en-US" b="1" u="sng"/>
                        <a:t>[Measurement Accuracy]</a:t>
                      </a:r>
                    </a:p>
                    <a:p>
                      <a:pPr lvl="0">
                        <a:buNone/>
                      </a:pPr>
                      <a:r>
                        <a:rPr lang="en-US"/>
                        <a:t>0.1 Celsius </a:t>
                      </a:r>
                    </a:p>
                  </a:txBody>
                  <a:tcPr/>
                </a:tc>
                <a:tc>
                  <a:txBody>
                    <a:bodyPr/>
                    <a:lstStyle/>
                    <a:p>
                      <a:r>
                        <a:rPr lang="en-US" b="1" u="sng"/>
                        <a:t>[Measurement Accuracy]</a:t>
                      </a:r>
                    </a:p>
                    <a:p>
                      <a:pPr lvl="0">
                        <a:buNone/>
                      </a:pPr>
                      <a:r>
                        <a:rPr lang="en-US"/>
                        <a:t> 0.01 Celsius </a:t>
                      </a:r>
                    </a:p>
                  </a:txBody>
                  <a:tcPr/>
                </a:tc>
                <a:extLst>
                  <a:ext uri="{0D108BD9-81ED-4DB2-BD59-A6C34878D82A}">
                    <a16:rowId xmlns:a16="http://schemas.microsoft.com/office/drawing/2014/main" val="1869624776"/>
                  </a:ext>
                </a:extLst>
              </a:tr>
              <a:tr h="434217">
                <a:tc>
                  <a:txBody>
                    <a:bodyPr/>
                    <a:lstStyle/>
                    <a:p>
                      <a:r>
                        <a:rPr lang="en-US" b="1" u="sng"/>
                        <a:t>[Price]</a:t>
                      </a:r>
                    </a:p>
                    <a:p>
                      <a:pPr lvl="0">
                        <a:buNone/>
                      </a:pPr>
                      <a:r>
                        <a:rPr lang="en-US"/>
                        <a:t>$4.77 per unit</a:t>
                      </a:r>
                    </a:p>
                  </a:txBody>
                  <a:tcPr/>
                </a:tc>
                <a:tc>
                  <a:txBody>
                    <a:bodyPr/>
                    <a:lstStyle/>
                    <a:p>
                      <a:r>
                        <a:rPr lang="en-US" b="1" u="sng"/>
                        <a:t>[Price] </a:t>
                      </a:r>
                    </a:p>
                    <a:p>
                      <a:pPr lvl="0">
                        <a:buNone/>
                      </a:pPr>
                      <a:r>
                        <a:rPr lang="en-US"/>
                        <a:t>$17.98 per unit</a:t>
                      </a:r>
                    </a:p>
                  </a:txBody>
                  <a:tcPr/>
                </a:tc>
                <a:extLst>
                  <a:ext uri="{0D108BD9-81ED-4DB2-BD59-A6C34878D82A}">
                    <a16:rowId xmlns:a16="http://schemas.microsoft.com/office/drawing/2014/main" val="109764144"/>
                  </a:ext>
                </a:extLst>
              </a:tr>
              <a:tr h="434217">
                <a:tc>
                  <a:txBody>
                    <a:bodyPr/>
                    <a:lstStyle/>
                    <a:p>
                      <a:pPr lvl="0">
                        <a:buNone/>
                      </a:pPr>
                      <a:r>
                        <a:rPr lang="en-US" b="1" u="sng"/>
                        <a:t>[Power consumption]</a:t>
                      </a:r>
                    </a:p>
                    <a:p>
                      <a:pPr lvl="0">
                        <a:buNone/>
                      </a:pPr>
                      <a:r>
                        <a:rPr lang="en-US"/>
                        <a:t>V</a:t>
                      </a:r>
                      <a:r>
                        <a:rPr lang="en-US" baseline="-25000"/>
                        <a:t>s</a:t>
                      </a:r>
                      <a:r>
                        <a:rPr lang="en-US"/>
                        <a:t> = 2.7V - 3.3V @ I</a:t>
                      </a:r>
                      <a:r>
                        <a:rPr lang="en-US" baseline="-25000"/>
                        <a:t>s</a:t>
                      </a:r>
                      <a:r>
                        <a:rPr lang="en-US"/>
                        <a:t> =100 </a:t>
                      </a:r>
                      <a:r>
                        <a:rPr lang="en-US" err="1"/>
                        <a:t>uA</a:t>
                      </a:r>
                      <a:endParaRPr lang="en-US"/>
                    </a:p>
                  </a:txBody>
                  <a:tcPr/>
                </a:tc>
                <a:tc>
                  <a:txBody>
                    <a:bodyPr/>
                    <a:lstStyle/>
                    <a:p>
                      <a:pPr lvl="0">
                        <a:buNone/>
                      </a:pPr>
                      <a:r>
                        <a:rPr lang="en-US" b="1" u="sng"/>
                        <a:t>[Power consumption]</a:t>
                      </a:r>
                    </a:p>
                    <a:p>
                      <a:pPr lvl="0">
                        <a:buNone/>
                      </a:pPr>
                      <a:r>
                        <a:rPr lang="en-US"/>
                        <a:t>V</a:t>
                      </a:r>
                      <a:r>
                        <a:rPr lang="en-US" baseline="-25000"/>
                        <a:t>s</a:t>
                      </a:r>
                      <a:r>
                        <a:rPr lang="en-US"/>
                        <a:t> = 3.3V @ I</a:t>
                      </a:r>
                      <a:r>
                        <a:rPr lang="en-US" baseline="-25000"/>
                        <a:t>S</a:t>
                      </a:r>
                      <a:r>
                        <a:rPr lang="en-US"/>
                        <a:t> = 1 mA</a:t>
                      </a:r>
                    </a:p>
                  </a:txBody>
                  <a:tcPr/>
                </a:tc>
                <a:extLst>
                  <a:ext uri="{0D108BD9-81ED-4DB2-BD59-A6C34878D82A}">
                    <a16:rowId xmlns:a16="http://schemas.microsoft.com/office/drawing/2014/main" val="2385697751"/>
                  </a:ext>
                </a:extLst>
              </a:tr>
            </a:tbl>
          </a:graphicData>
        </a:graphic>
      </p:graphicFrame>
      <p:pic>
        <p:nvPicPr>
          <p:cNvPr id="8" name="Picture 8" descr="Icon&#10;&#10;Description automatically generated">
            <a:extLst>
              <a:ext uri="{FF2B5EF4-FFF2-40B4-BE49-F238E27FC236}">
                <a16:creationId xmlns:a16="http://schemas.microsoft.com/office/drawing/2014/main" id="{26264B78-5D66-B65F-EFCD-8ADE0F1B6F30}"/>
              </a:ext>
            </a:extLst>
          </p:cNvPr>
          <p:cNvPicPr>
            <a:picLocks noChangeAspect="1"/>
          </p:cNvPicPr>
          <p:nvPr/>
        </p:nvPicPr>
        <p:blipFill>
          <a:blip r:embed="rId2"/>
          <a:stretch>
            <a:fillRect/>
          </a:stretch>
        </p:blipFill>
        <p:spPr>
          <a:xfrm>
            <a:off x="7820025" y="3737139"/>
            <a:ext cx="2330450" cy="2330450"/>
          </a:xfrm>
          <a:prstGeom prst="rect">
            <a:avLst/>
          </a:prstGeom>
        </p:spPr>
      </p:pic>
    </p:spTree>
    <p:extLst>
      <p:ext uri="{BB962C8B-B14F-4D97-AF65-F5344CB8AC3E}">
        <p14:creationId xmlns:p14="http://schemas.microsoft.com/office/powerpoint/2010/main" val="80913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54C3-BD30-7DBA-F169-0CCF569A474E}"/>
              </a:ext>
            </a:extLst>
          </p:cNvPr>
          <p:cNvSpPr>
            <a:spLocks noGrp="1"/>
          </p:cNvSpPr>
          <p:nvPr>
            <p:ph type="title"/>
          </p:nvPr>
        </p:nvSpPr>
        <p:spPr/>
        <p:txBody>
          <a:bodyPr/>
          <a:lstStyle/>
          <a:p>
            <a:r>
              <a:rPr lang="en-US"/>
              <a:t>Analog Front End Selection</a:t>
            </a:r>
          </a:p>
        </p:txBody>
      </p:sp>
      <p:graphicFrame>
        <p:nvGraphicFramePr>
          <p:cNvPr id="4" name="Table 4">
            <a:extLst>
              <a:ext uri="{FF2B5EF4-FFF2-40B4-BE49-F238E27FC236}">
                <a16:creationId xmlns:a16="http://schemas.microsoft.com/office/drawing/2014/main" id="{B35224FB-3D03-5674-808A-1E93CCBD832B}"/>
              </a:ext>
            </a:extLst>
          </p:cNvPr>
          <p:cNvGraphicFramePr>
            <a:graphicFrameLocks noGrp="1"/>
          </p:cNvGraphicFramePr>
          <p:nvPr>
            <p:ph idx="1"/>
            <p:extLst>
              <p:ext uri="{D42A27DB-BD31-4B8C-83A1-F6EECF244321}">
                <p14:modId xmlns:p14="http://schemas.microsoft.com/office/powerpoint/2010/main" val="781115914"/>
              </p:ext>
            </p:extLst>
          </p:nvPr>
        </p:nvGraphicFramePr>
        <p:xfrm>
          <a:off x="1096963" y="1846263"/>
          <a:ext cx="10058400" cy="175260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737664884"/>
                    </a:ext>
                  </a:extLst>
                </a:gridCol>
                <a:gridCol w="2011680">
                  <a:extLst>
                    <a:ext uri="{9D8B030D-6E8A-4147-A177-3AD203B41FA5}">
                      <a16:colId xmlns:a16="http://schemas.microsoft.com/office/drawing/2014/main" val="41895352"/>
                    </a:ext>
                  </a:extLst>
                </a:gridCol>
                <a:gridCol w="2011680">
                  <a:extLst>
                    <a:ext uri="{9D8B030D-6E8A-4147-A177-3AD203B41FA5}">
                      <a16:colId xmlns:a16="http://schemas.microsoft.com/office/drawing/2014/main" val="352409070"/>
                    </a:ext>
                  </a:extLst>
                </a:gridCol>
                <a:gridCol w="2011680">
                  <a:extLst>
                    <a:ext uri="{9D8B030D-6E8A-4147-A177-3AD203B41FA5}">
                      <a16:colId xmlns:a16="http://schemas.microsoft.com/office/drawing/2014/main" val="299245089"/>
                    </a:ext>
                  </a:extLst>
                </a:gridCol>
                <a:gridCol w="2011680">
                  <a:extLst>
                    <a:ext uri="{9D8B030D-6E8A-4147-A177-3AD203B41FA5}">
                      <a16:colId xmlns:a16="http://schemas.microsoft.com/office/drawing/2014/main" val="648037763"/>
                    </a:ext>
                  </a:extLst>
                </a:gridCol>
              </a:tblGrid>
              <a:tr h="370840">
                <a:tc>
                  <a:txBody>
                    <a:bodyPr/>
                    <a:lstStyle/>
                    <a:p>
                      <a:r>
                        <a:rPr lang="en-US"/>
                        <a:t>AFE</a:t>
                      </a:r>
                    </a:p>
                  </a:txBody>
                  <a:tcPr/>
                </a:tc>
                <a:tc>
                  <a:txBody>
                    <a:bodyPr/>
                    <a:lstStyle/>
                    <a:p>
                      <a:r>
                        <a:rPr lang="en-US"/>
                        <a:t>Photodiode Support</a:t>
                      </a:r>
                    </a:p>
                  </a:txBody>
                  <a:tcPr/>
                </a:tc>
                <a:tc>
                  <a:txBody>
                    <a:bodyPr/>
                    <a:lstStyle/>
                    <a:p>
                      <a:r>
                        <a:rPr lang="en-US"/>
                        <a:t>LED Support</a:t>
                      </a:r>
                    </a:p>
                  </a:txBody>
                  <a:tcPr/>
                </a:tc>
                <a:tc>
                  <a:txBody>
                    <a:bodyPr/>
                    <a:lstStyle/>
                    <a:p>
                      <a:r>
                        <a:rPr lang="en-US"/>
                        <a:t>Size</a:t>
                      </a:r>
                    </a:p>
                  </a:txBody>
                  <a:tcPr/>
                </a:tc>
                <a:tc>
                  <a:txBody>
                    <a:bodyPr/>
                    <a:lstStyle/>
                    <a:p>
                      <a:r>
                        <a:rPr lang="en-US"/>
                        <a:t>Cost</a:t>
                      </a:r>
                    </a:p>
                  </a:txBody>
                  <a:tcPr/>
                </a:tc>
                <a:extLst>
                  <a:ext uri="{0D108BD9-81ED-4DB2-BD59-A6C34878D82A}">
                    <a16:rowId xmlns:a16="http://schemas.microsoft.com/office/drawing/2014/main" val="99674449"/>
                  </a:ext>
                </a:extLst>
              </a:tr>
              <a:tr h="370840">
                <a:tc>
                  <a:txBody>
                    <a:bodyPr/>
                    <a:lstStyle/>
                    <a:p>
                      <a:r>
                        <a:rPr lang="en-US"/>
                        <a:t>ADPD4100</a:t>
                      </a:r>
                    </a:p>
                  </a:txBody>
                  <a:tcPr/>
                </a:tc>
                <a:tc>
                  <a:txBody>
                    <a:bodyPr/>
                    <a:lstStyle/>
                    <a:p>
                      <a:r>
                        <a:rPr lang="en-US"/>
                        <a:t>2</a:t>
                      </a:r>
                    </a:p>
                  </a:txBody>
                  <a:tcPr/>
                </a:tc>
                <a:tc>
                  <a:txBody>
                    <a:bodyPr/>
                    <a:lstStyle/>
                    <a:p>
                      <a:r>
                        <a:rPr lang="en-US"/>
                        <a:t>8</a:t>
                      </a:r>
                    </a:p>
                  </a:txBody>
                  <a:tcPr/>
                </a:tc>
                <a:tc>
                  <a:txBody>
                    <a:bodyPr/>
                    <a:lstStyle/>
                    <a:p>
                      <a:r>
                        <a:rPr lang="en-US"/>
                        <a:t>3.11mm x 2.14mm</a:t>
                      </a:r>
                    </a:p>
                  </a:txBody>
                  <a:tcPr/>
                </a:tc>
                <a:tc>
                  <a:txBody>
                    <a:bodyPr/>
                    <a:lstStyle/>
                    <a:p>
                      <a:r>
                        <a:rPr lang="en-US"/>
                        <a:t>$14.33</a:t>
                      </a:r>
                    </a:p>
                  </a:txBody>
                  <a:tcPr/>
                </a:tc>
                <a:extLst>
                  <a:ext uri="{0D108BD9-81ED-4DB2-BD59-A6C34878D82A}">
                    <a16:rowId xmlns:a16="http://schemas.microsoft.com/office/drawing/2014/main" val="2686544907"/>
                  </a:ext>
                </a:extLst>
              </a:tr>
              <a:tr h="370840">
                <a:tc>
                  <a:txBody>
                    <a:bodyPr/>
                    <a:lstStyle/>
                    <a:p>
                      <a:r>
                        <a:rPr lang="en-US"/>
                        <a:t>TI AFE4403</a:t>
                      </a:r>
                    </a:p>
                  </a:txBody>
                  <a:tcPr/>
                </a:tc>
                <a:tc>
                  <a:txBody>
                    <a:bodyPr/>
                    <a:lstStyle/>
                    <a:p>
                      <a:r>
                        <a:rPr lang="en-US"/>
                        <a:t>1</a:t>
                      </a:r>
                    </a:p>
                  </a:txBody>
                  <a:tcPr/>
                </a:tc>
                <a:tc>
                  <a:txBody>
                    <a:bodyPr/>
                    <a:lstStyle/>
                    <a:p>
                      <a:r>
                        <a:rPr lang="en-US"/>
                        <a:t>3</a:t>
                      </a:r>
                    </a:p>
                  </a:txBody>
                  <a:tcPr/>
                </a:tc>
                <a:tc>
                  <a:txBody>
                    <a:bodyPr/>
                    <a:lstStyle/>
                    <a:p>
                      <a:r>
                        <a:rPr lang="en-US"/>
                        <a:t>3.07mm x 3.07mm</a:t>
                      </a:r>
                    </a:p>
                  </a:txBody>
                  <a:tcPr/>
                </a:tc>
                <a:tc>
                  <a:txBody>
                    <a:bodyPr/>
                    <a:lstStyle/>
                    <a:p>
                      <a:r>
                        <a:rPr lang="en-US"/>
                        <a:t>$3.78</a:t>
                      </a:r>
                    </a:p>
                  </a:txBody>
                  <a:tcPr/>
                </a:tc>
                <a:extLst>
                  <a:ext uri="{0D108BD9-81ED-4DB2-BD59-A6C34878D82A}">
                    <a16:rowId xmlns:a16="http://schemas.microsoft.com/office/drawing/2014/main" val="384627714"/>
                  </a:ext>
                </a:extLst>
              </a:tr>
              <a:tr h="370840">
                <a:tc>
                  <a:txBody>
                    <a:bodyPr/>
                    <a:lstStyle/>
                    <a:p>
                      <a:r>
                        <a:rPr lang="en-US">
                          <a:highlight>
                            <a:srgbClr val="FF0000"/>
                          </a:highlight>
                        </a:rPr>
                        <a:t>TI AFE4404</a:t>
                      </a:r>
                    </a:p>
                  </a:txBody>
                  <a:tcPr/>
                </a:tc>
                <a:tc>
                  <a:txBody>
                    <a:bodyPr/>
                    <a:lstStyle/>
                    <a:p>
                      <a:r>
                        <a:rPr lang="en-US">
                          <a:highlight>
                            <a:srgbClr val="FF0000"/>
                          </a:highlight>
                        </a:rPr>
                        <a:t>1</a:t>
                      </a:r>
                    </a:p>
                  </a:txBody>
                  <a:tcPr/>
                </a:tc>
                <a:tc>
                  <a:txBody>
                    <a:bodyPr/>
                    <a:lstStyle/>
                    <a:p>
                      <a:r>
                        <a:rPr lang="en-US">
                          <a:highlight>
                            <a:srgbClr val="FF0000"/>
                          </a:highlight>
                        </a:rPr>
                        <a:t>3</a:t>
                      </a:r>
                    </a:p>
                  </a:txBody>
                  <a:tcPr/>
                </a:tc>
                <a:tc>
                  <a:txBody>
                    <a:bodyPr/>
                    <a:lstStyle/>
                    <a:p>
                      <a:r>
                        <a:rPr lang="en-US">
                          <a:highlight>
                            <a:srgbClr val="FF0000"/>
                          </a:highlight>
                        </a:rPr>
                        <a:t>2.60mm x 1.60mm</a:t>
                      </a:r>
                    </a:p>
                  </a:txBody>
                  <a:tcPr/>
                </a:tc>
                <a:tc>
                  <a:txBody>
                    <a:bodyPr/>
                    <a:lstStyle/>
                    <a:p>
                      <a:r>
                        <a:rPr lang="en-US">
                          <a:highlight>
                            <a:srgbClr val="FF0000"/>
                          </a:highlight>
                        </a:rPr>
                        <a:t>$1.85</a:t>
                      </a:r>
                    </a:p>
                  </a:txBody>
                  <a:tcPr/>
                </a:tc>
                <a:extLst>
                  <a:ext uri="{0D108BD9-81ED-4DB2-BD59-A6C34878D82A}">
                    <a16:rowId xmlns:a16="http://schemas.microsoft.com/office/drawing/2014/main" val="3001305272"/>
                  </a:ext>
                </a:extLst>
              </a:tr>
            </a:tbl>
          </a:graphicData>
        </a:graphic>
      </p:graphicFrame>
      <p:pic>
        <p:nvPicPr>
          <p:cNvPr id="5" name="Picture 4">
            <a:extLst>
              <a:ext uri="{FF2B5EF4-FFF2-40B4-BE49-F238E27FC236}">
                <a16:creationId xmlns:a16="http://schemas.microsoft.com/office/drawing/2014/main" id="{2B3A71E5-836E-8F23-AD97-31295191C7CC}"/>
              </a:ext>
            </a:extLst>
          </p:cNvPr>
          <p:cNvPicPr>
            <a:picLocks noChangeAspect="1"/>
          </p:cNvPicPr>
          <p:nvPr/>
        </p:nvPicPr>
        <p:blipFill>
          <a:blip r:embed="rId3"/>
          <a:stretch>
            <a:fillRect/>
          </a:stretch>
        </p:blipFill>
        <p:spPr>
          <a:xfrm>
            <a:off x="5048250" y="3838750"/>
            <a:ext cx="2095500" cy="1428750"/>
          </a:xfrm>
          <a:prstGeom prst="rect">
            <a:avLst/>
          </a:prstGeom>
        </p:spPr>
      </p:pic>
      <p:sp>
        <p:nvSpPr>
          <p:cNvPr id="6" name="TextBox 5">
            <a:extLst>
              <a:ext uri="{FF2B5EF4-FFF2-40B4-BE49-F238E27FC236}">
                <a16:creationId xmlns:a16="http://schemas.microsoft.com/office/drawing/2014/main" id="{D60C8862-EC51-79F6-C7DF-BA4A124BE2B1}"/>
              </a:ext>
            </a:extLst>
          </p:cNvPr>
          <p:cNvSpPr txBox="1"/>
          <p:nvPr/>
        </p:nvSpPr>
        <p:spPr>
          <a:xfrm>
            <a:off x="5327779" y="5427933"/>
            <a:ext cx="1950098" cy="369332"/>
          </a:xfrm>
          <a:prstGeom prst="rect">
            <a:avLst/>
          </a:prstGeom>
          <a:noFill/>
        </p:spPr>
        <p:txBody>
          <a:bodyPr wrap="square" rtlCol="0">
            <a:spAutoFit/>
          </a:bodyPr>
          <a:lstStyle/>
          <a:p>
            <a:r>
              <a:rPr lang="en-US"/>
              <a:t>AFE4404</a:t>
            </a:r>
          </a:p>
        </p:txBody>
      </p:sp>
    </p:spTree>
    <p:extLst>
      <p:ext uri="{BB962C8B-B14F-4D97-AF65-F5344CB8AC3E}">
        <p14:creationId xmlns:p14="http://schemas.microsoft.com/office/powerpoint/2010/main" val="61122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85940D-C224-C138-52C6-165AE51C867A}"/>
              </a:ext>
            </a:extLst>
          </p:cNvPr>
          <p:cNvSpPr>
            <a:spLocks noGrp="1"/>
          </p:cNvSpPr>
          <p:nvPr>
            <p:ph type="title"/>
          </p:nvPr>
        </p:nvSpPr>
        <p:spPr>
          <a:xfrm>
            <a:off x="492370" y="516835"/>
            <a:ext cx="3084844" cy="2103875"/>
          </a:xfrm>
        </p:spPr>
        <p:txBody>
          <a:bodyPr vert="horz" lIns="91440" tIns="45720" rIns="91440" bIns="45720" rtlCol="0">
            <a:normAutofit/>
          </a:bodyPr>
          <a:lstStyle/>
          <a:p>
            <a:r>
              <a:rPr lang="en-US" sz="3600" kern="1200">
                <a:solidFill>
                  <a:srgbClr val="FFFFFF"/>
                </a:solidFill>
                <a:latin typeface="+mj-lt"/>
                <a:ea typeface="+mj-ea"/>
                <a:cs typeface="+mj-cs"/>
              </a:rPr>
              <a:t>AFE4404</a:t>
            </a:r>
          </a:p>
        </p:txBody>
      </p:sp>
      <p:sp>
        <p:nvSpPr>
          <p:cNvPr id="22" name="Content Placeholder 8">
            <a:extLst>
              <a:ext uri="{FF2B5EF4-FFF2-40B4-BE49-F238E27FC236}">
                <a16:creationId xmlns:a16="http://schemas.microsoft.com/office/drawing/2014/main" id="{19AB13D6-E1B2-085F-1A54-4E446B53EBFB}"/>
              </a:ext>
            </a:extLst>
          </p:cNvPr>
          <p:cNvSpPr>
            <a:spLocks noGrp="1"/>
          </p:cNvSpPr>
          <p:nvPr>
            <p:ph idx="1"/>
          </p:nvPr>
        </p:nvSpPr>
        <p:spPr>
          <a:xfrm>
            <a:off x="492371" y="2653800"/>
            <a:ext cx="3084844" cy="3335519"/>
          </a:xfrm>
        </p:spPr>
        <p:txBody>
          <a:bodyPr>
            <a:normAutofit/>
          </a:bodyPr>
          <a:lstStyle/>
          <a:p>
            <a:endParaRPr lang="en-US" sz="1500">
              <a:solidFill>
                <a:srgbClr val="FFFFFF"/>
              </a:solidFill>
            </a:endParaRPr>
          </a:p>
        </p:txBody>
      </p:sp>
      <p:sp>
        <p:nvSpPr>
          <p:cNvPr id="23"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71482F7F-9C71-CA12-50F2-CF96A5BB8268}"/>
              </a:ext>
            </a:extLst>
          </p:cNvPr>
          <p:cNvPicPr>
            <a:picLocks noChangeAspect="1"/>
          </p:cNvPicPr>
          <p:nvPr/>
        </p:nvPicPr>
        <p:blipFill>
          <a:blip r:embed="rId3"/>
          <a:stretch>
            <a:fillRect/>
          </a:stretch>
        </p:blipFill>
        <p:spPr>
          <a:xfrm>
            <a:off x="4742017" y="1585021"/>
            <a:ext cx="6798082" cy="3687958"/>
          </a:xfrm>
          <a:prstGeom prst="rect">
            <a:avLst/>
          </a:prstGeom>
        </p:spPr>
      </p:pic>
    </p:spTree>
    <p:extLst>
      <p:ext uri="{BB962C8B-B14F-4D97-AF65-F5344CB8AC3E}">
        <p14:creationId xmlns:p14="http://schemas.microsoft.com/office/powerpoint/2010/main" val="211333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6DC1-F178-AF8D-2C4E-7028FE0442FE}"/>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kern="1200">
                <a:latin typeface="+mj-lt"/>
                <a:ea typeface="+mj-ea"/>
                <a:cs typeface="+mj-cs"/>
              </a:rPr>
              <a:t>Microcontroller Selection</a:t>
            </a:r>
          </a:p>
        </p:txBody>
      </p:sp>
      <p:graphicFrame>
        <p:nvGraphicFramePr>
          <p:cNvPr id="4" name="Table 4">
            <a:extLst>
              <a:ext uri="{FF2B5EF4-FFF2-40B4-BE49-F238E27FC236}">
                <a16:creationId xmlns:a16="http://schemas.microsoft.com/office/drawing/2014/main" id="{BB84A42A-E755-2CF4-F164-59F7674B7D51}"/>
              </a:ext>
            </a:extLst>
          </p:cNvPr>
          <p:cNvGraphicFramePr>
            <a:graphicFrameLocks noGrp="1"/>
          </p:cNvGraphicFramePr>
          <p:nvPr>
            <p:ph idx="1"/>
            <p:extLst>
              <p:ext uri="{D42A27DB-BD31-4B8C-83A1-F6EECF244321}">
                <p14:modId xmlns:p14="http://schemas.microsoft.com/office/powerpoint/2010/main" val="3312866384"/>
              </p:ext>
            </p:extLst>
          </p:nvPr>
        </p:nvGraphicFramePr>
        <p:xfrm>
          <a:off x="1096963" y="2199697"/>
          <a:ext cx="10058403" cy="3583717"/>
        </p:xfrm>
        <a:graphic>
          <a:graphicData uri="http://schemas.openxmlformats.org/drawingml/2006/table">
            <a:tbl>
              <a:tblPr firstRow="1" bandRow="1">
                <a:tableStyleId>{5C22544A-7EE6-4342-B048-85BDC9FD1C3A}</a:tableStyleId>
              </a:tblPr>
              <a:tblGrid>
                <a:gridCol w="2856147">
                  <a:extLst>
                    <a:ext uri="{9D8B030D-6E8A-4147-A177-3AD203B41FA5}">
                      <a16:colId xmlns:a16="http://schemas.microsoft.com/office/drawing/2014/main" val="876999214"/>
                    </a:ext>
                  </a:extLst>
                </a:gridCol>
                <a:gridCol w="1145738">
                  <a:extLst>
                    <a:ext uri="{9D8B030D-6E8A-4147-A177-3AD203B41FA5}">
                      <a16:colId xmlns:a16="http://schemas.microsoft.com/office/drawing/2014/main" val="3845078353"/>
                    </a:ext>
                  </a:extLst>
                </a:gridCol>
                <a:gridCol w="2419293">
                  <a:extLst>
                    <a:ext uri="{9D8B030D-6E8A-4147-A177-3AD203B41FA5}">
                      <a16:colId xmlns:a16="http://schemas.microsoft.com/office/drawing/2014/main" val="808954886"/>
                    </a:ext>
                  </a:extLst>
                </a:gridCol>
                <a:gridCol w="3637225">
                  <a:extLst>
                    <a:ext uri="{9D8B030D-6E8A-4147-A177-3AD203B41FA5}">
                      <a16:colId xmlns:a16="http://schemas.microsoft.com/office/drawing/2014/main" val="35030946"/>
                    </a:ext>
                  </a:extLst>
                </a:gridCol>
              </a:tblGrid>
              <a:tr h="454900">
                <a:tc>
                  <a:txBody>
                    <a:bodyPr/>
                    <a:lstStyle/>
                    <a:p>
                      <a:r>
                        <a:rPr lang="en-US" sz="2100"/>
                        <a:t>Microcontroller</a:t>
                      </a:r>
                    </a:p>
                  </a:txBody>
                  <a:tcPr marL="104818" marR="104818" marT="52410" marB="52410"/>
                </a:tc>
                <a:tc>
                  <a:txBody>
                    <a:bodyPr/>
                    <a:lstStyle/>
                    <a:p>
                      <a:r>
                        <a:rPr lang="en-US" sz="2100"/>
                        <a:t>Cost</a:t>
                      </a:r>
                    </a:p>
                  </a:txBody>
                  <a:tcPr marL="104818" marR="104818" marT="52410" marB="52410"/>
                </a:tc>
                <a:tc>
                  <a:txBody>
                    <a:bodyPr/>
                    <a:lstStyle/>
                    <a:p>
                      <a:r>
                        <a:rPr lang="en-US" sz="2100"/>
                        <a:t>Development tools</a:t>
                      </a:r>
                    </a:p>
                  </a:txBody>
                  <a:tcPr marL="104818" marR="104818" marT="52410" marB="52410"/>
                </a:tc>
                <a:tc>
                  <a:txBody>
                    <a:bodyPr/>
                    <a:lstStyle/>
                    <a:p>
                      <a:r>
                        <a:rPr lang="en-US" sz="2100"/>
                        <a:t>Features</a:t>
                      </a:r>
                    </a:p>
                  </a:txBody>
                  <a:tcPr marL="104818" marR="104818" marT="52410" marB="52410"/>
                </a:tc>
                <a:extLst>
                  <a:ext uri="{0D108BD9-81ED-4DB2-BD59-A6C34878D82A}">
                    <a16:rowId xmlns:a16="http://schemas.microsoft.com/office/drawing/2014/main" val="835431902"/>
                  </a:ext>
                </a:extLst>
              </a:tr>
              <a:tr h="1405907">
                <a:tc>
                  <a:txBody>
                    <a:bodyPr/>
                    <a:lstStyle/>
                    <a:p>
                      <a:r>
                        <a:rPr lang="en-US" sz="2100"/>
                        <a:t>TI -MSP430(FR6989)</a:t>
                      </a:r>
                    </a:p>
                  </a:txBody>
                  <a:tcPr marL="104818" marR="104818" marT="52410" marB="52410"/>
                </a:tc>
                <a:tc>
                  <a:txBody>
                    <a:bodyPr/>
                    <a:lstStyle/>
                    <a:p>
                      <a:r>
                        <a:rPr lang="en-US" sz="2100"/>
                        <a:t>$5</a:t>
                      </a:r>
                    </a:p>
                  </a:txBody>
                  <a:tcPr marL="104818" marR="104818" marT="52410" marB="52410"/>
                </a:tc>
                <a:tc>
                  <a:txBody>
                    <a:bodyPr/>
                    <a:lstStyle/>
                    <a:p>
                      <a:r>
                        <a:rPr lang="en-US" sz="2100"/>
                        <a:t>Code Composer Studio</a:t>
                      </a:r>
                    </a:p>
                  </a:txBody>
                  <a:tcPr marL="104818" marR="104818" marT="52410" marB="52410"/>
                </a:tc>
                <a:tc>
                  <a:txBody>
                    <a:bodyPr/>
                    <a:lstStyle/>
                    <a:p>
                      <a:pPr marL="342900" indent="-342900">
                        <a:buFont typeface="Arial" panose="020B0604020202020204" pitchFamily="34" charset="0"/>
                        <a:buChar char="•"/>
                      </a:pPr>
                      <a:r>
                        <a:rPr lang="en-US" sz="2100"/>
                        <a:t>16-Bit processor at 16MHz</a:t>
                      </a:r>
                    </a:p>
                    <a:p>
                      <a:pPr marL="342900" indent="-342900">
                        <a:buFont typeface="Arial" panose="020B0604020202020204" pitchFamily="34" charset="0"/>
                        <a:buChar char="•"/>
                      </a:pPr>
                      <a:r>
                        <a:rPr lang="en-US" sz="2100"/>
                        <a:t>2kB RAM</a:t>
                      </a:r>
                    </a:p>
                    <a:p>
                      <a:pPr marL="342900" indent="-342900">
                        <a:buFont typeface="Arial" panose="020B0604020202020204" pitchFamily="34" charset="0"/>
                        <a:buChar char="•"/>
                      </a:pPr>
                      <a:r>
                        <a:rPr lang="en-US" sz="2100"/>
                        <a:t>LCD Driver</a:t>
                      </a:r>
                    </a:p>
                  </a:txBody>
                  <a:tcPr marL="104818" marR="104818" marT="52410" marB="52410"/>
                </a:tc>
                <a:extLst>
                  <a:ext uri="{0D108BD9-81ED-4DB2-BD59-A6C34878D82A}">
                    <a16:rowId xmlns:a16="http://schemas.microsoft.com/office/drawing/2014/main" val="119812602"/>
                  </a:ext>
                </a:extLst>
              </a:tr>
              <a:tr h="1722910">
                <a:tc>
                  <a:txBody>
                    <a:bodyPr/>
                    <a:lstStyle/>
                    <a:p>
                      <a:r>
                        <a:rPr lang="en-US" sz="2100">
                          <a:highlight>
                            <a:srgbClr val="FF0000"/>
                          </a:highlight>
                        </a:rPr>
                        <a:t>Nordic Semiconductor –nRF52840(NINAB306)</a:t>
                      </a:r>
                    </a:p>
                  </a:txBody>
                  <a:tcPr marL="104818" marR="104818" marT="52410" marB="52410"/>
                </a:tc>
                <a:tc>
                  <a:txBody>
                    <a:bodyPr/>
                    <a:lstStyle/>
                    <a:p>
                      <a:r>
                        <a:rPr lang="en-US" sz="2100">
                          <a:highlight>
                            <a:srgbClr val="FF0000"/>
                          </a:highlight>
                        </a:rPr>
                        <a:t>$14.35</a:t>
                      </a:r>
                    </a:p>
                  </a:txBody>
                  <a:tcPr marL="104818" marR="104818" marT="52410" marB="52410"/>
                </a:tc>
                <a:tc>
                  <a:txBody>
                    <a:bodyPr/>
                    <a:lstStyle/>
                    <a:p>
                      <a:r>
                        <a:rPr lang="en-US" sz="2100" err="1">
                          <a:highlight>
                            <a:srgbClr val="FF0000"/>
                          </a:highlight>
                        </a:rPr>
                        <a:t>nRF</a:t>
                      </a:r>
                      <a:r>
                        <a:rPr lang="en-US" sz="2100">
                          <a:highlight>
                            <a:srgbClr val="FF0000"/>
                          </a:highlight>
                        </a:rPr>
                        <a:t> Connect, Arduino IDE</a:t>
                      </a:r>
                    </a:p>
                  </a:txBody>
                  <a:tcPr marL="104818" marR="104818" marT="52410" marB="52410"/>
                </a:tc>
                <a:tc>
                  <a:txBody>
                    <a:bodyPr/>
                    <a:lstStyle/>
                    <a:p>
                      <a:pPr marL="457200" indent="-457200">
                        <a:buFont typeface="Arial" panose="020B0604020202020204" pitchFamily="34" charset="0"/>
                        <a:buChar char="•"/>
                      </a:pPr>
                      <a:r>
                        <a:rPr lang="en-US" sz="2100">
                          <a:highlight>
                            <a:srgbClr val="FF0000"/>
                          </a:highlight>
                        </a:rPr>
                        <a:t>32-bit processor at 64MHz</a:t>
                      </a:r>
                    </a:p>
                    <a:p>
                      <a:pPr marL="457200" indent="-457200">
                        <a:buFont typeface="Arial" panose="020B0604020202020204" pitchFamily="34" charset="0"/>
                        <a:buChar char="•"/>
                      </a:pPr>
                      <a:r>
                        <a:rPr lang="en-US" sz="2100">
                          <a:highlight>
                            <a:srgbClr val="FF0000"/>
                          </a:highlight>
                        </a:rPr>
                        <a:t>256kB RAM</a:t>
                      </a:r>
                    </a:p>
                    <a:p>
                      <a:pPr marL="457200" indent="-457200">
                        <a:buFont typeface="Arial" panose="020B0604020202020204" pitchFamily="34" charset="0"/>
                        <a:buChar char="•"/>
                      </a:pPr>
                      <a:r>
                        <a:rPr lang="en-US" sz="2100">
                          <a:highlight>
                            <a:srgbClr val="FF0000"/>
                          </a:highlight>
                        </a:rPr>
                        <a:t>Bluetooth Module enabled</a:t>
                      </a:r>
                    </a:p>
                  </a:txBody>
                  <a:tcPr marL="104818" marR="104818" marT="52410" marB="52410"/>
                </a:tc>
                <a:extLst>
                  <a:ext uri="{0D108BD9-81ED-4DB2-BD59-A6C34878D82A}">
                    <a16:rowId xmlns:a16="http://schemas.microsoft.com/office/drawing/2014/main" val="1565267992"/>
                  </a:ext>
                </a:extLst>
              </a:tr>
            </a:tbl>
          </a:graphicData>
        </a:graphic>
      </p:graphicFrame>
    </p:spTree>
    <p:extLst>
      <p:ext uri="{BB962C8B-B14F-4D97-AF65-F5344CB8AC3E}">
        <p14:creationId xmlns:p14="http://schemas.microsoft.com/office/powerpoint/2010/main" val="408527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9503-F937-16BC-38F2-988D07FEDF3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chemeClr val="tx1">
                    <a:lumMod val="95000"/>
                    <a:lumOff val="5000"/>
                  </a:schemeClr>
                </a:solidFill>
              </a:rPr>
              <a:t>NINA B306</a:t>
            </a:r>
            <a:endParaRPr lang="en-US" sz="5400">
              <a:solidFill>
                <a:schemeClr val="tx1">
                  <a:lumMod val="95000"/>
                  <a:lumOff val="5000"/>
                </a:schemeClr>
              </a:solidFill>
              <a:cs typeface="Calibri Light"/>
            </a:endParaRPr>
          </a:p>
        </p:txBody>
      </p:sp>
      <p:pic>
        <p:nvPicPr>
          <p:cNvPr id="7" name="Content Placeholder 6" descr="Text&#10;&#10;Description automatically generated">
            <a:extLst>
              <a:ext uri="{FF2B5EF4-FFF2-40B4-BE49-F238E27FC236}">
                <a16:creationId xmlns:a16="http://schemas.microsoft.com/office/drawing/2014/main" id="{B71AA3C6-D285-CCDB-1A54-04CBEB8AB6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7185" y="2017385"/>
            <a:ext cx="3997637" cy="3997637"/>
          </a:xfrm>
          <a:prstGeom prst="rect">
            <a:avLst/>
          </a:prstGeom>
        </p:spPr>
      </p:pic>
      <p:pic>
        <p:nvPicPr>
          <p:cNvPr id="5" name="Content Placeholder 4">
            <a:extLst>
              <a:ext uri="{FF2B5EF4-FFF2-40B4-BE49-F238E27FC236}">
                <a16:creationId xmlns:a16="http://schemas.microsoft.com/office/drawing/2014/main" id="{0C07318C-389B-0927-CFAA-62FA041BE49E}"/>
              </a:ext>
            </a:extLst>
          </p:cNvPr>
          <p:cNvPicPr>
            <a:picLocks noChangeAspect="1"/>
          </p:cNvPicPr>
          <p:nvPr/>
        </p:nvPicPr>
        <p:blipFill rotWithShape="1">
          <a:blip r:embed="rId4"/>
          <a:srcRect r="-1" b="1599"/>
          <a:stretch/>
        </p:blipFill>
        <p:spPr>
          <a:xfrm>
            <a:off x="6630419" y="2085624"/>
            <a:ext cx="5062478" cy="3997637"/>
          </a:xfrm>
          <a:prstGeom prst="rect">
            <a:avLst/>
          </a:prstGeom>
        </p:spPr>
      </p:pic>
      <p:sp>
        <p:nvSpPr>
          <p:cNvPr id="8" name="TextBox 7">
            <a:extLst>
              <a:ext uri="{FF2B5EF4-FFF2-40B4-BE49-F238E27FC236}">
                <a16:creationId xmlns:a16="http://schemas.microsoft.com/office/drawing/2014/main" id="{3EDF6945-735A-8B87-566C-0D2F90ACFD37}"/>
              </a:ext>
            </a:extLst>
          </p:cNvPr>
          <p:cNvSpPr txBox="1"/>
          <p:nvPr/>
        </p:nvSpPr>
        <p:spPr>
          <a:xfrm>
            <a:off x="2230078" y="5561045"/>
            <a:ext cx="3931171" cy="369332"/>
          </a:xfrm>
          <a:prstGeom prst="rect">
            <a:avLst/>
          </a:prstGeom>
          <a:noFill/>
        </p:spPr>
        <p:txBody>
          <a:bodyPr wrap="square" rtlCol="0">
            <a:spAutoFit/>
          </a:bodyPr>
          <a:lstStyle/>
          <a:p>
            <a:r>
              <a:rPr lang="en-US"/>
              <a:t>10mm x 15mm</a:t>
            </a:r>
          </a:p>
        </p:txBody>
      </p:sp>
    </p:spTree>
    <p:extLst>
      <p:ext uri="{BB962C8B-B14F-4D97-AF65-F5344CB8AC3E}">
        <p14:creationId xmlns:p14="http://schemas.microsoft.com/office/powerpoint/2010/main" val="156921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186B33-A8D4-E148-AAD5-AEC635F7ECED}"/>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Power Delivery</a:t>
            </a:r>
          </a:p>
        </p:txBody>
      </p:sp>
      <p:sp>
        <p:nvSpPr>
          <p:cNvPr id="3" name="Content Placeholder 2">
            <a:extLst>
              <a:ext uri="{FF2B5EF4-FFF2-40B4-BE49-F238E27FC236}">
                <a16:creationId xmlns:a16="http://schemas.microsoft.com/office/drawing/2014/main" id="{9830DE25-AC83-0630-9D86-65F89181910A}"/>
              </a:ext>
            </a:extLst>
          </p:cNvPr>
          <p:cNvSpPr>
            <a:spLocks noGrp="1"/>
          </p:cNvSpPr>
          <p:nvPr>
            <p:ph idx="1"/>
          </p:nvPr>
        </p:nvSpPr>
        <p:spPr>
          <a:xfrm>
            <a:off x="492371" y="2653800"/>
            <a:ext cx="3084844" cy="3335519"/>
          </a:xfrm>
        </p:spPr>
        <p:txBody>
          <a:bodyPr>
            <a:normAutofit/>
          </a:bodyPr>
          <a:lstStyle/>
          <a:p>
            <a:r>
              <a:rPr lang="en-US" sz="1500">
                <a:solidFill>
                  <a:srgbClr val="FFFFFF"/>
                </a:solidFill>
              </a:rPr>
              <a:t>Our wearable device will be powered solely by a lithium-ion Polymer battery</a:t>
            </a:r>
          </a:p>
          <a:p>
            <a:r>
              <a:rPr lang="en-US" sz="1500">
                <a:solidFill>
                  <a:srgbClr val="FFFFFF"/>
                </a:solidFill>
              </a:rPr>
              <a:t>Nominal voltage of 3.7V, actual range is 3.0V-4.2V</a:t>
            </a:r>
          </a:p>
          <a:p>
            <a:r>
              <a:rPr lang="en-US" sz="1500">
                <a:solidFill>
                  <a:srgbClr val="FFFFFF"/>
                </a:solidFill>
              </a:rPr>
              <a:t>Over-charging and low voltage protection circuitry within</a:t>
            </a: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Diagram&#10;&#10;Description automatically generated">
            <a:extLst>
              <a:ext uri="{FF2B5EF4-FFF2-40B4-BE49-F238E27FC236}">
                <a16:creationId xmlns:a16="http://schemas.microsoft.com/office/drawing/2014/main" id="{B8765B91-9F1D-8123-0D6C-7FBE9BBE8A8E}"/>
              </a:ext>
            </a:extLst>
          </p:cNvPr>
          <p:cNvPicPr>
            <a:picLocks noChangeAspect="1"/>
          </p:cNvPicPr>
          <p:nvPr/>
        </p:nvPicPr>
        <p:blipFill>
          <a:blip r:embed="rId3"/>
          <a:stretch>
            <a:fillRect/>
          </a:stretch>
        </p:blipFill>
        <p:spPr>
          <a:xfrm>
            <a:off x="4770762" y="640080"/>
            <a:ext cx="6740592" cy="5577840"/>
          </a:xfrm>
          <a:prstGeom prst="rect">
            <a:avLst/>
          </a:prstGeom>
        </p:spPr>
      </p:pic>
    </p:spTree>
    <p:extLst>
      <p:ext uri="{BB962C8B-B14F-4D97-AF65-F5344CB8AC3E}">
        <p14:creationId xmlns:p14="http://schemas.microsoft.com/office/powerpoint/2010/main" val="43682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5BBE-33F6-1B8B-5255-DAC58FCAE7B0}"/>
              </a:ext>
            </a:extLst>
          </p:cNvPr>
          <p:cNvSpPr>
            <a:spLocks noGrp="1"/>
          </p:cNvSpPr>
          <p:nvPr>
            <p:ph type="title"/>
          </p:nvPr>
        </p:nvSpPr>
        <p:spPr>
          <a:xfrm>
            <a:off x="710390" y="681037"/>
            <a:ext cx="3738779" cy="1788811"/>
          </a:xfrm>
        </p:spPr>
        <p:txBody>
          <a:bodyPr>
            <a:normAutofit/>
          </a:bodyPr>
          <a:lstStyle/>
          <a:p>
            <a:r>
              <a:rPr lang="en-US" sz="4000"/>
              <a:t>Charging Circuitry</a:t>
            </a:r>
          </a:p>
        </p:txBody>
      </p:sp>
      <p:sp>
        <p:nvSpPr>
          <p:cNvPr id="9" name="Content Placeholder 8">
            <a:extLst>
              <a:ext uri="{FF2B5EF4-FFF2-40B4-BE49-F238E27FC236}">
                <a16:creationId xmlns:a16="http://schemas.microsoft.com/office/drawing/2014/main" id="{31A367C8-DE73-45D6-2008-ACFF1015E917}"/>
              </a:ext>
            </a:extLst>
          </p:cNvPr>
          <p:cNvSpPr>
            <a:spLocks noGrp="1"/>
          </p:cNvSpPr>
          <p:nvPr>
            <p:ph idx="1"/>
          </p:nvPr>
        </p:nvSpPr>
        <p:spPr>
          <a:xfrm>
            <a:off x="710390" y="2630161"/>
            <a:ext cx="3738780" cy="3546801"/>
          </a:xfrm>
        </p:spPr>
        <p:txBody>
          <a:bodyPr>
            <a:normAutofit/>
          </a:bodyPr>
          <a:lstStyle/>
          <a:p>
            <a:r>
              <a:rPr lang="en-US" sz="2000"/>
              <a:t>Tentatively kept external to conserve space </a:t>
            </a:r>
          </a:p>
          <a:p>
            <a:r>
              <a:rPr lang="en-US" sz="2000"/>
              <a:t>Device is not intended to be used while plugged in</a:t>
            </a:r>
          </a:p>
        </p:txBody>
      </p:sp>
      <p:pic>
        <p:nvPicPr>
          <p:cNvPr id="5" name="Content Placeholder 4" descr="Diagram, schematic&#10;&#10;Description automatically generated">
            <a:extLst>
              <a:ext uri="{FF2B5EF4-FFF2-40B4-BE49-F238E27FC236}">
                <a16:creationId xmlns:a16="http://schemas.microsoft.com/office/drawing/2014/main" id="{99149BFC-BC37-56FC-12AD-7176A255F3F2}"/>
              </a:ext>
            </a:extLst>
          </p:cNvPr>
          <p:cNvPicPr>
            <a:picLocks noChangeAspect="1"/>
          </p:cNvPicPr>
          <p:nvPr/>
        </p:nvPicPr>
        <p:blipFill rotWithShape="1">
          <a:blip r:embed="rId3">
            <a:extLst>
              <a:ext uri="{28A0092B-C50C-407E-A947-70E740481C1C}">
                <a14:useLocalDpi xmlns:a14="http://schemas.microsoft.com/office/drawing/2010/main" val="0"/>
              </a:ext>
            </a:extLst>
          </a:blip>
          <a:srcRect l="23343"/>
          <a:stretch/>
        </p:blipFill>
        <p:spPr>
          <a:xfrm>
            <a:off x="5170507" y="484633"/>
            <a:ext cx="6542215" cy="5888736"/>
          </a:xfrm>
          <a:prstGeom prst="rect">
            <a:avLst/>
          </a:prstGeom>
        </p:spPr>
      </p:pic>
    </p:spTree>
    <p:extLst>
      <p:ext uri="{BB962C8B-B14F-4D97-AF65-F5344CB8AC3E}">
        <p14:creationId xmlns:p14="http://schemas.microsoft.com/office/powerpoint/2010/main" val="3931403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ADB4-5F39-FF74-BADD-2722CE20BBA9}"/>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kern="1200">
                <a:solidFill>
                  <a:schemeClr val="tx1"/>
                </a:solidFill>
                <a:latin typeface="+mj-lt"/>
                <a:ea typeface="+mj-ea"/>
                <a:cs typeface="+mj-cs"/>
              </a:rPr>
              <a:t>Power Regulation</a:t>
            </a:r>
          </a:p>
        </p:txBody>
      </p:sp>
      <p:graphicFrame>
        <p:nvGraphicFramePr>
          <p:cNvPr id="4" name="Table 4">
            <a:extLst>
              <a:ext uri="{FF2B5EF4-FFF2-40B4-BE49-F238E27FC236}">
                <a16:creationId xmlns:a16="http://schemas.microsoft.com/office/drawing/2014/main" id="{4FE355E9-AAC0-A409-2E26-425EF46E60E1}"/>
              </a:ext>
            </a:extLst>
          </p:cNvPr>
          <p:cNvGraphicFramePr>
            <a:graphicFrameLocks noGrp="1"/>
          </p:cNvGraphicFramePr>
          <p:nvPr>
            <p:ph idx="1"/>
            <p:extLst>
              <p:ext uri="{D42A27DB-BD31-4B8C-83A1-F6EECF244321}">
                <p14:modId xmlns:p14="http://schemas.microsoft.com/office/powerpoint/2010/main" val="1142929280"/>
              </p:ext>
            </p:extLst>
          </p:nvPr>
        </p:nvGraphicFramePr>
        <p:xfrm>
          <a:off x="1574888" y="2405149"/>
          <a:ext cx="9036131" cy="3899396"/>
        </p:xfrm>
        <a:graphic>
          <a:graphicData uri="http://schemas.openxmlformats.org/drawingml/2006/table">
            <a:tbl>
              <a:tblPr firstRow="1" bandRow="1">
                <a:tableStyleId>{5C22544A-7EE6-4342-B048-85BDC9FD1C3A}</a:tableStyleId>
              </a:tblPr>
              <a:tblGrid>
                <a:gridCol w="1821159">
                  <a:extLst>
                    <a:ext uri="{9D8B030D-6E8A-4147-A177-3AD203B41FA5}">
                      <a16:colId xmlns:a16="http://schemas.microsoft.com/office/drawing/2014/main" val="2143726757"/>
                    </a:ext>
                  </a:extLst>
                </a:gridCol>
                <a:gridCol w="1423091">
                  <a:extLst>
                    <a:ext uri="{9D8B030D-6E8A-4147-A177-3AD203B41FA5}">
                      <a16:colId xmlns:a16="http://schemas.microsoft.com/office/drawing/2014/main" val="4168882524"/>
                    </a:ext>
                  </a:extLst>
                </a:gridCol>
                <a:gridCol w="1423091">
                  <a:extLst>
                    <a:ext uri="{9D8B030D-6E8A-4147-A177-3AD203B41FA5}">
                      <a16:colId xmlns:a16="http://schemas.microsoft.com/office/drawing/2014/main" val="1502699786"/>
                    </a:ext>
                  </a:extLst>
                </a:gridCol>
                <a:gridCol w="1522608">
                  <a:extLst>
                    <a:ext uri="{9D8B030D-6E8A-4147-A177-3AD203B41FA5}">
                      <a16:colId xmlns:a16="http://schemas.microsoft.com/office/drawing/2014/main" val="3992703490"/>
                    </a:ext>
                  </a:extLst>
                </a:gridCol>
                <a:gridCol w="1306988">
                  <a:extLst>
                    <a:ext uri="{9D8B030D-6E8A-4147-A177-3AD203B41FA5}">
                      <a16:colId xmlns:a16="http://schemas.microsoft.com/office/drawing/2014/main" val="1177860287"/>
                    </a:ext>
                  </a:extLst>
                </a:gridCol>
                <a:gridCol w="1539194">
                  <a:extLst>
                    <a:ext uri="{9D8B030D-6E8A-4147-A177-3AD203B41FA5}">
                      <a16:colId xmlns:a16="http://schemas.microsoft.com/office/drawing/2014/main" val="3601832148"/>
                    </a:ext>
                  </a:extLst>
                </a:gridCol>
              </a:tblGrid>
              <a:tr h="1243157">
                <a:tc>
                  <a:txBody>
                    <a:bodyPr/>
                    <a:lstStyle/>
                    <a:p>
                      <a:r>
                        <a:rPr lang="en-US" sz="2300"/>
                        <a:t>Regulator</a:t>
                      </a:r>
                    </a:p>
                  </a:txBody>
                  <a:tcPr marL="119421" marR="119421" marT="59710" marB="59710"/>
                </a:tc>
                <a:tc>
                  <a:txBody>
                    <a:bodyPr/>
                    <a:lstStyle/>
                    <a:p>
                      <a:r>
                        <a:rPr lang="en-US" sz="2300"/>
                        <a:t>Input Voltage Range</a:t>
                      </a:r>
                    </a:p>
                  </a:txBody>
                  <a:tcPr marL="119421" marR="119421" marT="59710" marB="59710"/>
                </a:tc>
                <a:tc>
                  <a:txBody>
                    <a:bodyPr/>
                    <a:lstStyle/>
                    <a:p>
                      <a:r>
                        <a:rPr lang="en-US" sz="2300"/>
                        <a:t>Output Voltage Range</a:t>
                      </a:r>
                    </a:p>
                  </a:txBody>
                  <a:tcPr marL="119421" marR="119421" marT="59710" marB="59710"/>
                </a:tc>
                <a:tc>
                  <a:txBody>
                    <a:bodyPr/>
                    <a:lstStyle/>
                    <a:p>
                      <a:r>
                        <a:rPr lang="en-US" sz="2300"/>
                        <a:t>Output current (max)</a:t>
                      </a:r>
                    </a:p>
                  </a:txBody>
                  <a:tcPr marL="119421" marR="119421" marT="59710" marB="59710"/>
                </a:tc>
                <a:tc>
                  <a:txBody>
                    <a:bodyPr/>
                    <a:lstStyle/>
                    <a:p>
                      <a:r>
                        <a:rPr lang="en-US" sz="2300"/>
                        <a:t>Size</a:t>
                      </a:r>
                    </a:p>
                  </a:txBody>
                  <a:tcPr marL="119421" marR="119421" marT="59710" marB="59710"/>
                </a:tc>
                <a:tc>
                  <a:txBody>
                    <a:bodyPr/>
                    <a:lstStyle/>
                    <a:p>
                      <a:r>
                        <a:rPr lang="en-US" sz="2300"/>
                        <a:t>Cost per unit</a:t>
                      </a:r>
                    </a:p>
                  </a:txBody>
                  <a:tcPr marL="119421" marR="119421" marT="59710" marB="59710"/>
                </a:tc>
                <a:extLst>
                  <a:ext uri="{0D108BD9-81ED-4DB2-BD59-A6C34878D82A}">
                    <a16:rowId xmlns:a16="http://schemas.microsoft.com/office/drawing/2014/main" val="1000166695"/>
                  </a:ext>
                </a:extLst>
              </a:tr>
              <a:tr h="885413">
                <a:tc>
                  <a:txBody>
                    <a:bodyPr/>
                    <a:lstStyle/>
                    <a:p>
                      <a:r>
                        <a:rPr lang="en-US" sz="2300"/>
                        <a:t>TPS63001</a:t>
                      </a:r>
                    </a:p>
                  </a:txBody>
                  <a:tcPr marL="119421" marR="119421" marT="59710" marB="59710"/>
                </a:tc>
                <a:tc>
                  <a:txBody>
                    <a:bodyPr/>
                    <a:lstStyle/>
                    <a:p>
                      <a:r>
                        <a:rPr lang="en-US" sz="2300"/>
                        <a:t>1.8V – 5.5V</a:t>
                      </a:r>
                    </a:p>
                  </a:txBody>
                  <a:tcPr marL="119421" marR="119421" marT="59710" marB="59710"/>
                </a:tc>
                <a:tc>
                  <a:txBody>
                    <a:bodyPr/>
                    <a:lstStyle/>
                    <a:p>
                      <a:r>
                        <a:rPr lang="en-US" sz="2300"/>
                        <a:t>1.2V – 5.5V</a:t>
                      </a:r>
                    </a:p>
                  </a:txBody>
                  <a:tcPr marL="119421" marR="119421" marT="59710" marB="59710"/>
                </a:tc>
                <a:tc>
                  <a:txBody>
                    <a:bodyPr/>
                    <a:lstStyle/>
                    <a:p>
                      <a:r>
                        <a:rPr lang="en-US" sz="2300"/>
                        <a:t>1200mA</a:t>
                      </a:r>
                    </a:p>
                  </a:txBody>
                  <a:tcPr marL="119421" marR="119421" marT="59710" marB="59710"/>
                </a:tc>
                <a:tc>
                  <a:txBody>
                    <a:bodyPr/>
                    <a:lstStyle/>
                    <a:p>
                      <a:r>
                        <a:rPr lang="en-US" sz="2300"/>
                        <a:t>3mm x 3mm</a:t>
                      </a:r>
                    </a:p>
                  </a:txBody>
                  <a:tcPr marL="119421" marR="119421" marT="59710" marB="59710"/>
                </a:tc>
                <a:tc>
                  <a:txBody>
                    <a:bodyPr/>
                    <a:lstStyle/>
                    <a:p>
                      <a:r>
                        <a:rPr lang="en-US" sz="2300"/>
                        <a:t>$1.03</a:t>
                      </a:r>
                    </a:p>
                  </a:txBody>
                  <a:tcPr marL="119421" marR="119421" marT="59710" marB="59710"/>
                </a:tc>
                <a:extLst>
                  <a:ext uri="{0D108BD9-81ED-4DB2-BD59-A6C34878D82A}">
                    <a16:rowId xmlns:a16="http://schemas.microsoft.com/office/drawing/2014/main" val="181746946"/>
                  </a:ext>
                </a:extLst>
              </a:tr>
              <a:tr h="885413">
                <a:tc>
                  <a:txBody>
                    <a:bodyPr/>
                    <a:lstStyle/>
                    <a:p>
                      <a:r>
                        <a:rPr lang="en-US" sz="2300"/>
                        <a:t>TPS63802</a:t>
                      </a:r>
                    </a:p>
                  </a:txBody>
                  <a:tcPr marL="119421" marR="119421" marT="59710" marB="59710"/>
                </a:tc>
                <a:tc>
                  <a:txBody>
                    <a:bodyPr/>
                    <a:lstStyle/>
                    <a:p>
                      <a:r>
                        <a:rPr lang="en-US" sz="2300"/>
                        <a:t>1.3V – 5.5V</a:t>
                      </a:r>
                    </a:p>
                  </a:txBody>
                  <a:tcPr marL="119421" marR="119421" marT="59710" marB="59710"/>
                </a:tc>
                <a:tc>
                  <a:txBody>
                    <a:bodyPr/>
                    <a:lstStyle/>
                    <a:p>
                      <a:r>
                        <a:rPr lang="en-US" sz="2300"/>
                        <a:t>1.8V – 5.2V</a:t>
                      </a:r>
                    </a:p>
                  </a:txBody>
                  <a:tcPr marL="119421" marR="119421" marT="59710" marB="59710"/>
                </a:tc>
                <a:tc>
                  <a:txBody>
                    <a:bodyPr/>
                    <a:lstStyle/>
                    <a:p>
                      <a:r>
                        <a:rPr lang="en-US" sz="2300"/>
                        <a:t>2000mA</a:t>
                      </a:r>
                    </a:p>
                  </a:txBody>
                  <a:tcPr marL="119421" marR="119421" marT="59710" marB="59710"/>
                </a:tc>
                <a:tc>
                  <a:txBody>
                    <a:bodyPr/>
                    <a:lstStyle/>
                    <a:p>
                      <a:r>
                        <a:rPr lang="en-US" sz="2300"/>
                        <a:t>3mm x 2mm</a:t>
                      </a:r>
                    </a:p>
                  </a:txBody>
                  <a:tcPr marL="119421" marR="119421" marT="59710" marB="59710"/>
                </a:tc>
                <a:tc>
                  <a:txBody>
                    <a:bodyPr/>
                    <a:lstStyle/>
                    <a:p>
                      <a:r>
                        <a:rPr lang="en-US" sz="2300"/>
                        <a:t>$0.70</a:t>
                      </a:r>
                    </a:p>
                  </a:txBody>
                  <a:tcPr marL="119421" marR="119421" marT="59710" marB="59710"/>
                </a:tc>
                <a:extLst>
                  <a:ext uri="{0D108BD9-81ED-4DB2-BD59-A6C34878D82A}">
                    <a16:rowId xmlns:a16="http://schemas.microsoft.com/office/drawing/2014/main" val="3846160501"/>
                  </a:ext>
                </a:extLst>
              </a:tr>
              <a:tr h="885413">
                <a:tc>
                  <a:txBody>
                    <a:bodyPr/>
                    <a:lstStyle/>
                    <a:p>
                      <a:r>
                        <a:rPr lang="en-US" sz="2300">
                          <a:highlight>
                            <a:srgbClr val="FF0000"/>
                          </a:highlight>
                        </a:rPr>
                        <a:t>LTC3440</a:t>
                      </a:r>
                    </a:p>
                  </a:txBody>
                  <a:tcPr marL="119421" marR="119421" marT="59710" marB="59710"/>
                </a:tc>
                <a:tc>
                  <a:txBody>
                    <a:bodyPr/>
                    <a:lstStyle/>
                    <a:p>
                      <a:r>
                        <a:rPr lang="en-US" sz="2300">
                          <a:highlight>
                            <a:srgbClr val="FF0000"/>
                          </a:highlight>
                        </a:rPr>
                        <a:t>2.5V – 5.5V</a:t>
                      </a:r>
                    </a:p>
                  </a:txBody>
                  <a:tcPr marL="119421" marR="119421" marT="59710" marB="59710"/>
                </a:tc>
                <a:tc>
                  <a:txBody>
                    <a:bodyPr/>
                    <a:lstStyle/>
                    <a:p>
                      <a:r>
                        <a:rPr lang="en-US" sz="2300">
                          <a:highlight>
                            <a:srgbClr val="FF0000"/>
                          </a:highlight>
                        </a:rPr>
                        <a:t>2.5V – 5.5V</a:t>
                      </a:r>
                    </a:p>
                  </a:txBody>
                  <a:tcPr marL="119421" marR="119421" marT="59710" marB="59710"/>
                </a:tc>
                <a:tc>
                  <a:txBody>
                    <a:bodyPr/>
                    <a:lstStyle/>
                    <a:p>
                      <a:r>
                        <a:rPr lang="en-US" sz="2300">
                          <a:highlight>
                            <a:srgbClr val="FF0000"/>
                          </a:highlight>
                        </a:rPr>
                        <a:t>600mA</a:t>
                      </a:r>
                    </a:p>
                  </a:txBody>
                  <a:tcPr marL="119421" marR="119421" marT="59710" marB="59710"/>
                </a:tc>
                <a:tc>
                  <a:txBody>
                    <a:bodyPr/>
                    <a:lstStyle/>
                    <a:p>
                      <a:r>
                        <a:rPr lang="en-US" sz="2300">
                          <a:highlight>
                            <a:srgbClr val="FF0000"/>
                          </a:highlight>
                        </a:rPr>
                        <a:t>3mm x 3mm</a:t>
                      </a:r>
                    </a:p>
                  </a:txBody>
                  <a:tcPr marL="119421" marR="119421" marT="59710" marB="59710"/>
                </a:tc>
                <a:tc>
                  <a:txBody>
                    <a:bodyPr/>
                    <a:lstStyle/>
                    <a:p>
                      <a:r>
                        <a:rPr lang="en-US" sz="2300">
                          <a:highlight>
                            <a:srgbClr val="FF0000"/>
                          </a:highlight>
                        </a:rPr>
                        <a:t>$7.75</a:t>
                      </a:r>
                    </a:p>
                  </a:txBody>
                  <a:tcPr marL="119421" marR="119421" marT="59710" marB="59710"/>
                </a:tc>
                <a:extLst>
                  <a:ext uri="{0D108BD9-81ED-4DB2-BD59-A6C34878D82A}">
                    <a16:rowId xmlns:a16="http://schemas.microsoft.com/office/drawing/2014/main" val="2772687006"/>
                  </a:ext>
                </a:extLst>
              </a:tr>
            </a:tbl>
          </a:graphicData>
        </a:graphic>
      </p:graphicFrame>
      <p:sp>
        <p:nvSpPr>
          <p:cNvPr id="5" name="TextBox 4">
            <a:extLst>
              <a:ext uri="{FF2B5EF4-FFF2-40B4-BE49-F238E27FC236}">
                <a16:creationId xmlns:a16="http://schemas.microsoft.com/office/drawing/2014/main" id="{FB325F31-C865-4644-6F5D-ADE2E4A3ACEB}"/>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2000"/>
              <a:t>Buck-Boost Switching Voltage Regulators</a:t>
            </a:r>
          </a:p>
        </p:txBody>
      </p:sp>
    </p:spTree>
    <p:extLst>
      <p:ext uri="{BB962C8B-B14F-4D97-AF65-F5344CB8AC3E}">
        <p14:creationId xmlns:p14="http://schemas.microsoft.com/office/powerpoint/2010/main" val="302161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2972-6825-D742-F6AE-1F8F2147AA15}"/>
              </a:ext>
            </a:extLst>
          </p:cNvPr>
          <p:cNvSpPr>
            <a:spLocks noGrp="1"/>
          </p:cNvSpPr>
          <p:nvPr>
            <p:ph type="title"/>
          </p:nvPr>
        </p:nvSpPr>
        <p:spPr>
          <a:xfrm>
            <a:off x="1198181" y="557189"/>
            <a:ext cx="9795637" cy="1104857"/>
          </a:xfrm>
        </p:spPr>
        <p:txBody>
          <a:bodyPr vert="horz" lIns="91440" tIns="45720" rIns="91440" bIns="45720" rtlCol="0" anchor="b">
            <a:normAutofit/>
          </a:bodyPr>
          <a:lstStyle/>
          <a:p>
            <a:pPr algn="ctr"/>
            <a:r>
              <a:rPr lang="en-US" sz="5200"/>
              <a:t>Regulator Efficiency Comparison</a:t>
            </a:r>
          </a:p>
        </p:txBody>
      </p:sp>
      <p:pic>
        <p:nvPicPr>
          <p:cNvPr id="5" name="Content Placeholder 4">
            <a:extLst>
              <a:ext uri="{FF2B5EF4-FFF2-40B4-BE49-F238E27FC236}">
                <a16:creationId xmlns:a16="http://schemas.microsoft.com/office/drawing/2014/main" id="{40588290-F5D1-19D2-8C2C-D57E681563F0}"/>
              </a:ext>
            </a:extLst>
          </p:cNvPr>
          <p:cNvPicPr>
            <a:picLocks noGrp="1" noChangeAspect="1"/>
          </p:cNvPicPr>
          <p:nvPr>
            <p:ph idx="1"/>
          </p:nvPr>
        </p:nvPicPr>
        <p:blipFill>
          <a:blip r:embed="rId3"/>
          <a:stretch>
            <a:fillRect/>
          </a:stretch>
        </p:blipFill>
        <p:spPr>
          <a:xfrm>
            <a:off x="376845" y="2785950"/>
            <a:ext cx="3432044" cy="3514855"/>
          </a:xfrm>
          <a:prstGeom prst="rect">
            <a:avLst/>
          </a:prstGeom>
        </p:spPr>
      </p:pic>
      <p:pic>
        <p:nvPicPr>
          <p:cNvPr id="7" name="Picture 6">
            <a:extLst>
              <a:ext uri="{FF2B5EF4-FFF2-40B4-BE49-F238E27FC236}">
                <a16:creationId xmlns:a16="http://schemas.microsoft.com/office/drawing/2014/main" id="{1F451CFF-7067-1C9B-A12C-3E616A4A4E1A}"/>
              </a:ext>
            </a:extLst>
          </p:cNvPr>
          <p:cNvPicPr>
            <a:picLocks noChangeAspect="1"/>
          </p:cNvPicPr>
          <p:nvPr/>
        </p:nvPicPr>
        <p:blipFill>
          <a:blip r:embed="rId4"/>
          <a:stretch>
            <a:fillRect/>
          </a:stretch>
        </p:blipFill>
        <p:spPr>
          <a:xfrm>
            <a:off x="4259485" y="2785950"/>
            <a:ext cx="3665337" cy="3514855"/>
          </a:xfrm>
          <a:prstGeom prst="rect">
            <a:avLst/>
          </a:prstGeom>
        </p:spPr>
      </p:pic>
      <p:pic>
        <p:nvPicPr>
          <p:cNvPr id="9" name="Picture 8">
            <a:extLst>
              <a:ext uri="{FF2B5EF4-FFF2-40B4-BE49-F238E27FC236}">
                <a16:creationId xmlns:a16="http://schemas.microsoft.com/office/drawing/2014/main" id="{0C5A2EB9-4853-B6A0-AC68-133872AD2465}"/>
              </a:ext>
            </a:extLst>
          </p:cNvPr>
          <p:cNvPicPr>
            <a:picLocks noChangeAspect="1"/>
          </p:cNvPicPr>
          <p:nvPr/>
        </p:nvPicPr>
        <p:blipFill>
          <a:blip r:embed="rId5"/>
          <a:stretch>
            <a:fillRect/>
          </a:stretch>
        </p:blipFill>
        <p:spPr>
          <a:xfrm>
            <a:off x="8192673" y="3178055"/>
            <a:ext cx="3797536" cy="2730644"/>
          </a:xfrm>
          <a:prstGeom prst="rect">
            <a:avLst/>
          </a:prstGeom>
        </p:spPr>
      </p:pic>
      <p:sp>
        <p:nvSpPr>
          <p:cNvPr id="10" name="TextBox 9">
            <a:extLst>
              <a:ext uri="{FF2B5EF4-FFF2-40B4-BE49-F238E27FC236}">
                <a16:creationId xmlns:a16="http://schemas.microsoft.com/office/drawing/2014/main" id="{ECC8031C-9EFF-1EE5-D7C8-64093ACA1255}"/>
              </a:ext>
            </a:extLst>
          </p:cNvPr>
          <p:cNvSpPr txBox="1"/>
          <p:nvPr/>
        </p:nvSpPr>
        <p:spPr>
          <a:xfrm>
            <a:off x="1198181" y="2096885"/>
            <a:ext cx="11168742" cy="646331"/>
          </a:xfrm>
          <a:prstGeom prst="rect">
            <a:avLst/>
          </a:prstGeom>
          <a:noFill/>
        </p:spPr>
        <p:txBody>
          <a:bodyPr wrap="square" rtlCol="0">
            <a:spAutoFit/>
          </a:bodyPr>
          <a:lstStyle/>
          <a:p>
            <a:r>
              <a:rPr lang="en-US">
                <a:highlight>
                  <a:srgbClr val="FF0000"/>
                </a:highlight>
              </a:rPr>
              <a:t>LTC3440</a:t>
            </a:r>
            <a:r>
              <a:rPr lang="en-US"/>
              <a:t>					TPS63001				TPS63802					</a:t>
            </a:r>
          </a:p>
        </p:txBody>
      </p:sp>
    </p:spTree>
    <p:extLst>
      <p:ext uri="{BB962C8B-B14F-4D97-AF65-F5344CB8AC3E}">
        <p14:creationId xmlns:p14="http://schemas.microsoft.com/office/powerpoint/2010/main" val="190722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283E-B38E-00F3-0DD6-39C08E9CCA1B}"/>
              </a:ext>
            </a:extLst>
          </p:cNvPr>
          <p:cNvSpPr>
            <a:spLocks noGrp="1"/>
          </p:cNvSpPr>
          <p:nvPr>
            <p:ph type="title"/>
          </p:nvPr>
        </p:nvSpPr>
        <p:spPr/>
        <p:txBody>
          <a:bodyPr/>
          <a:lstStyle/>
          <a:p>
            <a:r>
              <a:rPr lang="en-US"/>
              <a:t>Project Goals </a:t>
            </a:r>
          </a:p>
        </p:txBody>
      </p:sp>
      <p:sp>
        <p:nvSpPr>
          <p:cNvPr id="3" name="Content Placeholder 2">
            <a:extLst>
              <a:ext uri="{FF2B5EF4-FFF2-40B4-BE49-F238E27FC236}">
                <a16:creationId xmlns:a16="http://schemas.microsoft.com/office/drawing/2014/main" id="{736BF9D0-25B1-9553-F58F-6A9A7002765B}"/>
              </a:ext>
            </a:extLst>
          </p:cNvPr>
          <p:cNvSpPr>
            <a:spLocks noGrp="1"/>
          </p:cNvSpPr>
          <p:nvPr>
            <p:ph idx="1"/>
          </p:nvPr>
        </p:nvSpPr>
        <p:spPr/>
        <p:txBody>
          <a:bodyPr vert="horz" lIns="0" tIns="45720" rIns="0" bIns="45720" rtlCol="0" anchor="t">
            <a:normAutofit/>
          </a:bodyPr>
          <a:lstStyle/>
          <a:p>
            <a:pPr>
              <a:buFont typeface="Wingdings,Sans-Serif" panose="020F0502020204030204" pitchFamily="34" charset="0"/>
              <a:buChar char="§"/>
            </a:pPr>
            <a:r>
              <a:rPr lang="en-US" sz="2600">
                <a:ea typeface="+mn-lt"/>
                <a:cs typeface="+mn-lt"/>
              </a:rPr>
              <a:t>Build a lightweight, compact, wearable sensor device that measures and provides information about cardiovascular biometrics.</a:t>
            </a:r>
            <a:endParaRPr lang="en-US" sz="2600">
              <a:cs typeface="Calibri"/>
            </a:endParaRPr>
          </a:p>
          <a:p>
            <a:pPr>
              <a:buFont typeface="Wingdings" panose="020F0502020204030204" pitchFamily="34" charset="0"/>
              <a:buChar char="§"/>
            </a:pPr>
            <a:r>
              <a:rPr lang="en-US" sz="2600">
                <a:cs typeface="Calibri"/>
              </a:rPr>
              <a:t>Design</a:t>
            </a:r>
            <a:r>
              <a:rPr lang="en-US" sz="2600">
                <a:ea typeface="+mn-lt"/>
                <a:cs typeface="+mn-lt"/>
              </a:rPr>
              <a:t> device such that it can wirelessly interfaces with a personal device.</a:t>
            </a:r>
            <a:endParaRPr lang="en-US" sz="2600">
              <a:cs typeface="Calibri"/>
            </a:endParaRPr>
          </a:p>
          <a:p>
            <a:pPr>
              <a:buFont typeface="Wingdings,Sans-Serif" panose="020F0502020204030204" pitchFamily="34" charset="0"/>
              <a:buChar char="§"/>
            </a:pPr>
            <a:r>
              <a:rPr lang="en-US" sz="2600">
                <a:cs typeface="Calibri"/>
              </a:rPr>
              <a:t>Have</a:t>
            </a:r>
            <a:r>
              <a:rPr lang="en-US" sz="2600">
                <a:ea typeface="+mn-lt"/>
                <a:cs typeface="+mn-lt"/>
              </a:rPr>
              <a:t> biometric data logged via an app for long term health monitoring</a:t>
            </a:r>
          </a:p>
          <a:p>
            <a:pPr>
              <a:buFont typeface="Wingdings" panose="020F0502020204030204" pitchFamily="34" charset="0"/>
              <a:buChar char="§"/>
            </a:pPr>
            <a:endParaRPr lang="en-US" sz="2600">
              <a:cs typeface="Calibri"/>
            </a:endParaRPr>
          </a:p>
          <a:p>
            <a:pPr>
              <a:buFont typeface="Wingdings" panose="020F0502020204030204" pitchFamily="34" charset="0"/>
              <a:buChar char="§"/>
            </a:pPr>
            <a:endParaRPr lang="en-US" sz="2600">
              <a:cs typeface="Calibri"/>
            </a:endParaRPr>
          </a:p>
          <a:p>
            <a:pPr>
              <a:buFont typeface="Wingdings" panose="020F0502020204030204" pitchFamily="34" charset="0"/>
              <a:buChar char="§"/>
            </a:pPr>
            <a:endParaRPr lang="en-US" sz="2600">
              <a:cs typeface="Calibri"/>
            </a:endParaRPr>
          </a:p>
        </p:txBody>
      </p:sp>
    </p:spTree>
    <p:extLst>
      <p:ext uri="{BB962C8B-B14F-4D97-AF65-F5344CB8AC3E}">
        <p14:creationId xmlns:p14="http://schemas.microsoft.com/office/powerpoint/2010/main" val="20104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15947-1B84-9A6D-0414-7AE31E1E81EC}"/>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Power Regulation Schematic</a:t>
            </a:r>
          </a:p>
        </p:txBody>
      </p:sp>
      <p:pic>
        <p:nvPicPr>
          <p:cNvPr id="5" name="Content Placeholder 4">
            <a:extLst>
              <a:ext uri="{FF2B5EF4-FFF2-40B4-BE49-F238E27FC236}">
                <a16:creationId xmlns:a16="http://schemas.microsoft.com/office/drawing/2014/main" id="{86CF8041-DF34-6A41-E135-0B847607D983}"/>
              </a:ext>
            </a:extLst>
          </p:cNvPr>
          <p:cNvPicPr>
            <a:picLocks noGrp="1" noChangeAspect="1"/>
          </p:cNvPicPr>
          <p:nvPr>
            <p:ph idx="1"/>
          </p:nvPr>
        </p:nvPicPr>
        <p:blipFill>
          <a:blip r:embed="rId3"/>
          <a:stretch>
            <a:fillRect/>
          </a:stretch>
        </p:blipFill>
        <p:spPr>
          <a:xfrm>
            <a:off x="635457" y="967876"/>
            <a:ext cx="10916463" cy="3274940"/>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803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4B2AD-C11F-5C9A-58FA-A92D1044D9E3}"/>
              </a:ext>
            </a:extLst>
          </p:cNvPr>
          <p:cNvSpPr>
            <a:spLocks noGrp="1"/>
          </p:cNvSpPr>
          <p:nvPr>
            <p:ph type="title"/>
          </p:nvPr>
        </p:nvSpPr>
        <p:spPr>
          <a:xfrm>
            <a:off x="4444841" y="-2988933"/>
            <a:ext cx="3401961" cy="3686015"/>
          </a:xfrm>
        </p:spPr>
        <p:txBody>
          <a:bodyPr vert="horz" lIns="91440" tIns="45720" rIns="91440" bIns="45720" rtlCol="0" anchor="b">
            <a:normAutofit/>
          </a:bodyPr>
          <a:lstStyle/>
          <a:p>
            <a:r>
              <a:rPr lang="en-US" sz="2000">
                <a:solidFill>
                  <a:schemeClr val="tx1">
                    <a:lumMod val="85000"/>
                    <a:lumOff val="15000"/>
                  </a:schemeClr>
                </a:solidFill>
              </a:rPr>
              <a:t>MCU and Sensors Schematic</a:t>
            </a:r>
          </a:p>
        </p:txBody>
      </p:sp>
      <p:pic>
        <p:nvPicPr>
          <p:cNvPr id="5" name="Content Placeholder 4" descr="Diagram, schematic&#10;&#10;Description automatically generated">
            <a:extLst>
              <a:ext uri="{FF2B5EF4-FFF2-40B4-BE49-F238E27FC236}">
                <a16:creationId xmlns:a16="http://schemas.microsoft.com/office/drawing/2014/main" id="{22619AF7-98F8-6AB0-D905-815D641ADCF4}"/>
              </a:ext>
            </a:extLst>
          </p:cNvPr>
          <p:cNvPicPr>
            <a:picLocks noGrp="1" noChangeAspect="1"/>
          </p:cNvPicPr>
          <p:nvPr>
            <p:ph idx="1"/>
          </p:nvPr>
        </p:nvPicPr>
        <p:blipFill>
          <a:blip r:embed="rId3"/>
          <a:stretch>
            <a:fillRect/>
          </a:stretch>
        </p:blipFill>
        <p:spPr>
          <a:xfrm>
            <a:off x="1270895" y="750893"/>
            <a:ext cx="9744126" cy="5549040"/>
          </a:xfrm>
          <a:prstGeom prst="rect">
            <a:avLst/>
          </a:prstGeom>
        </p:spPr>
      </p:pic>
      <p:cxnSp>
        <p:nvCxnSpPr>
          <p:cNvPr id="36"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933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0382-8F04-5BC9-1D24-A2F4185B0EAC}"/>
              </a:ext>
            </a:extLst>
          </p:cNvPr>
          <p:cNvSpPr>
            <a:spLocks noGrp="1"/>
          </p:cNvSpPr>
          <p:nvPr>
            <p:ph type="title"/>
          </p:nvPr>
        </p:nvSpPr>
        <p:spPr/>
        <p:txBody>
          <a:bodyPr>
            <a:normAutofit/>
          </a:bodyPr>
          <a:lstStyle/>
          <a:p>
            <a:r>
              <a:rPr lang="en-US" sz="4000"/>
              <a:t>Mobile Application Platform Selection Factors</a:t>
            </a:r>
          </a:p>
        </p:txBody>
      </p:sp>
      <p:sp>
        <p:nvSpPr>
          <p:cNvPr id="3" name="Content Placeholder 2">
            <a:extLst>
              <a:ext uri="{FF2B5EF4-FFF2-40B4-BE49-F238E27FC236}">
                <a16:creationId xmlns:a16="http://schemas.microsoft.com/office/drawing/2014/main" id="{ED34C354-D254-3987-1168-CBE4021A603F}"/>
              </a:ext>
            </a:extLst>
          </p:cNvPr>
          <p:cNvSpPr>
            <a:spLocks noGrp="1"/>
          </p:cNvSpPr>
          <p:nvPr>
            <p:ph idx="1"/>
          </p:nvPr>
        </p:nvSpPr>
        <p:spPr>
          <a:xfrm>
            <a:off x="928008" y="1825625"/>
            <a:ext cx="10515600" cy="4351338"/>
          </a:xfrm>
        </p:spPr>
        <p:txBody>
          <a:bodyPr/>
          <a:lstStyle/>
          <a:p>
            <a:r>
              <a:rPr lang="en-US"/>
              <a:t>Features</a:t>
            </a:r>
          </a:p>
          <a:p>
            <a:r>
              <a:rPr lang="en-US"/>
              <a:t>Cost</a:t>
            </a:r>
          </a:p>
          <a:p>
            <a:r>
              <a:rPr lang="en-US"/>
              <a:t>Hardware Requirements</a:t>
            </a:r>
          </a:p>
          <a:p>
            <a:r>
              <a:rPr lang="en-US"/>
              <a:t>Learning Curve</a:t>
            </a:r>
          </a:p>
          <a:p>
            <a:endParaRPr lang="en-US"/>
          </a:p>
        </p:txBody>
      </p:sp>
    </p:spTree>
    <p:extLst>
      <p:ext uri="{BB962C8B-B14F-4D97-AF65-F5344CB8AC3E}">
        <p14:creationId xmlns:p14="http://schemas.microsoft.com/office/powerpoint/2010/main" val="108160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45A34F-9657-C940-75A4-8AC263BFED4B}"/>
              </a:ext>
            </a:extLst>
          </p:cNvPr>
          <p:cNvSpPr>
            <a:spLocks noGrp="1"/>
          </p:cNvSpPr>
          <p:nvPr>
            <p:ph type="title"/>
          </p:nvPr>
        </p:nvSpPr>
        <p:spPr>
          <a:xfrm>
            <a:off x="1106461" y="268242"/>
            <a:ext cx="10058400" cy="1450757"/>
          </a:xfrm>
        </p:spPr>
        <p:txBody>
          <a:bodyPr/>
          <a:lstStyle/>
          <a:p>
            <a:r>
              <a:rPr lang="en-US"/>
              <a:t>Platform Selection Comparison</a:t>
            </a:r>
          </a:p>
        </p:txBody>
      </p:sp>
      <p:sp>
        <p:nvSpPr>
          <p:cNvPr id="5" name="Text Placeholder 4">
            <a:extLst>
              <a:ext uri="{FF2B5EF4-FFF2-40B4-BE49-F238E27FC236}">
                <a16:creationId xmlns:a16="http://schemas.microsoft.com/office/drawing/2014/main" id="{89B67E4A-3D3A-25AA-1236-7411ED85CD50}"/>
              </a:ext>
            </a:extLst>
          </p:cNvPr>
          <p:cNvSpPr>
            <a:spLocks noGrp="1"/>
          </p:cNvSpPr>
          <p:nvPr>
            <p:ph type="body" idx="1"/>
          </p:nvPr>
        </p:nvSpPr>
        <p:spPr>
          <a:xfrm>
            <a:off x="3892639" y="1782799"/>
            <a:ext cx="3160713" cy="823912"/>
          </a:xfrm>
        </p:spPr>
        <p:txBody>
          <a:bodyPr/>
          <a:lstStyle/>
          <a:p>
            <a:r>
              <a:rPr lang="en-US" b="1"/>
              <a:t>Android</a:t>
            </a:r>
          </a:p>
        </p:txBody>
      </p:sp>
      <p:sp>
        <p:nvSpPr>
          <p:cNvPr id="6" name="Content Placeholder 5">
            <a:extLst>
              <a:ext uri="{FF2B5EF4-FFF2-40B4-BE49-F238E27FC236}">
                <a16:creationId xmlns:a16="http://schemas.microsoft.com/office/drawing/2014/main" id="{C8CEAD87-8A40-0F93-5CAA-B583B4ECD2BA}"/>
              </a:ext>
            </a:extLst>
          </p:cNvPr>
          <p:cNvSpPr>
            <a:spLocks noGrp="1"/>
          </p:cNvSpPr>
          <p:nvPr>
            <p:ph sz="half" idx="2"/>
          </p:nvPr>
        </p:nvSpPr>
        <p:spPr>
          <a:xfrm>
            <a:off x="3810996" y="2449991"/>
            <a:ext cx="3634241" cy="2959311"/>
          </a:xfrm>
        </p:spPr>
        <p:txBody>
          <a:bodyPr>
            <a:normAutofit/>
          </a:bodyPr>
          <a:lstStyle/>
          <a:p>
            <a:r>
              <a:rPr lang="en-US"/>
              <a:t>Native Multithreading</a:t>
            </a:r>
          </a:p>
          <a:p>
            <a:r>
              <a:rPr lang="en-US"/>
              <a:t>Tightly coupled and supported features</a:t>
            </a:r>
          </a:p>
          <a:p>
            <a:r>
              <a:rPr lang="en-US"/>
              <a:t>No Software Cost</a:t>
            </a:r>
          </a:p>
          <a:p>
            <a:r>
              <a:rPr lang="en-US"/>
              <a:t>No Hardware Cost</a:t>
            </a:r>
          </a:p>
          <a:p>
            <a:r>
              <a:rPr lang="en-US"/>
              <a:t>No special HW requirements</a:t>
            </a:r>
          </a:p>
          <a:p>
            <a:r>
              <a:rPr lang="en-US"/>
              <a:t>Strong Language Familiarity.</a:t>
            </a:r>
          </a:p>
        </p:txBody>
      </p:sp>
      <p:sp>
        <p:nvSpPr>
          <p:cNvPr id="7" name="Text Placeholder 6">
            <a:extLst>
              <a:ext uri="{FF2B5EF4-FFF2-40B4-BE49-F238E27FC236}">
                <a16:creationId xmlns:a16="http://schemas.microsoft.com/office/drawing/2014/main" id="{936D5C47-C17E-E434-99AC-17C32F8F0D48}"/>
              </a:ext>
            </a:extLst>
          </p:cNvPr>
          <p:cNvSpPr>
            <a:spLocks noGrp="1"/>
          </p:cNvSpPr>
          <p:nvPr>
            <p:ph type="body" sz="quarter" idx="3"/>
          </p:nvPr>
        </p:nvSpPr>
        <p:spPr>
          <a:xfrm>
            <a:off x="7640472" y="1782151"/>
            <a:ext cx="3803423" cy="823912"/>
          </a:xfrm>
        </p:spPr>
        <p:txBody>
          <a:bodyPr/>
          <a:lstStyle/>
          <a:p>
            <a:r>
              <a:rPr lang="en-US" b="1"/>
              <a:t>Apple/IOS</a:t>
            </a:r>
          </a:p>
        </p:txBody>
      </p:sp>
      <p:sp>
        <p:nvSpPr>
          <p:cNvPr id="8" name="Content Placeholder 7">
            <a:extLst>
              <a:ext uri="{FF2B5EF4-FFF2-40B4-BE49-F238E27FC236}">
                <a16:creationId xmlns:a16="http://schemas.microsoft.com/office/drawing/2014/main" id="{7CAC12BB-D679-887E-2AD4-BADBB2F0E7F4}"/>
              </a:ext>
            </a:extLst>
          </p:cNvPr>
          <p:cNvSpPr>
            <a:spLocks noGrp="1"/>
          </p:cNvSpPr>
          <p:nvPr>
            <p:ph sz="quarter" idx="4"/>
          </p:nvPr>
        </p:nvSpPr>
        <p:spPr>
          <a:xfrm>
            <a:off x="7641771" y="2447246"/>
            <a:ext cx="3803424" cy="3684588"/>
          </a:xfrm>
        </p:spPr>
        <p:txBody>
          <a:bodyPr>
            <a:normAutofit/>
          </a:bodyPr>
          <a:lstStyle/>
          <a:p>
            <a:r>
              <a:rPr lang="en-US"/>
              <a:t>Native Multithreading</a:t>
            </a:r>
          </a:p>
          <a:p>
            <a:r>
              <a:rPr lang="en-US"/>
              <a:t>Tightly coupled and supported features.</a:t>
            </a:r>
          </a:p>
          <a:p>
            <a:r>
              <a:rPr lang="en-US"/>
              <a:t>Software Development cost starts at $100</a:t>
            </a:r>
          </a:p>
          <a:p>
            <a:r>
              <a:rPr lang="en-US"/>
              <a:t>Requires IOS computer for development. Must purchase.</a:t>
            </a:r>
          </a:p>
          <a:p>
            <a:r>
              <a:rPr lang="en-US"/>
              <a:t>Weak Language Familiarity</a:t>
            </a:r>
          </a:p>
        </p:txBody>
      </p:sp>
      <p:sp>
        <p:nvSpPr>
          <p:cNvPr id="12" name="Rectangle 11">
            <a:extLst>
              <a:ext uri="{FF2B5EF4-FFF2-40B4-BE49-F238E27FC236}">
                <a16:creationId xmlns:a16="http://schemas.microsoft.com/office/drawing/2014/main" id="{E09090A8-E411-6A0E-477F-A0B67CDFACFF}"/>
              </a:ext>
            </a:extLst>
          </p:cNvPr>
          <p:cNvSpPr/>
          <p:nvPr/>
        </p:nvSpPr>
        <p:spPr>
          <a:xfrm>
            <a:off x="3810996" y="1928125"/>
            <a:ext cx="3392061" cy="3678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a:extLst>
              <a:ext uri="{FF2B5EF4-FFF2-40B4-BE49-F238E27FC236}">
                <a16:creationId xmlns:a16="http://schemas.microsoft.com/office/drawing/2014/main" id="{72670E0B-DE4D-65BD-610F-E2091284CD7C}"/>
              </a:ext>
            </a:extLst>
          </p:cNvPr>
          <p:cNvSpPr txBox="1">
            <a:spLocks/>
          </p:cNvSpPr>
          <p:nvPr/>
        </p:nvSpPr>
        <p:spPr>
          <a:xfrm>
            <a:off x="262230" y="2525486"/>
            <a:ext cx="3634241" cy="368458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Selective Multithreading Support</a:t>
            </a:r>
          </a:p>
          <a:p>
            <a:r>
              <a:rPr lang="en-US"/>
              <a:t>Features selectively available and not necessarily supported.</a:t>
            </a:r>
          </a:p>
          <a:p>
            <a:r>
              <a:rPr lang="en-US"/>
              <a:t>Commonly No Software cost/requirement</a:t>
            </a:r>
          </a:p>
          <a:p>
            <a:r>
              <a:rPr lang="en-US"/>
              <a:t>In general No Hardware cost</a:t>
            </a:r>
          </a:p>
          <a:p>
            <a:r>
              <a:rPr lang="en-US"/>
              <a:t>Selective Language Familiarity.</a:t>
            </a:r>
          </a:p>
        </p:txBody>
      </p:sp>
      <p:sp>
        <p:nvSpPr>
          <p:cNvPr id="2" name="Text Placeholder 4">
            <a:extLst>
              <a:ext uri="{FF2B5EF4-FFF2-40B4-BE49-F238E27FC236}">
                <a16:creationId xmlns:a16="http://schemas.microsoft.com/office/drawing/2014/main" id="{52679F98-A3AF-9837-A4AE-89F921B4ACD7}"/>
              </a:ext>
            </a:extLst>
          </p:cNvPr>
          <p:cNvSpPr txBox="1">
            <a:spLocks/>
          </p:cNvSpPr>
          <p:nvPr/>
        </p:nvSpPr>
        <p:spPr>
          <a:xfrm>
            <a:off x="528822" y="1962741"/>
            <a:ext cx="3160713"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b="1">
                <a:ea typeface="+mn-lt"/>
                <a:cs typeface="+mn-lt"/>
              </a:rPr>
              <a:t>Cross Platform</a:t>
            </a:r>
            <a:endParaRPr lang="en-US">
              <a:ea typeface="+mn-lt"/>
              <a:cs typeface="+mn-lt"/>
            </a:endParaRPr>
          </a:p>
          <a:p>
            <a:endParaRPr lang="en-US" b="1">
              <a:cs typeface="Calibri"/>
            </a:endParaRPr>
          </a:p>
        </p:txBody>
      </p:sp>
    </p:spTree>
    <p:extLst>
      <p:ext uri="{BB962C8B-B14F-4D97-AF65-F5344CB8AC3E}">
        <p14:creationId xmlns:p14="http://schemas.microsoft.com/office/powerpoint/2010/main" val="337812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5069-3DFF-085C-1D15-A4CB1768CD1D}"/>
              </a:ext>
            </a:extLst>
          </p:cNvPr>
          <p:cNvSpPr>
            <a:spLocks noGrp="1"/>
          </p:cNvSpPr>
          <p:nvPr>
            <p:ph type="title" idx="4294967295"/>
          </p:nvPr>
        </p:nvSpPr>
        <p:spPr>
          <a:xfrm>
            <a:off x="697735" y="227414"/>
            <a:ext cx="10515600" cy="1325563"/>
          </a:xfrm>
        </p:spPr>
        <p:txBody>
          <a:bodyPr/>
          <a:lstStyle/>
          <a:p>
            <a:r>
              <a:rPr lang="en-US">
                <a:cs typeface="Calibri Light"/>
              </a:rPr>
              <a:t>Mobile Application - Overview</a:t>
            </a:r>
            <a:endParaRPr lang="en-US"/>
          </a:p>
        </p:txBody>
      </p:sp>
      <p:pic>
        <p:nvPicPr>
          <p:cNvPr id="4" name="Picture 4" descr="Diagram&#10;&#10;Description automatically generated">
            <a:extLst>
              <a:ext uri="{FF2B5EF4-FFF2-40B4-BE49-F238E27FC236}">
                <a16:creationId xmlns:a16="http://schemas.microsoft.com/office/drawing/2014/main" id="{9313C2DB-893A-90EC-9F37-A22828FE8304}"/>
              </a:ext>
            </a:extLst>
          </p:cNvPr>
          <p:cNvPicPr>
            <a:picLocks noGrp="1" noChangeAspect="1"/>
          </p:cNvPicPr>
          <p:nvPr>
            <p:ph idx="4294967295"/>
          </p:nvPr>
        </p:nvPicPr>
        <p:blipFill>
          <a:blip r:embed="rId3"/>
          <a:stretch>
            <a:fillRect/>
          </a:stretch>
        </p:blipFill>
        <p:spPr>
          <a:xfrm>
            <a:off x="4079378" y="2201519"/>
            <a:ext cx="4146550" cy="3716337"/>
          </a:xfrm>
        </p:spPr>
      </p:pic>
      <p:pic>
        <p:nvPicPr>
          <p:cNvPr id="5" name="Picture 4">
            <a:extLst>
              <a:ext uri="{FF2B5EF4-FFF2-40B4-BE49-F238E27FC236}">
                <a16:creationId xmlns:a16="http://schemas.microsoft.com/office/drawing/2014/main" id="{AAA45C6B-8B5D-BF48-CABF-390D41929CD9}"/>
              </a:ext>
            </a:extLst>
          </p:cNvPr>
          <p:cNvPicPr>
            <a:picLocks noChangeAspect="1"/>
          </p:cNvPicPr>
          <p:nvPr/>
        </p:nvPicPr>
        <p:blipFill>
          <a:blip r:embed="rId4"/>
          <a:stretch>
            <a:fillRect/>
          </a:stretch>
        </p:blipFill>
        <p:spPr>
          <a:xfrm>
            <a:off x="136377" y="2354581"/>
            <a:ext cx="4232021" cy="3320721"/>
          </a:xfrm>
          <a:prstGeom prst="rect">
            <a:avLst/>
          </a:prstGeom>
        </p:spPr>
      </p:pic>
      <p:pic>
        <p:nvPicPr>
          <p:cNvPr id="6" name="Picture 4" descr="Diagram&#10;&#10;Description automatically generated">
            <a:extLst>
              <a:ext uri="{FF2B5EF4-FFF2-40B4-BE49-F238E27FC236}">
                <a16:creationId xmlns:a16="http://schemas.microsoft.com/office/drawing/2014/main" id="{A811C1B1-57B0-BA70-4151-A5C2C798B57F}"/>
              </a:ext>
            </a:extLst>
          </p:cNvPr>
          <p:cNvPicPr>
            <a:picLocks noChangeAspect="1"/>
          </p:cNvPicPr>
          <p:nvPr/>
        </p:nvPicPr>
        <p:blipFill>
          <a:blip r:embed="rId5"/>
          <a:stretch>
            <a:fillRect/>
          </a:stretch>
        </p:blipFill>
        <p:spPr>
          <a:xfrm>
            <a:off x="8390421" y="2164669"/>
            <a:ext cx="3046005" cy="3446368"/>
          </a:xfrm>
          <a:prstGeom prst="rect">
            <a:avLst/>
          </a:prstGeom>
        </p:spPr>
      </p:pic>
      <p:sp>
        <p:nvSpPr>
          <p:cNvPr id="3" name="Text Placeholder 4">
            <a:extLst>
              <a:ext uri="{FF2B5EF4-FFF2-40B4-BE49-F238E27FC236}">
                <a16:creationId xmlns:a16="http://schemas.microsoft.com/office/drawing/2014/main" id="{443EE0AA-B2F5-992B-949D-AAABCDCBACDD}"/>
              </a:ext>
            </a:extLst>
          </p:cNvPr>
          <p:cNvSpPr txBox="1">
            <a:spLocks/>
          </p:cNvSpPr>
          <p:nvPr/>
        </p:nvSpPr>
        <p:spPr>
          <a:xfrm>
            <a:off x="831786" y="1898476"/>
            <a:ext cx="3160713"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a:ea typeface="+mn-lt"/>
                <a:cs typeface="+mn-lt"/>
              </a:rPr>
              <a:t>BT Validation Sequence</a:t>
            </a:r>
            <a:endParaRPr lang="en-US"/>
          </a:p>
          <a:p>
            <a:endParaRPr lang="en-US" b="1">
              <a:cs typeface="Calibri"/>
            </a:endParaRPr>
          </a:p>
        </p:txBody>
      </p:sp>
      <p:sp>
        <p:nvSpPr>
          <p:cNvPr id="11" name="Text Placeholder 4">
            <a:extLst>
              <a:ext uri="{FF2B5EF4-FFF2-40B4-BE49-F238E27FC236}">
                <a16:creationId xmlns:a16="http://schemas.microsoft.com/office/drawing/2014/main" id="{DCA28BB4-24DB-F374-65BA-EFC7F60CDEC1}"/>
              </a:ext>
            </a:extLst>
          </p:cNvPr>
          <p:cNvSpPr txBox="1">
            <a:spLocks/>
          </p:cNvSpPr>
          <p:nvPr/>
        </p:nvSpPr>
        <p:spPr>
          <a:xfrm>
            <a:off x="5165086" y="1898476"/>
            <a:ext cx="3160713"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a:ea typeface="+mn-lt"/>
                <a:cs typeface="+mn-lt"/>
              </a:rPr>
              <a:t>Primary Flow</a:t>
            </a:r>
            <a:endParaRPr lang="en-US"/>
          </a:p>
          <a:p>
            <a:endParaRPr lang="en-US" b="1">
              <a:cs typeface="Calibri"/>
            </a:endParaRPr>
          </a:p>
        </p:txBody>
      </p:sp>
      <p:sp>
        <p:nvSpPr>
          <p:cNvPr id="12" name="Text Placeholder 4">
            <a:extLst>
              <a:ext uri="{FF2B5EF4-FFF2-40B4-BE49-F238E27FC236}">
                <a16:creationId xmlns:a16="http://schemas.microsoft.com/office/drawing/2014/main" id="{02D2FAAF-EB0B-834D-E109-F5189B0551BF}"/>
              </a:ext>
            </a:extLst>
          </p:cNvPr>
          <p:cNvSpPr txBox="1">
            <a:spLocks/>
          </p:cNvSpPr>
          <p:nvPr/>
        </p:nvSpPr>
        <p:spPr>
          <a:xfrm>
            <a:off x="8837376" y="1898477"/>
            <a:ext cx="3160713"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a:ea typeface="+mn-lt"/>
                <a:cs typeface="+mn-lt"/>
              </a:rPr>
              <a:t>Login Sequence</a:t>
            </a:r>
            <a:endParaRPr lang="en-US"/>
          </a:p>
          <a:p>
            <a:endParaRPr lang="en-US" b="1">
              <a:cs typeface="Calibri"/>
            </a:endParaRPr>
          </a:p>
        </p:txBody>
      </p:sp>
    </p:spTree>
    <p:extLst>
      <p:ext uri="{BB962C8B-B14F-4D97-AF65-F5344CB8AC3E}">
        <p14:creationId xmlns:p14="http://schemas.microsoft.com/office/powerpoint/2010/main" val="1972385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88F3-7D0F-D601-8BA0-7EC4DDFFE00B}"/>
              </a:ext>
            </a:extLst>
          </p:cNvPr>
          <p:cNvSpPr>
            <a:spLocks noGrp="1"/>
          </p:cNvSpPr>
          <p:nvPr>
            <p:ph type="title"/>
          </p:nvPr>
        </p:nvSpPr>
        <p:spPr/>
        <p:txBody>
          <a:bodyPr/>
          <a:lstStyle/>
          <a:p>
            <a:r>
              <a:rPr lang="en-US">
                <a:cs typeface="Calibri Light"/>
              </a:rPr>
              <a:t>Mobile Application  - Login Sequence</a:t>
            </a:r>
            <a:endParaRPr lang="en-US"/>
          </a:p>
        </p:txBody>
      </p:sp>
      <p:pic>
        <p:nvPicPr>
          <p:cNvPr id="4" name="Picture 4" descr="Diagram&#10;&#10;Description automatically generated">
            <a:extLst>
              <a:ext uri="{FF2B5EF4-FFF2-40B4-BE49-F238E27FC236}">
                <a16:creationId xmlns:a16="http://schemas.microsoft.com/office/drawing/2014/main" id="{300EE86C-BB0C-99FA-315B-8518F0EB3F3A}"/>
              </a:ext>
            </a:extLst>
          </p:cNvPr>
          <p:cNvPicPr>
            <a:picLocks noGrp="1" noChangeAspect="1"/>
          </p:cNvPicPr>
          <p:nvPr>
            <p:ph idx="1"/>
          </p:nvPr>
        </p:nvPicPr>
        <p:blipFill>
          <a:blip r:embed="rId2"/>
          <a:stretch>
            <a:fillRect/>
          </a:stretch>
        </p:blipFill>
        <p:spPr>
          <a:xfrm>
            <a:off x="4352880" y="1846263"/>
            <a:ext cx="3546565" cy="4022725"/>
          </a:xfrm>
        </p:spPr>
      </p:pic>
    </p:spTree>
    <p:extLst>
      <p:ext uri="{BB962C8B-B14F-4D97-AF65-F5344CB8AC3E}">
        <p14:creationId xmlns:p14="http://schemas.microsoft.com/office/powerpoint/2010/main" val="67453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5069-3DFF-085C-1D15-A4CB1768CD1D}"/>
              </a:ext>
            </a:extLst>
          </p:cNvPr>
          <p:cNvSpPr>
            <a:spLocks noGrp="1"/>
          </p:cNvSpPr>
          <p:nvPr>
            <p:ph type="title"/>
          </p:nvPr>
        </p:nvSpPr>
        <p:spPr/>
        <p:txBody>
          <a:bodyPr/>
          <a:lstStyle/>
          <a:p>
            <a:r>
              <a:rPr lang="en-US">
                <a:cs typeface="Calibri Light"/>
              </a:rPr>
              <a:t>Mobile Application – Primary Flow</a:t>
            </a:r>
            <a:endParaRPr lang="en-US"/>
          </a:p>
        </p:txBody>
      </p:sp>
      <p:pic>
        <p:nvPicPr>
          <p:cNvPr id="4" name="Picture 4" descr="Diagram&#10;&#10;Description automatically generated">
            <a:extLst>
              <a:ext uri="{FF2B5EF4-FFF2-40B4-BE49-F238E27FC236}">
                <a16:creationId xmlns:a16="http://schemas.microsoft.com/office/drawing/2014/main" id="{9313C2DB-893A-90EC-9F37-A22828FE8304}"/>
              </a:ext>
            </a:extLst>
          </p:cNvPr>
          <p:cNvPicPr>
            <a:picLocks noGrp="1" noChangeAspect="1"/>
          </p:cNvPicPr>
          <p:nvPr>
            <p:ph idx="1"/>
          </p:nvPr>
        </p:nvPicPr>
        <p:blipFill>
          <a:blip r:embed="rId2"/>
          <a:stretch>
            <a:fillRect/>
          </a:stretch>
        </p:blipFill>
        <p:spPr>
          <a:xfrm>
            <a:off x="3145642" y="1909259"/>
            <a:ext cx="4887814" cy="4379216"/>
          </a:xfrm>
        </p:spPr>
      </p:pic>
    </p:spTree>
    <p:extLst>
      <p:ext uri="{BB962C8B-B14F-4D97-AF65-F5344CB8AC3E}">
        <p14:creationId xmlns:p14="http://schemas.microsoft.com/office/powerpoint/2010/main" val="8131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8C8A-5792-2124-5EF1-53A4375D8257}"/>
              </a:ext>
            </a:extLst>
          </p:cNvPr>
          <p:cNvSpPr>
            <a:spLocks noGrp="1"/>
          </p:cNvSpPr>
          <p:nvPr>
            <p:ph type="title"/>
          </p:nvPr>
        </p:nvSpPr>
        <p:spPr>
          <a:xfrm>
            <a:off x="1097280" y="286603"/>
            <a:ext cx="10287918" cy="1432396"/>
          </a:xfrm>
        </p:spPr>
        <p:txBody>
          <a:bodyPr/>
          <a:lstStyle/>
          <a:p>
            <a:r>
              <a:rPr lang="en-US">
                <a:cs typeface="Calibri Light"/>
              </a:rPr>
              <a:t>Mobile Application – Bluetooth Validation</a:t>
            </a:r>
            <a:endParaRPr lang="en-US"/>
          </a:p>
        </p:txBody>
      </p:sp>
      <p:pic>
        <p:nvPicPr>
          <p:cNvPr id="4" name="Picture 4">
            <a:extLst>
              <a:ext uri="{FF2B5EF4-FFF2-40B4-BE49-F238E27FC236}">
                <a16:creationId xmlns:a16="http://schemas.microsoft.com/office/drawing/2014/main" id="{0E455DDA-B7A4-9A24-DF03-64079B8C022D}"/>
              </a:ext>
            </a:extLst>
          </p:cNvPr>
          <p:cNvPicPr>
            <a:picLocks noGrp="1" noChangeAspect="1"/>
          </p:cNvPicPr>
          <p:nvPr>
            <p:ph idx="1"/>
          </p:nvPr>
        </p:nvPicPr>
        <p:blipFill>
          <a:blip r:embed="rId2"/>
          <a:stretch>
            <a:fillRect/>
          </a:stretch>
        </p:blipFill>
        <p:spPr>
          <a:xfrm>
            <a:off x="3569034" y="1846263"/>
            <a:ext cx="5114257" cy="4022725"/>
          </a:xfrm>
        </p:spPr>
      </p:pic>
    </p:spTree>
    <p:extLst>
      <p:ext uri="{BB962C8B-B14F-4D97-AF65-F5344CB8AC3E}">
        <p14:creationId xmlns:p14="http://schemas.microsoft.com/office/powerpoint/2010/main" val="462863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A034-8A0A-213E-5E2E-C414578857D0}"/>
              </a:ext>
            </a:extLst>
          </p:cNvPr>
          <p:cNvSpPr>
            <a:spLocks noGrp="1"/>
          </p:cNvSpPr>
          <p:nvPr>
            <p:ph type="title"/>
          </p:nvPr>
        </p:nvSpPr>
        <p:spPr/>
        <p:txBody>
          <a:bodyPr/>
          <a:lstStyle/>
          <a:p>
            <a:r>
              <a:rPr lang="en-US"/>
              <a:t>Data Storage System Selection</a:t>
            </a:r>
          </a:p>
        </p:txBody>
      </p:sp>
      <p:sp>
        <p:nvSpPr>
          <p:cNvPr id="3" name="Text Placeholder 2">
            <a:extLst>
              <a:ext uri="{FF2B5EF4-FFF2-40B4-BE49-F238E27FC236}">
                <a16:creationId xmlns:a16="http://schemas.microsoft.com/office/drawing/2014/main" id="{69A0454C-8015-9C7A-27B8-5033B5649198}"/>
              </a:ext>
            </a:extLst>
          </p:cNvPr>
          <p:cNvSpPr>
            <a:spLocks noGrp="1"/>
          </p:cNvSpPr>
          <p:nvPr>
            <p:ph type="body" idx="1"/>
          </p:nvPr>
        </p:nvSpPr>
        <p:spPr/>
        <p:txBody>
          <a:bodyPr/>
          <a:lstStyle/>
          <a:p>
            <a:r>
              <a:rPr lang="en-US"/>
              <a:t>SQL</a:t>
            </a:r>
          </a:p>
        </p:txBody>
      </p:sp>
      <p:sp>
        <p:nvSpPr>
          <p:cNvPr id="4" name="Content Placeholder 3">
            <a:extLst>
              <a:ext uri="{FF2B5EF4-FFF2-40B4-BE49-F238E27FC236}">
                <a16:creationId xmlns:a16="http://schemas.microsoft.com/office/drawing/2014/main" id="{01CC5814-A00F-2505-067B-8C2602DD8D63}"/>
              </a:ext>
            </a:extLst>
          </p:cNvPr>
          <p:cNvSpPr>
            <a:spLocks noGrp="1"/>
          </p:cNvSpPr>
          <p:nvPr>
            <p:ph sz="half" idx="2"/>
          </p:nvPr>
        </p:nvSpPr>
        <p:spPr/>
        <p:txBody>
          <a:bodyPr/>
          <a:lstStyle/>
          <a:p>
            <a:r>
              <a:rPr lang="en-US"/>
              <a:t>Strong Data structure.</a:t>
            </a:r>
          </a:p>
          <a:p>
            <a:pPr lvl="1"/>
            <a:r>
              <a:rPr lang="en-US"/>
              <a:t>Predictable behavior.</a:t>
            </a:r>
          </a:p>
          <a:p>
            <a:pPr lvl="1"/>
            <a:r>
              <a:rPr lang="en-US"/>
              <a:t>Common Syntax</a:t>
            </a:r>
          </a:p>
          <a:p>
            <a:pPr lvl="1"/>
            <a:r>
              <a:rPr lang="en-US"/>
              <a:t>Vertical Scalability</a:t>
            </a:r>
          </a:p>
          <a:p>
            <a:pPr lvl="1"/>
            <a:r>
              <a:rPr lang="en-US"/>
              <a:t>Optimization through Normalization</a:t>
            </a:r>
          </a:p>
          <a:p>
            <a:pPr lvl="1"/>
            <a:endParaRPr lang="en-US"/>
          </a:p>
        </p:txBody>
      </p:sp>
      <p:sp>
        <p:nvSpPr>
          <p:cNvPr id="5" name="Text Placeholder 4">
            <a:extLst>
              <a:ext uri="{FF2B5EF4-FFF2-40B4-BE49-F238E27FC236}">
                <a16:creationId xmlns:a16="http://schemas.microsoft.com/office/drawing/2014/main" id="{7B618A7E-7579-68FD-6EFD-A425B3916D52}"/>
              </a:ext>
            </a:extLst>
          </p:cNvPr>
          <p:cNvSpPr>
            <a:spLocks noGrp="1"/>
          </p:cNvSpPr>
          <p:nvPr>
            <p:ph type="body" sz="quarter" idx="3"/>
          </p:nvPr>
        </p:nvSpPr>
        <p:spPr/>
        <p:txBody>
          <a:bodyPr/>
          <a:lstStyle/>
          <a:p>
            <a:r>
              <a:rPr lang="en-US"/>
              <a:t>No-SQL</a:t>
            </a:r>
          </a:p>
        </p:txBody>
      </p:sp>
      <p:sp>
        <p:nvSpPr>
          <p:cNvPr id="6" name="Content Placeholder 5">
            <a:extLst>
              <a:ext uri="{FF2B5EF4-FFF2-40B4-BE49-F238E27FC236}">
                <a16:creationId xmlns:a16="http://schemas.microsoft.com/office/drawing/2014/main" id="{FB41621A-6282-0D57-C6BB-0A48509D2EAD}"/>
              </a:ext>
            </a:extLst>
          </p:cNvPr>
          <p:cNvSpPr>
            <a:spLocks noGrp="1"/>
          </p:cNvSpPr>
          <p:nvPr>
            <p:ph sz="quarter" idx="4"/>
          </p:nvPr>
        </p:nvSpPr>
        <p:spPr/>
        <p:txBody>
          <a:bodyPr/>
          <a:lstStyle/>
          <a:p>
            <a:r>
              <a:rPr lang="en-US"/>
              <a:t>Weak Data structure</a:t>
            </a:r>
          </a:p>
          <a:p>
            <a:pPr lvl="1"/>
            <a:r>
              <a:rPr lang="en-US"/>
              <a:t>Structure can be easily changed.</a:t>
            </a:r>
          </a:p>
          <a:p>
            <a:pPr lvl="1"/>
            <a:r>
              <a:rPr lang="en-US"/>
              <a:t>Different use cases can have different syntax.</a:t>
            </a:r>
          </a:p>
          <a:p>
            <a:pPr lvl="1"/>
            <a:r>
              <a:rPr lang="en-US"/>
              <a:t>Horizontal Scalability.</a:t>
            </a:r>
          </a:p>
          <a:p>
            <a:pPr lvl="1"/>
            <a:r>
              <a:rPr lang="en-US"/>
              <a:t>Can be complicated to optimize.</a:t>
            </a:r>
          </a:p>
        </p:txBody>
      </p:sp>
      <p:sp>
        <p:nvSpPr>
          <p:cNvPr id="7" name="Rectangle 6">
            <a:extLst>
              <a:ext uri="{FF2B5EF4-FFF2-40B4-BE49-F238E27FC236}">
                <a16:creationId xmlns:a16="http://schemas.microsoft.com/office/drawing/2014/main" id="{31FCEEB7-1641-30F0-C190-D20C329CEA6A}"/>
              </a:ext>
            </a:extLst>
          </p:cNvPr>
          <p:cNvSpPr/>
          <p:nvPr/>
        </p:nvSpPr>
        <p:spPr>
          <a:xfrm>
            <a:off x="706608" y="1844383"/>
            <a:ext cx="4860819" cy="2704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169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D9AAEC-70B9-AEAB-53D2-824008947068}"/>
              </a:ext>
            </a:extLst>
          </p:cNvPr>
          <p:cNvSpPr>
            <a:spLocks noGrp="1"/>
          </p:cNvSpPr>
          <p:nvPr>
            <p:ph type="title"/>
          </p:nvPr>
        </p:nvSpPr>
        <p:spPr/>
        <p:txBody>
          <a:bodyPr/>
          <a:lstStyle/>
          <a:p>
            <a:r>
              <a:rPr lang="en-US">
                <a:ea typeface="+mj-lt"/>
                <a:cs typeface="+mj-lt"/>
              </a:rPr>
              <a:t>Database System Selection - SQLite </a:t>
            </a:r>
            <a:endParaRPr lang="en-US"/>
          </a:p>
        </p:txBody>
      </p:sp>
      <p:sp>
        <p:nvSpPr>
          <p:cNvPr id="8" name="Content Placeholder 7">
            <a:extLst>
              <a:ext uri="{FF2B5EF4-FFF2-40B4-BE49-F238E27FC236}">
                <a16:creationId xmlns:a16="http://schemas.microsoft.com/office/drawing/2014/main" id="{6904A6C0-1C5D-6077-E0B6-7F5C1C11C712}"/>
              </a:ext>
            </a:extLst>
          </p:cNvPr>
          <p:cNvSpPr>
            <a:spLocks noGrp="1"/>
          </p:cNvSpPr>
          <p:nvPr>
            <p:ph idx="1"/>
          </p:nvPr>
        </p:nvSpPr>
        <p:spPr/>
        <p:txBody>
          <a:bodyPr/>
          <a:lstStyle/>
          <a:p>
            <a:r>
              <a:rPr lang="en-US"/>
              <a:t>Native Android support</a:t>
            </a:r>
          </a:p>
          <a:p>
            <a:r>
              <a:rPr lang="en-US"/>
              <a:t>Local Data Storage</a:t>
            </a:r>
          </a:p>
          <a:p>
            <a:r>
              <a:rPr lang="en-US"/>
              <a:t>Full SQL feature support</a:t>
            </a:r>
          </a:p>
          <a:p>
            <a:pPr lvl="1"/>
            <a:r>
              <a:rPr lang="en-US"/>
              <a:t>ACID compliance</a:t>
            </a:r>
          </a:p>
          <a:p>
            <a:pPr lvl="1"/>
            <a:r>
              <a:rPr lang="en-US"/>
              <a:t>Predictable Syntax</a:t>
            </a:r>
          </a:p>
          <a:p>
            <a:pPr lvl="1"/>
            <a:r>
              <a:rPr lang="en-US"/>
              <a:t>Optimizable</a:t>
            </a:r>
          </a:p>
        </p:txBody>
      </p:sp>
    </p:spTree>
    <p:extLst>
      <p:ext uri="{BB962C8B-B14F-4D97-AF65-F5344CB8AC3E}">
        <p14:creationId xmlns:p14="http://schemas.microsoft.com/office/powerpoint/2010/main" val="79601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283E-B38E-00F3-0DD6-39C08E9CCA1B}"/>
              </a:ext>
            </a:extLst>
          </p:cNvPr>
          <p:cNvSpPr>
            <a:spLocks noGrp="1"/>
          </p:cNvSpPr>
          <p:nvPr>
            <p:ph type="title"/>
          </p:nvPr>
        </p:nvSpPr>
        <p:spPr/>
        <p:txBody>
          <a:bodyPr/>
          <a:lstStyle/>
          <a:p>
            <a:r>
              <a:rPr lang="en-US"/>
              <a:t>Main Specifications </a:t>
            </a:r>
          </a:p>
        </p:txBody>
      </p:sp>
      <p:graphicFrame>
        <p:nvGraphicFramePr>
          <p:cNvPr id="4" name="Table 4">
            <a:extLst>
              <a:ext uri="{FF2B5EF4-FFF2-40B4-BE49-F238E27FC236}">
                <a16:creationId xmlns:a16="http://schemas.microsoft.com/office/drawing/2014/main" id="{4DFB6D7B-5FAB-98D0-311E-1A93FD48FF3D}"/>
              </a:ext>
            </a:extLst>
          </p:cNvPr>
          <p:cNvGraphicFramePr>
            <a:graphicFrameLocks noGrp="1"/>
          </p:cNvGraphicFramePr>
          <p:nvPr>
            <p:extLst>
              <p:ext uri="{D42A27DB-BD31-4B8C-83A1-F6EECF244321}">
                <p14:modId xmlns:p14="http://schemas.microsoft.com/office/powerpoint/2010/main" val="1201683402"/>
              </p:ext>
            </p:extLst>
          </p:nvPr>
        </p:nvGraphicFramePr>
        <p:xfrm>
          <a:off x="1176612" y="1985417"/>
          <a:ext cx="9966866" cy="4084327"/>
        </p:xfrm>
        <a:graphic>
          <a:graphicData uri="http://schemas.openxmlformats.org/drawingml/2006/table">
            <a:tbl>
              <a:tblPr firstRow="1" bandRow="1">
                <a:tableStyleId>{5C22544A-7EE6-4342-B048-85BDC9FD1C3A}</a:tableStyleId>
              </a:tblPr>
              <a:tblGrid>
                <a:gridCol w="555406">
                  <a:extLst>
                    <a:ext uri="{9D8B030D-6E8A-4147-A177-3AD203B41FA5}">
                      <a16:colId xmlns:a16="http://schemas.microsoft.com/office/drawing/2014/main" val="3806103217"/>
                    </a:ext>
                  </a:extLst>
                </a:gridCol>
                <a:gridCol w="7090395">
                  <a:extLst>
                    <a:ext uri="{9D8B030D-6E8A-4147-A177-3AD203B41FA5}">
                      <a16:colId xmlns:a16="http://schemas.microsoft.com/office/drawing/2014/main" val="3088969468"/>
                    </a:ext>
                  </a:extLst>
                </a:gridCol>
                <a:gridCol w="1282860">
                  <a:extLst>
                    <a:ext uri="{9D8B030D-6E8A-4147-A177-3AD203B41FA5}">
                      <a16:colId xmlns:a16="http://schemas.microsoft.com/office/drawing/2014/main" val="2459062389"/>
                    </a:ext>
                  </a:extLst>
                </a:gridCol>
                <a:gridCol w="1038205">
                  <a:extLst>
                    <a:ext uri="{9D8B030D-6E8A-4147-A177-3AD203B41FA5}">
                      <a16:colId xmlns:a16="http://schemas.microsoft.com/office/drawing/2014/main" val="185263058"/>
                    </a:ext>
                  </a:extLst>
                </a:gridCol>
              </a:tblGrid>
              <a:tr h="673092">
                <a:tc>
                  <a:txBody>
                    <a:bodyPr/>
                    <a:lstStyle/>
                    <a:p>
                      <a:r>
                        <a:rPr lang="en-US"/>
                        <a:t>#</a:t>
                      </a:r>
                    </a:p>
                  </a:txBody>
                  <a:tcPr/>
                </a:tc>
                <a:tc>
                  <a:txBody>
                    <a:bodyPr/>
                    <a:lstStyle/>
                    <a:p>
                      <a:r>
                        <a:rPr lang="en-US"/>
                        <a:t>Description</a:t>
                      </a:r>
                    </a:p>
                  </a:txBody>
                  <a:tcPr/>
                </a:tc>
                <a:tc>
                  <a:txBody>
                    <a:bodyPr/>
                    <a:lstStyle/>
                    <a:p>
                      <a:r>
                        <a:rPr lang="en-US"/>
                        <a:t>Magnitude</a:t>
                      </a:r>
                    </a:p>
                  </a:txBody>
                  <a:tcPr/>
                </a:tc>
                <a:tc>
                  <a:txBody>
                    <a:bodyPr/>
                    <a:lstStyle/>
                    <a:p>
                      <a:r>
                        <a:rPr lang="en-US"/>
                        <a:t>Units</a:t>
                      </a:r>
                    </a:p>
                  </a:txBody>
                  <a:tcPr/>
                </a:tc>
                <a:extLst>
                  <a:ext uri="{0D108BD9-81ED-4DB2-BD59-A6C34878D82A}">
                    <a16:rowId xmlns:a16="http://schemas.microsoft.com/office/drawing/2014/main" val="1926834466"/>
                  </a:ext>
                </a:extLst>
              </a:tr>
              <a:tr h="920553">
                <a:tc>
                  <a:txBody>
                    <a:bodyPr/>
                    <a:lstStyle/>
                    <a:p>
                      <a:r>
                        <a:rPr lang="en-US"/>
                        <a:t>1</a:t>
                      </a:r>
                    </a:p>
                  </a:txBody>
                  <a:tcPr/>
                </a:tc>
                <a:tc>
                  <a:txBody>
                    <a:bodyPr/>
                    <a:lstStyle/>
                    <a:p>
                      <a:pPr lvl="0">
                        <a:buNone/>
                      </a:pPr>
                      <a:r>
                        <a:rPr lang="en-US" sz="1800" b="0" i="0" u="none" strike="noStrike" noProof="0">
                          <a:latin typeface="Calibri"/>
                        </a:rPr>
                        <a:t>Device shall produce predictions for the following biometrics: Heart Rate, Heart Rate Variability, Blood Oxygenation, Temperature.</a:t>
                      </a:r>
                      <a:endParaRPr lang="en-US"/>
                    </a:p>
                  </a:txBody>
                  <a:tcPr/>
                </a:tc>
                <a:tc>
                  <a:txBody>
                    <a:bodyPr/>
                    <a:lstStyle/>
                    <a:p>
                      <a:r>
                        <a:rPr lang="en-US"/>
                        <a:t>4</a:t>
                      </a:r>
                    </a:p>
                  </a:txBody>
                  <a:tcPr/>
                </a:tc>
                <a:tc>
                  <a:txBody>
                    <a:bodyPr/>
                    <a:lstStyle/>
                    <a:p>
                      <a:r>
                        <a:rPr lang="en-US"/>
                        <a:t>Modes</a:t>
                      </a:r>
                    </a:p>
                  </a:txBody>
                  <a:tcPr/>
                </a:tc>
                <a:extLst>
                  <a:ext uri="{0D108BD9-81ED-4DB2-BD59-A6C34878D82A}">
                    <a16:rowId xmlns:a16="http://schemas.microsoft.com/office/drawing/2014/main" val="2940749576"/>
                  </a:ext>
                </a:extLst>
              </a:tr>
              <a:tr h="673092">
                <a:tc>
                  <a:txBody>
                    <a:bodyPr/>
                    <a:lstStyle/>
                    <a:p>
                      <a:r>
                        <a:rPr lang="en-US"/>
                        <a:t>2</a:t>
                      </a:r>
                    </a:p>
                  </a:txBody>
                  <a:tcPr/>
                </a:tc>
                <a:tc>
                  <a:txBody>
                    <a:bodyPr/>
                    <a:lstStyle/>
                    <a:p>
                      <a:pPr lvl="0">
                        <a:buNone/>
                      </a:pPr>
                      <a:r>
                        <a:rPr lang="en-US" sz="1800" b="0" i="0" u="none" strike="noStrike" noProof="0">
                          <a:latin typeface="Calibri"/>
                        </a:rPr>
                        <a:t>The device size should be compact for the contact design (</a:t>
                      </a:r>
                      <a:r>
                        <a:rPr lang="en-US" sz="1800" b="0" i="0" u="none" strike="noStrike" noProof="0" err="1">
                          <a:latin typeface="Calibri"/>
                        </a:rPr>
                        <a:t>WxLxH</a:t>
                      </a:r>
                      <a:r>
                        <a:rPr lang="en-US" sz="1800" b="0" i="0" u="none" strike="noStrike" noProof="0">
                          <a:latin typeface="Calibri"/>
                        </a:rPr>
                        <a:t>)</a:t>
                      </a:r>
                      <a:endParaRPr lang="en-US"/>
                    </a:p>
                  </a:txBody>
                  <a:tcPr/>
                </a:tc>
                <a:tc>
                  <a:txBody>
                    <a:bodyPr/>
                    <a:lstStyle/>
                    <a:p>
                      <a:r>
                        <a:rPr lang="en-US"/>
                        <a:t>~8x4x4</a:t>
                      </a:r>
                    </a:p>
                  </a:txBody>
                  <a:tcPr/>
                </a:tc>
                <a:tc>
                  <a:txBody>
                    <a:bodyPr/>
                    <a:lstStyle/>
                    <a:p>
                      <a:r>
                        <a:rPr lang="en-US"/>
                        <a:t>Cm</a:t>
                      </a:r>
                    </a:p>
                  </a:txBody>
                  <a:tcPr/>
                </a:tc>
                <a:extLst>
                  <a:ext uri="{0D108BD9-81ED-4DB2-BD59-A6C34878D82A}">
                    <a16:rowId xmlns:a16="http://schemas.microsoft.com/office/drawing/2014/main" val="1369521422"/>
                  </a:ext>
                </a:extLst>
              </a:tr>
              <a:tr h="897037">
                <a:tc>
                  <a:txBody>
                    <a:bodyPr/>
                    <a:lstStyle/>
                    <a:p>
                      <a:r>
                        <a:rPr lang="en-US"/>
                        <a:t>3</a:t>
                      </a:r>
                    </a:p>
                  </a:txBody>
                  <a:tcPr/>
                </a:tc>
                <a:tc>
                  <a:txBody>
                    <a:bodyPr/>
                    <a:lstStyle/>
                    <a:p>
                      <a:pPr lvl="0">
                        <a:buNone/>
                      </a:pPr>
                      <a:r>
                        <a:rPr lang="en-US" sz="1800" b="0" i="0" u="none" strike="noStrike" noProof="0">
                          <a:latin typeface="Calibri"/>
                        </a:rPr>
                        <a:t>The bias of the distribution of any of the biometric predictions on any single user should not be more than the specified value.</a:t>
                      </a:r>
                      <a:endParaRPr lang="en-US"/>
                    </a:p>
                  </a:txBody>
                  <a:tcPr/>
                </a:tc>
                <a:tc>
                  <a:txBody>
                    <a:bodyPr/>
                    <a:lstStyle/>
                    <a:p>
                      <a:r>
                        <a:rPr lang="en-US"/>
                        <a:t>5</a:t>
                      </a:r>
                    </a:p>
                  </a:txBody>
                  <a:tcPr/>
                </a:tc>
                <a:tc>
                  <a:txBody>
                    <a:bodyPr/>
                    <a:lstStyle/>
                    <a:p>
                      <a:r>
                        <a:rPr lang="en-US"/>
                        <a:t>%</a:t>
                      </a:r>
                    </a:p>
                  </a:txBody>
                  <a:tcPr/>
                </a:tc>
                <a:extLst>
                  <a:ext uri="{0D108BD9-81ED-4DB2-BD59-A6C34878D82A}">
                    <a16:rowId xmlns:a16="http://schemas.microsoft.com/office/drawing/2014/main" val="512354366"/>
                  </a:ext>
                </a:extLst>
              </a:tr>
              <a:tr h="920553">
                <a:tc>
                  <a:txBody>
                    <a:bodyPr/>
                    <a:lstStyle/>
                    <a:p>
                      <a:pPr lvl="0">
                        <a:buNone/>
                      </a:pPr>
                      <a:r>
                        <a:rPr lang="en-US"/>
                        <a:t>4</a:t>
                      </a:r>
                    </a:p>
                  </a:txBody>
                  <a:tcPr/>
                </a:tc>
                <a:tc>
                  <a:txBody>
                    <a:bodyPr/>
                    <a:lstStyle/>
                    <a:p>
                      <a:pPr lvl="0">
                        <a:buNone/>
                      </a:pPr>
                      <a:r>
                        <a:rPr lang="en-US" sz="1800" b="0" i="0" u="none" strike="noStrike" noProof="0"/>
                        <a:t>The variance of the distribution of any of the biometric predictions on any single user should be less than the specified value.</a:t>
                      </a:r>
                      <a:endParaRPr lang="en-US"/>
                    </a:p>
                  </a:txBody>
                  <a:tcPr/>
                </a:tc>
                <a:tc>
                  <a:txBody>
                    <a:bodyPr/>
                    <a:lstStyle/>
                    <a:p>
                      <a:pPr lvl="0">
                        <a:buNone/>
                      </a:pPr>
                      <a:r>
                        <a:rPr lang="en-US"/>
                        <a:t>5</a:t>
                      </a:r>
                    </a:p>
                  </a:txBody>
                  <a:tcPr/>
                </a:tc>
                <a:tc>
                  <a:txBody>
                    <a:bodyPr/>
                    <a:lstStyle/>
                    <a:p>
                      <a:pPr lvl="0">
                        <a:buNone/>
                      </a:pPr>
                      <a:r>
                        <a:rPr lang="en-US"/>
                        <a:t>Unit^2</a:t>
                      </a:r>
                    </a:p>
                  </a:txBody>
                  <a:tcPr/>
                </a:tc>
                <a:extLst>
                  <a:ext uri="{0D108BD9-81ED-4DB2-BD59-A6C34878D82A}">
                    <a16:rowId xmlns:a16="http://schemas.microsoft.com/office/drawing/2014/main" val="1901424879"/>
                  </a:ext>
                </a:extLst>
              </a:tr>
            </a:tbl>
          </a:graphicData>
        </a:graphic>
      </p:graphicFrame>
    </p:spTree>
    <p:extLst>
      <p:ext uri="{BB962C8B-B14F-4D97-AF65-F5344CB8AC3E}">
        <p14:creationId xmlns:p14="http://schemas.microsoft.com/office/powerpoint/2010/main" val="1505122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63FE-E032-156E-455F-53012A734620}"/>
              </a:ext>
            </a:extLst>
          </p:cNvPr>
          <p:cNvSpPr>
            <a:spLocks noGrp="1"/>
          </p:cNvSpPr>
          <p:nvPr>
            <p:ph type="title"/>
          </p:nvPr>
        </p:nvSpPr>
        <p:spPr/>
        <p:txBody>
          <a:bodyPr/>
          <a:lstStyle/>
          <a:p>
            <a:r>
              <a:rPr lang="en-US"/>
              <a:t>Database Table Structure</a:t>
            </a:r>
          </a:p>
        </p:txBody>
      </p:sp>
      <p:pic>
        <p:nvPicPr>
          <p:cNvPr id="1026" name="Picture 2">
            <a:extLst>
              <a:ext uri="{FF2B5EF4-FFF2-40B4-BE49-F238E27FC236}">
                <a16:creationId xmlns:a16="http://schemas.microsoft.com/office/drawing/2014/main" id="{0FE5EC89-A1FA-F7B1-84B6-2A01AB64C2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29411" y="1846263"/>
            <a:ext cx="7793504"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5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1FC1-EFD9-4B7E-93E9-875927E69AE5}"/>
              </a:ext>
            </a:extLst>
          </p:cNvPr>
          <p:cNvSpPr>
            <a:spLocks noGrp="1"/>
          </p:cNvSpPr>
          <p:nvPr>
            <p:ph type="title"/>
          </p:nvPr>
        </p:nvSpPr>
        <p:spPr/>
        <p:txBody>
          <a:bodyPr anchor="b">
            <a:normAutofit/>
          </a:bodyPr>
          <a:lstStyle/>
          <a:p>
            <a:r>
              <a:rPr lang="en-US" sz="6000"/>
              <a:t>Features</a:t>
            </a:r>
          </a:p>
        </p:txBody>
      </p:sp>
      <p:sp>
        <p:nvSpPr>
          <p:cNvPr id="3" name="Subtitle 2">
            <a:extLst>
              <a:ext uri="{FF2B5EF4-FFF2-40B4-BE49-F238E27FC236}">
                <a16:creationId xmlns:a16="http://schemas.microsoft.com/office/drawing/2014/main" id="{A263BB04-F199-458F-AFB9-46668B9866CD}"/>
              </a:ext>
            </a:extLst>
          </p:cNvPr>
          <p:cNvSpPr>
            <a:spLocks noGrp="1"/>
          </p:cNvSpPr>
          <p:nvPr>
            <p:ph idx="1"/>
          </p:nvPr>
        </p:nvSpPr>
        <p:spPr>
          <a:xfrm>
            <a:off x="856141" y="2463050"/>
            <a:ext cx="3489769" cy="2316095"/>
          </a:xfrm>
        </p:spPr>
        <p:txBody>
          <a:bodyPr anchor="t">
            <a:normAutofit/>
          </a:bodyPr>
          <a:lstStyle/>
          <a:p>
            <a:pPr marL="342900" indent="-342900">
              <a:buFont typeface="Arial" panose="020B0604020202020204" pitchFamily="34" charset="0"/>
              <a:buChar char="•"/>
            </a:pPr>
            <a:r>
              <a:rPr lang="en-US"/>
              <a:t>Peaks</a:t>
            </a:r>
          </a:p>
          <a:p>
            <a:pPr marL="342900" indent="-342900">
              <a:buFont typeface="Arial" panose="020B0604020202020204" pitchFamily="34" charset="0"/>
              <a:buChar char="•"/>
            </a:pPr>
            <a:r>
              <a:rPr lang="en-US"/>
              <a:t>DC-Component of Red and Infrared wavelengths</a:t>
            </a:r>
          </a:p>
          <a:p>
            <a:pPr marL="342900" indent="-342900">
              <a:buFont typeface="Arial" panose="020B0604020202020204" pitchFamily="34" charset="0"/>
              <a:buChar char="•"/>
            </a:pPr>
            <a:r>
              <a:rPr lang="en-US"/>
              <a:t>AC-Component of Red and Infrared wavelengths</a:t>
            </a:r>
          </a:p>
        </p:txBody>
      </p:sp>
      <p:sp>
        <p:nvSpPr>
          <p:cNvPr id="12" name="Title 1">
            <a:extLst>
              <a:ext uri="{FF2B5EF4-FFF2-40B4-BE49-F238E27FC236}">
                <a16:creationId xmlns:a16="http://schemas.microsoft.com/office/drawing/2014/main" id="{AC11664D-F0EB-4A62-BDE7-EDA940325B2B}"/>
              </a:ext>
            </a:extLst>
          </p:cNvPr>
          <p:cNvSpPr txBox="1">
            <a:spLocks/>
          </p:cNvSpPr>
          <p:nvPr/>
        </p:nvSpPr>
        <p:spPr>
          <a:xfrm>
            <a:off x="7543265" y="741616"/>
            <a:ext cx="4162357" cy="1098758"/>
          </a:xfrm>
          <a:prstGeom prst="rect">
            <a:avLst/>
          </a:prstGeom>
        </p:spPr>
        <p:txBody>
          <a:bodyPr vert="horz" lIns="109728" tIns="109728" rIns="109728" bIns="91440" rtlCol="0" anchor="b">
            <a:normAutofit fontScale="90000" lnSpcReduction="10000"/>
          </a:bodyPr>
          <a:lstStyle>
            <a:lvl1pPr algn="l" defTabSz="914400" rtl="0" eaLnBrk="1" latinLnBrk="0" hangingPunct="1">
              <a:lnSpc>
                <a:spcPct val="120000"/>
              </a:lnSpc>
              <a:spcBef>
                <a:spcPct val="0"/>
              </a:spcBef>
              <a:buNone/>
              <a:defRPr sz="5400" b="1" kern="1200" spc="150" baseline="0">
                <a:solidFill>
                  <a:schemeClr val="tx1">
                    <a:lumMod val="85000"/>
                    <a:lumOff val="15000"/>
                  </a:schemeClr>
                </a:solidFill>
                <a:latin typeface="+mj-lt"/>
                <a:ea typeface="+mj-ea"/>
                <a:cs typeface="+mj-cs"/>
              </a:defRPr>
            </a:lvl1pPr>
          </a:lstStyle>
          <a:p>
            <a:r>
              <a:rPr lang="en-US" sz="6000" b="0"/>
              <a:t>Biometrics</a:t>
            </a:r>
          </a:p>
        </p:txBody>
      </p:sp>
      <p:sp>
        <p:nvSpPr>
          <p:cNvPr id="14" name="Subtitle 2">
            <a:extLst>
              <a:ext uri="{FF2B5EF4-FFF2-40B4-BE49-F238E27FC236}">
                <a16:creationId xmlns:a16="http://schemas.microsoft.com/office/drawing/2014/main" id="{AE9E771B-E808-4AFA-89EB-194980AE44AD}"/>
              </a:ext>
            </a:extLst>
          </p:cNvPr>
          <p:cNvSpPr txBox="1">
            <a:spLocks/>
          </p:cNvSpPr>
          <p:nvPr/>
        </p:nvSpPr>
        <p:spPr>
          <a:xfrm>
            <a:off x="7665105" y="2287124"/>
            <a:ext cx="4162357" cy="1962392"/>
          </a:xfrm>
          <a:prstGeom prst="rect">
            <a:avLst/>
          </a:prstGeom>
        </p:spPr>
        <p:txBody>
          <a:bodyPr vert="horz" lIns="109728" tIns="109728" rIns="109728" bIns="91440" rtlCol="0" anchor="t">
            <a:normAutofit/>
          </a:bodyPr>
          <a:lstStyle>
            <a:lvl1pPr marL="0" indent="0" algn="l" defTabSz="914400" rtl="0" eaLnBrk="1" latinLnBrk="0" hangingPunct="1">
              <a:lnSpc>
                <a:spcPct val="130000"/>
              </a:lnSpc>
              <a:spcBef>
                <a:spcPts val="930"/>
              </a:spcBef>
              <a:buFont typeface="Corbel" panose="020B0503020204020204" pitchFamily="34" charset="0"/>
              <a:buNone/>
              <a:defRPr sz="2400" b="0" kern="1200" spc="150" baseline="0">
                <a:solidFill>
                  <a:schemeClr val="tx1">
                    <a:lumMod val="85000"/>
                    <a:lumOff val="15000"/>
                  </a:schemeClr>
                </a:solidFill>
                <a:latin typeface="+mn-lt"/>
                <a:ea typeface="+mn-ea"/>
                <a:cs typeface="+mn-cs"/>
              </a:defRPr>
            </a:lvl1pPr>
            <a:lvl2pPr marL="457200" indent="0" algn="ctr" defTabSz="914400" rtl="0" eaLnBrk="1" latinLnBrk="0" hangingPunct="1">
              <a:lnSpc>
                <a:spcPct val="140000"/>
              </a:lnSpc>
              <a:spcBef>
                <a:spcPts val="930"/>
              </a:spcBef>
              <a:buFont typeface="Corbel" panose="020B0503020204020204" pitchFamily="34" charset="0"/>
              <a:buNone/>
              <a:defRPr sz="2000" kern="1200" spc="150" baseline="0">
                <a:solidFill>
                  <a:schemeClr val="tx1">
                    <a:lumMod val="75000"/>
                    <a:lumOff val="25000"/>
                  </a:schemeClr>
                </a:solidFill>
                <a:latin typeface="+mn-lt"/>
                <a:ea typeface="+mn-ea"/>
                <a:cs typeface="+mn-cs"/>
              </a:defRPr>
            </a:lvl2pPr>
            <a:lvl3pPr marL="914400" indent="0" algn="ctr" defTabSz="914400" rtl="0" eaLnBrk="1" latinLnBrk="0" hangingPunct="1">
              <a:lnSpc>
                <a:spcPct val="140000"/>
              </a:lnSpc>
              <a:spcBef>
                <a:spcPts val="930"/>
              </a:spcBef>
              <a:buFont typeface="Corbel" panose="020B0503020204020204" pitchFamily="34" charset="0"/>
              <a:buNone/>
              <a:defRPr sz="1800" i="1" kern="1200" spc="150" baseline="0">
                <a:solidFill>
                  <a:schemeClr val="tx1">
                    <a:lumMod val="75000"/>
                    <a:lumOff val="25000"/>
                  </a:schemeClr>
                </a:solidFill>
                <a:latin typeface="+mn-lt"/>
                <a:ea typeface="+mn-ea"/>
                <a:cs typeface="+mn-cs"/>
              </a:defRPr>
            </a:lvl3pPr>
            <a:lvl4pPr marL="1371600" indent="0" algn="ctr"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4pPr>
            <a:lvl5pPr marL="1828800" indent="0" algn="ctr" defTabSz="914400" rtl="0" eaLnBrk="1" latinLnBrk="0" hangingPunct="1">
              <a:lnSpc>
                <a:spcPct val="140000"/>
              </a:lnSpc>
              <a:spcBef>
                <a:spcPts val="930"/>
              </a:spcBef>
              <a:buFont typeface="Corbel" panose="020B0503020204020204" pitchFamily="34" charset="0"/>
              <a:buNone/>
              <a:defRPr sz="1600" i="1" kern="1200" spc="150" baseline="0">
                <a:solidFill>
                  <a:schemeClr val="tx1">
                    <a:lumMod val="75000"/>
                    <a:lumOff val="25000"/>
                  </a:schemeClr>
                </a:solidFill>
                <a:latin typeface="+mn-lt"/>
                <a:ea typeface="+mn-ea"/>
                <a:cs typeface="+mn-cs"/>
              </a:defRPr>
            </a:lvl5pPr>
            <a:lvl6pPr marL="2286000" indent="0" algn="ctr" defTabSz="914400" rtl="0" eaLnBrk="1" latinLnBrk="0" hangingPunct="1">
              <a:lnSpc>
                <a:spcPct val="111000"/>
              </a:lnSpc>
              <a:spcBef>
                <a:spcPts val="930"/>
              </a:spcBef>
              <a:buFont typeface="Corbel" panose="020B0503020204020204" pitchFamily="34" charset="0"/>
              <a:buNone/>
              <a:defRPr sz="1600" kern="1200">
                <a:solidFill>
                  <a:schemeClr val="accent1">
                    <a:lumMod val="75000"/>
                  </a:schemeClr>
                </a:solidFill>
                <a:latin typeface="+mn-lt"/>
                <a:ea typeface="+mn-ea"/>
                <a:cs typeface="+mn-cs"/>
              </a:defRPr>
            </a:lvl6pPr>
            <a:lvl7pPr marL="2743200" indent="0" algn="ctr" defTabSz="914400" rtl="0" eaLnBrk="1" latinLnBrk="0" hangingPunct="1">
              <a:lnSpc>
                <a:spcPct val="111000"/>
              </a:lnSpc>
              <a:spcBef>
                <a:spcPts val="930"/>
              </a:spcBef>
              <a:buFont typeface="Corbel" panose="020B0503020204020204" pitchFamily="34" charset="0"/>
              <a:buNone/>
              <a:defRPr sz="1600" i="1" kern="1200">
                <a:solidFill>
                  <a:schemeClr val="accent1">
                    <a:lumMod val="75000"/>
                  </a:schemeClr>
                </a:solidFill>
                <a:latin typeface="+mn-lt"/>
                <a:ea typeface="+mn-ea"/>
                <a:cs typeface="+mn-cs"/>
              </a:defRPr>
            </a:lvl7pPr>
            <a:lvl8pPr marL="3200400" indent="0" algn="ctr" defTabSz="914400" rtl="0" eaLnBrk="1" latinLnBrk="0" hangingPunct="1">
              <a:lnSpc>
                <a:spcPct val="111000"/>
              </a:lnSpc>
              <a:spcBef>
                <a:spcPts val="930"/>
              </a:spcBef>
              <a:buFont typeface="Corbel" panose="020B0503020204020204" pitchFamily="34" charset="0"/>
              <a:buNone/>
              <a:defRPr sz="1600" kern="1200">
                <a:solidFill>
                  <a:schemeClr val="accent1">
                    <a:lumMod val="75000"/>
                  </a:schemeClr>
                </a:solidFill>
                <a:latin typeface="+mn-lt"/>
                <a:ea typeface="+mn-ea"/>
                <a:cs typeface="+mn-cs"/>
              </a:defRPr>
            </a:lvl8pPr>
            <a:lvl9pPr marL="3657600" indent="0" algn="ctr" defTabSz="914400" rtl="0" eaLnBrk="1" latinLnBrk="0" hangingPunct="1">
              <a:lnSpc>
                <a:spcPct val="111000"/>
              </a:lnSpc>
              <a:spcBef>
                <a:spcPts val="930"/>
              </a:spcBef>
              <a:buFont typeface="Corbel" panose="020B0503020204020204" pitchFamily="34" charset="0"/>
              <a:buNone/>
              <a:defRPr sz="1600" i="1" kern="1200">
                <a:solidFill>
                  <a:schemeClr val="accent1">
                    <a:lumMod val="75000"/>
                  </a:schemeClr>
                </a:solidFill>
                <a:latin typeface="+mn-lt"/>
                <a:ea typeface="+mn-ea"/>
                <a:cs typeface="+mn-cs"/>
              </a:defRPr>
            </a:lvl9pPr>
          </a:lstStyle>
          <a:p>
            <a:pPr marL="342900" indent="-342900">
              <a:buFont typeface="Arial" panose="020B0604020202020204" pitchFamily="34" charset="0"/>
              <a:buChar char="•"/>
            </a:pPr>
            <a:r>
              <a:rPr lang="en-US"/>
              <a:t>Heart Rate</a:t>
            </a:r>
          </a:p>
          <a:p>
            <a:pPr marL="342900" indent="-342900">
              <a:buFont typeface="Arial" panose="020B0604020202020204" pitchFamily="34" charset="0"/>
              <a:buChar char="•"/>
            </a:pPr>
            <a:r>
              <a:rPr lang="en-US"/>
              <a:t>Heart Rate Variation</a:t>
            </a:r>
          </a:p>
          <a:p>
            <a:pPr marL="342900" indent="-342900">
              <a:buFont typeface="Arial" panose="020B0604020202020204" pitchFamily="34" charset="0"/>
              <a:buChar char="•"/>
            </a:pPr>
            <a:r>
              <a:rPr lang="en-US"/>
              <a:t>Blood Oxygenation</a:t>
            </a:r>
          </a:p>
        </p:txBody>
      </p:sp>
      <p:cxnSp>
        <p:nvCxnSpPr>
          <p:cNvPr id="39" name="Straight Arrow Connector 38">
            <a:extLst>
              <a:ext uri="{FF2B5EF4-FFF2-40B4-BE49-F238E27FC236}">
                <a16:creationId xmlns:a16="http://schemas.microsoft.com/office/drawing/2014/main" id="{C04D53EF-8741-41F3-A776-E73F9CA7A2D9}"/>
              </a:ext>
            </a:extLst>
          </p:cNvPr>
          <p:cNvCxnSpPr/>
          <p:nvPr/>
        </p:nvCxnSpPr>
        <p:spPr>
          <a:xfrm>
            <a:off x="2132864" y="2649409"/>
            <a:ext cx="54840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0632D8C0-B103-463E-92C7-C5D15B002725}"/>
              </a:ext>
            </a:extLst>
          </p:cNvPr>
          <p:cNvCxnSpPr>
            <a:cxnSpLocks/>
          </p:cNvCxnSpPr>
          <p:nvPr/>
        </p:nvCxnSpPr>
        <p:spPr>
          <a:xfrm>
            <a:off x="6715154" y="2649409"/>
            <a:ext cx="949951" cy="5706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CDDF6F78-5F84-8E53-FF4A-4816DE7CF554}"/>
              </a:ext>
            </a:extLst>
          </p:cNvPr>
          <p:cNvCxnSpPr/>
          <p:nvPr/>
        </p:nvCxnSpPr>
        <p:spPr>
          <a:xfrm>
            <a:off x="4090083" y="3091766"/>
            <a:ext cx="3422246" cy="7504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6231E02F-A0C6-EB70-8F0D-7E0E1148473E}"/>
              </a:ext>
            </a:extLst>
          </p:cNvPr>
          <p:cNvCxnSpPr/>
          <p:nvPr/>
        </p:nvCxnSpPr>
        <p:spPr>
          <a:xfrm flipV="1">
            <a:off x="4011110" y="3446844"/>
            <a:ext cx="1871238" cy="530505"/>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319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058CF-4B85-4BD3-9B73-3254539183DC}"/>
              </a:ext>
            </a:extLst>
          </p:cNvPr>
          <p:cNvSpPr>
            <a:spLocks noGrp="1"/>
          </p:cNvSpPr>
          <p:nvPr>
            <p:ph type="title"/>
          </p:nvPr>
        </p:nvSpPr>
        <p:spPr/>
        <p:txBody>
          <a:bodyPr/>
          <a:lstStyle/>
          <a:p>
            <a:r>
              <a:rPr lang="en-US"/>
              <a:t>Peak Detection</a:t>
            </a:r>
          </a:p>
        </p:txBody>
      </p:sp>
      <p:sp>
        <p:nvSpPr>
          <p:cNvPr id="5" name="Subtitle 4">
            <a:extLst>
              <a:ext uri="{FF2B5EF4-FFF2-40B4-BE49-F238E27FC236}">
                <a16:creationId xmlns:a16="http://schemas.microsoft.com/office/drawing/2014/main" id="{559078C4-5308-44E1-A228-ECEBE58505C7}"/>
              </a:ext>
            </a:extLst>
          </p:cNvPr>
          <p:cNvSpPr>
            <a:spLocks noGrp="1"/>
          </p:cNvSpPr>
          <p:nvPr>
            <p:ph idx="1"/>
          </p:nvPr>
        </p:nvSpPr>
        <p:spPr/>
        <p:txBody>
          <a:bodyPr>
            <a:normAutofit/>
          </a:bodyPr>
          <a:lstStyle/>
          <a:p>
            <a:r>
              <a:rPr lang="en-US"/>
              <a:t>2 techniques Considered:</a:t>
            </a:r>
          </a:p>
          <a:p>
            <a:pPr marL="457200" indent="-457200">
              <a:buFont typeface="+mj-lt"/>
              <a:buAutoNum type="arabicPeriod"/>
            </a:pPr>
            <a:r>
              <a:rPr lang="en-US"/>
              <a:t>First Derivate of signal is equal to 0.</a:t>
            </a:r>
          </a:p>
          <a:p>
            <a:pPr marL="457200" indent="-457200">
              <a:buFont typeface="+mj-lt"/>
              <a:buAutoNum type="arabicPeriod"/>
            </a:pPr>
            <a:r>
              <a:rPr lang="en-US"/>
              <a:t>Logically, if both of temporally adjacent samples are less than, than there exists a peak. i.e. s(n-2)&lt;s(n-1)&gt;s(n)</a:t>
            </a:r>
          </a:p>
          <a:p>
            <a:pPr marL="342900" indent="-342900">
              <a:buFont typeface="Arial" panose="020B0604020202020204" pitchFamily="34" charset="0"/>
              <a:buChar char="•"/>
            </a:pPr>
            <a:endParaRPr lang="en-US"/>
          </a:p>
          <a:p>
            <a:endParaRPr lang="en-US"/>
          </a:p>
        </p:txBody>
      </p:sp>
      <p:sp>
        <p:nvSpPr>
          <p:cNvPr id="6" name="Rectangle 5">
            <a:extLst>
              <a:ext uri="{FF2B5EF4-FFF2-40B4-BE49-F238E27FC236}">
                <a16:creationId xmlns:a16="http://schemas.microsoft.com/office/drawing/2014/main" id="{60C31B8C-D104-44F5-83E2-A1A2FDE7D5B2}"/>
              </a:ext>
            </a:extLst>
          </p:cNvPr>
          <p:cNvSpPr/>
          <p:nvPr/>
        </p:nvSpPr>
        <p:spPr>
          <a:xfrm>
            <a:off x="2796022" y="5344780"/>
            <a:ext cx="513080" cy="38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0806E33-B16E-4BA6-8CDC-4522F612F5B7}"/>
              </a:ext>
            </a:extLst>
          </p:cNvPr>
          <p:cNvCxnSpPr>
            <a:cxnSpLocks/>
          </p:cNvCxnSpPr>
          <p:nvPr/>
        </p:nvCxnSpPr>
        <p:spPr>
          <a:xfrm>
            <a:off x="1655562" y="5537874"/>
            <a:ext cx="11404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2AB266D-62E7-42E9-8159-2C8B136C3ED7}"/>
              </a:ext>
            </a:extLst>
          </p:cNvPr>
          <p:cNvSpPr/>
          <p:nvPr/>
        </p:nvSpPr>
        <p:spPr>
          <a:xfrm>
            <a:off x="2862062" y="4331504"/>
            <a:ext cx="381000" cy="386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C350B41A-DE4C-4377-A825-C84745759E6F}"/>
              </a:ext>
            </a:extLst>
          </p:cNvPr>
          <p:cNvCxnSpPr>
            <a:cxnSpLocks/>
          </p:cNvCxnSpPr>
          <p:nvPr/>
        </p:nvCxnSpPr>
        <p:spPr>
          <a:xfrm rot="5400000" flipH="1" flipV="1">
            <a:off x="2028272" y="4704085"/>
            <a:ext cx="1013276" cy="6543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7FCAB6E-2CB6-40BD-9721-96C946896A70}"/>
              </a:ext>
            </a:extLst>
          </p:cNvPr>
          <p:cNvCxnSpPr>
            <a:cxnSpLocks/>
          </p:cNvCxnSpPr>
          <p:nvPr/>
        </p:nvCxnSpPr>
        <p:spPr>
          <a:xfrm flipV="1">
            <a:off x="3052562" y="4717692"/>
            <a:ext cx="0" cy="627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B2BF6DA-AEE5-4453-AD70-D4B3CF7577EC}"/>
              </a:ext>
            </a:extLst>
          </p:cNvPr>
          <p:cNvCxnSpPr>
            <a:cxnSpLocks/>
          </p:cNvCxnSpPr>
          <p:nvPr/>
        </p:nvCxnSpPr>
        <p:spPr>
          <a:xfrm>
            <a:off x="3243062" y="4524598"/>
            <a:ext cx="1460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94EE39-87C3-4961-862F-D90E3A7BBB67}"/>
              </a:ext>
            </a:extLst>
          </p:cNvPr>
          <p:cNvSpPr txBox="1"/>
          <p:nvPr/>
        </p:nvSpPr>
        <p:spPr>
          <a:xfrm>
            <a:off x="1477762" y="5168542"/>
            <a:ext cx="654306" cy="369332"/>
          </a:xfrm>
          <a:prstGeom prst="rect">
            <a:avLst/>
          </a:prstGeom>
          <a:noFill/>
        </p:spPr>
        <p:txBody>
          <a:bodyPr wrap="square" rtlCol="0">
            <a:spAutoFit/>
          </a:bodyPr>
          <a:lstStyle/>
          <a:p>
            <a:r>
              <a:rPr lang="en-US"/>
              <a:t>s(n)</a:t>
            </a:r>
          </a:p>
        </p:txBody>
      </p:sp>
      <p:sp>
        <p:nvSpPr>
          <p:cNvPr id="24" name="TextBox 23">
            <a:extLst>
              <a:ext uri="{FF2B5EF4-FFF2-40B4-BE49-F238E27FC236}">
                <a16:creationId xmlns:a16="http://schemas.microsoft.com/office/drawing/2014/main" id="{8890DD1B-58E6-498F-BFD7-2D136E1E7341}"/>
              </a:ext>
            </a:extLst>
          </p:cNvPr>
          <p:cNvSpPr txBox="1"/>
          <p:nvPr/>
        </p:nvSpPr>
        <p:spPr>
          <a:xfrm>
            <a:off x="3033768" y="4776919"/>
            <a:ext cx="951988" cy="369332"/>
          </a:xfrm>
          <a:prstGeom prst="rect">
            <a:avLst/>
          </a:prstGeom>
          <a:noFill/>
        </p:spPr>
        <p:txBody>
          <a:bodyPr wrap="square" rtlCol="0">
            <a:spAutoFit/>
          </a:bodyPr>
          <a:lstStyle/>
          <a:p>
            <a:r>
              <a:rPr lang="en-US"/>
              <a:t>s(n-1)</a:t>
            </a:r>
          </a:p>
        </p:txBody>
      </p:sp>
      <p:sp>
        <p:nvSpPr>
          <p:cNvPr id="25" name="Minus Sign 24">
            <a:extLst>
              <a:ext uri="{FF2B5EF4-FFF2-40B4-BE49-F238E27FC236}">
                <a16:creationId xmlns:a16="http://schemas.microsoft.com/office/drawing/2014/main" id="{EEE7592B-34D2-4111-85F2-55AA745F5915}"/>
              </a:ext>
            </a:extLst>
          </p:cNvPr>
          <p:cNvSpPr/>
          <p:nvPr/>
        </p:nvSpPr>
        <p:spPr>
          <a:xfrm>
            <a:off x="2905242" y="4396241"/>
            <a:ext cx="292100" cy="287688"/>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66CD7D2-1086-4386-A76E-01F1ECBE3129}"/>
              </a:ext>
            </a:extLst>
          </p:cNvPr>
          <p:cNvSpPr txBox="1"/>
          <p:nvPr/>
        </p:nvSpPr>
        <p:spPr>
          <a:xfrm>
            <a:off x="1875831" y="3975886"/>
            <a:ext cx="2734462" cy="369332"/>
          </a:xfrm>
          <a:prstGeom prst="rect">
            <a:avLst/>
          </a:prstGeom>
          <a:noFill/>
        </p:spPr>
        <p:txBody>
          <a:bodyPr wrap="square" rtlCol="0">
            <a:spAutoFit/>
          </a:bodyPr>
          <a:lstStyle/>
          <a:p>
            <a:r>
              <a:rPr lang="en-US"/>
              <a:t>s(n) – s(n-1) = s’(n-1)</a:t>
            </a:r>
          </a:p>
        </p:txBody>
      </p:sp>
      <p:sp>
        <p:nvSpPr>
          <p:cNvPr id="33" name="Isosceles Triangle 32">
            <a:extLst>
              <a:ext uri="{FF2B5EF4-FFF2-40B4-BE49-F238E27FC236}">
                <a16:creationId xmlns:a16="http://schemas.microsoft.com/office/drawing/2014/main" id="{DCEA626E-3FDE-4B01-810E-516D5ABA159E}"/>
              </a:ext>
            </a:extLst>
          </p:cNvPr>
          <p:cNvSpPr/>
          <p:nvPr/>
        </p:nvSpPr>
        <p:spPr>
          <a:xfrm rot="5400000">
            <a:off x="4739895" y="4404150"/>
            <a:ext cx="584313" cy="6270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E43D93A-D90E-48BD-9D7A-813B450A666A}"/>
              </a:ext>
            </a:extLst>
          </p:cNvPr>
          <p:cNvSpPr txBox="1"/>
          <p:nvPr/>
        </p:nvSpPr>
        <p:spPr>
          <a:xfrm>
            <a:off x="4129227" y="4683929"/>
            <a:ext cx="299195" cy="369332"/>
          </a:xfrm>
          <a:prstGeom prst="rect">
            <a:avLst/>
          </a:prstGeom>
          <a:noFill/>
        </p:spPr>
        <p:txBody>
          <a:bodyPr wrap="square" rtlCol="0">
            <a:spAutoFit/>
          </a:bodyPr>
          <a:lstStyle/>
          <a:p>
            <a:r>
              <a:rPr lang="en-US"/>
              <a:t>0</a:t>
            </a:r>
          </a:p>
        </p:txBody>
      </p:sp>
      <p:cxnSp>
        <p:nvCxnSpPr>
          <p:cNvPr id="36" name="Straight Arrow Connector 35">
            <a:extLst>
              <a:ext uri="{FF2B5EF4-FFF2-40B4-BE49-F238E27FC236}">
                <a16:creationId xmlns:a16="http://schemas.microsoft.com/office/drawing/2014/main" id="{36514854-A0D1-4DA9-B1F8-B794F1B3910D}"/>
              </a:ext>
            </a:extLst>
          </p:cNvPr>
          <p:cNvCxnSpPr>
            <a:cxnSpLocks/>
          </p:cNvCxnSpPr>
          <p:nvPr/>
        </p:nvCxnSpPr>
        <p:spPr>
          <a:xfrm>
            <a:off x="4428422" y="4868595"/>
            <a:ext cx="290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6494C63-5A5B-42F6-9946-2114EF2743E7}"/>
              </a:ext>
            </a:extLst>
          </p:cNvPr>
          <p:cNvSpPr/>
          <p:nvPr/>
        </p:nvSpPr>
        <p:spPr>
          <a:xfrm>
            <a:off x="8200960" y="4293102"/>
            <a:ext cx="513080" cy="38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CCF7CF-09B6-43A5-8AA8-F993311F286A}"/>
              </a:ext>
            </a:extLst>
          </p:cNvPr>
          <p:cNvSpPr/>
          <p:nvPr/>
        </p:nvSpPr>
        <p:spPr>
          <a:xfrm>
            <a:off x="9341124" y="4276803"/>
            <a:ext cx="513080" cy="386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B4AF024-7E17-49A2-AD67-E69F8C68B034}"/>
              </a:ext>
            </a:extLst>
          </p:cNvPr>
          <p:cNvSpPr txBox="1"/>
          <p:nvPr/>
        </p:nvSpPr>
        <p:spPr>
          <a:xfrm>
            <a:off x="2744717" y="5380577"/>
            <a:ext cx="603502" cy="276999"/>
          </a:xfrm>
          <a:prstGeom prst="rect">
            <a:avLst/>
          </a:prstGeom>
          <a:noFill/>
        </p:spPr>
        <p:txBody>
          <a:bodyPr wrap="square" rtlCol="0">
            <a:spAutoFit/>
          </a:bodyPr>
          <a:lstStyle/>
          <a:p>
            <a:r>
              <a:rPr lang="en-US" sz="1200"/>
              <a:t>Delay</a:t>
            </a:r>
          </a:p>
        </p:txBody>
      </p:sp>
      <p:sp>
        <p:nvSpPr>
          <p:cNvPr id="40" name="TextBox 39">
            <a:extLst>
              <a:ext uri="{FF2B5EF4-FFF2-40B4-BE49-F238E27FC236}">
                <a16:creationId xmlns:a16="http://schemas.microsoft.com/office/drawing/2014/main" id="{D8F4E764-EF05-486A-8608-9FF00FEE018B}"/>
              </a:ext>
            </a:extLst>
          </p:cNvPr>
          <p:cNvSpPr txBox="1"/>
          <p:nvPr/>
        </p:nvSpPr>
        <p:spPr>
          <a:xfrm>
            <a:off x="7365005" y="4302008"/>
            <a:ext cx="654306" cy="369332"/>
          </a:xfrm>
          <a:prstGeom prst="rect">
            <a:avLst/>
          </a:prstGeom>
          <a:noFill/>
        </p:spPr>
        <p:txBody>
          <a:bodyPr wrap="square" rtlCol="0">
            <a:spAutoFit/>
          </a:bodyPr>
          <a:lstStyle/>
          <a:p>
            <a:r>
              <a:rPr lang="en-US"/>
              <a:t>s(n)</a:t>
            </a:r>
          </a:p>
        </p:txBody>
      </p:sp>
      <p:sp>
        <p:nvSpPr>
          <p:cNvPr id="41" name="TextBox 40">
            <a:extLst>
              <a:ext uri="{FF2B5EF4-FFF2-40B4-BE49-F238E27FC236}">
                <a16:creationId xmlns:a16="http://schemas.microsoft.com/office/drawing/2014/main" id="{55B8DDEA-F9CF-4A91-887A-AA4D8A8B955A}"/>
              </a:ext>
            </a:extLst>
          </p:cNvPr>
          <p:cNvSpPr txBox="1"/>
          <p:nvPr/>
        </p:nvSpPr>
        <p:spPr>
          <a:xfrm>
            <a:off x="8150796" y="4348175"/>
            <a:ext cx="603502" cy="276999"/>
          </a:xfrm>
          <a:prstGeom prst="rect">
            <a:avLst/>
          </a:prstGeom>
          <a:noFill/>
        </p:spPr>
        <p:txBody>
          <a:bodyPr wrap="square" rtlCol="0">
            <a:spAutoFit/>
          </a:bodyPr>
          <a:lstStyle/>
          <a:p>
            <a:r>
              <a:rPr lang="en-US" sz="1200"/>
              <a:t>Delay</a:t>
            </a:r>
          </a:p>
        </p:txBody>
      </p:sp>
      <p:sp>
        <p:nvSpPr>
          <p:cNvPr id="42" name="TextBox 41">
            <a:extLst>
              <a:ext uri="{FF2B5EF4-FFF2-40B4-BE49-F238E27FC236}">
                <a16:creationId xmlns:a16="http://schemas.microsoft.com/office/drawing/2014/main" id="{A9A2BFB3-70D9-4071-A4DD-8FEF14CF2552}"/>
              </a:ext>
            </a:extLst>
          </p:cNvPr>
          <p:cNvSpPr txBox="1"/>
          <p:nvPr/>
        </p:nvSpPr>
        <p:spPr>
          <a:xfrm>
            <a:off x="9295913" y="4347697"/>
            <a:ext cx="603502" cy="276999"/>
          </a:xfrm>
          <a:prstGeom prst="rect">
            <a:avLst/>
          </a:prstGeom>
          <a:noFill/>
        </p:spPr>
        <p:txBody>
          <a:bodyPr wrap="square" rtlCol="0">
            <a:spAutoFit/>
          </a:bodyPr>
          <a:lstStyle/>
          <a:p>
            <a:r>
              <a:rPr lang="en-US" sz="1200"/>
              <a:t>Delay</a:t>
            </a:r>
          </a:p>
        </p:txBody>
      </p:sp>
      <p:cxnSp>
        <p:nvCxnSpPr>
          <p:cNvPr id="44" name="Straight Arrow Connector 43">
            <a:extLst>
              <a:ext uri="{FF2B5EF4-FFF2-40B4-BE49-F238E27FC236}">
                <a16:creationId xmlns:a16="http://schemas.microsoft.com/office/drawing/2014/main" id="{D054B52F-1C40-4C82-B798-C64FE4607CAE}"/>
              </a:ext>
            </a:extLst>
          </p:cNvPr>
          <p:cNvCxnSpPr>
            <a:cxnSpLocks/>
          </p:cNvCxnSpPr>
          <p:nvPr/>
        </p:nvCxnSpPr>
        <p:spPr>
          <a:xfrm>
            <a:off x="8019310" y="4486674"/>
            <a:ext cx="1314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A9449C8-45D6-4B88-8112-502F3547A6FA}"/>
              </a:ext>
            </a:extLst>
          </p:cNvPr>
          <p:cNvCxnSpPr>
            <a:cxnSpLocks/>
          </p:cNvCxnSpPr>
          <p:nvPr/>
        </p:nvCxnSpPr>
        <p:spPr>
          <a:xfrm flipV="1">
            <a:off x="8754298" y="4486197"/>
            <a:ext cx="541615" cy="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1B25A5FD-4780-4F17-8845-B24C5C4797AB}"/>
              </a:ext>
            </a:extLst>
          </p:cNvPr>
          <p:cNvSpPr/>
          <p:nvPr/>
        </p:nvSpPr>
        <p:spPr>
          <a:xfrm rot="10800000">
            <a:off x="8273396" y="4937048"/>
            <a:ext cx="403771" cy="3800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2A187BC2-FCF3-42AC-928B-D03FB3B94061}"/>
              </a:ext>
            </a:extLst>
          </p:cNvPr>
          <p:cNvSpPr/>
          <p:nvPr/>
        </p:nvSpPr>
        <p:spPr>
          <a:xfrm rot="10800000">
            <a:off x="9395778" y="4959082"/>
            <a:ext cx="403771" cy="3800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a:extLst>
              <a:ext uri="{FF2B5EF4-FFF2-40B4-BE49-F238E27FC236}">
                <a16:creationId xmlns:a16="http://schemas.microsoft.com/office/drawing/2014/main" id="{209AA387-C9AD-4E8C-BB35-B6B658B14E51}"/>
              </a:ext>
            </a:extLst>
          </p:cNvPr>
          <p:cNvSpPr/>
          <p:nvPr/>
        </p:nvSpPr>
        <p:spPr>
          <a:xfrm rot="5400000">
            <a:off x="8828543" y="5542828"/>
            <a:ext cx="393124" cy="38571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Connector: Elbow 55">
            <a:extLst>
              <a:ext uri="{FF2B5EF4-FFF2-40B4-BE49-F238E27FC236}">
                <a16:creationId xmlns:a16="http://schemas.microsoft.com/office/drawing/2014/main" id="{B4CD01BF-EE4C-4E11-BB5C-FBAC964CFA98}"/>
              </a:ext>
            </a:extLst>
          </p:cNvPr>
          <p:cNvCxnSpPr>
            <a:cxnSpLocks/>
          </p:cNvCxnSpPr>
          <p:nvPr/>
        </p:nvCxnSpPr>
        <p:spPr>
          <a:xfrm flipH="1">
            <a:off x="9799549" y="4486197"/>
            <a:ext cx="99866" cy="472885"/>
          </a:xfrm>
          <a:prstGeom prst="bentConnector4">
            <a:avLst>
              <a:gd name="adj1" fmla="val -228907"/>
              <a:gd name="adj2" fmla="val 6464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CD149E99-6BA8-4BB6-B931-E97A004EECB0}"/>
              </a:ext>
            </a:extLst>
          </p:cNvPr>
          <p:cNvCxnSpPr>
            <a:cxnSpLocks/>
          </p:cNvCxnSpPr>
          <p:nvPr/>
        </p:nvCxnSpPr>
        <p:spPr>
          <a:xfrm flipH="1">
            <a:off x="8677166" y="4486675"/>
            <a:ext cx="77131" cy="450373"/>
          </a:xfrm>
          <a:prstGeom prst="bentConnector4">
            <a:avLst>
              <a:gd name="adj1" fmla="val -296379"/>
              <a:gd name="adj2" fmla="val 653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DD1B8ED0-C695-46A8-AC90-D39212770634}"/>
              </a:ext>
            </a:extLst>
          </p:cNvPr>
          <p:cNvCxnSpPr>
            <a:cxnSpLocks/>
          </p:cNvCxnSpPr>
          <p:nvPr/>
        </p:nvCxnSpPr>
        <p:spPr>
          <a:xfrm rot="16200000" flipH="1">
            <a:off x="7849923" y="4513575"/>
            <a:ext cx="265708" cy="5812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74E15E61-2D61-4781-A86B-32D6EE6FA207}"/>
              </a:ext>
            </a:extLst>
          </p:cNvPr>
          <p:cNvCxnSpPr>
            <a:cxnSpLocks/>
          </p:cNvCxnSpPr>
          <p:nvPr/>
        </p:nvCxnSpPr>
        <p:spPr>
          <a:xfrm rot="16200000" flipH="1">
            <a:off x="8639157" y="5153172"/>
            <a:ext cx="222071" cy="5498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BEA49A70-C81C-4175-947A-3789E2836D1D}"/>
              </a:ext>
            </a:extLst>
          </p:cNvPr>
          <p:cNvCxnSpPr>
            <a:cxnSpLocks/>
          </p:cNvCxnSpPr>
          <p:nvPr/>
        </p:nvCxnSpPr>
        <p:spPr>
          <a:xfrm rot="5400000">
            <a:off x="9211366" y="5152824"/>
            <a:ext cx="200037" cy="5725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13A10A8-DB5C-4918-91E9-6A860E00F7E8}"/>
              </a:ext>
            </a:extLst>
          </p:cNvPr>
          <p:cNvSpPr txBox="1"/>
          <p:nvPr/>
        </p:nvSpPr>
        <p:spPr>
          <a:xfrm>
            <a:off x="9909509" y="4159660"/>
            <a:ext cx="924048" cy="369332"/>
          </a:xfrm>
          <a:prstGeom prst="rect">
            <a:avLst/>
          </a:prstGeom>
          <a:noFill/>
        </p:spPr>
        <p:txBody>
          <a:bodyPr wrap="square" rtlCol="0">
            <a:spAutoFit/>
          </a:bodyPr>
          <a:lstStyle/>
          <a:p>
            <a:r>
              <a:rPr lang="en-US"/>
              <a:t>s(n-2)</a:t>
            </a:r>
          </a:p>
        </p:txBody>
      </p:sp>
      <p:sp>
        <p:nvSpPr>
          <p:cNvPr id="80" name="TextBox 79">
            <a:extLst>
              <a:ext uri="{FF2B5EF4-FFF2-40B4-BE49-F238E27FC236}">
                <a16:creationId xmlns:a16="http://schemas.microsoft.com/office/drawing/2014/main" id="{74001B4E-64F9-4810-B0C6-0DB39C35B9F6}"/>
              </a:ext>
            </a:extLst>
          </p:cNvPr>
          <p:cNvSpPr txBox="1"/>
          <p:nvPr/>
        </p:nvSpPr>
        <p:spPr>
          <a:xfrm>
            <a:off x="8583210" y="3944484"/>
            <a:ext cx="924048" cy="369332"/>
          </a:xfrm>
          <a:prstGeom prst="rect">
            <a:avLst/>
          </a:prstGeom>
          <a:noFill/>
        </p:spPr>
        <p:txBody>
          <a:bodyPr wrap="square" rtlCol="0">
            <a:spAutoFit/>
          </a:bodyPr>
          <a:lstStyle/>
          <a:p>
            <a:r>
              <a:rPr lang="en-US"/>
              <a:t>s(n-1)</a:t>
            </a:r>
          </a:p>
        </p:txBody>
      </p:sp>
      <p:cxnSp>
        <p:nvCxnSpPr>
          <p:cNvPr id="82" name="Connector: Elbow 81">
            <a:extLst>
              <a:ext uri="{FF2B5EF4-FFF2-40B4-BE49-F238E27FC236}">
                <a16:creationId xmlns:a16="http://schemas.microsoft.com/office/drawing/2014/main" id="{A317DFC4-8F39-47F6-952F-437F7A086794}"/>
              </a:ext>
            </a:extLst>
          </p:cNvPr>
          <p:cNvCxnSpPr>
            <a:cxnSpLocks/>
          </p:cNvCxnSpPr>
          <p:nvPr/>
        </p:nvCxnSpPr>
        <p:spPr>
          <a:xfrm rot="16200000" flipH="1">
            <a:off x="8973998" y="4537303"/>
            <a:ext cx="472886" cy="3706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F838C475-183A-413B-A2AA-4DDE00E43552}"/>
              </a:ext>
            </a:extLst>
          </p:cNvPr>
          <p:cNvSpPr txBox="1"/>
          <p:nvPr/>
        </p:nvSpPr>
        <p:spPr>
          <a:xfrm>
            <a:off x="4691287" y="4533502"/>
            <a:ext cx="654306" cy="369332"/>
          </a:xfrm>
          <a:prstGeom prst="rect">
            <a:avLst/>
          </a:prstGeom>
          <a:noFill/>
        </p:spPr>
        <p:txBody>
          <a:bodyPr wrap="square" rtlCol="0">
            <a:spAutoFit/>
          </a:bodyPr>
          <a:lstStyle/>
          <a:p>
            <a:r>
              <a:rPr lang="en-US"/>
              <a:t>C</a:t>
            </a:r>
          </a:p>
        </p:txBody>
      </p:sp>
      <p:sp>
        <p:nvSpPr>
          <p:cNvPr id="84" name="TextBox 83">
            <a:extLst>
              <a:ext uri="{FF2B5EF4-FFF2-40B4-BE49-F238E27FC236}">
                <a16:creationId xmlns:a16="http://schemas.microsoft.com/office/drawing/2014/main" id="{B707EEE6-51B1-4E3B-9D6E-1FBCC2CE6C8C}"/>
              </a:ext>
            </a:extLst>
          </p:cNvPr>
          <p:cNvSpPr txBox="1"/>
          <p:nvPr/>
        </p:nvSpPr>
        <p:spPr>
          <a:xfrm>
            <a:off x="8316174" y="4925682"/>
            <a:ext cx="654306" cy="369332"/>
          </a:xfrm>
          <a:prstGeom prst="rect">
            <a:avLst/>
          </a:prstGeom>
          <a:noFill/>
        </p:spPr>
        <p:txBody>
          <a:bodyPr wrap="square" rtlCol="0">
            <a:spAutoFit/>
          </a:bodyPr>
          <a:lstStyle/>
          <a:p>
            <a:r>
              <a:rPr lang="en-US"/>
              <a:t>C</a:t>
            </a:r>
          </a:p>
        </p:txBody>
      </p:sp>
      <p:sp>
        <p:nvSpPr>
          <p:cNvPr id="85" name="TextBox 84">
            <a:extLst>
              <a:ext uri="{FF2B5EF4-FFF2-40B4-BE49-F238E27FC236}">
                <a16:creationId xmlns:a16="http://schemas.microsoft.com/office/drawing/2014/main" id="{87A15551-ADD9-48D7-B4CB-54EF2052513C}"/>
              </a:ext>
            </a:extLst>
          </p:cNvPr>
          <p:cNvSpPr txBox="1"/>
          <p:nvPr/>
        </p:nvSpPr>
        <p:spPr>
          <a:xfrm>
            <a:off x="9439294" y="4925682"/>
            <a:ext cx="654306" cy="369332"/>
          </a:xfrm>
          <a:prstGeom prst="rect">
            <a:avLst/>
          </a:prstGeom>
          <a:noFill/>
        </p:spPr>
        <p:txBody>
          <a:bodyPr wrap="square" rtlCol="0">
            <a:spAutoFit/>
          </a:bodyPr>
          <a:lstStyle/>
          <a:p>
            <a:r>
              <a:rPr lang="en-US"/>
              <a:t>C</a:t>
            </a:r>
          </a:p>
        </p:txBody>
      </p:sp>
      <p:sp>
        <p:nvSpPr>
          <p:cNvPr id="90" name="Rectangle 89">
            <a:extLst>
              <a:ext uri="{FF2B5EF4-FFF2-40B4-BE49-F238E27FC236}">
                <a16:creationId xmlns:a16="http://schemas.microsoft.com/office/drawing/2014/main" id="{1AF92587-C109-4653-AEB1-8F99D59D9883}"/>
              </a:ext>
            </a:extLst>
          </p:cNvPr>
          <p:cNvSpPr/>
          <p:nvPr/>
        </p:nvSpPr>
        <p:spPr>
          <a:xfrm>
            <a:off x="999663" y="2717467"/>
            <a:ext cx="10109510" cy="638948"/>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EE6EA07F-DE05-4E0E-839B-F65B386BBFB8}"/>
              </a:ext>
            </a:extLst>
          </p:cNvPr>
          <p:cNvSpPr/>
          <p:nvPr/>
        </p:nvSpPr>
        <p:spPr>
          <a:xfrm>
            <a:off x="7310353" y="3871912"/>
            <a:ext cx="3523206" cy="2158498"/>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873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058CF-4B85-4BD3-9B73-3254539183DC}"/>
              </a:ext>
            </a:extLst>
          </p:cNvPr>
          <p:cNvSpPr>
            <a:spLocks noGrp="1"/>
          </p:cNvSpPr>
          <p:nvPr>
            <p:ph type="title"/>
          </p:nvPr>
        </p:nvSpPr>
        <p:spPr/>
        <p:txBody>
          <a:bodyPr/>
          <a:lstStyle/>
          <a:p>
            <a:r>
              <a:rPr lang="en-US"/>
              <a:t>Peak Detection</a:t>
            </a:r>
          </a:p>
        </p:txBody>
      </p:sp>
      <p:sp>
        <p:nvSpPr>
          <p:cNvPr id="13" name="Subtitle 4">
            <a:extLst>
              <a:ext uri="{FF2B5EF4-FFF2-40B4-BE49-F238E27FC236}">
                <a16:creationId xmlns:a16="http://schemas.microsoft.com/office/drawing/2014/main" id="{5A3716F3-2A92-4D3D-8DB9-E341B309AD07}"/>
              </a:ext>
            </a:extLst>
          </p:cNvPr>
          <p:cNvSpPr>
            <a:spLocks noGrp="1"/>
          </p:cNvSpPr>
          <p:nvPr>
            <p:ph idx="1"/>
          </p:nvPr>
        </p:nvSpPr>
        <p:spPr>
          <a:xfrm>
            <a:off x="1097280" y="1845734"/>
            <a:ext cx="5264552" cy="4013715"/>
          </a:xfrm>
        </p:spPr>
        <p:txBody>
          <a:bodyPr vert="horz" lIns="0" tIns="45720" rIns="0" bIns="45720" rtlCol="0" anchor="t">
            <a:normAutofit/>
          </a:bodyPr>
          <a:lstStyle/>
          <a:p>
            <a:r>
              <a:rPr lang="en-US"/>
              <a:t>When applying to the PPG signal, we see that we are detecting multiple peaks in each cycle.  To remove these, we add additional criteria such as the sample must be greater than (.75) max value.</a:t>
            </a:r>
            <a:endParaRPr lang="en-US">
              <a:cs typeface="Calibri"/>
            </a:endParaRPr>
          </a:p>
        </p:txBody>
      </p:sp>
      <p:pic>
        <p:nvPicPr>
          <p:cNvPr id="6" name="Picture 5">
            <a:extLst>
              <a:ext uri="{FF2B5EF4-FFF2-40B4-BE49-F238E27FC236}">
                <a16:creationId xmlns:a16="http://schemas.microsoft.com/office/drawing/2014/main" id="{A2016108-B11D-4D70-8F4F-464183C34DF3}"/>
              </a:ext>
            </a:extLst>
          </p:cNvPr>
          <p:cNvPicPr>
            <a:picLocks noChangeAspect="1"/>
          </p:cNvPicPr>
          <p:nvPr/>
        </p:nvPicPr>
        <p:blipFill>
          <a:blip r:embed="rId2"/>
          <a:stretch>
            <a:fillRect/>
          </a:stretch>
        </p:blipFill>
        <p:spPr>
          <a:xfrm>
            <a:off x="6583527" y="1974328"/>
            <a:ext cx="4787681" cy="3755398"/>
          </a:xfrm>
          <a:prstGeom prst="rect">
            <a:avLst/>
          </a:prstGeom>
        </p:spPr>
      </p:pic>
    </p:spTree>
    <p:extLst>
      <p:ext uri="{BB962C8B-B14F-4D97-AF65-F5344CB8AC3E}">
        <p14:creationId xmlns:p14="http://schemas.microsoft.com/office/powerpoint/2010/main" val="2235347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662B7-424C-4A77-AE3C-BA8CBF10BF8E}"/>
              </a:ext>
            </a:extLst>
          </p:cNvPr>
          <p:cNvSpPr>
            <a:spLocks noGrp="1"/>
          </p:cNvSpPr>
          <p:nvPr>
            <p:ph type="ctrTitle" idx="4294967295"/>
          </p:nvPr>
        </p:nvSpPr>
        <p:spPr>
          <a:xfrm>
            <a:off x="790937" y="283781"/>
            <a:ext cx="10614025" cy="1697038"/>
          </a:xfrm>
        </p:spPr>
        <p:txBody>
          <a:bodyPr/>
          <a:lstStyle/>
          <a:p>
            <a:pPr algn="ctr"/>
            <a:r>
              <a:rPr lang="en-US" sz="4000"/>
              <a:t>Obtaining AC and DC Components in a period signal.</a:t>
            </a:r>
            <a:endParaRPr lang="en-US"/>
          </a:p>
        </p:txBody>
      </p:sp>
      <p:sp>
        <p:nvSpPr>
          <p:cNvPr id="10" name="Title 3">
            <a:extLst>
              <a:ext uri="{FF2B5EF4-FFF2-40B4-BE49-F238E27FC236}">
                <a16:creationId xmlns:a16="http://schemas.microsoft.com/office/drawing/2014/main" id="{30D0ECDC-3D60-4DC1-8C10-283BF8FEEAE8}"/>
              </a:ext>
            </a:extLst>
          </p:cNvPr>
          <p:cNvSpPr txBox="1">
            <a:spLocks/>
          </p:cNvSpPr>
          <p:nvPr/>
        </p:nvSpPr>
        <p:spPr>
          <a:xfrm>
            <a:off x="934973" y="1884812"/>
            <a:ext cx="10322052" cy="2337617"/>
          </a:xfrm>
          <a:prstGeom prst="rect">
            <a:avLst/>
          </a:prstGeom>
        </p:spPr>
        <p:txBody>
          <a:bodyPr vert="horz" lIns="109728" tIns="109728" rIns="109728" bIns="91440" rtlCol="0" anchor="b">
            <a:noAutofit/>
          </a:bodyPr>
          <a:lstStyle>
            <a:lvl1pPr algn="l" defTabSz="914400" rtl="0" eaLnBrk="1" latinLnBrk="0" hangingPunct="1">
              <a:lnSpc>
                <a:spcPct val="120000"/>
              </a:lnSpc>
              <a:spcBef>
                <a:spcPct val="0"/>
              </a:spcBef>
              <a:buNone/>
              <a:defRPr sz="5400" b="1" kern="1200" spc="150" baseline="0">
                <a:solidFill>
                  <a:schemeClr val="tx1">
                    <a:lumMod val="85000"/>
                    <a:lumOff val="15000"/>
                  </a:schemeClr>
                </a:solidFill>
                <a:latin typeface="+mj-lt"/>
                <a:ea typeface="+mj-ea"/>
                <a:cs typeface="+mj-cs"/>
              </a:defRPr>
            </a:lvl1pPr>
          </a:lstStyle>
          <a:p>
            <a:r>
              <a:rPr lang="en-US" sz="2400" b="0"/>
              <a:t>The Fourier Transform of a signal defines the amplitude and phase for all frequencies from 0(DC) to infinity.  So, obtaining the AC and DC components is as straight forward as performing a DTFT.  Assume we have a discrete signal s(n) of length 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A2CAAF-8F15-4E22-BE52-CF9BB7EB0C32}"/>
                  </a:ext>
                </a:extLst>
              </p:cNvPr>
              <p:cNvSpPr txBox="1"/>
              <p:nvPr/>
            </p:nvSpPr>
            <p:spPr>
              <a:xfrm>
                <a:off x="79579" y="4231130"/>
                <a:ext cx="11762763" cy="37472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ℱ</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𝑠</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𝑛</m:t>
                              </m:r>
                            </m:e>
                          </m:d>
                        </m:e>
                      </m:d>
                      <m:r>
                        <a:rPr lang="en-US" sz="2400" i="1">
                          <a:latin typeface="Cambria Math" panose="02040503050406030204" pitchFamily="18" charset="0"/>
                          <a:ea typeface="Cambria Math" panose="02040503050406030204" pitchFamily="18" charset="0"/>
                        </a:rPr>
                        <m:t>= </m:t>
                      </m:r>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=0</m:t>
                          </m:r>
                        </m:sub>
                        <m:sup>
                          <m:r>
                            <a:rPr lang="en-US" sz="2400" i="1">
                              <a:latin typeface="Cambria Math" panose="02040503050406030204" pitchFamily="18" charset="0"/>
                              <a:ea typeface="Cambria Math" panose="02040503050406030204" pitchFamily="18" charset="0"/>
                            </a:rPr>
                            <m:t>𝑁</m:t>
                          </m:r>
                          <m:r>
                            <a:rPr lang="en-US" sz="2400" i="1">
                              <a:latin typeface="Cambria Math" panose="02040503050406030204" pitchFamily="18" charset="0"/>
                              <a:ea typeface="Cambria Math" panose="02040503050406030204" pitchFamily="18" charset="0"/>
                            </a:rPr>
                            <m:t>−1</m:t>
                          </m:r>
                        </m:sup>
                        <m:e>
                          <m:r>
                            <a:rPr lang="en-US" sz="2400" i="1">
                              <a:latin typeface="Cambria Math" panose="02040503050406030204" pitchFamily="18" charset="0"/>
                              <a:ea typeface="Cambria Math" panose="02040503050406030204" pitchFamily="18" charset="0"/>
                            </a:rPr>
                            <m:t>𝑥</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𝑛</m:t>
                              </m:r>
                            </m:e>
                          </m:d>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𝑘𝑛</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𝑁</m:t>
                              </m:r>
                            </m:sup>
                          </m:sSup>
                        </m:e>
                      </m:nary>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𝑆</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𝑘</m:t>
                      </m:r>
                      <m:r>
                        <a:rPr lang="en-US" sz="2400" i="1">
                          <a:latin typeface="Cambria Math" panose="02040503050406030204" pitchFamily="18" charset="0"/>
                          <a:ea typeface="Cambria Math" panose="02040503050406030204" pitchFamily="18" charset="0"/>
                        </a:rPr>
                        <m:t>)</m:t>
                      </m:r>
                    </m:oMath>
                  </m:oMathPara>
                </a14:m>
                <a:endParaRPr lang="en-US" sz="2400" i="1">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𝑆</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𝐷𝐶</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𝑐𝑜𝑚𝑝𝑜𝑛𝑒𝑛𝑡</m:t>
                      </m:r>
                    </m:oMath>
                    <m:oMath xmlns:m="http://schemas.openxmlformats.org/officeDocument/2006/math">
                      <m:r>
                        <a:rPr lang="en-US" sz="2400" b="0" i="1" smtClean="0">
                          <a:latin typeface="Cambria Math" panose="02040503050406030204" pitchFamily="18" charset="0"/>
                          <a:ea typeface="Cambria Math" panose="02040503050406030204" pitchFamily="18" charset="0"/>
                        </a:rPr>
                        <m:t>𝑆</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𝛼</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𝐴𝐶</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𝑐𝑜𝑚𝑝𝑜𝑛𝑒𝑛𝑡</m:t>
                      </m:r>
                    </m:oMath>
                  </m:oMathPara>
                </a14:m>
                <a:endParaRPr lang="en-US" sz="2400" i="1">
                  <a:latin typeface="Cambria Math" panose="02040503050406030204" pitchFamily="18" charset="0"/>
                  <a:ea typeface="Cambria Math" panose="02040503050406030204" pitchFamily="18" charset="0"/>
                </a:endParaRPr>
              </a:p>
              <a:p>
                <a:endParaRPr lang="en-US" sz="2400" i="1">
                  <a:latin typeface="Cambria Math" panose="02040503050406030204" pitchFamily="18" charset="0"/>
                  <a:ea typeface="Cambria Math" panose="02040503050406030204" pitchFamily="18" charset="0"/>
                </a:endParaRPr>
              </a:p>
              <a:p>
                <a:endParaRPr lang="en-US" sz="2400" i="1">
                  <a:latin typeface="Cambria Math" panose="02040503050406030204" pitchFamily="18" charset="0"/>
                  <a:ea typeface="Cambria Math" panose="02040503050406030204" pitchFamily="18" charset="0"/>
                </a:endParaRPr>
              </a:p>
              <a:p>
                <a:endParaRPr lang="en-US" sz="2400" i="1">
                  <a:latin typeface="Cambria Math" panose="02040503050406030204" pitchFamily="18" charset="0"/>
                  <a:ea typeface="Cambria Math" panose="02040503050406030204" pitchFamily="18" charset="0"/>
                </a:endParaRPr>
              </a:p>
              <a:p>
                <a:r>
                  <a:rPr lang="en-US" sz="2800"/>
                  <a:t>		</a:t>
                </a:r>
              </a:p>
              <a:p>
                <a:endParaRPr lang="en-US" sz="2800"/>
              </a:p>
            </p:txBody>
          </p:sp>
        </mc:Choice>
        <mc:Fallback xmlns="">
          <p:sp>
            <p:nvSpPr>
              <p:cNvPr id="12" name="TextBox 11">
                <a:extLst>
                  <a:ext uri="{FF2B5EF4-FFF2-40B4-BE49-F238E27FC236}">
                    <a16:creationId xmlns:a16="http://schemas.microsoft.com/office/drawing/2014/main" id="{0FA2CAAF-8F15-4E22-BE52-CF9BB7EB0C32}"/>
                  </a:ext>
                </a:extLst>
              </p:cNvPr>
              <p:cNvSpPr txBox="1">
                <a:spLocks noRot="1" noChangeAspect="1" noMove="1" noResize="1" noEditPoints="1" noAdjustHandles="1" noChangeArrowheads="1" noChangeShapeType="1" noTextEdit="1"/>
              </p:cNvSpPr>
              <p:nvPr/>
            </p:nvSpPr>
            <p:spPr>
              <a:xfrm>
                <a:off x="79579" y="4231130"/>
                <a:ext cx="11762763" cy="374724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7827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662B7-424C-4A77-AE3C-BA8CBF10BF8E}"/>
              </a:ext>
            </a:extLst>
          </p:cNvPr>
          <p:cNvSpPr>
            <a:spLocks noGrp="1"/>
          </p:cNvSpPr>
          <p:nvPr>
            <p:ph type="ctrTitle" idx="4294967295"/>
          </p:nvPr>
        </p:nvSpPr>
        <p:spPr>
          <a:xfrm>
            <a:off x="974202" y="-395891"/>
            <a:ext cx="10615613" cy="1697038"/>
          </a:xfrm>
        </p:spPr>
        <p:txBody>
          <a:bodyPr/>
          <a:lstStyle/>
          <a:p>
            <a:pPr algn="ctr"/>
            <a:r>
              <a:rPr lang="en-US" sz="4000"/>
              <a:t>Blood Oxygenation Prediction</a:t>
            </a: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F23BC69-13A0-43F1-96A1-3A4080137F18}"/>
                  </a:ext>
                </a:extLst>
              </p:cNvPr>
              <p:cNvSpPr txBox="1"/>
              <p:nvPr/>
            </p:nvSpPr>
            <p:spPr>
              <a:xfrm>
                <a:off x="666097" y="1509293"/>
                <a:ext cx="10859806" cy="4534768"/>
              </a:xfrm>
              <a:prstGeom prst="rect">
                <a:avLst/>
              </a:prstGeom>
              <a:noFill/>
            </p:spPr>
            <p:txBody>
              <a:bodyPr wrap="square" rtlCol="0">
                <a:spAutoFit/>
              </a:bodyPr>
              <a:lstStyle/>
              <a:p>
                <a:r>
                  <a:rPr lang="en-US" sz="1600" spc="150">
                    <a:solidFill>
                      <a:schemeClr val="tx1">
                        <a:lumMod val="85000"/>
                        <a:lumOff val="15000"/>
                      </a:schemeClr>
                    </a:solidFill>
                    <a:latin typeface="+mj-lt"/>
                    <a:ea typeface="+mj-ea"/>
                    <a:cs typeface="+mj-cs"/>
                  </a:rPr>
                  <a:t>The proper technique for predicting blood oxygenation is a debated topic.  As of now we will be using the simplest approach, which is a ratio of ratios.</a:t>
                </a:r>
              </a:p>
              <a:p>
                <a:endParaRPr lang="en-US" sz="1600" spc="150">
                  <a:solidFill>
                    <a:schemeClr val="tx1">
                      <a:lumMod val="85000"/>
                      <a:lumOff val="15000"/>
                    </a:schemeClr>
                  </a:solidFill>
                  <a:latin typeface="+mj-lt"/>
                  <a:ea typeface="+mj-ea"/>
                  <a:cs typeface="+mj-cs"/>
                </a:endParaRPr>
              </a:p>
              <a:p>
                <a:pPr/>
                <a14:m>
                  <m:oMathPara xmlns:m="http://schemas.openxmlformats.org/officeDocument/2006/math">
                    <m:oMathParaPr>
                      <m:jc m:val="centerGroup"/>
                    </m:oMathParaPr>
                    <m:oMath xmlns:m="http://schemas.openxmlformats.org/officeDocument/2006/math">
                      <m:r>
                        <a:rPr lang="en-US" sz="1600" b="0" i="1" spc="150" smtClean="0">
                          <a:solidFill>
                            <a:schemeClr val="tx1">
                              <a:lumMod val="85000"/>
                              <a:lumOff val="15000"/>
                            </a:schemeClr>
                          </a:solidFill>
                          <a:latin typeface="Cambria Math" panose="02040503050406030204" pitchFamily="18" charset="0"/>
                          <a:ea typeface="+mj-ea"/>
                          <a:cs typeface="+mj-cs"/>
                        </a:rPr>
                        <m:t>𝑅</m:t>
                      </m:r>
                      <m:r>
                        <a:rPr lang="en-US" sz="1600" b="0" i="1" spc="150" smtClean="0">
                          <a:solidFill>
                            <a:schemeClr val="tx1">
                              <a:lumMod val="85000"/>
                              <a:lumOff val="15000"/>
                            </a:schemeClr>
                          </a:solidFill>
                          <a:latin typeface="Cambria Math" panose="02040503050406030204" pitchFamily="18" charset="0"/>
                          <a:ea typeface="+mj-ea"/>
                          <a:cs typeface="+mj-cs"/>
                        </a:rPr>
                        <m:t>=</m:t>
                      </m:r>
                      <m:f>
                        <m:fPr>
                          <m:ctrlP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ctrlPr>
                        </m:fPr>
                        <m:num>
                          <m:r>
                            <a:rPr lang="en-US" sz="1600" b="0" i="1" spc="150" smtClean="0">
                              <a:solidFill>
                                <a:schemeClr val="tx1">
                                  <a:lumMod val="85000"/>
                                  <a:lumOff val="15000"/>
                                </a:schemeClr>
                              </a:solidFill>
                              <a:latin typeface="Cambria Math" panose="02040503050406030204" pitchFamily="18" charset="0"/>
                              <a:ea typeface="+mj-ea"/>
                              <a:cs typeface="+mj-cs"/>
                            </a:rPr>
                            <m:t>𝐴</m:t>
                          </m:r>
                          <m:sSub>
                            <m:sSubPr>
                              <m:ctrlPr>
                                <a:rPr lang="en-US" sz="1600" b="0" i="1" spc="150" smtClean="0">
                                  <a:solidFill>
                                    <a:schemeClr val="tx1">
                                      <a:lumMod val="85000"/>
                                      <a:lumOff val="15000"/>
                                    </a:schemeClr>
                                  </a:solidFill>
                                  <a:latin typeface="Cambria Math" panose="02040503050406030204" pitchFamily="18" charset="0"/>
                                  <a:ea typeface="+mj-ea"/>
                                  <a:cs typeface="+mj-cs"/>
                                </a:rPr>
                              </m:ctrlPr>
                            </m:sSubPr>
                            <m:e>
                              <m:r>
                                <a:rPr lang="en-US" sz="1600" b="0" i="1" spc="150" smtClean="0">
                                  <a:solidFill>
                                    <a:schemeClr val="tx1">
                                      <a:lumMod val="85000"/>
                                      <a:lumOff val="15000"/>
                                    </a:schemeClr>
                                  </a:solidFill>
                                  <a:latin typeface="Cambria Math" panose="02040503050406030204" pitchFamily="18" charset="0"/>
                                  <a:ea typeface="+mj-ea"/>
                                  <a:cs typeface="+mj-cs"/>
                                </a:rPr>
                                <m:t>𝐶</m:t>
                              </m:r>
                            </m:e>
                            <m:sub>
                              <m:r>
                                <a:rPr lang="en-US" sz="1600" b="0" i="1" spc="150" smtClean="0">
                                  <a:solidFill>
                                    <a:schemeClr val="tx1">
                                      <a:lumMod val="85000"/>
                                      <a:lumOff val="15000"/>
                                    </a:schemeClr>
                                  </a:solidFill>
                                  <a:latin typeface="Cambria Math" panose="02040503050406030204" pitchFamily="18" charset="0"/>
                                  <a:ea typeface="+mj-ea"/>
                                  <a:cs typeface="+mj-cs"/>
                                </a:rPr>
                                <m:t>𝑟𝑒𝑑</m:t>
                              </m:r>
                            </m:sub>
                          </m:sSub>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m:t>
                          </m:r>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𝐷</m:t>
                          </m:r>
                          <m:sSub>
                            <m:sSubPr>
                              <m:ctrlP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ctrlPr>
                            </m:sSubPr>
                            <m:e>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𝐶</m:t>
                              </m:r>
                            </m:e>
                            <m:sub>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𝑟𝑒𝑑</m:t>
                              </m:r>
                            </m:sub>
                          </m:sSub>
                        </m:num>
                        <m:den>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𝐴</m:t>
                          </m:r>
                          <m:sSub>
                            <m:sSubPr>
                              <m:ctrlP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ctrlPr>
                            </m:sSubPr>
                            <m:e>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𝐶</m:t>
                              </m:r>
                            </m:e>
                            <m:sub>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𝐼𝑅</m:t>
                              </m:r>
                            </m:sub>
                          </m:sSub>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 ÷</m:t>
                          </m:r>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𝐷</m:t>
                          </m:r>
                          <m:sSub>
                            <m:sSubPr>
                              <m:ctrlP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ctrlPr>
                            </m:sSubPr>
                            <m:e>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𝐶</m:t>
                              </m:r>
                            </m:e>
                            <m:sub>
                              <m:r>
                                <a:rPr lang="en-US" sz="1600" b="0" i="1" spc="150" smtClean="0">
                                  <a:solidFill>
                                    <a:schemeClr val="tx1">
                                      <a:lumMod val="85000"/>
                                      <a:lumOff val="15000"/>
                                    </a:schemeClr>
                                  </a:solidFill>
                                  <a:latin typeface="Cambria Math" panose="02040503050406030204" pitchFamily="18" charset="0"/>
                                  <a:ea typeface="Cambria Math" panose="02040503050406030204" pitchFamily="18" charset="0"/>
                                  <a:cs typeface="+mj-cs"/>
                                </a:rPr>
                                <m:t>𝐼𝑅</m:t>
                              </m:r>
                            </m:sub>
                          </m:sSub>
                        </m:den>
                      </m:f>
                    </m:oMath>
                  </m:oMathPara>
                </a14:m>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a:p>
                <a:pPr/>
                <a14:m>
                  <m:oMathPara xmlns:m="http://schemas.openxmlformats.org/officeDocument/2006/math">
                    <m:oMathParaPr>
                      <m:jc m:val="centerGroup"/>
                    </m:oMathParaPr>
                    <m:oMath xmlns:m="http://schemas.openxmlformats.org/officeDocument/2006/math">
                      <m:r>
                        <a:rPr lang="en-US" sz="1600" b="0" i="1" spc="150" smtClean="0">
                          <a:solidFill>
                            <a:schemeClr val="tx1">
                              <a:lumMod val="85000"/>
                              <a:lumOff val="15000"/>
                            </a:schemeClr>
                          </a:solidFill>
                          <a:latin typeface="Cambria Math" panose="02040503050406030204" pitchFamily="18" charset="0"/>
                          <a:ea typeface="+mj-ea"/>
                          <a:cs typeface="+mj-cs"/>
                        </a:rPr>
                        <m:t>𝑆𝑝</m:t>
                      </m:r>
                      <m:sSub>
                        <m:sSubPr>
                          <m:ctrlPr>
                            <a:rPr lang="en-US" sz="1600" b="0" i="1" spc="150" smtClean="0">
                              <a:solidFill>
                                <a:schemeClr val="tx1">
                                  <a:lumMod val="85000"/>
                                  <a:lumOff val="15000"/>
                                </a:schemeClr>
                              </a:solidFill>
                              <a:latin typeface="Cambria Math" panose="02040503050406030204" pitchFamily="18" charset="0"/>
                              <a:ea typeface="+mj-ea"/>
                              <a:cs typeface="+mj-cs"/>
                            </a:rPr>
                          </m:ctrlPr>
                        </m:sSubPr>
                        <m:e>
                          <m:r>
                            <a:rPr lang="en-US" sz="1600" b="0" i="1" spc="150" smtClean="0">
                              <a:solidFill>
                                <a:schemeClr val="tx1">
                                  <a:lumMod val="85000"/>
                                  <a:lumOff val="15000"/>
                                </a:schemeClr>
                              </a:solidFill>
                              <a:latin typeface="Cambria Math" panose="02040503050406030204" pitchFamily="18" charset="0"/>
                              <a:ea typeface="+mj-ea"/>
                              <a:cs typeface="+mj-cs"/>
                            </a:rPr>
                            <m:t>𝑂</m:t>
                          </m:r>
                        </m:e>
                        <m:sub>
                          <m:r>
                            <a:rPr lang="en-US" sz="1600" b="0" i="1" spc="150" smtClean="0">
                              <a:solidFill>
                                <a:schemeClr val="tx1">
                                  <a:lumMod val="85000"/>
                                  <a:lumOff val="15000"/>
                                </a:schemeClr>
                              </a:solidFill>
                              <a:latin typeface="Cambria Math" panose="02040503050406030204" pitchFamily="18" charset="0"/>
                              <a:ea typeface="+mj-ea"/>
                              <a:cs typeface="+mj-cs"/>
                            </a:rPr>
                            <m:t>2</m:t>
                          </m:r>
                        </m:sub>
                      </m:sSub>
                      <m:r>
                        <a:rPr lang="en-US" sz="1600" b="0" i="1" spc="150" smtClean="0">
                          <a:solidFill>
                            <a:schemeClr val="tx1">
                              <a:lumMod val="85000"/>
                              <a:lumOff val="15000"/>
                            </a:schemeClr>
                          </a:solidFill>
                          <a:latin typeface="Cambria Math" panose="02040503050406030204" pitchFamily="18" charset="0"/>
                          <a:ea typeface="+mj-ea"/>
                          <a:cs typeface="+mj-cs"/>
                        </a:rPr>
                        <m:t>=</m:t>
                      </m:r>
                      <m:r>
                        <a:rPr lang="en-US" sz="1600" b="0" i="1" spc="150" smtClean="0">
                          <a:solidFill>
                            <a:schemeClr val="tx1">
                              <a:lumMod val="85000"/>
                              <a:lumOff val="15000"/>
                            </a:schemeClr>
                          </a:solidFill>
                          <a:latin typeface="Cambria Math" panose="02040503050406030204" pitchFamily="18" charset="0"/>
                          <a:ea typeface="+mj-ea"/>
                          <a:cs typeface="+mj-cs"/>
                        </a:rPr>
                        <m:t>𝐶</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𝛽</m:t>
                      </m:r>
                      <m:d>
                        <m:dPr>
                          <m:ctrlPr>
                            <a:rPr lang="en-US" sz="1600" b="0" i="1" spc="150" smtClean="0">
                              <a:solidFill>
                                <a:schemeClr val="tx1">
                                  <a:lumMod val="85000"/>
                                  <a:lumOff val="15000"/>
                                </a:schemeClr>
                              </a:solidFill>
                              <a:latin typeface="Cambria Math" panose="02040503050406030204" pitchFamily="18" charset="0"/>
                              <a:ea typeface="+mj-ea"/>
                              <a:cs typeface="+mj-cs"/>
                            </a:rPr>
                          </m:ctrlPr>
                        </m:dPr>
                        <m:e>
                          <m:r>
                            <a:rPr lang="en-US" sz="1600" b="0" i="1" spc="150" smtClean="0">
                              <a:solidFill>
                                <a:schemeClr val="tx1">
                                  <a:lumMod val="85000"/>
                                  <a:lumOff val="15000"/>
                                </a:schemeClr>
                              </a:solidFill>
                              <a:latin typeface="Cambria Math" panose="02040503050406030204" pitchFamily="18" charset="0"/>
                              <a:ea typeface="+mj-ea"/>
                              <a:cs typeface="+mj-cs"/>
                            </a:rPr>
                            <m:t>𝑅</m:t>
                          </m:r>
                        </m:e>
                      </m:d>
                      <m:r>
                        <a:rPr lang="en-US" sz="1600" b="0" i="1" spc="150" smtClean="0">
                          <a:solidFill>
                            <a:schemeClr val="tx1">
                              <a:lumMod val="85000"/>
                              <a:lumOff val="15000"/>
                            </a:schemeClr>
                          </a:solidFill>
                          <a:latin typeface="Cambria Math" panose="02040503050406030204" pitchFamily="18" charset="0"/>
                          <a:ea typeface="+mj-ea"/>
                          <a:cs typeface="+mj-cs"/>
                        </a:rPr>
                        <m:t>, </m:t>
                      </m:r>
                    </m:oMath>
                  </m:oMathPara>
                </a14:m>
                <a:endParaRPr lang="en-US" sz="1600" b="0" i="1" spc="150">
                  <a:solidFill>
                    <a:schemeClr val="tx1">
                      <a:lumMod val="85000"/>
                      <a:lumOff val="15000"/>
                    </a:schemeClr>
                  </a:solidFill>
                  <a:latin typeface="Cambria Math" panose="02040503050406030204" pitchFamily="18" charset="0"/>
                  <a:ea typeface="+mj-ea"/>
                  <a:cs typeface="+mj-cs"/>
                </a:endParaRPr>
              </a:p>
              <a:p>
                <a:pPr/>
                <a14:m>
                  <m:oMathPara xmlns:m="http://schemas.openxmlformats.org/officeDocument/2006/math">
                    <m:oMathParaPr>
                      <m:jc m:val="centerGroup"/>
                    </m:oMathParaPr>
                    <m:oMath xmlns:m="http://schemas.openxmlformats.org/officeDocument/2006/math">
                      <m:r>
                        <a:rPr lang="en-US" sz="1600" b="0" i="1" spc="150" smtClean="0">
                          <a:solidFill>
                            <a:schemeClr val="tx1">
                              <a:lumMod val="85000"/>
                              <a:lumOff val="15000"/>
                            </a:schemeClr>
                          </a:solidFill>
                          <a:latin typeface="Cambria Math" panose="02040503050406030204" pitchFamily="18" charset="0"/>
                          <a:ea typeface="+mj-ea"/>
                          <a:cs typeface="+mj-cs"/>
                        </a:rPr>
                        <m:t>𝑤h𝑒𝑟𝑒</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𝐶</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𝑎𝑛𝑑</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𝛽</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𝑎𝑟𝑒</m:t>
                      </m:r>
                      <m:r>
                        <a:rPr lang="en-US" sz="1600" b="0" i="1" spc="150" smtClean="0">
                          <a:solidFill>
                            <a:schemeClr val="tx1">
                              <a:lumMod val="85000"/>
                              <a:lumOff val="15000"/>
                            </a:schemeClr>
                          </a:solidFill>
                          <a:latin typeface="Cambria Math" panose="02040503050406030204" pitchFamily="18" charset="0"/>
                          <a:ea typeface="+mj-ea"/>
                          <a:cs typeface="+mj-cs"/>
                        </a:rPr>
                        <m:t> </m:t>
                      </m:r>
                      <m:r>
                        <a:rPr lang="en-US" sz="1600" b="0" i="1" spc="150" smtClean="0">
                          <a:solidFill>
                            <a:schemeClr val="tx1">
                              <a:lumMod val="85000"/>
                              <a:lumOff val="15000"/>
                            </a:schemeClr>
                          </a:solidFill>
                          <a:latin typeface="Cambria Math" panose="02040503050406030204" pitchFamily="18" charset="0"/>
                          <a:ea typeface="+mj-ea"/>
                          <a:cs typeface="+mj-cs"/>
                        </a:rPr>
                        <m:t>𝑐𝑜𝑛𝑠𝑡𝑎𝑛𝑡𝑠</m:t>
                      </m:r>
                    </m:oMath>
                  </m:oMathPara>
                </a14:m>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a:p>
                <a:r>
                  <a:rPr lang="en-US" sz="1600" spc="150">
                    <a:solidFill>
                      <a:schemeClr val="tx1">
                        <a:lumMod val="85000"/>
                        <a:lumOff val="15000"/>
                      </a:schemeClr>
                    </a:solidFill>
                    <a:latin typeface="+mj-lt"/>
                    <a:ea typeface="+mj-ea"/>
                    <a:cs typeface="+mj-cs"/>
                  </a:rPr>
                  <a:t>Though this technique is very simple it requires that the device be calibrated to find the constants.  This implies that we can create a system of equations using a trustworthy device.  In this demonstration I will be using typical numbers since we cannot confirm the subjects true blood oxygen content.</a:t>
                </a:r>
              </a:p>
              <a:p>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a:p>
                <a:endParaRPr lang="en-US" sz="1600" spc="150">
                  <a:solidFill>
                    <a:schemeClr val="tx1">
                      <a:lumMod val="85000"/>
                      <a:lumOff val="15000"/>
                    </a:schemeClr>
                  </a:solidFill>
                  <a:latin typeface="+mj-lt"/>
                  <a:ea typeface="+mj-ea"/>
                  <a:cs typeface="+mj-cs"/>
                </a:endParaRPr>
              </a:p>
            </p:txBody>
          </p:sp>
        </mc:Choice>
        <mc:Fallback xmlns="">
          <p:sp>
            <p:nvSpPr>
              <p:cNvPr id="13" name="TextBox 12">
                <a:extLst>
                  <a:ext uri="{FF2B5EF4-FFF2-40B4-BE49-F238E27FC236}">
                    <a16:creationId xmlns:a16="http://schemas.microsoft.com/office/drawing/2014/main" id="{5F23BC69-13A0-43F1-96A1-3A4080137F18}"/>
                  </a:ext>
                </a:extLst>
              </p:cNvPr>
              <p:cNvSpPr txBox="1">
                <a:spLocks noRot="1" noChangeAspect="1" noMove="1" noResize="1" noEditPoints="1" noAdjustHandles="1" noChangeArrowheads="1" noChangeShapeType="1" noTextEdit="1"/>
              </p:cNvSpPr>
              <p:nvPr/>
            </p:nvSpPr>
            <p:spPr>
              <a:xfrm>
                <a:off x="666097" y="1509293"/>
                <a:ext cx="10859806" cy="4534768"/>
              </a:xfrm>
              <a:prstGeom prst="rect">
                <a:avLst/>
              </a:prstGeom>
              <a:blipFill>
                <a:blip r:embed="rId2"/>
                <a:stretch>
                  <a:fillRect l="-281" t="-404"/>
                </a:stretch>
              </a:blipFill>
            </p:spPr>
            <p:txBody>
              <a:bodyPr/>
              <a:lstStyle/>
              <a:p>
                <a:r>
                  <a:rPr lang="en-US">
                    <a:noFill/>
                  </a:rPr>
                  <a:t> </a:t>
                </a:r>
              </a:p>
            </p:txBody>
          </p:sp>
        </mc:Fallback>
      </mc:AlternateContent>
    </p:spTree>
    <p:extLst>
      <p:ext uri="{BB962C8B-B14F-4D97-AF65-F5344CB8AC3E}">
        <p14:creationId xmlns:p14="http://schemas.microsoft.com/office/powerpoint/2010/main" val="2788843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662B7-424C-4A77-AE3C-BA8CBF10BF8E}"/>
              </a:ext>
            </a:extLst>
          </p:cNvPr>
          <p:cNvSpPr>
            <a:spLocks noGrp="1"/>
          </p:cNvSpPr>
          <p:nvPr>
            <p:ph type="title"/>
          </p:nvPr>
        </p:nvSpPr>
        <p:spPr>
          <a:xfrm>
            <a:off x="1068343" y="315539"/>
            <a:ext cx="10058400" cy="1450757"/>
          </a:xfrm>
        </p:spPr>
        <p:txBody>
          <a:bodyPr/>
          <a:lstStyle/>
          <a:p>
            <a:r>
              <a:rPr lang="en-US" sz="4000"/>
              <a:t>Blood Oxygenation Prediction</a:t>
            </a:r>
          </a:p>
        </p:txBody>
      </p:sp>
      <p:sp>
        <p:nvSpPr>
          <p:cNvPr id="11" name="TextBox 10">
            <a:extLst>
              <a:ext uri="{FF2B5EF4-FFF2-40B4-BE49-F238E27FC236}">
                <a16:creationId xmlns:a16="http://schemas.microsoft.com/office/drawing/2014/main" id="{69970B76-A9C0-4129-9124-E5ACD0774A53}"/>
              </a:ext>
            </a:extLst>
          </p:cNvPr>
          <p:cNvSpPr txBox="1"/>
          <p:nvPr/>
        </p:nvSpPr>
        <p:spPr>
          <a:xfrm>
            <a:off x="836311" y="2174174"/>
            <a:ext cx="7690638" cy="1446550"/>
          </a:xfrm>
          <a:prstGeom prst="rect">
            <a:avLst/>
          </a:prstGeom>
          <a:noFill/>
        </p:spPr>
        <p:txBody>
          <a:bodyPr wrap="square">
            <a:spAutoFit/>
          </a:bodyPr>
          <a:lstStyle/>
          <a:p>
            <a:r>
              <a:rPr lang="en-US" sz="1800" b="0" i="0" u="none" strike="noStrike" baseline="0" err="1">
                <a:solidFill>
                  <a:srgbClr val="000000"/>
                </a:solidFill>
                <a:latin typeface="Courier New" panose="02070309020205020404" pitchFamily="49" charset="0"/>
              </a:rPr>
              <a:t>redratio</a:t>
            </a:r>
            <a:r>
              <a:rPr lang="en-US" sz="1800" b="0" i="0" u="none" strike="noStrike" baseline="0">
                <a:solidFill>
                  <a:srgbClr val="000000"/>
                </a:solidFill>
                <a:latin typeface="Courier New" panose="02070309020205020404" pitchFamily="49" charset="0"/>
              </a:rPr>
              <a:t> = </a:t>
            </a:r>
            <a:r>
              <a:rPr lang="en-US" sz="1800" b="0" i="0" u="none" strike="noStrike" baseline="0" err="1">
                <a:solidFill>
                  <a:srgbClr val="000000"/>
                </a:solidFill>
                <a:latin typeface="Courier New" panose="02070309020205020404" pitchFamily="49" charset="0"/>
              </a:rPr>
              <a:t>REDFmaxval</a:t>
            </a:r>
            <a:r>
              <a:rPr lang="en-US" sz="1800" b="0" i="0" u="none" strike="noStrike" baseline="0">
                <a:solidFill>
                  <a:srgbClr val="000000"/>
                </a:solidFill>
                <a:latin typeface="Courier New" panose="02070309020205020404" pitchFamily="49" charset="0"/>
              </a:rPr>
              <a:t>/REDF(fix(length(REDF)/2)+1);</a:t>
            </a:r>
          </a:p>
          <a:p>
            <a:r>
              <a:rPr lang="en-US" sz="1800" b="0" i="0" u="none" strike="noStrike" baseline="0" err="1">
                <a:solidFill>
                  <a:srgbClr val="000000"/>
                </a:solidFill>
                <a:latin typeface="Courier New" panose="02070309020205020404" pitchFamily="49" charset="0"/>
              </a:rPr>
              <a:t>irratio</a:t>
            </a:r>
            <a:r>
              <a:rPr lang="en-US" sz="1800" b="0" i="0" u="none" strike="noStrike" baseline="0">
                <a:solidFill>
                  <a:srgbClr val="000000"/>
                </a:solidFill>
                <a:latin typeface="Courier New" panose="02070309020205020404" pitchFamily="49" charset="0"/>
              </a:rPr>
              <a:t> = </a:t>
            </a:r>
            <a:r>
              <a:rPr lang="en-US" sz="1800" b="0" i="0" u="none" strike="noStrike" baseline="0" err="1">
                <a:solidFill>
                  <a:srgbClr val="000000"/>
                </a:solidFill>
                <a:latin typeface="Courier New" panose="02070309020205020404" pitchFamily="49" charset="0"/>
              </a:rPr>
              <a:t>IRFmaxval</a:t>
            </a:r>
            <a:r>
              <a:rPr lang="en-US" sz="1800" b="0" i="0" u="none" strike="noStrike" baseline="0">
                <a:solidFill>
                  <a:srgbClr val="000000"/>
                </a:solidFill>
                <a:latin typeface="Courier New" panose="02070309020205020404" pitchFamily="49" charset="0"/>
              </a:rPr>
              <a:t>/IRF(fix(length(IRF)/2)+1);</a:t>
            </a:r>
          </a:p>
          <a:p>
            <a:r>
              <a:rPr lang="en-US" sz="1800" b="0" i="0" u="none" strike="noStrike" baseline="0">
                <a:solidFill>
                  <a:srgbClr val="000000"/>
                </a:solidFill>
                <a:latin typeface="Courier New" panose="02070309020205020404" pitchFamily="49" charset="0"/>
              </a:rPr>
              <a:t>R = </a:t>
            </a:r>
            <a:r>
              <a:rPr lang="en-US" sz="1800" b="0" i="0" u="none" strike="noStrike" baseline="0" err="1">
                <a:solidFill>
                  <a:srgbClr val="000000"/>
                </a:solidFill>
                <a:latin typeface="Courier New" panose="02070309020205020404" pitchFamily="49" charset="0"/>
              </a:rPr>
              <a:t>redratio</a:t>
            </a:r>
            <a:r>
              <a:rPr lang="en-US" sz="1800" b="0" i="0" u="none" strike="noStrike" baseline="0">
                <a:solidFill>
                  <a:srgbClr val="000000"/>
                </a:solidFill>
                <a:latin typeface="Courier New" panose="02070309020205020404" pitchFamily="49" charset="0"/>
              </a:rPr>
              <a:t>/</a:t>
            </a:r>
            <a:r>
              <a:rPr lang="en-US" sz="1800" b="0" i="0" u="none" strike="noStrike" baseline="0" err="1">
                <a:solidFill>
                  <a:srgbClr val="000000"/>
                </a:solidFill>
                <a:latin typeface="Courier New" panose="02070309020205020404" pitchFamily="49" charset="0"/>
              </a:rPr>
              <a:t>irratio</a:t>
            </a:r>
            <a:r>
              <a:rPr lang="en-US" sz="1800" b="0" i="0" u="none" strike="noStrike" baseline="0">
                <a:solidFill>
                  <a:srgbClr val="000000"/>
                </a:solidFill>
                <a:latin typeface="Courier New" panose="02070309020205020404" pitchFamily="49" charset="0"/>
              </a:rPr>
              <a:t>;</a:t>
            </a:r>
          </a:p>
          <a:p>
            <a:r>
              <a:rPr lang="en-US" sz="1800" b="0" i="0" u="none" strike="noStrike" baseline="0">
                <a:solidFill>
                  <a:srgbClr val="000000"/>
                </a:solidFill>
                <a:latin typeface="Courier New" panose="02070309020205020404" pitchFamily="49" charset="0"/>
              </a:rPr>
              <a:t>Sp02 = 104 - 28*(R);</a:t>
            </a:r>
          </a:p>
          <a:p>
            <a:endParaRPr lang="en-US" sz="1600" b="0" i="0" u="none" strike="noStrike" baseline="0">
              <a:solidFill>
                <a:srgbClr val="000000"/>
              </a:solidFill>
              <a:latin typeface="Courier New" panose="02070309020205020404" pitchFamily="49" charset="0"/>
            </a:endParaRPr>
          </a:p>
        </p:txBody>
      </p:sp>
      <p:pic>
        <p:nvPicPr>
          <p:cNvPr id="3" name="Picture 2">
            <a:extLst>
              <a:ext uri="{FF2B5EF4-FFF2-40B4-BE49-F238E27FC236}">
                <a16:creationId xmlns:a16="http://schemas.microsoft.com/office/drawing/2014/main" id="{04F0A85D-A703-423E-B4B0-6C1C879D7211}"/>
              </a:ext>
            </a:extLst>
          </p:cNvPr>
          <p:cNvPicPr>
            <a:picLocks noChangeAspect="1"/>
          </p:cNvPicPr>
          <p:nvPr/>
        </p:nvPicPr>
        <p:blipFill>
          <a:blip r:embed="rId2"/>
          <a:stretch>
            <a:fillRect/>
          </a:stretch>
        </p:blipFill>
        <p:spPr>
          <a:xfrm>
            <a:off x="7494666" y="2642340"/>
            <a:ext cx="4419366" cy="3559567"/>
          </a:xfrm>
          <a:prstGeom prst="rect">
            <a:avLst/>
          </a:prstGeom>
        </p:spPr>
      </p:pic>
      <p:pic>
        <p:nvPicPr>
          <p:cNvPr id="5" name="Picture 4">
            <a:extLst>
              <a:ext uri="{FF2B5EF4-FFF2-40B4-BE49-F238E27FC236}">
                <a16:creationId xmlns:a16="http://schemas.microsoft.com/office/drawing/2014/main" id="{F6A21B1E-214E-4D6D-AB68-7C4012FA6D1F}"/>
              </a:ext>
            </a:extLst>
          </p:cNvPr>
          <p:cNvPicPr>
            <a:picLocks noChangeAspect="1"/>
          </p:cNvPicPr>
          <p:nvPr/>
        </p:nvPicPr>
        <p:blipFill rotWithShape="1">
          <a:blip r:embed="rId3"/>
          <a:srcRect t="-1482" r="45378" b="1482"/>
          <a:stretch/>
        </p:blipFill>
        <p:spPr>
          <a:xfrm>
            <a:off x="862080" y="3591788"/>
            <a:ext cx="5349116" cy="2467319"/>
          </a:xfrm>
          <a:prstGeom prst="rect">
            <a:avLst/>
          </a:prstGeom>
        </p:spPr>
      </p:pic>
    </p:spTree>
    <p:extLst>
      <p:ext uri="{BB962C8B-B14F-4D97-AF65-F5344CB8AC3E}">
        <p14:creationId xmlns:p14="http://schemas.microsoft.com/office/powerpoint/2010/main" val="4288445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8FC9-6B9C-C32F-0028-3310D1FEF3FD}"/>
              </a:ext>
            </a:extLst>
          </p:cNvPr>
          <p:cNvSpPr>
            <a:spLocks noGrp="1"/>
          </p:cNvSpPr>
          <p:nvPr>
            <p:ph type="title"/>
          </p:nvPr>
        </p:nvSpPr>
        <p:spPr/>
        <p:txBody>
          <a:bodyPr/>
          <a:lstStyle/>
          <a:p>
            <a:r>
              <a:rPr lang="en-US">
                <a:cs typeface="Calibri Light"/>
              </a:rPr>
              <a:t>Signal Conditioning</a:t>
            </a:r>
          </a:p>
        </p:txBody>
      </p:sp>
      <p:pic>
        <p:nvPicPr>
          <p:cNvPr id="4" name="Picture 4">
            <a:extLst>
              <a:ext uri="{FF2B5EF4-FFF2-40B4-BE49-F238E27FC236}">
                <a16:creationId xmlns:a16="http://schemas.microsoft.com/office/drawing/2014/main" id="{93FC161F-2201-1392-1FD2-32590075EC7E}"/>
              </a:ext>
            </a:extLst>
          </p:cNvPr>
          <p:cNvPicPr>
            <a:picLocks noChangeAspect="1"/>
          </p:cNvPicPr>
          <p:nvPr/>
        </p:nvPicPr>
        <p:blipFill>
          <a:blip r:embed="rId2"/>
          <a:stretch>
            <a:fillRect/>
          </a:stretch>
        </p:blipFill>
        <p:spPr>
          <a:xfrm>
            <a:off x="583301" y="3678438"/>
            <a:ext cx="3914775" cy="2181225"/>
          </a:xfrm>
          <a:prstGeom prst="rect">
            <a:avLst/>
          </a:prstGeom>
        </p:spPr>
      </p:pic>
      <p:pic>
        <p:nvPicPr>
          <p:cNvPr id="9" name="Picture 4" descr="Chart, histogram&#10;&#10;Description automatically generated">
            <a:extLst>
              <a:ext uri="{FF2B5EF4-FFF2-40B4-BE49-F238E27FC236}">
                <a16:creationId xmlns:a16="http://schemas.microsoft.com/office/drawing/2014/main" id="{4EA34A5C-FB6B-4C2C-57BF-9389DCC31BED}"/>
              </a:ext>
            </a:extLst>
          </p:cNvPr>
          <p:cNvPicPr>
            <a:picLocks noChangeAspect="1"/>
          </p:cNvPicPr>
          <p:nvPr/>
        </p:nvPicPr>
        <p:blipFill>
          <a:blip r:embed="rId3"/>
          <a:stretch>
            <a:fillRect/>
          </a:stretch>
        </p:blipFill>
        <p:spPr>
          <a:xfrm>
            <a:off x="6175636" y="2147585"/>
            <a:ext cx="5242246" cy="4086827"/>
          </a:xfrm>
          <a:prstGeom prst="rect">
            <a:avLst/>
          </a:prstGeom>
        </p:spPr>
      </p:pic>
      <p:sp>
        <p:nvSpPr>
          <p:cNvPr id="3" name="TextBox 2">
            <a:extLst>
              <a:ext uri="{FF2B5EF4-FFF2-40B4-BE49-F238E27FC236}">
                <a16:creationId xmlns:a16="http://schemas.microsoft.com/office/drawing/2014/main" id="{CEC46274-A01F-6B0D-4D61-4EA6EC416DB0}"/>
              </a:ext>
            </a:extLst>
          </p:cNvPr>
          <p:cNvSpPr txBox="1"/>
          <p:nvPr/>
        </p:nvSpPr>
        <p:spPr>
          <a:xfrm>
            <a:off x="769716" y="1686044"/>
            <a:ext cx="494238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Signal Decimation to increase SNR.</a:t>
            </a:r>
          </a:p>
          <a:p>
            <a:pPr marL="285750" indent="-285750">
              <a:buFont typeface="Arial"/>
              <a:buChar char="•"/>
            </a:pPr>
            <a:r>
              <a:rPr lang="en-US">
                <a:cs typeface="Calibri"/>
              </a:rPr>
              <a:t>Roughly Speaking Increase SNR by down sampling ratio.</a:t>
            </a:r>
          </a:p>
          <a:p>
            <a:pPr marL="285750" indent="-285750">
              <a:buFont typeface="Arial"/>
              <a:buChar char="•"/>
            </a:pPr>
            <a:r>
              <a:rPr lang="en-US">
                <a:cs typeface="Calibri"/>
              </a:rPr>
              <a:t>ADC samples at 1kHz</a:t>
            </a:r>
          </a:p>
          <a:p>
            <a:pPr marL="285750" indent="-285750">
              <a:buFont typeface="Arial"/>
              <a:buChar char="•"/>
            </a:pPr>
            <a:r>
              <a:rPr lang="en-US">
                <a:cs typeface="Calibri"/>
              </a:rPr>
              <a:t>Down sample to 100Hz</a:t>
            </a:r>
          </a:p>
        </p:txBody>
      </p:sp>
    </p:spTree>
    <p:extLst>
      <p:ext uri="{BB962C8B-B14F-4D97-AF65-F5344CB8AC3E}">
        <p14:creationId xmlns:p14="http://schemas.microsoft.com/office/powerpoint/2010/main" val="681248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3054-A9DF-7AFC-A1F0-78F618BA6E1D}"/>
              </a:ext>
            </a:extLst>
          </p:cNvPr>
          <p:cNvSpPr>
            <a:spLocks noGrp="1"/>
          </p:cNvSpPr>
          <p:nvPr>
            <p:ph type="title"/>
          </p:nvPr>
        </p:nvSpPr>
        <p:spPr>
          <a:xfrm>
            <a:off x="3924782" y="558037"/>
            <a:ext cx="4419601" cy="1190526"/>
          </a:xfrm>
        </p:spPr>
        <p:txBody>
          <a:bodyPr/>
          <a:lstStyle/>
          <a:p>
            <a:r>
              <a:rPr lang="en-US">
                <a:cs typeface="Calibri Light"/>
              </a:rPr>
              <a:t>Implementation</a:t>
            </a:r>
            <a:endParaRPr lang="en-US"/>
          </a:p>
        </p:txBody>
      </p:sp>
      <p:pic>
        <p:nvPicPr>
          <p:cNvPr id="6" name="Picture 6" descr="Chart, histogram&#10;&#10;Description automatically generated">
            <a:extLst>
              <a:ext uri="{FF2B5EF4-FFF2-40B4-BE49-F238E27FC236}">
                <a16:creationId xmlns:a16="http://schemas.microsoft.com/office/drawing/2014/main" id="{7F2FD970-F27D-F872-1CE7-A6C85A74190A}"/>
              </a:ext>
            </a:extLst>
          </p:cNvPr>
          <p:cNvPicPr>
            <a:picLocks noChangeAspect="1"/>
          </p:cNvPicPr>
          <p:nvPr/>
        </p:nvPicPr>
        <p:blipFill>
          <a:blip r:embed="rId2"/>
          <a:stretch>
            <a:fillRect/>
          </a:stretch>
        </p:blipFill>
        <p:spPr>
          <a:xfrm>
            <a:off x="6069414" y="2041485"/>
            <a:ext cx="5155677" cy="4038599"/>
          </a:xfrm>
          <a:prstGeom prst="rect">
            <a:avLst/>
          </a:prstGeom>
        </p:spPr>
      </p:pic>
      <p:pic>
        <p:nvPicPr>
          <p:cNvPr id="7" name="Picture 7" descr="Graphical user interface, application, Teams&#10;&#10;Description automatically generated">
            <a:extLst>
              <a:ext uri="{FF2B5EF4-FFF2-40B4-BE49-F238E27FC236}">
                <a16:creationId xmlns:a16="http://schemas.microsoft.com/office/drawing/2014/main" id="{5F1E15E4-2F45-1F77-6B68-6BDAE355352F}"/>
              </a:ext>
            </a:extLst>
          </p:cNvPr>
          <p:cNvPicPr>
            <a:picLocks noChangeAspect="1"/>
          </p:cNvPicPr>
          <p:nvPr/>
        </p:nvPicPr>
        <p:blipFill>
          <a:blip r:embed="rId3"/>
          <a:stretch>
            <a:fillRect/>
          </a:stretch>
        </p:blipFill>
        <p:spPr>
          <a:xfrm>
            <a:off x="848267" y="4017440"/>
            <a:ext cx="3724275" cy="2295525"/>
          </a:xfrm>
          <a:prstGeom prst="rect">
            <a:avLst/>
          </a:prstGeom>
        </p:spPr>
      </p:pic>
      <p:sp>
        <p:nvSpPr>
          <p:cNvPr id="3" name="TextBox 2">
            <a:extLst>
              <a:ext uri="{FF2B5EF4-FFF2-40B4-BE49-F238E27FC236}">
                <a16:creationId xmlns:a16="http://schemas.microsoft.com/office/drawing/2014/main" id="{2EFA90E9-B150-8017-0D0A-15E1C7CC6689}"/>
              </a:ext>
            </a:extLst>
          </p:cNvPr>
          <p:cNvSpPr txBox="1"/>
          <p:nvPr/>
        </p:nvSpPr>
        <p:spPr>
          <a:xfrm>
            <a:off x="1184476" y="1994702"/>
            <a:ext cx="27431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Cascaded Integrator-Comb Filter</a:t>
            </a:r>
            <a:endParaRPr lang="en-US"/>
          </a:p>
          <a:p>
            <a:pPr marL="285750" indent="-285750">
              <a:buFont typeface="Arial"/>
              <a:buChar char="•"/>
            </a:pPr>
            <a:r>
              <a:rPr lang="en-US">
                <a:cs typeface="Calibri"/>
              </a:rPr>
              <a:t>Lower Hardware Requirements</a:t>
            </a:r>
          </a:p>
          <a:p>
            <a:pPr marL="285750" indent="-285750">
              <a:buFont typeface="Arial"/>
              <a:buChar char="•"/>
            </a:pPr>
            <a:r>
              <a:rPr lang="en-US">
                <a:cs typeface="Calibri"/>
              </a:rPr>
              <a:t>Achieves Same Result.</a:t>
            </a:r>
          </a:p>
          <a:p>
            <a:pPr marL="285750" indent="-285750">
              <a:buFont typeface="Arial"/>
              <a:buChar char="•"/>
            </a:pPr>
            <a:r>
              <a:rPr lang="en-US">
                <a:cs typeface="Calibri"/>
              </a:rPr>
              <a:t>Unfiltered Signal(Green)</a:t>
            </a:r>
          </a:p>
          <a:p>
            <a:pPr marL="285750" indent="-285750">
              <a:buFont typeface="Arial"/>
              <a:buChar char="•"/>
            </a:pPr>
            <a:r>
              <a:rPr lang="en-US">
                <a:cs typeface="Calibri"/>
              </a:rPr>
              <a:t>Filtered Signal(Blue)</a:t>
            </a:r>
          </a:p>
        </p:txBody>
      </p:sp>
    </p:spTree>
    <p:extLst>
      <p:ext uri="{BB962C8B-B14F-4D97-AF65-F5344CB8AC3E}">
        <p14:creationId xmlns:p14="http://schemas.microsoft.com/office/powerpoint/2010/main" val="1800552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1857-38FD-4778-C5D9-9B0FE540A2E3}"/>
              </a:ext>
            </a:extLst>
          </p:cNvPr>
          <p:cNvSpPr>
            <a:spLocks noGrp="1"/>
          </p:cNvSpPr>
          <p:nvPr>
            <p:ph type="title"/>
          </p:nvPr>
        </p:nvSpPr>
        <p:spPr>
          <a:xfrm>
            <a:off x="1002175" y="123986"/>
            <a:ext cx="10515600" cy="1325563"/>
          </a:xfrm>
        </p:spPr>
        <p:txBody>
          <a:bodyPr/>
          <a:lstStyle/>
          <a:p>
            <a:pPr algn="ctr"/>
            <a:r>
              <a:rPr lang="en-US">
                <a:cs typeface="Calibri Light"/>
              </a:rPr>
              <a:t>Data Flow Design</a:t>
            </a:r>
          </a:p>
        </p:txBody>
      </p:sp>
      <p:pic>
        <p:nvPicPr>
          <p:cNvPr id="4" name="Picture 4" descr="Diagram&#10;&#10;Description automatically generated">
            <a:extLst>
              <a:ext uri="{FF2B5EF4-FFF2-40B4-BE49-F238E27FC236}">
                <a16:creationId xmlns:a16="http://schemas.microsoft.com/office/drawing/2014/main" id="{3D2AF488-6F46-727F-15AE-F8489B080C68}"/>
              </a:ext>
            </a:extLst>
          </p:cNvPr>
          <p:cNvPicPr>
            <a:picLocks noGrp="1" noChangeAspect="1"/>
          </p:cNvPicPr>
          <p:nvPr>
            <p:ph idx="1"/>
          </p:nvPr>
        </p:nvPicPr>
        <p:blipFill>
          <a:blip r:embed="rId2"/>
          <a:stretch>
            <a:fillRect/>
          </a:stretch>
        </p:blipFill>
        <p:spPr>
          <a:xfrm>
            <a:off x="4070138" y="1381928"/>
            <a:ext cx="4379676" cy="4891489"/>
          </a:xfrm>
        </p:spPr>
      </p:pic>
    </p:spTree>
    <p:extLst>
      <p:ext uri="{BB962C8B-B14F-4D97-AF65-F5344CB8AC3E}">
        <p14:creationId xmlns:p14="http://schemas.microsoft.com/office/powerpoint/2010/main" val="194437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1E4E-6CCE-1E85-9551-A01E5937E59D}"/>
              </a:ext>
            </a:extLst>
          </p:cNvPr>
          <p:cNvSpPr>
            <a:spLocks noGrp="1"/>
          </p:cNvSpPr>
          <p:nvPr>
            <p:ph type="title" idx="4294967295"/>
          </p:nvPr>
        </p:nvSpPr>
        <p:spPr>
          <a:xfrm>
            <a:off x="2133600" y="287338"/>
            <a:ext cx="10058400" cy="1449387"/>
          </a:xfrm>
        </p:spPr>
        <p:txBody>
          <a:bodyPr/>
          <a:lstStyle/>
          <a:p>
            <a:r>
              <a:rPr lang="en-US"/>
              <a:t>High level overview/block diagram</a:t>
            </a:r>
            <a:endParaRPr lang="en-US">
              <a:cs typeface="Calibri Light"/>
            </a:endParaRPr>
          </a:p>
        </p:txBody>
      </p:sp>
      <p:pic>
        <p:nvPicPr>
          <p:cNvPr id="7" name="Picture 7" descr="Graphical user interface, application&#10;&#10;Description automatically generated">
            <a:extLst>
              <a:ext uri="{FF2B5EF4-FFF2-40B4-BE49-F238E27FC236}">
                <a16:creationId xmlns:a16="http://schemas.microsoft.com/office/drawing/2014/main" id="{26B37C96-37A5-2C3A-BF0F-D999D5474B02}"/>
              </a:ext>
            </a:extLst>
          </p:cNvPr>
          <p:cNvPicPr>
            <a:picLocks noGrp="1" noChangeAspect="1"/>
          </p:cNvPicPr>
          <p:nvPr>
            <p:ph idx="4294967295"/>
          </p:nvPr>
        </p:nvPicPr>
        <p:blipFill>
          <a:blip r:embed="rId2"/>
          <a:stretch>
            <a:fillRect/>
          </a:stretch>
        </p:blipFill>
        <p:spPr>
          <a:xfrm>
            <a:off x="1684471" y="1873805"/>
            <a:ext cx="8937625" cy="4022725"/>
          </a:xfrm>
        </p:spPr>
      </p:pic>
    </p:spTree>
    <p:extLst>
      <p:ext uri="{BB962C8B-B14F-4D97-AF65-F5344CB8AC3E}">
        <p14:creationId xmlns:p14="http://schemas.microsoft.com/office/powerpoint/2010/main" val="1898329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E7AC-3EDE-DAB4-254D-F543185F7777}"/>
              </a:ext>
            </a:extLst>
          </p:cNvPr>
          <p:cNvSpPr>
            <a:spLocks noGrp="1"/>
          </p:cNvSpPr>
          <p:nvPr>
            <p:ph type="title"/>
          </p:nvPr>
        </p:nvSpPr>
        <p:spPr/>
        <p:txBody>
          <a:bodyPr/>
          <a:lstStyle/>
          <a:p>
            <a:r>
              <a:rPr lang="en-US">
                <a:cs typeface="Calibri Light"/>
              </a:rPr>
              <a:t>Standards </a:t>
            </a:r>
            <a:endParaRPr lang="en-US"/>
          </a:p>
        </p:txBody>
      </p:sp>
      <p:sp>
        <p:nvSpPr>
          <p:cNvPr id="3" name="Content Placeholder 2">
            <a:extLst>
              <a:ext uri="{FF2B5EF4-FFF2-40B4-BE49-F238E27FC236}">
                <a16:creationId xmlns:a16="http://schemas.microsoft.com/office/drawing/2014/main" id="{FFFC9127-96AC-8FB6-ABDE-CDED3A6868F2}"/>
              </a:ext>
            </a:extLst>
          </p:cNvPr>
          <p:cNvSpPr>
            <a:spLocks noGrp="1"/>
          </p:cNvSpPr>
          <p:nvPr>
            <p:ph idx="1"/>
          </p:nvPr>
        </p:nvSpPr>
        <p:spPr>
          <a:xfrm>
            <a:off x="1135862" y="1845734"/>
            <a:ext cx="10019818" cy="4023360"/>
          </a:xfrm>
        </p:spPr>
        <p:txBody>
          <a:bodyPr vert="horz" lIns="0" tIns="45720" rIns="0" bIns="45720" rtlCol="0" anchor="t">
            <a:normAutofit/>
          </a:bodyPr>
          <a:lstStyle/>
          <a:p>
            <a:pPr>
              <a:buFont typeface="Arial"/>
              <a:buChar char="•"/>
            </a:pPr>
            <a:r>
              <a:rPr lang="en-US">
                <a:cs typeface="Calibri"/>
              </a:rPr>
              <a:t>Bluetooth</a:t>
            </a:r>
            <a:endParaRPr lang="en-US"/>
          </a:p>
          <a:p>
            <a:pPr marL="383540" lvl="1">
              <a:buFont typeface="Arial"/>
              <a:buChar char="•"/>
            </a:pPr>
            <a:r>
              <a:rPr lang="en-US">
                <a:cs typeface="Calibri"/>
              </a:rPr>
              <a:t>Layers Of protocols</a:t>
            </a:r>
          </a:p>
          <a:p>
            <a:pPr>
              <a:buFont typeface="Arial"/>
              <a:buChar char="•"/>
            </a:pPr>
            <a:r>
              <a:rPr lang="en-US">
                <a:cs typeface="Calibri"/>
              </a:rPr>
              <a:t>I</a:t>
            </a:r>
            <a:r>
              <a:rPr lang="en-US" baseline="30000">
                <a:cs typeface="Calibri"/>
              </a:rPr>
              <a:t>2</a:t>
            </a:r>
            <a:r>
              <a:rPr lang="en-US">
                <a:cs typeface="Calibri"/>
              </a:rPr>
              <a:t>c</a:t>
            </a:r>
          </a:p>
          <a:p>
            <a:pPr marL="383540" lvl="1">
              <a:buFont typeface="Arial"/>
              <a:buChar char="•"/>
            </a:pPr>
            <a:r>
              <a:rPr lang="en-US">
                <a:cs typeface="Calibri"/>
              </a:rPr>
              <a:t>Standard Speeds</a:t>
            </a:r>
          </a:p>
          <a:p>
            <a:pPr marL="383540" lvl="1">
              <a:buFont typeface="Arial"/>
              <a:buChar char="•"/>
            </a:pPr>
            <a:r>
              <a:rPr lang="en-US">
                <a:cs typeface="Calibri"/>
              </a:rPr>
              <a:t>Acks and Knacks</a:t>
            </a:r>
          </a:p>
          <a:p>
            <a:pPr>
              <a:buFont typeface="Arial"/>
              <a:buChar char="•"/>
            </a:pPr>
            <a:r>
              <a:rPr lang="en-US">
                <a:cs typeface="Calibri"/>
              </a:rPr>
              <a:t>Database Normal Forms</a:t>
            </a:r>
          </a:p>
          <a:p>
            <a:pPr marL="383540" lvl="1">
              <a:buFont typeface="Arial"/>
              <a:buChar char="•"/>
            </a:pPr>
            <a:r>
              <a:rPr lang="en-US">
                <a:cs typeface="Calibri"/>
              </a:rPr>
              <a:t>Data space optimizations</a:t>
            </a:r>
          </a:p>
          <a:p>
            <a:pPr marL="383540" lvl="1">
              <a:buFont typeface="Arial"/>
              <a:buChar char="•"/>
            </a:pPr>
            <a:r>
              <a:rPr lang="en-US">
                <a:cs typeface="Calibri"/>
              </a:rPr>
              <a:t>Query runtime optimizations.</a:t>
            </a:r>
          </a:p>
          <a:p>
            <a:pPr marL="0" indent="0">
              <a:buNone/>
            </a:pPr>
            <a:endParaRPr lang="en-US">
              <a:cs typeface="Calibri"/>
            </a:endParaRPr>
          </a:p>
          <a:p>
            <a:pPr marL="0" indent="0">
              <a:buNone/>
            </a:pPr>
            <a:endParaRPr lang="en-US">
              <a:cs typeface="Calibri"/>
            </a:endParaRPr>
          </a:p>
        </p:txBody>
      </p:sp>
      <p:pic>
        <p:nvPicPr>
          <p:cNvPr id="4" name="Picture 4" descr="Table&#10;&#10;Description automatically generated">
            <a:extLst>
              <a:ext uri="{FF2B5EF4-FFF2-40B4-BE49-F238E27FC236}">
                <a16:creationId xmlns:a16="http://schemas.microsoft.com/office/drawing/2014/main" id="{2D3C61B2-D49C-11AA-9DD3-18A05555D35A}"/>
              </a:ext>
            </a:extLst>
          </p:cNvPr>
          <p:cNvPicPr>
            <a:picLocks noChangeAspect="1"/>
          </p:cNvPicPr>
          <p:nvPr/>
        </p:nvPicPr>
        <p:blipFill>
          <a:blip r:embed="rId2"/>
          <a:stretch>
            <a:fillRect/>
          </a:stretch>
        </p:blipFill>
        <p:spPr>
          <a:xfrm>
            <a:off x="8389716" y="1007962"/>
            <a:ext cx="2743200" cy="3048000"/>
          </a:xfrm>
          <a:prstGeom prst="rect">
            <a:avLst/>
          </a:prstGeom>
        </p:spPr>
      </p:pic>
      <p:pic>
        <p:nvPicPr>
          <p:cNvPr id="5" name="Picture 5" descr="Diagram, text&#10;&#10;Description automatically generated">
            <a:extLst>
              <a:ext uri="{FF2B5EF4-FFF2-40B4-BE49-F238E27FC236}">
                <a16:creationId xmlns:a16="http://schemas.microsoft.com/office/drawing/2014/main" id="{6A4D3CEE-D59A-B8E7-BEF0-78030EC1B9B5}"/>
              </a:ext>
            </a:extLst>
          </p:cNvPr>
          <p:cNvPicPr>
            <a:picLocks noChangeAspect="1"/>
          </p:cNvPicPr>
          <p:nvPr/>
        </p:nvPicPr>
        <p:blipFill>
          <a:blip r:embed="rId3"/>
          <a:stretch>
            <a:fillRect/>
          </a:stretch>
        </p:blipFill>
        <p:spPr>
          <a:xfrm>
            <a:off x="4222831" y="4099799"/>
            <a:ext cx="6939022" cy="1928250"/>
          </a:xfrm>
          <a:prstGeom prst="rect">
            <a:avLst/>
          </a:prstGeom>
        </p:spPr>
      </p:pic>
    </p:spTree>
    <p:extLst>
      <p:ext uri="{BB962C8B-B14F-4D97-AF65-F5344CB8AC3E}">
        <p14:creationId xmlns:p14="http://schemas.microsoft.com/office/powerpoint/2010/main" val="3754401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1099-357F-1903-422F-046A6CEAD4EB}"/>
              </a:ext>
            </a:extLst>
          </p:cNvPr>
          <p:cNvSpPr>
            <a:spLocks noGrp="1"/>
          </p:cNvSpPr>
          <p:nvPr>
            <p:ph type="title" idx="4294967295"/>
          </p:nvPr>
        </p:nvSpPr>
        <p:spPr>
          <a:xfrm>
            <a:off x="1222375" y="-538163"/>
            <a:ext cx="10058400" cy="1449388"/>
          </a:xfrm>
        </p:spPr>
        <p:txBody>
          <a:bodyPr/>
          <a:lstStyle/>
          <a:p>
            <a:r>
              <a:rPr lang="en-US">
                <a:cs typeface="Calibri Light"/>
              </a:rPr>
              <a:t>Budget and Finance</a:t>
            </a:r>
            <a:endParaRPr lang="en-US"/>
          </a:p>
        </p:txBody>
      </p:sp>
      <p:sp>
        <p:nvSpPr>
          <p:cNvPr id="3" name="Content Placeholder 2">
            <a:extLst>
              <a:ext uri="{FF2B5EF4-FFF2-40B4-BE49-F238E27FC236}">
                <a16:creationId xmlns:a16="http://schemas.microsoft.com/office/drawing/2014/main" id="{4E794C48-7EA9-B397-5552-D18857C49C70}"/>
              </a:ext>
            </a:extLst>
          </p:cNvPr>
          <p:cNvSpPr>
            <a:spLocks noGrp="1"/>
          </p:cNvSpPr>
          <p:nvPr>
            <p:ph idx="4294967295"/>
          </p:nvPr>
        </p:nvSpPr>
        <p:spPr>
          <a:xfrm>
            <a:off x="0" y="1511300"/>
            <a:ext cx="10515600" cy="4665663"/>
          </a:xfrm>
        </p:spPr>
        <p:txBody>
          <a:bodyPr vert="horz" lIns="91440" tIns="45720" rIns="91440" bIns="45720" rtlCol="0" anchor="t">
            <a:normAutofit/>
          </a:bodyPr>
          <a:lstStyle/>
          <a:p>
            <a:endParaRPr lang="en-US">
              <a:cs typeface="Calibri" panose="020F0502020204030204"/>
            </a:endParaRPr>
          </a:p>
          <a:p>
            <a:endParaRPr lang="en-US">
              <a:cs typeface="Calibri" panose="020F0502020204030204"/>
            </a:endParaRPr>
          </a:p>
        </p:txBody>
      </p:sp>
      <p:graphicFrame>
        <p:nvGraphicFramePr>
          <p:cNvPr id="7" name="Table 6">
            <a:extLst>
              <a:ext uri="{FF2B5EF4-FFF2-40B4-BE49-F238E27FC236}">
                <a16:creationId xmlns:a16="http://schemas.microsoft.com/office/drawing/2014/main" id="{42E92043-ED12-6274-4A01-A7AC0D82DB52}"/>
              </a:ext>
            </a:extLst>
          </p:cNvPr>
          <p:cNvGraphicFramePr>
            <a:graphicFrameLocks noGrp="1"/>
          </p:cNvGraphicFramePr>
          <p:nvPr>
            <p:extLst>
              <p:ext uri="{D42A27DB-BD31-4B8C-83A1-F6EECF244321}">
                <p14:modId xmlns:p14="http://schemas.microsoft.com/office/powerpoint/2010/main" val="2341118883"/>
              </p:ext>
            </p:extLst>
          </p:nvPr>
        </p:nvGraphicFramePr>
        <p:xfrm>
          <a:off x="706437" y="1063625"/>
          <a:ext cx="8029642" cy="4996872"/>
        </p:xfrm>
        <a:graphic>
          <a:graphicData uri="http://schemas.openxmlformats.org/drawingml/2006/table">
            <a:tbl>
              <a:tblPr firstRow="1" bandRow="1">
                <a:tableStyleId>{5C22544A-7EE6-4342-B048-85BDC9FD1C3A}</a:tableStyleId>
              </a:tblPr>
              <a:tblGrid>
                <a:gridCol w="1182660">
                  <a:extLst>
                    <a:ext uri="{9D8B030D-6E8A-4147-A177-3AD203B41FA5}">
                      <a16:colId xmlns:a16="http://schemas.microsoft.com/office/drawing/2014/main" val="20151516"/>
                    </a:ext>
                  </a:extLst>
                </a:gridCol>
                <a:gridCol w="3563544">
                  <a:extLst>
                    <a:ext uri="{9D8B030D-6E8A-4147-A177-3AD203B41FA5}">
                      <a16:colId xmlns:a16="http://schemas.microsoft.com/office/drawing/2014/main" val="2371674823"/>
                    </a:ext>
                  </a:extLst>
                </a:gridCol>
                <a:gridCol w="1182660">
                  <a:extLst>
                    <a:ext uri="{9D8B030D-6E8A-4147-A177-3AD203B41FA5}">
                      <a16:colId xmlns:a16="http://schemas.microsoft.com/office/drawing/2014/main" val="1293428814"/>
                    </a:ext>
                  </a:extLst>
                </a:gridCol>
                <a:gridCol w="1307151">
                  <a:extLst>
                    <a:ext uri="{9D8B030D-6E8A-4147-A177-3AD203B41FA5}">
                      <a16:colId xmlns:a16="http://schemas.microsoft.com/office/drawing/2014/main" val="2740429772"/>
                    </a:ext>
                  </a:extLst>
                </a:gridCol>
                <a:gridCol w="793627">
                  <a:extLst>
                    <a:ext uri="{9D8B030D-6E8A-4147-A177-3AD203B41FA5}">
                      <a16:colId xmlns:a16="http://schemas.microsoft.com/office/drawing/2014/main" val="2999608169"/>
                    </a:ext>
                  </a:extLst>
                </a:gridCol>
              </a:tblGrid>
              <a:tr h="258141">
                <a:tc>
                  <a:txBody>
                    <a:bodyPr/>
                    <a:lstStyle/>
                    <a:p>
                      <a:pPr algn="ctr"/>
                      <a:r>
                        <a:rPr lang="en-US" sz="1100">
                          <a:effectLst/>
                        </a:rPr>
                        <a:t>Item Number</a:t>
                      </a:r>
                      <a:endParaRPr lang="en-US" sz="1100" b="1">
                        <a:solidFill>
                          <a:srgbClr val="FFFFFF"/>
                        </a:solidFill>
                        <a:effectLst/>
                        <a:latin typeface="Calibri" panose="020F0502020204030204" pitchFamily="34" charset="0"/>
                      </a:endParaRPr>
                    </a:p>
                  </a:txBody>
                  <a:tcPr marL="0" marR="0" marT="0" marB="0" anchor="ctr"/>
                </a:tc>
                <a:tc>
                  <a:txBody>
                    <a:bodyPr/>
                    <a:lstStyle/>
                    <a:p>
                      <a:r>
                        <a:rPr lang="en-US" sz="1100">
                          <a:effectLst/>
                        </a:rPr>
                        <a:t>Item Name </a:t>
                      </a:r>
                      <a:endParaRPr lang="en-US" sz="1100" b="1">
                        <a:solidFill>
                          <a:srgbClr val="FFFFFF"/>
                        </a:solidFill>
                        <a:effectLst/>
                        <a:latin typeface="Calibri" panose="020F0502020204030204" pitchFamily="34" charset="0"/>
                      </a:endParaRPr>
                    </a:p>
                  </a:txBody>
                  <a:tcPr marL="0" marR="0" marT="0" marB="0" anchor="ctr"/>
                </a:tc>
                <a:tc>
                  <a:txBody>
                    <a:bodyPr/>
                    <a:lstStyle/>
                    <a:p>
                      <a:r>
                        <a:rPr lang="en-US" sz="1100">
                          <a:effectLst/>
                        </a:rPr>
                        <a:t>Price per unit</a:t>
                      </a:r>
                      <a:endParaRPr lang="en-US" sz="1100" b="1">
                        <a:solidFill>
                          <a:srgbClr val="FFFFFF"/>
                        </a:solidFill>
                        <a:effectLst/>
                        <a:latin typeface="Calibri" panose="020F0502020204030204" pitchFamily="34" charset="0"/>
                      </a:endParaRPr>
                    </a:p>
                  </a:txBody>
                  <a:tcPr marL="0" marR="0" marT="0" marB="0" anchor="ctr"/>
                </a:tc>
                <a:tc>
                  <a:txBody>
                    <a:bodyPr/>
                    <a:lstStyle/>
                    <a:p>
                      <a:r>
                        <a:rPr lang="en-US" sz="1100">
                          <a:effectLst/>
                        </a:rPr>
                        <a:t>Quantity</a:t>
                      </a:r>
                      <a:endParaRPr lang="en-US" sz="1100" b="1" err="1">
                        <a:solidFill>
                          <a:srgbClr val="FFFFFF"/>
                        </a:solidFill>
                        <a:effectLst/>
                        <a:latin typeface="Calibri" panose="020F0502020204030204" pitchFamily="34" charset="0"/>
                      </a:endParaRPr>
                    </a:p>
                  </a:txBody>
                  <a:tcPr marL="0" marR="0" marT="0" marB="0" anchor="ctr"/>
                </a:tc>
                <a:tc>
                  <a:txBody>
                    <a:bodyPr/>
                    <a:lstStyle/>
                    <a:p>
                      <a:r>
                        <a:rPr lang="en-US" sz="1100">
                          <a:effectLst/>
                        </a:rPr>
                        <a:t>Cost</a:t>
                      </a:r>
                      <a:endParaRPr lang="en-US" sz="1100" b="1">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642932557"/>
                  </a:ext>
                </a:extLst>
              </a:tr>
              <a:tr h="258141">
                <a:tc>
                  <a:txBody>
                    <a:bodyPr/>
                    <a:lstStyle/>
                    <a:p>
                      <a:pPr algn="ctr"/>
                      <a:r>
                        <a:rPr lang="en-US" sz="1100">
                          <a:effectLst/>
                        </a:rPr>
                        <a:t>1</a:t>
                      </a:r>
                      <a:endParaRPr lang="en-US" sz="1100">
                        <a:effectLst/>
                        <a:latin typeface="Calibri" panose="020F0502020204030204" pitchFamily="34" charset="0"/>
                      </a:endParaRPr>
                    </a:p>
                  </a:txBody>
                  <a:tcPr marL="0" marR="0" marT="0" marB="0" anchor="ctr"/>
                </a:tc>
                <a:tc>
                  <a:txBody>
                    <a:bodyPr/>
                    <a:lstStyle/>
                    <a:p>
                      <a:r>
                        <a:rPr lang="en-US" sz="1100">
                          <a:effectLst/>
                        </a:rPr>
                        <a:t>SFH7016</a:t>
                      </a:r>
                      <a:endParaRPr lang="en-US" sz="1100">
                        <a:effectLst/>
                        <a:latin typeface="Calibri" panose="020F0502020204030204" pitchFamily="34" charset="0"/>
                      </a:endParaRPr>
                    </a:p>
                  </a:txBody>
                  <a:tcPr marL="0" marR="0" marT="0" marB="0" anchor="ctr"/>
                </a:tc>
                <a:tc>
                  <a:txBody>
                    <a:bodyPr/>
                    <a:lstStyle/>
                    <a:p>
                      <a:pPr algn="r"/>
                      <a:r>
                        <a:rPr lang="en-US" sz="1100">
                          <a:effectLst/>
                        </a:rPr>
                        <a:t>$1.42 </a:t>
                      </a:r>
                      <a:endParaRPr lang="en-US" sz="1100">
                        <a:effectLst/>
                        <a:latin typeface="Calibri" panose="020F0502020204030204" pitchFamily="34" charset="0"/>
                      </a:endParaRPr>
                    </a:p>
                  </a:txBody>
                  <a:tcPr marL="0" marR="0" marT="0" marB="0" anchor="ctr"/>
                </a:tc>
                <a:tc>
                  <a:txBody>
                    <a:bodyPr/>
                    <a:lstStyle/>
                    <a:p>
                      <a:pPr algn="r"/>
                      <a:r>
                        <a:rPr lang="en-US" sz="1100">
                          <a:effectLst/>
                          <a:highlight>
                            <a:srgbClr val="FFFF00"/>
                          </a:highlight>
                        </a:rPr>
                        <a:t>20</a:t>
                      </a:r>
                      <a:endParaRPr lang="en-US" sz="1100">
                        <a:effectLst/>
                        <a:highlight>
                          <a:srgbClr val="FFFF00"/>
                        </a:highlight>
                        <a:latin typeface="Calibri"/>
                      </a:endParaRPr>
                    </a:p>
                  </a:txBody>
                  <a:tcPr marL="0" marR="0" marT="0" marB="0" anchor="ctr"/>
                </a:tc>
                <a:tc>
                  <a:txBody>
                    <a:bodyPr/>
                    <a:lstStyle/>
                    <a:p>
                      <a:pPr algn="r"/>
                      <a:r>
                        <a:rPr lang="en-US" sz="1100">
                          <a:effectLst/>
                        </a:rPr>
                        <a:t>$28.40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516899186"/>
                  </a:ext>
                </a:extLst>
              </a:tr>
              <a:tr h="258141">
                <a:tc>
                  <a:txBody>
                    <a:bodyPr/>
                    <a:lstStyle/>
                    <a:p>
                      <a:pPr algn="ctr"/>
                      <a:r>
                        <a:rPr lang="en-US" sz="1100">
                          <a:effectLst/>
                        </a:rPr>
                        <a:t>2</a:t>
                      </a:r>
                      <a:endParaRPr lang="en-US" sz="1100">
                        <a:effectLst/>
                        <a:latin typeface="Calibri" panose="020F0502020204030204" pitchFamily="34" charset="0"/>
                      </a:endParaRPr>
                    </a:p>
                  </a:txBody>
                  <a:tcPr marL="0" marR="0" marT="0" marB="0" anchor="ctr"/>
                </a:tc>
                <a:tc>
                  <a:txBody>
                    <a:bodyPr/>
                    <a:lstStyle/>
                    <a:p>
                      <a:r>
                        <a:rPr lang="en-US" sz="1100">
                          <a:effectLst/>
                        </a:rPr>
                        <a:t>SFH2200</a:t>
                      </a:r>
                      <a:endParaRPr lang="en-US" sz="1100">
                        <a:effectLst/>
                        <a:latin typeface="Calibri" panose="020F0502020204030204" pitchFamily="34" charset="0"/>
                      </a:endParaRPr>
                    </a:p>
                  </a:txBody>
                  <a:tcPr marL="0" marR="0" marT="0" marB="0" anchor="ctr"/>
                </a:tc>
                <a:tc>
                  <a:txBody>
                    <a:bodyPr/>
                    <a:lstStyle/>
                    <a:p>
                      <a:pPr algn="r"/>
                      <a:r>
                        <a:rPr lang="en-US" sz="1100">
                          <a:effectLst/>
                        </a:rPr>
                        <a:t>$1.09 </a:t>
                      </a:r>
                      <a:endParaRPr lang="en-US" sz="1100">
                        <a:effectLst/>
                        <a:latin typeface="Calibri" panose="020F0502020204030204" pitchFamily="34" charset="0"/>
                      </a:endParaRPr>
                    </a:p>
                  </a:txBody>
                  <a:tcPr marL="0" marR="0" marT="0" marB="0" anchor="ctr"/>
                </a:tc>
                <a:tc>
                  <a:txBody>
                    <a:bodyPr/>
                    <a:lstStyle/>
                    <a:p>
                      <a:pPr algn="r"/>
                      <a:r>
                        <a:rPr lang="en-US" sz="1100">
                          <a:effectLst/>
                          <a:highlight>
                            <a:srgbClr val="FFFF00"/>
                          </a:highlight>
                        </a:rPr>
                        <a:t>10</a:t>
                      </a:r>
                      <a:endParaRPr lang="en-US" sz="1100">
                        <a:effectLst/>
                        <a:highlight>
                          <a:srgbClr val="FFFF00"/>
                        </a:highlight>
                        <a:latin typeface="Calibri"/>
                      </a:endParaRPr>
                    </a:p>
                  </a:txBody>
                  <a:tcPr marL="0" marR="0" marT="0" marB="0" anchor="ctr"/>
                </a:tc>
                <a:tc>
                  <a:txBody>
                    <a:bodyPr/>
                    <a:lstStyle/>
                    <a:p>
                      <a:pPr algn="r"/>
                      <a:r>
                        <a:rPr lang="en-US" sz="1100">
                          <a:effectLst/>
                        </a:rPr>
                        <a:t>$10.90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334192026"/>
                  </a:ext>
                </a:extLst>
              </a:tr>
              <a:tr h="258141">
                <a:tc>
                  <a:txBody>
                    <a:bodyPr/>
                    <a:lstStyle/>
                    <a:p>
                      <a:pPr algn="ctr"/>
                      <a:r>
                        <a:rPr lang="en-US" sz="1100">
                          <a:effectLst/>
                        </a:rPr>
                        <a:t>3</a:t>
                      </a:r>
                      <a:endParaRPr lang="en-US" sz="1100">
                        <a:effectLst/>
                        <a:latin typeface="Calibri" panose="020F0502020204030204" pitchFamily="34" charset="0"/>
                      </a:endParaRPr>
                    </a:p>
                  </a:txBody>
                  <a:tcPr marL="0" marR="0" marT="0" marB="0" anchor="ctr"/>
                </a:tc>
                <a:tc>
                  <a:txBody>
                    <a:bodyPr/>
                    <a:lstStyle/>
                    <a:p>
                      <a:r>
                        <a:rPr lang="en-US" sz="1100">
                          <a:effectLst/>
                          <a:highlight>
                            <a:srgbClr val="FFFF00"/>
                          </a:highlight>
                        </a:rPr>
                        <a:t>Dual Row to DIP Adaptor (0.65mm pitch) w/stencil</a:t>
                      </a:r>
                      <a:endParaRPr lang="en-US" sz="1100">
                        <a:effectLst/>
                        <a:highlight>
                          <a:srgbClr val="FFFF00"/>
                        </a:highlight>
                        <a:latin typeface="Calibri"/>
                      </a:endParaRPr>
                    </a:p>
                  </a:txBody>
                  <a:tcPr marL="0" marR="0" marT="0" marB="0" anchor="ctr"/>
                </a:tc>
                <a:tc>
                  <a:txBody>
                    <a:bodyPr/>
                    <a:lstStyle/>
                    <a:p>
                      <a:pPr algn="r"/>
                      <a:r>
                        <a:rPr lang="en-US" sz="1100">
                          <a:effectLst/>
                        </a:rPr>
                        <a:t>$25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$25.00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655092301"/>
                  </a:ext>
                </a:extLst>
              </a:tr>
              <a:tr h="258141">
                <a:tc>
                  <a:txBody>
                    <a:bodyPr/>
                    <a:lstStyle/>
                    <a:p>
                      <a:pPr algn="ctr"/>
                      <a:r>
                        <a:rPr lang="en-US" sz="1100">
                          <a:effectLst/>
                        </a:rPr>
                        <a:t>4</a:t>
                      </a:r>
                      <a:endParaRPr lang="en-US" sz="1100">
                        <a:effectLst/>
                        <a:latin typeface="Calibri" panose="020F0502020204030204" pitchFamily="34" charset="0"/>
                      </a:endParaRPr>
                    </a:p>
                  </a:txBody>
                  <a:tcPr marL="0" marR="0" marT="0" marB="0" anchor="ctr"/>
                </a:tc>
                <a:tc>
                  <a:txBody>
                    <a:bodyPr/>
                    <a:lstStyle/>
                    <a:p>
                      <a:r>
                        <a:rPr lang="en-US" sz="1100">
                          <a:effectLst/>
                        </a:rPr>
                        <a:t>Solder paste</a:t>
                      </a:r>
                      <a:endParaRPr lang="en-US" sz="1100">
                        <a:effectLst/>
                        <a:latin typeface="Calibri" panose="020F0502020204030204" pitchFamily="34" charset="0"/>
                      </a:endParaRPr>
                    </a:p>
                  </a:txBody>
                  <a:tcPr marL="0" marR="0" marT="0" marB="0" anchor="ctr"/>
                </a:tc>
                <a:tc>
                  <a:txBody>
                    <a:bodyPr/>
                    <a:lstStyle/>
                    <a:p>
                      <a:pPr algn="r"/>
                      <a:r>
                        <a:rPr lang="en-US" sz="1100">
                          <a:effectLst/>
                        </a:rPr>
                        <a:t>$12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$12.00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668480082"/>
                  </a:ext>
                </a:extLst>
              </a:tr>
              <a:tr h="258141">
                <a:tc>
                  <a:txBody>
                    <a:bodyPr/>
                    <a:lstStyle/>
                    <a:p>
                      <a:pPr algn="ctr"/>
                      <a:r>
                        <a:rPr lang="en-US" sz="1100">
                          <a:effectLst/>
                        </a:rPr>
                        <a:t>5</a:t>
                      </a:r>
                      <a:endParaRPr lang="en-US" sz="1100">
                        <a:effectLst/>
                        <a:latin typeface="Calibri" panose="020F0502020204030204" pitchFamily="34" charset="0"/>
                      </a:endParaRPr>
                    </a:p>
                  </a:txBody>
                  <a:tcPr marL="0" marR="0" marT="0" marB="0" anchor="ctr"/>
                </a:tc>
                <a:tc>
                  <a:txBody>
                    <a:bodyPr/>
                    <a:lstStyle/>
                    <a:p>
                      <a:r>
                        <a:rPr lang="en-US" sz="1100">
                          <a:effectLst/>
                        </a:rPr>
                        <a:t>AFE4404</a:t>
                      </a:r>
                      <a:endParaRPr lang="en-US" sz="1100">
                        <a:effectLst/>
                        <a:latin typeface="Calibri" panose="020F0502020204030204" pitchFamily="34" charset="0"/>
                      </a:endParaRPr>
                    </a:p>
                  </a:txBody>
                  <a:tcPr marL="0" marR="0" marT="0" marB="0" anchor="ctr"/>
                </a:tc>
                <a:tc>
                  <a:txBody>
                    <a:bodyPr/>
                    <a:lstStyle/>
                    <a:p>
                      <a:pPr algn="r"/>
                      <a:r>
                        <a:rPr lang="en-US" sz="1100">
                          <a:effectLst/>
                        </a:rPr>
                        <a:t>$4.33 </a:t>
                      </a:r>
                      <a:endParaRPr lang="en-US" sz="1100">
                        <a:effectLst/>
                        <a:latin typeface="Calibri" panose="020F0502020204030204" pitchFamily="34" charset="0"/>
                      </a:endParaRPr>
                    </a:p>
                  </a:txBody>
                  <a:tcPr marL="0" marR="0" marT="0" marB="0" anchor="ctr"/>
                </a:tc>
                <a:tc>
                  <a:txBody>
                    <a:bodyPr/>
                    <a:lstStyle/>
                    <a:p>
                      <a:pPr algn="r"/>
                      <a:r>
                        <a:rPr lang="en-US" sz="1100">
                          <a:effectLst/>
                        </a:rPr>
                        <a:t>4</a:t>
                      </a:r>
                      <a:endParaRPr lang="en-US" sz="1100">
                        <a:effectLst/>
                        <a:latin typeface="Calibri" panose="020F0502020204030204" pitchFamily="34" charset="0"/>
                      </a:endParaRPr>
                    </a:p>
                  </a:txBody>
                  <a:tcPr marL="0" marR="0" marT="0" marB="0" anchor="ctr"/>
                </a:tc>
                <a:tc>
                  <a:txBody>
                    <a:bodyPr/>
                    <a:lstStyle/>
                    <a:p>
                      <a:pPr algn="r"/>
                      <a:r>
                        <a:rPr lang="en-US" sz="1100">
                          <a:effectLst/>
                        </a:rPr>
                        <a:t>$17.32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664641275"/>
                  </a:ext>
                </a:extLst>
              </a:tr>
              <a:tr h="258141">
                <a:tc>
                  <a:txBody>
                    <a:bodyPr/>
                    <a:lstStyle/>
                    <a:p>
                      <a:pPr algn="ctr"/>
                      <a:r>
                        <a:rPr lang="en-US" sz="1100">
                          <a:effectLst/>
                        </a:rPr>
                        <a:t>6</a:t>
                      </a:r>
                      <a:endParaRPr lang="en-US" sz="1100">
                        <a:effectLst/>
                        <a:latin typeface="Calibri" panose="020F0502020204030204" pitchFamily="34" charset="0"/>
                      </a:endParaRPr>
                    </a:p>
                  </a:txBody>
                  <a:tcPr marL="0" marR="0" marT="0" marB="0" anchor="ctr"/>
                </a:tc>
                <a:tc>
                  <a:txBody>
                    <a:bodyPr/>
                    <a:lstStyle/>
                    <a:p>
                      <a:r>
                        <a:rPr lang="en-US" sz="1100">
                          <a:effectLst/>
                          <a:highlight>
                            <a:srgbClr val="FFFF00"/>
                          </a:highlight>
                        </a:rPr>
                        <a:t>15 BGA to DIP Adaptor (0.65 mm pitch) w/stencil</a:t>
                      </a:r>
                      <a:endParaRPr lang="en-US" sz="1100">
                        <a:effectLst/>
                        <a:highlight>
                          <a:srgbClr val="FFFF00"/>
                        </a:highlight>
                        <a:latin typeface="Calibri"/>
                      </a:endParaRPr>
                    </a:p>
                  </a:txBody>
                  <a:tcPr marL="0" marR="0" marT="0" marB="0" anchor="ctr"/>
                </a:tc>
                <a:tc>
                  <a:txBody>
                    <a:bodyPr/>
                    <a:lstStyle/>
                    <a:p>
                      <a:pPr algn="r"/>
                      <a:r>
                        <a:rPr lang="en-US" sz="1100">
                          <a:effectLst/>
                        </a:rPr>
                        <a:t>$45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$45.00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468492666"/>
                  </a:ext>
                </a:extLst>
              </a:tr>
              <a:tr h="258141">
                <a:tc>
                  <a:txBody>
                    <a:bodyPr/>
                    <a:lstStyle/>
                    <a:p>
                      <a:pPr algn="ctr"/>
                      <a:r>
                        <a:rPr lang="en-US" sz="1100">
                          <a:effectLst/>
                        </a:rPr>
                        <a:t>7</a:t>
                      </a:r>
                      <a:endParaRPr lang="en-US" sz="1100">
                        <a:effectLst/>
                        <a:latin typeface="Calibri" panose="020F0502020204030204" pitchFamily="34" charset="0"/>
                      </a:endParaRPr>
                    </a:p>
                  </a:txBody>
                  <a:tcPr marL="0" marR="0" marT="0" marB="0" anchor="ctr"/>
                </a:tc>
                <a:tc>
                  <a:txBody>
                    <a:bodyPr/>
                    <a:lstStyle/>
                    <a:p>
                      <a:r>
                        <a:rPr lang="en-US" sz="1100">
                          <a:effectLst/>
                        </a:rPr>
                        <a:t>MLX90362 </a:t>
                      </a:r>
                      <a:endParaRPr lang="en-US" sz="1100">
                        <a:effectLst/>
                        <a:latin typeface="Calibri" panose="020F0502020204030204" pitchFamily="34" charset="0"/>
                      </a:endParaRPr>
                    </a:p>
                  </a:txBody>
                  <a:tcPr marL="0" marR="0" marT="0" marB="0" anchor="ctr"/>
                </a:tc>
                <a:tc>
                  <a:txBody>
                    <a:bodyPr/>
                    <a:lstStyle/>
                    <a:p>
                      <a:pPr algn="r"/>
                      <a:r>
                        <a:rPr lang="en-US" sz="1100">
                          <a:effectLst/>
                        </a:rPr>
                        <a:t>$17.98 </a:t>
                      </a:r>
                      <a:endParaRPr lang="en-US" sz="1100">
                        <a:effectLst/>
                        <a:latin typeface="Calibri" panose="020F0502020204030204" pitchFamily="34" charset="0"/>
                      </a:endParaRPr>
                    </a:p>
                  </a:txBody>
                  <a:tcPr marL="0" marR="0" marT="0" marB="0" anchor="ctr"/>
                </a:tc>
                <a:tc>
                  <a:txBody>
                    <a:bodyPr/>
                    <a:lstStyle/>
                    <a:p>
                      <a:pPr algn="r"/>
                      <a:r>
                        <a:rPr lang="en-US" sz="1100">
                          <a:effectLst/>
                        </a:rPr>
                        <a:t>2</a:t>
                      </a:r>
                      <a:endParaRPr lang="en-US" sz="1100">
                        <a:effectLst/>
                        <a:latin typeface="Calibri" panose="020F0502020204030204" pitchFamily="34" charset="0"/>
                      </a:endParaRPr>
                    </a:p>
                  </a:txBody>
                  <a:tcPr marL="0" marR="0" marT="0" marB="0" anchor="ctr"/>
                </a:tc>
                <a:tc>
                  <a:txBody>
                    <a:bodyPr/>
                    <a:lstStyle/>
                    <a:p>
                      <a:pPr algn="r"/>
                      <a:r>
                        <a:rPr lang="en-US" sz="1100">
                          <a:effectLst/>
                        </a:rPr>
                        <a:t>$35.96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771128291"/>
                  </a:ext>
                </a:extLst>
              </a:tr>
              <a:tr h="258141">
                <a:tc>
                  <a:txBody>
                    <a:bodyPr/>
                    <a:lstStyle/>
                    <a:p>
                      <a:pPr algn="ctr"/>
                      <a:r>
                        <a:rPr lang="en-US" sz="1100">
                          <a:effectLst/>
                        </a:rPr>
                        <a:t>8</a:t>
                      </a:r>
                      <a:endParaRPr lang="en-US" sz="1100">
                        <a:effectLst/>
                        <a:latin typeface="Calibri" panose="020F0502020204030204" pitchFamily="34" charset="0"/>
                      </a:endParaRPr>
                    </a:p>
                  </a:txBody>
                  <a:tcPr marL="0" marR="0" marT="0" marB="0" anchor="ctr"/>
                </a:tc>
                <a:tc>
                  <a:txBody>
                    <a:bodyPr/>
                    <a:lstStyle/>
                    <a:p>
                      <a:r>
                        <a:rPr lang="en-US" sz="1100">
                          <a:effectLst/>
                          <a:highlight>
                            <a:srgbClr val="FFFF00"/>
                          </a:highlight>
                        </a:rPr>
                        <a:t>10 DFN to DIP Adaptor (0.5mm pitch) w/ stencil</a:t>
                      </a:r>
                      <a:endParaRPr lang="en-US" sz="1100">
                        <a:effectLst/>
                        <a:highlight>
                          <a:srgbClr val="FFFF00"/>
                        </a:highlight>
                        <a:latin typeface="Calibri"/>
                      </a:endParaRPr>
                    </a:p>
                  </a:txBody>
                  <a:tcPr marL="0" marR="0" marT="0" marB="0" anchor="ctr"/>
                </a:tc>
                <a:tc>
                  <a:txBody>
                    <a:bodyPr/>
                    <a:lstStyle/>
                    <a:p>
                      <a:pPr algn="r"/>
                      <a:r>
                        <a:rPr lang="en-US" sz="1100">
                          <a:effectLst/>
                        </a:rPr>
                        <a:t>$17.29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$17.29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799205636"/>
                  </a:ext>
                </a:extLst>
              </a:tr>
              <a:tr h="258141">
                <a:tc>
                  <a:txBody>
                    <a:bodyPr/>
                    <a:lstStyle/>
                    <a:p>
                      <a:pPr algn="ctr"/>
                      <a:r>
                        <a:rPr lang="en-US" sz="1100">
                          <a:effectLst/>
                        </a:rPr>
                        <a:t>9</a:t>
                      </a:r>
                      <a:endParaRPr lang="en-US" sz="1100">
                        <a:effectLst/>
                        <a:latin typeface="Calibri" panose="020F0502020204030204" pitchFamily="34" charset="0"/>
                      </a:endParaRPr>
                    </a:p>
                  </a:txBody>
                  <a:tcPr marL="0" marR="0" marT="0" marB="0" anchor="ctr"/>
                </a:tc>
                <a:tc>
                  <a:txBody>
                    <a:bodyPr/>
                    <a:lstStyle/>
                    <a:p>
                      <a:r>
                        <a:rPr lang="en-US" sz="1100">
                          <a:effectLst/>
                        </a:rPr>
                        <a:t>NOA84</a:t>
                      </a:r>
                      <a:endParaRPr lang="en-US" sz="1100">
                        <a:effectLst/>
                        <a:latin typeface="Calibri" panose="020F0502020204030204" pitchFamily="34" charset="0"/>
                      </a:endParaRPr>
                    </a:p>
                  </a:txBody>
                  <a:tcPr marL="0" marR="0" marT="0" marB="0" anchor="ctr"/>
                </a:tc>
                <a:tc>
                  <a:txBody>
                    <a:bodyPr/>
                    <a:lstStyle/>
                    <a:p>
                      <a:pPr algn="r"/>
                      <a:r>
                        <a:rPr lang="en-US" sz="1100">
                          <a:effectLst/>
                        </a:rPr>
                        <a:t>$40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$40.00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4048517843"/>
                  </a:ext>
                </a:extLst>
              </a:tr>
              <a:tr h="258141">
                <a:tc>
                  <a:txBody>
                    <a:bodyPr/>
                    <a:lstStyle/>
                    <a:p>
                      <a:pPr algn="ctr"/>
                      <a:r>
                        <a:rPr lang="en-US" sz="1100">
                          <a:effectLst/>
                        </a:rPr>
                        <a:t>10</a:t>
                      </a:r>
                      <a:endParaRPr lang="en-US" sz="1100">
                        <a:effectLst/>
                        <a:latin typeface="Calibri" panose="020F0502020204030204" pitchFamily="34" charset="0"/>
                      </a:endParaRPr>
                    </a:p>
                  </a:txBody>
                  <a:tcPr marL="0" marR="0" marT="0" marB="0" anchor="ctr"/>
                </a:tc>
                <a:tc>
                  <a:txBody>
                    <a:bodyPr/>
                    <a:lstStyle/>
                    <a:p>
                      <a:r>
                        <a:rPr lang="en-US" sz="1100">
                          <a:effectLst/>
                        </a:rPr>
                        <a:t>TECHSPEC wire-grid polarizer film</a:t>
                      </a:r>
                      <a:endParaRPr lang="en-US" sz="1100">
                        <a:effectLst/>
                        <a:latin typeface="Calibri" panose="020F0502020204030204" pitchFamily="34" charset="0"/>
                      </a:endParaRPr>
                    </a:p>
                  </a:txBody>
                  <a:tcPr marL="0" marR="0" marT="0" marB="0" anchor="ctr"/>
                </a:tc>
                <a:tc>
                  <a:txBody>
                    <a:bodyPr/>
                    <a:lstStyle/>
                    <a:p>
                      <a:pPr algn="r"/>
                      <a:r>
                        <a:rPr lang="en-US" sz="1100">
                          <a:effectLst/>
                        </a:rPr>
                        <a:t>$43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$43.00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338241317"/>
                  </a:ext>
                </a:extLst>
              </a:tr>
              <a:tr h="313456">
                <a:tc>
                  <a:txBody>
                    <a:bodyPr/>
                    <a:lstStyle/>
                    <a:p>
                      <a:pPr algn="ctr"/>
                      <a:r>
                        <a:rPr lang="en-US" sz="1100">
                          <a:effectLst/>
                        </a:rPr>
                        <a:t>11</a:t>
                      </a:r>
                      <a:endParaRPr lang="en-US" sz="1100">
                        <a:effectLst/>
                        <a:latin typeface="Calibri" panose="020F0502020204030204" pitchFamily="34" charset="0"/>
                      </a:endParaRPr>
                    </a:p>
                  </a:txBody>
                  <a:tcPr marL="0" marR="0" marT="0" marB="0" anchor="ctr"/>
                </a:tc>
                <a:tc>
                  <a:txBody>
                    <a:bodyPr/>
                    <a:lstStyle/>
                    <a:p>
                      <a:r>
                        <a:rPr lang="en-US" sz="1100">
                          <a:effectLst/>
                        </a:rPr>
                        <a:t>Arduino Nano BLE with headers </a:t>
                      </a:r>
                      <a:endParaRPr lang="en-US" sz="1100">
                        <a:effectLst/>
                        <a:latin typeface="Calibri" panose="020F0502020204030204" pitchFamily="34" charset="0"/>
                      </a:endParaRPr>
                    </a:p>
                  </a:txBody>
                  <a:tcPr marL="0" marR="0" marT="0" marB="0" anchor="ctr"/>
                </a:tc>
                <a:tc>
                  <a:txBody>
                    <a:bodyPr/>
                    <a:lstStyle/>
                    <a:p>
                      <a:pPr algn="r"/>
                      <a:r>
                        <a:rPr lang="en-US" sz="1100">
                          <a:effectLst/>
                        </a:rPr>
                        <a:t>$24.80 </a:t>
                      </a:r>
                      <a:endParaRPr lang="en-US" sz="1100">
                        <a:effectLst/>
                        <a:latin typeface="Calibri" panose="020F0502020204030204" pitchFamily="34" charset="0"/>
                      </a:endParaRPr>
                    </a:p>
                  </a:txBody>
                  <a:tcPr marL="0" marR="0" marT="0" marB="0" anchor="ctr"/>
                </a:tc>
                <a:tc>
                  <a:txBody>
                    <a:bodyPr/>
                    <a:lstStyle/>
                    <a:p>
                      <a:pPr algn="r"/>
                      <a:r>
                        <a:rPr lang="en-US" sz="1100">
                          <a:effectLst/>
                          <a:highlight>
                            <a:srgbClr val="FFFF00"/>
                          </a:highlight>
                        </a:rPr>
                        <a:t>3</a:t>
                      </a:r>
                      <a:endParaRPr lang="en-US" sz="1100">
                        <a:effectLst/>
                        <a:highlight>
                          <a:srgbClr val="FFFF00"/>
                        </a:highlight>
                        <a:latin typeface="Calibri"/>
                      </a:endParaRPr>
                    </a:p>
                  </a:txBody>
                  <a:tcPr marL="0" marR="0" marT="0" marB="0" anchor="ctr"/>
                </a:tc>
                <a:tc>
                  <a:txBody>
                    <a:bodyPr/>
                    <a:lstStyle/>
                    <a:p>
                      <a:pPr algn="r"/>
                      <a:r>
                        <a:rPr lang="en-US" sz="1100">
                          <a:effectLst/>
                        </a:rPr>
                        <a:t>$74.40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97074916"/>
                  </a:ext>
                </a:extLst>
              </a:tr>
              <a:tr h="258141">
                <a:tc>
                  <a:txBody>
                    <a:bodyPr/>
                    <a:lstStyle/>
                    <a:p>
                      <a:pPr algn="ctr"/>
                      <a:r>
                        <a:rPr lang="en-US" sz="1100">
                          <a:effectLst/>
                        </a:rPr>
                        <a:t>12</a:t>
                      </a:r>
                      <a:endParaRPr lang="en-US" sz="1100">
                        <a:effectLst/>
                        <a:latin typeface="Calibri" panose="020F0502020204030204" pitchFamily="34" charset="0"/>
                      </a:endParaRPr>
                    </a:p>
                  </a:txBody>
                  <a:tcPr marL="0" marR="0" marT="0" marB="0" anchor="ctr"/>
                </a:tc>
                <a:tc>
                  <a:txBody>
                    <a:bodyPr/>
                    <a:lstStyle/>
                    <a:p>
                      <a:r>
                        <a:rPr lang="en-US" sz="1100">
                          <a:effectLst/>
                        </a:rPr>
                        <a:t>Battery</a:t>
                      </a:r>
                      <a:endParaRPr lang="en-US" sz="1100">
                        <a:effectLst/>
                        <a:latin typeface="Calibri" panose="020F0502020204030204" pitchFamily="34" charset="0"/>
                      </a:endParaRPr>
                    </a:p>
                  </a:txBody>
                  <a:tcPr marL="0" marR="0" marT="0" marB="0" anchor="ctr"/>
                </a:tc>
                <a:tc>
                  <a:txBody>
                    <a:bodyPr/>
                    <a:lstStyle/>
                    <a:p>
                      <a:pPr algn="r"/>
                      <a:r>
                        <a:rPr lang="en-US" sz="1100">
                          <a:effectLst/>
                        </a:rPr>
                        <a:t>$20 </a:t>
                      </a:r>
                      <a:endParaRPr lang="en-US" sz="1100">
                        <a:effectLst/>
                        <a:latin typeface="Calibri" panose="020F0502020204030204" pitchFamily="34" charset="0"/>
                      </a:endParaRPr>
                    </a:p>
                  </a:txBody>
                  <a:tcPr marL="0" marR="0" marT="0" marB="0" anchor="ctr"/>
                </a:tc>
                <a:tc>
                  <a:txBody>
                    <a:bodyPr/>
                    <a:lstStyle/>
                    <a:p>
                      <a:pPr algn="r"/>
                      <a:r>
                        <a:rPr lang="en-US" sz="1100">
                          <a:effectLst/>
                        </a:rPr>
                        <a:t>2</a:t>
                      </a:r>
                      <a:endParaRPr lang="en-US" sz="1100">
                        <a:effectLst/>
                        <a:latin typeface="Calibri" panose="020F0502020204030204" pitchFamily="34" charset="0"/>
                      </a:endParaRPr>
                    </a:p>
                  </a:txBody>
                  <a:tcPr marL="0" marR="0" marT="0" marB="0" anchor="ctr"/>
                </a:tc>
                <a:tc>
                  <a:txBody>
                    <a:bodyPr/>
                    <a:lstStyle/>
                    <a:p>
                      <a:pPr algn="r"/>
                      <a:r>
                        <a:rPr lang="en-US" sz="1100">
                          <a:effectLst/>
                        </a:rPr>
                        <a:t>$40.00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917494228"/>
                  </a:ext>
                </a:extLst>
              </a:tr>
              <a:tr h="258141">
                <a:tc>
                  <a:txBody>
                    <a:bodyPr/>
                    <a:lstStyle/>
                    <a:p>
                      <a:pPr algn="ctr"/>
                      <a:r>
                        <a:rPr lang="en-US" sz="1100">
                          <a:effectLst/>
                        </a:rPr>
                        <a:t>13</a:t>
                      </a:r>
                      <a:endParaRPr lang="en-US" sz="1100">
                        <a:effectLst/>
                        <a:latin typeface="Calibri" panose="020F0502020204030204" pitchFamily="34" charset="0"/>
                      </a:endParaRPr>
                    </a:p>
                  </a:txBody>
                  <a:tcPr marL="0" marR="0" marT="0" marB="0" anchor="ctr"/>
                </a:tc>
                <a:tc>
                  <a:txBody>
                    <a:bodyPr/>
                    <a:lstStyle/>
                    <a:p>
                      <a:r>
                        <a:rPr lang="en-US" sz="1100">
                          <a:effectLst/>
                        </a:rPr>
                        <a:t>SMT JST 2 PIN</a:t>
                      </a:r>
                      <a:endParaRPr lang="en-US" sz="1100">
                        <a:effectLst/>
                        <a:latin typeface="Calibri" panose="020F0502020204030204" pitchFamily="34" charset="0"/>
                      </a:endParaRPr>
                    </a:p>
                  </a:txBody>
                  <a:tcPr marL="0" marR="0" marT="0" marB="0" anchor="ctr"/>
                </a:tc>
                <a:tc>
                  <a:txBody>
                    <a:bodyPr/>
                    <a:lstStyle/>
                    <a:p>
                      <a:pPr algn="r"/>
                      <a:r>
                        <a:rPr lang="en-US" sz="1100">
                          <a:effectLst/>
                        </a:rPr>
                        <a:t>$1.00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$1.00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91869146"/>
                  </a:ext>
                </a:extLst>
              </a:tr>
              <a:tr h="258141">
                <a:tc>
                  <a:txBody>
                    <a:bodyPr/>
                    <a:lstStyle/>
                    <a:p>
                      <a:pPr algn="ctr"/>
                      <a:r>
                        <a:rPr lang="en-US" sz="1100">
                          <a:effectLst/>
                        </a:rPr>
                        <a:t>14</a:t>
                      </a:r>
                      <a:endParaRPr lang="en-US" sz="1100">
                        <a:effectLst/>
                        <a:latin typeface="Calibri" panose="020F0502020204030204" pitchFamily="34" charset="0"/>
                      </a:endParaRPr>
                    </a:p>
                  </a:txBody>
                  <a:tcPr marL="0" marR="0" marT="0" marB="0" anchor="ctr"/>
                </a:tc>
                <a:tc>
                  <a:txBody>
                    <a:bodyPr/>
                    <a:lstStyle/>
                    <a:p>
                      <a:r>
                        <a:rPr lang="en-US" sz="1100">
                          <a:effectLst/>
                        </a:rPr>
                        <a:t>Battery Charging Circuitry </a:t>
                      </a:r>
                      <a:endParaRPr lang="en-US" sz="1100">
                        <a:effectLst/>
                        <a:latin typeface="Calibri" panose="020F0502020204030204" pitchFamily="34" charset="0"/>
                      </a:endParaRPr>
                    </a:p>
                  </a:txBody>
                  <a:tcPr marL="0" marR="0" marT="0" marB="0" anchor="ctr"/>
                </a:tc>
                <a:tc>
                  <a:txBody>
                    <a:bodyPr/>
                    <a:lstStyle/>
                    <a:p>
                      <a:pPr algn="r"/>
                      <a:r>
                        <a:rPr lang="en-US" sz="1100">
                          <a:effectLst/>
                        </a:rPr>
                        <a:t>$7.00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$7.00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569831567"/>
                  </a:ext>
                </a:extLst>
              </a:tr>
              <a:tr h="258141">
                <a:tc>
                  <a:txBody>
                    <a:bodyPr/>
                    <a:lstStyle/>
                    <a:p>
                      <a:pPr algn="ctr"/>
                      <a:r>
                        <a:rPr lang="en-US" sz="1100">
                          <a:effectLst/>
                        </a:rPr>
                        <a:t>15</a:t>
                      </a:r>
                      <a:endParaRPr lang="en-US" sz="1100">
                        <a:effectLst/>
                        <a:latin typeface="Calibri" panose="020F0502020204030204" pitchFamily="34" charset="0"/>
                      </a:endParaRPr>
                    </a:p>
                  </a:txBody>
                  <a:tcPr marL="0" marR="0" marT="0" marB="0" anchor="ctr"/>
                </a:tc>
                <a:tc>
                  <a:txBody>
                    <a:bodyPr/>
                    <a:lstStyle/>
                    <a:p>
                      <a:r>
                        <a:rPr lang="en-US" sz="1100">
                          <a:effectLst/>
                        </a:rPr>
                        <a:t>Buck Boost Converter </a:t>
                      </a:r>
                      <a:endParaRPr lang="en-US" sz="1100">
                        <a:effectLst/>
                        <a:latin typeface="Calibri" panose="020F0502020204030204" pitchFamily="34" charset="0"/>
                      </a:endParaRPr>
                    </a:p>
                  </a:txBody>
                  <a:tcPr marL="0" marR="0" marT="0" marB="0" anchor="ctr"/>
                </a:tc>
                <a:tc>
                  <a:txBody>
                    <a:bodyPr/>
                    <a:lstStyle/>
                    <a:p>
                      <a:pPr algn="r"/>
                      <a:r>
                        <a:rPr lang="en-US" sz="1100">
                          <a:effectLst/>
                        </a:rPr>
                        <a:t>$5.00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$5.00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1542092121"/>
                  </a:ext>
                </a:extLst>
              </a:tr>
              <a:tr h="258141">
                <a:tc>
                  <a:txBody>
                    <a:bodyPr/>
                    <a:lstStyle/>
                    <a:p>
                      <a:pPr algn="ctr"/>
                      <a:r>
                        <a:rPr lang="en-US" sz="1100">
                          <a:effectLst/>
                        </a:rPr>
                        <a:t>16</a:t>
                      </a:r>
                      <a:endParaRPr lang="en-US" sz="1100">
                        <a:effectLst/>
                        <a:latin typeface="Calibri" panose="020F0502020204030204" pitchFamily="34" charset="0"/>
                      </a:endParaRPr>
                    </a:p>
                  </a:txBody>
                  <a:tcPr marL="0" marR="0" marT="0" marB="0" anchor="ctr"/>
                </a:tc>
                <a:tc>
                  <a:txBody>
                    <a:bodyPr/>
                    <a:lstStyle/>
                    <a:p>
                      <a:r>
                        <a:rPr lang="en-US" sz="1100">
                          <a:effectLst/>
                        </a:rPr>
                        <a:t>Boost Converter </a:t>
                      </a:r>
                      <a:endParaRPr lang="en-US" sz="1100">
                        <a:effectLst/>
                        <a:latin typeface="Calibri" panose="020F0502020204030204" pitchFamily="34" charset="0"/>
                      </a:endParaRPr>
                    </a:p>
                  </a:txBody>
                  <a:tcPr marL="0" marR="0" marT="0" marB="0" anchor="ctr"/>
                </a:tc>
                <a:tc>
                  <a:txBody>
                    <a:bodyPr/>
                    <a:lstStyle/>
                    <a:p>
                      <a:pPr algn="r"/>
                      <a:r>
                        <a:rPr lang="en-US" sz="1100">
                          <a:effectLst/>
                        </a:rPr>
                        <a:t>$5.00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$5.00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02669987"/>
                  </a:ext>
                </a:extLst>
              </a:tr>
              <a:tr h="276580">
                <a:tc>
                  <a:txBody>
                    <a:bodyPr/>
                    <a:lstStyle/>
                    <a:p>
                      <a:pPr algn="ctr"/>
                      <a:r>
                        <a:rPr lang="en-US" sz="1100">
                          <a:effectLst/>
                        </a:rPr>
                        <a:t>17</a:t>
                      </a:r>
                      <a:endParaRPr lang="en-US" sz="1100">
                        <a:effectLst/>
                        <a:latin typeface="Calibri" panose="020F0502020204030204" pitchFamily="34" charset="0"/>
                      </a:endParaRPr>
                    </a:p>
                  </a:txBody>
                  <a:tcPr marL="0" marR="0" marT="0" marB="0" anchor="ctr"/>
                </a:tc>
                <a:tc>
                  <a:txBody>
                    <a:bodyPr/>
                    <a:lstStyle/>
                    <a:p>
                      <a:r>
                        <a:rPr lang="en-US" sz="1100">
                          <a:effectLst/>
                        </a:rPr>
                        <a:t>PCB Boards</a:t>
                      </a:r>
                      <a:endParaRPr lang="en-US" sz="1100" err="1">
                        <a:effectLst/>
                      </a:endParaRPr>
                    </a:p>
                  </a:txBody>
                  <a:tcPr marL="0" marR="0" marT="0" marB="0" anchor="ctr"/>
                </a:tc>
                <a:tc>
                  <a:txBody>
                    <a:bodyPr/>
                    <a:lstStyle/>
                    <a:p>
                      <a:pPr algn="r"/>
                      <a:r>
                        <a:rPr lang="en-US" sz="1100">
                          <a:effectLst/>
                        </a:rPr>
                        <a:t>$100 </a:t>
                      </a:r>
                      <a:endParaRPr lang="en-US" sz="1100">
                        <a:effectLst/>
                        <a:latin typeface="Calibri" panose="020F0502020204030204" pitchFamily="34" charset="0"/>
                      </a:endParaRPr>
                    </a:p>
                  </a:txBody>
                  <a:tcPr marL="0" marR="0" marT="0" marB="0" anchor="ctr"/>
                </a:tc>
                <a:tc>
                  <a:txBody>
                    <a:bodyPr/>
                    <a:lstStyle/>
                    <a:p>
                      <a:pPr algn="r"/>
                      <a:r>
                        <a:rPr lang="en-US" sz="1100">
                          <a:effectLst/>
                        </a:rPr>
                        <a:t>1</a:t>
                      </a:r>
                      <a:endParaRPr lang="en-US" sz="1100">
                        <a:effectLst/>
                        <a:latin typeface="Calibri" panose="020F0502020204030204" pitchFamily="34" charset="0"/>
                      </a:endParaRPr>
                    </a:p>
                  </a:txBody>
                  <a:tcPr marL="0" marR="0" marT="0" marB="0" anchor="ctr"/>
                </a:tc>
                <a:tc>
                  <a:txBody>
                    <a:bodyPr/>
                    <a:lstStyle/>
                    <a:p>
                      <a:pPr algn="r"/>
                      <a:r>
                        <a:rPr lang="en-US" sz="1100">
                          <a:effectLst/>
                        </a:rPr>
                        <a:t>$100.00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2900259281"/>
                  </a:ext>
                </a:extLst>
              </a:tr>
              <a:tr h="276580">
                <a:tc>
                  <a:txBody>
                    <a:bodyPr/>
                    <a:lstStyle/>
                    <a:p>
                      <a:pPr algn="ctr"/>
                      <a:endParaRPr lang="en-US" sz="1100">
                        <a:effectLst/>
                        <a:latin typeface="Calibri" panose="020F0502020204030204" pitchFamily="34" charset="0"/>
                      </a:endParaRPr>
                    </a:p>
                  </a:txBody>
                  <a:tcPr marL="0" marR="0" marT="0" marB="0" anchor="ctr"/>
                </a:tc>
                <a:tc>
                  <a:txBody>
                    <a:bodyPr/>
                    <a:lstStyle/>
                    <a:p>
                      <a:endParaRPr lang="en-US" sz="1100">
                        <a:effectLst/>
                        <a:latin typeface="Calibri" panose="020F0502020204030204" pitchFamily="34" charset="0"/>
                      </a:endParaRPr>
                    </a:p>
                  </a:txBody>
                  <a:tcPr marL="0" marR="0" marT="0" marB="0" anchor="ctr"/>
                </a:tc>
                <a:tc>
                  <a:txBody>
                    <a:bodyPr/>
                    <a:lstStyle/>
                    <a:p>
                      <a:endParaRPr lang="en-US" sz="1100">
                        <a:effectLst/>
                        <a:latin typeface="Calibri" panose="020F0502020204030204" pitchFamily="34" charset="0"/>
                      </a:endParaRPr>
                    </a:p>
                  </a:txBody>
                  <a:tcPr marL="0" marR="0" marT="0" marB="0" anchor="ctr"/>
                </a:tc>
                <a:tc>
                  <a:txBody>
                    <a:bodyPr/>
                    <a:lstStyle/>
                    <a:p>
                      <a:r>
                        <a:rPr lang="en-US" sz="1100">
                          <a:effectLst/>
                        </a:rPr>
                        <a:t>Total Costs</a:t>
                      </a:r>
                      <a:endParaRPr lang="en-US" sz="1100">
                        <a:effectLst/>
                        <a:latin typeface="Calibri" panose="020F0502020204030204" pitchFamily="34" charset="0"/>
                      </a:endParaRPr>
                    </a:p>
                  </a:txBody>
                  <a:tcPr marL="0" marR="0" marT="0" marB="0" anchor="ctr"/>
                </a:tc>
                <a:tc>
                  <a:txBody>
                    <a:bodyPr/>
                    <a:lstStyle/>
                    <a:p>
                      <a:pPr algn="r"/>
                      <a:r>
                        <a:rPr lang="en-US" sz="1100">
                          <a:effectLst/>
                        </a:rPr>
                        <a:t>$507.27 </a:t>
                      </a:r>
                      <a:endParaRPr lang="en-US" sz="1100">
                        <a:effectLst/>
                        <a:latin typeface="Calibri" panose="020F0502020204030204" pitchFamily="34" charset="0"/>
                      </a:endParaRPr>
                    </a:p>
                  </a:txBody>
                  <a:tcPr marL="0" marR="0" marT="0" marB="0" anchor="ctr"/>
                </a:tc>
                <a:extLst>
                  <a:ext uri="{0D108BD9-81ED-4DB2-BD59-A6C34878D82A}">
                    <a16:rowId xmlns:a16="http://schemas.microsoft.com/office/drawing/2014/main" val="374391333"/>
                  </a:ext>
                </a:extLst>
              </a:tr>
            </a:tbl>
          </a:graphicData>
        </a:graphic>
      </p:graphicFrame>
      <p:sp>
        <p:nvSpPr>
          <p:cNvPr id="8" name="TextBox 7">
            <a:extLst>
              <a:ext uri="{FF2B5EF4-FFF2-40B4-BE49-F238E27FC236}">
                <a16:creationId xmlns:a16="http://schemas.microsoft.com/office/drawing/2014/main" id="{E58B070E-0937-F242-E9AE-19347FED42EF}"/>
              </a:ext>
            </a:extLst>
          </p:cNvPr>
          <p:cNvSpPr txBox="1"/>
          <p:nvPr/>
        </p:nvSpPr>
        <p:spPr>
          <a:xfrm>
            <a:off x="8978900" y="1716087"/>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a:cs typeface="Calibri"/>
              </a:rPr>
              <a:t>Items and Quantities in yellow correspond to additional supplies acquired for module testing.</a:t>
            </a:r>
            <a:endParaRPr lang="en-US"/>
          </a:p>
        </p:txBody>
      </p:sp>
    </p:spTree>
    <p:extLst>
      <p:ext uri="{BB962C8B-B14F-4D97-AF65-F5344CB8AC3E}">
        <p14:creationId xmlns:p14="http://schemas.microsoft.com/office/powerpoint/2010/main" val="765341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10B7-B765-467E-5B52-96A72AFA26ED}"/>
              </a:ext>
            </a:extLst>
          </p:cNvPr>
          <p:cNvSpPr>
            <a:spLocks noGrp="1"/>
          </p:cNvSpPr>
          <p:nvPr>
            <p:ph type="title" idx="4294967295"/>
          </p:nvPr>
        </p:nvSpPr>
        <p:spPr>
          <a:xfrm>
            <a:off x="2135188" y="-284163"/>
            <a:ext cx="10058400" cy="1449388"/>
          </a:xfrm>
        </p:spPr>
        <p:txBody>
          <a:bodyPr/>
          <a:lstStyle/>
          <a:p>
            <a:r>
              <a:rPr lang="en-US">
                <a:cs typeface="Calibri Light"/>
              </a:rPr>
              <a:t>Project Progress</a:t>
            </a:r>
          </a:p>
        </p:txBody>
      </p:sp>
      <p:pic>
        <p:nvPicPr>
          <p:cNvPr id="10" name="Picture 10" descr="Chart, bar chart&#10;&#10;Description automatically generated">
            <a:extLst>
              <a:ext uri="{FF2B5EF4-FFF2-40B4-BE49-F238E27FC236}">
                <a16:creationId xmlns:a16="http://schemas.microsoft.com/office/drawing/2014/main" id="{4C6F848B-E07F-00AA-0406-7EC9A3D8DC94}"/>
              </a:ext>
            </a:extLst>
          </p:cNvPr>
          <p:cNvPicPr>
            <a:picLocks noChangeAspect="1"/>
          </p:cNvPicPr>
          <p:nvPr/>
        </p:nvPicPr>
        <p:blipFill>
          <a:blip r:embed="rId2"/>
          <a:stretch>
            <a:fillRect/>
          </a:stretch>
        </p:blipFill>
        <p:spPr>
          <a:xfrm>
            <a:off x="1470025" y="1167894"/>
            <a:ext cx="7886700" cy="4744463"/>
          </a:xfrm>
          <a:prstGeom prst="rect">
            <a:avLst/>
          </a:prstGeom>
        </p:spPr>
      </p:pic>
    </p:spTree>
    <p:extLst>
      <p:ext uri="{BB962C8B-B14F-4D97-AF65-F5344CB8AC3E}">
        <p14:creationId xmlns:p14="http://schemas.microsoft.com/office/powerpoint/2010/main" val="3870362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B01099-357F-1903-422F-046A6CEAD4EB}"/>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cs typeface="Calibri Light"/>
              </a:rPr>
              <a:t>Road Map of Objectives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803AD84-3ADA-C4F8-4CCA-244D00CBD31C}"/>
              </a:ext>
            </a:extLst>
          </p:cNvPr>
          <p:cNvGraphicFramePr>
            <a:graphicFrameLocks noGrp="1"/>
          </p:cNvGraphicFramePr>
          <p:nvPr>
            <p:ph idx="1"/>
            <p:extLst>
              <p:ext uri="{D42A27DB-BD31-4B8C-83A1-F6EECF244321}">
                <p14:modId xmlns:p14="http://schemas.microsoft.com/office/powerpoint/2010/main" val="339526092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288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8F17-4CD4-3AA6-199F-ECC443D2D15E}"/>
              </a:ext>
            </a:extLst>
          </p:cNvPr>
          <p:cNvSpPr>
            <a:spLocks noGrp="1"/>
          </p:cNvSpPr>
          <p:nvPr>
            <p:ph type="ctrTitle"/>
          </p:nvPr>
        </p:nvSpPr>
        <p:spPr/>
        <p:txBody>
          <a:bodyPr/>
          <a:lstStyle/>
          <a:p>
            <a:r>
              <a:rPr lang="en-US">
                <a:cs typeface="Calibri Light"/>
              </a:rPr>
              <a:t>Thank you!</a:t>
            </a:r>
            <a:endParaRPr lang="en-US"/>
          </a:p>
        </p:txBody>
      </p:sp>
    </p:spTree>
    <p:extLst>
      <p:ext uri="{BB962C8B-B14F-4D97-AF65-F5344CB8AC3E}">
        <p14:creationId xmlns:p14="http://schemas.microsoft.com/office/powerpoint/2010/main" val="299008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323E-07CB-788A-85C4-E569DF472DCF}"/>
              </a:ext>
            </a:extLst>
          </p:cNvPr>
          <p:cNvSpPr>
            <a:spLocks noGrp="1"/>
          </p:cNvSpPr>
          <p:nvPr>
            <p:ph type="title" idx="4294967295"/>
          </p:nvPr>
        </p:nvSpPr>
        <p:spPr>
          <a:xfrm>
            <a:off x="365125" y="1588"/>
            <a:ext cx="6148388" cy="1325562"/>
          </a:xfrm>
        </p:spPr>
        <p:txBody>
          <a:bodyPr>
            <a:normAutofit/>
          </a:bodyPr>
          <a:lstStyle/>
          <a:p>
            <a:r>
              <a:rPr lang="en-US" b="1" i="1">
                <a:cs typeface="Calibri Light"/>
              </a:rPr>
              <a:t>PPG Sensor </a:t>
            </a:r>
          </a:p>
        </p:txBody>
      </p:sp>
      <p:sp>
        <p:nvSpPr>
          <p:cNvPr id="3" name="Content Placeholder 2">
            <a:extLst>
              <a:ext uri="{FF2B5EF4-FFF2-40B4-BE49-F238E27FC236}">
                <a16:creationId xmlns:a16="http://schemas.microsoft.com/office/drawing/2014/main" id="{6BADB6F7-5703-27BA-0D88-E15B2701E280}"/>
              </a:ext>
            </a:extLst>
          </p:cNvPr>
          <p:cNvSpPr>
            <a:spLocks noGrp="1"/>
          </p:cNvSpPr>
          <p:nvPr>
            <p:ph idx="4294967295"/>
          </p:nvPr>
        </p:nvSpPr>
        <p:spPr>
          <a:xfrm>
            <a:off x="0" y="1330325"/>
            <a:ext cx="5392738" cy="3128962"/>
          </a:xfrm>
        </p:spPr>
        <p:txBody>
          <a:bodyPr vert="horz" lIns="91440" tIns="45720" rIns="91440" bIns="45720" rtlCol="0" anchor="t">
            <a:noAutofit/>
          </a:bodyPr>
          <a:lstStyle/>
          <a:p>
            <a:pPr>
              <a:buFont typeface="Wingdings" panose="020F0502020204030204" pitchFamily="34" charset="0"/>
              <a:buChar char="§"/>
            </a:pPr>
            <a:r>
              <a:rPr lang="en-US" sz="2600">
                <a:cs typeface="Calibri"/>
              </a:rPr>
              <a:t> Photoplethysmography is an optical method for obtaining cardiovascular information via detecting volumetric blood flow changes in microvascular tissue</a:t>
            </a:r>
            <a:endParaRPr lang="en-US"/>
          </a:p>
          <a:p>
            <a:pPr>
              <a:buFont typeface="Wingdings" panose="020F0502020204030204" pitchFamily="34" charset="0"/>
              <a:buChar char="§"/>
            </a:pPr>
            <a:r>
              <a:rPr lang="en-US" sz="2600">
                <a:cs typeface="Calibri"/>
              </a:rPr>
              <a:t> For our PPG sensor, we are utilizing a </a:t>
            </a:r>
            <a:r>
              <a:rPr lang="en-US" sz="2600" i="1" u="sng">
                <a:cs typeface="Calibri"/>
              </a:rPr>
              <a:t>multiwavelength SM-LED chip (SFH7016)</a:t>
            </a:r>
            <a:r>
              <a:rPr lang="en-US" sz="2600">
                <a:cs typeface="Calibri"/>
              </a:rPr>
              <a:t> and an </a:t>
            </a:r>
            <a:r>
              <a:rPr lang="en-US" sz="2600" i="1" u="sng">
                <a:cs typeface="Calibri"/>
              </a:rPr>
              <a:t>SM-Photodiode (SFH2200).</a:t>
            </a:r>
            <a:endParaRPr lang="en-US" sz="2600" i="1" u="sng">
              <a:ea typeface="Calibri"/>
              <a:cs typeface="Calibri"/>
            </a:endParaRPr>
          </a:p>
          <a:p>
            <a:pPr>
              <a:buFont typeface="Wingdings" panose="020F0502020204030204" pitchFamily="34" charset="0"/>
              <a:buChar char="§"/>
            </a:pPr>
            <a:r>
              <a:rPr lang="en-US" sz="2600">
                <a:cs typeface="Calibri"/>
              </a:rPr>
              <a:t> These components offer compact dimensions, reasonable forward current requirements, and met our spectral requirements. </a:t>
            </a:r>
          </a:p>
          <a:p>
            <a:pPr marL="457200" lvl="1" indent="0">
              <a:buNone/>
            </a:pPr>
            <a:endParaRPr lang="en-US">
              <a:cs typeface="Calibri"/>
            </a:endParaRPr>
          </a:p>
        </p:txBody>
      </p:sp>
      <p:graphicFrame>
        <p:nvGraphicFramePr>
          <p:cNvPr id="6" name="Table 6">
            <a:extLst>
              <a:ext uri="{FF2B5EF4-FFF2-40B4-BE49-F238E27FC236}">
                <a16:creationId xmlns:a16="http://schemas.microsoft.com/office/drawing/2014/main" id="{D22A6846-46FB-7B2C-092A-22C17CEE56BC}"/>
              </a:ext>
            </a:extLst>
          </p:cNvPr>
          <p:cNvGraphicFramePr>
            <a:graphicFrameLocks noGrp="1"/>
          </p:cNvGraphicFramePr>
          <p:nvPr>
            <p:extLst>
              <p:ext uri="{D42A27DB-BD31-4B8C-83A1-F6EECF244321}">
                <p14:modId xmlns:p14="http://schemas.microsoft.com/office/powerpoint/2010/main" val="2888383339"/>
              </p:ext>
            </p:extLst>
          </p:nvPr>
        </p:nvGraphicFramePr>
        <p:xfrm>
          <a:off x="5384323" y="695135"/>
          <a:ext cx="3403108" cy="3312039"/>
        </p:xfrm>
        <a:graphic>
          <a:graphicData uri="http://schemas.openxmlformats.org/drawingml/2006/table">
            <a:tbl>
              <a:tblPr firstRow="1" bandRow="1">
                <a:tableStyleId>{5C22544A-7EE6-4342-B048-85BDC9FD1C3A}</a:tableStyleId>
              </a:tblPr>
              <a:tblGrid>
                <a:gridCol w="3403108">
                  <a:extLst>
                    <a:ext uri="{9D8B030D-6E8A-4147-A177-3AD203B41FA5}">
                      <a16:colId xmlns:a16="http://schemas.microsoft.com/office/drawing/2014/main" val="1305024711"/>
                    </a:ext>
                  </a:extLst>
                </a:gridCol>
              </a:tblGrid>
              <a:tr h="306298">
                <a:tc>
                  <a:txBody>
                    <a:bodyPr/>
                    <a:lstStyle/>
                    <a:p>
                      <a:pPr algn="ctr"/>
                      <a:r>
                        <a:rPr lang="en-US" sz="1600"/>
                        <a:t>SFH7016 by OSRAM</a:t>
                      </a:r>
                    </a:p>
                  </a:txBody>
                  <a:tcPr/>
                </a:tc>
                <a:extLst>
                  <a:ext uri="{0D108BD9-81ED-4DB2-BD59-A6C34878D82A}">
                    <a16:rowId xmlns:a16="http://schemas.microsoft.com/office/drawing/2014/main" val="757856470"/>
                  </a:ext>
                </a:extLst>
              </a:tr>
              <a:tr h="845966">
                <a:tc>
                  <a:txBody>
                    <a:bodyPr/>
                    <a:lstStyle/>
                    <a:p>
                      <a:r>
                        <a:rPr lang="en-US" sz="1400" b="1" u="sng"/>
                        <a:t>[Spectral Characteristics]</a:t>
                      </a:r>
                    </a:p>
                    <a:p>
                      <a:pPr lvl="0" algn="l">
                        <a:lnSpc>
                          <a:spcPct val="100000"/>
                        </a:lnSpc>
                        <a:spcBef>
                          <a:spcPts val="0"/>
                        </a:spcBef>
                        <a:spcAft>
                          <a:spcPts val="0"/>
                        </a:spcAft>
                        <a:buNone/>
                      </a:pPr>
                      <a:r>
                        <a:rPr lang="en-US" sz="1400" b="0" i="0" u="none" strike="noStrike" noProof="0">
                          <a:latin typeface="Calibri"/>
                        </a:rPr>
                        <a:t>Green: 526 nm with FWHM of 32nm</a:t>
                      </a:r>
                    </a:p>
                    <a:p>
                      <a:pPr lvl="0" algn="l">
                        <a:lnSpc>
                          <a:spcPct val="100000"/>
                        </a:lnSpc>
                        <a:spcBef>
                          <a:spcPts val="0"/>
                        </a:spcBef>
                        <a:spcAft>
                          <a:spcPts val="0"/>
                        </a:spcAft>
                        <a:buNone/>
                      </a:pPr>
                      <a:r>
                        <a:rPr lang="en-US" sz="1400" b="0" i="0" u="none" strike="noStrike" noProof="0">
                          <a:latin typeface="Calibri"/>
                        </a:rPr>
                        <a:t>Red: 660 nm with FWHM of 17nm</a:t>
                      </a:r>
                    </a:p>
                    <a:p>
                      <a:pPr lvl="0" algn="l">
                        <a:lnSpc>
                          <a:spcPct val="100000"/>
                        </a:lnSpc>
                        <a:spcBef>
                          <a:spcPts val="0"/>
                        </a:spcBef>
                        <a:spcAft>
                          <a:spcPts val="0"/>
                        </a:spcAft>
                        <a:buNone/>
                      </a:pPr>
                      <a:r>
                        <a:rPr lang="en-US" sz="1400" b="0" i="0" u="none" strike="noStrike" noProof="0">
                          <a:latin typeface="Calibri"/>
                        </a:rPr>
                        <a:t>Near Infrared: 950 nm with FWHM of 42 nm</a:t>
                      </a:r>
                    </a:p>
                  </a:txBody>
                  <a:tcPr/>
                </a:tc>
                <a:extLst>
                  <a:ext uri="{0D108BD9-81ED-4DB2-BD59-A6C34878D82A}">
                    <a16:rowId xmlns:a16="http://schemas.microsoft.com/office/drawing/2014/main" val="2530844140"/>
                  </a:ext>
                </a:extLst>
              </a:tr>
              <a:tr h="466739">
                <a:tc>
                  <a:txBody>
                    <a:bodyPr/>
                    <a:lstStyle/>
                    <a:p>
                      <a:r>
                        <a:rPr lang="en-US" sz="1400" b="1" u="sng"/>
                        <a:t>[Component Dimensions] </a:t>
                      </a:r>
                    </a:p>
                    <a:p>
                      <a:pPr lvl="0">
                        <a:buNone/>
                      </a:pPr>
                      <a:r>
                        <a:rPr lang="en-US" sz="1400"/>
                        <a:t>L x W x H: 1.65 mm x 1.85 mm x 0.6 mm</a:t>
                      </a:r>
                    </a:p>
                  </a:txBody>
                  <a:tcPr/>
                </a:tc>
                <a:extLst>
                  <a:ext uri="{0D108BD9-81ED-4DB2-BD59-A6C34878D82A}">
                    <a16:rowId xmlns:a16="http://schemas.microsoft.com/office/drawing/2014/main" val="3143001021"/>
                  </a:ext>
                </a:extLst>
              </a:tr>
              <a:tr h="875136">
                <a:tc>
                  <a:txBody>
                    <a:bodyPr/>
                    <a:lstStyle/>
                    <a:p>
                      <a:pPr lvl="0">
                        <a:buNone/>
                      </a:pPr>
                      <a:r>
                        <a:rPr lang="en-US" sz="1400" b="1" u="sng"/>
                        <a:t>[Electrical Characteristics ]</a:t>
                      </a:r>
                    </a:p>
                    <a:p>
                      <a:pPr lvl="0">
                        <a:buNone/>
                      </a:pPr>
                      <a:r>
                        <a:rPr lang="en-US" sz="1400"/>
                        <a:t>Green: </a:t>
                      </a:r>
                      <a:r>
                        <a:rPr lang="en-US" sz="1400" baseline="0"/>
                        <a:t>I</a:t>
                      </a:r>
                      <a:r>
                        <a:rPr lang="en-US" sz="1400" baseline="-25000"/>
                        <a:t>F</a:t>
                      </a:r>
                      <a:r>
                        <a:rPr lang="en-US" sz="1400"/>
                        <a:t> = 20 mA @  </a:t>
                      </a:r>
                      <a:r>
                        <a:rPr lang="en-US" sz="1400" b="0" i="0" u="none" strike="noStrike" noProof="0">
                          <a:latin typeface="Calibri"/>
                        </a:rPr>
                        <a:t>V</a:t>
                      </a:r>
                      <a:r>
                        <a:rPr lang="en-US" sz="1400" b="0" i="0" u="none" strike="noStrike" baseline="-25000" noProof="0">
                          <a:latin typeface="Calibri"/>
                        </a:rPr>
                        <a:t>f</a:t>
                      </a:r>
                      <a:r>
                        <a:rPr lang="en-US" sz="1400"/>
                        <a:t> = 2.40 V</a:t>
                      </a:r>
                    </a:p>
                    <a:p>
                      <a:pPr lvl="0">
                        <a:buNone/>
                      </a:pPr>
                      <a:r>
                        <a:rPr lang="en-US" sz="1400"/>
                        <a:t>Red: </a:t>
                      </a:r>
                      <a:r>
                        <a:rPr lang="en-US" sz="1400" b="0" i="0" u="none" strike="noStrike" noProof="0">
                          <a:latin typeface="Calibri"/>
                        </a:rPr>
                        <a:t>I</a:t>
                      </a:r>
                      <a:r>
                        <a:rPr lang="en-US" sz="1400" b="0" i="0" u="none" strike="noStrike" baseline="-25000" noProof="0">
                          <a:latin typeface="Calibri"/>
                        </a:rPr>
                        <a:t>F</a:t>
                      </a:r>
                      <a:r>
                        <a:rPr lang="en-US" sz="1400" b="0" i="0" u="none" strike="noStrike" noProof="0">
                          <a:latin typeface="Calibri"/>
                        </a:rPr>
                        <a:t> = </a:t>
                      </a:r>
                      <a:r>
                        <a:rPr lang="en-US" sz="1400"/>
                        <a:t>30 mA @ </a:t>
                      </a:r>
                      <a:r>
                        <a:rPr lang="en-US" sz="1400" b="0" i="0" u="none" strike="noStrike" noProof="0">
                          <a:latin typeface="Calibri"/>
                        </a:rPr>
                        <a:t>V</a:t>
                      </a:r>
                      <a:r>
                        <a:rPr lang="en-US" sz="1400" b="0" i="0" u="none" strike="noStrike" baseline="-25000" noProof="0">
                          <a:latin typeface="Calibri"/>
                        </a:rPr>
                        <a:t>f</a:t>
                      </a:r>
                      <a:r>
                        <a:rPr lang="en-US" sz="1400" b="0" i="0" u="none" strike="noStrike" noProof="0">
                          <a:latin typeface="Calibri"/>
                        </a:rPr>
                        <a:t> = </a:t>
                      </a:r>
                      <a:r>
                        <a:rPr lang="en-US" sz="1400"/>
                        <a:t>1.90 V</a:t>
                      </a:r>
                      <a:br>
                        <a:rPr lang="en-US" sz="1400"/>
                      </a:br>
                      <a:r>
                        <a:rPr lang="en-US" sz="1400"/>
                        <a:t>Near Infrared: </a:t>
                      </a:r>
                      <a:r>
                        <a:rPr lang="en-US" sz="1400" b="0" i="0" u="none" strike="noStrike" noProof="0">
                          <a:latin typeface="Calibri"/>
                        </a:rPr>
                        <a:t>I</a:t>
                      </a:r>
                      <a:r>
                        <a:rPr lang="en-US" sz="1400" b="0" i="0" u="none" strike="noStrike" baseline="-25000" noProof="0">
                          <a:latin typeface="Calibri"/>
                        </a:rPr>
                        <a:t>F</a:t>
                      </a:r>
                      <a:r>
                        <a:rPr lang="en-US" sz="1400" b="0" i="0" u="none" strike="noStrike" noProof="0">
                          <a:latin typeface="Calibri"/>
                        </a:rPr>
                        <a:t> = </a:t>
                      </a:r>
                      <a:r>
                        <a:rPr lang="en-US" sz="1400"/>
                        <a:t>40 mA @ </a:t>
                      </a:r>
                      <a:r>
                        <a:rPr lang="en-US" sz="1400" b="0" i="0" u="none" strike="noStrike" noProof="0">
                          <a:latin typeface="Calibri"/>
                        </a:rPr>
                        <a:t>V</a:t>
                      </a:r>
                      <a:r>
                        <a:rPr lang="en-US" sz="1400" b="0" i="0" u="none" strike="noStrike" baseline="-25000" noProof="0">
                          <a:latin typeface="Calibri"/>
                        </a:rPr>
                        <a:t>f </a:t>
                      </a:r>
                      <a:r>
                        <a:rPr lang="en-US" sz="1400" b="0" i="0" u="none" strike="noStrike" noProof="0">
                          <a:latin typeface="Calibri"/>
                        </a:rPr>
                        <a:t>= </a:t>
                      </a:r>
                      <a:r>
                        <a:rPr lang="en-US" sz="1400"/>
                        <a:t>1.30 V</a:t>
                      </a:r>
                    </a:p>
                  </a:txBody>
                  <a:tcPr/>
                </a:tc>
                <a:extLst>
                  <a:ext uri="{0D108BD9-81ED-4DB2-BD59-A6C34878D82A}">
                    <a16:rowId xmlns:a16="http://schemas.microsoft.com/office/drawing/2014/main" val="1994395269"/>
                  </a:ext>
                </a:extLst>
              </a:tr>
              <a:tr h="568839">
                <a:tc>
                  <a:txBody>
                    <a:bodyPr/>
                    <a:lstStyle/>
                    <a:p>
                      <a:pPr lvl="0">
                        <a:buNone/>
                      </a:pPr>
                      <a:r>
                        <a:rPr lang="en-US" sz="1400" b="1" u="sng"/>
                        <a:t>[Price]</a:t>
                      </a:r>
                    </a:p>
                    <a:p>
                      <a:pPr lvl="0">
                        <a:buNone/>
                      </a:pPr>
                      <a:r>
                        <a:rPr lang="en-US" sz="1400" b="0" u="none"/>
                        <a:t>$1.42 unit price per 10 units</a:t>
                      </a:r>
                    </a:p>
                  </a:txBody>
                  <a:tcPr/>
                </a:tc>
                <a:extLst>
                  <a:ext uri="{0D108BD9-81ED-4DB2-BD59-A6C34878D82A}">
                    <a16:rowId xmlns:a16="http://schemas.microsoft.com/office/drawing/2014/main" val="1895095274"/>
                  </a:ext>
                </a:extLst>
              </a:tr>
            </a:tbl>
          </a:graphicData>
        </a:graphic>
      </p:graphicFrame>
      <p:graphicFrame>
        <p:nvGraphicFramePr>
          <p:cNvPr id="10" name="Table 10">
            <a:extLst>
              <a:ext uri="{FF2B5EF4-FFF2-40B4-BE49-F238E27FC236}">
                <a16:creationId xmlns:a16="http://schemas.microsoft.com/office/drawing/2014/main" id="{CCA2C2F5-443F-9FC4-E41D-9D875BCFA49F}"/>
              </a:ext>
            </a:extLst>
          </p:cNvPr>
          <p:cNvGraphicFramePr>
            <a:graphicFrameLocks noGrp="1"/>
          </p:cNvGraphicFramePr>
          <p:nvPr>
            <p:extLst>
              <p:ext uri="{D42A27DB-BD31-4B8C-83A1-F6EECF244321}">
                <p14:modId xmlns:p14="http://schemas.microsoft.com/office/powerpoint/2010/main" val="2616043743"/>
              </p:ext>
            </p:extLst>
          </p:nvPr>
        </p:nvGraphicFramePr>
        <p:xfrm>
          <a:off x="9005987" y="695554"/>
          <a:ext cx="3031690" cy="2774225"/>
        </p:xfrm>
        <a:graphic>
          <a:graphicData uri="http://schemas.openxmlformats.org/drawingml/2006/table">
            <a:tbl>
              <a:tblPr firstRow="1" bandRow="1">
                <a:tableStyleId>{5C22544A-7EE6-4342-B048-85BDC9FD1C3A}</a:tableStyleId>
              </a:tblPr>
              <a:tblGrid>
                <a:gridCol w="3031690">
                  <a:extLst>
                    <a:ext uri="{9D8B030D-6E8A-4147-A177-3AD203B41FA5}">
                      <a16:colId xmlns:a16="http://schemas.microsoft.com/office/drawing/2014/main" val="9803519"/>
                    </a:ext>
                  </a:extLst>
                </a:gridCol>
              </a:tblGrid>
              <a:tr h="341586">
                <a:tc>
                  <a:txBody>
                    <a:bodyPr/>
                    <a:lstStyle/>
                    <a:p>
                      <a:pPr algn="ctr"/>
                      <a:r>
                        <a:rPr lang="en-US" sz="1600"/>
                        <a:t>SFH2200 by OSRAM</a:t>
                      </a:r>
                      <a:endParaRPr lang="en-US"/>
                    </a:p>
                  </a:txBody>
                  <a:tcPr/>
                </a:tc>
                <a:extLst>
                  <a:ext uri="{0D108BD9-81ED-4DB2-BD59-A6C34878D82A}">
                    <a16:rowId xmlns:a16="http://schemas.microsoft.com/office/drawing/2014/main" val="3267583355"/>
                  </a:ext>
                </a:extLst>
              </a:tr>
              <a:tr h="637200">
                <a:tc>
                  <a:txBody>
                    <a:bodyPr/>
                    <a:lstStyle/>
                    <a:p>
                      <a:pPr algn="l"/>
                      <a:r>
                        <a:rPr lang="en-US" sz="1400" b="1" u="sng"/>
                        <a:t>[Spectral Characteristics]</a:t>
                      </a:r>
                    </a:p>
                    <a:p>
                      <a:pPr lvl="0" algn="l">
                        <a:buNone/>
                      </a:pPr>
                      <a:r>
                        <a:rPr lang="en-US" sz="1400"/>
                        <a:t>Green: </a:t>
                      </a:r>
                      <a:r>
                        <a:rPr lang="en-US" sz="1400" b="0" i="0" u="none" strike="noStrike" noProof="0">
                          <a:latin typeface="Calibri"/>
                        </a:rPr>
                        <a:t>0.301 A/W</a:t>
                      </a:r>
                      <a:endParaRPr lang="en-US" sz="1400"/>
                    </a:p>
                    <a:p>
                      <a:pPr lvl="0" algn="l">
                        <a:buNone/>
                      </a:pPr>
                      <a:r>
                        <a:rPr lang="en-US" sz="1400" b="0" i="0" u="none" strike="noStrike" noProof="0">
                          <a:latin typeface="Calibri"/>
                        </a:rPr>
                        <a:t>Red: </a:t>
                      </a:r>
                      <a:r>
                        <a:rPr lang="en-US" sz="1400" b="0" i="0" u="none" strike="noStrike" noProof="0"/>
                        <a:t>0.473 A/W </a:t>
                      </a:r>
                      <a:endParaRPr lang="en-US" sz="1400" b="0" i="0" u="none" strike="noStrike" noProof="0">
                        <a:latin typeface="Calibri"/>
                      </a:endParaRPr>
                    </a:p>
                    <a:p>
                      <a:pPr lvl="0" algn="l">
                        <a:buNone/>
                      </a:pPr>
                      <a:r>
                        <a:rPr lang="en-US" sz="1400" b="0" i="0" u="none" strike="noStrike" noProof="0"/>
                        <a:t>Near Infrared: </a:t>
                      </a:r>
                      <a:r>
                        <a:rPr lang="en-US" sz="1400" b="0" i="0" u="none" strike="noStrike" noProof="0">
                          <a:latin typeface="Calibri"/>
                        </a:rPr>
                        <a:t>0.665 A/W</a:t>
                      </a:r>
                      <a:endParaRPr lang="en-US" sz="1400" b="0" i="0" u="none" strike="noStrike" noProof="0"/>
                    </a:p>
                    <a:p>
                      <a:pPr lvl="0" algn="ctr">
                        <a:buNone/>
                      </a:pPr>
                      <a:endParaRPr lang="en-US" sz="1400"/>
                    </a:p>
                  </a:txBody>
                  <a:tcPr/>
                </a:tc>
                <a:extLst>
                  <a:ext uri="{0D108BD9-81ED-4DB2-BD59-A6C34878D82A}">
                    <a16:rowId xmlns:a16="http://schemas.microsoft.com/office/drawing/2014/main" val="1138474689"/>
                  </a:ext>
                </a:extLst>
              </a:tr>
              <a:tr h="637200">
                <a:tc>
                  <a:txBody>
                    <a:bodyPr/>
                    <a:lstStyle/>
                    <a:p>
                      <a:pPr algn="l"/>
                      <a:r>
                        <a:rPr lang="en-US" sz="1400" b="1" u="sng"/>
                        <a:t>[Component Dimensions]</a:t>
                      </a:r>
                    </a:p>
                    <a:p>
                      <a:pPr lvl="0" algn="ctr">
                        <a:buNone/>
                      </a:pPr>
                      <a:r>
                        <a:rPr lang="en-US" sz="1400" b="0" i="0" u="none" strike="noStrike" noProof="0">
                          <a:latin typeface="Calibri"/>
                        </a:rPr>
                        <a:t>L x W x H: 5.09 mm x 4 mm x 0.85 mm</a:t>
                      </a:r>
                      <a:endParaRPr lang="en-US"/>
                    </a:p>
                  </a:txBody>
                  <a:tcPr/>
                </a:tc>
                <a:extLst>
                  <a:ext uri="{0D108BD9-81ED-4DB2-BD59-A6C34878D82A}">
                    <a16:rowId xmlns:a16="http://schemas.microsoft.com/office/drawing/2014/main" val="33832743"/>
                  </a:ext>
                </a:extLst>
              </a:tr>
              <a:tr h="637199">
                <a:tc>
                  <a:txBody>
                    <a:bodyPr/>
                    <a:lstStyle/>
                    <a:p>
                      <a:pPr lvl="0" algn="l">
                        <a:buNone/>
                      </a:pPr>
                      <a:r>
                        <a:rPr lang="en-US" sz="1400" b="1" i="0" u="sng" strike="noStrike" noProof="0">
                          <a:latin typeface="Calibri"/>
                        </a:rPr>
                        <a:t>[Price] </a:t>
                      </a:r>
                    </a:p>
                    <a:p>
                      <a:pPr lvl="0" algn="l">
                        <a:buNone/>
                      </a:pPr>
                      <a:r>
                        <a:rPr lang="en-US" sz="1400" b="0" i="0" u="none" strike="noStrike" noProof="0">
                          <a:latin typeface="Calibri"/>
                        </a:rPr>
                        <a:t>$1.09 per unit</a:t>
                      </a:r>
                    </a:p>
                  </a:txBody>
                  <a:tcPr/>
                </a:tc>
                <a:extLst>
                  <a:ext uri="{0D108BD9-81ED-4DB2-BD59-A6C34878D82A}">
                    <a16:rowId xmlns:a16="http://schemas.microsoft.com/office/drawing/2014/main" val="4181751786"/>
                  </a:ext>
                </a:extLst>
              </a:tr>
            </a:tbl>
          </a:graphicData>
        </a:graphic>
      </p:graphicFrame>
      <p:pic>
        <p:nvPicPr>
          <p:cNvPr id="4" name="Picture 6">
            <a:extLst>
              <a:ext uri="{FF2B5EF4-FFF2-40B4-BE49-F238E27FC236}">
                <a16:creationId xmlns:a16="http://schemas.microsoft.com/office/drawing/2014/main" id="{39D975D7-C7C2-A274-0FBD-9505E2AF7DC9}"/>
              </a:ext>
            </a:extLst>
          </p:cNvPr>
          <p:cNvPicPr>
            <a:picLocks noChangeAspect="1"/>
          </p:cNvPicPr>
          <p:nvPr/>
        </p:nvPicPr>
        <p:blipFill>
          <a:blip r:embed="rId2"/>
          <a:stretch>
            <a:fillRect/>
          </a:stretch>
        </p:blipFill>
        <p:spPr>
          <a:xfrm>
            <a:off x="5726167" y="4584936"/>
            <a:ext cx="2743200" cy="1712167"/>
          </a:xfrm>
          <a:prstGeom prst="rect">
            <a:avLst/>
          </a:prstGeom>
        </p:spPr>
      </p:pic>
      <p:pic>
        <p:nvPicPr>
          <p:cNvPr id="7" name="Picture 7" descr="A picture containing graphical user interface&#10;&#10;Description automatically generated">
            <a:extLst>
              <a:ext uri="{FF2B5EF4-FFF2-40B4-BE49-F238E27FC236}">
                <a16:creationId xmlns:a16="http://schemas.microsoft.com/office/drawing/2014/main" id="{FF386B0D-8FD1-BC48-E93F-A4030B211436}"/>
              </a:ext>
            </a:extLst>
          </p:cNvPr>
          <p:cNvPicPr>
            <a:picLocks noChangeAspect="1"/>
          </p:cNvPicPr>
          <p:nvPr/>
        </p:nvPicPr>
        <p:blipFill>
          <a:blip r:embed="rId3"/>
          <a:stretch>
            <a:fillRect/>
          </a:stretch>
        </p:blipFill>
        <p:spPr>
          <a:xfrm>
            <a:off x="9241111" y="4301395"/>
            <a:ext cx="2743200" cy="1714865"/>
          </a:xfrm>
          <a:prstGeom prst="rect">
            <a:avLst/>
          </a:prstGeom>
        </p:spPr>
      </p:pic>
    </p:spTree>
    <p:extLst>
      <p:ext uri="{BB962C8B-B14F-4D97-AF65-F5344CB8AC3E}">
        <p14:creationId xmlns:p14="http://schemas.microsoft.com/office/powerpoint/2010/main" val="87750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460-D3F5-54F4-C06B-36D24E24DBDD}"/>
              </a:ext>
            </a:extLst>
          </p:cNvPr>
          <p:cNvSpPr>
            <a:spLocks noGrp="1"/>
          </p:cNvSpPr>
          <p:nvPr>
            <p:ph type="title" idx="4294967295"/>
          </p:nvPr>
        </p:nvSpPr>
        <p:spPr>
          <a:xfrm>
            <a:off x="230188" y="-157163"/>
            <a:ext cx="10058400" cy="1449388"/>
          </a:xfrm>
        </p:spPr>
        <p:txBody>
          <a:bodyPr/>
          <a:lstStyle/>
          <a:p>
            <a:r>
              <a:rPr lang="en-US" b="1" i="1">
                <a:cs typeface="Calibri Light"/>
              </a:rPr>
              <a:t>Wavelength Selection</a:t>
            </a:r>
          </a:p>
        </p:txBody>
      </p:sp>
      <p:sp>
        <p:nvSpPr>
          <p:cNvPr id="3" name="Content Placeholder 2">
            <a:extLst>
              <a:ext uri="{FF2B5EF4-FFF2-40B4-BE49-F238E27FC236}">
                <a16:creationId xmlns:a16="http://schemas.microsoft.com/office/drawing/2014/main" id="{901F8A78-89E4-4EC7-87EF-68AF1C8C3FEC}"/>
              </a:ext>
            </a:extLst>
          </p:cNvPr>
          <p:cNvSpPr>
            <a:spLocks noGrp="1"/>
          </p:cNvSpPr>
          <p:nvPr>
            <p:ph idx="4294967295"/>
          </p:nvPr>
        </p:nvSpPr>
        <p:spPr>
          <a:xfrm>
            <a:off x="412750" y="1444625"/>
            <a:ext cx="10515600" cy="4351338"/>
          </a:xfrm>
        </p:spPr>
        <p:txBody>
          <a:bodyPr vert="horz" lIns="91440" tIns="45720" rIns="91440" bIns="45720" rtlCol="0" anchor="t">
            <a:normAutofit/>
          </a:bodyPr>
          <a:lstStyle/>
          <a:p>
            <a:pPr>
              <a:buFont typeface="Wingdings" panose="020F0502020204030204" pitchFamily="34" charset="0"/>
              <a:buChar char="§"/>
            </a:pPr>
            <a:r>
              <a:rPr lang="en-US" sz="2600">
                <a:ea typeface="Calibri"/>
                <a:cs typeface="Calibri"/>
              </a:rPr>
              <a:t> The LED wavelengths were chosen due to their benefits with respect to PPG signal generation</a:t>
            </a:r>
            <a:endParaRPr lang="en-US" sz="2600">
              <a:ea typeface="+mn-lt"/>
              <a:cs typeface="+mn-lt"/>
            </a:endParaRPr>
          </a:p>
          <a:p>
            <a:pPr>
              <a:buFont typeface="Wingdings" panose="020F0502020204030204" pitchFamily="34" charset="0"/>
              <a:buChar char="§"/>
            </a:pPr>
            <a:r>
              <a:rPr lang="en-US" sz="2600">
                <a:ea typeface="Calibri"/>
                <a:cs typeface="Calibri"/>
              </a:rPr>
              <a:t> SpO2 measurements require the use of Red and NIR light to resolve amount of oxygenated and deoxygenated hemoglobin in blood. </a:t>
            </a:r>
          </a:p>
          <a:p>
            <a:endParaRPr lang="en-US">
              <a:ea typeface="Calibri"/>
              <a:cs typeface="Calibri"/>
            </a:endParaRPr>
          </a:p>
        </p:txBody>
      </p:sp>
      <p:graphicFrame>
        <p:nvGraphicFramePr>
          <p:cNvPr id="5" name="Table 6">
            <a:extLst>
              <a:ext uri="{FF2B5EF4-FFF2-40B4-BE49-F238E27FC236}">
                <a16:creationId xmlns:a16="http://schemas.microsoft.com/office/drawing/2014/main" id="{D4BFCFFA-23A5-6188-6B08-2CEEEBC55157}"/>
              </a:ext>
            </a:extLst>
          </p:cNvPr>
          <p:cNvGraphicFramePr>
            <a:graphicFrameLocks noGrp="1"/>
          </p:cNvGraphicFramePr>
          <p:nvPr>
            <p:extLst>
              <p:ext uri="{D42A27DB-BD31-4B8C-83A1-F6EECF244321}">
                <p14:modId xmlns:p14="http://schemas.microsoft.com/office/powerpoint/2010/main" val="2426040223"/>
              </p:ext>
            </p:extLst>
          </p:nvPr>
        </p:nvGraphicFramePr>
        <p:xfrm>
          <a:off x="983089" y="3556336"/>
          <a:ext cx="5232813" cy="1944412"/>
        </p:xfrm>
        <a:graphic>
          <a:graphicData uri="http://schemas.openxmlformats.org/drawingml/2006/table">
            <a:tbl>
              <a:tblPr firstRow="1" bandRow="1">
                <a:tableStyleId>{5C22544A-7EE6-4342-B048-85BDC9FD1C3A}</a:tableStyleId>
              </a:tblPr>
              <a:tblGrid>
                <a:gridCol w="1744271">
                  <a:extLst>
                    <a:ext uri="{9D8B030D-6E8A-4147-A177-3AD203B41FA5}">
                      <a16:colId xmlns:a16="http://schemas.microsoft.com/office/drawing/2014/main" val="3289794367"/>
                    </a:ext>
                  </a:extLst>
                </a:gridCol>
                <a:gridCol w="1744271">
                  <a:extLst>
                    <a:ext uri="{9D8B030D-6E8A-4147-A177-3AD203B41FA5}">
                      <a16:colId xmlns:a16="http://schemas.microsoft.com/office/drawing/2014/main" val="3199700462"/>
                    </a:ext>
                  </a:extLst>
                </a:gridCol>
                <a:gridCol w="1744271">
                  <a:extLst>
                    <a:ext uri="{9D8B030D-6E8A-4147-A177-3AD203B41FA5}">
                      <a16:colId xmlns:a16="http://schemas.microsoft.com/office/drawing/2014/main" val="963374528"/>
                    </a:ext>
                  </a:extLst>
                </a:gridCol>
              </a:tblGrid>
              <a:tr h="367862">
                <a:tc>
                  <a:txBody>
                    <a:bodyPr/>
                    <a:lstStyle/>
                    <a:p>
                      <a:endParaRPr lang="en-US" sz="1400"/>
                    </a:p>
                  </a:txBody>
                  <a:tcPr/>
                </a:tc>
                <a:tc>
                  <a:txBody>
                    <a:bodyPr/>
                    <a:lstStyle/>
                    <a:p>
                      <a:r>
                        <a:rPr lang="en-US" sz="1400"/>
                        <a:t>Green PPG </a:t>
                      </a:r>
                    </a:p>
                  </a:txBody>
                  <a:tcPr/>
                </a:tc>
                <a:tc>
                  <a:txBody>
                    <a:bodyPr/>
                    <a:lstStyle/>
                    <a:p>
                      <a:r>
                        <a:rPr lang="en-US" sz="1400"/>
                        <a:t>Red and IR PPG</a:t>
                      </a:r>
                    </a:p>
                  </a:txBody>
                  <a:tcPr/>
                </a:tc>
                <a:extLst>
                  <a:ext uri="{0D108BD9-81ED-4DB2-BD59-A6C34878D82A}">
                    <a16:rowId xmlns:a16="http://schemas.microsoft.com/office/drawing/2014/main" val="3637048652"/>
                  </a:ext>
                </a:extLst>
              </a:tr>
              <a:tr h="972206">
                <a:tc>
                  <a:txBody>
                    <a:bodyPr/>
                    <a:lstStyle/>
                    <a:p>
                      <a:r>
                        <a:rPr lang="en-US" sz="1400" b="1"/>
                        <a:t>Advantages </a:t>
                      </a:r>
                    </a:p>
                  </a:txBody>
                  <a:tcPr/>
                </a:tc>
                <a:tc>
                  <a:txBody>
                    <a:bodyPr/>
                    <a:lstStyle/>
                    <a:p>
                      <a:r>
                        <a:rPr lang="en-US" sz="1400"/>
                        <a:t>Most robust to motion artifacts</a:t>
                      </a:r>
                    </a:p>
                  </a:txBody>
                  <a:tcPr/>
                </a:tc>
                <a:tc>
                  <a:txBody>
                    <a:bodyPr/>
                    <a:lstStyle/>
                    <a:p>
                      <a:r>
                        <a:rPr lang="en-US" sz="1400"/>
                        <a:t>Relatively low absorption by skin, Used to determine Sp02 measurements</a:t>
                      </a:r>
                    </a:p>
                  </a:txBody>
                  <a:tcPr/>
                </a:tc>
                <a:extLst>
                  <a:ext uri="{0D108BD9-81ED-4DB2-BD59-A6C34878D82A}">
                    <a16:rowId xmlns:a16="http://schemas.microsoft.com/office/drawing/2014/main" val="3905474986"/>
                  </a:ext>
                </a:extLst>
              </a:tr>
              <a:tr h="604344">
                <a:tc>
                  <a:txBody>
                    <a:bodyPr/>
                    <a:lstStyle/>
                    <a:p>
                      <a:r>
                        <a:rPr lang="en-US" sz="1400" b="1"/>
                        <a:t>Disadvantages</a:t>
                      </a:r>
                    </a:p>
                  </a:txBody>
                  <a:tcPr/>
                </a:tc>
                <a:tc>
                  <a:txBody>
                    <a:bodyPr/>
                    <a:lstStyle/>
                    <a:p>
                      <a:r>
                        <a:rPr lang="en-US" sz="1400"/>
                        <a:t>Highly absorbed by skin</a:t>
                      </a:r>
                    </a:p>
                  </a:txBody>
                  <a:tcPr/>
                </a:tc>
                <a:tc>
                  <a:txBody>
                    <a:bodyPr/>
                    <a:lstStyle/>
                    <a:p>
                      <a:r>
                        <a:rPr lang="en-US" sz="1400"/>
                        <a:t>Subject to motion artifacts </a:t>
                      </a:r>
                    </a:p>
                  </a:txBody>
                  <a:tcPr/>
                </a:tc>
                <a:extLst>
                  <a:ext uri="{0D108BD9-81ED-4DB2-BD59-A6C34878D82A}">
                    <a16:rowId xmlns:a16="http://schemas.microsoft.com/office/drawing/2014/main" val="1451890852"/>
                  </a:ext>
                </a:extLst>
              </a:tr>
            </a:tbl>
          </a:graphicData>
        </a:graphic>
      </p:graphicFrame>
      <p:pic>
        <p:nvPicPr>
          <p:cNvPr id="6" name="Picture 6" descr="Chart&#10;&#10;Description automatically generated">
            <a:extLst>
              <a:ext uri="{FF2B5EF4-FFF2-40B4-BE49-F238E27FC236}">
                <a16:creationId xmlns:a16="http://schemas.microsoft.com/office/drawing/2014/main" id="{93A1C192-7F14-272B-CE52-68AD7CF50744}"/>
              </a:ext>
            </a:extLst>
          </p:cNvPr>
          <p:cNvPicPr>
            <a:picLocks noChangeAspect="1"/>
          </p:cNvPicPr>
          <p:nvPr/>
        </p:nvPicPr>
        <p:blipFill>
          <a:blip r:embed="rId2"/>
          <a:stretch>
            <a:fillRect/>
          </a:stretch>
        </p:blipFill>
        <p:spPr>
          <a:xfrm>
            <a:off x="6667500" y="3270250"/>
            <a:ext cx="5238750" cy="2952750"/>
          </a:xfrm>
          <a:prstGeom prst="rect">
            <a:avLst/>
          </a:prstGeom>
        </p:spPr>
      </p:pic>
    </p:spTree>
    <p:extLst>
      <p:ext uri="{BB962C8B-B14F-4D97-AF65-F5344CB8AC3E}">
        <p14:creationId xmlns:p14="http://schemas.microsoft.com/office/powerpoint/2010/main" val="410530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0156-0665-EBC5-9D76-E2C819AAF6E6}"/>
              </a:ext>
            </a:extLst>
          </p:cNvPr>
          <p:cNvSpPr>
            <a:spLocks noGrp="1"/>
          </p:cNvSpPr>
          <p:nvPr>
            <p:ph type="title" idx="4294967295"/>
          </p:nvPr>
        </p:nvSpPr>
        <p:spPr>
          <a:xfrm>
            <a:off x="206375" y="-373062"/>
            <a:ext cx="10515600" cy="1325562"/>
          </a:xfrm>
        </p:spPr>
        <p:txBody>
          <a:bodyPr/>
          <a:lstStyle/>
          <a:p>
            <a:r>
              <a:rPr lang="en-US" b="1" i="1">
                <a:cs typeface="Calibri Light"/>
              </a:rPr>
              <a:t>LED to Photodiode separation distance</a:t>
            </a:r>
          </a:p>
        </p:txBody>
      </p:sp>
      <p:sp>
        <p:nvSpPr>
          <p:cNvPr id="3" name="Content Placeholder 2">
            <a:extLst>
              <a:ext uri="{FF2B5EF4-FFF2-40B4-BE49-F238E27FC236}">
                <a16:creationId xmlns:a16="http://schemas.microsoft.com/office/drawing/2014/main" id="{92FEC491-95F0-F3E9-51B9-E5CEAECEC755}"/>
              </a:ext>
            </a:extLst>
          </p:cNvPr>
          <p:cNvSpPr>
            <a:spLocks noGrp="1"/>
          </p:cNvSpPr>
          <p:nvPr>
            <p:ph idx="4294967295"/>
          </p:nvPr>
        </p:nvSpPr>
        <p:spPr>
          <a:xfrm>
            <a:off x="142875" y="1052512"/>
            <a:ext cx="6483350" cy="4351338"/>
          </a:xfrm>
        </p:spPr>
        <p:txBody>
          <a:bodyPr vert="horz" lIns="91440" tIns="45720" rIns="91440" bIns="45720" rtlCol="0" anchor="t">
            <a:noAutofit/>
          </a:bodyPr>
          <a:lstStyle/>
          <a:p>
            <a:pPr>
              <a:buFont typeface="Wingdings" panose="020F0502020204030204" pitchFamily="34" charset="0"/>
              <a:buChar char="§"/>
            </a:pPr>
            <a:r>
              <a:rPr lang="en-US" sz="2600">
                <a:cs typeface="Calibri"/>
              </a:rPr>
              <a:t> The reflected diffused light follows a "banana-shaped" path. </a:t>
            </a:r>
          </a:p>
          <a:p>
            <a:pPr>
              <a:buFont typeface="Wingdings" panose="020F0502020204030204" pitchFamily="34" charset="0"/>
              <a:buChar char="§"/>
            </a:pPr>
            <a:r>
              <a:rPr lang="en-US" sz="2600">
                <a:cs typeface="Calibri"/>
              </a:rPr>
              <a:t> Small separation of LED and PD yields collection of non-modulated diffused light.</a:t>
            </a:r>
          </a:p>
          <a:p>
            <a:pPr>
              <a:buFont typeface="Wingdings" panose="020F0502020204030204" pitchFamily="34" charset="0"/>
              <a:buChar char="§"/>
            </a:pPr>
            <a:r>
              <a:rPr lang="en-US" sz="2600">
                <a:cs typeface="Calibri"/>
              </a:rPr>
              <a:t> Large separation of LED and PD yields low to no collection of any light. </a:t>
            </a:r>
          </a:p>
          <a:p>
            <a:pPr>
              <a:buFont typeface="Wingdings" panose="020F0502020204030204" pitchFamily="34" charset="0"/>
              <a:buChar char="§"/>
            </a:pPr>
            <a:r>
              <a:rPr lang="en-US" sz="2600" i="1" u="sng">
                <a:cs typeface="Calibri"/>
              </a:rPr>
              <a:t> Separation of the LED and PD is tentatively set to 1.5mm to 2mm</a:t>
            </a:r>
            <a:r>
              <a:rPr lang="en-US" sz="2600">
                <a:cs typeface="Calibri"/>
              </a:rPr>
              <a:t> to ensure optimal collection of reflected diffused light that has interacted with modulating medium.</a:t>
            </a:r>
          </a:p>
          <a:p>
            <a:pPr>
              <a:buFont typeface="Wingdings" panose="020F0502020204030204" pitchFamily="34" charset="0"/>
              <a:buChar char="§"/>
            </a:pPr>
            <a:r>
              <a:rPr lang="en-US" sz="2600">
                <a:cs typeface="Calibri"/>
              </a:rPr>
              <a:t> We plan on testing the effects LED to PD separation via a </a:t>
            </a:r>
            <a:r>
              <a:rPr lang="en-US" sz="2600" i="1" u="sng">
                <a:cs typeface="Calibri"/>
              </a:rPr>
              <a:t>SMD-PCB to DIP adaptor</a:t>
            </a:r>
            <a:r>
              <a:rPr lang="en-US" sz="2600">
                <a:cs typeface="Calibri"/>
              </a:rPr>
              <a:t> from Proto-Advantage</a:t>
            </a:r>
          </a:p>
          <a:p>
            <a:endParaRPr lang="en-US">
              <a:cs typeface="Calibri"/>
            </a:endParaRPr>
          </a:p>
          <a:p>
            <a:endParaRPr lang="en-US">
              <a:cs typeface="Calibri"/>
            </a:endParaRPr>
          </a:p>
          <a:p>
            <a:endParaRPr lang="en-US">
              <a:cs typeface="Calibri"/>
            </a:endParaRPr>
          </a:p>
          <a:p>
            <a:endParaRPr lang="en-US">
              <a:cs typeface="Calibri"/>
            </a:endParaRPr>
          </a:p>
        </p:txBody>
      </p:sp>
      <p:pic>
        <p:nvPicPr>
          <p:cNvPr id="4" name="Picture 4" descr="Diagram&#10;&#10;Description automatically generated">
            <a:extLst>
              <a:ext uri="{FF2B5EF4-FFF2-40B4-BE49-F238E27FC236}">
                <a16:creationId xmlns:a16="http://schemas.microsoft.com/office/drawing/2014/main" id="{6673990E-F328-51B5-F7A5-7643F440EC18}"/>
              </a:ext>
            </a:extLst>
          </p:cNvPr>
          <p:cNvPicPr>
            <a:picLocks noChangeAspect="1"/>
          </p:cNvPicPr>
          <p:nvPr/>
        </p:nvPicPr>
        <p:blipFill>
          <a:blip r:embed="rId2"/>
          <a:stretch>
            <a:fillRect/>
          </a:stretch>
        </p:blipFill>
        <p:spPr>
          <a:xfrm>
            <a:off x="6756400" y="952459"/>
            <a:ext cx="5283200" cy="2016207"/>
          </a:xfrm>
          <a:prstGeom prst="rect">
            <a:avLst/>
          </a:prstGeom>
        </p:spPr>
      </p:pic>
      <p:pic>
        <p:nvPicPr>
          <p:cNvPr id="5" name="Picture 5">
            <a:extLst>
              <a:ext uri="{FF2B5EF4-FFF2-40B4-BE49-F238E27FC236}">
                <a16:creationId xmlns:a16="http://schemas.microsoft.com/office/drawing/2014/main" id="{5F536002-A053-F911-652B-E9162DEED79E}"/>
              </a:ext>
            </a:extLst>
          </p:cNvPr>
          <p:cNvPicPr>
            <a:picLocks noChangeAspect="1"/>
          </p:cNvPicPr>
          <p:nvPr/>
        </p:nvPicPr>
        <p:blipFill>
          <a:blip r:embed="rId3"/>
          <a:stretch>
            <a:fillRect/>
          </a:stretch>
        </p:blipFill>
        <p:spPr>
          <a:xfrm>
            <a:off x="7740650" y="3174985"/>
            <a:ext cx="2981325" cy="1571654"/>
          </a:xfrm>
          <a:prstGeom prst="rect">
            <a:avLst/>
          </a:prstGeom>
        </p:spPr>
      </p:pic>
      <p:pic>
        <p:nvPicPr>
          <p:cNvPr id="6" name="Picture 6" descr="A picture containing text, circuit, electronics&#10;&#10;Description automatically generated">
            <a:extLst>
              <a:ext uri="{FF2B5EF4-FFF2-40B4-BE49-F238E27FC236}">
                <a16:creationId xmlns:a16="http://schemas.microsoft.com/office/drawing/2014/main" id="{DA9F0677-CE6D-7285-0DC0-1B187B09974A}"/>
              </a:ext>
            </a:extLst>
          </p:cNvPr>
          <p:cNvPicPr>
            <a:picLocks noChangeAspect="1"/>
          </p:cNvPicPr>
          <p:nvPr/>
        </p:nvPicPr>
        <p:blipFill>
          <a:blip r:embed="rId4"/>
          <a:stretch>
            <a:fillRect/>
          </a:stretch>
        </p:blipFill>
        <p:spPr>
          <a:xfrm>
            <a:off x="7788275" y="4924811"/>
            <a:ext cx="2886075" cy="1374002"/>
          </a:xfrm>
          <a:prstGeom prst="rect">
            <a:avLst/>
          </a:prstGeom>
        </p:spPr>
      </p:pic>
    </p:spTree>
    <p:extLst>
      <p:ext uri="{BB962C8B-B14F-4D97-AF65-F5344CB8AC3E}">
        <p14:creationId xmlns:p14="http://schemas.microsoft.com/office/powerpoint/2010/main" val="222659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FC0C-95DB-5320-7C8C-3D21AFD47F68}"/>
              </a:ext>
            </a:extLst>
          </p:cNvPr>
          <p:cNvSpPr>
            <a:spLocks noGrp="1"/>
          </p:cNvSpPr>
          <p:nvPr>
            <p:ph type="title" idx="4294967295"/>
          </p:nvPr>
        </p:nvSpPr>
        <p:spPr>
          <a:xfrm>
            <a:off x="95250" y="-381000"/>
            <a:ext cx="10515600" cy="1325563"/>
          </a:xfrm>
        </p:spPr>
        <p:txBody>
          <a:bodyPr/>
          <a:lstStyle/>
          <a:p>
            <a:r>
              <a:rPr lang="en-US" b="1" i="1">
                <a:cs typeface="Calibri Light"/>
              </a:rPr>
              <a:t>Optical Barriers for Suppressing Crosstalk</a:t>
            </a:r>
          </a:p>
        </p:txBody>
      </p:sp>
      <p:sp>
        <p:nvSpPr>
          <p:cNvPr id="3" name="Content Placeholder 2">
            <a:extLst>
              <a:ext uri="{FF2B5EF4-FFF2-40B4-BE49-F238E27FC236}">
                <a16:creationId xmlns:a16="http://schemas.microsoft.com/office/drawing/2014/main" id="{6E7145C3-103A-A9C6-FB4B-7DAC1B8DF241}"/>
              </a:ext>
            </a:extLst>
          </p:cNvPr>
          <p:cNvSpPr>
            <a:spLocks noGrp="1"/>
          </p:cNvSpPr>
          <p:nvPr>
            <p:ph idx="4294967295"/>
          </p:nvPr>
        </p:nvSpPr>
        <p:spPr>
          <a:xfrm>
            <a:off x="95250" y="1139825"/>
            <a:ext cx="6899275" cy="4259263"/>
          </a:xfrm>
        </p:spPr>
        <p:txBody>
          <a:bodyPr vert="horz" lIns="91440" tIns="45720" rIns="91440" bIns="45720" rtlCol="0" anchor="t">
            <a:noAutofit/>
          </a:bodyPr>
          <a:lstStyle/>
          <a:p>
            <a:pPr>
              <a:buFont typeface="Wingdings" panose="020F0502020204030204" pitchFamily="34" charset="0"/>
              <a:buChar char="§"/>
            </a:pPr>
            <a:r>
              <a:rPr lang="en-US" sz="2600">
                <a:cs typeface="Calibri"/>
              </a:rPr>
              <a:t> Due to the LED's ideal Lambertian emission profile (60-degree half angle) and the PD's acceptance profile, optical crosstalk will occur from specular reflection at the air-to-skin surface. </a:t>
            </a:r>
            <a:endParaRPr lang="en-US">
              <a:cs typeface="Calibri" panose="020F0502020204030204"/>
            </a:endParaRPr>
          </a:p>
          <a:p>
            <a:pPr>
              <a:buFont typeface="Wingdings" panose="020F0502020204030204" pitchFamily="34" charset="0"/>
              <a:buChar char="§"/>
            </a:pPr>
            <a:r>
              <a:rPr lang="en-US" sz="2600">
                <a:cs typeface="Calibri"/>
              </a:rPr>
              <a:t> Introduction of an</a:t>
            </a:r>
            <a:r>
              <a:rPr lang="en-US" sz="2600" i="1">
                <a:cs typeface="Calibri"/>
              </a:rPr>
              <a:t> </a:t>
            </a:r>
            <a:r>
              <a:rPr lang="en-US" sz="2600" i="1" u="sng">
                <a:cs typeface="Calibri"/>
              </a:rPr>
              <a:t>optical barrier with a tentative thickness of 1.75 mm</a:t>
            </a:r>
            <a:r>
              <a:rPr lang="en-US" sz="2600">
                <a:cs typeface="Calibri"/>
              </a:rPr>
              <a:t> will greatly reduce the amount of crosstalk negligible levels</a:t>
            </a:r>
          </a:p>
          <a:p>
            <a:pPr>
              <a:buFont typeface="Wingdings" panose="020F0502020204030204" pitchFamily="34" charset="0"/>
              <a:buChar char="§"/>
            </a:pPr>
            <a:r>
              <a:rPr lang="en-US" sz="2600">
                <a:cs typeface="Calibri"/>
              </a:rPr>
              <a:t> The barriers will be implemented in the housing structure for the complete device.</a:t>
            </a:r>
          </a:p>
          <a:p>
            <a:pPr>
              <a:buFont typeface="Wingdings" panose="020F0502020204030204" pitchFamily="34" charset="0"/>
              <a:buChar char="§"/>
            </a:pPr>
            <a:r>
              <a:rPr lang="en-US" sz="2600">
                <a:cs typeface="Calibri"/>
              </a:rPr>
              <a:t> The material used will be a </a:t>
            </a:r>
            <a:r>
              <a:rPr lang="en-US" sz="2600" i="1" u="sng">
                <a:cs typeface="Calibri"/>
              </a:rPr>
              <a:t>black polycarbonate filament</a:t>
            </a:r>
            <a:r>
              <a:rPr lang="en-US" sz="2600">
                <a:cs typeface="Calibri"/>
              </a:rPr>
              <a:t>, and the structure will be manufactured via a 3D printer.</a:t>
            </a:r>
          </a:p>
        </p:txBody>
      </p:sp>
      <p:pic>
        <p:nvPicPr>
          <p:cNvPr id="4" name="Picture 4">
            <a:extLst>
              <a:ext uri="{FF2B5EF4-FFF2-40B4-BE49-F238E27FC236}">
                <a16:creationId xmlns:a16="http://schemas.microsoft.com/office/drawing/2014/main" id="{FF861F09-C85E-9A0A-BDA3-7316355CE04A}"/>
              </a:ext>
            </a:extLst>
          </p:cNvPr>
          <p:cNvPicPr>
            <a:picLocks noChangeAspect="1"/>
          </p:cNvPicPr>
          <p:nvPr/>
        </p:nvPicPr>
        <p:blipFill>
          <a:blip r:embed="rId2"/>
          <a:stretch>
            <a:fillRect/>
          </a:stretch>
        </p:blipFill>
        <p:spPr>
          <a:xfrm>
            <a:off x="7179770" y="1476648"/>
            <a:ext cx="4676775" cy="1952625"/>
          </a:xfrm>
          <a:prstGeom prst="rect">
            <a:avLst/>
          </a:prstGeom>
        </p:spPr>
      </p:pic>
      <p:pic>
        <p:nvPicPr>
          <p:cNvPr id="5" name="Picture 5">
            <a:extLst>
              <a:ext uri="{FF2B5EF4-FFF2-40B4-BE49-F238E27FC236}">
                <a16:creationId xmlns:a16="http://schemas.microsoft.com/office/drawing/2014/main" id="{2AAD2615-E1CB-511C-BCBE-F43567D18A6B}"/>
              </a:ext>
            </a:extLst>
          </p:cNvPr>
          <p:cNvPicPr>
            <a:picLocks noChangeAspect="1"/>
          </p:cNvPicPr>
          <p:nvPr/>
        </p:nvPicPr>
        <p:blipFill>
          <a:blip r:embed="rId3"/>
          <a:stretch>
            <a:fillRect/>
          </a:stretch>
        </p:blipFill>
        <p:spPr>
          <a:xfrm>
            <a:off x="6738991" y="4101881"/>
            <a:ext cx="5114925" cy="1704975"/>
          </a:xfrm>
          <a:prstGeom prst="rect">
            <a:avLst/>
          </a:prstGeom>
        </p:spPr>
      </p:pic>
    </p:spTree>
    <p:extLst>
      <p:ext uri="{BB962C8B-B14F-4D97-AF65-F5344CB8AC3E}">
        <p14:creationId xmlns:p14="http://schemas.microsoft.com/office/powerpoint/2010/main" val="410128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D16E-29EC-C0F1-4AB4-3E07278FB467}"/>
              </a:ext>
            </a:extLst>
          </p:cNvPr>
          <p:cNvSpPr>
            <a:spLocks noGrp="1"/>
          </p:cNvSpPr>
          <p:nvPr>
            <p:ph type="title" idx="4294967295"/>
          </p:nvPr>
        </p:nvSpPr>
        <p:spPr>
          <a:xfrm>
            <a:off x="79375" y="-254000"/>
            <a:ext cx="10515600" cy="1325563"/>
          </a:xfrm>
        </p:spPr>
        <p:txBody>
          <a:bodyPr/>
          <a:lstStyle/>
          <a:p>
            <a:r>
              <a:rPr lang="en-US" b="1" i="1">
                <a:cs typeface="Calibri Light"/>
              </a:rPr>
              <a:t>Optical Adhesive for Index matching</a:t>
            </a:r>
          </a:p>
        </p:txBody>
      </p:sp>
      <p:sp>
        <p:nvSpPr>
          <p:cNvPr id="3" name="Content Placeholder 2">
            <a:extLst>
              <a:ext uri="{FF2B5EF4-FFF2-40B4-BE49-F238E27FC236}">
                <a16:creationId xmlns:a16="http://schemas.microsoft.com/office/drawing/2014/main" id="{E4012DB5-1657-6338-5133-A33D64B708DF}"/>
              </a:ext>
            </a:extLst>
          </p:cNvPr>
          <p:cNvSpPr>
            <a:spLocks noGrp="1"/>
          </p:cNvSpPr>
          <p:nvPr>
            <p:ph idx="4294967295"/>
          </p:nvPr>
        </p:nvSpPr>
        <p:spPr>
          <a:xfrm>
            <a:off x="0" y="1216025"/>
            <a:ext cx="5648325" cy="4337050"/>
          </a:xfrm>
        </p:spPr>
        <p:txBody>
          <a:bodyPr vert="horz" lIns="91440" tIns="45720" rIns="91440" bIns="45720" rtlCol="0" anchor="t">
            <a:noAutofit/>
          </a:bodyPr>
          <a:lstStyle/>
          <a:p>
            <a:pPr>
              <a:buFont typeface="Wingdings" panose="020F0502020204030204" pitchFamily="34" charset="0"/>
              <a:buChar char="§"/>
            </a:pPr>
            <a:r>
              <a:rPr lang="en-US" sz="2600">
                <a:cs typeface="Calibri"/>
              </a:rPr>
              <a:t> To further optimize the collection of the PPG signal, optical adhesive will be used to reduce Fresnel losses. </a:t>
            </a:r>
            <a:endParaRPr lang="en-US">
              <a:cs typeface="Calibri" panose="020F0502020204030204"/>
            </a:endParaRPr>
          </a:p>
          <a:p>
            <a:pPr>
              <a:buFont typeface="Wingdings" panose="020F0502020204030204" pitchFamily="34" charset="0"/>
              <a:buChar char="§"/>
            </a:pPr>
            <a:r>
              <a:rPr lang="en-US" sz="2600">
                <a:cs typeface="Calibri"/>
              </a:rPr>
              <a:t> Optical adhesive provides a transition medium between the sensor and skin which has a similar refractive index. </a:t>
            </a:r>
          </a:p>
          <a:p>
            <a:pPr>
              <a:buFont typeface="Wingdings" panose="020F0502020204030204" pitchFamily="34" charset="0"/>
              <a:buChar char="§"/>
            </a:pPr>
            <a:r>
              <a:rPr lang="en-US" sz="2600">
                <a:cs typeface="Calibri"/>
              </a:rPr>
              <a:t> The optical adhesive to be used is </a:t>
            </a:r>
            <a:r>
              <a:rPr lang="en-US" sz="2600" i="1" u="sng">
                <a:cs typeface="Calibri"/>
              </a:rPr>
              <a:t>NOA84 by Norland Adhesives</a:t>
            </a:r>
          </a:p>
          <a:p>
            <a:pPr marL="383540" lvl="1"/>
            <a:r>
              <a:rPr lang="en-US" sz="2600">
                <a:cs typeface="Calibri"/>
              </a:rPr>
              <a:t>A complication that arises from this is the need of a UV source as UV curing is needed for the adhesive.</a:t>
            </a:r>
          </a:p>
          <a:p>
            <a:pPr marL="383540" lvl="1"/>
            <a:endParaRPr lang="en-US">
              <a:cs typeface="Calibri"/>
            </a:endParaRPr>
          </a:p>
          <a:p>
            <a:endParaRPr lang="en-US">
              <a:cs typeface="Calibri"/>
            </a:endParaRPr>
          </a:p>
          <a:p>
            <a:endParaRPr lang="en-US">
              <a:cs typeface="Calibri"/>
            </a:endParaRPr>
          </a:p>
        </p:txBody>
      </p:sp>
      <p:pic>
        <p:nvPicPr>
          <p:cNvPr id="4" name="Picture 4" descr="Diagram&#10;&#10;Description automatically generated">
            <a:extLst>
              <a:ext uri="{FF2B5EF4-FFF2-40B4-BE49-F238E27FC236}">
                <a16:creationId xmlns:a16="http://schemas.microsoft.com/office/drawing/2014/main" id="{C11A1331-007B-8672-C722-D420F901156C}"/>
              </a:ext>
            </a:extLst>
          </p:cNvPr>
          <p:cNvPicPr>
            <a:picLocks noChangeAspect="1"/>
          </p:cNvPicPr>
          <p:nvPr/>
        </p:nvPicPr>
        <p:blipFill rotWithShape="1">
          <a:blip r:embed="rId2"/>
          <a:srcRect l="-5962" t="-2128" r="-271" b="-266"/>
          <a:stretch/>
        </p:blipFill>
        <p:spPr>
          <a:xfrm>
            <a:off x="8820424" y="929729"/>
            <a:ext cx="3116563" cy="3060815"/>
          </a:xfrm>
          <a:prstGeom prst="rect">
            <a:avLst/>
          </a:prstGeom>
        </p:spPr>
      </p:pic>
      <p:pic>
        <p:nvPicPr>
          <p:cNvPr id="5" name="Picture 5" descr="Text&#10;&#10;Description automatically generated">
            <a:extLst>
              <a:ext uri="{FF2B5EF4-FFF2-40B4-BE49-F238E27FC236}">
                <a16:creationId xmlns:a16="http://schemas.microsoft.com/office/drawing/2014/main" id="{89FFA018-112D-8B4D-F5FA-21137CD3DD48}"/>
              </a:ext>
            </a:extLst>
          </p:cNvPr>
          <p:cNvPicPr>
            <a:picLocks noChangeAspect="1"/>
          </p:cNvPicPr>
          <p:nvPr/>
        </p:nvPicPr>
        <p:blipFill>
          <a:blip r:embed="rId3"/>
          <a:stretch>
            <a:fillRect/>
          </a:stretch>
        </p:blipFill>
        <p:spPr>
          <a:xfrm>
            <a:off x="8883650" y="4160744"/>
            <a:ext cx="3306762" cy="2140137"/>
          </a:xfrm>
          <a:prstGeom prst="rect">
            <a:avLst/>
          </a:prstGeom>
        </p:spPr>
      </p:pic>
      <p:sp>
        <p:nvSpPr>
          <p:cNvPr id="7" name="Rectangle 6">
            <a:extLst>
              <a:ext uri="{FF2B5EF4-FFF2-40B4-BE49-F238E27FC236}">
                <a16:creationId xmlns:a16="http://schemas.microsoft.com/office/drawing/2014/main" id="{C13B1498-906D-90F6-F6CA-AD5694574F71}"/>
              </a:ext>
            </a:extLst>
          </p:cNvPr>
          <p:cNvSpPr/>
          <p:nvPr/>
        </p:nvSpPr>
        <p:spPr>
          <a:xfrm>
            <a:off x="8655050" y="765175"/>
            <a:ext cx="912812" cy="9128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8" descr="A picture containing text, clock&#10;&#10;Description automatically generated">
            <a:extLst>
              <a:ext uri="{FF2B5EF4-FFF2-40B4-BE49-F238E27FC236}">
                <a16:creationId xmlns:a16="http://schemas.microsoft.com/office/drawing/2014/main" id="{70FA750D-F58F-D4D5-4A77-E49B56714354}"/>
              </a:ext>
            </a:extLst>
          </p:cNvPr>
          <p:cNvPicPr>
            <a:picLocks noChangeAspect="1"/>
          </p:cNvPicPr>
          <p:nvPr/>
        </p:nvPicPr>
        <p:blipFill rotWithShape="1">
          <a:blip r:embed="rId4"/>
          <a:srcRect r="-207" b="49412"/>
          <a:stretch/>
        </p:blipFill>
        <p:spPr>
          <a:xfrm>
            <a:off x="5765800" y="1068388"/>
            <a:ext cx="2888859" cy="3071014"/>
          </a:xfrm>
          <a:prstGeom prst="rect">
            <a:avLst/>
          </a:prstGeom>
        </p:spPr>
      </p:pic>
      <p:sp>
        <p:nvSpPr>
          <p:cNvPr id="9" name="Rectangle 8">
            <a:extLst>
              <a:ext uri="{FF2B5EF4-FFF2-40B4-BE49-F238E27FC236}">
                <a16:creationId xmlns:a16="http://schemas.microsoft.com/office/drawing/2014/main" id="{62987314-9B9F-2D21-F12D-E6BF9DCCC663}"/>
              </a:ext>
            </a:extLst>
          </p:cNvPr>
          <p:cNvSpPr/>
          <p:nvPr/>
        </p:nvSpPr>
        <p:spPr>
          <a:xfrm>
            <a:off x="5749925" y="1217613"/>
            <a:ext cx="515937" cy="5714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1" name="Table 11">
            <a:extLst>
              <a:ext uri="{FF2B5EF4-FFF2-40B4-BE49-F238E27FC236}">
                <a16:creationId xmlns:a16="http://schemas.microsoft.com/office/drawing/2014/main" id="{D752390C-A013-7002-A90B-84D868A8D8FE}"/>
              </a:ext>
            </a:extLst>
          </p:cNvPr>
          <p:cNvGraphicFramePr>
            <a:graphicFrameLocks noGrp="1"/>
          </p:cNvGraphicFramePr>
          <p:nvPr>
            <p:extLst>
              <p:ext uri="{D42A27DB-BD31-4B8C-83A1-F6EECF244321}">
                <p14:modId xmlns:p14="http://schemas.microsoft.com/office/powerpoint/2010/main" val="1858311293"/>
              </p:ext>
            </p:extLst>
          </p:nvPr>
        </p:nvGraphicFramePr>
        <p:xfrm>
          <a:off x="5711168" y="4034438"/>
          <a:ext cx="3215582" cy="2316480"/>
        </p:xfrm>
        <a:graphic>
          <a:graphicData uri="http://schemas.openxmlformats.org/drawingml/2006/table">
            <a:tbl>
              <a:tblPr firstRow="1" bandRow="1">
                <a:tableStyleId>{5C22544A-7EE6-4342-B048-85BDC9FD1C3A}</a:tableStyleId>
              </a:tblPr>
              <a:tblGrid>
                <a:gridCol w="3215582">
                  <a:extLst>
                    <a:ext uri="{9D8B030D-6E8A-4147-A177-3AD203B41FA5}">
                      <a16:colId xmlns:a16="http://schemas.microsoft.com/office/drawing/2014/main" val="3838433477"/>
                    </a:ext>
                  </a:extLst>
                </a:gridCol>
              </a:tblGrid>
              <a:tr h="311581">
                <a:tc>
                  <a:txBody>
                    <a:bodyPr/>
                    <a:lstStyle/>
                    <a:p>
                      <a:pPr algn="ctr"/>
                      <a:r>
                        <a:rPr lang="en-US" sz="1600"/>
                        <a:t>NOA84</a:t>
                      </a:r>
                    </a:p>
                  </a:txBody>
                  <a:tcPr/>
                </a:tc>
                <a:extLst>
                  <a:ext uri="{0D108BD9-81ED-4DB2-BD59-A6C34878D82A}">
                    <a16:rowId xmlns:a16="http://schemas.microsoft.com/office/drawing/2014/main" val="2460855534"/>
                  </a:ext>
                </a:extLst>
              </a:tr>
              <a:tr h="545267">
                <a:tc>
                  <a:txBody>
                    <a:bodyPr/>
                    <a:lstStyle/>
                    <a:p>
                      <a:pPr algn="l"/>
                      <a:r>
                        <a:rPr lang="en-US" sz="1600" b="1"/>
                        <a:t>[Refractive Index]</a:t>
                      </a:r>
                    </a:p>
                    <a:p>
                      <a:pPr lvl="0" algn="l">
                        <a:buNone/>
                      </a:pPr>
                      <a:r>
                        <a:rPr lang="en-US" sz="1600"/>
                        <a:t>1.46</a:t>
                      </a:r>
                    </a:p>
                  </a:txBody>
                  <a:tcPr/>
                </a:tc>
                <a:extLst>
                  <a:ext uri="{0D108BD9-81ED-4DB2-BD59-A6C34878D82A}">
                    <a16:rowId xmlns:a16="http://schemas.microsoft.com/office/drawing/2014/main" val="3486582185"/>
                  </a:ext>
                </a:extLst>
              </a:tr>
              <a:tr h="778953">
                <a:tc>
                  <a:txBody>
                    <a:bodyPr/>
                    <a:lstStyle/>
                    <a:p>
                      <a:pPr algn="l"/>
                      <a:r>
                        <a:rPr lang="en-US" sz="1600" b="1"/>
                        <a:t>[Price]</a:t>
                      </a:r>
                    </a:p>
                    <a:p>
                      <a:pPr lvl="0" algn="l">
                        <a:buNone/>
                      </a:pPr>
                      <a:r>
                        <a:rPr lang="en-US" sz="1600"/>
                        <a:t>$20.00 per 6 grams, min of $30 per order</a:t>
                      </a:r>
                    </a:p>
                  </a:txBody>
                  <a:tcPr/>
                </a:tc>
                <a:extLst>
                  <a:ext uri="{0D108BD9-81ED-4DB2-BD59-A6C34878D82A}">
                    <a16:rowId xmlns:a16="http://schemas.microsoft.com/office/drawing/2014/main" val="4107405956"/>
                  </a:ext>
                </a:extLst>
              </a:tr>
              <a:tr h="545267">
                <a:tc>
                  <a:txBody>
                    <a:bodyPr/>
                    <a:lstStyle/>
                    <a:p>
                      <a:pPr algn="l"/>
                      <a:r>
                        <a:rPr lang="en-US" sz="1600" b="1"/>
                        <a:t>[Optimal Curing Wavelengths]</a:t>
                      </a:r>
                    </a:p>
                    <a:p>
                      <a:pPr lvl="0" algn="l">
                        <a:buNone/>
                      </a:pPr>
                      <a:r>
                        <a:rPr lang="en-US" sz="1600"/>
                        <a:t>3</a:t>
                      </a:r>
                      <a:r>
                        <a:rPr lang="en-US" sz="1600" b="0" i="0" u="none" strike="noStrike" noProof="0">
                          <a:latin typeface="Calibri"/>
                        </a:rPr>
                        <a:t>25 nm, 365 nm and 405nm</a:t>
                      </a:r>
                      <a:endParaRPr lang="en-US" sz="1600"/>
                    </a:p>
                  </a:txBody>
                  <a:tcPr/>
                </a:tc>
                <a:extLst>
                  <a:ext uri="{0D108BD9-81ED-4DB2-BD59-A6C34878D82A}">
                    <a16:rowId xmlns:a16="http://schemas.microsoft.com/office/drawing/2014/main" val="597311461"/>
                  </a:ext>
                </a:extLst>
              </a:tr>
            </a:tbl>
          </a:graphicData>
        </a:graphic>
      </p:graphicFrame>
    </p:spTree>
    <p:extLst>
      <p:ext uri="{BB962C8B-B14F-4D97-AF65-F5344CB8AC3E}">
        <p14:creationId xmlns:p14="http://schemas.microsoft.com/office/powerpoint/2010/main" val="250283582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B01F67ECA0254EB59B1F22219D74BB" ma:contentTypeVersion="9" ma:contentTypeDescription="Create a new document." ma:contentTypeScope="" ma:versionID="24c8bff1393f0be7f0f830e13d9228ec">
  <xsd:schema xmlns:xsd="http://www.w3.org/2001/XMLSchema" xmlns:xs="http://www.w3.org/2001/XMLSchema" xmlns:p="http://schemas.microsoft.com/office/2006/metadata/properties" xmlns:ns3="3cf716e6-2468-47eb-998a-2408d9b34b97" targetNamespace="http://schemas.microsoft.com/office/2006/metadata/properties" ma:root="true" ma:fieldsID="d1de223a6de1443627e804e488650b60" ns3:_="">
    <xsd:import namespace="3cf716e6-2468-47eb-998a-2408d9b34b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716e6-2468-47eb-998a-2408d9b34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96C664-872A-4850-98FE-553FFA8772E0}">
  <ds:schemaRefs>
    <ds:schemaRef ds:uri="http://purl.org/dc/terms/"/>
    <ds:schemaRef ds:uri="http://schemas.openxmlformats.org/package/2006/metadata/core-properties"/>
    <ds:schemaRef ds:uri="http://schemas.microsoft.com/office/infopath/2007/PartnerControls"/>
    <ds:schemaRef ds:uri="http://www.w3.org/XML/1998/namespace"/>
    <ds:schemaRef ds:uri="3cf716e6-2468-47eb-998a-2408d9b34b97"/>
    <ds:schemaRef ds:uri="http://schemas.microsoft.com/office/2006/documentManagement/type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19B0A81F-184F-438E-A57E-7308FCEC5C55}">
  <ds:schemaRefs>
    <ds:schemaRef ds:uri="3cf716e6-2468-47eb-998a-2408d9b34b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A0648D-54B5-4C6B-AFD6-E3AB07A594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3633</Words>
  <Application>Microsoft Office PowerPoint</Application>
  <PresentationFormat>Widescreen</PresentationFormat>
  <Paragraphs>502</Paragraphs>
  <Slides>44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Cambria Math</vt:lpstr>
      <vt:lpstr>Courier New</vt:lpstr>
      <vt:lpstr>Wingdings</vt:lpstr>
      <vt:lpstr>Wingdings,Sans-Serif</vt:lpstr>
      <vt:lpstr>Retrospect</vt:lpstr>
      <vt:lpstr>Wearable Optical Biometric Tracking System</vt:lpstr>
      <vt:lpstr>Project Goals </vt:lpstr>
      <vt:lpstr>Main Specifications </vt:lpstr>
      <vt:lpstr>High level overview/block diagram</vt:lpstr>
      <vt:lpstr>PPG Sensor </vt:lpstr>
      <vt:lpstr>Wavelength Selection</vt:lpstr>
      <vt:lpstr>LED to Photodiode separation distance</vt:lpstr>
      <vt:lpstr>Optical Barriers for Suppressing Crosstalk</vt:lpstr>
      <vt:lpstr>Optical Adhesive for Index matching</vt:lpstr>
      <vt:lpstr>Cross Polarization for Noise suppression </vt:lpstr>
      <vt:lpstr>Thermal sensor </vt:lpstr>
      <vt:lpstr>Analog Front End Selection</vt:lpstr>
      <vt:lpstr>AFE4404</vt:lpstr>
      <vt:lpstr>Microcontroller Selection</vt:lpstr>
      <vt:lpstr>NINA B306</vt:lpstr>
      <vt:lpstr>Power Delivery</vt:lpstr>
      <vt:lpstr>Charging Circuitry</vt:lpstr>
      <vt:lpstr>Power Regulation</vt:lpstr>
      <vt:lpstr>Regulator Efficiency Comparison</vt:lpstr>
      <vt:lpstr>Power Regulation Schematic</vt:lpstr>
      <vt:lpstr>MCU and Sensors Schematic</vt:lpstr>
      <vt:lpstr>Mobile Application Platform Selection Factors</vt:lpstr>
      <vt:lpstr>Platform Selection Comparison</vt:lpstr>
      <vt:lpstr>Mobile Application - Overview</vt:lpstr>
      <vt:lpstr>Mobile Application  - Login Sequence</vt:lpstr>
      <vt:lpstr>Mobile Application – Primary Flow</vt:lpstr>
      <vt:lpstr>Mobile Application – Bluetooth Validation</vt:lpstr>
      <vt:lpstr>Data Storage System Selection</vt:lpstr>
      <vt:lpstr>Database System Selection - SQLite </vt:lpstr>
      <vt:lpstr>Database Table Structure</vt:lpstr>
      <vt:lpstr>Features</vt:lpstr>
      <vt:lpstr>Peak Detection</vt:lpstr>
      <vt:lpstr>Peak Detection</vt:lpstr>
      <vt:lpstr>Obtaining AC and DC Components in a period signal.</vt:lpstr>
      <vt:lpstr>Blood Oxygenation Prediction</vt:lpstr>
      <vt:lpstr>Blood Oxygenation Prediction</vt:lpstr>
      <vt:lpstr>Signal Conditioning</vt:lpstr>
      <vt:lpstr>Implementation</vt:lpstr>
      <vt:lpstr>Data Flow Design</vt:lpstr>
      <vt:lpstr>Standards </vt:lpstr>
      <vt:lpstr>Budget and Finance</vt:lpstr>
      <vt:lpstr>Project Progress</vt:lpstr>
      <vt:lpstr>Road Map of Objectives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Bormey</dc:creator>
  <cp:lastModifiedBy>cshowers</cp:lastModifiedBy>
  <cp:revision>2</cp:revision>
  <dcterms:created xsi:type="dcterms:W3CDTF">2022-06-06T14:24:12Z</dcterms:created>
  <dcterms:modified xsi:type="dcterms:W3CDTF">2022-07-31T03:32:19Z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0x010100D8B01F67ECA0254EB59B1F22219D74BB</vt:lpwstr>
  </property>
</Properties>
</file>