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54"/>
  </p:notesMasterIdLst>
  <p:sldIdLst>
    <p:sldId id="256" r:id="rId5"/>
    <p:sldId id="258" r:id="rId6"/>
    <p:sldId id="324" r:id="rId7"/>
    <p:sldId id="260" r:id="rId8"/>
    <p:sldId id="261" r:id="rId9"/>
    <p:sldId id="296" r:id="rId10"/>
    <p:sldId id="335" r:id="rId11"/>
    <p:sldId id="336" r:id="rId12"/>
    <p:sldId id="262" r:id="rId13"/>
    <p:sldId id="263" r:id="rId14"/>
    <p:sldId id="278" r:id="rId15"/>
    <p:sldId id="317" r:id="rId16"/>
    <p:sldId id="318" r:id="rId17"/>
    <p:sldId id="311" r:id="rId18"/>
    <p:sldId id="312" r:id="rId19"/>
    <p:sldId id="313" r:id="rId20"/>
    <p:sldId id="315" r:id="rId21"/>
    <p:sldId id="316" r:id="rId22"/>
    <p:sldId id="319" r:id="rId23"/>
    <p:sldId id="320" r:id="rId24"/>
    <p:sldId id="333" r:id="rId25"/>
    <p:sldId id="334" r:id="rId26"/>
    <p:sldId id="281" r:id="rId27"/>
    <p:sldId id="283" r:id="rId28"/>
    <p:sldId id="299" r:id="rId29"/>
    <p:sldId id="291" r:id="rId30"/>
    <p:sldId id="295" r:id="rId31"/>
    <p:sldId id="330" r:id="rId32"/>
    <p:sldId id="294" r:id="rId33"/>
    <p:sldId id="285" r:id="rId34"/>
    <p:sldId id="286" r:id="rId35"/>
    <p:sldId id="287" r:id="rId36"/>
    <p:sldId id="326" r:id="rId37"/>
    <p:sldId id="282" r:id="rId38"/>
    <p:sldId id="284" r:id="rId39"/>
    <p:sldId id="288" r:id="rId40"/>
    <p:sldId id="289" r:id="rId41"/>
    <p:sldId id="297" r:id="rId42"/>
    <p:sldId id="298" r:id="rId43"/>
    <p:sldId id="273" r:id="rId44"/>
    <p:sldId id="274" r:id="rId45"/>
    <p:sldId id="325" r:id="rId46"/>
    <p:sldId id="272" r:id="rId47"/>
    <p:sldId id="321" r:id="rId48"/>
    <p:sldId id="338" r:id="rId49"/>
    <p:sldId id="327" r:id="rId50"/>
    <p:sldId id="328" r:id="rId51"/>
    <p:sldId id="329" r:id="rId52"/>
    <p:sldId id="32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C379F-BDFE-464F-A953-46E8FDE1628B}" v="1441" dt="2022-07-27T19:22:52.756"/>
    <p1510:client id="{1CB9355B-2FB8-EF49-2FE3-89038FB1A18D}" v="3" dt="2022-07-27T18:40:47.352"/>
    <p1510:client id="{2E73FBAD-9137-8E70-BF8B-969EFCF3A52B}" v="1" dt="2022-07-27T12:18:23.368"/>
    <p1510:client id="{4612C4FA-65BE-412F-A75D-F613B7AC5C0F}" v="32" dt="2022-07-27T20:07:36.522"/>
    <p1510:client id="{7BB95353-4044-EDE0-6485-3DFE898A638A}" v="138" dt="2022-07-31T01:54:28.678"/>
    <p1510:client id="{93303C20-CD12-4EFE-966C-814C48119CAF}" v="4898" dt="2022-07-27T20:02:50.036"/>
    <p1510:client id="{9DA01034-439E-45FD-0B96-9239930DD521}" v="116" dt="2022-07-27T19:57:03.727"/>
    <p1510:client id="{AAFF062D-9A45-483C-95E6-FD7642FC66B2}" v="1524" dt="2022-07-27T17:09:07.841"/>
    <p1510:client id="{E0D5DEF3-96CE-272C-391A-880083137161}" v="1325" dt="2022-07-27T15:19:38.492"/>
    <p1510:client id="{E795DA32-E86E-8438-A850-CC369856B9A6}" v="1" dt="2022-07-27T10:35:57.743"/>
    <p1510:client id="{FCBA5E23-9A41-D241-6EBD-551437D7C864}" v="329" dt="2022-07-27T07:03:31.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15474-4150-4880-89F4-91FF18F19B83}" type="datetimeFigureOut">
              <a:t>7/31/2022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6E532-43AA-4FDF-924E-0C31E177A3A0}" type="slidenum">
              <a:t>‹#›</a:t>
            </a:fld>
            <a:endParaRPr lang="en-US"/>
          </a:p>
        </p:txBody>
      </p:sp>
    </p:spTree>
    <p:extLst>
      <p:ext uri="{BB962C8B-B14F-4D97-AF65-F5344CB8AC3E}">
        <p14:creationId xmlns:p14="http://schemas.microsoft.com/office/powerpoint/2010/main" val="144248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main point of the specifications that we selected were that they spoke to a specific functionality or goal that we were trying to implement.</a:t>
            </a:r>
          </a:p>
          <a:p>
            <a:endParaRPr lang="en-US">
              <a:cs typeface="Calibri"/>
            </a:endParaRPr>
          </a:p>
          <a:p>
            <a:endParaRPr lang="en-US">
              <a:cs typeface="Calibri"/>
            </a:endParaRPr>
          </a:p>
          <a:p>
            <a:r>
              <a:rPr lang="en-US">
                <a:cs typeface="Calibri"/>
              </a:rPr>
              <a:t>Heart Rate, Heart Rate Variability, SPO2, and Temperature are all metrics that can be obtained through optical design and they are all indicators of overall health. Also, ¾ of them are indicators of cardiovascular health.</a:t>
            </a:r>
          </a:p>
          <a:p>
            <a:endParaRPr lang="en-US">
              <a:cs typeface="Calibri"/>
            </a:endParaRPr>
          </a:p>
          <a:p>
            <a:r>
              <a:rPr lang="en-US">
                <a:cs typeface="Calibri"/>
              </a:rPr>
              <a:t>Doctors, in particular primary care physicians, are able to help someone trying to be healthier. Given that many people don't see their doctor but maybe once a year, being able to store this data for at least that amount of time was curial to it's development.</a:t>
            </a:r>
          </a:p>
          <a:p>
            <a:endParaRPr lang="en-US">
              <a:cs typeface="Calibri"/>
            </a:endParaRPr>
          </a:p>
          <a:p>
            <a:r>
              <a:rPr lang="en-US">
                <a:cs typeface="Calibri"/>
              </a:rPr>
              <a:t>The singular point of contact specification was in order to keep this implementation to something which would not impede users too much while potentially recording fitness activities.</a:t>
            </a:r>
          </a:p>
          <a:p>
            <a:endParaRPr lang="en-US">
              <a:cs typeface="Calibri"/>
            </a:endParaRPr>
          </a:p>
          <a:p>
            <a:r>
              <a:rPr lang="en-US">
                <a:cs typeface="Calibri"/>
              </a:rPr>
              <a:t>Although we did not meet the specific dimensions we originally intended, they were also meant to speak to the portability and convenience for end users of our intended device.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A6E532-43AA-4FDF-924E-0C31E177A3A0}" type="slidenum">
              <a:rPr lang="en-US"/>
              <a:t>3</a:t>
            </a:fld>
            <a:endParaRPr lang="en-US"/>
          </a:p>
        </p:txBody>
      </p:sp>
    </p:spTree>
    <p:extLst>
      <p:ext uri="{BB962C8B-B14F-4D97-AF65-F5344CB8AC3E}">
        <p14:creationId xmlns:p14="http://schemas.microsoft.com/office/powerpoint/2010/main" val="295310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3.3V signal is used to power the rest of the board and drives the I2C bus which connects the thermal sensor, and the two AFEs. The LEDs are connected in common anode in their respective AFEs and biased using the same voltage.</a:t>
            </a:r>
          </a:p>
        </p:txBody>
      </p:sp>
      <p:sp>
        <p:nvSpPr>
          <p:cNvPr id="4" name="Slide Number Placeholder 3"/>
          <p:cNvSpPr>
            <a:spLocks noGrp="1"/>
          </p:cNvSpPr>
          <p:nvPr>
            <p:ph type="sldNum" sz="quarter" idx="5"/>
          </p:nvPr>
        </p:nvSpPr>
        <p:spPr/>
        <p:txBody>
          <a:bodyPr/>
          <a:lstStyle/>
          <a:p>
            <a:fld id="{CFA6E532-43AA-4FDF-924E-0C31E177A3A0}" type="slidenum">
              <a:rPr lang="en-US"/>
              <a:t>20</a:t>
            </a:fld>
            <a:endParaRPr lang="en-US"/>
          </a:p>
        </p:txBody>
      </p:sp>
    </p:spTree>
    <p:extLst>
      <p:ext uri="{BB962C8B-B14F-4D97-AF65-F5344CB8AC3E}">
        <p14:creationId xmlns:p14="http://schemas.microsoft.com/office/powerpoint/2010/main" val="190020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hand side here we have our processing board that hosts the microcontroller, battery connector, voltage regulator, and analog front ends. The board was designed to keep our switching voltage regulator and Bluetooth antenna  as far away as possible from the sensitive traces such as the photodiode inputs. Using the total of 20 pins, ten on each side we have a symmetric design where each AFE and photodiode/led pair is routed separately between boards.</a:t>
            </a:r>
          </a:p>
        </p:txBody>
      </p:sp>
      <p:sp>
        <p:nvSpPr>
          <p:cNvPr id="4" name="Slide Number Placeholder 3"/>
          <p:cNvSpPr>
            <a:spLocks noGrp="1"/>
          </p:cNvSpPr>
          <p:nvPr>
            <p:ph type="sldNum" sz="quarter" idx="5"/>
          </p:nvPr>
        </p:nvSpPr>
        <p:spPr/>
        <p:txBody>
          <a:bodyPr/>
          <a:lstStyle/>
          <a:p>
            <a:fld id="{CFA6E532-43AA-4FDF-924E-0C31E177A3A0}" type="slidenum">
              <a:rPr lang="en-US" smtClean="0"/>
              <a:t>21</a:t>
            </a:fld>
            <a:endParaRPr lang="en-US"/>
          </a:p>
        </p:txBody>
      </p:sp>
    </p:spTree>
    <p:extLst>
      <p:ext uri="{BB962C8B-B14F-4D97-AF65-F5344CB8AC3E}">
        <p14:creationId xmlns:p14="http://schemas.microsoft.com/office/powerpoint/2010/main" val="201317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sensor board hosts the two Photodiode/ LED pairs with the optimal two millimeter spacing between each photodiode and its corresponding LED array. Above these components sits the thermal sensor with its bypass capacitor. On either sides are the pins that connect all the optical sensors to the processing board where the data will be interpreted and packaged.</a:t>
            </a:r>
          </a:p>
        </p:txBody>
      </p:sp>
      <p:sp>
        <p:nvSpPr>
          <p:cNvPr id="4" name="Slide Number Placeholder 3"/>
          <p:cNvSpPr>
            <a:spLocks noGrp="1"/>
          </p:cNvSpPr>
          <p:nvPr>
            <p:ph type="sldNum" sz="quarter" idx="5"/>
          </p:nvPr>
        </p:nvSpPr>
        <p:spPr/>
        <p:txBody>
          <a:bodyPr/>
          <a:lstStyle/>
          <a:p>
            <a:fld id="{CFA6E532-43AA-4FDF-924E-0C31E177A3A0}" type="slidenum">
              <a:rPr lang="en-US" smtClean="0"/>
              <a:t>22</a:t>
            </a:fld>
            <a:endParaRPr lang="en-US"/>
          </a:p>
        </p:txBody>
      </p:sp>
    </p:spTree>
    <p:extLst>
      <p:ext uri="{BB962C8B-B14F-4D97-AF65-F5344CB8AC3E}">
        <p14:creationId xmlns:p14="http://schemas.microsoft.com/office/powerpoint/2010/main" val="349582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of our system will be reliant on the mobile application for processing the results measured by our device,  presenting that data to the user, and storing those results for future retrieval. When reviewing our options for the solution there were a few factors that we used to select our platform.</a:t>
            </a:r>
          </a:p>
        </p:txBody>
      </p:sp>
      <p:sp>
        <p:nvSpPr>
          <p:cNvPr id="4" name="Slide Number Placeholder 3"/>
          <p:cNvSpPr>
            <a:spLocks noGrp="1"/>
          </p:cNvSpPr>
          <p:nvPr>
            <p:ph type="sldNum" sz="quarter" idx="5"/>
          </p:nvPr>
        </p:nvSpPr>
        <p:spPr/>
        <p:txBody>
          <a:bodyPr/>
          <a:lstStyle/>
          <a:p>
            <a:fld id="{CBCEBC90-3736-4201-A66C-68A28C793542}" type="slidenum">
              <a:rPr lang="en-US" smtClean="0"/>
              <a:t>23</a:t>
            </a:fld>
            <a:endParaRPr lang="en-US"/>
          </a:p>
        </p:txBody>
      </p:sp>
    </p:spTree>
    <p:extLst>
      <p:ext uri="{BB962C8B-B14F-4D97-AF65-F5344CB8AC3E}">
        <p14:creationId xmlns:p14="http://schemas.microsoft.com/office/powerpoint/2010/main" val="33456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an ideal solution would be functional on as many platforms as possible, ultimately, we decided this would not be a good option for our system’s prototype. </a:t>
            </a:r>
            <a:br>
              <a:rPr lang="en-US">
                <a:cs typeface="+mn-lt"/>
              </a:rPr>
            </a:br>
            <a:br>
              <a:rPr lang="en-US">
                <a:cs typeface="+mn-lt"/>
              </a:rPr>
            </a:br>
            <a:r>
              <a:rPr lang="en-US" dirty="0"/>
              <a:t>One of the more important features will be multithreading which will allow processing to happen in the background without necessarily halting user navigation of the application. Many of the cross-platform solutions, Cortona, React  Retooling for multiple platforms would have potentially significantly increase development time, hence our decision to stick to a singular platform. Even with this decision, learning the platform on a time limit increased difficulty.</a:t>
            </a:r>
            <a:endParaRPr lang="en-US" dirty="0">
              <a:cs typeface="Calibri"/>
            </a:endParaRPr>
          </a:p>
          <a:p>
            <a:endParaRPr lang="en-US"/>
          </a:p>
          <a:p>
            <a:r>
              <a:rPr lang="en-US" dirty="0"/>
              <a:t>Although Apple does have guaranteed access to features and support, the cost is not ideal. Despite their development environment having no cost, the licensing to allow their platform specific access to distribute the application is $100, Private only distribution starts at $299 and additional development tools only increase that cost.</a:t>
            </a:r>
            <a:endParaRPr lang="en-US" dirty="0">
              <a:cs typeface="Calibri"/>
            </a:endParaRPr>
          </a:p>
          <a:p>
            <a:endParaRPr lang="en-US"/>
          </a:p>
          <a:p>
            <a:r>
              <a:rPr lang="en-US" dirty="0"/>
              <a:t>Android seemed to be the clear winner. It keeps the features we want, supports languages some of us have already studied while enrolled here, and comes with no additional HW or SW cost or requirements. However it had its own complications.</a:t>
            </a:r>
          </a:p>
        </p:txBody>
      </p:sp>
      <p:sp>
        <p:nvSpPr>
          <p:cNvPr id="4" name="Slide Number Placeholder 3"/>
          <p:cNvSpPr>
            <a:spLocks noGrp="1"/>
          </p:cNvSpPr>
          <p:nvPr>
            <p:ph type="sldNum" sz="quarter" idx="5"/>
          </p:nvPr>
        </p:nvSpPr>
        <p:spPr/>
        <p:txBody>
          <a:bodyPr/>
          <a:lstStyle/>
          <a:p>
            <a:fld id="{CBCEBC90-3736-4201-A66C-68A28C793542}" type="slidenum">
              <a:rPr lang="en-US" smtClean="0"/>
              <a:t>24</a:t>
            </a:fld>
            <a:endParaRPr lang="en-US"/>
          </a:p>
        </p:txBody>
      </p:sp>
    </p:spTree>
    <p:extLst>
      <p:ext uri="{BB962C8B-B14F-4D97-AF65-F5344CB8AC3E}">
        <p14:creationId xmlns:p14="http://schemas.microsoft.com/office/powerpoint/2010/main" val="423365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mobile application has a flow which was clearly defined and broken into 4 main logical pieces. </a:t>
            </a:r>
          </a:p>
          <a:p>
            <a:endParaRPr lang="en-US"/>
          </a:p>
          <a:p>
            <a:r>
              <a:rPr lang="en-US" dirty="0"/>
              <a:t>There is a login sequence that doubles as an integrity check for the database system. </a:t>
            </a:r>
            <a:endParaRPr lang="en-US" dirty="0">
              <a:cs typeface="Calibri"/>
            </a:endParaRPr>
          </a:p>
          <a:p>
            <a:endParaRPr lang="en-US">
              <a:cs typeface="Calibri"/>
            </a:endParaRPr>
          </a:p>
          <a:p>
            <a:r>
              <a:rPr lang="en-US" dirty="0"/>
              <a:t>Our original planned UI flow ultimately was collapsed. This did not greatly effect the state. Arduino code regularly has to check permissions to allow Bluetooth  communication. </a:t>
            </a:r>
            <a:endParaRPr lang="en-US" dirty="0">
              <a:cs typeface="Calibri"/>
            </a:endParaRPr>
          </a:p>
          <a:p>
            <a:endParaRPr lang="en-US"/>
          </a:p>
          <a:p>
            <a:r>
              <a:rPr lang="en-US" dirty="0"/>
              <a:t>Finally, there is a signal processing session which takes the components of the signals received to convert them into biometrics, this is described in detail in its own dedicated section.</a:t>
            </a: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CBCEBC90-3736-4201-A66C-68A28C793542}" type="slidenum">
              <a:rPr lang="en-US" smtClean="0"/>
              <a:t>25</a:t>
            </a:fld>
            <a:endParaRPr lang="en-US"/>
          </a:p>
        </p:txBody>
      </p:sp>
    </p:spTree>
    <p:extLst>
      <p:ext uri="{BB962C8B-B14F-4D97-AF65-F5344CB8AC3E}">
        <p14:creationId xmlns:p14="http://schemas.microsoft.com/office/powerpoint/2010/main" val="356211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Upon launch the application </a:t>
            </a:r>
          </a:p>
        </p:txBody>
      </p:sp>
      <p:sp>
        <p:nvSpPr>
          <p:cNvPr id="4" name="Slide Number Placeholder 3"/>
          <p:cNvSpPr>
            <a:spLocks noGrp="1"/>
          </p:cNvSpPr>
          <p:nvPr>
            <p:ph type="sldNum" sz="quarter" idx="5"/>
          </p:nvPr>
        </p:nvSpPr>
        <p:spPr/>
        <p:txBody>
          <a:bodyPr/>
          <a:lstStyle/>
          <a:p>
            <a:fld id="{CFA6E532-43AA-4FDF-924E-0C31E177A3A0}" type="slidenum">
              <a:rPr lang="en-US"/>
              <a:t>26</a:t>
            </a:fld>
            <a:endParaRPr lang="en-US"/>
          </a:p>
        </p:txBody>
      </p:sp>
    </p:spTree>
    <p:extLst>
      <p:ext uri="{BB962C8B-B14F-4D97-AF65-F5344CB8AC3E}">
        <p14:creationId xmlns:p14="http://schemas.microsoft.com/office/powerpoint/2010/main" val="277859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order to try to Simplify the design of the app layout we collapsed the multi layout design combining redundant elements, in particular the buttons and UI framework required to link resources.</a:t>
            </a:r>
          </a:p>
          <a:p>
            <a:endParaRPr lang="en-US">
              <a:cs typeface="Calibri"/>
            </a:endParaRPr>
          </a:p>
          <a:p>
            <a:r>
              <a:rPr lang="en-US">
                <a:cs typeface="Calibri"/>
              </a:rPr>
              <a:t>In an attempt to focus on the importance, labels and values are as large as the space allows. Data is upfront as the intent has always been to capture biometrics on this device.</a:t>
            </a:r>
          </a:p>
          <a:p>
            <a:endParaRPr lang="en-US">
              <a:cs typeface="Calibri"/>
            </a:endParaRPr>
          </a:p>
          <a:p>
            <a:r>
              <a:rPr lang="en-US">
                <a:cs typeface="Calibri"/>
              </a:rPr>
              <a:t>The </a:t>
            </a:r>
            <a:r>
              <a:rPr lang="en-US" err="1">
                <a:cs typeface="Calibri"/>
              </a:rPr>
              <a:t>GraphView</a:t>
            </a:r>
            <a:r>
              <a:rPr lang="en-US">
                <a:cs typeface="Calibri"/>
              </a:rPr>
              <a:t> on population bounds its Viewport around the specific data range in question, the last stored metric, and data labels are immediately set to match the biometric button selected.</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A6E532-43AA-4FDF-924E-0C31E177A3A0}" type="slidenum">
              <a:rPr lang="en-US"/>
              <a:t>28</a:t>
            </a:fld>
            <a:endParaRPr lang="en-US"/>
          </a:p>
        </p:txBody>
      </p:sp>
    </p:spTree>
    <p:extLst>
      <p:ext uri="{BB962C8B-B14F-4D97-AF65-F5344CB8AC3E}">
        <p14:creationId xmlns:p14="http://schemas.microsoft.com/office/powerpoint/2010/main" val="99998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 every module access attempt Android activities and services implode if access attempts are made without handling exceptions. Unfortunately this has evolved over time. The particular implementation we targeted was for the demo device selected on API 23. This requires permissions checks and services to be started to function, but not in the same manner required by devices on later APIs. </a:t>
            </a:r>
          </a:p>
          <a:p>
            <a:endParaRPr lang="en-US">
              <a:cs typeface="Calibri"/>
            </a:endParaRPr>
          </a:p>
          <a:p>
            <a:r>
              <a:rPr lang="en-US">
                <a:cs typeface="Calibri"/>
              </a:rPr>
              <a:t>This is one of a few examples of areas where Android's less apparent nuances proved to only increase the complexity of our task.</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A6E532-43AA-4FDF-924E-0C31E177A3A0}" type="slidenum">
              <a:rPr lang="en-US"/>
              <a:t>29</a:t>
            </a:fld>
            <a:endParaRPr lang="en-US"/>
          </a:p>
        </p:txBody>
      </p:sp>
    </p:spTree>
    <p:extLst>
      <p:ext uri="{BB962C8B-B14F-4D97-AF65-F5344CB8AC3E}">
        <p14:creationId xmlns:p14="http://schemas.microsoft.com/office/powerpoint/2010/main" val="245048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storage an Ad hoc or custom storage solution could potentially result in unconsidered issues or edge cases that cause unwanted App behavior. The industry standard is to utilize some sort of database management system to manage and store user data. There is a standard used to describe database systems, Acid Compliance. Atomicity, Consistency, Isolation, and Durability. Most mature database solutions in question whether SQL or No-SQL are ACID compliant.</a:t>
            </a:r>
          </a:p>
          <a:p>
            <a:endParaRPr lang="en-US"/>
          </a:p>
          <a:p>
            <a:r>
              <a:rPr lang="en-US"/>
              <a:t>Although both SQL and NoSQL database systems have advantages to use in this case, we opted into the SQL database system to store our data. SQL systems require more structure but due to this structure there is a clear methodology for optimizing data storage requirements and query speed through normalization. A relational database lent itself well to the storage of repeated data such as categorized readings from a particular sensor that are predictable and derived results connected to individual users. Normalized tables simplify adding additional data, such as an additional metric making them trivial and removing one of the systems biggest negatives.</a:t>
            </a:r>
            <a:endParaRPr lang="en-US">
              <a:cs typeface="Calibri"/>
            </a:endParaRPr>
          </a:p>
        </p:txBody>
      </p:sp>
      <p:sp>
        <p:nvSpPr>
          <p:cNvPr id="4" name="Slide Number Placeholder 3"/>
          <p:cNvSpPr>
            <a:spLocks noGrp="1"/>
          </p:cNvSpPr>
          <p:nvPr>
            <p:ph type="sldNum" sz="quarter" idx="5"/>
          </p:nvPr>
        </p:nvSpPr>
        <p:spPr/>
        <p:txBody>
          <a:bodyPr/>
          <a:lstStyle/>
          <a:p>
            <a:fld id="{CBCEBC90-3736-4201-A66C-68A28C793542}" type="slidenum">
              <a:rPr lang="en-US" smtClean="0"/>
              <a:t>30</a:t>
            </a:fld>
            <a:endParaRPr lang="en-US"/>
          </a:p>
        </p:txBody>
      </p:sp>
    </p:spTree>
    <p:extLst>
      <p:ext uri="{BB962C8B-B14F-4D97-AF65-F5344CB8AC3E}">
        <p14:creationId xmlns:p14="http://schemas.microsoft.com/office/powerpoint/2010/main" val="304038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produce the best possible PPG signal we will be utilizing an Analog Front End which facilitates the interactions between the photo diodes, the LEDs and the microcontroller.</a:t>
            </a:r>
          </a:p>
          <a:p>
            <a:r>
              <a:rPr lang="en-US">
                <a:cs typeface="Calibri"/>
              </a:rPr>
              <a:t>When considering the different AFEs the biggest deciding factor was how we would be able to test and implement them. The ADPD front end from analog devices is a more robust choice, able to interface with many more LEDs and has dual channel capability to receive input from two photodiodes simultaneously, however, the development kit for it  was not fiscally feasible and sourcing the part proved more difficult than anticipated. The evaluation board alone would have increased our budget by $130 compared to the TI evaluation boards, and would have accounted for ~80% of our planned budget.</a:t>
            </a:r>
          </a:p>
          <a:p>
            <a:r>
              <a:rPr lang="en-US">
                <a:cs typeface="Calibri"/>
              </a:rPr>
              <a:t>We went with the AFE4404 over the 4403 because of its reduced size and cost, at the expense of giving up its fault detecting circuitry.</a:t>
            </a:r>
          </a:p>
        </p:txBody>
      </p:sp>
      <p:sp>
        <p:nvSpPr>
          <p:cNvPr id="4" name="Slide Number Placeholder 3"/>
          <p:cNvSpPr>
            <a:spLocks noGrp="1"/>
          </p:cNvSpPr>
          <p:nvPr>
            <p:ph type="sldNum" sz="quarter" idx="5"/>
          </p:nvPr>
        </p:nvSpPr>
        <p:spPr/>
        <p:txBody>
          <a:bodyPr/>
          <a:lstStyle/>
          <a:p>
            <a:fld id="{CFA6E532-43AA-4FDF-924E-0C31E177A3A0}" type="slidenum">
              <a:rPr lang="en-US"/>
              <a:t>12</a:t>
            </a:fld>
            <a:endParaRPr lang="en-US"/>
          </a:p>
        </p:txBody>
      </p:sp>
    </p:spTree>
    <p:extLst>
      <p:ext uri="{BB962C8B-B14F-4D97-AF65-F5344CB8AC3E}">
        <p14:creationId xmlns:p14="http://schemas.microsoft.com/office/powerpoint/2010/main" val="205049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Native platform support, optimized speeds, and reliability in the face of possibly having no internet or wireless access were the primary motivators to opting for SQLite.</a:t>
            </a:r>
          </a:p>
          <a:p>
            <a:endParaRPr lang="en-US">
              <a:cs typeface="Calibri"/>
            </a:endParaRPr>
          </a:p>
          <a:p>
            <a:r>
              <a:rPr lang="en-US" dirty="0">
                <a:cs typeface="Calibri"/>
              </a:rPr>
              <a:t>SQLite queries can also be ported to another system based on the SQL framework due to their fundamental similarities.</a:t>
            </a:r>
          </a:p>
        </p:txBody>
      </p:sp>
      <p:sp>
        <p:nvSpPr>
          <p:cNvPr id="4" name="Slide Number Placeholder 3"/>
          <p:cNvSpPr>
            <a:spLocks noGrp="1"/>
          </p:cNvSpPr>
          <p:nvPr>
            <p:ph type="sldNum" sz="quarter" idx="5"/>
          </p:nvPr>
        </p:nvSpPr>
        <p:spPr/>
        <p:txBody>
          <a:bodyPr/>
          <a:lstStyle/>
          <a:p>
            <a:fld id="{CBCEBC90-3736-4201-A66C-68A28C793542}" type="slidenum">
              <a:rPr lang="en-US" smtClean="0"/>
              <a:t>31</a:t>
            </a:fld>
            <a:endParaRPr lang="en-US"/>
          </a:p>
        </p:txBody>
      </p:sp>
    </p:spTree>
    <p:extLst>
      <p:ext uri="{BB962C8B-B14F-4D97-AF65-F5344CB8AC3E}">
        <p14:creationId xmlns:p14="http://schemas.microsoft.com/office/powerpoint/2010/main" val="83905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we may find additional database structures convenient. The 6 table design we have created allows for a compact representation of our data, eliminating most data redundancies while still providing the ability to extend the functionality of the application or the data stored with minimal effort. This design should be compliant with at least the 3</a:t>
            </a:r>
            <a:r>
              <a:rPr lang="en-US" baseline="30000"/>
              <a:t>rd</a:t>
            </a:r>
            <a:r>
              <a:rPr lang="en-US"/>
              <a:t> normal form.</a:t>
            </a:r>
          </a:p>
          <a:p>
            <a:endParaRPr lang="en-US"/>
          </a:p>
          <a:p>
            <a:endParaRPr lang="en-US"/>
          </a:p>
        </p:txBody>
      </p:sp>
      <p:sp>
        <p:nvSpPr>
          <p:cNvPr id="4" name="Slide Number Placeholder 3"/>
          <p:cNvSpPr>
            <a:spLocks noGrp="1"/>
          </p:cNvSpPr>
          <p:nvPr>
            <p:ph type="sldNum" sz="quarter" idx="5"/>
          </p:nvPr>
        </p:nvSpPr>
        <p:spPr/>
        <p:txBody>
          <a:bodyPr/>
          <a:lstStyle/>
          <a:p>
            <a:fld id="{CBCEBC90-3736-4201-A66C-68A28C793542}" type="slidenum">
              <a:rPr lang="en-US" smtClean="0"/>
              <a:t>32</a:t>
            </a:fld>
            <a:endParaRPr lang="en-US"/>
          </a:p>
        </p:txBody>
      </p:sp>
    </p:spTree>
    <p:extLst>
      <p:ext uri="{BB962C8B-B14F-4D97-AF65-F5344CB8AC3E}">
        <p14:creationId xmlns:p14="http://schemas.microsoft.com/office/powerpoint/2010/main" val="1547186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performance testing, collected metrics were not heavily impacted by large numbers of data transactions.</a:t>
            </a:r>
          </a:p>
          <a:p>
            <a:endParaRPr lang="en-US">
              <a:cs typeface="Calibri"/>
            </a:endParaRPr>
          </a:p>
          <a:p>
            <a:r>
              <a:rPr lang="en-US">
                <a:cs typeface="Calibri"/>
              </a:rPr>
              <a:t>In particular larger cases were almost exclusively impacted by large numbers of random samples being generated.</a:t>
            </a:r>
          </a:p>
          <a:p>
            <a:endParaRPr lang="en-US">
              <a:cs typeface="Calibri"/>
            </a:endParaRPr>
          </a:p>
          <a:p>
            <a:r>
              <a:rPr lang="en-US">
                <a:cs typeface="Calibri"/>
              </a:rPr>
              <a:t>Secondary launches of the application are nearly instantaneous because no outside connections need to be established in order to recreate the framework where data is stored.</a:t>
            </a:r>
          </a:p>
          <a:p>
            <a:endParaRPr lang="en-US">
              <a:cs typeface="Calibri"/>
            </a:endParaRPr>
          </a:p>
          <a:p>
            <a:r>
              <a:rPr lang="en-US">
                <a:cs typeface="Calibri"/>
              </a:rPr>
              <a:t>Even with thousands of sets of 4 biometrics app launch times were quick usually less than one second. User data loading happened in fractions of a second and graphs updating were very quick. Database normalization played a significant factor in reducing the size on disk. </a:t>
            </a:r>
          </a:p>
          <a:p>
            <a:endParaRPr lang="en-US">
              <a:cs typeface="Calibri"/>
            </a:endParaRPr>
          </a:p>
          <a:p>
            <a:r>
              <a:rPr lang="en-US">
                <a:cs typeface="Calibri"/>
              </a:rPr>
              <a:t>Since usual recommendations for healthy adults to see a physician are around one year and mobile devices are often limited in storage in comparison to other computing devices, making sure that a years worth of comparisons, would easily fit was important to us.  Database normalization helped us to more than reach this goal.</a:t>
            </a:r>
            <a:endParaRPr lang="en-US"/>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A6E532-43AA-4FDF-924E-0C31E177A3A0}" type="slidenum">
              <a:rPr lang="en-US"/>
              <a:t>33</a:t>
            </a:fld>
            <a:endParaRPr lang="en-US"/>
          </a:p>
        </p:txBody>
      </p:sp>
    </p:spTree>
    <p:extLst>
      <p:ext uri="{BB962C8B-B14F-4D97-AF65-F5344CB8AC3E}">
        <p14:creationId xmlns:p14="http://schemas.microsoft.com/office/powerpoint/2010/main" val="2506506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depicts the mapping of signal features to the biometrics they allow us to predict.  Its worth noting that although the peaks of any wavelength ppg signal would allow us to predict heart rate, the AC and DC components of exclusively red and </a:t>
            </a:r>
            <a:r>
              <a:rPr lang="en-US" dirty="0" err="1">
                <a:cs typeface="Calibri"/>
              </a:rPr>
              <a:t>ir</a:t>
            </a:r>
            <a:r>
              <a:rPr lang="en-US" dirty="0">
                <a:cs typeface="Calibri"/>
              </a:rPr>
              <a:t> would allow us to predict blood oxygen content.  This is due to the absorption properties of these wavelength as previously stated in the photonics design slides.</a:t>
            </a:r>
          </a:p>
        </p:txBody>
      </p:sp>
      <p:sp>
        <p:nvSpPr>
          <p:cNvPr id="4" name="Slide Number Placeholder 3"/>
          <p:cNvSpPr>
            <a:spLocks noGrp="1"/>
          </p:cNvSpPr>
          <p:nvPr>
            <p:ph type="sldNum" sz="quarter" idx="5"/>
          </p:nvPr>
        </p:nvSpPr>
        <p:spPr/>
        <p:txBody>
          <a:bodyPr/>
          <a:lstStyle/>
          <a:p>
            <a:fld id="{CFA6E532-43AA-4FDF-924E-0C31E177A3A0}" type="slidenum">
              <a:rPr lang="en-US"/>
              <a:t>34</a:t>
            </a:fld>
            <a:endParaRPr lang="en-US"/>
          </a:p>
        </p:txBody>
      </p:sp>
    </p:spTree>
    <p:extLst>
      <p:ext uri="{BB962C8B-B14F-4D97-AF65-F5344CB8AC3E}">
        <p14:creationId xmlns:p14="http://schemas.microsoft.com/office/powerpoint/2010/main" val="3410105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design for peak detection was very straight forward.  If the two </a:t>
            </a:r>
            <a:r>
              <a:rPr lang="en-US" err="1">
                <a:cs typeface="Calibri"/>
              </a:rPr>
              <a:t>temporily</a:t>
            </a:r>
            <a:r>
              <a:rPr lang="en-US">
                <a:cs typeface="Calibri"/>
              </a:rPr>
              <a:t> </a:t>
            </a:r>
            <a:r>
              <a:rPr lang="en-US" err="1">
                <a:cs typeface="Calibri"/>
              </a:rPr>
              <a:t>adjecent</a:t>
            </a:r>
            <a:r>
              <a:rPr lang="en-US">
                <a:cs typeface="Calibri"/>
              </a:rPr>
              <a:t> samples are less than the middle sample than we detect a peak.  Not only is this simple it is essentially the only way to estimate the </a:t>
            </a:r>
            <a:r>
              <a:rPr lang="en-US" err="1">
                <a:cs typeface="Calibri"/>
              </a:rPr>
              <a:t>existance</a:t>
            </a:r>
            <a:r>
              <a:rPr lang="en-US">
                <a:cs typeface="Calibri"/>
              </a:rPr>
              <a:t> of a peak in a discretely defined signal.</a:t>
            </a:r>
          </a:p>
        </p:txBody>
      </p:sp>
      <p:sp>
        <p:nvSpPr>
          <p:cNvPr id="4" name="Slide Number Placeholder 3"/>
          <p:cNvSpPr>
            <a:spLocks noGrp="1"/>
          </p:cNvSpPr>
          <p:nvPr>
            <p:ph type="sldNum" sz="quarter" idx="5"/>
          </p:nvPr>
        </p:nvSpPr>
        <p:spPr/>
        <p:txBody>
          <a:bodyPr/>
          <a:lstStyle/>
          <a:p>
            <a:fld id="{CFA6E532-43AA-4FDF-924E-0C31E177A3A0}" type="slidenum">
              <a:rPr lang="en-US"/>
              <a:t>35</a:t>
            </a:fld>
            <a:endParaRPr lang="en-US"/>
          </a:p>
        </p:txBody>
      </p:sp>
    </p:spTree>
    <p:extLst>
      <p:ext uri="{BB962C8B-B14F-4D97-AF65-F5344CB8AC3E}">
        <p14:creationId xmlns:p14="http://schemas.microsoft.com/office/powerpoint/2010/main" val="2855424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make use of our peak detection algorithm we had to make sure that we were detecting a peak in the same phase of each heart beat cycle.  Due to the heart beat having both a systolic peak and diastolic peak we were forced to addition </a:t>
            </a:r>
            <a:r>
              <a:rPr lang="en-US" err="1">
                <a:cs typeface="Calibri"/>
              </a:rPr>
              <a:t>critiria</a:t>
            </a:r>
            <a:r>
              <a:rPr lang="en-US">
                <a:cs typeface="Calibri"/>
              </a:rPr>
              <a:t> to filter one of them out.  This is where the biggest deviation from the original signal processing plan can be found.  The </a:t>
            </a:r>
            <a:r>
              <a:rPr lang="en-US" err="1">
                <a:cs typeface="Calibri"/>
              </a:rPr>
              <a:t>orignal</a:t>
            </a:r>
            <a:r>
              <a:rPr lang="en-US">
                <a:cs typeface="Calibri"/>
              </a:rPr>
              <a:t> plan was to take the max value of the signal across the sample window and use it to filter out the smaller diastolic peaks.  An example of this is in the second bullet point.  This proved to be a flawed design as there were severe drifts in the signals due factors like motion </a:t>
            </a:r>
            <a:r>
              <a:rPr lang="en-US" err="1">
                <a:cs typeface="Calibri"/>
              </a:rPr>
              <a:t>artififacts</a:t>
            </a:r>
            <a:r>
              <a:rPr lang="en-US">
                <a:cs typeface="Calibri"/>
              </a:rPr>
              <a:t>, users unknowingly changing the </a:t>
            </a:r>
            <a:r>
              <a:rPr lang="en-US" err="1">
                <a:cs typeface="Calibri"/>
              </a:rPr>
              <a:t>presures</a:t>
            </a:r>
            <a:r>
              <a:rPr lang="en-US">
                <a:cs typeface="Calibri"/>
              </a:rPr>
              <a:t> applied to the sensor device, etc.  To combat this we filtered the signal down to the bare minimum leaving not much more than a saw tooth wave.</a:t>
            </a:r>
          </a:p>
        </p:txBody>
      </p:sp>
      <p:sp>
        <p:nvSpPr>
          <p:cNvPr id="4" name="Slide Number Placeholder 3"/>
          <p:cNvSpPr>
            <a:spLocks noGrp="1"/>
          </p:cNvSpPr>
          <p:nvPr>
            <p:ph type="sldNum" sz="quarter" idx="5"/>
          </p:nvPr>
        </p:nvSpPr>
        <p:spPr/>
        <p:txBody>
          <a:bodyPr/>
          <a:lstStyle/>
          <a:p>
            <a:fld id="{CFA6E532-43AA-4FDF-924E-0C31E177A3A0}" type="slidenum">
              <a:rPr lang="en-US"/>
              <a:t>36</a:t>
            </a:fld>
            <a:endParaRPr lang="en-US"/>
          </a:p>
        </p:txBody>
      </p:sp>
    </p:spTree>
    <p:extLst>
      <p:ext uri="{BB962C8B-B14F-4D97-AF65-F5344CB8AC3E}">
        <p14:creationId xmlns:p14="http://schemas.microsoft.com/office/powerpoint/2010/main" val="3743433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FInding</a:t>
            </a:r>
            <a:r>
              <a:rPr lang="en-US">
                <a:cs typeface="Calibri"/>
              </a:rPr>
              <a:t> the AC and DC components of the Red and IR signals was essentially taking the </a:t>
            </a:r>
            <a:r>
              <a:rPr lang="en-US" err="1">
                <a:cs typeface="Calibri"/>
              </a:rPr>
              <a:t>fourier</a:t>
            </a:r>
            <a:r>
              <a:rPr lang="en-US">
                <a:cs typeface="Calibri"/>
              </a:rPr>
              <a:t> transform of the signal.  Due to issues with implementation we were not able to use the excessive computing power available on a mobile device.  To make use of what we had we simplified the transform to essentially find the amplitude of the peaks detected in the decimated signal.</a:t>
            </a:r>
          </a:p>
        </p:txBody>
      </p:sp>
      <p:sp>
        <p:nvSpPr>
          <p:cNvPr id="4" name="Slide Number Placeholder 3"/>
          <p:cNvSpPr>
            <a:spLocks noGrp="1"/>
          </p:cNvSpPr>
          <p:nvPr>
            <p:ph type="sldNum" sz="quarter" idx="5"/>
          </p:nvPr>
        </p:nvSpPr>
        <p:spPr/>
        <p:txBody>
          <a:bodyPr/>
          <a:lstStyle/>
          <a:p>
            <a:fld id="{CFA6E532-43AA-4FDF-924E-0C31E177A3A0}" type="slidenum">
              <a:rPr lang="en-US"/>
              <a:t>37</a:t>
            </a:fld>
            <a:endParaRPr lang="en-US"/>
          </a:p>
        </p:txBody>
      </p:sp>
    </p:spTree>
    <p:extLst>
      <p:ext uri="{BB962C8B-B14F-4D97-AF65-F5344CB8AC3E}">
        <p14:creationId xmlns:p14="http://schemas.microsoft.com/office/powerpoint/2010/main" val="862230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project has gone on we went from an original budget hoping for approximately $400 spent to $507 near the beginning of this term to approximately $ at this point.</a:t>
            </a:r>
          </a:p>
        </p:txBody>
      </p:sp>
      <p:sp>
        <p:nvSpPr>
          <p:cNvPr id="4" name="Slide Number Placeholder 3"/>
          <p:cNvSpPr>
            <a:spLocks noGrp="1"/>
          </p:cNvSpPr>
          <p:nvPr>
            <p:ph type="sldNum" sz="quarter" idx="5"/>
          </p:nvPr>
        </p:nvSpPr>
        <p:spPr/>
        <p:txBody>
          <a:bodyPr/>
          <a:lstStyle/>
          <a:p>
            <a:fld id="{CFA6E532-43AA-4FDF-924E-0C31E177A3A0}" type="slidenum">
              <a:rPr lang="en-US" smtClean="0"/>
              <a:t>45</a:t>
            </a:fld>
            <a:endParaRPr lang="en-US"/>
          </a:p>
        </p:txBody>
      </p:sp>
    </p:spTree>
    <p:extLst>
      <p:ext uri="{BB962C8B-B14F-4D97-AF65-F5344CB8AC3E}">
        <p14:creationId xmlns:p14="http://schemas.microsoft.com/office/powerpoint/2010/main" val="3536646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During this effort we took effort to assist or facilitate with each other as much as possible spreading the distribution of labor evenly.</a:t>
            </a:r>
          </a:p>
          <a:p>
            <a:endParaRPr lang="en-US">
              <a:cs typeface="Calibri"/>
            </a:endParaRPr>
          </a:p>
          <a:p>
            <a:r>
              <a:rPr lang="en-US">
                <a:cs typeface="Calibri"/>
              </a:rPr>
              <a:t>Each member work on specific aspects of the project related to their course of study and the skillsets we desired at the end of Senior design.</a:t>
            </a:r>
          </a:p>
          <a:p>
            <a:endParaRPr lang="en-US">
              <a:cs typeface="Calibri"/>
            </a:endParaRPr>
          </a:p>
          <a:p>
            <a:r>
              <a:rPr lang="en-US">
                <a:cs typeface="Calibri"/>
              </a:rPr>
              <a:t>Extra tasks were split as evenly as possible and when problems arose the group attempted to assist each other where possible.</a:t>
            </a:r>
          </a:p>
        </p:txBody>
      </p:sp>
      <p:sp>
        <p:nvSpPr>
          <p:cNvPr id="4" name="Slide Number Placeholder 3"/>
          <p:cNvSpPr>
            <a:spLocks noGrp="1"/>
          </p:cNvSpPr>
          <p:nvPr>
            <p:ph type="sldNum" sz="quarter" idx="5"/>
          </p:nvPr>
        </p:nvSpPr>
        <p:spPr/>
        <p:txBody>
          <a:bodyPr/>
          <a:lstStyle/>
          <a:p>
            <a:fld id="{CFA6E532-43AA-4FDF-924E-0C31E177A3A0}" type="slidenum">
              <a:rPr lang="en-US"/>
              <a:t>46</a:t>
            </a:fld>
            <a:endParaRPr lang="en-US"/>
          </a:p>
        </p:txBody>
      </p:sp>
    </p:spTree>
    <p:extLst>
      <p:ext uri="{BB962C8B-B14F-4D97-AF65-F5344CB8AC3E}">
        <p14:creationId xmlns:p14="http://schemas.microsoft.com/office/powerpoint/2010/main" val="1975348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Throughout our project we faced a number of challenges which we had to overcome. </a:t>
            </a:r>
          </a:p>
        </p:txBody>
      </p:sp>
      <p:sp>
        <p:nvSpPr>
          <p:cNvPr id="4" name="Slide Number Placeholder 3"/>
          <p:cNvSpPr>
            <a:spLocks noGrp="1"/>
          </p:cNvSpPr>
          <p:nvPr>
            <p:ph type="sldNum" sz="quarter" idx="5"/>
          </p:nvPr>
        </p:nvSpPr>
        <p:spPr/>
        <p:txBody>
          <a:bodyPr/>
          <a:lstStyle/>
          <a:p>
            <a:fld id="{CFA6E532-43AA-4FDF-924E-0C31E177A3A0}" type="slidenum">
              <a:rPr lang="en-US"/>
              <a:t>47</a:t>
            </a:fld>
            <a:endParaRPr lang="en-US"/>
          </a:p>
        </p:txBody>
      </p:sp>
    </p:spTree>
    <p:extLst>
      <p:ext uri="{BB962C8B-B14F-4D97-AF65-F5344CB8AC3E}">
        <p14:creationId xmlns:p14="http://schemas.microsoft.com/office/powerpoint/2010/main" val="252719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we can see on the left hand side of Analog Front End, the AFE takes the current generated by the photo diode as a result of the time multiplexed LEDs and puts it into a transimpedance amplifier along with our programmed current offset, then the ambient light between LED pulses is captured and subtracted from the signal eliminating noise. The filtered output is then fed to an analog to digital converter where it can be transmitted by I2C.  The three LEDs are wired into three separate programmable current sinks with 6 bits of resolution, allowing current from 0 mA to 50 in intervals of 0.8mA </a:t>
            </a:r>
          </a:p>
        </p:txBody>
      </p:sp>
      <p:sp>
        <p:nvSpPr>
          <p:cNvPr id="4" name="Slide Number Placeholder 3"/>
          <p:cNvSpPr>
            <a:spLocks noGrp="1"/>
          </p:cNvSpPr>
          <p:nvPr>
            <p:ph type="sldNum" sz="quarter" idx="5"/>
          </p:nvPr>
        </p:nvSpPr>
        <p:spPr/>
        <p:txBody>
          <a:bodyPr/>
          <a:lstStyle/>
          <a:p>
            <a:fld id="{CFA6E532-43AA-4FDF-924E-0C31E177A3A0}" type="slidenum">
              <a:rPr lang="en-US"/>
              <a:t>13</a:t>
            </a:fld>
            <a:endParaRPr lang="en-US"/>
          </a:p>
        </p:txBody>
      </p:sp>
    </p:spTree>
    <p:extLst>
      <p:ext uri="{BB962C8B-B14F-4D97-AF65-F5344CB8AC3E}">
        <p14:creationId xmlns:p14="http://schemas.microsoft.com/office/powerpoint/2010/main" val="427641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approaching the question of what micro controller to use, we prioritized processor speed and </a:t>
            </a:r>
            <a:r>
              <a:rPr lang="en-US" err="1">
                <a:cs typeface="Calibri"/>
              </a:rPr>
              <a:t>bluetooth</a:t>
            </a:r>
            <a:r>
              <a:rPr lang="en-US">
                <a:cs typeface="Calibri"/>
              </a:rPr>
              <a:t> capability and as a result are using the NINAB306 </a:t>
            </a:r>
            <a:r>
              <a:rPr lang="en-US" err="1">
                <a:cs typeface="Calibri"/>
              </a:rPr>
              <a:t>bluetooth</a:t>
            </a:r>
            <a:r>
              <a:rPr lang="en-US">
                <a:cs typeface="Calibri"/>
              </a:rPr>
              <a:t> module that houses an nRF52840 microcontroller in conjunction with a </a:t>
            </a:r>
            <a:r>
              <a:rPr lang="en-US" err="1">
                <a:cs typeface="Calibri"/>
              </a:rPr>
              <a:t>pcb</a:t>
            </a:r>
            <a:r>
              <a:rPr lang="en-US">
                <a:cs typeface="Calibri"/>
              </a:rPr>
              <a:t> trace antenna. Another driving factor in this choice was scarcity, since many other popular microcontrollers, such as the atmega328p on which many </a:t>
            </a:r>
            <a:r>
              <a:rPr lang="en-US" err="1">
                <a:cs typeface="Calibri"/>
              </a:rPr>
              <a:t>arduinos</a:t>
            </a:r>
            <a:r>
              <a:rPr lang="en-US">
                <a:cs typeface="Calibri"/>
              </a:rPr>
              <a:t> are based on, were not available when we conducted component research.</a:t>
            </a:r>
          </a:p>
          <a:p>
            <a:r>
              <a:rPr lang="en-US">
                <a:cs typeface="Calibri"/>
              </a:rPr>
              <a:t>Choosing this </a:t>
            </a:r>
            <a:r>
              <a:rPr lang="en-US" err="1">
                <a:cs typeface="Calibri"/>
              </a:rPr>
              <a:t>bluetooth</a:t>
            </a:r>
            <a:r>
              <a:rPr lang="en-US">
                <a:cs typeface="Calibri"/>
              </a:rPr>
              <a:t> module allows us to test software on the Arduino nano BLE development board before flashing it onto our own PCBs.</a:t>
            </a:r>
          </a:p>
          <a:p>
            <a:endParaRPr lang="en-US">
              <a:cs typeface="Calibri"/>
            </a:endParaRPr>
          </a:p>
        </p:txBody>
      </p:sp>
      <p:sp>
        <p:nvSpPr>
          <p:cNvPr id="4" name="Slide Number Placeholder 3"/>
          <p:cNvSpPr>
            <a:spLocks noGrp="1"/>
          </p:cNvSpPr>
          <p:nvPr>
            <p:ph type="sldNum" sz="quarter" idx="5"/>
          </p:nvPr>
        </p:nvSpPr>
        <p:spPr/>
        <p:txBody>
          <a:bodyPr/>
          <a:lstStyle/>
          <a:p>
            <a:fld id="{CFA6E532-43AA-4FDF-924E-0C31E177A3A0}" type="slidenum">
              <a:rPr lang="en-US"/>
              <a:t>14</a:t>
            </a:fld>
            <a:endParaRPr lang="en-US"/>
          </a:p>
        </p:txBody>
      </p:sp>
    </p:spTree>
    <p:extLst>
      <p:ext uri="{BB962C8B-B14F-4D97-AF65-F5344CB8AC3E}">
        <p14:creationId xmlns:p14="http://schemas.microsoft.com/office/powerpoint/2010/main" val="5887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NINA B306 takes a standard voltage of 1.7V to 3.6V, giving the choice of using 1.8V logic or 3.3V logic. Of the two we have chosen to use 3.3V for all of our ICs, since it is a voltage closer to the power supply we will be using.</a:t>
            </a:r>
          </a:p>
          <a:p>
            <a:r>
              <a:rPr lang="en-US">
                <a:cs typeface="Calibri"/>
              </a:rPr>
              <a:t>As seen above the NINA module contains a PCB trace antenna and can drive two different I2C buses which we use to communicate with two AFEs concurrently. </a:t>
            </a:r>
          </a:p>
        </p:txBody>
      </p:sp>
      <p:sp>
        <p:nvSpPr>
          <p:cNvPr id="4" name="Slide Number Placeholder 3"/>
          <p:cNvSpPr>
            <a:spLocks noGrp="1"/>
          </p:cNvSpPr>
          <p:nvPr>
            <p:ph type="sldNum" sz="quarter" idx="5"/>
          </p:nvPr>
        </p:nvSpPr>
        <p:spPr/>
        <p:txBody>
          <a:bodyPr/>
          <a:lstStyle/>
          <a:p>
            <a:fld id="{CFA6E532-43AA-4FDF-924E-0C31E177A3A0}" type="slidenum">
              <a:rPr lang="en-US"/>
              <a:t>15</a:t>
            </a:fld>
            <a:endParaRPr lang="en-US"/>
          </a:p>
        </p:txBody>
      </p:sp>
    </p:spTree>
    <p:extLst>
      <p:ext uri="{BB962C8B-B14F-4D97-AF65-F5344CB8AC3E}">
        <p14:creationId xmlns:p14="http://schemas.microsoft.com/office/powerpoint/2010/main" val="343112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power supply we will be using is a Lithium-ion Polymer battery, its voltage fluctuates from 4.2 Volts when fully charged to 3 Volts when the battery is depleted. We chose this specific battery because it was the compromise between current driving capability, capacity, and size we felt was most appropriate. The small size form factor and 500 milli amp hour capacity allows us to power our device for approximately 10 hours straight running at full capacity.</a:t>
            </a:r>
          </a:p>
        </p:txBody>
      </p:sp>
      <p:sp>
        <p:nvSpPr>
          <p:cNvPr id="4" name="Slide Number Placeholder 3"/>
          <p:cNvSpPr>
            <a:spLocks noGrp="1"/>
          </p:cNvSpPr>
          <p:nvPr>
            <p:ph type="sldNum" sz="quarter" idx="5"/>
          </p:nvPr>
        </p:nvSpPr>
        <p:spPr/>
        <p:txBody>
          <a:bodyPr/>
          <a:lstStyle/>
          <a:p>
            <a:fld id="{CFA6E532-43AA-4FDF-924E-0C31E177A3A0}" type="slidenum">
              <a:rPr lang="en-US"/>
              <a:t>16</a:t>
            </a:fld>
            <a:endParaRPr lang="en-US"/>
          </a:p>
        </p:txBody>
      </p:sp>
    </p:spTree>
    <p:extLst>
      <p:ext uri="{BB962C8B-B14F-4D97-AF65-F5344CB8AC3E}">
        <p14:creationId xmlns:p14="http://schemas.microsoft.com/office/powerpoint/2010/main" val="428758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voltage level needed for all of our device is 3.3V, which lies in the middle of the range of a Lithium polymer battery. This eliminates the possibility of using a Low drop out regulator on its own and having less components used. One of the most common ways to p​</a:t>
            </a:r>
            <a:r>
              <a:rPr lang="en-US" dirty="0" err="1">
                <a:cs typeface="Calibri"/>
              </a:rPr>
              <a:t>ower</a:t>
            </a:r>
            <a:r>
              <a:rPr lang="en-US" dirty="0">
                <a:cs typeface="Calibri"/>
              </a:rPr>
              <a:t> a 3.3V device from a battery is to use a Buck-Boost switching regulator, which can dynamically increase or decrease voltage to maintain 3.3V.</a:t>
            </a:r>
          </a:p>
          <a:p>
            <a:r>
              <a:rPr lang="en-US" dirty="0">
                <a:cs typeface="Calibri"/>
              </a:rPr>
              <a:t>We chose the LTC3440 from linear technology because it meets our demands while being one of the few regulators of its class available. The popular offerings from TI such as the TPS63001 which we had originally used in our power design are on backorder.</a:t>
            </a:r>
          </a:p>
        </p:txBody>
      </p:sp>
      <p:sp>
        <p:nvSpPr>
          <p:cNvPr id="4" name="Slide Number Placeholder 3"/>
          <p:cNvSpPr>
            <a:spLocks noGrp="1"/>
          </p:cNvSpPr>
          <p:nvPr>
            <p:ph type="sldNum" sz="quarter" idx="5"/>
          </p:nvPr>
        </p:nvSpPr>
        <p:spPr/>
        <p:txBody>
          <a:bodyPr/>
          <a:lstStyle/>
          <a:p>
            <a:fld id="{CFA6E532-43AA-4FDF-924E-0C31E177A3A0}" type="slidenum">
              <a:rPr lang="en-US"/>
              <a:t>17</a:t>
            </a:fld>
            <a:endParaRPr lang="en-US"/>
          </a:p>
        </p:txBody>
      </p:sp>
    </p:spTree>
    <p:extLst>
      <p:ext uri="{BB962C8B-B14F-4D97-AF65-F5344CB8AC3E}">
        <p14:creationId xmlns:p14="http://schemas.microsoft.com/office/powerpoint/2010/main" val="104947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LTC3440 provides some of the most efficient voltage regulation available, especially when the device is not drawing a heavy load.</a:t>
            </a:r>
          </a:p>
          <a:p>
            <a:r>
              <a:rPr lang="en-US" dirty="0">
                <a:cs typeface="Calibri"/>
              </a:rPr>
              <a:t>The TPS63001 would provide better efficiency only if using 500 mA on average, whereas the TPS63802 offers good efficiency overall, but once again was not in stock.</a:t>
            </a:r>
          </a:p>
        </p:txBody>
      </p:sp>
      <p:sp>
        <p:nvSpPr>
          <p:cNvPr id="4" name="Slide Number Placeholder 3"/>
          <p:cNvSpPr>
            <a:spLocks noGrp="1"/>
          </p:cNvSpPr>
          <p:nvPr>
            <p:ph type="sldNum" sz="quarter" idx="5"/>
          </p:nvPr>
        </p:nvSpPr>
        <p:spPr/>
        <p:txBody>
          <a:bodyPr/>
          <a:lstStyle/>
          <a:p>
            <a:fld id="{CFA6E532-43AA-4FDF-924E-0C31E177A3A0}" type="slidenum">
              <a:rPr lang="en-US"/>
              <a:t>18</a:t>
            </a:fld>
            <a:endParaRPr lang="en-US"/>
          </a:p>
        </p:txBody>
      </p:sp>
    </p:spTree>
    <p:extLst>
      <p:ext uri="{BB962C8B-B14F-4D97-AF65-F5344CB8AC3E}">
        <p14:creationId xmlns:p14="http://schemas.microsoft.com/office/powerpoint/2010/main" val="14445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battery connects through a JST 2 pin connector to the rest of the circuit, the R7 R10 and R9 resistors set the fixed 3.3V voltage level for this IC.</a:t>
            </a:r>
          </a:p>
        </p:txBody>
      </p:sp>
      <p:sp>
        <p:nvSpPr>
          <p:cNvPr id="4" name="Slide Number Placeholder 3"/>
          <p:cNvSpPr>
            <a:spLocks noGrp="1"/>
          </p:cNvSpPr>
          <p:nvPr>
            <p:ph type="sldNum" sz="quarter" idx="5"/>
          </p:nvPr>
        </p:nvSpPr>
        <p:spPr/>
        <p:txBody>
          <a:bodyPr/>
          <a:lstStyle/>
          <a:p>
            <a:fld id="{CFA6E532-43AA-4FDF-924E-0C31E177A3A0}" type="slidenum">
              <a:rPr lang="en-US"/>
              <a:t>19</a:t>
            </a:fld>
            <a:endParaRPr lang="en-US"/>
          </a:p>
        </p:txBody>
      </p:sp>
    </p:spTree>
    <p:extLst>
      <p:ext uri="{BB962C8B-B14F-4D97-AF65-F5344CB8AC3E}">
        <p14:creationId xmlns:p14="http://schemas.microsoft.com/office/powerpoint/2010/main" val="27825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24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580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6588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67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97322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3216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5E950-EC84-5536-B1A0-CF9CC49D9510}"/>
              </a:ext>
            </a:extLst>
          </p:cNvPr>
          <p:cNvSpPr>
            <a:spLocks noGrp="1"/>
          </p:cNvSpPr>
          <p:nvPr>
            <p:ph type="dt" sz="half" idx="10"/>
          </p:nvPr>
        </p:nvSpPr>
        <p:spPr/>
        <p:txBody>
          <a:bodyPr/>
          <a:lstStyle/>
          <a:p>
            <a:fld id="{09DE3CA1-6041-4EAA-8795-8890D46EAFF1}" type="datetimeFigureOut">
              <a:rPr lang="en-US" smtClean="0"/>
              <a:t>7/31/2022</a:t>
            </a:fld>
            <a:endParaRPr lang="en-US"/>
          </a:p>
        </p:txBody>
      </p:sp>
      <p:sp>
        <p:nvSpPr>
          <p:cNvPr id="3" name="Footer Placeholder 2">
            <a:extLst>
              <a:ext uri="{FF2B5EF4-FFF2-40B4-BE49-F238E27FC236}">
                <a16:creationId xmlns:a16="http://schemas.microsoft.com/office/drawing/2014/main" id="{9DC05EAE-1EC6-1390-39C6-B7D2E68739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A06AD9-F007-47E2-9DAA-25BAB76831CB}"/>
              </a:ext>
            </a:extLst>
          </p:cNvPr>
          <p:cNvSpPr>
            <a:spLocks noGrp="1"/>
          </p:cNvSpPr>
          <p:nvPr>
            <p:ph type="sldNum" sz="quarter" idx="12"/>
          </p:nvPr>
        </p:nvSpPr>
        <p:spPr/>
        <p:txBody>
          <a:bodyPr/>
          <a:lstStyle/>
          <a:p>
            <a:fld id="{E9B13452-F172-4D89-BE2D-0C2C1FC2A81B}" type="slidenum">
              <a:rPr lang="en-US" smtClean="0"/>
              <a:t>‹#›</a:t>
            </a:fld>
            <a:endParaRPr lang="en-US"/>
          </a:p>
        </p:txBody>
      </p:sp>
    </p:spTree>
    <p:extLst>
      <p:ext uri="{BB962C8B-B14F-4D97-AF65-F5344CB8AC3E}">
        <p14:creationId xmlns:p14="http://schemas.microsoft.com/office/powerpoint/2010/main" val="43720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3DBA-43CE-404A-544B-D3CF1873C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9C32F-40A4-A275-C812-87A55D360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A07CE-49CA-5E5E-3BC3-A4C1C182BB12}"/>
              </a:ext>
            </a:extLst>
          </p:cNvPr>
          <p:cNvSpPr>
            <a:spLocks noGrp="1"/>
          </p:cNvSpPr>
          <p:nvPr>
            <p:ph type="dt" sz="half" idx="10"/>
          </p:nvPr>
        </p:nvSpPr>
        <p:spPr/>
        <p:txBody>
          <a:bodyPr/>
          <a:lstStyle/>
          <a:p>
            <a:fld id="{794EC2C0-4503-4E0F-9DC9-7C3909A3C6D8}" type="datetimeFigureOut">
              <a:rPr lang="en-US" smtClean="0"/>
              <a:t>7/31/2022</a:t>
            </a:fld>
            <a:endParaRPr lang="en-US"/>
          </a:p>
        </p:txBody>
      </p:sp>
      <p:sp>
        <p:nvSpPr>
          <p:cNvPr id="5" name="Footer Placeholder 4">
            <a:extLst>
              <a:ext uri="{FF2B5EF4-FFF2-40B4-BE49-F238E27FC236}">
                <a16:creationId xmlns:a16="http://schemas.microsoft.com/office/drawing/2014/main" id="{624B060A-0C78-B63A-355B-CF7633EA6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554DE-5DA2-A343-DE68-3A8B7FBB9F10}"/>
              </a:ext>
            </a:extLst>
          </p:cNvPr>
          <p:cNvSpPr>
            <a:spLocks noGrp="1"/>
          </p:cNvSpPr>
          <p:nvPr>
            <p:ph type="sldNum" sz="quarter" idx="12"/>
          </p:nvPr>
        </p:nvSpPr>
        <p:spPr/>
        <p:txBody>
          <a:bodyPr/>
          <a:lstStyle/>
          <a:p>
            <a:fld id="{263132C0-1469-44B7-A469-F1FAA132ABFA}" type="slidenum">
              <a:rPr lang="en-US" smtClean="0"/>
              <a:t>‹#›</a:t>
            </a:fld>
            <a:endParaRPr lang="en-US"/>
          </a:p>
        </p:txBody>
      </p:sp>
    </p:spTree>
    <p:extLst>
      <p:ext uri="{BB962C8B-B14F-4D97-AF65-F5344CB8AC3E}">
        <p14:creationId xmlns:p14="http://schemas.microsoft.com/office/powerpoint/2010/main" val="388743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3367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7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3126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4435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4272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7/31/2022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3089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7/31/2022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33304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813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7/31/2022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475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4" r:id="rId12"/>
    <p:sldLayoutId id="2147483755" r:id="rId13"/>
    <p:sldLayoutId id="2147483756" r:id="rId14"/>
    <p:sldLayoutId id="2147483757" r:id="rId15"/>
    <p:sldLayoutId id="2147483758" r:id="rId16"/>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3D2B-EB93-D392-DCC3-63A035FAC350}"/>
              </a:ext>
            </a:extLst>
          </p:cNvPr>
          <p:cNvSpPr>
            <a:spLocks noGrp="1"/>
          </p:cNvSpPr>
          <p:nvPr>
            <p:ph type="ctrTitle"/>
          </p:nvPr>
        </p:nvSpPr>
        <p:spPr>
          <a:xfrm>
            <a:off x="710768" y="768589"/>
            <a:ext cx="2177207" cy="2178913"/>
          </a:xfrm>
        </p:spPr>
        <p:txBody>
          <a:bodyPr vert="horz" lIns="91440" tIns="45720" rIns="91440" bIns="45720" rtlCol="0">
            <a:noAutofit/>
          </a:bodyPr>
          <a:lstStyle/>
          <a:p>
            <a:pPr algn="l"/>
            <a:r>
              <a:rPr lang="en-US" sz="3600" b="1" i="0" u="none" strike="noStrike" kern="1200">
                <a:effectLst/>
                <a:latin typeface="+mj-lt"/>
                <a:ea typeface="+mj-ea"/>
                <a:cs typeface="+mj-cs"/>
              </a:rPr>
              <a:t>Wearable Optical Biometric Tracking System</a:t>
            </a:r>
            <a:endParaRPr lang="en-US" sz="3600" kern="1200">
              <a:latin typeface="+mj-lt"/>
              <a:ea typeface="+mj-ea"/>
              <a:cs typeface="+mj-cs"/>
            </a:endParaRPr>
          </a:p>
        </p:txBody>
      </p:sp>
      <p:sp>
        <p:nvSpPr>
          <p:cNvPr id="3" name="Subtitle 2">
            <a:extLst>
              <a:ext uri="{FF2B5EF4-FFF2-40B4-BE49-F238E27FC236}">
                <a16:creationId xmlns:a16="http://schemas.microsoft.com/office/drawing/2014/main" id="{A775EB1E-FE1D-D98C-045D-43768F81ECE5}"/>
              </a:ext>
            </a:extLst>
          </p:cNvPr>
          <p:cNvSpPr>
            <a:spLocks noGrp="1"/>
          </p:cNvSpPr>
          <p:nvPr>
            <p:ph type="subTitle" idx="1"/>
          </p:nvPr>
        </p:nvSpPr>
        <p:spPr>
          <a:xfrm>
            <a:off x="164429" y="3423463"/>
            <a:ext cx="3571810" cy="1559327"/>
          </a:xfrm>
        </p:spPr>
        <p:txBody>
          <a:bodyPr vert="horz" lIns="91440" tIns="45720" rIns="91440" bIns="45720" rtlCol="0" anchor="t">
            <a:normAutofit/>
          </a:bodyPr>
          <a:lstStyle/>
          <a:p>
            <a:r>
              <a:rPr lang="en-US" sz="1800"/>
              <a:t>Group 2</a:t>
            </a:r>
            <a:r>
              <a:rPr lang="en-US" sz="1300"/>
              <a:t>:</a:t>
            </a:r>
          </a:p>
          <a:p>
            <a:pPr indent="-228600">
              <a:buFont typeface="Arial" panose="020B0604020202020204" pitchFamily="34" charset="0"/>
              <a:buChar char="•"/>
            </a:pPr>
            <a:r>
              <a:rPr lang="en-US" sz="1400"/>
              <a:t>Tyrone Morales </a:t>
            </a:r>
            <a:r>
              <a:rPr lang="en-US" sz="1400" err="1"/>
              <a:t>PSe</a:t>
            </a:r>
            <a:endParaRPr lang="en-US" sz="1400" err="1">
              <a:cs typeface="Calibri Light"/>
            </a:endParaRPr>
          </a:p>
          <a:p>
            <a:pPr indent="-228600">
              <a:buFont typeface="Arial" panose="020B0604020202020204" pitchFamily="34" charset="0"/>
              <a:buChar char="•"/>
            </a:pPr>
            <a:endParaRPr lang="en-US" sz="1400">
              <a:cs typeface="Calibri Light"/>
            </a:endParaRPr>
          </a:p>
        </p:txBody>
      </p:sp>
      <p:pic>
        <p:nvPicPr>
          <p:cNvPr id="1026" name="Picture 2" descr="Shape&#10;&#10;Description automatically generated with low confidence">
            <a:extLst>
              <a:ext uri="{FF2B5EF4-FFF2-40B4-BE49-F238E27FC236}">
                <a16:creationId xmlns:a16="http://schemas.microsoft.com/office/drawing/2014/main" id="{F7358940-D0FC-7692-0292-0A096088EA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7540" y="393501"/>
            <a:ext cx="5014881" cy="375756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92696FDB-2C0F-74F1-0A22-B0A7A406EDB4}"/>
              </a:ext>
            </a:extLst>
          </p:cNvPr>
          <p:cNvSpPr txBox="1">
            <a:spLocks/>
          </p:cNvSpPr>
          <p:nvPr/>
        </p:nvSpPr>
        <p:spPr>
          <a:xfrm>
            <a:off x="2689093" y="3489599"/>
            <a:ext cx="3571810" cy="15593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1300">
              <a:cs typeface="Calibri Light"/>
            </a:endParaRPr>
          </a:p>
          <a:p>
            <a:pPr indent="-228600">
              <a:buFont typeface="Arial" panose="020B0604020202020204" pitchFamily="34" charset="0"/>
              <a:buChar char="•"/>
            </a:pPr>
            <a:r>
              <a:rPr lang="en-US" sz="1400"/>
              <a:t>Christopher Bormey EE</a:t>
            </a:r>
            <a:endParaRPr lang="en-US" sz="1400">
              <a:cs typeface="Calibri Light"/>
            </a:endParaRPr>
          </a:p>
          <a:p>
            <a:pPr indent="-228600">
              <a:buFont typeface="Arial" panose="020B0604020202020204" pitchFamily="34" charset="0"/>
              <a:buChar char="•"/>
            </a:pPr>
            <a:endParaRPr lang="en-US" sz="1400">
              <a:cs typeface="Calibri Light"/>
            </a:endParaRPr>
          </a:p>
        </p:txBody>
      </p:sp>
      <p:sp>
        <p:nvSpPr>
          <p:cNvPr id="7" name="Subtitle 2">
            <a:extLst>
              <a:ext uri="{FF2B5EF4-FFF2-40B4-BE49-F238E27FC236}">
                <a16:creationId xmlns:a16="http://schemas.microsoft.com/office/drawing/2014/main" id="{A52E6E48-9D29-D5C5-63D4-8AD776AEE72F}"/>
              </a:ext>
            </a:extLst>
          </p:cNvPr>
          <p:cNvSpPr txBox="1">
            <a:spLocks/>
          </p:cNvSpPr>
          <p:nvPr/>
        </p:nvSpPr>
        <p:spPr>
          <a:xfrm>
            <a:off x="5607696" y="3489599"/>
            <a:ext cx="3571810" cy="15593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1300">
              <a:cs typeface="Calibri Light"/>
            </a:endParaRPr>
          </a:p>
          <a:p>
            <a:pPr indent="-228600">
              <a:buFont typeface="Arial" panose="020B0604020202020204" pitchFamily="34" charset="0"/>
              <a:buChar char="•"/>
            </a:pPr>
            <a:r>
              <a:rPr lang="en-US" sz="1400"/>
              <a:t>SCOTT PERRYMAN EE &amp; CPE </a:t>
            </a:r>
            <a:endParaRPr lang="en-US" sz="1400">
              <a:cs typeface="Calibri Light"/>
            </a:endParaRPr>
          </a:p>
          <a:p>
            <a:pPr indent="-228600">
              <a:buFont typeface="Arial" panose="020B0604020202020204" pitchFamily="34" charset="0"/>
              <a:buChar char="•"/>
            </a:pPr>
            <a:endParaRPr lang="en-US" sz="1400">
              <a:cs typeface="Calibri Light"/>
            </a:endParaRPr>
          </a:p>
        </p:txBody>
      </p:sp>
      <p:sp>
        <p:nvSpPr>
          <p:cNvPr id="9" name="Subtitle 2">
            <a:extLst>
              <a:ext uri="{FF2B5EF4-FFF2-40B4-BE49-F238E27FC236}">
                <a16:creationId xmlns:a16="http://schemas.microsoft.com/office/drawing/2014/main" id="{E45D1551-59BF-12AD-752D-1243D87BE984}"/>
              </a:ext>
            </a:extLst>
          </p:cNvPr>
          <p:cNvSpPr txBox="1">
            <a:spLocks/>
          </p:cNvSpPr>
          <p:nvPr/>
        </p:nvSpPr>
        <p:spPr>
          <a:xfrm>
            <a:off x="8698828" y="3489599"/>
            <a:ext cx="3571810" cy="15593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1300">
              <a:cs typeface="Calibri Light"/>
            </a:endParaRPr>
          </a:p>
          <a:p>
            <a:pPr indent="-228600">
              <a:buFont typeface="Arial" panose="020B0604020202020204" pitchFamily="34" charset="0"/>
              <a:buChar char="•"/>
            </a:pPr>
            <a:r>
              <a:rPr lang="en-US" sz="1400"/>
              <a:t>Cody Showers CPE</a:t>
            </a:r>
            <a:endParaRPr lang="en-US" sz="1400">
              <a:cs typeface="Calibri Light"/>
            </a:endParaRPr>
          </a:p>
          <a:p>
            <a:pPr indent="-228600">
              <a:buFont typeface="Arial" panose="020B0604020202020204" pitchFamily="34" charset="0"/>
              <a:buChar char="•"/>
            </a:pPr>
            <a:endParaRPr lang="en-US" sz="1400">
              <a:cs typeface="Calibri Light"/>
            </a:endParaRPr>
          </a:p>
        </p:txBody>
      </p:sp>
      <p:pic>
        <p:nvPicPr>
          <p:cNvPr id="4" name="Picture 5">
            <a:extLst>
              <a:ext uri="{FF2B5EF4-FFF2-40B4-BE49-F238E27FC236}">
                <a16:creationId xmlns:a16="http://schemas.microsoft.com/office/drawing/2014/main" id="{441270F3-F01B-0EEB-E5D4-6640047E7D34}"/>
              </a:ext>
            </a:extLst>
          </p:cNvPr>
          <p:cNvPicPr>
            <a:picLocks noChangeAspect="1"/>
          </p:cNvPicPr>
          <p:nvPr/>
        </p:nvPicPr>
        <p:blipFill>
          <a:blip r:embed="rId3"/>
          <a:stretch>
            <a:fillRect/>
          </a:stretch>
        </p:blipFill>
        <p:spPr>
          <a:xfrm>
            <a:off x="8899676" y="4396688"/>
            <a:ext cx="1969518" cy="1745230"/>
          </a:xfrm>
          <a:prstGeom prst="rect">
            <a:avLst/>
          </a:prstGeom>
        </p:spPr>
      </p:pic>
      <p:pic>
        <p:nvPicPr>
          <p:cNvPr id="6" name="Picture 7">
            <a:extLst>
              <a:ext uri="{FF2B5EF4-FFF2-40B4-BE49-F238E27FC236}">
                <a16:creationId xmlns:a16="http://schemas.microsoft.com/office/drawing/2014/main" id="{4E708AFA-3A03-356A-1008-EB9D61751D8A}"/>
              </a:ext>
            </a:extLst>
          </p:cNvPr>
          <p:cNvPicPr>
            <a:picLocks noChangeAspect="1"/>
          </p:cNvPicPr>
          <p:nvPr/>
        </p:nvPicPr>
        <p:blipFill>
          <a:blip r:embed="rId4"/>
          <a:stretch>
            <a:fillRect/>
          </a:stretch>
        </p:blipFill>
        <p:spPr>
          <a:xfrm>
            <a:off x="3628576" y="4447187"/>
            <a:ext cx="1340509" cy="1730495"/>
          </a:xfrm>
          <a:prstGeom prst="rect">
            <a:avLst/>
          </a:prstGeom>
        </p:spPr>
      </p:pic>
      <p:pic>
        <p:nvPicPr>
          <p:cNvPr id="8" name="Picture 9">
            <a:extLst>
              <a:ext uri="{FF2B5EF4-FFF2-40B4-BE49-F238E27FC236}">
                <a16:creationId xmlns:a16="http://schemas.microsoft.com/office/drawing/2014/main" id="{FFCB18C4-6405-1ECF-D3DC-4FF77D315870}"/>
              </a:ext>
            </a:extLst>
          </p:cNvPr>
          <p:cNvPicPr>
            <a:picLocks noChangeAspect="1"/>
          </p:cNvPicPr>
          <p:nvPr/>
        </p:nvPicPr>
        <p:blipFill>
          <a:blip r:embed="rId5"/>
          <a:stretch>
            <a:fillRect/>
          </a:stretch>
        </p:blipFill>
        <p:spPr>
          <a:xfrm>
            <a:off x="624157" y="4454825"/>
            <a:ext cx="1885950" cy="1600200"/>
          </a:xfrm>
          <a:prstGeom prst="rect">
            <a:avLst/>
          </a:prstGeom>
        </p:spPr>
      </p:pic>
      <p:pic>
        <p:nvPicPr>
          <p:cNvPr id="10" name="Picture 10">
            <a:extLst>
              <a:ext uri="{FF2B5EF4-FFF2-40B4-BE49-F238E27FC236}">
                <a16:creationId xmlns:a16="http://schemas.microsoft.com/office/drawing/2014/main" id="{253A6FA7-9591-31B2-2D5A-9BCC21847DB0}"/>
              </a:ext>
            </a:extLst>
          </p:cNvPr>
          <p:cNvPicPr>
            <a:picLocks noChangeAspect="1"/>
          </p:cNvPicPr>
          <p:nvPr/>
        </p:nvPicPr>
        <p:blipFill>
          <a:blip r:embed="rId6"/>
          <a:stretch>
            <a:fillRect/>
          </a:stretch>
        </p:blipFill>
        <p:spPr>
          <a:xfrm>
            <a:off x="6149736" y="4393002"/>
            <a:ext cx="1847850" cy="1752600"/>
          </a:xfrm>
          <a:prstGeom prst="rect">
            <a:avLst/>
          </a:prstGeom>
        </p:spPr>
      </p:pic>
    </p:spTree>
    <p:extLst>
      <p:ext uri="{BB962C8B-B14F-4D97-AF65-F5344CB8AC3E}">
        <p14:creationId xmlns:p14="http://schemas.microsoft.com/office/powerpoint/2010/main" val="21983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D16E-29EC-C0F1-4AB4-3E07278FB467}"/>
              </a:ext>
            </a:extLst>
          </p:cNvPr>
          <p:cNvSpPr>
            <a:spLocks noGrp="1"/>
          </p:cNvSpPr>
          <p:nvPr>
            <p:ph type="title" idx="4294967295"/>
          </p:nvPr>
        </p:nvSpPr>
        <p:spPr>
          <a:xfrm>
            <a:off x="79375" y="-104588"/>
            <a:ext cx="10515600" cy="1325563"/>
          </a:xfrm>
        </p:spPr>
        <p:txBody>
          <a:bodyPr>
            <a:normAutofit fontScale="90000"/>
          </a:bodyPr>
          <a:lstStyle/>
          <a:p>
            <a:r>
              <a:rPr lang="en-US" b="1" i="1">
                <a:cs typeface="Calibri Light"/>
              </a:rPr>
              <a:t>Optical Windows and Adhesives for Index matching</a:t>
            </a:r>
          </a:p>
        </p:txBody>
      </p:sp>
      <p:sp>
        <p:nvSpPr>
          <p:cNvPr id="3" name="Content Placeholder 2">
            <a:extLst>
              <a:ext uri="{FF2B5EF4-FFF2-40B4-BE49-F238E27FC236}">
                <a16:creationId xmlns:a16="http://schemas.microsoft.com/office/drawing/2014/main" id="{E4012DB5-1657-6338-5133-A33D64B708DF}"/>
              </a:ext>
            </a:extLst>
          </p:cNvPr>
          <p:cNvSpPr>
            <a:spLocks noGrp="1"/>
          </p:cNvSpPr>
          <p:nvPr>
            <p:ph idx="4294967295"/>
          </p:nvPr>
        </p:nvSpPr>
        <p:spPr>
          <a:xfrm>
            <a:off x="0" y="1223495"/>
            <a:ext cx="5648325" cy="3941110"/>
          </a:xfrm>
        </p:spPr>
        <p:txBody>
          <a:bodyPr vert="horz" lIns="91440" tIns="45720" rIns="91440" bIns="45720" rtlCol="0" anchor="t">
            <a:noAutofit/>
          </a:bodyPr>
          <a:lstStyle/>
          <a:p>
            <a:pPr>
              <a:buFont typeface="Wingdings" panose="020F0502020204030204" pitchFamily="34" charset="0"/>
              <a:buChar char="§"/>
            </a:pPr>
            <a:r>
              <a:rPr lang="en-US" sz="2400">
                <a:cs typeface="Calibri"/>
              </a:rPr>
              <a:t> To further optimize the collection of the PPG signal, optical windows and adhesives were used to reduce Fresnel losses. </a:t>
            </a:r>
          </a:p>
          <a:p>
            <a:pPr>
              <a:buFont typeface="Wingdings" panose="020F0502020204030204" pitchFamily="34" charset="0"/>
              <a:buChar char="§"/>
            </a:pPr>
            <a:r>
              <a:rPr lang="en-US" sz="2400">
                <a:cs typeface="Calibri"/>
              </a:rPr>
              <a:t> The optical window and adhesive provided a transition medium between the sensor and skin resulting in a reduction of Fresnel losses of 6.39% to 0.12% </a:t>
            </a:r>
          </a:p>
          <a:p>
            <a:pPr>
              <a:buFont typeface="Wingdings" panose="020F0502020204030204" pitchFamily="34" charset="0"/>
              <a:buChar char="§"/>
            </a:pPr>
            <a:r>
              <a:rPr lang="en-US" sz="2400">
                <a:cs typeface="Calibri"/>
              </a:rPr>
              <a:t> The optical adhesive as the </a:t>
            </a:r>
            <a:r>
              <a:rPr lang="en-US" sz="2400" i="1" u="sng">
                <a:cs typeface="Calibri"/>
              </a:rPr>
              <a:t>NOA84 by Norland Adhesives</a:t>
            </a:r>
          </a:p>
          <a:p>
            <a:pPr marL="383540" lvl="1"/>
            <a:r>
              <a:rPr lang="en-US" sz="2400">
                <a:cs typeface="Calibri"/>
              </a:rPr>
              <a:t>A complication that arises from this is the need of a UV source as UV curing is needed for the adhesive.</a:t>
            </a:r>
          </a:p>
          <a:p>
            <a:pPr marL="383540" lvl="1"/>
            <a:endParaRPr lang="en-US">
              <a:cs typeface="Calibri"/>
            </a:endParaRPr>
          </a:p>
          <a:p>
            <a:endParaRPr lang="en-US">
              <a:cs typeface="Calibri"/>
            </a:endParaRPr>
          </a:p>
          <a:p>
            <a:endParaRPr lang="en-US">
              <a:cs typeface="Calibri"/>
            </a:endParaRPr>
          </a:p>
        </p:txBody>
      </p:sp>
      <p:pic>
        <p:nvPicPr>
          <p:cNvPr id="5" name="Picture 5" descr="Text&#10;&#10;Description automatically generated">
            <a:extLst>
              <a:ext uri="{FF2B5EF4-FFF2-40B4-BE49-F238E27FC236}">
                <a16:creationId xmlns:a16="http://schemas.microsoft.com/office/drawing/2014/main" id="{89FFA018-112D-8B4D-F5FA-21137CD3DD48}"/>
              </a:ext>
            </a:extLst>
          </p:cNvPr>
          <p:cNvPicPr>
            <a:picLocks noChangeAspect="1"/>
          </p:cNvPicPr>
          <p:nvPr/>
        </p:nvPicPr>
        <p:blipFill>
          <a:blip r:embed="rId2"/>
          <a:stretch>
            <a:fillRect/>
          </a:stretch>
        </p:blipFill>
        <p:spPr>
          <a:xfrm>
            <a:off x="8706893" y="3952131"/>
            <a:ext cx="3306762" cy="2140137"/>
          </a:xfrm>
          <a:prstGeom prst="rect">
            <a:avLst/>
          </a:prstGeom>
        </p:spPr>
      </p:pic>
      <p:sp>
        <p:nvSpPr>
          <p:cNvPr id="7" name="Rectangle 6">
            <a:extLst>
              <a:ext uri="{FF2B5EF4-FFF2-40B4-BE49-F238E27FC236}">
                <a16:creationId xmlns:a16="http://schemas.microsoft.com/office/drawing/2014/main" id="{C13B1498-906D-90F6-F6CA-AD5694574F71}"/>
              </a:ext>
            </a:extLst>
          </p:cNvPr>
          <p:cNvSpPr/>
          <p:nvPr/>
        </p:nvSpPr>
        <p:spPr>
          <a:xfrm>
            <a:off x="8655050" y="765175"/>
            <a:ext cx="912812" cy="9128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2987314-9B9F-2D21-F12D-E6BF9DCCC663}"/>
              </a:ext>
            </a:extLst>
          </p:cNvPr>
          <p:cNvSpPr/>
          <p:nvPr/>
        </p:nvSpPr>
        <p:spPr>
          <a:xfrm>
            <a:off x="5749925" y="1217613"/>
            <a:ext cx="515937" cy="5714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1" name="Table 11">
            <a:extLst>
              <a:ext uri="{FF2B5EF4-FFF2-40B4-BE49-F238E27FC236}">
                <a16:creationId xmlns:a16="http://schemas.microsoft.com/office/drawing/2014/main" id="{D752390C-A013-7002-A90B-84D868A8D8FE}"/>
              </a:ext>
            </a:extLst>
          </p:cNvPr>
          <p:cNvGraphicFramePr>
            <a:graphicFrameLocks noGrp="1"/>
          </p:cNvGraphicFramePr>
          <p:nvPr>
            <p:extLst>
              <p:ext uri="{D42A27DB-BD31-4B8C-83A1-F6EECF244321}">
                <p14:modId xmlns:p14="http://schemas.microsoft.com/office/powerpoint/2010/main" val="2152974375"/>
              </p:ext>
            </p:extLst>
          </p:nvPr>
        </p:nvGraphicFramePr>
        <p:xfrm>
          <a:off x="5702429" y="4602203"/>
          <a:ext cx="3215582" cy="1493520"/>
        </p:xfrm>
        <a:graphic>
          <a:graphicData uri="http://schemas.openxmlformats.org/drawingml/2006/table">
            <a:tbl>
              <a:tblPr firstRow="1" bandRow="1">
                <a:tableStyleId>{5C22544A-7EE6-4342-B048-85BDC9FD1C3A}</a:tableStyleId>
              </a:tblPr>
              <a:tblGrid>
                <a:gridCol w="3215582">
                  <a:extLst>
                    <a:ext uri="{9D8B030D-6E8A-4147-A177-3AD203B41FA5}">
                      <a16:colId xmlns:a16="http://schemas.microsoft.com/office/drawing/2014/main" val="3838433477"/>
                    </a:ext>
                  </a:extLst>
                </a:gridCol>
              </a:tblGrid>
              <a:tr h="311581">
                <a:tc>
                  <a:txBody>
                    <a:bodyPr/>
                    <a:lstStyle/>
                    <a:p>
                      <a:pPr algn="ctr"/>
                      <a:r>
                        <a:rPr lang="en-US" sz="1600"/>
                        <a:t>NOA84</a:t>
                      </a:r>
                    </a:p>
                  </a:txBody>
                  <a:tcPr/>
                </a:tc>
                <a:extLst>
                  <a:ext uri="{0D108BD9-81ED-4DB2-BD59-A6C34878D82A}">
                    <a16:rowId xmlns:a16="http://schemas.microsoft.com/office/drawing/2014/main" val="2460855534"/>
                  </a:ext>
                </a:extLst>
              </a:tr>
              <a:tr h="545267">
                <a:tc>
                  <a:txBody>
                    <a:bodyPr/>
                    <a:lstStyle/>
                    <a:p>
                      <a:pPr algn="l"/>
                      <a:r>
                        <a:rPr lang="en-US" sz="1600" b="1"/>
                        <a:t>[Refractive Index]</a:t>
                      </a:r>
                    </a:p>
                    <a:p>
                      <a:pPr lvl="0" algn="l">
                        <a:buNone/>
                      </a:pPr>
                      <a:r>
                        <a:rPr lang="en-US" sz="1600"/>
                        <a:t>1.46</a:t>
                      </a:r>
                    </a:p>
                  </a:txBody>
                  <a:tcPr/>
                </a:tc>
                <a:extLst>
                  <a:ext uri="{0D108BD9-81ED-4DB2-BD59-A6C34878D82A}">
                    <a16:rowId xmlns:a16="http://schemas.microsoft.com/office/drawing/2014/main" val="3486582185"/>
                  </a:ext>
                </a:extLst>
              </a:tr>
              <a:tr h="545267">
                <a:tc>
                  <a:txBody>
                    <a:bodyPr/>
                    <a:lstStyle/>
                    <a:p>
                      <a:pPr algn="l"/>
                      <a:r>
                        <a:rPr lang="en-US" sz="1600" b="1"/>
                        <a:t>[Optimal Curing Wavelengths]</a:t>
                      </a:r>
                    </a:p>
                    <a:p>
                      <a:pPr lvl="0" algn="l">
                        <a:buNone/>
                      </a:pPr>
                      <a:r>
                        <a:rPr lang="en-US" sz="1600"/>
                        <a:t>3</a:t>
                      </a:r>
                      <a:r>
                        <a:rPr lang="en-US" sz="1600" b="0" i="0" u="none" strike="noStrike" noProof="0">
                          <a:latin typeface="Calibri"/>
                        </a:rPr>
                        <a:t>25 nm, 365 nm and 405nm</a:t>
                      </a:r>
                      <a:endParaRPr lang="en-US" sz="1600"/>
                    </a:p>
                  </a:txBody>
                  <a:tcPr/>
                </a:tc>
                <a:extLst>
                  <a:ext uri="{0D108BD9-81ED-4DB2-BD59-A6C34878D82A}">
                    <a16:rowId xmlns:a16="http://schemas.microsoft.com/office/drawing/2014/main" val="597311461"/>
                  </a:ext>
                </a:extLst>
              </a:tr>
            </a:tbl>
          </a:graphicData>
        </a:graphic>
      </p:graphicFrame>
      <p:pic>
        <p:nvPicPr>
          <p:cNvPr id="10" name="Picture 9">
            <a:extLst>
              <a:ext uri="{FF2B5EF4-FFF2-40B4-BE49-F238E27FC236}">
                <a16:creationId xmlns:a16="http://schemas.microsoft.com/office/drawing/2014/main" id="{E01DB462-C64C-F58E-E9AE-6856CA2AF9AE}"/>
              </a:ext>
            </a:extLst>
          </p:cNvPr>
          <p:cNvPicPr>
            <a:picLocks noChangeAspect="1"/>
          </p:cNvPicPr>
          <p:nvPr/>
        </p:nvPicPr>
        <p:blipFill>
          <a:blip r:embed="rId3"/>
          <a:stretch>
            <a:fillRect/>
          </a:stretch>
        </p:blipFill>
        <p:spPr>
          <a:xfrm>
            <a:off x="9924616" y="182636"/>
            <a:ext cx="1885950" cy="1600200"/>
          </a:xfrm>
          <a:prstGeom prst="rect">
            <a:avLst/>
          </a:prstGeom>
        </p:spPr>
      </p:pic>
      <p:pic>
        <p:nvPicPr>
          <p:cNvPr id="6" name="Picture 11">
            <a:extLst>
              <a:ext uri="{FF2B5EF4-FFF2-40B4-BE49-F238E27FC236}">
                <a16:creationId xmlns:a16="http://schemas.microsoft.com/office/drawing/2014/main" id="{ABE57C53-58C9-C2C3-85BC-68FA10F5340E}"/>
              </a:ext>
            </a:extLst>
          </p:cNvPr>
          <p:cNvPicPr>
            <a:picLocks noChangeAspect="1"/>
          </p:cNvPicPr>
          <p:nvPr/>
        </p:nvPicPr>
        <p:blipFill>
          <a:blip r:embed="rId4"/>
          <a:stretch>
            <a:fillRect/>
          </a:stretch>
        </p:blipFill>
        <p:spPr>
          <a:xfrm>
            <a:off x="5832195" y="669178"/>
            <a:ext cx="2619375" cy="2038350"/>
          </a:xfrm>
          <a:prstGeom prst="rect">
            <a:avLst/>
          </a:prstGeom>
        </p:spPr>
      </p:pic>
      <p:graphicFrame>
        <p:nvGraphicFramePr>
          <p:cNvPr id="13" name="Table 13">
            <a:extLst>
              <a:ext uri="{FF2B5EF4-FFF2-40B4-BE49-F238E27FC236}">
                <a16:creationId xmlns:a16="http://schemas.microsoft.com/office/drawing/2014/main" id="{1EF4E5E3-2F84-EE61-3DC9-401B92B85D50}"/>
              </a:ext>
            </a:extLst>
          </p:cNvPr>
          <p:cNvGraphicFramePr>
            <a:graphicFrameLocks noGrp="1"/>
          </p:cNvGraphicFramePr>
          <p:nvPr>
            <p:extLst>
              <p:ext uri="{D42A27DB-BD31-4B8C-83A1-F6EECF244321}">
                <p14:modId xmlns:p14="http://schemas.microsoft.com/office/powerpoint/2010/main" val="1830957499"/>
              </p:ext>
            </p:extLst>
          </p:nvPr>
        </p:nvGraphicFramePr>
        <p:xfrm>
          <a:off x="5627445" y="2784258"/>
          <a:ext cx="4084320" cy="165100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2860505623"/>
                    </a:ext>
                  </a:extLst>
                </a:gridCol>
              </a:tblGrid>
              <a:tr h="370840">
                <a:tc>
                  <a:txBody>
                    <a:bodyPr/>
                    <a:lstStyle/>
                    <a:p>
                      <a:r>
                        <a:rPr lang="en-US"/>
                        <a:t>Clear Plastic Optical Windows</a:t>
                      </a:r>
                    </a:p>
                  </a:txBody>
                  <a:tcPr/>
                </a:tc>
                <a:extLst>
                  <a:ext uri="{0D108BD9-81ED-4DB2-BD59-A6C34878D82A}">
                    <a16:rowId xmlns:a16="http://schemas.microsoft.com/office/drawing/2014/main" val="446234739"/>
                  </a:ext>
                </a:extLst>
              </a:tr>
              <a:tr h="370840">
                <a:tc>
                  <a:txBody>
                    <a:bodyPr/>
                    <a:lstStyle/>
                    <a:p>
                      <a:r>
                        <a:rPr lang="en-US" b="1"/>
                        <a:t>[Refractive Index]</a:t>
                      </a:r>
                    </a:p>
                    <a:p>
                      <a:pPr lvl="0">
                        <a:buNone/>
                      </a:pPr>
                      <a:r>
                        <a:rPr lang="en-US"/>
                        <a:t>1.501</a:t>
                      </a:r>
                    </a:p>
                  </a:txBody>
                  <a:tcPr/>
                </a:tc>
                <a:extLst>
                  <a:ext uri="{0D108BD9-81ED-4DB2-BD59-A6C34878D82A}">
                    <a16:rowId xmlns:a16="http://schemas.microsoft.com/office/drawing/2014/main" val="2759502740"/>
                  </a:ext>
                </a:extLst>
              </a:tr>
              <a:tr h="370840">
                <a:tc>
                  <a:txBody>
                    <a:bodyPr/>
                    <a:lstStyle/>
                    <a:p>
                      <a:r>
                        <a:rPr lang="en-US" b="1"/>
                        <a:t>[Transmission]</a:t>
                      </a:r>
                    </a:p>
                    <a:p>
                      <a:pPr lvl="0">
                        <a:buNone/>
                      </a:pPr>
                      <a:r>
                        <a:rPr lang="en-US"/>
                        <a:t>Above 90% </a:t>
                      </a:r>
                    </a:p>
                  </a:txBody>
                  <a:tcPr/>
                </a:tc>
                <a:extLst>
                  <a:ext uri="{0D108BD9-81ED-4DB2-BD59-A6C34878D82A}">
                    <a16:rowId xmlns:a16="http://schemas.microsoft.com/office/drawing/2014/main" val="2743570869"/>
                  </a:ext>
                </a:extLst>
              </a:tr>
            </a:tbl>
          </a:graphicData>
        </a:graphic>
      </p:graphicFrame>
    </p:spTree>
    <p:extLst>
      <p:ext uri="{BB962C8B-B14F-4D97-AF65-F5344CB8AC3E}">
        <p14:creationId xmlns:p14="http://schemas.microsoft.com/office/powerpoint/2010/main" val="250283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B680-5D8D-9EC1-D2A1-013729B73A81}"/>
              </a:ext>
            </a:extLst>
          </p:cNvPr>
          <p:cNvSpPr>
            <a:spLocks noGrp="1"/>
          </p:cNvSpPr>
          <p:nvPr>
            <p:ph type="title" idx="4294967295"/>
          </p:nvPr>
        </p:nvSpPr>
        <p:spPr>
          <a:xfrm>
            <a:off x="315912" y="1588"/>
            <a:ext cx="12122150" cy="1608137"/>
          </a:xfrm>
        </p:spPr>
        <p:txBody>
          <a:bodyPr/>
          <a:lstStyle/>
          <a:p>
            <a:r>
              <a:rPr lang="en-US" b="1" i="1">
                <a:cs typeface="Calibri Light"/>
              </a:rPr>
              <a:t>Thermal sensor </a:t>
            </a:r>
          </a:p>
        </p:txBody>
      </p:sp>
      <p:sp>
        <p:nvSpPr>
          <p:cNvPr id="6" name="Content Placeholder 5">
            <a:extLst>
              <a:ext uri="{FF2B5EF4-FFF2-40B4-BE49-F238E27FC236}">
                <a16:creationId xmlns:a16="http://schemas.microsoft.com/office/drawing/2014/main" id="{133633CC-F8A5-9708-3430-53FAC20D26A0}"/>
              </a:ext>
            </a:extLst>
          </p:cNvPr>
          <p:cNvSpPr>
            <a:spLocks noGrp="1"/>
          </p:cNvSpPr>
          <p:nvPr>
            <p:ph idx="4294967295"/>
          </p:nvPr>
        </p:nvSpPr>
        <p:spPr>
          <a:xfrm>
            <a:off x="0" y="1706563"/>
            <a:ext cx="6372225" cy="4359275"/>
          </a:xfrm>
        </p:spPr>
        <p:txBody>
          <a:bodyPr vert="horz" lIns="91440" tIns="45720" rIns="91440" bIns="45720" rtlCol="0" anchor="t">
            <a:normAutofit/>
          </a:bodyPr>
          <a:lstStyle/>
          <a:p>
            <a:pPr>
              <a:buFont typeface="Wingdings" panose="020F0502020204030204" pitchFamily="34" charset="0"/>
              <a:buChar char="§"/>
            </a:pPr>
            <a:r>
              <a:rPr lang="en-US" sz="2600">
                <a:cs typeface="Calibri"/>
              </a:rPr>
              <a:t> For skin temperature sensing, we utilized a thermal sensor module with an I</a:t>
            </a:r>
            <a:r>
              <a:rPr lang="en-US" sz="2600" baseline="30000">
                <a:cs typeface="Calibri"/>
              </a:rPr>
              <a:t>2</a:t>
            </a:r>
            <a:r>
              <a:rPr lang="en-US" sz="2600">
                <a:cs typeface="Calibri"/>
              </a:rPr>
              <a:t>C interface for system integration.</a:t>
            </a:r>
            <a:endParaRPr lang="en-US"/>
          </a:p>
          <a:p>
            <a:pPr>
              <a:buFont typeface="Wingdings" panose="020F0502020204030204" pitchFamily="34" charset="0"/>
              <a:buChar char="§"/>
            </a:pPr>
            <a:r>
              <a:rPr lang="en-US" sz="2600">
                <a:cs typeface="Calibri"/>
              </a:rPr>
              <a:t> The thermal sensor to be used is the MLX90362 available via Mouser.  </a:t>
            </a:r>
          </a:p>
          <a:p>
            <a:endParaRPr lang="en-US">
              <a:cs typeface="Calibri"/>
            </a:endParaRPr>
          </a:p>
          <a:p>
            <a:endParaRPr lang="en-US">
              <a:cs typeface="Calibri"/>
            </a:endParaRPr>
          </a:p>
          <a:p>
            <a:pPr marL="0" indent="0">
              <a:buNone/>
            </a:pPr>
            <a:endParaRPr lang="en-US">
              <a:cs typeface="Calibri"/>
            </a:endParaRPr>
          </a:p>
        </p:txBody>
      </p:sp>
      <p:graphicFrame>
        <p:nvGraphicFramePr>
          <p:cNvPr id="7" name="Table 7">
            <a:extLst>
              <a:ext uri="{FF2B5EF4-FFF2-40B4-BE49-F238E27FC236}">
                <a16:creationId xmlns:a16="http://schemas.microsoft.com/office/drawing/2014/main" id="{14CC1815-77E3-E759-D2C7-E02636253698}"/>
              </a:ext>
            </a:extLst>
          </p:cNvPr>
          <p:cNvGraphicFramePr>
            <a:graphicFrameLocks noGrp="1"/>
          </p:cNvGraphicFramePr>
          <p:nvPr>
            <p:extLst>
              <p:ext uri="{D42A27DB-BD31-4B8C-83A1-F6EECF244321}">
                <p14:modId xmlns:p14="http://schemas.microsoft.com/office/powerpoint/2010/main" val="989093561"/>
              </p:ext>
            </p:extLst>
          </p:nvPr>
        </p:nvGraphicFramePr>
        <p:xfrm>
          <a:off x="6548437" y="651696"/>
          <a:ext cx="5514211" cy="2926080"/>
        </p:xfrm>
        <a:graphic>
          <a:graphicData uri="http://schemas.openxmlformats.org/drawingml/2006/table">
            <a:tbl>
              <a:tblPr firstRow="1" bandRow="1">
                <a:tableStyleId>{5C22544A-7EE6-4342-B048-85BDC9FD1C3A}</a:tableStyleId>
              </a:tblPr>
              <a:tblGrid>
                <a:gridCol w="2885374">
                  <a:extLst>
                    <a:ext uri="{9D8B030D-6E8A-4147-A177-3AD203B41FA5}">
                      <a16:colId xmlns:a16="http://schemas.microsoft.com/office/drawing/2014/main" val="1809096396"/>
                    </a:ext>
                  </a:extLst>
                </a:gridCol>
                <a:gridCol w="2628837">
                  <a:extLst>
                    <a:ext uri="{9D8B030D-6E8A-4147-A177-3AD203B41FA5}">
                      <a16:colId xmlns:a16="http://schemas.microsoft.com/office/drawing/2014/main" val="2966422332"/>
                    </a:ext>
                  </a:extLst>
                </a:gridCol>
              </a:tblGrid>
              <a:tr h="365125">
                <a:tc>
                  <a:txBody>
                    <a:bodyPr/>
                    <a:lstStyle/>
                    <a:p>
                      <a:pPr algn="ctr"/>
                      <a:r>
                        <a:rPr lang="en-US"/>
                        <a:t>MAX30205</a:t>
                      </a:r>
                    </a:p>
                  </a:txBody>
                  <a:tcPr/>
                </a:tc>
                <a:tc>
                  <a:txBody>
                    <a:bodyPr/>
                    <a:lstStyle/>
                    <a:p>
                      <a:pPr algn="ctr"/>
                      <a:r>
                        <a:rPr lang="en-US"/>
                        <a:t>MLX90362</a:t>
                      </a:r>
                    </a:p>
                  </a:txBody>
                  <a:tcPr/>
                </a:tc>
                <a:extLst>
                  <a:ext uri="{0D108BD9-81ED-4DB2-BD59-A6C34878D82A}">
                    <a16:rowId xmlns:a16="http://schemas.microsoft.com/office/drawing/2014/main" val="1684095189"/>
                  </a:ext>
                </a:extLst>
              </a:tr>
              <a:tr h="434217">
                <a:tc>
                  <a:txBody>
                    <a:bodyPr/>
                    <a:lstStyle/>
                    <a:p>
                      <a:r>
                        <a:rPr lang="en-US" b="1" u="sng"/>
                        <a:t>[Sensor Modality]</a:t>
                      </a:r>
                    </a:p>
                    <a:p>
                      <a:pPr lvl="0">
                        <a:buNone/>
                      </a:pPr>
                      <a:r>
                        <a:rPr lang="en-US"/>
                        <a:t>Contact-based sensor</a:t>
                      </a:r>
                    </a:p>
                  </a:txBody>
                  <a:tcPr/>
                </a:tc>
                <a:tc>
                  <a:txBody>
                    <a:bodyPr/>
                    <a:lstStyle/>
                    <a:p>
                      <a:pPr lvl="0">
                        <a:buNone/>
                      </a:pPr>
                      <a:r>
                        <a:rPr lang="en-US" sz="1800" b="1" i="0" u="sng" strike="noStrike" noProof="0">
                          <a:latin typeface="Calibri"/>
                        </a:rPr>
                        <a:t>[Sensor Modality]</a:t>
                      </a:r>
                      <a:endParaRPr lang="en-US"/>
                    </a:p>
                    <a:p>
                      <a:pPr lvl="0">
                        <a:buNone/>
                      </a:pPr>
                      <a:r>
                        <a:rPr lang="en-US"/>
                        <a:t>Optical-based sensor</a:t>
                      </a:r>
                    </a:p>
                  </a:txBody>
                  <a:tcPr/>
                </a:tc>
                <a:extLst>
                  <a:ext uri="{0D108BD9-81ED-4DB2-BD59-A6C34878D82A}">
                    <a16:rowId xmlns:a16="http://schemas.microsoft.com/office/drawing/2014/main" val="1725283333"/>
                  </a:ext>
                </a:extLst>
              </a:tr>
              <a:tr h="635000">
                <a:tc>
                  <a:txBody>
                    <a:bodyPr/>
                    <a:lstStyle/>
                    <a:p>
                      <a:r>
                        <a:rPr lang="en-US" b="1" u="sng"/>
                        <a:t>[Measurement Accuracy]</a:t>
                      </a:r>
                    </a:p>
                    <a:p>
                      <a:pPr lvl="0">
                        <a:buNone/>
                      </a:pPr>
                      <a:r>
                        <a:rPr lang="en-US"/>
                        <a:t>0.1 Celsius </a:t>
                      </a:r>
                    </a:p>
                  </a:txBody>
                  <a:tcPr/>
                </a:tc>
                <a:tc>
                  <a:txBody>
                    <a:bodyPr/>
                    <a:lstStyle/>
                    <a:p>
                      <a:r>
                        <a:rPr lang="en-US" b="1" u="sng"/>
                        <a:t>[Measurement Accuracy]</a:t>
                      </a:r>
                    </a:p>
                    <a:p>
                      <a:pPr lvl="0">
                        <a:buNone/>
                      </a:pPr>
                      <a:r>
                        <a:rPr lang="en-US"/>
                        <a:t> 0.01 Celsius </a:t>
                      </a:r>
                    </a:p>
                  </a:txBody>
                  <a:tcPr/>
                </a:tc>
                <a:extLst>
                  <a:ext uri="{0D108BD9-81ED-4DB2-BD59-A6C34878D82A}">
                    <a16:rowId xmlns:a16="http://schemas.microsoft.com/office/drawing/2014/main" val="1869624776"/>
                  </a:ext>
                </a:extLst>
              </a:tr>
              <a:tr h="434217">
                <a:tc>
                  <a:txBody>
                    <a:bodyPr/>
                    <a:lstStyle/>
                    <a:p>
                      <a:r>
                        <a:rPr lang="en-US" b="1" u="sng"/>
                        <a:t>[Price]</a:t>
                      </a:r>
                    </a:p>
                    <a:p>
                      <a:pPr lvl="0">
                        <a:buNone/>
                      </a:pPr>
                      <a:r>
                        <a:rPr lang="en-US"/>
                        <a:t>$4.77 per unit</a:t>
                      </a:r>
                    </a:p>
                  </a:txBody>
                  <a:tcPr/>
                </a:tc>
                <a:tc>
                  <a:txBody>
                    <a:bodyPr/>
                    <a:lstStyle/>
                    <a:p>
                      <a:r>
                        <a:rPr lang="en-US" b="1" u="sng"/>
                        <a:t>[Price] </a:t>
                      </a:r>
                    </a:p>
                    <a:p>
                      <a:pPr lvl="0">
                        <a:buNone/>
                      </a:pPr>
                      <a:r>
                        <a:rPr lang="en-US"/>
                        <a:t>$17.98 per unit</a:t>
                      </a:r>
                    </a:p>
                  </a:txBody>
                  <a:tcPr/>
                </a:tc>
                <a:extLst>
                  <a:ext uri="{0D108BD9-81ED-4DB2-BD59-A6C34878D82A}">
                    <a16:rowId xmlns:a16="http://schemas.microsoft.com/office/drawing/2014/main" val="109764144"/>
                  </a:ext>
                </a:extLst>
              </a:tr>
              <a:tr h="434217">
                <a:tc>
                  <a:txBody>
                    <a:bodyPr/>
                    <a:lstStyle/>
                    <a:p>
                      <a:pPr lvl="0">
                        <a:buNone/>
                      </a:pPr>
                      <a:r>
                        <a:rPr lang="en-US" b="1" u="sng"/>
                        <a:t>[Power consumption]</a:t>
                      </a:r>
                    </a:p>
                    <a:p>
                      <a:pPr lvl="0">
                        <a:buNone/>
                      </a:pPr>
                      <a:r>
                        <a:rPr lang="en-US"/>
                        <a:t>V</a:t>
                      </a:r>
                      <a:r>
                        <a:rPr lang="en-US" baseline="-25000"/>
                        <a:t>s</a:t>
                      </a:r>
                      <a:r>
                        <a:rPr lang="en-US"/>
                        <a:t> = 2.7V - 3.3V @ I</a:t>
                      </a:r>
                      <a:r>
                        <a:rPr lang="en-US" baseline="-25000"/>
                        <a:t>s</a:t>
                      </a:r>
                      <a:r>
                        <a:rPr lang="en-US"/>
                        <a:t> =100 </a:t>
                      </a:r>
                      <a:r>
                        <a:rPr lang="en-US" err="1"/>
                        <a:t>uA</a:t>
                      </a:r>
                      <a:endParaRPr lang="en-US"/>
                    </a:p>
                  </a:txBody>
                  <a:tcPr/>
                </a:tc>
                <a:tc>
                  <a:txBody>
                    <a:bodyPr/>
                    <a:lstStyle/>
                    <a:p>
                      <a:pPr lvl="0">
                        <a:buNone/>
                      </a:pPr>
                      <a:r>
                        <a:rPr lang="en-US" b="1" u="sng"/>
                        <a:t>[Power consumption]</a:t>
                      </a:r>
                    </a:p>
                    <a:p>
                      <a:pPr lvl="0">
                        <a:buNone/>
                      </a:pPr>
                      <a:r>
                        <a:rPr lang="en-US"/>
                        <a:t>V</a:t>
                      </a:r>
                      <a:r>
                        <a:rPr lang="en-US" baseline="-25000"/>
                        <a:t>s</a:t>
                      </a:r>
                      <a:r>
                        <a:rPr lang="en-US"/>
                        <a:t> = 3.3V @ I</a:t>
                      </a:r>
                      <a:r>
                        <a:rPr lang="en-US" baseline="-25000"/>
                        <a:t>S</a:t>
                      </a:r>
                      <a:r>
                        <a:rPr lang="en-US"/>
                        <a:t> = 1 mA</a:t>
                      </a:r>
                    </a:p>
                  </a:txBody>
                  <a:tcPr/>
                </a:tc>
                <a:extLst>
                  <a:ext uri="{0D108BD9-81ED-4DB2-BD59-A6C34878D82A}">
                    <a16:rowId xmlns:a16="http://schemas.microsoft.com/office/drawing/2014/main" val="2385697751"/>
                  </a:ext>
                </a:extLst>
              </a:tr>
            </a:tbl>
          </a:graphicData>
        </a:graphic>
      </p:graphicFrame>
      <p:pic>
        <p:nvPicPr>
          <p:cNvPr id="8" name="Picture 8" descr="Icon&#10;&#10;Description automatically generated">
            <a:extLst>
              <a:ext uri="{FF2B5EF4-FFF2-40B4-BE49-F238E27FC236}">
                <a16:creationId xmlns:a16="http://schemas.microsoft.com/office/drawing/2014/main" id="{26264B78-5D66-B65F-EFCD-8ADE0F1B6F30}"/>
              </a:ext>
            </a:extLst>
          </p:cNvPr>
          <p:cNvPicPr>
            <a:picLocks noChangeAspect="1"/>
          </p:cNvPicPr>
          <p:nvPr/>
        </p:nvPicPr>
        <p:blipFill>
          <a:blip r:embed="rId2"/>
          <a:stretch>
            <a:fillRect/>
          </a:stretch>
        </p:blipFill>
        <p:spPr>
          <a:xfrm>
            <a:off x="7820025" y="3737139"/>
            <a:ext cx="2330450" cy="2330450"/>
          </a:xfrm>
          <a:prstGeom prst="rect">
            <a:avLst/>
          </a:prstGeom>
        </p:spPr>
      </p:pic>
      <p:pic>
        <p:nvPicPr>
          <p:cNvPr id="4" name="Picture 9">
            <a:extLst>
              <a:ext uri="{FF2B5EF4-FFF2-40B4-BE49-F238E27FC236}">
                <a16:creationId xmlns:a16="http://schemas.microsoft.com/office/drawing/2014/main" id="{C07A36B5-4076-E243-5E06-A2B45BDB6DD0}"/>
              </a:ext>
            </a:extLst>
          </p:cNvPr>
          <p:cNvPicPr>
            <a:picLocks noChangeAspect="1"/>
          </p:cNvPicPr>
          <p:nvPr/>
        </p:nvPicPr>
        <p:blipFill>
          <a:blip r:embed="rId3"/>
          <a:stretch>
            <a:fillRect/>
          </a:stretch>
        </p:blipFill>
        <p:spPr>
          <a:xfrm>
            <a:off x="10026949" y="5058674"/>
            <a:ext cx="1885950" cy="1600200"/>
          </a:xfrm>
          <a:prstGeom prst="rect">
            <a:avLst/>
          </a:prstGeom>
        </p:spPr>
      </p:pic>
    </p:spTree>
    <p:extLst>
      <p:ext uri="{BB962C8B-B14F-4D97-AF65-F5344CB8AC3E}">
        <p14:creationId xmlns:p14="http://schemas.microsoft.com/office/powerpoint/2010/main" val="80913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54C3-BD30-7DBA-F169-0CCF569A474E}"/>
              </a:ext>
            </a:extLst>
          </p:cNvPr>
          <p:cNvSpPr>
            <a:spLocks noGrp="1"/>
          </p:cNvSpPr>
          <p:nvPr>
            <p:ph type="title"/>
          </p:nvPr>
        </p:nvSpPr>
        <p:spPr/>
        <p:txBody>
          <a:bodyPr/>
          <a:lstStyle/>
          <a:p>
            <a:r>
              <a:rPr lang="en-US"/>
              <a:t>Analog Front End Selection</a:t>
            </a:r>
          </a:p>
        </p:txBody>
      </p:sp>
      <p:graphicFrame>
        <p:nvGraphicFramePr>
          <p:cNvPr id="4" name="Table 4">
            <a:extLst>
              <a:ext uri="{FF2B5EF4-FFF2-40B4-BE49-F238E27FC236}">
                <a16:creationId xmlns:a16="http://schemas.microsoft.com/office/drawing/2014/main" id="{B35224FB-3D03-5674-808A-1E93CCBD832B}"/>
              </a:ext>
            </a:extLst>
          </p:cNvPr>
          <p:cNvGraphicFramePr>
            <a:graphicFrameLocks noGrp="1"/>
          </p:cNvGraphicFramePr>
          <p:nvPr>
            <p:ph idx="1"/>
            <p:extLst>
              <p:ext uri="{D42A27DB-BD31-4B8C-83A1-F6EECF244321}">
                <p14:modId xmlns:p14="http://schemas.microsoft.com/office/powerpoint/2010/main" val="781115914"/>
              </p:ext>
            </p:extLst>
          </p:nvPr>
        </p:nvGraphicFramePr>
        <p:xfrm>
          <a:off x="1096963" y="1846263"/>
          <a:ext cx="10058400" cy="17526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737664884"/>
                    </a:ext>
                  </a:extLst>
                </a:gridCol>
                <a:gridCol w="2011680">
                  <a:extLst>
                    <a:ext uri="{9D8B030D-6E8A-4147-A177-3AD203B41FA5}">
                      <a16:colId xmlns:a16="http://schemas.microsoft.com/office/drawing/2014/main" val="41895352"/>
                    </a:ext>
                  </a:extLst>
                </a:gridCol>
                <a:gridCol w="2011680">
                  <a:extLst>
                    <a:ext uri="{9D8B030D-6E8A-4147-A177-3AD203B41FA5}">
                      <a16:colId xmlns:a16="http://schemas.microsoft.com/office/drawing/2014/main" val="352409070"/>
                    </a:ext>
                  </a:extLst>
                </a:gridCol>
                <a:gridCol w="2011680">
                  <a:extLst>
                    <a:ext uri="{9D8B030D-6E8A-4147-A177-3AD203B41FA5}">
                      <a16:colId xmlns:a16="http://schemas.microsoft.com/office/drawing/2014/main" val="299245089"/>
                    </a:ext>
                  </a:extLst>
                </a:gridCol>
                <a:gridCol w="2011680">
                  <a:extLst>
                    <a:ext uri="{9D8B030D-6E8A-4147-A177-3AD203B41FA5}">
                      <a16:colId xmlns:a16="http://schemas.microsoft.com/office/drawing/2014/main" val="648037763"/>
                    </a:ext>
                  </a:extLst>
                </a:gridCol>
              </a:tblGrid>
              <a:tr h="370840">
                <a:tc>
                  <a:txBody>
                    <a:bodyPr/>
                    <a:lstStyle/>
                    <a:p>
                      <a:r>
                        <a:rPr lang="en-US"/>
                        <a:t>AFE</a:t>
                      </a:r>
                    </a:p>
                  </a:txBody>
                  <a:tcPr/>
                </a:tc>
                <a:tc>
                  <a:txBody>
                    <a:bodyPr/>
                    <a:lstStyle/>
                    <a:p>
                      <a:r>
                        <a:rPr lang="en-US"/>
                        <a:t>Photodiode Support</a:t>
                      </a:r>
                    </a:p>
                  </a:txBody>
                  <a:tcPr/>
                </a:tc>
                <a:tc>
                  <a:txBody>
                    <a:bodyPr/>
                    <a:lstStyle/>
                    <a:p>
                      <a:r>
                        <a:rPr lang="en-US"/>
                        <a:t>LED Support</a:t>
                      </a:r>
                    </a:p>
                  </a:txBody>
                  <a:tcPr/>
                </a:tc>
                <a:tc>
                  <a:txBody>
                    <a:bodyPr/>
                    <a:lstStyle/>
                    <a:p>
                      <a:r>
                        <a:rPr lang="en-US"/>
                        <a:t>Size</a:t>
                      </a:r>
                    </a:p>
                  </a:txBody>
                  <a:tcPr/>
                </a:tc>
                <a:tc>
                  <a:txBody>
                    <a:bodyPr/>
                    <a:lstStyle/>
                    <a:p>
                      <a:r>
                        <a:rPr lang="en-US"/>
                        <a:t>Cost</a:t>
                      </a:r>
                    </a:p>
                  </a:txBody>
                  <a:tcPr/>
                </a:tc>
                <a:extLst>
                  <a:ext uri="{0D108BD9-81ED-4DB2-BD59-A6C34878D82A}">
                    <a16:rowId xmlns:a16="http://schemas.microsoft.com/office/drawing/2014/main" val="99674449"/>
                  </a:ext>
                </a:extLst>
              </a:tr>
              <a:tr h="370840">
                <a:tc>
                  <a:txBody>
                    <a:bodyPr/>
                    <a:lstStyle/>
                    <a:p>
                      <a:r>
                        <a:rPr lang="en-US"/>
                        <a:t>ADPD4100</a:t>
                      </a:r>
                    </a:p>
                  </a:txBody>
                  <a:tcPr/>
                </a:tc>
                <a:tc>
                  <a:txBody>
                    <a:bodyPr/>
                    <a:lstStyle/>
                    <a:p>
                      <a:r>
                        <a:rPr lang="en-US"/>
                        <a:t>2</a:t>
                      </a:r>
                    </a:p>
                  </a:txBody>
                  <a:tcPr/>
                </a:tc>
                <a:tc>
                  <a:txBody>
                    <a:bodyPr/>
                    <a:lstStyle/>
                    <a:p>
                      <a:r>
                        <a:rPr lang="en-US"/>
                        <a:t>8</a:t>
                      </a:r>
                    </a:p>
                  </a:txBody>
                  <a:tcPr/>
                </a:tc>
                <a:tc>
                  <a:txBody>
                    <a:bodyPr/>
                    <a:lstStyle/>
                    <a:p>
                      <a:r>
                        <a:rPr lang="en-US"/>
                        <a:t>3.11mm x 2.14mm</a:t>
                      </a:r>
                    </a:p>
                  </a:txBody>
                  <a:tcPr/>
                </a:tc>
                <a:tc>
                  <a:txBody>
                    <a:bodyPr/>
                    <a:lstStyle/>
                    <a:p>
                      <a:r>
                        <a:rPr lang="en-US"/>
                        <a:t>$14.33</a:t>
                      </a:r>
                    </a:p>
                  </a:txBody>
                  <a:tcPr/>
                </a:tc>
                <a:extLst>
                  <a:ext uri="{0D108BD9-81ED-4DB2-BD59-A6C34878D82A}">
                    <a16:rowId xmlns:a16="http://schemas.microsoft.com/office/drawing/2014/main" val="2686544907"/>
                  </a:ext>
                </a:extLst>
              </a:tr>
              <a:tr h="370840">
                <a:tc>
                  <a:txBody>
                    <a:bodyPr/>
                    <a:lstStyle/>
                    <a:p>
                      <a:r>
                        <a:rPr lang="en-US"/>
                        <a:t>TI AFE4403</a:t>
                      </a:r>
                    </a:p>
                  </a:txBody>
                  <a:tcPr/>
                </a:tc>
                <a:tc>
                  <a:txBody>
                    <a:bodyPr/>
                    <a:lstStyle/>
                    <a:p>
                      <a:r>
                        <a:rPr lang="en-US"/>
                        <a:t>1</a:t>
                      </a:r>
                    </a:p>
                  </a:txBody>
                  <a:tcPr/>
                </a:tc>
                <a:tc>
                  <a:txBody>
                    <a:bodyPr/>
                    <a:lstStyle/>
                    <a:p>
                      <a:r>
                        <a:rPr lang="en-US"/>
                        <a:t>3</a:t>
                      </a:r>
                    </a:p>
                  </a:txBody>
                  <a:tcPr/>
                </a:tc>
                <a:tc>
                  <a:txBody>
                    <a:bodyPr/>
                    <a:lstStyle/>
                    <a:p>
                      <a:r>
                        <a:rPr lang="en-US"/>
                        <a:t>3.07mm x 3.07mm</a:t>
                      </a:r>
                    </a:p>
                  </a:txBody>
                  <a:tcPr/>
                </a:tc>
                <a:tc>
                  <a:txBody>
                    <a:bodyPr/>
                    <a:lstStyle/>
                    <a:p>
                      <a:r>
                        <a:rPr lang="en-US"/>
                        <a:t>$3.78</a:t>
                      </a:r>
                    </a:p>
                  </a:txBody>
                  <a:tcPr/>
                </a:tc>
                <a:extLst>
                  <a:ext uri="{0D108BD9-81ED-4DB2-BD59-A6C34878D82A}">
                    <a16:rowId xmlns:a16="http://schemas.microsoft.com/office/drawing/2014/main" val="384627714"/>
                  </a:ext>
                </a:extLst>
              </a:tr>
              <a:tr h="370840">
                <a:tc>
                  <a:txBody>
                    <a:bodyPr/>
                    <a:lstStyle/>
                    <a:p>
                      <a:r>
                        <a:rPr lang="en-US">
                          <a:highlight>
                            <a:srgbClr val="FF0000"/>
                          </a:highlight>
                        </a:rPr>
                        <a:t>TI AFE4404</a:t>
                      </a:r>
                    </a:p>
                  </a:txBody>
                  <a:tcPr/>
                </a:tc>
                <a:tc>
                  <a:txBody>
                    <a:bodyPr/>
                    <a:lstStyle/>
                    <a:p>
                      <a:r>
                        <a:rPr lang="en-US">
                          <a:highlight>
                            <a:srgbClr val="FF0000"/>
                          </a:highlight>
                        </a:rPr>
                        <a:t>1</a:t>
                      </a:r>
                    </a:p>
                  </a:txBody>
                  <a:tcPr/>
                </a:tc>
                <a:tc>
                  <a:txBody>
                    <a:bodyPr/>
                    <a:lstStyle/>
                    <a:p>
                      <a:r>
                        <a:rPr lang="en-US">
                          <a:highlight>
                            <a:srgbClr val="FF0000"/>
                          </a:highlight>
                        </a:rPr>
                        <a:t>3</a:t>
                      </a:r>
                    </a:p>
                  </a:txBody>
                  <a:tcPr/>
                </a:tc>
                <a:tc>
                  <a:txBody>
                    <a:bodyPr/>
                    <a:lstStyle/>
                    <a:p>
                      <a:r>
                        <a:rPr lang="en-US">
                          <a:highlight>
                            <a:srgbClr val="FF0000"/>
                          </a:highlight>
                        </a:rPr>
                        <a:t>2.60mm x 1.60mm</a:t>
                      </a:r>
                    </a:p>
                  </a:txBody>
                  <a:tcPr/>
                </a:tc>
                <a:tc>
                  <a:txBody>
                    <a:bodyPr/>
                    <a:lstStyle/>
                    <a:p>
                      <a:r>
                        <a:rPr lang="en-US">
                          <a:highlight>
                            <a:srgbClr val="FF0000"/>
                          </a:highlight>
                        </a:rPr>
                        <a:t>$1.85</a:t>
                      </a:r>
                    </a:p>
                  </a:txBody>
                  <a:tcPr/>
                </a:tc>
                <a:extLst>
                  <a:ext uri="{0D108BD9-81ED-4DB2-BD59-A6C34878D82A}">
                    <a16:rowId xmlns:a16="http://schemas.microsoft.com/office/drawing/2014/main" val="3001305272"/>
                  </a:ext>
                </a:extLst>
              </a:tr>
            </a:tbl>
          </a:graphicData>
        </a:graphic>
      </p:graphicFrame>
      <p:pic>
        <p:nvPicPr>
          <p:cNvPr id="5" name="Picture 4">
            <a:extLst>
              <a:ext uri="{FF2B5EF4-FFF2-40B4-BE49-F238E27FC236}">
                <a16:creationId xmlns:a16="http://schemas.microsoft.com/office/drawing/2014/main" id="{2B3A71E5-836E-8F23-AD97-31295191C7CC}"/>
              </a:ext>
            </a:extLst>
          </p:cNvPr>
          <p:cNvPicPr>
            <a:picLocks noChangeAspect="1"/>
          </p:cNvPicPr>
          <p:nvPr/>
        </p:nvPicPr>
        <p:blipFill>
          <a:blip r:embed="rId3"/>
          <a:stretch>
            <a:fillRect/>
          </a:stretch>
        </p:blipFill>
        <p:spPr>
          <a:xfrm>
            <a:off x="5048250" y="3838750"/>
            <a:ext cx="2095500" cy="1428750"/>
          </a:xfrm>
          <a:prstGeom prst="rect">
            <a:avLst/>
          </a:prstGeom>
        </p:spPr>
      </p:pic>
      <p:sp>
        <p:nvSpPr>
          <p:cNvPr id="6" name="TextBox 5">
            <a:extLst>
              <a:ext uri="{FF2B5EF4-FFF2-40B4-BE49-F238E27FC236}">
                <a16:creationId xmlns:a16="http://schemas.microsoft.com/office/drawing/2014/main" id="{D60C8862-EC51-79F6-C7DF-BA4A124BE2B1}"/>
              </a:ext>
            </a:extLst>
          </p:cNvPr>
          <p:cNvSpPr txBox="1"/>
          <p:nvPr/>
        </p:nvSpPr>
        <p:spPr>
          <a:xfrm>
            <a:off x="5327779" y="5427933"/>
            <a:ext cx="1950098" cy="369332"/>
          </a:xfrm>
          <a:prstGeom prst="rect">
            <a:avLst/>
          </a:prstGeom>
          <a:noFill/>
        </p:spPr>
        <p:txBody>
          <a:bodyPr wrap="square" rtlCol="0">
            <a:spAutoFit/>
          </a:bodyPr>
          <a:lstStyle/>
          <a:p>
            <a:r>
              <a:rPr lang="en-US"/>
              <a:t>AFE4404</a:t>
            </a:r>
          </a:p>
        </p:txBody>
      </p:sp>
      <p:pic>
        <p:nvPicPr>
          <p:cNvPr id="7" name="Picture 7">
            <a:extLst>
              <a:ext uri="{FF2B5EF4-FFF2-40B4-BE49-F238E27FC236}">
                <a16:creationId xmlns:a16="http://schemas.microsoft.com/office/drawing/2014/main" id="{7544D333-D63D-8611-9200-CB4DFB54C91E}"/>
              </a:ext>
            </a:extLst>
          </p:cNvPr>
          <p:cNvPicPr>
            <a:picLocks noChangeAspect="1"/>
          </p:cNvPicPr>
          <p:nvPr/>
        </p:nvPicPr>
        <p:blipFill>
          <a:blip r:embed="rId4"/>
          <a:stretch>
            <a:fillRect/>
          </a:stretch>
        </p:blipFill>
        <p:spPr>
          <a:xfrm>
            <a:off x="10242161" y="4993527"/>
            <a:ext cx="1340509" cy="1730495"/>
          </a:xfrm>
          <a:prstGeom prst="rect">
            <a:avLst/>
          </a:prstGeom>
        </p:spPr>
      </p:pic>
    </p:spTree>
    <p:extLst>
      <p:ext uri="{BB962C8B-B14F-4D97-AF65-F5344CB8AC3E}">
        <p14:creationId xmlns:p14="http://schemas.microsoft.com/office/powerpoint/2010/main" val="61122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85940D-C224-C138-52C6-165AE51C867A}"/>
              </a:ext>
            </a:extLst>
          </p:cNvPr>
          <p:cNvSpPr>
            <a:spLocks noGrp="1"/>
          </p:cNvSpPr>
          <p:nvPr>
            <p:ph type="title"/>
          </p:nvPr>
        </p:nvSpPr>
        <p:spPr>
          <a:xfrm>
            <a:off x="492370" y="516835"/>
            <a:ext cx="3084844" cy="2103875"/>
          </a:xfrm>
        </p:spPr>
        <p:txBody>
          <a:bodyPr vert="horz" lIns="91440" tIns="45720" rIns="91440" bIns="45720" rtlCol="0">
            <a:normAutofit/>
          </a:bodyPr>
          <a:lstStyle/>
          <a:p>
            <a:r>
              <a:rPr lang="en-US" sz="3600" kern="1200">
                <a:solidFill>
                  <a:srgbClr val="FFFFFF"/>
                </a:solidFill>
                <a:latin typeface="+mj-lt"/>
                <a:ea typeface="+mj-ea"/>
                <a:cs typeface="+mj-cs"/>
              </a:rPr>
              <a:t>AFE4404</a:t>
            </a:r>
          </a:p>
        </p:txBody>
      </p:sp>
      <p:sp>
        <p:nvSpPr>
          <p:cNvPr id="22" name="Content Placeholder 8">
            <a:extLst>
              <a:ext uri="{FF2B5EF4-FFF2-40B4-BE49-F238E27FC236}">
                <a16:creationId xmlns:a16="http://schemas.microsoft.com/office/drawing/2014/main" id="{19AB13D6-E1B2-085F-1A54-4E446B53EBFB}"/>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p:txBody>
      </p:sp>
      <p:sp>
        <p:nvSpPr>
          <p:cNvPr id="23"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71482F7F-9C71-CA12-50F2-CF96A5BB8268}"/>
              </a:ext>
            </a:extLst>
          </p:cNvPr>
          <p:cNvPicPr>
            <a:picLocks noChangeAspect="1"/>
          </p:cNvPicPr>
          <p:nvPr/>
        </p:nvPicPr>
        <p:blipFill>
          <a:blip r:embed="rId3"/>
          <a:stretch>
            <a:fillRect/>
          </a:stretch>
        </p:blipFill>
        <p:spPr>
          <a:xfrm>
            <a:off x="4742017" y="1585021"/>
            <a:ext cx="6798082" cy="3687958"/>
          </a:xfrm>
          <a:prstGeom prst="rect">
            <a:avLst/>
          </a:prstGeom>
        </p:spPr>
      </p:pic>
      <p:pic>
        <p:nvPicPr>
          <p:cNvPr id="4" name="Picture 7">
            <a:extLst>
              <a:ext uri="{FF2B5EF4-FFF2-40B4-BE49-F238E27FC236}">
                <a16:creationId xmlns:a16="http://schemas.microsoft.com/office/drawing/2014/main" id="{13C1003C-8E6B-61E1-D9D3-995CA72E7AA4}"/>
              </a:ext>
            </a:extLst>
          </p:cNvPr>
          <p:cNvPicPr>
            <a:picLocks noChangeAspect="1"/>
          </p:cNvPicPr>
          <p:nvPr/>
        </p:nvPicPr>
        <p:blipFill>
          <a:blip r:embed="rId4"/>
          <a:stretch>
            <a:fillRect/>
          </a:stretch>
        </p:blipFill>
        <p:spPr>
          <a:xfrm>
            <a:off x="321784" y="4907262"/>
            <a:ext cx="1340509" cy="1730495"/>
          </a:xfrm>
          <a:prstGeom prst="rect">
            <a:avLst/>
          </a:prstGeom>
        </p:spPr>
      </p:pic>
    </p:spTree>
    <p:extLst>
      <p:ext uri="{BB962C8B-B14F-4D97-AF65-F5344CB8AC3E}">
        <p14:creationId xmlns:p14="http://schemas.microsoft.com/office/powerpoint/2010/main" val="211333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6DC1-F178-AF8D-2C4E-7028FE0442FE}"/>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kern="1200">
                <a:latin typeface="+mj-lt"/>
                <a:ea typeface="+mj-ea"/>
                <a:cs typeface="+mj-cs"/>
              </a:rPr>
              <a:t>Microcontroller Selection</a:t>
            </a:r>
          </a:p>
        </p:txBody>
      </p:sp>
      <p:graphicFrame>
        <p:nvGraphicFramePr>
          <p:cNvPr id="4" name="Table 4">
            <a:extLst>
              <a:ext uri="{FF2B5EF4-FFF2-40B4-BE49-F238E27FC236}">
                <a16:creationId xmlns:a16="http://schemas.microsoft.com/office/drawing/2014/main" id="{BB84A42A-E755-2CF4-F164-59F7674B7D51}"/>
              </a:ext>
            </a:extLst>
          </p:cNvPr>
          <p:cNvGraphicFramePr>
            <a:graphicFrameLocks noGrp="1"/>
          </p:cNvGraphicFramePr>
          <p:nvPr>
            <p:ph idx="1"/>
            <p:extLst>
              <p:ext uri="{D42A27DB-BD31-4B8C-83A1-F6EECF244321}">
                <p14:modId xmlns:p14="http://schemas.microsoft.com/office/powerpoint/2010/main" val="3312866384"/>
              </p:ext>
            </p:extLst>
          </p:nvPr>
        </p:nvGraphicFramePr>
        <p:xfrm>
          <a:off x="1096963" y="2199697"/>
          <a:ext cx="10058403" cy="3583717"/>
        </p:xfrm>
        <a:graphic>
          <a:graphicData uri="http://schemas.openxmlformats.org/drawingml/2006/table">
            <a:tbl>
              <a:tblPr firstRow="1" bandRow="1">
                <a:tableStyleId>{5C22544A-7EE6-4342-B048-85BDC9FD1C3A}</a:tableStyleId>
              </a:tblPr>
              <a:tblGrid>
                <a:gridCol w="2856147">
                  <a:extLst>
                    <a:ext uri="{9D8B030D-6E8A-4147-A177-3AD203B41FA5}">
                      <a16:colId xmlns:a16="http://schemas.microsoft.com/office/drawing/2014/main" val="876999214"/>
                    </a:ext>
                  </a:extLst>
                </a:gridCol>
                <a:gridCol w="1145738">
                  <a:extLst>
                    <a:ext uri="{9D8B030D-6E8A-4147-A177-3AD203B41FA5}">
                      <a16:colId xmlns:a16="http://schemas.microsoft.com/office/drawing/2014/main" val="3845078353"/>
                    </a:ext>
                  </a:extLst>
                </a:gridCol>
                <a:gridCol w="2419293">
                  <a:extLst>
                    <a:ext uri="{9D8B030D-6E8A-4147-A177-3AD203B41FA5}">
                      <a16:colId xmlns:a16="http://schemas.microsoft.com/office/drawing/2014/main" val="808954886"/>
                    </a:ext>
                  </a:extLst>
                </a:gridCol>
                <a:gridCol w="3637225">
                  <a:extLst>
                    <a:ext uri="{9D8B030D-6E8A-4147-A177-3AD203B41FA5}">
                      <a16:colId xmlns:a16="http://schemas.microsoft.com/office/drawing/2014/main" val="35030946"/>
                    </a:ext>
                  </a:extLst>
                </a:gridCol>
              </a:tblGrid>
              <a:tr h="454900">
                <a:tc>
                  <a:txBody>
                    <a:bodyPr/>
                    <a:lstStyle/>
                    <a:p>
                      <a:r>
                        <a:rPr lang="en-US" sz="2100"/>
                        <a:t>Microcontroller</a:t>
                      </a:r>
                    </a:p>
                  </a:txBody>
                  <a:tcPr marL="104818" marR="104818" marT="52410" marB="52410"/>
                </a:tc>
                <a:tc>
                  <a:txBody>
                    <a:bodyPr/>
                    <a:lstStyle/>
                    <a:p>
                      <a:r>
                        <a:rPr lang="en-US" sz="2100"/>
                        <a:t>Cost</a:t>
                      </a:r>
                    </a:p>
                  </a:txBody>
                  <a:tcPr marL="104818" marR="104818" marT="52410" marB="52410"/>
                </a:tc>
                <a:tc>
                  <a:txBody>
                    <a:bodyPr/>
                    <a:lstStyle/>
                    <a:p>
                      <a:r>
                        <a:rPr lang="en-US" sz="2100"/>
                        <a:t>Development tools</a:t>
                      </a:r>
                    </a:p>
                  </a:txBody>
                  <a:tcPr marL="104818" marR="104818" marT="52410" marB="52410"/>
                </a:tc>
                <a:tc>
                  <a:txBody>
                    <a:bodyPr/>
                    <a:lstStyle/>
                    <a:p>
                      <a:r>
                        <a:rPr lang="en-US" sz="2100"/>
                        <a:t>Features</a:t>
                      </a:r>
                    </a:p>
                  </a:txBody>
                  <a:tcPr marL="104818" marR="104818" marT="52410" marB="52410"/>
                </a:tc>
                <a:extLst>
                  <a:ext uri="{0D108BD9-81ED-4DB2-BD59-A6C34878D82A}">
                    <a16:rowId xmlns:a16="http://schemas.microsoft.com/office/drawing/2014/main" val="835431902"/>
                  </a:ext>
                </a:extLst>
              </a:tr>
              <a:tr h="1405907">
                <a:tc>
                  <a:txBody>
                    <a:bodyPr/>
                    <a:lstStyle/>
                    <a:p>
                      <a:r>
                        <a:rPr lang="en-US" sz="2100"/>
                        <a:t>TI -MSP430(FR6989)</a:t>
                      </a:r>
                    </a:p>
                  </a:txBody>
                  <a:tcPr marL="104818" marR="104818" marT="52410" marB="52410"/>
                </a:tc>
                <a:tc>
                  <a:txBody>
                    <a:bodyPr/>
                    <a:lstStyle/>
                    <a:p>
                      <a:r>
                        <a:rPr lang="en-US" sz="2100"/>
                        <a:t>$5</a:t>
                      </a:r>
                    </a:p>
                  </a:txBody>
                  <a:tcPr marL="104818" marR="104818" marT="52410" marB="52410"/>
                </a:tc>
                <a:tc>
                  <a:txBody>
                    <a:bodyPr/>
                    <a:lstStyle/>
                    <a:p>
                      <a:r>
                        <a:rPr lang="en-US" sz="2100"/>
                        <a:t>Code Composer Studio</a:t>
                      </a:r>
                    </a:p>
                  </a:txBody>
                  <a:tcPr marL="104818" marR="104818" marT="52410" marB="52410"/>
                </a:tc>
                <a:tc>
                  <a:txBody>
                    <a:bodyPr/>
                    <a:lstStyle/>
                    <a:p>
                      <a:pPr marL="342900" indent="-342900">
                        <a:buFont typeface="Arial" panose="020B0604020202020204" pitchFamily="34" charset="0"/>
                        <a:buChar char="•"/>
                      </a:pPr>
                      <a:r>
                        <a:rPr lang="en-US" sz="2100"/>
                        <a:t>16-Bit processor at 16MHz</a:t>
                      </a:r>
                    </a:p>
                    <a:p>
                      <a:pPr marL="342900" indent="-342900">
                        <a:buFont typeface="Arial" panose="020B0604020202020204" pitchFamily="34" charset="0"/>
                        <a:buChar char="•"/>
                      </a:pPr>
                      <a:r>
                        <a:rPr lang="en-US" sz="2100"/>
                        <a:t>2kB RAM</a:t>
                      </a:r>
                    </a:p>
                    <a:p>
                      <a:pPr marL="342900" indent="-342900">
                        <a:buFont typeface="Arial" panose="020B0604020202020204" pitchFamily="34" charset="0"/>
                        <a:buChar char="•"/>
                      </a:pPr>
                      <a:r>
                        <a:rPr lang="en-US" sz="2100"/>
                        <a:t>LCD Driver</a:t>
                      </a:r>
                    </a:p>
                  </a:txBody>
                  <a:tcPr marL="104818" marR="104818" marT="52410" marB="52410"/>
                </a:tc>
                <a:extLst>
                  <a:ext uri="{0D108BD9-81ED-4DB2-BD59-A6C34878D82A}">
                    <a16:rowId xmlns:a16="http://schemas.microsoft.com/office/drawing/2014/main" val="119812602"/>
                  </a:ext>
                </a:extLst>
              </a:tr>
              <a:tr h="1722910">
                <a:tc>
                  <a:txBody>
                    <a:bodyPr/>
                    <a:lstStyle/>
                    <a:p>
                      <a:r>
                        <a:rPr lang="en-US" sz="2100">
                          <a:highlight>
                            <a:srgbClr val="FF0000"/>
                          </a:highlight>
                        </a:rPr>
                        <a:t>Nordic Semiconductor –nRF52840(NINAB306)</a:t>
                      </a:r>
                    </a:p>
                  </a:txBody>
                  <a:tcPr marL="104818" marR="104818" marT="52410" marB="52410"/>
                </a:tc>
                <a:tc>
                  <a:txBody>
                    <a:bodyPr/>
                    <a:lstStyle/>
                    <a:p>
                      <a:r>
                        <a:rPr lang="en-US" sz="2100">
                          <a:highlight>
                            <a:srgbClr val="FF0000"/>
                          </a:highlight>
                        </a:rPr>
                        <a:t>$14.35</a:t>
                      </a:r>
                    </a:p>
                  </a:txBody>
                  <a:tcPr marL="104818" marR="104818" marT="52410" marB="52410"/>
                </a:tc>
                <a:tc>
                  <a:txBody>
                    <a:bodyPr/>
                    <a:lstStyle/>
                    <a:p>
                      <a:r>
                        <a:rPr lang="en-US" sz="2100" err="1">
                          <a:highlight>
                            <a:srgbClr val="FF0000"/>
                          </a:highlight>
                        </a:rPr>
                        <a:t>nRF</a:t>
                      </a:r>
                      <a:r>
                        <a:rPr lang="en-US" sz="2100">
                          <a:highlight>
                            <a:srgbClr val="FF0000"/>
                          </a:highlight>
                        </a:rPr>
                        <a:t> Connect, Arduino IDE</a:t>
                      </a:r>
                    </a:p>
                  </a:txBody>
                  <a:tcPr marL="104818" marR="104818" marT="52410" marB="52410"/>
                </a:tc>
                <a:tc>
                  <a:txBody>
                    <a:bodyPr/>
                    <a:lstStyle/>
                    <a:p>
                      <a:pPr marL="457200" indent="-457200">
                        <a:buFont typeface="Arial" panose="020B0604020202020204" pitchFamily="34" charset="0"/>
                        <a:buChar char="•"/>
                      </a:pPr>
                      <a:r>
                        <a:rPr lang="en-US" sz="2100">
                          <a:highlight>
                            <a:srgbClr val="FF0000"/>
                          </a:highlight>
                        </a:rPr>
                        <a:t>32-bit processor at 64MHz</a:t>
                      </a:r>
                    </a:p>
                    <a:p>
                      <a:pPr marL="457200" indent="-457200">
                        <a:buFont typeface="Arial" panose="020B0604020202020204" pitchFamily="34" charset="0"/>
                        <a:buChar char="•"/>
                      </a:pPr>
                      <a:r>
                        <a:rPr lang="en-US" sz="2100">
                          <a:highlight>
                            <a:srgbClr val="FF0000"/>
                          </a:highlight>
                        </a:rPr>
                        <a:t>256kB RAM</a:t>
                      </a:r>
                    </a:p>
                    <a:p>
                      <a:pPr marL="457200" indent="-457200">
                        <a:buFont typeface="Arial" panose="020B0604020202020204" pitchFamily="34" charset="0"/>
                        <a:buChar char="•"/>
                      </a:pPr>
                      <a:r>
                        <a:rPr lang="en-US" sz="2100">
                          <a:highlight>
                            <a:srgbClr val="FF0000"/>
                          </a:highlight>
                        </a:rPr>
                        <a:t>Bluetooth Module enabled</a:t>
                      </a:r>
                    </a:p>
                  </a:txBody>
                  <a:tcPr marL="104818" marR="104818" marT="52410" marB="52410"/>
                </a:tc>
                <a:extLst>
                  <a:ext uri="{0D108BD9-81ED-4DB2-BD59-A6C34878D82A}">
                    <a16:rowId xmlns:a16="http://schemas.microsoft.com/office/drawing/2014/main" val="1565267992"/>
                  </a:ext>
                </a:extLst>
              </a:tr>
            </a:tbl>
          </a:graphicData>
        </a:graphic>
      </p:graphicFrame>
      <p:pic>
        <p:nvPicPr>
          <p:cNvPr id="5" name="Picture 7">
            <a:extLst>
              <a:ext uri="{FF2B5EF4-FFF2-40B4-BE49-F238E27FC236}">
                <a16:creationId xmlns:a16="http://schemas.microsoft.com/office/drawing/2014/main" id="{50333868-3E8D-E09D-6775-6D852DC3E99A}"/>
              </a:ext>
            </a:extLst>
          </p:cNvPr>
          <p:cNvPicPr>
            <a:picLocks noChangeAspect="1"/>
          </p:cNvPicPr>
          <p:nvPr/>
        </p:nvPicPr>
        <p:blipFill>
          <a:blip r:embed="rId3"/>
          <a:stretch>
            <a:fillRect/>
          </a:stretch>
        </p:blipFill>
        <p:spPr>
          <a:xfrm>
            <a:off x="9695821" y="148357"/>
            <a:ext cx="1340509" cy="1730495"/>
          </a:xfrm>
          <a:prstGeom prst="rect">
            <a:avLst/>
          </a:prstGeom>
        </p:spPr>
      </p:pic>
    </p:spTree>
    <p:extLst>
      <p:ext uri="{BB962C8B-B14F-4D97-AF65-F5344CB8AC3E}">
        <p14:creationId xmlns:p14="http://schemas.microsoft.com/office/powerpoint/2010/main" val="408527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9503-F937-16BC-38F2-988D07FEDF3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chemeClr val="tx1">
                    <a:lumMod val="95000"/>
                    <a:lumOff val="5000"/>
                  </a:schemeClr>
                </a:solidFill>
              </a:rPr>
              <a:t>NINA B306</a:t>
            </a:r>
            <a:endParaRPr lang="en-US" sz="5400">
              <a:solidFill>
                <a:schemeClr val="tx1">
                  <a:lumMod val="95000"/>
                  <a:lumOff val="5000"/>
                </a:schemeClr>
              </a:solidFill>
              <a:cs typeface="Calibri Light"/>
            </a:endParaRPr>
          </a:p>
        </p:txBody>
      </p:sp>
      <p:pic>
        <p:nvPicPr>
          <p:cNvPr id="7" name="Content Placeholder 6" descr="Text&#10;&#10;Description automatically generated">
            <a:extLst>
              <a:ext uri="{FF2B5EF4-FFF2-40B4-BE49-F238E27FC236}">
                <a16:creationId xmlns:a16="http://schemas.microsoft.com/office/drawing/2014/main" id="{B71AA3C6-D285-CCDB-1A54-04CBEB8AB6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185" y="2017385"/>
            <a:ext cx="3997637" cy="3997637"/>
          </a:xfrm>
          <a:prstGeom prst="rect">
            <a:avLst/>
          </a:prstGeom>
        </p:spPr>
      </p:pic>
      <p:pic>
        <p:nvPicPr>
          <p:cNvPr id="5" name="Content Placeholder 4">
            <a:extLst>
              <a:ext uri="{FF2B5EF4-FFF2-40B4-BE49-F238E27FC236}">
                <a16:creationId xmlns:a16="http://schemas.microsoft.com/office/drawing/2014/main" id="{0C07318C-389B-0927-CFAA-62FA041BE49E}"/>
              </a:ext>
            </a:extLst>
          </p:cNvPr>
          <p:cNvPicPr>
            <a:picLocks noChangeAspect="1"/>
          </p:cNvPicPr>
          <p:nvPr/>
        </p:nvPicPr>
        <p:blipFill rotWithShape="1">
          <a:blip r:embed="rId4"/>
          <a:srcRect r="-1" b="1599"/>
          <a:stretch/>
        </p:blipFill>
        <p:spPr>
          <a:xfrm>
            <a:off x="6630419" y="2085624"/>
            <a:ext cx="5062478" cy="3997637"/>
          </a:xfrm>
          <a:prstGeom prst="rect">
            <a:avLst/>
          </a:prstGeom>
        </p:spPr>
      </p:pic>
      <p:sp>
        <p:nvSpPr>
          <p:cNvPr id="8" name="TextBox 7">
            <a:extLst>
              <a:ext uri="{FF2B5EF4-FFF2-40B4-BE49-F238E27FC236}">
                <a16:creationId xmlns:a16="http://schemas.microsoft.com/office/drawing/2014/main" id="{3EDF6945-735A-8B87-566C-0D2F90ACFD37}"/>
              </a:ext>
            </a:extLst>
          </p:cNvPr>
          <p:cNvSpPr txBox="1"/>
          <p:nvPr/>
        </p:nvSpPr>
        <p:spPr>
          <a:xfrm>
            <a:off x="2230078" y="5561045"/>
            <a:ext cx="3931171" cy="369332"/>
          </a:xfrm>
          <a:prstGeom prst="rect">
            <a:avLst/>
          </a:prstGeom>
          <a:noFill/>
        </p:spPr>
        <p:txBody>
          <a:bodyPr wrap="square" rtlCol="0">
            <a:spAutoFit/>
          </a:bodyPr>
          <a:lstStyle/>
          <a:p>
            <a:r>
              <a:rPr lang="en-US"/>
              <a:t>10mm x 15mm</a:t>
            </a:r>
          </a:p>
        </p:txBody>
      </p:sp>
      <p:pic>
        <p:nvPicPr>
          <p:cNvPr id="4" name="Picture 7">
            <a:extLst>
              <a:ext uri="{FF2B5EF4-FFF2-40B4-BE49-F238E27FC236}">
                <a16:creationId xmlns:a16="http://schemas.microsoft.com/office/drawing/2014/main" id="{476CF598-7D8B-7C6D-27E1-91E67EC8054D}"/>
              </a:ext>
            </a:extLst>
          </p:cNvPr>
          <p:cNvPicPr>
            <a:picLocks noChangeAspect="1"/>
          </p:cNvPicPr>
          <p:nvPr/>
        </p:nvPicPr>
        <p:blipFill>
          <a:blip r:embed="rId5"/>
          <a:stretch>
            <a:fillRect/>
          </a:stretch>
        </p:blipFill>
        <p:spPr>
          <a:xfrm>
            <a:off x="321784" y="4864130"/>
            <a:ext cx="1340509" cy="1730495"/>
          </a:xfrm>
          <a:prstGeom prst="rect">
            <a:avLst/>
          </a:prstGeom>
        </p:spPr>
      </p:pic>
    </p:spTree>
    <p:extLst>
      <p:ext uri="{BB962C8B-B14F-4D97-AF65-F5344CB8AC3E}">
        <p14:creationId xmlns:p14="http://schemas.microsoft.com/office/powerpoint/2010/main" val="156921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186B33-A8D4-E148-AAD5-AEC635F7ECED}"/>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Power Delivery</a:t>
            </a:r>
          </a:p>
        </p:txBody>
      </p:sp>
      <p:sp>
        <p:nvSpPr>
          <p:cNvPr id="3" name="Content Placeholder 2">
            <a:extLst>
              <a:ext uri="{FF2B5EF4-FFF2-40B4-BE49-F238E27FC236}">
                <a16:creationId xmlns:a16="http://schemas.microsoft.com/office/drawing/2014/main" id="{9830DE25-AC83-0630-9D86-65F89181910A}"/>
              </a:ext>
            </a:extLst>
          </p:cNvPr>
          <p:cNvSpPr>
            <a:spLocks noGrp="1"/>
          </p:cNvSpPr>
          <p:nvPr>
            <p:ph idx="1"/>
          </p:nvPr>
        </p:nvSpPr>
        <p:spPr>
          <a:xfrm>
            <a:off x="492371" y="2653800"/>
            <a:ext cx="3084844" cy="3335519"/>
          </a:xfrm>
        </p:spPr>
        <p:txBody>
          <a:bodyPr>
            <a:normAutofit/>
          </a:bodyPr>
          <a:lstStyle/>
          <a:p>
            <a:r>
              <a:rPr lang="en-US" sz="1500">
                <a:solidFill>
                  <a:srgbClr val="FFFFFF"/>
                </a:solidFill>
              </a:rPr>
              <a:t>Our wearable device will be powered solely by a lithium-ion Polymer battery</a:t>
            </a:r>
          </a:p>
          <a:p>
            <a:r>
              <a:rPr lang="en-US" sz="1500">
                <a:solidFill>
                  <a:srgbClr val="FFFFFF"/>
                </a:solidFill>
              </a:rPr>
              <a:t>Nominal voltage of 3.7V, actual range is 3.0V-4.2V</a:t>
            </a:r>
          </a:p>
          <a:p>
            <a:r>
              <a:rPr lang="en-US" sz="1500">
                <a:solidFill>
                  <a:srgbClr val="FFFFFF"/>
                </a:solidFill>
              </a:rPr>
              <a:t>Over-charging and low voltage protection circuitry within</a:t>
            </a: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agram&#10;&#10;Description automatically generated">
            <a:extLst>
              <a:ext uri="{FF2B5EF4-FFF2-40B4-BE49-F238E27FC236}">
                <a16:creationId xmlns:a16="http://schemas.microsoft.com/office/drawing/2014/main" id="{B8765B91-9F1D-8123-0D6C-7FBE9BBE8A8E}"/>
              </a:ext>
            </a:extLst>
          </p:cNvPr>
          <p:cNvPicPr>
            <a:picLocks noChangeAspect="1"/>
          </p:cNvPicPr>
          <p:nvPr/>
        </p:nvPicPr>
        <p:blipFill>
          <a:blip r:embed="rId3"/>
          <a:stretch>
            <a:fillRect/>
          </a:stretch>
        </p:blipFill>
        <p:spPr>
          <a:xfrm>
            <a:off x="4770762" y="640080"/>
            <a:ext cx="6740592" cy="5577840"/>
          </a:xfrm>
          <a:prstGeom prst="rect">
            <a:avLst/>
          </a:prstGeom>
        </p:spPr>
      </p:pic>
      <p:pic>
        <p:nvPicPr>
          <p:cNvPr id="6" name="Picture 7">
            <a:extLst>
              <a:ext uri="{FF2B5EF4-FFF2-40B4-BE49-F238E27FC236}">
                <a16:creationId xmlns:a16="http://schemas.microsoft.com/office/drawing/2014/main" id="{569C4C2C-490B-C40C-48DE-530E958E93AF}"/>
              </a:ext>
            </a:extLst>
          </p:cNvPr>
          <p:cNvPicPr>
            <a:picLocks noChangeAspect="1"/>
          </p:cNvPicPr>
          <p:nvPr/>
        </p:nvPicPr>
        <p:blipFill>
          <a:blip r:embed="rId4"/>
          <a:stretch>
            <a:fillRect/>
          </a:stretch>
        </p:blipFill>
        <p:spPr>
          <a:xfrm>
            <a:off x="494312" y="4792244"/>
            <a:ext cx="1340509" cy="1730495"/>
          </a:xfrm>
          <a:prstGeom prst="rect">
            <a:avLst/>
          </a:prstGeom>
        </p:spPr>
      </p:pic>
    </p:spTree>
    <p:extLst>
      <p:ext uri="{BB962C8B-B14F-4D97-AF65-F5344CB8AC3E}">
        <p14:creationId xmlns:p14="http://schemas.microsoft.com/office/powerpoint/2010/main" val="43682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ADB4-5F39-FF74-BADD-2722CE20BBA9}"/>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Power Regulation</a:t>
            </a:r>
          </a:p>
        </p:txBody>
      </p:sp>
      <p:graphicFrame>
        <p:nvGraphicFramePr>
          <p:cNvPr id="4" name="Table 4">
            <a:extLst>
              <a:ext uri="{FF2B5EF4-FFF2-40B4-BE49-F238E27FC236}">
                <a16:creationId xmlns:a16="http://schemas.microsoft.com/office/drawing/2014/main" id="{4FE355E9-AAC0-A409-2E26-425EF46E60E1}"/>
              </a:ext>
            </a:extLst>
          </p:cNvPr>
          <p:cNvGraphicFramePr>
            <a:graphicFrameLocks noGrp="1"/>
          </p:cNvGraphicFramePr>
          <p:nvPr>
            <p:ph idx="1"/>
            <p:extLst>
              <p:ext uri="{D42A27DB-BD31-4B8C-83A1-F6EECF244321}">
                <p14:modId xmlns:p14="http://schemas.microsoft.com/office/powerpoint/2010/main" val="1513221530"/>
              </p:ext>
            </p:extLst>
          </p:nvPr>
        </p:nvGraphicFramePr>
        <p:xfrm>
          <a:off x="1574888" y="2405149"/>
          <a:ext cx="9036131" cy="3899396"/>
        </p:xfrm>
        <a:graphic>
          <a:graphicData uri="http://schemas.openxmlformats.org/drawingml/2006/table">
            <a:tbl>
              <a:tblPr firstRow="1" bandRow="1">
                <a:tableStyleId>{5C22544A-7EE6-4342-B048-85BDC9FD1C3A}</a:tableStyleId>
              </a:tblPr>
              <a:tblGrid>
                <a:gridCol w="1821159">
                  <a:extLst>
                    <a:ext uri="{9D8B030D-6E8A-4147-A177-3AD203B41FA5}">
                      <a16:colId xmlns:a16="http://schemas.microsoft.com/office/drawing/2014/main" val="2143726757"/>
                    </a:ext>
                  </a:extLst>
                </a:gridCol>
                <a:gridCol w="1423091">
                  <a:extLst>
                    <a:ext uri="{9D8B030D-6E8A-4147-A177-3AD203B41FA5}">
                      <a16:colId xmlns:a16="http://schemas.microsoft.com/office/drawing/2014/main" val="4168882524"/>
                    </a:ext>
                  </a:extLst>
                </a:gridCol>
                <a:gridCol w="1423091">
                  <a:extLst>
                    <a:ext uri="{9D8B030D-6E8A-4147-A177-3AD203B41FA5}">
                      <a16:colId xmlns:a16="http://schemas.microsoft.com/office/drawing/2014/main" val="1502699786"/>
                    </a:ext>
                  </a:extLst>
                </a:gridCol>
                <a:gridCol w="1522608">
                  <a:extLst>
                    <a:ext uri="{9D8B030D-6E8A-4147-A177-3AD203B41FA5}">
                      <a16:colId xmlns:a16="http://schemas.microsoft.com/office/drawing/2014/main" val="3992703490"/>
                    </a:ext>
                  </a:extLst>
                </a:gridCol>
                <a:gridCol w="1306988">
                  <a:extLst>
                    <a:ext uri="{9D8B030D-6E8A-4147-A177-3AD203B41FA5}">
                      <a16:colId xmlns:a16="http://schemas.microsoft.com/office/drawing/2014/main" val="1177860287"/>
                    </a:ext>
                  </a:extLst>
                </a:gridCol>
                <a:gridCol w="1539194">
                  <a:extLst>
                    <a:ext uri="{9D8B030D-6E8A-4147-A177-3AD203B41FA5}">
                      <a16:colId xmlns:a16="http://schemas.microsoft.com/office/drawing/2014/main" val="3601832148"/>
                    </a:ext>
                  </a:extLst>
                </a:gridCol>
              </a:tblGrid>
              <a:tr h="1243157">
                <a:tc>
                  <a:txBody>
                    <a:bodyPr/>
                    <a:lstStyle/>
                    <a:p>
                      <a:r>
                        <a:rPr lang="en-US" sz="2300" dirty="0"/>
                        <a:t>Regulator</a:t>
                      </a:r>
                    </a:p>
                  </a:txBody>
                  <a:tcPr marL="119421" marR="119421" marT="59710" marB="59710"/>
                </a:tc>
                <a:tc>
                  <a:txBody>
                    <a:bodyPr/>
                    <a:lstStyle/>
                    <a:p>
                      <a:r>
                        <a:rPr lang="en-US" sz="2300" dirty="0"/>
                        <a:t>Input Voltage Range</a:t>
                      </a:r>
                    </a:p>
                  </a:txBody>
                  <a:tcPr marL="119421" marR="119421" marT="59710" marB="59710"/>
                </a:tc>
                <a:tc>
                  <a:txBody>
                    <a:bodyPr/>
                    <a:lstStyle/>
                    <a:p>
                      <a:r>
                        <a:rPr lang="en-US" sz="2300" dirty="0"/>
                        <a:t>Output Voltage Range</a:t>
                      </a:r>
                    </a:p>
                  </a:txBody>
                  <a:tcPr marL="119421" marR="119421" marT="59710" marB="59710"/>
                </a:tc>
                <a:tc>
                  <a:txBody>
                    <a:bodyPr/>
                    <a:lstStyle/>
                    <a:p>
                      <a:r>
                        <a:rPr lang="en-US" sz="2300" dirty="0"/>
                        <a:t>Output current (max)</a:t>
                      </a:r>
                    </a:p>
                  </a:txBody>
                  <a:tcPr marL="119421" marR="119421" marT="59710" marB="59710"/>
                </a:tc>
                <a:tc>
                  <a:txBody>
                    <a:bodyPr/>
                    <a:lstStyle/>
                    <a:p>
                      <a:r>
                        <a:rPr lang="en-US" sz="2300" dirty="0"/>
                        <a:t>Size</a:t>
                      </a:r>
                    </a:p>
                  </a:txBody>
                  <a:tcPr marL="119421" marR="119421" marT="59710" marB="59710"/>
                </a:tc>
                <a:tc>
                  <a:txBody>
                    <a:bodyPr/>
                    <a:lstStyle/>
                    <a:p>
                      <a:r>
                        <a:rPr lang="en-US" sz="2300" dirty="0"/>
                        <a:t>Cost per unit</a:t>
                      </a:r>
                    </a:p>
                  </a:txBody>
                  <a:tcPr marL="119421" marR="119421" marT="59710" marB="59710"/>
                </a:tc>
                <a:extLst>
                  <a:ext uri="{0D108BD9-81ED-4DB2-BD59-A6C34878D82A}">
                    <a16:rowId xmlns:a16="http://schemas.microsoft.com/office/drawing/2014/main" val="1000166695"/>
                  </a:ext>
                </a:extLst>
              </a:tr>
              <a:tr h="885413">
                <a:tc>
                  <a:txBody>
                    <a:bodyPr/>
                    <a:lstStyle/>
                    <a:p>
                      <a:r>
                        <a:rPr lang="en-US" sz="2300" dirty="0"/>
                        <a:t>TPS63001</a:t>
                      </a:r>
                    </a:p>
                  </a:txBody>
                  <a:tcPr marL="119421" marR="119421" marT="59710" marB="59710"/>
                </a:tc>
                <a:tc>
                  <a:txBody>
                    <a:bodyPr/>
                    <a:lstStyle/>
                    <a:p>
                      <a:r>
                        <a:rPr lang="en-US" sz="2300" dirty="0"/>
                        <a:t>1.8V – 5.5V</a:t>
                      </a:r>
                    </a:p>
                  </a:txBody>
                  <a:tcPr marL="119421" marR="119421" marT="59710" marB="59710"/>
                </a:tc>
                <a:tc>
                  <a:txBody>
                    <a:bodyPr/>
                    <a:lstStyle/>
                    <a:p>
                      <a:r>
                        <a:rPr lang="en-US" sz="2300" dirty="0"/>
                        <a:t>1.2V – 5.5V</a:t>
                      </a:r>
                    </a:p>
                  </a:txBody>
                  <a:tcPr marL="119421" marR="119421" marT="59710" marB="59710"/>
                </a:tc>
                <a:tc>
                  <a:txBody>
                    <a:bodyPr/>
                    <a:lstStyle/>
                    <a:p>
                      <a:r>
                        <a:rPr lang="en-US" sz="2300" dirty="0"/>
                        <a:t>1200mA</a:t>
                      </a:r>
                    </a:p>
                  </a:txBody>
                  <a:tcPr marL="119421" marR="119421" marT="59710" marB="59710"/>
                </a:tc>
                <a:tc>
                  <a:txBody>
                    <a:bodyPr/>
                    <a:lstStyle/>
                    <a:p>
                      <a:r>
                        <a:rPr lang="en-US" sz="2300" dirty="0"/>
                        <a:t>3mm x 3mm</a:t>
                      </a:r>
                    </a:p>
                  </a:txBody>
                  <a:tcPr marL="119421" marR="119421" marT="59710" marB="59710"/>
                </a:tc>
                <a:tc>
                  <a:txBody>
                    <a:bodyPr/>
                    <a:lstStyle/>
                    <a:p>
                      <a:r>
                        <a:rPr lang="en-US" sz="2300" dirty="0"/>
                        <a:t>$1.03</a:t>
                      </a:r>
                    </a:p>
                  </a:txBody>
                  <a:tcPr marL="119421" marR="119421" marT="59710" marB="59710"/>
                </a:tc>
                <a:extLst>
                  <a:ext uri="{0D108BD9-81ED-4DB2-BD59-A6C34878D82A}">
                    <a16:rowId xmlns:a16="http://schemas.microsoft.com/office/drawing/2014/main" val="181746946"/>
                  </a:ext>
                </a:extLst>
              </a:tr>
              <a:tr h="885413">
                <a:tc>
                  <a:txBody>
                    <a:bodyPr/>
                    <a:lstStyle/>
                    <a:p>
                      <a:r>
                        <a:rPr lang="en-US" sz="2300" dirty="0"/>
                        <a:t>TPS63802</a:t>
                      </a:r>
                    </a:p>
                  </a:txBody>
                  <a:tcPr marL="119421" marR="119421" marT="59710" marB="59710"/>
                </a:tc>
                <a:tc>
                  <a:txBody>
                    <a:bodyPr/>
                    <a:lstStyle/>
                    <a:p>
                      <a:r>
                        <a:rPr lang="en-US" sz="2300" dirty="0"/>
                        <a:t>1.3V – 5.5V</a:t>
                      </a:r>
                    </a:p>
                  </a:txBody>
                  <a:tcPr marL="119421" marR="119421" marT="59710" marB="59710"/>
                </a:tc>
                <a:tc>
                  <a:txBody>
                    <a:bodyPr/>
                    <a:lstStyle/>
                    <a:p>
                      <a:r>
                        <a:rPr lang="en-US" sz="2300" dirty="0"/>
                        <a:t>1.8V – 5.2V</a:t>
                      </a:r>
                    </a:p>
                  </a:txBody>
                  <a:tcPr marL="119421" marR="119421" marT="59710" marB="59710"/>
                </a:tc>
                <a:tc>
                  <a:txBody>
                    <a:bodyPr/>
                    <a:lstStyle/>
                    <a:p>
                      <a:r>
                        <a:rPr lang="en-US" sz="2300" dirty="0"/>
                        <a:t>2000mA</a:t>
                      </a:r>
                    </a:p>
                  </a:txBody>
                  <a:tcPr marL="119421" marR="119421" marT="59710" marB="59710"/>
                </a:tc>
                <a:tc>
                  <a:txBody>
                    <a:bodyPr/>
                    <a:lstStyle/>
                    <a:p>
                      <a:r>
                        <a:rPr lang="en-US" sz="2300" dirty="0"/>
                        <a:t>3mm x 2mm</a:t>
                      </a:r>
                    </a:p>
                  </a:txBody>
                  <a:tcPr marL="119421" marR="119421" marT="59710" marB="59710"/>
                </a:tc>
                <a:tc>
                  <a:txBody>
                    <a:bodyPr/>
                    <a:lstStyle/>
                    <a:p>
                      <a:r>
                        <a:rPr lang="en-US" sz="2300" dirty="0"/>
                        <a:t>$0.70</a:t>
                      </a:r>
                    </a:p>
                  </a:txBody>
                  <a:tcPr marL="119421" marR="119421" marT="59710" marB="59710"/>
                </a:tc>
                <a:extLst>
                  <a:ext uri="{0D108BD9-81ED-4DB2-BD59-A6C34878D82A}">
                    <a16:rowId xmlns:a16="http://schemas.microsoft.com/office/drawing/2014/main" val="3846160501"/>
                  </a:ext>
                </a:extLst>
              </a:tr>
              <a:tr h="885413">
                <a:tc>
                  <a:txBody>
                    <a:bodyPr/>
                    <a:lstStyle/>
                    <a:p>
                      <a:r>
                        <a:rPr lang="en-US" sz="2300" dirty="0">
                          <a:highlight>
                            <a:srgbClr val="FF0000"/>
                          </a:highlight>
                        </a:rPr>
                        <a:t>LTC3440</a:t>
                      </a:r>
                    </a:p>
                  </a:txBody>
                  <a:tcPr marL="119421" marR="119421" marT="59710" marB="59710"/>
                </a:tc>
                <a:tc>
                  <a:txBody>
                    <a:bodyPr/>
                    <a:lstStyle/>
                    <a:p>
                      <a:r>
                        <a:rPr lang="en-US" sz="2300" dirty="0">
                          <a:highlight>
                            <a:srgbClr val="FF0000"/>
                          </a:highlight>
                        </a:rPr>
                        <a:t>2.5V – 5.5V</a:t>
                      </a:r>
                    </a:p>
                  </a:txBody>
                  <a:tcPr marL="119421" marR="119421" marT="59710" marB="59710"/>
                </a:tc>
                <a:tc>
                  <a:txBody>
                    <a:bodyPr/>
                    <a:lstStyle/>
                    <a:p>
                      <a:r>
                        <a:rPr lang="en-US" sz="2300" dirty="0">
                          <a:highlight>
                            <a:srgbClr val="FF0000"/>
                          </a:highlight>
                        </a:rPr>
                        <a:t>2.5V – 5.5V</a:t>
                      </a:r>
                    </a:p>
                  </a:txBody>
                  <a:tcPr marL="119421" marR="119421" marT="59710" marB="59710"/>
                </a:tc>
                <a:tc>
                  <a:txBody>
                    <a:bodyPr/>
                    <a:lstStyle/>
                    <a:p>
                      <a:r>
                        <a:rPr lang="en-US" sz="2300" dirty="0">
                          <a:highlight>
                            <a:srgbClr val="FF0000"/>
                          </a:highlight>
                        </a:rPr>
                        <a:t>600mA</a:t>
                      </a:r>
                    </a:p>
                  </a:txBody>
                  <a:tcPr marL="119421" marR="119421" marT="59710" marB="59710"/>
                </a:tc>
                <a:tc>
                  <a:txBody>
                    <a:bodyPr/>
                    <a:lstStyle/>
                    <a:p>
                      <a:r>
                        <a:rPr lang="en-US" sz="2300" dirty="0">
                          <a:highlight>
                            <a:srgbClr val="FF0000"/>
                          </a:highlight>
                        </a:rPr>
                        <a:t>3mm x 3mm</a:t>
                      </a:r>
                    </a:p>
                  </a:txBody>
                  <a:tcPr marL="119421" marR="119421" marT="59710" marB="59710"/>
                </a:tc>
                <a:tc>
                  <a:txBody>
                    <a:bodyPr/>
                    <a:lstStyle/>
                    <a:p>
                      <a:r>
                        <a:rPr lang="en-US" sz="2300" dirty="0">
                          <a:highlight>
                            <a:srgbClr val="FF0000"/>
                          </a:highlight>
                        </a:rPr>
                        <a:t>$7.75</a:t>
                      </a:r>
                    </a:p>
                  </a:txBody>
                  <a:tcPr marL="119421" marR="119421" marT="59710" marB="59710"/>
                </a:tc>
                <a:extLst>
                  <a:ext uri="{0D108BD9-81ED-4DB2-BD59-A6C34878D82A}">
                    <a16:rowId xmlns:a16="http://schemas.microsoft.com/office/drawing/2014/main" val="2772687006"/>
                  </a:ext>
                </a:extLst>
              </a:tr>
            </a:tbl>
          </a:graphicData>
        </a:graphic>
      </p:graphicFrame>
      <p:sp>
        <p:nvSpPr>
          <p:cNvPr id="5" name="TextBox 4">
            <a:extLst>
              <a:ext uri="{FF2B5EF4-FFF2-40B4-BE49-F238E27FC236}">
                <a16:creationId xmlns:a16="http://schemas.microsoft.com/office/drawing/2014/main" id="{FB325F31-C865-4644-6F5D-ADE2E4A3ACEB}"/>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000" dirty="0"/>
              <a:t>Buck-Boost Switching Voltage Regulators</a:t>
            </a:r>
          </a:p>
        </p:txBody>
      </p:sp>
      <p:pic>
        <p:nvPicPr>
          <p:cNvPr id="6" name="Picture 7">
            <a:extLst>
              <a:ext uri="{FF2B5EF4-FFF2-40B4-BE49-F238E27FC236}">
                <a16:creationId xmlns:a16="http://schemas.microsoft.com/office/drawing/2014/main" id="{11D4D591-ED17-FD76-82A7-9EA3C86BD92E}"/>
              </a:ext>
            </a:extLst>
          </p:cNvPr>
          <p:cNvPicPr>
            <a:picLocks noChangeAspect="1"/>
          </p:cNvPicPr>
          <p:nvPr/>
        </p:nvPicPr>
        <p:blipFill>
          <a:blip r:embed="rId3"/>
          <a:stretch>
            <a:fillRect/>
          </a:stretch>
        </p:blipFill>
        <p:spPr>
          <a:xfrm>
            <a:off x="336161" y="263376"/>
            <a:ext cx="1340509" cy="1730495"/>
          </a:xfrm>
          <a:prstGeom prst="rect">
            <a:avLst/>
          </a:prstGeom>
        </p:spPr>
      </p:pic>
    </p:spTree>
    <p:extLst>
      <p:ext uri="{BB962C8B-B14F-4D97-AF65-F5344CB8AC3E}">
        <p14:creationId xmlns:p14="http://schemas.microsoft.com/office/powerpoint/2010/main" val="302161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2972-6825-D742-F6AE-1F8F2147AA15}"/>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en-US" sz="5200" dirty="0"/>
              <a:t>Regulator Efficiency Comparison</a:t>
            </a:r>
          </a:p>
        </p:txBody>
      </p:sp>
      <p:pic>
        <p:nvPicPr>
          <p:cNvPr id="5" name="Content Placeholder 4">
            <a:extLst>
              <a:ext uri="{FF2B5EF4-FFF2-40B4-BE49-F238E27FC236}">
                <a16:creationId xmlns:a16="http://schemas.microsoft.com/office/drawing/2014/main" id="{40588290-F5D1-19D2-8C2C-D57E681563F0}"/>
              </a:ext>
            </a:extLst>
          </p:cNvPr>
          <p:cNvPicPr>
            <a:picLocks noGrp="1" noChangeAspect="1"/>
          </p:cNvPicPr>
          <p:nvPr>
            <p:ph idx="1"/>
          </p:nvPr>
        </p:nvPicPr>
        <p:blipFill>
          <a:blip r:embed="rId3"/>
          <a:stretch>
            <a:fillRect/>
          </a:stretch>
        </p:blipFill>
        <p:spPr>
          <a:xfrm>
            <a:off x="376845" y="2785950"/>
            <a:ext cx="3432044" cy="3514855"/>
          </a:xfrm>
          <a:prstGeom prst="rect">
            <a:avLst/>
          </a:prstGeom>
        </p:spPr>
      </p:pic>
      <p:pic>
        <p:nvPicPr>
          <p:cNvPr id="7" name="Picture 6">
            <a:extLst>
              <a:ext uri="{FF2B5EF4-FFF2-40B4-BE49-F238E27FC236}">
                <a16:creationId xmlns:a16="http://schemas.microsoft.com/office/drawing/2014/main" id="{1F451CFF-7067-1C9B-A12C-3E616A4A4E1A}"/>
              </a:ext>
            </a:extLst>
          </p:cNvPr>
          <p:cNvPicPr>
            <a:picLocks noChangeAspect="1"/>
          </p:cNvPicPr>
          <p:nvPr/>
        </p:nvPicPr>
        <p:blipFill>
          <a:blip r:embed="rId4"/>
          <a:stretch>
            <a:fillRect/>
          </a:stretch>
        </p:blipFill>
        <p:spPr>
          <a:xfrm>
            <a:off x="4259485" y="2785950"/>
            <a:ext cx="3665337" cy="3514855"/>
          </a:xfrm>
          <a:prstGeom prst="rect">
            <a:avLst/>
          </a:prstGeom>
        </p:spPr>
      </p:pic>
      <p:pic>
        <p:nvPicPr>
          <p:cNvPr id="9" name="Picture 8">
            <a:extLst>
              <a:ext uri="{FF2B5EF4-FFF2-40B4-BE49-F238E27FC236}">
                <a16:creationId xmlns:a16="http://schemas.microsoft.com/office/drawing/2014/main" id="{0C5A2EB9-4853-B6A0-AC68-133872AD2465}"/>
              </a:ext>
            </a:extLst>
          </p:cNvPr>
          <p:cNvPicPr>
            <a:picLocks noChangeAspect="1"/>
          </p:cNvPicPr>
          <p:nvPr/>
        </p:nvPicPr>
        <p:blipFill>
          <a:blip r:embed="rId5"/>
          <a:stretch>
            <a:fillRect/>
          </a:stretch>
        </p:blipFill>
        <p:spPr>
          <a:xfrm>
            <a:off x="8192673" y="3178055"/>
            <a:ext cx="3797536" cy="2730644"/>
          </a:xfrm>
          <a:prstGeom prst="rect">
            <a:avLst/>
          </a:prstGeom>
        </p:spPr>
      </p:pic>
      <p:sp>
        <p:nvSpPr>
          <p:cNvPr id="10" name="TextBox 9">
            <a:extLst>
              <a:ext uri="{FF2B5EF4-FFF2-40B4-BE49-F238E27FC236}">
                <a16:creationId xmlns:a16="http://schemas.microsoft.com/office/drawing/2014/main" id="{ECC8031C-9EFF-1EE5-D7C8-64093ACA1255}"/>
              </a:ext>
            </a:extLst>
          </p:cNvPr>
          <p:cNvSpPr txBox="1"/>
          <p:nvPr/>
        </p:nvSpPr>
        <p:spPr>
          <a:xfrm>
            <a:off x="1198181" y="2096885"/>
            <a:ext cx="11168742" cy="646331"/>
          </a:xfrm>
          <a:prstGeom prst="rect">
            <a:avLst/>
          </a:prstGeom>
          <a:noFill/>
        </p:spPr>
        <p:txBody>
          <a:bodyPr wrap="square" rtlCol="0">
            <a:spAutoFit/>
          </a:bodyPr>
          <a:lstStyle/>
          <a:p>
            <a:r>
              <a:rPr lang="en-US" dirty="0">
                <a:highlight>
                  <a:srgbClr val="FF0000"/>
                </a:highlight>
              </a:rPr>
              <a:t>LTC3440</a:t>
            </a:r>
            <a:r>
              <a:rPr lang="en-US" dirty="0"/>
              <a:t>					TPS63001				TPS63802					</a:t>
            </a:r>
          </a:p>
        </p:txBody>
      </p:sp>
      <p:pic>
        <p:nvPicPr>
          <p:cNvPr id="4" name="Picture 7">
            <a:extLst>
              <a:ext uri="{FF2B5EF4-FFF2-40B4-BE49-F238E27FC236}">
                <a16:creationId xmlns:a16="http://schemas.microsoft.com/office/drawing/2014/main" id="{34067F06-B4A3-62CD-16A7-60E75B733240}"/>
              </a:ext>
            </a:extLst>
          </p:cNvPr>
          <p:cNvPicPr>
            <a:picLocks noChangeAspect="1"/>
          </p:cNvPicPr>
          <p:nvPr/>
        </p:nvPicPr>
        <p:blipFill>
          <a:blip r:embed="rId6"/>
          <a:stretch>
            <a:fillRect/>
          </a:stretch>
        </p:blipFill>
        <p:spPr>
          <a:xfrm>
            <a:off x="249897" y="234621"/>
            <a:ext cx="1340509" cy="1730495"/>
          </a:xfrm>
          <a:prstGeom prst="rect">
            <a:avLst/>
          </a:prstGeom>
        </p:spPr>
      </p:pic>
    </p:spTree>
    <p:extLst>
      <p:ext uri="{BB962C8B-B14F-4D97-AF65-F5344CB8AC3E}">
        <p14:creationId xmlns:p14="http://schemas.microsoft.com/office/powerpoint/2010/main" val="190722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15947-1B84-9A6D-0414-7AE31E1E81EC}"/>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Power Regulation Schematic</a:t>
            </a:r>
          </a:p>
        </p:txBody>
      </p:sp>
      <p:pic>
        <p:nvPicPr>
          <p:cNvPr id="5" name="Content Placeholder 4">
            <a:extLst>
              <a:ext uri="{FF2B5EF4-FFF2-40B4-BE49-F238E27FC236}">
                <a16:creationId xmlns:a16="http://schemas.microsoft.com/office/drawing/2014/main" id="{86CF8041-DF34-6A41-E135-0B847607D983}"/>
              </a:ext>
            </a:extLst>
          </p:cNvPr>
          <p:cNvPicPr>
            <a:picLocks noGrp="1" noChangeAspect="1"/>
          </p:cNvPicPr>
          <p:nvPr>
            <p:ph idx="1"/>
          </p:nvPr>
        </p:nvPicPr>
        <p:blipFill>
          <a:blip r:embed="rId3"/>
          <a:stretch>
            <a:fillRect/>
          </a:stretch>
        </p:blipFill>
        <p:spPr>
          <a:xfrm>
            <a:off x="635457" y="967876"/>
            <a:ext cx="10916463" cy="3274940"/>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7">
            <a:extLst>
              <a:ext uri="{FF2B5EF4-FFF2-40B4-BE49-F238E27FC236}">
                <a16:creationId xmlns:a16="http://schemas.microsoft.com/office/drawing/2014/main" id="{EBF4850E-643F-CAD2-330D-C7A0DB87CE5B}"/>
              </a:ext>
            </a:extLst>
          </p:cNvPr>
          <p:cNvPicPr>
            <a:picLocks noChangeAspect="1"/>
          </p:cNvPicPr>
          <p:nvPr/>
        </p:nvPicPr>
        <p:blipFill>
          <a:blip r:embed="rId4"/>
          <a:stretch>
            <a:fillRect/>
          </a:stretch>
        </p:blipFill>
        <p:spPr>
          <a:xfrm>
            <a:off x="9897104" y="4547828"/>
            <a:ext cx="1340509" cy="1730495"/>
          </a:xfrm>
          <a:prstGeom prst="rect">
            <a:avLst/>
          </a:prstGeom>
        </p:spPr>
      </p:pic>
    </p:spTree>
    <p:extLst>
      <p:ext uri="{BB962C8B-B14F-4D97-AF65-F5344CB8AC3E}">
        <p14:creationId xmlns:p14="http://schemas.microsoft.com/office/powerpoint/2010/main" val="174803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83E-B38E-00F3-0DD6-39C08E9CCA1B}"/>
              </a:ext>
            </a:extLst>
          </p:cNvPr>
          <p:cNvSpPr>
            <a:spLocks noGrp="1"/>
          </p:cNvSpPr>
          <p:nvPr>
            <p:ph type="title"/>
          </p:nvPr>
        </p:nvSpPr>
        <p:spPr/>
        <p:txBody>
          <a:bodyPr/>
          <a:lstStyle/>
          <a:p>
            <a:r>
              <a:rPr lang="en-US"/>
              <a:t>Project Goals </a:t>
            </a:r>
          </a:p>
        </p:txBody>
      </p:sp>
      <p:sp>
        <p:nvSpPr>
          <p:cNvPr id="3" name="Content Placeholder 2">
            <a:extLst>
              <a:ext uri="{FF2B5EF4-FFF2-40B4-BE49-F238E27FC236}">
                <a16:creationId xmlns:a16="http://schemas.microsoft.com/office/drawing/2014/main" id="{736BF9D0-25B1-9553-F58F-6A9A7002765B}"/>
              </a:ext>
            </a:extLst>
          </p:cNvPr>
          <p:cNvSpPr>
            <a:spLocks noGrp="1"/>
          </p:cNvSpPr>
          <p:nvPr>
            <p:ph idx="1"/>
          </p:nvPr>
        </p:nvSpPr>
        <p:spPr/>
        <p:txBody>
          <a:bodyPr vert="horz" lIns="0" tIns="45720" rIns="0" bIns="45720" rtlCol="0" anchor="t">
            <a:normAutofit/>
          </a:bodyPr>
          <a:lstStyle/>
          <a:p>
            <a:pPr>
              <a:buFont typeface="Wingdings,Sans-Serif" panose="020F0502020204030204" pitchFamily="34" charset="0"/>
              <a:buChar char="§"/>
            </a:pPr>
            <a:r>
              <a:rPr lang="en-US" sz="2600">
                <a:ea typeface="+mn-lt"/>
                <a:cs typeface="+mn-lt"/>
              </a:rPr>
              <a:t>Build a lightweight, compact, wearable sensor device that measures and provides information about cardiovascular biometrics.</a:t>
            </a:r>
            <a:endParaRPr lang="en-US" sz="2600">
              <a:cs typeface="Calibri"/>
            </a:endParaRPr>
          </a:p>
          <a:p>
            <a:pPr>
              <a:buFont typeface="Wingdings" panose="020F0502020204030204" pitchFamily="34" charset="0"/>
              <a:buChar char="§"/>
            </a:pPr>
            <a:r>
              <a:rPr lang="en-US" sz="2600">
                <a:cs typeface="Calibri"/>
              </a:rPr>
              <a:t>Design</a:t>
            </a:r>
            <a:r>
              <a:rPr lang="en-US" sz="2600">
                <a:ea typeface="+mn-lt"/>
                <a:cs typeface="+mn-lt"/>
              </a:rPr>
              <a:t> device such that it can wirelessly interfaces with a personal device.</a:t>
            </a:r>
            <a:endParaRPr lang="en-US" sz="2600">
              <a:cs typeface="Calibri"/>
            </a:endParaRPr>
          </a:p>
          <a:p>
            <a:pPr>
              <a:buFont typeface="Wingdings,Sans-Serif" panose="020F0502020204030204" pitchFamily="34" charset="0"/>
              <a:buChar char="§"/>
            </a:pPr>
            <a:r>
              <a:rPr lang="en-US" sz="2600">
                <a:cs typeface="Calibri"/>
              </a:rPr>
              <a:t>Have</a:t>
            </a:r>
            <a:r>
              <a:rPr lang="en-US" sz="2600">
                <a:ea typeface="+mn-lt"/>
                <a:cs typeface="+mn-lt"/>
              </a:rPr>
              <a:t> biometric data logged via an app for long term health monitoring</a:t>
            </a:r>
          </a:p>
          <a:p>
            <a:pPr>
              <a:buFont typeface="Wingdings" panose="020F0502020204030204" pitchFamily="34" charset="0"/>
              <a:buChar char="§"/>
            </a:pPr>
            <a:endParaRPr lang="en-US" sz="2600">
              <a:cs typeface="Calibri"/>
            </a:endParaRPr>
          </a:p>
          <a:p>
            <a:pPr>
              <a:buFont typeface="Wingdings" panose="020F0502020204030204" pitchFamily="34" charset="0"/>
              <a:buChar char="§"/>
            </a:pPr>
            <a:endParaRPr lang="en-US" sz="2600">
              <a:cs typeface="Calibri"/>
            </a:endParaRPr>
          </a:p>
          <a:p>
            <a:pPr>
              <a:buFont typeface="Wingdings" panose="020F0502020204030204" pitchFamily="34" charset="0"/>
              <a:buChar char="§"/>
            </a:pPr>
            <a:endParaRPr lang="en-US" sz="2600">
              <a:cs typeface="Calibri"/>
            </a:endParaRPr>
          </a:p>
        </p:txBody>
      </p:sp>
    </p:spTree>
    <p:extLst>
      <p:ext uri="{BB962C8B-B14F-4D97-AF65-F5344CB8AC3E}">
        <p14:creationId xmlns:p14="http://schemas.microsoft.com/office/powerpoint/2010/main" val="20104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4B2AD-C11F-5C9A-58FA-A92D1044D9E3}"/>
              </a:ext>
            </a:extLst>
          </p:cNvPr>
          <p:cNvSpPr>
            <a:spLocks noGrp="1"/>
          </p:cNvSpPr>
          <p:nvPr>
            <p:ph type="title"/>
          </p:nvPr>
        </p:nvSpPr>
        <p:spPr>
          <a:xfrm>
            <a:off x="4444841" y="-2988933"/>
            <a:ext cx="3401961" cy="3686015"/>
          </a:xfrm>
        </p:spPr>
        <p:txBody>
          <a:bodyPr vert="horz" lIns="91440" tIns="45720" rIns="91440" bIns="45720" rtlCol="0" anchor="b">
            <a:normAutofit/>
          </a:bodyPr>
          <a:lstStyle/>
          <a:p>
            <a:r>
              <a:rPr lang="en-US" sz="2000">
                <a:solidFill>
                  <a:schemeClr val="tx1">
                    <a:lumMod val="85000"/>
                    <a:lumOff val="15000"/>
                  </a:schemeClr>
                </a:solidFill>
              </a:rPr>
              <a:t>MCU and Sensors Schematic</a:t>
            </a:r>
          </a:p>
        </p:txBody>
      </p:sp>
      <p:pic>
        <p:nvPicPr>
          <p:cNvPr id="5" name="Content Placeholder 4" descr="Diagram, schematic&#10;&#10;Description automatically generated">
            <a:extLst>
              <a:ext uri="{FF2B5EF4-FFF2-40B4-BE49-F238E27FC236}">
                <a16:creationId xmlns:a16="http://schemas.microsoft.com/office/drawing/2014/main" id="{22619AF7-98F8-6AB0-D905-815D641ADCF4}"/>
              </a:ext>
            </a:extLst>
          </p:cNvPr>
          <p:cNvPicPr>
            <a:picLocks noGrp="1" noChangeAspect="1"/>
          </p:cNvPicPr>
          <p:nvPr>
            <p:ph idx="1"/>
          </p:nvPr>
        </p:nvPicPr>
        <p:blipFill>
          <a:blip r:embed="rId3"/>
          <a:stretch>
            <a:fillRect/>
          </a:stretch>
        </p:blipFill>
        <p:spPr>
          <a:xfrm>
            <a:off x="1270895" y="750893"/>
            <a:ext cx="9744126" cy="5549040"/>
          </a:xfrm>
          <a:prstGeom prst="rect">
            <a:avLst/>
          </a:prstGeom>
        </p:spPr>
      </p:pic>
      <p:cxnSp>
        <p:nvCxnSpPr>
          <p:cNvPr id="36"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7">
            <a:extLst>
              <a:ext uri="{FF2B5EF4-FFF2-40B4-BE49-F238E27FC236}">
                <a16:creationId xmlns:a16="http://schemas.microsoft.com/office/drawing/2014/main" id="{27DE2A11-9DF5-7923-8264-49D5058A6A8F}"/>
              </a:ext>
            </a:extLst>
          </p:cNvPr>
          <p:cNvPicPr>
            <a:picLocks noChangeAspect="1"/>
          </p:cNvPicPr>
          <p:nvPr/>
        </p:nvPicPr>
        <p:blipFill>
          <a:blip r:embed="rId4"/>
          <a:stretch>
            <a:fillRect/>
          </a:stretch>
        </p:blipFill>
        <p:spPr>
          <a:xfrm>
            <a:off x="278651" y="4892885"/>
            <a:ext cx="1340509" cy="1730495"/>
          </a:xfrm>
          <a:prstGeom prst="rect">
            <a:avLst/>
          </a:prstGeom>
        </p:spPr>
      </p:pic>
    </p:spTree>
    <p:extLst>
      <p:ext uri="{BB962C8B-B14F-4D97-AF65-F5344CB8AC3E}">
        <p14:creationId xmlns:p14="http://schemas.microsoft.com/office/powerpoint/2010/main" val="222933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0CCAB-B320-6AEA-3839-FDB184509404}"/>
              </a:ext>
            </a:extLst>
          </p:cNvPr>
          <p:cNvSpPr>
            <a:spLocks noGrp="1"/>
          </p:cNvSpPr>
          <p:nvPr>
            <p:ph type="title"/>
          </p:nvPr>
        </p:nvSpPr>
        <p:spPr>
          <a:xfrm>
            <a:off x="6411685" y="634946"/>
            <a:ext cx="5127171" cy="1450757"/>
          </a:xfrm>
        </p:spPr>
        <p:txBody>
          <a:bodyPr>
            <a:normAutofit/>
          </a:bodyPr>
          <a:lstStyle/>
          <a:p>
            <a:r>
              <a:rPr lang="en-US" dirty="0"/>
              <a:t>Processing Board</a:t>
            </a:r>
          </a:p>
        </p:txBody>
      </p:sp>
      <p:pic>
        <p:nvPicPr>
          <p:cNvPr id="5" name="Content Placeholder 4">
            <a:extLst>
              <a:ext uri="{FF2B5EF4-FFF2-40B4-BE49-F238E27FC236}">
                <a16:creationId xmlns:a16="http://schemas.microsoft.com/office/drawing/2014/main" id="{137C5DF7-D5C7-E69F-FFA8-12641590E1D4}"/>
              </a:ext>
            </a:extLst>
          </p:cNvPr>
          <p:cNvPicPr>
            <a:picLocks noChangeAspect="1"/>
          </p:cNvPicPr>
          <p:nvPr/>
        </p:nvPicPr>
        <p:blipFill>
          <a:blip r:embed="rId3"/>
          <a:stretch>
            <a:fillRect/>
          </a:stretch>
        </p:blipFill>
        <p:spPr>
          <a:xfrm>
            <a:off x="643192" y="883893"/>
            <a:ext cx="5451627" cy="4770172"/>
          </a:xfrm>
          <a:prstGeom prst="rect">
            <a:avLst/>
          </a:prstGeom>
        </p:spPr>
      </p:pic>
      <p:cxnSp>
        <p:nvCxnSpPr>
          <p:cNvPr id="23" name="Straight Connector 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E34189A-6CF3-5418-68A5-8FB70F06D7B2}"/>
              </a:ext>
            </a:extLst>
          </p:cNvPr>
          <p:cNvSpPr>
            <a:spLocks noGrp="1"/>
          </p:cNvSpPr>
          <p:nvPr>
            <p:ph idx="1"/>
          </p:nvPr>
        </p:nvSpPr>
        <p:spPr>
          <a:xfrm>
            <a:off x="6411684" y="2198914"/>
            <a:ext cx="5127172" cy="3670180"/>
          </a:xfrm>
        </p:spPr>
        <p:txBody>
          <a:bodyPr>
            <a:normAutofit/>
          </a:bodyPr>
          <a:lstStyle/>
          <a:p>
            <a:r>
              <a:rPr lang="en-US" dirty="0"/>
              <a:t>Hosts our microcontroller, battery connecter, and analog front ends.</a:t>
            </a:r>
          </a:p>
        </p:txBody>
      </p:sp>
      <p:sp>
        <p:nvSpPr>
          <p:cNvPr id="25" name="Rectangle 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1A4B6446-2259-8D89-48A8-E596D6C9222A}"/>
              </a:ext>
            </a:extLst>
          </p:cNvPr>
          <p:cNvPicPr>
            <a:picLocks noChangeAspect="1"/>
          </p:cNvPicPr>
          <p:nvPr/>
        </p:nvPicPr>
        <p:blipFill>
          <a:blip r:embed="rId4"/>
          <a:stretch>
            <a:fillRect/>
          </a:stretch>
        </p:blipFill>
        <p:spPr>
          <a:xfrm>
            <a:off x="10839423" y="4536376"/>
            <a:ext cx="1341236" cy="1731414"/>
          </a:xfrm>
          <a:prstGeom prst="rect">
            <a:avLst/>
          </a:prstGeom>
        </p:spPr>
      </p:pic>
    </p:spTree>
    <p:extLst>
      <p:ext uri="{BB962C8B-B14F-4D97-AF65-F5344CB8AC3E}">
        <p14:creationId xmlns:p14="http://schemas.microsoft.com/office/powerpoint/2010/main" val="278598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01B6B-1DEB-4240-6686-A8A046BAB103}"/>
              </a:ext>
            </a:extLst>
          </p:cNvPr>
          <p:cNvSpPr>
            <a:spLocks noGrp="1"/>
          </p:cNvSpPr>
          <p:nvPr>
            <p:ph type="title"/>
          </p:nvPr>
        </p:nvSpPr>
        <p:spPr>
          <a:xfrm>
            <a:off x="7859485" y="634946"/>
            <a:ext cx="3690257" cy="1450757"/>
          </a:xfrm>
        </p:spPr>
        <p:txBody>
          <a:bodyPr>
            <a:normAutofit/>
          </a:bodyPr>
          <a:lstStyle/>
          <a:p>
            <a:r>
              <a:rPr lang="en-US" dirty="0"/>
              <a:t>Sensor Board</a:t>
            </a:r>
          </a:p>
        </p:txBody>
      </p:sp>
      <p:pic>
        <p:nvPicPr>
          <p:cNvPr id="5" name="Content Placeholder 4">
            <a:extLst>
              <a:ext uri="{FF2B5EF4-FFF2-40B4-BE49-F238E27FC236}">
                <a16:creationId xmlns:a16="http://schemas.microsoft.com/office/drawing/2014/main" id="{D31408E9-7170-65FE-3FD5-7810B80461DD}"/>
              </a:ext>
            </a:extLst>
          </p:cNvPr>
          <p:cNvPicPr>
            <a:picLocks noChangeAspect="1"/>
          </p:cNvPicPr>
          <p:nvPr/>
        </p:nvPicPr>
        <p:blipFill>
          <a:blip r:embed="rId3"/>
          <a:stretch>
            <a:fillRect/>
          </a:stretch>
        </p:blipFill>
        <p:spPr>
          <a:xfrm>
            <a:off x="633999" y="1569834"/>
            <a:ext cx="6909801" cy="3454900"/>
          </a:xfrm>
          <a:prstGeom prst="rect">
            <a:avLst/>
          </a:prstGeom>
        </p:spPr>
      </p:pic>
      <p:cxnSp>
        <p:nvCxnSpPr>
          <p:cNvPr id="45" name="Straight Connector 3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2901323-55BA-CE1B-7F56-AEFBBB0C0644}"/>
              </a:ext>
            </a:extLst>
          </p:cNvPr>
          <p:cNvSpPr>
            <a:spLocks noGrp="1"/>
          </p:cNvSpPr>
          <p:nvPr>
            <p:ph idx="1"/>
          </p:nvPr>
        </p:nvSpPr>
        <p:spPr>
          <a:xfrm>
            <a:off x="7859485" y="2198914"/>
            <a:ext cx="3690257" cy="3670180"/>
          </a:xfrm>
        </p:spPr>
        <p:txBody>
          <a:bodyPr>
            <a:normAutofit/>
          </a:bodyPr>
          <a:lstStyle/>
          <a:p>
            <a:r>
              <a:rPr lang="en-US" dirty="0"/>
              <a:t>Two Photo diodes</a:t>
            </a:r>
          </a:p>
          <a:p>
            <a:r>
              <a:rPr lang="en-US" dirty="0"/>
              <a:t>Two LED arrays, for a total of six LEDS</a:t>
            </a:r>
          </a:p>
        </p:txBody>
      </p:sp>
      <p:sp>
        <p:nvSpPr>
          <p:cNvPr id="46" name="Rectangle 3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ED62F15F-A467-8B6E-9E94-46874A141D36}"/>
              </a:ext>
            </a:extLst>
          </p:cNvPr>
          <p:cNvPicPr>
            <a:picLocks noChangeAspect="1"/>
          </p:cNvPicPr>
          <p:nvPr/>
        </p:nvPicPr>
        <p:blipFill>
          <a:blip r:embed="rId4"/>
          <a:stretch>
            <a:fillRect/>
          </a:stretch>
        </p:blipFill>
        <p:spPr>
          <a:xfrm>
            <a:off x="10787685" y="4491640"/>
            <a:ext cx="1341236" cy="1731414"/>
          </a:xfrm>
          <a:prstGeom prst="rect">
            <a:avLst/>
          </a:prstGeom>
        </p:spPr>
      </p:pic>
    </p:spTree>
    <p:extLst>
      <p:ext uri="{BB962C8B-B14F-4D97-AF65-F5344CB8AC3E}">
        <p14:creationId xmlns:p14="http://schemas.microsoft.com/office/powerpoint/2010/main" val="411932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0382-8F04-5BC9-1D24-A2F4185B0EAC}"/>
              </a:ext>
            </a:extLst>
          </p:cNvPr>
          <p:cNvSpPr>
            <a:spLocks noGrp="1"/>
          </p:cNvSpPr>
          <p:nvPr>
            <p:ph type="title"/>
          </p:nvPr>
        </p:nvSpPr>
        <p:spPr/>
        <p:txBody>
          <a:bodyPr>
            <a:normAutofit/>
          </a:bodyPr>
          <a:lstStyle/>
          <a:p>
            <a:r>
              <a:rPr lang="en-US" sz="4000" dirty="0"/>
              <a:t>Mobile Application Platform Selection Factors</a:t>
            </a:r>
          </a:p>
        </p:txBody>
      </p:sp>
      <p:sp>
        <p:nvSpPr>
          <p:cNvPr id="3" name="Content Placeholder 2">
            <a:extLst>
              <a:ext uri="{FF2B5EF4-FFF2-40B4-BE49-F238E27FC236}">
                <a16:creationId xmlns:a16="http://schemas.microsoft.com/office/drawing/2014/main" id="{ED34C354-D254-3987-1168-CBE4021A603F}"/>
              </a:ext>
            </a:extLst>
          </p:cNvPr>
          <p:cNvSpPr>
            <a:spLocks noGrp="1"/>
          </p:cNvSpPr>
          <p:nvPr>
            <p:ph idx="1"/>
          </p:nvPr>
        </p:nvSpPr>
        <p:spPr>
          <a:xfrm>
            <a:off x="1100536" y="1983776"/>
            <a:ext cx="10515600" cy="4351338"/>
          </a:xfrm>
        </p:spPr>
        <p:txBody>
          <a:bodyPr/>
          <a:lstStyle/>
          <a:p>
            <a:r>
              <a:rPr lang="en-US" dirty="0"/>
              <a:t>Features</a:t>
            </a:r>
          </a:p>
          <a:p>
            <a:r>
              <a:rPr lang="en-US" dirty="0"/>
              <a:t>Cost</a:t>
            </a:r>
          </a:p>
          <a:p>
            <a:r>
              <a:rPr lang="en-US" dirty="0"/>
              <a:t>Hardware Requirements</a:t>
            </a:r>
          </a:p>
          <a:p>
            <a:r>
              <a:rPr lang="en-US" dirty="0"/>
              <a:t>Learning Curve</a:t>
            </a:r>
          </a:p>
          <a:p>
            <a:endParaRPr lang="en-US"/>
          </a:p>
        </p:txBody>
      </p:sp>
      <p:pic>
        <p:nvPicPr>
          <p:cNvPr id="5" name="Picture 5">
            <a:extLst>
              <a:ext uri="{FF2B5EF4-FFF2-40B4-BE49-F238E27FC236}">
                <a16:creationId xmlns:a16="http://schemas.microsoft.com/office/drawing/2014/main" id="{1DE12F26-EA13-9C27-39CA-A7230F1F496F}"/>
              </a:ext>
            </a:extLst>
          </p:cNvPr>
          <p:cNvPicPr>
            <a:picLocks noChangeAspect="1"/>
          </p:cNvPicPr>
          <p:nvPr/>
        </p:nvPicPr>
        <p:blipFill>
          <a:blip r:embed="rId3"/>
          <a:stretch>
            <a:fillRect/>
          </a:stretch>
        </p:blipFill>
        <p:spPr>
          <a:xfrm>
            <a:off x="9647299" y="4727367"/>
            <a:ext cx="1969518" cy="1745230"/>
          </a:xfrm>
          <a:prstGeom prst="rect">
            <a:avLst/>
          </a:prstGeom>
        </p:spPr>
      </p:pic>
    </p:spTree>
    <p:extLst>
      <p:ext uri="{BB962C8B-B14F-4D97-AF65-F5344CB8AC3E}">
        <p14:creationId xmlns:p14="http://schemas.microsoft.com/office/powerpoint/2010/main" val="10816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45A34F-9657-C940-75A4-8AC263BFED4B}"/>
              </a:ext>
            </a:extLst>
          </p:cNvPr>
          <p:cNvSpPr>
            <a:spLocks noGrp="1"/>
          </p:cNvSpPr>
          <p:nvPr>
            <p:ph type="title"/>
          </p:nvPr>
        </p:nvSpPr>
        <p:spPr>
          <a:xfrm>
            <a:off x="1106461" y="268242"/>
            <a:ext cx="10058400" cy="1450757"/>
          </a:xfrm>
        </p:spPr>
        <p:txBody>
          <a:bodyPr/>
          <a:lstStyle/>
          <a:p>
            <a:r>
              <a:rPr lang="en-US" dirty="0"/>
              <a:t>Platform Selection Comparison</a:t>
            </a:r>
          </a:p>
        </p:txBody>
      </p:sp>
      <p:sp>
        <p:nvSpPr>
          <p:cNvPr id="5" name="Text Placeholder 4">
            <a:extLst>
              <a:ext uri="{FF2B5EF4-FFF2-40B4-BE49-F238E27FC236}">
                <a16:creationId xmlns:a16="http://schemas.microsoft.com/office/drawing/2014/main" id="{89B67E4A-3D3A-25AA-1236-7411ED85CD50}"/>
              </a:ext>
            </a:extLst>
          </p:cNvPr>
          <p:cNvSpPr>
            <a:spLocks noGrp="1"/>
          </p:cNvSpPr>
          <p:nvPr>
            <p:ph type="body" idx="1"/>
          </p:nvPr>
        </p:nvSpPr>
        <p:spPr>
          <a:xfrm>
            <a:off x="3892639" y="1782799"/>
            <a:ext cx="3160713" cy="823912"/>
          </a:xfrm>
        </p:spPr>
        <p:txBody>
          <a:bodyPr/>
          <a:lstStyle/>
          <a:p>
            <a:r>
              <a:rPr lang="en-US" b="1" dirty="0"/>
              <a:t>Android</a:t>
            </a:r>
          </a:p>
        </p:txBody>
      </p:sp>
      <p:sp>
        <p:nvSpPr>
          <p:cNvPr id="6" name="Content Placeholder 5">
            <a:extLst>
              <a:ext uri="{FF2B5EF4-FFF2-40B4-BE49-F238E27FC236}">
                <a16:creationId xmlns:a16="http://schemas.microsoft.com/office/drawing/2014/main" id="{C8CEAD87-8A40-0F93-5CAA-B583B4ECD2BA}"/>
              </a:ext>
            </a:extLst>
          </p:cNvPr>
          <p:cNvSpPr>
            <a:spLocks noGrp="1"/>
          </p:cNvSpPr>
          <p:nvPr>
            <p:ph sz="half" idx="2"/>
          </p:nvPr>
        </p:nvSpPr>
        <p:spPr>
          <a:xfrm>
            <a:off x="3810996" y="2449991"/>
            <a:ext cx="3634241" cy="2959311"/>
          </a:xfrm>
        </p:spPr>
        <p:txBody>
          <a:bodyPr vert="horz" lIns="0" tIns="45720" rIns="0" bIns="45720" rtlCol="0" anchor="t">
            <a:normAutofit/>
          </a:bodyPr>
          <a:lstStyle/>
          <a:p>
            <a:r>
              <a:rPr lang="en-US" dirty="0"/>
              <a:t>Native Multithreading</a:t>
            </a:r>
          </a:p>
          <a:p>
            <a:r>
              <a:rPr lang="en-US" dirty="0"/>
              <a:t>Tightly coupled and supported features</a:t>
            </a:r>
            <a:endParaRPr lang="en-US" dirty="0">
              <a:cs typeface="Calibri"/>
            </a:endParaRPr>
          </a:p>
          <a:p>
            <a:r>
              <a:rPr lang="en-US" dirty="0"/>
              <a:t>No Software Cost</a:t>
            </a:r>
            <a:endParaRPr lang="en-US" dirty="0">
              <a:cs typeface="Calibri"/>
            </a:endParaRPr>
          </a:p>
          <a:p>
            <a:r>
              <a:rPr lang="en-US" dirty="0"/>
              <a:t>No Hardware Cost</a:t>
            </a:r>
            <a:endParaRPr lang="en-US" dirty="0">
              <a:cs typeface="Calibri"/>
            </a:endParaRPr>
          </a:p>
          <a:p>
            <a:r>
              <a:rPr lang="en-US" dirty="0"/>
              <a:t>No special HW requirements</a:t>
            </a:r>
            <a:endParaRPr lang="en-US" dirty="0">
              <a:cs typeface="Calibri"/>
            </a:endParaRPr>
          </a:p>
          <a:p>
            <a:r>
              <a:rPr lang="en-US" dirty="0"/>
              <a:t>Base Language Familiarity.</a:t>
            </a:r>
          </a:p>
        </p:txBody>
      </p:sp>
      <p:sp>
        <p:nvSpPr>
          <p:cNvPr id="7" name="Text Placeholder 6">
            <a:extLst>
              <a:ext uri="{FF2B5EF4-FFF2-40B4-BE49-F238E27FC236}">
                <a16:creationId xmlns:a16="http://schemas.microsoft.com/office/drawing/2014/main" id="{936D5C47-C17E-E434-99AC-17C32F8F0D48}"/>
              </a:ext>
            </a:extLst>
          </p:cNvPr>
          <p:cNvSpPr>
            <a:spLocks noGrp="1"/>
          </p:cNvSpPr>
          <p:nvPr>
            <p:ph type="body" sz="quarter" idx="3"/>
          </p:nvPr>
        </p:nvSpPr>
        <p:spPr>
          <a:xfrm>
            <a:off x="7640472" y="1782151"/>
            <a:ext cx="3803423" cy="823912"/>
          </a:xfrm>
        </p:spPr>
        <p:txBody>
          <a:bodyPr/>
          <a:lstStyle/>
          <a:p>
            <a:r>
              <a:rPr lang="en-US" b="1" dirty="0"/>
              <a:t>Apple/IOS</a:t>
            </a:r>
          </a:p>
        </p:txBody>
      </p:sp>
      <p:sp>
        <p:nvSpPr>
          <p:cNvPr id="8" name="Content Placeholder 7">
            <a:extLst>
              <a:ext uri="{FF2B5EF4-FFF2-40B4-BE49-F238E27FC236}">
                <a16:creationId xmlns:a16="http://schemas.microsoft.com/office/drawing/2014/main" id="{7CAC12BB-D679-887E-2AD4-BADBB2F0E7F4}"/>
              </a:ext>
            </a:extLst>
          </p:cNvPr>
          <p:cNvSpPr>
            <a:spLocks noGrp="1"/>
          </p:cNvSpPr>
          <p:nvPr>
            <p:ph sz="quarter" idx="4"/>
          </p:nvPr>
        </p:nvSpPr>
        <p:spPr>
          <a:xfrm>
            <a:off x="7641771" y="2447246"/>
            <a:ext cx="3803424" cy="3684588"/>
          </a:xfrm>
        </p:spPr>
        <p:txBody>
          <a:bodyPr>
            <a:normAutofit/>
          </a:bodyPr>
          <a:lstStyle/>
          <a:p>
            <a:r>
              <a:rPr lang="en-US" dirty="0"/>
              <a:t>Native Multithreading</a:t>
            </a:r>
          </a:p>
          <a:p>
            <a:r>
              <a:rPr lang="en-US" dirty="0"/>
              <a:t>Tightly coupled and supported features.</a:t>
            </a:r>
          </a:p>
          <a:p>
            <a:r>
              <a:rPr lang="en-US" dirty="0"/>
              <a:t>Software Development cost starts at $100</a:t>
            </a:r>
          </a:p>
          <a:p>
            <a:r>
              <a:rPr lang="en-US" dirty="0"/>
              <a:t>Requires IOS computer for development. Must purchase.</a:t>
            </a:r>
          </a:p>
          <a:p>
            <a:r>
              <a:rPr lang="en-US" dirty="0"/>
              <a:t>Weak Language Familiarity</a:t>
            </a:r>
          </a:p>
        </p:txBody>
      </p:sp>
      <p:sp>
        <p:nvSpPr>
          <p:cNvPr id="12" name="Rectangle 11">
            <a:extLst>
              <a:ext uri="{FF2B5EF4-FFF2-40B4-BE49-F238E27FC236}">
                <a16:creationId xmlns:a16="http://schemas.microsoft.com/office/drawing/2014/main" id="{E09090A8-E411-6A0E-477F-A0B67CDFACFF}"/>
              </a:ext>
            </a:extLst>
          </p:cNvPr>
          <p:cNvSpPr/>
          <p:nvPr/>
        </p:nvSpPr>
        <p:spPr>
          <a:xfrm>
            <a:off x="3810996" y="1928125"/>
            <a:ext cx="3392061" cy="3678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72670E0B-DE4D-65BD-610F-E2091284CD7C}"/>
              </a:ext>
            </a:extLst>
          </p:cNvPr>
          <p:cNvSpPr txBox="1">
            <a:spLocks/>
          </p:cNvSpPr>
          <p:nvPr/>
        </p:nvSpPr>
        <p:spPr>
          <a:xfrm>
            <a:off x="262230" y="2525486"/>
            <a:ext cx="3634241" cy="368458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Selective Multithreading Support</a:t>
            </a:r>
          </a:p>
          <a:p>
            <a:r>
              <a:rPr lang="en-US" dirty="0"/>
              <a:t>Features selectively available and not necessarily supported.</a:t>
            </a:r>
          </a:p>
          <a:p>
            <a:r>
              <a:rPr lang="en-US" dirty="0"/>
              <a:t>Commonly No Software cost/requirement</a:t>
            </a:r>
          </a:p>
          <a:p>
            <a:r>
              <a:rPr lang="en-US" dirty="0"/>
              <a:t>In general No Hardware cost</a:t>
            </a:r>
          </a:p>
          <a:p>
            <a:r>
              <a:rPr lang="en-US" dirty="0"/>
              <a:t>Selective Language Familiarity.</a:t>
            </a:r>
          </a:p>
        </p:txBody>
      </p:sp>
      <p:sp>
        <p:nvSpPr>
          <p:cNvPr id="2" name="Text Placeholder 4">
            <a:extLst>
              <a:ext uri="{FF2B5EF4-FFF2-40B4-BE49-F238E27FC236}">
                <a16:creationId xmlns:a16="http://schemas.microsoft.com/office/drawing/2014/main" id="{52679F98-A3AF-9837-A4AE-89F921B4ACD7}"/>
              </a:ext>
            </a:extLst>
          </p:cNvPr>
          <p:cNvSpPr txBox="1">
            <a:spLocks/>
          </p:cNvSpPr>
          <p:nvPr/>
        </p:nvSpPr>
        <p:spPr>
          <a:xfrm>
            <a:off x="528822" y="1962741"/>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a:ea typeface="+mn-lt"/>
                <a:cs typeface="+mn-lt"/>
              </a:rPr>
              <a:t>Cross Platform</a:t>
            </a:r>
            <a:endParaRPr lang="en-US" dirty="0">
              <a:ea typeface="+mn-lt"/>
              <a:cs typeface="+mn-lt"/>
            </a:endParaRPr>
          </a:p>
          <a:p>
            <a:endParaRPr lang="en-US" b="1">
              <a:cs typeface="Calibri"/>
            </a:endParaRPr>
          </a:p>
        </p:txBody>
      </p:sp>
      <p:pic>
        <p:nvPicPr>
          <p:cNvPr id="13" name="Picture 5">
            <a:extLst>
              <a:ext uri="{FF2B5EF4-FFF2-40B4-BE49-F238E27FC236}">
                <a16:creationId xmlns:a16="http://schemas.microsoft.com/office/drawing/2014/main" id="{21CF1E77-7327-A5B4-3843-0231E6C18E13}"/>
              </a:ext>
            </a:extLst>
          </p:cNvPr>
          <p:cNvPicPr>
            <a:picLocks noChangeAspect="1"/>
          </p:cNvPicPr>
          <p:nvPr/>
        </p:nvPicPr>
        <p:blipFill>
          <a:blip r:embed="rId3"/>
          <a:stretch>
            <a:fillRect/>
          </a:stretch>
        </p:blipFill>
        <p:spPr>
          <a:xfrm>
            <a:off x="9733563" y="270386"/>
            <a:ext cx="1969518" cy="1745230"/>
          </a:xfrm>
          <a:prstGeom prst="rect">
            <a:avLst/>
          </a:prstGeom>
        </p:spPr>
      </p:pic>
    </p:spTree>
    <p:extLst>
      <p:ext uri="{BB962C8B-B14F-4D97-AF65-F5344CB8AC3E}">
        <p14:creationId xmlns:p14="http://schemas.microsoft.com/office/powerpoint/2010/main" val="337812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5069-3DFF-085C-1D15-A4CB1768CD1D}"/>
              </a:ext>
            </a:extLst>
          </p:cNvPr>
          <p:cNvSpPr>
            <a:spLocks noGrp="1"/>
          </p:cNvSpPr>
          <p:nvPr>
            <p:ph type="title" idx="4294967295"/>
          </p:nvPr>
        </p:nvSpPr>
        <p:spPr>
          <a:xfrm>
            <a:off x="697735" y="227414"/>
            <a:ext cx="10515600" cy="1325563"/>
          </a:xfrm>
        </p:spPr>
        <p:txBody>
          <a:bodyPr/>
          <a:lstStyle/>
          <a:p>
            <a:r>
              <a:rPr lang="en-US" dirty="0">
                <a:cs typeface="Calibri Light"/>
              </a:rPr>
              <a:t>Mobile Application - Overview</a:t>
            </a:r>
            <a:endParaRPr lang="en-US" dirty="0"/>
          </a:p>
        </p:txBody>
      </p:sp>
      <p:pic>
        <p:nvPicPr>
          <p:cNvPr id="5" name="Picture 4">
            <a:extLst>
              <a:ext uri="{FF2B5EF4-FFF2-40B4-BE49-F238E27FC236}">
                <a16:creationId xmlns:a16="http://schemas.microsoft.com/office/drawing/2014/main" id="{AAA45C6B-8B5D-BF48-CABF-390D41929CD9}"/>
              </a:ext>
            </a:extLst>
          </p:cNvPr>
          <p:cNvPicPr>
            <a:picLocks noChangeAspect="1"/>
          </p:cNvPicPr>
          <p:nvPr/>
        </p:nvPicPr>
        <p:blipFill>
          <a:blip r:embed="rId3"/>
          <a:stretch>
            <a:fillRect/>
          </a:stretch>
        </p:blipFill>
        <p:spPr>
          <a:xfrm>
            <a:off x="136377" y="2354581"/>
            <a:ext cx="4232021" cy="3320721"/>
          </a:xfrm>
          <a:prstGeom prst="rect">
            <a:avLst/>
          </a:prstGeom>
        </p:spPr>
      </p:pic>
      <p:pic>
        <p:nvPicPr>
          <p:cNvPr id="6" name="Picture 4" descr="Diagram&#10;&#10;Description automatically generated">
            <a:extLst>
              <a:ext uri="{FF2B5EF4-FFF2-40B4-BE49-F238E27FC236}">
                <a16:creationId xmlns:a16="http://schemas.microsoft.com/office/drawing/2014/main" id="{A811C1B1-57B0-BA70-4151-A5C2C798B57F}"/>
              </a:ext>
            </a:extLst>
          </p:cNvPr>
          <p:cNvPicPr>
            <a:picLocks noChangeAspect="1"/>
          </p:cNvPicPr>
          <p:nvPr/>
        </p:nvPicPr>
        <p:blipFill>
          <a:blip r:embed="rId4"/>
          <a:stretch>
            <a:fillRect/>
          </a:stretch>
        </p:blipFill>
        <p:spPr>
          <a:xfrm>
            <a:off x="8390421" y="2164669"/>
            <a:ext cx="3046005" cy="3446368"/>
          </a:xfrm>
          <a:prstGeom prst="rect">
            <a:avLst/>
          </a:prstGeom>
        </p:spPr>
      </p:pic>
      <p:sp>
        <p:nvSpPr>
          <p:cNvPr id="3" name="Text Placeholder 4">
            <a:extLst>
              <a:ext uri="{FF2B5EF4-FFF2-40B4-BE49-F238E27FC236}">
                <a16:creationId xmlns:a16="http://schemas.microsoft.com/office/drawing/2014/main" id="{443EE0AA-B2F5-992B-949D-AAABCDCBACDD}"/>
              </a:ext>
            </a:extLst>
          </p:cNvPr>
          <p:cNvSpPr txBox="1">
            <a:spLocks/>
          </p:cNvSpPr>
          <p:nvPr/>
        </p:nvSpPr>
        <p:spPr>
          <a:xfrm>
            <a:off x="831786" y="1898476"/>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dirty="0">
                <a:ea typeface="+mn-lt"/>
                <a:cs typeface="+mn-lt"/>
              </a:rPr>
              <a:t>BT Validation Sequence</a:t>
            </a:r>
            <a:endParaRPr lang="en-US" dirty="0"/>
          </a:p>
          <a:p>
            <a:endParaRPr lang="en-US" b="1">
              <a:cs typeface="Calibri"/>
            </a:endParaRPr>
          </a:p>
        </p:txBody>
      </p:sp>
      <p:sp>
        <p:nvSpPr>
          <p:cNvPr id="11" name="Text Placeholder 4">
            <a:extLst>
              <a:ext uri="{FF2B5EF4-FFF2-40B4-BE49-F238E27FC236}">
                <a16:creationId xmlns:a16="http://schemas.microsoft.com/office/drawing/2014/main" id="{DCA28BB4-24DB-F374-65BA-EFC7F60CDEC1}"/>
              </a:ext>
            </a:extLst>
          </p:cNvPr>
          <p:cNvSpPr txBox="1">
            <a:spLocks/>
          </p:cNvSpPr>
          <p:nvPr/>
        </p:nvSpPr>
        <p:spPr>
          <a:xfrm>
            <a:off x="5165086" y="1898476"/>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dirty="0">
                <a:ea typeface="+mn-lt"/>
                <a:cs typeface="+mn-lt"/>
              </a:rPr>
              <a:t>Primary Flow</a:t>
            </a:r>
            <a:endParaRPr lang="en-US" dirty="0"/>
          </a:p>
          <a:p>
            <a:endParaRPr lang="en-US" b="1">
              <a:cs typeface="Calibri"/>
            </a:endParaRPr>
          </a:p>
        </p:txBody>
      </p:sp>
      <p:sp>
        <p:nvSpPr>
          <p:cNvPr id="12" name="Text Placeholder 4">
            <a:extLst>
              <a:ext uri="{FF2B5EF4-FFF2-40B4-BE49-F238E27FC236}">
                <a16:creationId xmlns:a16="http://schemas.microsoft.com/office/drawing/2014/main" id="{02D2FAAF-EB0B-834D-E109-F5189B0551BF}"/>
              </a:ext>
            </a:extLst>
          </p:cNvPr>
          <p:cNvSpPr txBox="1">
            <a:spLocks/>
          </p:cNvSpPr>
          <p:nvPr/>
        </p:nvSpPr>
        <p:spPr>
          <a:xfrm>
            <a:off x="8837376" y="1898477"/>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dirty="0">
                <a:ea typeface="+mn-lt"/>
                <a:cs typeface="+mn-lt"/>
              </a:rPr>
              <a:t>Login Sequence</a:t>
            </a:r>
            <a:endParaRPr lang="en-US" dirty="0"/>
          </a:p>
          <a:p>
            <a:endParaRPr lang="en-US" b="1">
              <a:cs typeface="Calibri"/>
            </a:endParaRPr>
          </a:p>
        </p:txBody>
      </p:sp>
      <p:pic>
        <p:nvPicPr>
          <p:cNvPr id="8" name="Picture 5">
            <a:extLst>
              <a:ext uri="{FF2B5EF4-FFF2-40B4-BE49-F238E27FC236}">
                <a16:creationId xmlns:a16="http://schemas.microsoft.com/office/drawing/2014/main" id="{67146589-B595-A0B8-C664-19CD78362326}"/>
              </a:ext>
            </a:extLst>
          </p:cNvPr>
          <p:cNvPicPr>
            <a:picLocks noChangeAspect="1"/>
          </p:cNvPicPr>
          <p:nvPr/>
        </p:nvPicPr>
        <p:blipFill>
          <a:blip r:embed="rId5"/>
          <a:stretch>
            <a:fillRect/>
          </a:stretch>
        </p:blipFill>
        <p:spPr>
          <a:xfrm>
            <a:off x="10092997" y="83480"/>
            <a:ext cx="1969518" cy="1745230"/>
          </a:xfrm>
          <a:prstGeom prst="rect">
            <a:avLst/>
          </a:prstGeom>
        </p:spPr>
      </p:pic>
      <p:pic>
        <p:nvPicPr>
          <p:cNvPr id="9" name="Picture 5" descr="Diagram&#10;&#10;Description automatically generated">
            <a:extLst>
              <a:ext uri="{FF2B5EF4-FFF2-40B4-BE49-F238E27FC236}">
                <a16:creationId xmlns:a16="http://schemas.microsoft.com/office/drawing/2014/main" id="{64B1B205-5700-F9FC-B289-D08761205B42}"/>
              </a:ext>
            </a:extLst>
          </p:cNvPr>
          <p:cNvPicPr>
            <a:picLocks noChangeAspect="1"/>
          </p:cNvPicPr>
          <p:nvPr/>
        </p:nvPicPr>
        <p:blipFill>
          <a:blip r:embed="rId6"/>
          <a:stretch>
            <a:fillRect/>
          </a:stretch>
        </p:blipFill>
        <p:spPr>
          <a:xfrm>
            <a:off x="3890513" y="2171747"/>
            <a:ext cx="4669766" cy="4196655"/>
          </a:xfrm>
          <a:prstGeom prst="rect">
            <a:avLst/>
          </a:prstGeom>
        </p:spPr>
      </p:pic>
    </p:spTree>
    <p:extLst>
      <p:ext uri="{BB962C8B-B14F-4D97-AF65-F5344CB8AC3E}">
        <p14:creationId xmlns:p14="http://schemas.microsoft.com/office/powerpoint/2010/main" val="197238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88F3-7D0F-D601-8BA0-7EC4DDFFE00B}"/>
              </a:ext>
            </a:extLst>
          </p:cNvPr>
          <p:cNvSpPr>
            <a:spLocks noGrp="1"/>
          </p:cNvSpPr>
          <p:nvPr>
            <p:ph type="title"/>
          </p:nvPr>
        </p:nvSpPr>
        <p:spPr/>
        <p:txBody>
          <a:bodyPr/>
          <a:lstStyle/>
          <a:p>
            <a:r>
              <a:rPr lang="en-US" dirty="0">
                <a:cs typeface="Calibri Light"/>
              </a:rPr>
              <a:t>Mobile Application  - Login Sequence</a:t>
            </a:r>
            <a:endParaRPr lang="en-US" dirty="0"/>
          </a:p>
        </p:txBody>
      </p:sp>
      <p:pic>
        <p:nvPicPr>
          <p:cNvPr id="4" name="Picture 4" descr="Diagram&#10;&#10;Description automatically generated">
            <a:extLst>
              <a:ext uri="{FF2B5EF4-FFF2-40B4-BE49-F238E27FC236}">
                <a16:creationId xmlns:a16="http://schemas.microsoft.com/office/drawing/2014/main" id="{300EE86C-BB0C-99FA-315B-8518F0EB3F3A}"/>
              </a:ext>
            </a:extLst>
          </p:cNvPr>
          <p:cNvPicPr>
            <a:picLocks noGrp="1" noChangeAspect="1"/>
          </p:cNvPicPr>
          <p:nvPr>
            <p:ph idx="1"/>
          </p:nvPr>
        </p:nvPicPr>
        <p:blipFill>
          <a:blip r:embed="rId3"/>
          <a:stretch>
            <a:fillRect/>
          </a:stretch>
        </p:blipFill>
        <p:spPr>
          <a:xfrm>
            <a:off x="4352880" y="1846263"/>
            <a:ext cx="3546565" cy="4022725"/>
          </a:xfrm>
        </p:spPr>
      </p:pic>
      <p:pic>
        <p:nvPicPr>
          <p:cNvPr id="5" name="Picture 5">
            <a:extLst>
              <a:ext uri="{FF2B5EF4-FFF2-40B4-BE49-F238E27FC236}">
                <a16:creationId xmlns:a16="http://schemas.microsoft.com/office/drawing/2014/main" id="{8BCCC469-AF42-DE94-7EB8-F5BF37E6314B}"/>
              </a:ext>
            </a:extLst>
          </p:cNvPr>
          <p:cNvPicPr>
            <a:picLocks noChangeAspect="1"/>
          </p:cNvPicPr>
          <p:nvPr/>
        </p:nvPicPr>
        <p:blipFill>
          <a:blip r:embed="rId4"/>
          <a:stretch>
            <a:fillRect/>
          </a:stretch>
        </p:blipFill>
        <p:spPr>
          <a:xfrm>
            <a:off x="8856544" y="4712990"/>
            <a:ext cx="1969518" cy="1745230"/>
          </a:xfrm>
          <a:prstGeom prst="rect">
            <a:avLst/>
          </a:prstGeom>
        </p:spPr>
      </p:pic>
    </p:spTree>
    <p:extLst>
      <p:ext uri="{BB962C8B-B14F-4D97-AF65-F5344CB8AC3E}">
        <p14:creationId xmlns:p14="http://schemas.microsoft.com/office/powerpoint/2010/main" val="67453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5069-3DFF-085C-1D15-A4CB1768CD1D}"/>
              </a:ext>
            </a:extLst>
          </p:cNvPr>
          <p:cNvSpPr>
            <a:spLocks noGrp="1"/>
          </p:cNvSpPr>
          <p:nvPr>
            <p:ph type="title"/>
          </p:nvPr>
        </p:nvSpPr>
        <p:spPr/>
        <p:txBody>
          <a:bodyPr/>
          <a:lstStyle/>
          <a:p>
            <a:r>
              <a:rPr lang="en-US">
                <a:cs typeface="Calibri Light"/>
              </a:rPr>
              <a:t>Mobile Application – Primary Flow</a:t>
            </a:r>
            <a:endParaRPr lang="en-US"/>
          </a:p>
        </p:txBody>
      </p:sp>
      <p:pic>
        <p:nvPicPr>
          <p:cNvPr id="5" name="Picture 5">
            <a:extLst>
              <a:ext uri="{FF2B5EF4-FFF2-40B4-BE49-F238E27FC236}">
                <a16:creationId xmlns:a16="http://schemas.microsoft.com/office/drawing/2014/main" id="{D3DB01F9-6765-4417-F6FE-7D7143FD0541}"/>
              </a:ext>
            </a:extLst>
          </p:cNvPr>
          <p:cNvPicPr>
            <a:picLocks noChangeAspect="1"/>
          </p:cNvPicPr>
          <p:nvPr/>
        </p:nvPicPr>
        <p:blipFill>
          <a:blip r:embed="rId2"/>
          <a:stretch>
            <a:fillRect/>
          </a:stretch>
        </p:blipFill>
        <p:spPr>
          <a:xfrm>
            <a:off x="8856544" y="4727367"/>
            <a:ext cx="1969518" cy="1745230"/>
          </a:xfrm>
          <a:prstGeom prst="rect">
            <a:avLst/>
          </a:prstGeom>
        </p:spPr>
      </p:pic>
      <p:pic>
        <p:nvPicPr>
          <p:cNvPr id="3" name="Picture 5">
            <a:extLst>
              <a:ext uri="{FF2B5EF4-FFF2-40B4-BE49-F238E27FC236}">
                <a16:creationId xmlns:a16="http://schemas.microsoft.com/office/drawing/2014/main" id="{7EF13E07-A8C2-25FD-31E2-4F0C5C91E321}"/>
              </a:ext>
            </a:extLst>
          </p:cNvPr>
          <p:cNvPicPr>
            <a:picLocks noChangeAspect="1"/>
          </p:cNvPicPr>
          <p:nvPr/>
        </p:nvPicPr>
        <p:blipFill>
          <a:blip r:embed="rId3"/>
          <a:stretch>
            <a:fillRect/>
          </a:stretch>
        </p:blipFill>
        <p:spPr>
          <a:xfrm>
            <a:off x="3487947" y="1956087"/>
            <a:ext cx="4669766" cy="4196655"/>
          </a:xfrm>
          <a:prstGeom prst="rect">
            <a:avLst/>
          </a:prstGeom>
        </p:spPr>
      </p:pic>
    </p:spTree>
    <p:extLst>
      <p:ext uri="{BB962C8B-B14F-4D97-AF65-F5344CB8AC3E}">
        <p14:creationId xmlns:p14="http://schemas.microsoft.com/office/powerpoint/2010/main" val="813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4C87A0-A770-EBA6-1BC5-C6F438748DFA}"/>
              </a:ext>
            </a:extLst>
          </p:cNvPr>
          <p:cNvSpPr/>
          <p:nvPr/>
        </p:nvSpPr>
        <p:spPr>
          <a:xfrm>
            <a:off x="1311216" y="1850367"/>
            <a:ext cx="9517809" cy="46438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167A1-ED63-CD1E-1F05-FEE2B68D6996}"/>
              </a:ext>
            </a:extLst>
          </p:cNvPr>
          <p:cNvSpPr>
            <a:spLocks noGrp="1"/>
          </p:cNvSpPr>
          <p:nvPr>
            <p:ph type="title"/>
          </p:nvPr>
        </p:nvSpPr>
        <p:spPr/>
        <p:txBody>
          <a:bodyPr/>
          <a:lstStyle/>
          <a:p>
            <a:r>
              <a:rPr lang="en-US">
                <a:cs typeface="Calibri Light"/>
              </a:rPr>
              <a:t>Mobile Application – Simplified Display</a:t>
            </a:r>
            <a:endParaRPr lang="en-US"/>
          </a:p>
        </p:txBody>
      </p:sp>
      <p:pic>
        <p:nvPicPr>
          <p:cNvPr id="4" name="Picture 4" descr="Chart, diagram&#10;&#10;Description automatically generated">
            <a:extLst>
              <a:ext uri="{FF2B5EF4-FFF2-40B4-BE49-F238E27FC236}">
                <a16:creationId xmlns:a16="http://schemas.microsoft.com/office/drawing/2014/main" id="{78F6DE7C-5374-C0B4-8E58-DD7C0AFA56EE}"/>
              </a:ext>
            </a:extLst>
          </p:cNvPr>
          <p:cNvPicPr>
            <a:picLocks noGrp="1" noChangeAspect="1"/>
          </p:cNvPicPr>
          <p:nvPr>
            <p:ph idx="1"/>
          </p:nvPr>
        </p:nvPicPr>
        <p:blipFill>
          <a:blip r:embed="rId3"/>
          <a:stretch>
            <a:fillRect/>
          </a:stretch>
        </p:blipFill>
        <p:spPr>
          <a:xfrm>
            <a:off x="7270199" y="2162035"/>
            <a:ext cx="2514600" cy="4023360"/>
          </a:xfrm>
        </p:spPr>
      </p:pic>
      <p:pic>
        <p:nvPicPr>
          <p:cNvPr id="5" name="Picture 5" descr="Graphical user interface, application, Teams&#10;&#10;Description automatically generated">
            <a:extLst>
              <a:ext uri="{FF2B5EF4-FFF2-40B4-BE49-F238E27FC236}">
                <a16:creationId xmlns:a16="http://schemas.microsoft.com/office/drawing/2014/main" id="{C34FA3AA-7298-4EB1-B9F1-6150547FF118}"/>
              </a:ext>
            </a:extLst>
          </p:cNvPr>
          <p:cNvPicPr>
            <a:picLocks noChangeAspect="1"/>
          </p:cNvPicPr>
          <p:nvPr/>
        </p:nvPicPr>
        <p:blipFill>
          <a:blip r:embed="rId4"/>
          <a:stretch>
            <a:fillRect/>
          </a:stretch>
        </p:blipFill>
        <p:spPr>
          <a:xfrm>
            <a:off x="2294087" y="2104845"/>
            <a:ext cx="2571750" cy="4114800"/>
          </a:xfrm>
          <a:prstGeom prst="rect">
            <a:avLst/>
          </a:prstGeom>
        </p:spPr>
      </p:pic>
    </p:spTree>
    <p:extLst>
      <p:ext uri="{BB962C8B-B14F-4D97-AF65-F5344CB8AC3E}">
        <p14:creationId xmlns:p14="http://schemas.microsoft.com/office/powerpoint/2010/main" val="26908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8C8A-5792-2124-5EF1-53A4375D8257}"/>
              </a:ext>
            </a:extLst>
          </p:cNvPr>
          <p:cNvSpPr>
            <a:spLocks noGrp="1"/>
          </p:cNvSpPr>
          <p:nvPr>
            <p:ph type="title"/>
          </p:nvPr>
        </p:nvSpPr>
        <p:spPr>
          <a:xfrm>
            <a:off x="1097280" y="286603"/>
            <a:ext cx="10287918" cy="1432396"/>
          </a:xfrm>
        </p:spPr>
        <p:txBody>
          <a:bodyPr/>
          <a:lstStyle/>
          <a:p>
            <a:r>
              <a:rPr lang="en-US">
                <a:cs typeface="Calibri Light"/>
              </a:rPr>
              <a:t>Mobile Application – Bluetooth Validation</a:t>
            </a:r>
            <a:endParaRPr lang="en-US"/>
          </a:p>
        </p:txBody>
      </p:sp>
      <p:pic>
        <p:nvPicPr>
          <p:cNvPr id="4" name="Picture 4">
            <a:extLst>
              <a:ext uri="{FF2B5EF4-FFF2-40B4-BE49-F238E27FC236}">
                <a16:creationId xmlns:a16="http://schemas.microsoft.com/office/drawing/2014/main" id="{0E455DDA-B7A4-9A24-DF03-64079B8C022D}"/>
              </a:ext>
            </a:extLst>
          </p:cNvPr>
          <p:cNvPicPr>
            <a:picLocks noGrp="1" noChangeAspect="1"/>
          </p:cNvPicPr>
          <p:nvPr>
            <p:ph idx="1"/>
          </p:nvPr>
        </p:nvPicPr>
        <p:blipFill>
          <a:blip r:embed="rId3"/>
          <a:stretch>
            <a:fillRect/>
          </a:stretch>
        </p:blipFill>
        <p:spPr>
          <a:xfrm>
            <a:off x="3569034" y="1846263"/>
            <a:ext cx="5114257" cy="4022725"/>
          </a:xfrm>
        </p:spPr>
      </p:pic>
      <p:pic>
        <p:nvPicPr>
          <p:cNvPr id="5" name="Picture 5">
            <a:extLst>
              <a:ext uri="{FF2B5EF4-FFF2-40B4-BE49-F238E27FC236}">
                <a16:creationId xmlns:a16="http://schemas.microsoft.com/office/drawing/2014/main" id="{CD9891F4-C354-EC13-25DA-A315B46E0F17}"/>
              </a:ext>
            </a:extLst>
          </p:cNvPr>
          <p:cNvPicPr>
            <a:picLocks noChangeAspect="1"/>
          </p:cNvPicPr>
          <p:nvPr/>
        </p:nvPicPr>
        <p:blipFill>
          <a:blip r:embed="rId4"/>
          <a:stretch>
            <a:fillRect/>
          </a:stretch>
        </p:blipFill>
        <p:spPr>
          <a:xfrm>
            <a:off x="9100960" y="4756122"/>
            <a:ext cx="1969518" cy="1745230"/>
          </a:xfrm>
          <a:prstGeom prst="rect">
            <a:avLst/>
          </a:prstGeom>
        </p:spPr>
      </p:pic>
    </p:spTree>
    <p:extLst>
      <p:ext uri="{BB962C8B-B14F-4D97-AF65-F5344CB8AC3E}">
        <p14:creationId xmlns:p14="http://schemas.microsoft.com/office/powerpoint/2010/main" val="46286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83E-B38E-00F3-0DD6-39C08E9CCA1B}"/>
              </a:ext>
            </a:extLst>
          </p:cNvPr>
          <p:cNvSpPr>
            <a:spLocks noGrp="1"/>
          </p:cNvSpPr>
          <p:nvPr>
            <p:ph type="title"/>
          </p:nvPr>
        </p:nvSpPr>
        <p:spPr/>
        <p:txBody>
          <a:bodyPr/>
          <a:lstStyle/>
          <a:p>
            <a:r>
              <a:rPr lang="en-US"/>
              <a:t>Main Specifications </a:t>
            </a:r>
          </a:p>
        </p:txBody>
      </p:sp>
      <p:graphicFrame>
        <p:nvGraphicFramePr>
          <p:cNvPr id="4" name="Table 4">
            <a:extLst>
              <a:ext uri="{FF2B5EF4-FFF2-40B4-BE49-F238E27FC236}">
                <a16:creationId xmlns:a16="http://schemas.microsoft.com/office/drawing/2014/main" id="{4DFB6D7B-5FAB-98D0-311E-1A93FD48FF3D}"/>
              </a:ext>
            </a:extLst>
          </p:cNvPr>
          <p:cNvGraphicFramePr>
            <a:graphicFrameLocks noGrp="1"/>
          </p:cNvGraphicFramePr>
          <p:nvPr>
            <p:extLst>
              <p:ext uri="{D42A27DB-BD31-4B8C-83A1-F6EECF244321}">
                <p14:modId xmlns:p14="http://schemas.microsoft.com/office/powerpoint/2010/main" val="86894457"/>
              </p:ext>
            </p:extLst>
          </p:nvPr>
        </p:nvGraphicFramePr>
        <p:xfrm>
          <a:off x="819509" y="1984075"/>
          <a:ext cx="11043648" cy="4084327"/>
        </p:xfrm>
        <a:graphic>
          <a:graphicData uri="http://schemas.openxmlformats.org/drawingml/2006/table">
            <a:tbl>
              <a:tblPr firstRow="1" bandRow="1">
                <a:tableStyleId>{5C22544A-7EE6-4342-B048-85BDC9FD1C3A}</a:tableStyleId>
              </a:tblPr>
              <a:tblGrid>
                <a:gridCol w="615409">
                  <a:extLst>
                    <a:ext uri="{9D8B030D-6E8A-4147-A177-3AD203B41FA5}">
                      <a16:colId xmlns:a16="http://schemas.microsoft.com/office/drawing/2014/main" val="3806103217"/>
                    </a:ext>
                  </a:extLst>
                </a:gridCol>
                <a:gridCol w="7354956">
                  <a:extLst>
                    <a:ext uri="{9D8B030D-6E8A-4147-A177-3AD203B41FA5}">
                      <a16:colId xmlns:a16="http://schemas.microsoft.com/office/drawing/2014/main" val="3088969468"/>
                    </a:ext>
                  </a:extLst>
                </a:gridCol>
                <a:gridCol w="1308652">
                  <a:extLst>
                    <a:ext uri="{9D8B030D-6E8A-4147-A177-3AD203B41FA5}">
                      <a16:colId xmlns:a16="http://schemas.microsoft.com/office/drawing/2014/main" val="2459062389"/>
                    </a:ext>
                  </a:extLst>
                </a:gridCol>
                <a:gridCol w="1764631">
                  <a:extLst>
                    <a:ext uri="{9D8B030D-6E8A-4147-A177-3AD203B41FA5}">
                      <a16:colId xmlns:a16="http://schemas.microsoft.com/office/drawing/2014/main" val="185263058"/>
                    </a:ext>
                  </a:extLst>
                </a:gridCol>
              </a:tblGrid>
              <a:tr h="673092">
                <a:tc>
                  <a:txBody>
                    <a:bodyPr/>
                    <a:lstStyle/>
                    <a:p>
                      <a:r>
                        <a:rPr lang="en-US"/>
                        <a:t>#</a:t>
                      </a:r>
                    </a:p>
                  </a:txBody>
                  <a:tcPr/>
                </a:tc>
                <a:tc>
                  <a:txBody>
                    <a:bodyPr/>
                    <a:lstStyle/>
                    <a:p>
                      <a:r>
                        <a:rPr lang="en-US"/>
                        <a:t>Description</a:t>
                      </a:r>
                    </a:p>
                  </a:txBody>
                  <a:tcPr/>
                </a:tc>
                <a:tc>
                  <a:txBody>
                    <a:bodyPr/>
                    <a:lstStyle/>
                    <a:p>
                      <a:r>
                        <a:rPr lang="en-US"/>
                        <a:t>Magnitude</a:t>
                      </a:r>
                    </a:p>
                  </a:txBody>
                  <a:tcPr/>
                </a:tc>
                <a:tc>
                  <a:txBody>
                    <a:bodyPr/>
                    <a:lstStyle/>
                    <a:p>
                      <a:r>
                        <a:rPr lang="en-US"/>
                        <a:t>Units</a:t>
                      </a:r>
                    </a:p>
                  </a:txBody>
                  <a:tcPr/>
                </a:tc>
                <a:extLst>
                  <a:ext uri="{0D108BD9-81ED-4DB2-BD59-A6C34878D82A}">
                    <a16:rowId xmlns:a16="http://schemas.microsoft.com/office/drawing/2014/main" val="1926834466"/>
                  </a:ext>
                </a:extLst>
              </a:tr>
              <a:tr h="920553">
                <a:tc>
                  <a:txBody>
                    <a:bodyPr/>
                    <a:lstStyle/>
                    <a:p>
                      <a:r>
                        <a:rPr lang="en-US"/>
                        <a:t>1</a:t>
                      </a:r>
                    </a:p>
                  </a:txBody>
                  <a:tcPr/>
                </a:tc>
                <a:tc>
                  <a:txBody>
                    <a:bodyPr/>
                    <a:lstStyle/>
                    <a:p>
                      <a:pPr lvl="0">
                        <a:buNone/>
                      </a:pPr>
                      <a:r>
                        <a:rPr lang="en-US" sz="1800" b="0" i="0" u="none" strike="noStrike" noProof="0">
                          <a:latin typeface="Calibri"/>
                        </a:rPr>
                        <a:t>Device shall produce predictions for the following biometrics: Heart Rate, Heart Rate Variability, Blood Oxygenation, Temperature.</a:t>
                      </a:r>
                      <a:endParaRPr lang="en-US"/>
                    </a:p>
                  </a:txBody>
                  <a:tcPr/>
                </a:tc>
                <a:tc>
                  <a:txBody>
                    <a:bodyPr/>
                    <a:lstStyle/>
                    <a:p>
                      <a:r>
                        <a:rPr lang="en-US"/>
                        <a:t>4</a:t>
                      </a:r>
                    </a:p>
                  </a:txBody>
                  <a:tcPr/>
                </a:tc>
                <a:tc>
                  <a:txBody>
                    <a:bodyPr/>
                    <a:lstStyle/>
                    <a:p>
                      <a:r>
                        <a:rPr lang="en-US"/>
                        <a:t>Modes</a:t>
                      </a:r>
                    </a:p>
                  </a:txBody>
                  <a:tcPr/>
                </a:tc>
                <a:extLst>
                  <a:ext uri="{0D108BD9-81ED-4DB2-BD59-A6C34878D82A}">
                    <a16:rowId xmlns:a16="http://schemas.microsoft.com/office/drawing/2014/main" val="2940749576"/>
                  </a:ext>
                </a:extLst>
              </a:tr>
              <a:tr h="673092">
                <a:tc>
                  <a:txBody>
                    <a:bodyPr/>
                    <a:lstStyle/>
                    <a:p>
                      <a:r>
                        <a:rPr lang="en-US"/>
                        <a:t>2</a:t>
                      </a:r>
                    </a:p>
                  </a:txBody>
                  <a:tcPr/>
                </a:tc>
                <a:tc>
                  <a:txBody>
                    <a:bodyPr/>
                    <a:lstStyle/>
                    <a:p>
                      <a:pPr lvl="0">
                        <a:buNone/>
                      </a:pPr>
                      <a:r>
                        <a:rPr lang="en-US" sz="1800" b="0" i="0" u="none" strike="noStrike" noProof="0">
                          <a:latin typeface="Calibri"/>
                        </a:rPr>
                        <a:t>The device size should be compact for the contact design (</a:t>
                      </a:r>
                      <a:r>
                        <a:rPr lang="en-US" sz="1800" b="0" i="0" u="none" strike="noStrike" noProof="0" err="1">
                          <a:latin typeface="Calibri"/>
                        </a:rPr>
                        <a:t>WxLxH</a:t>
                      </a:r>
                      <a:r>
                        <a:rPr lang="en-US" sz="1800" b="0" i="0" u="none" strike="noStrike" noProof="0">
                          <a:latin typeface="Calibri"/>
                        </a:rPr>
                        <a:t>)</a:t>
                      </a:r>
                      <a:endParaRPr lang="en-US"/>
                    </a:p>
                  </a:txBody>
                  <a:tcPr/>
                </a:tc>
                <a:tc>
                  <a:txBody>
                    <a:bodyPr/>
                    <a:lstStyle/>
                    <a:p>
                      <a:r>
                        <a:rPr lang="en-US"/>
                        <a:t>365</a:t>
                      </a:r>
                    </a:p>
                  </a:txBody>
                  <a:tcPr/>
                </a:tc>
                <a:tc>
                  <a:txBody>
                    <a:bodyPr/>
                    <a:lstStyle/>
                    <a:p>
                      <a:pPr lvl="0">
                        <a:buNone/>
                      </a:pPr>
                      <a:r>
                        <a:rPr lang="en-US" sz="1800" b="0" i="0" u="none" strike="noStrike" noProof="0">
                          <a:latin typeface="Calibri"/>
                        </a:rPr>
                        <a:t>Measurements Stored</a:t>
                      </a:r>
                      <a:endParaRPr lang="en-US"/>
                    </a:p>
                  </a:txBody>
                  <a:tcPr/>
                </a:tc>
                <a:extLst>
                  <a:ext uri="{0D108BD9-81ED-4DB2-BD59-A6C34878D82A}">
                    <a16:rowId xmlns:a16="http://schemas.microsoft.com/office/drawing/2014/main" val="1369521422"/>
                  </a:ext>
                </a:extLst>
              </a:tr>
              <a:tr h="897037">
                <a:tc>
                  <a:txBody>
                    <a:bodyPr/>
                    <a:lstStyle/>
                    <a:p>
                      <a:r>
                        <a:rPr lang="en-US"/>
                        <a:t>3</a:t>
                      </a:r>
                    </a:p>
                  </a:txBody>
                  <a:tcPr/>
                </a:tc>
                <a:tc>
                  <a:txBody>
                    <a:bodyPr/>
                    <a:lstStyle/>
                    <a:p>
                      <a:pPr lvl="0">
                        <a:buNone/>
                      </a:pPr>
                      <a:r>
                        <a:rPr lang="en-US" sz="1800" b="0" i="0" u="none" strike="noStrike" noProof="0">
                          <a:latin typeface="Calibri"/>
                        </a:rPr>
                        <a:t>Keep track of at least one year's worth of measurements stored.</a:t>
                      </a:r>
                    </a:p>
                  </a:txBody>
                  <a:tcPr/>
                </a:tc>
                <a:tc>
                  <a:txBody>
                    <a:bodyPr/>
                    <a:lstStyle/>
                    <a:p>
                      <a:pPr lvl="0">
                        <a:buNone/>
                      </a:pPr>
                      <a:r>
                        <a:rPr lang="en-US" sz="1800" b="0" i="0" u="none" strike="noStrike" noProof="0">
                          <a:latin typeface="Calibri"/>
                        </a:rPr>
                        <a:t>~8x4x4</a:t>
                      </a:r>
                      <a:endParaRPr lang="en-US"/>
                    </a:p>
                  </a:txBody>
                  <a:tcPr/>
                </a:tc>
                <a:tc>
                  <a:txBody>
                    <a:bodyPr/>
                    <a:lstStyle/>
                    <a:p>
                      <a:pPr lvl="0">
                        <a:buNone/>
                      </a:pPr>
                      <a:r>
                        <a:rPr lang="en-US" sz="1800" b="0" i="0" u="none" strike="noStrike" noProof="0">
                          <a:latin typeface="Calibri"/>
                        </a:rPr>
                        <a:t>Cm</a:t>
                      </a:r>
                      <a:endParaRPr lang="en-US"/>
                    </a:p>
                  </a:txBody>
                  <a:tcPr/>
                </a:tc>
                <a:extLst>
                  <a:ext uri="{0D108BD9-81ED-4DB2-BD59-A6C34878D82A}">
                    <a16:rowId xmlns:a16="http://schemas.microsoft.com/office/drawing/2014/main" val="512354366"/>
                  </a:ext>
                </a:extLst>
              </a:tr>
              <a:tr h="920553">
                <a:tc>
                  <a:txBody>
                    <a:bodyPr/>
                    <a:lstStyle/>
                    <a:p>
                      <a:pPr lvl="0">
                        <a:buNone/>
                      </a:pPr>
                      <a:r>
                        <a:rPr lang="en-US"/>
                        <a:t>4</a:t>
                      </a:r>
                    </a:p>
                  </a:txBody>
                  <a:tcPr/>
                </a:tc>
                <a:tc>
                  <a:txBody>
                    <a:bodyPr/>
                    <a:lstStyle/>
                    <a:p>
                      <a:pPr lvl="0">
                        <a:buNone/>
                      </a:pPr>
                      <a:r>
                        <a:rPr lang="en-US" sz="1800" b="0" i="0" u="none" strike="noStrike" noProof="0"/>
                        <a:t>Singular point of contact for measurement.</a:t>
                      </a:r>
                    </a:p>
                  </a:txBody>
                  <a:tcPr/>
                </a:tc>
                <a:tc>
                  <a:txBody>
                    <a:bodyPr/>
                    <a:lstStyle/>
                    <a:p>
                      <a:pPr lvl="0">
                        <a:buNone/>
                      </a:pPr>
                      <a:r>
                        <a:rPr lang="en-US"/>
                        <a:t>1</a:t>
                      </a:r>
                    </a:p>
                  </a:txBody>
                  <a:tcPr/>
                </a:tc>
                <a:tc>
                  <a:txBody>
                    <a:bodyPr/>
                    <a:lstStyle/>
                    <a:p>
                      <a:pPr lvl="0">
                        <a:buNone/>
                      </a:pPr>
                      <a:r>
                        <a:rPr lang="en-US"/>
                        <a:t>contact</a:t>
                      </a:r>
                    </a:p>
                  </a:txBody>
                  <a:tcPr/>
                </a:tc>
                <a:extLst>
                  <a:ext uri="{0D108BD9-81ED-4DB2-BD59-A6C34878D82A}">
                    <a16:rowId xmlns:a16="http://schemas.microsoft.com/office/drawing/2014/main" val="1901424879"/>
                  </a:ext>
                </a:extLst>
              </a:tr>
            </a:tbl>
          </a:graphicData>
        </a:graphic>
      </p:graphicFrame>
    </p:spTree>
    <p:extLst>
      <p:ext uri="{BB962C8B-B14F-4D97-AF65-F5344CB8AC3E}">
        <p14:creationId xmlns:p14="http://schemas.microsoft.com/office/powerpoint/2010/main" val="1505122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A034-8A0A-213E-5E2E-C414578857D0}"/>
              </a:ext>
            </a:extLst>
          </p:cNvPr>
          <p:cNvSpPr>
            <a:spLocks noGrp="1"/>
          </p:cNvSpPr>
          <p:nvPr>
            <p:ph type="title"/>
          </p:nvPr>
        </p:nvSpPr>
        <p:spPr/>
        <p:txBody>
          <a:bodyPr/>
          <a:lstStyle/>
          <a:p>
            <a:r>
              <a:rPr lang="en-US"/>
              <a:t>Data Storage System Selection</a:t>
            </a:r>
          </a:p>
        </p:txBody>
      </p:sp>
      <p:sp>
        <p:nvSpPr>
          <p:cNvPr id="3" name="Text Placeholder 2">
            <a:extLst>
              <a:ext uri="{FF2B5EF4-FFF2-40B4-BE49-F238E27FC236}">
                <a16:creationId xmlns:a16="http://schemas.microsoft.com/office/drawing/2014/main" id="{69A0454C-8015-9C7A-27B8-5033B5649198}"/>
              </a:ext>
            </a:extLst>
          </p:cNvPr>
          <p:cNvSpPr>
            <a:spLocks noGrp="1"/>
          </p:cNvSpPr>
          <p:nvPr>
            <p:ph type="body" idx="1"/>
          </p:nvPr>
        </p:nvSpPr>
        <p:spPr/>
        <p:txBody>
          <a:bodyPr/>
          <a:lstStyle/>
          <a:p>
            <a:r>
              <a:rPr lang="en-US"/>
              <a:t>SQL</a:t>
            </a:r>
          </a:p>
        </p:txBody>
      </p:sp>
      <p:sp>
        <p:nvSpPr>
          <p:cNvPr id="4" name="Content Placeholder 3">
            <a:extLst>
              <a:ext uri="{FF2B5EF4-FFF2-40B4-BE49-F238E27FC236}">
                <a16:creationId xmlns:a16="http://schemas.microsoft.com/office/drawing/2014/main" id="{01CC5814-A00F-2505-067B-8C2602DD8D63}"/>
              </a:ext>
            </a:extLst>
          </p:cNvPr>
          <p:cNvSpPr>
            <a:spLocks noGrp="1"/>
          </p:cNvSpPr>
          <p:nvPr>
            <p:ph sz="half" idx="2"/>
          </p:nvPr>
        </p:nvSpPr>
        <p:spPr/>
        <p:txBody>
          <a:bodyPr/>
          <a:lstStyle/>
          <a:p>
            <a:r>
              <a:rPr lang="en-US"/>
              <a:t>Strong Data structure.</a:t>
            </a:r>
          </a:p>
          <a:p>
            <a:pPr lvl="1"/>
            <a:r>
              <a:rPr lang="en-US"/>
              <a:t>Predictable behavior.</a:t>
            </a:r>
          </a:p>
          <a:p>
            <a:pPr lvl="1"/>
            <a:r>
              <a:rPr lang="en-US"/>
              <a:t>Common Syntax</a:t>
            </a:r>
          </a:p>
          <a:p>
            <a:pPr lvl="1"/>
            <a:r>
              <a:rPr lang="en-US"/>
              <a:t>Vertical Scalability</a:t>
            </a:r>
          </a:p>
          <a:p>
            <a:pPr lvl="1"/>
            <a:r>
              <a:rPr lang="en-US"/>
              <a:t>Optimization through Normalization</a:t>
            </a:r>
          </a:p>
          <a:p>
            <a:pPr lvl="1"/>
            <a:endParaRPr lang="en-US"/>
          </a:p>
        </p:txBody>
      </p:sp>
      <p:sp>
        <p:nvSpPr>
          <p:cNvPr id="5" name="Text Placeholder 4">
            <a:extLst>
              <a:ext uri="{FF2B5EF4-FFF2-40B4-BE49-F238E27FC236}">
                <a16:creationId xmlns:a16="http://schemas.microsoft.com/office/drawing/2014/main" id="{7B618A7E-7579-68FD-6EFD-A425B3916D52}"/>
              </a:ext>
            </a:extLst>
          </p:cNvPr>
          <p:cNvSpPr>
            <a:spLocks noGrp="1"/>
          </p:cNvSpPr>
          <p:nvPr>
            <p:ph type="body" sz="quarter" idx="3"/>
          </p:nvPr>
        </p:nvSpPr>
        <p:spPr/>
        <p:txBody>
          <a:bodyPr/>
          <a:lstStyle/>
          <a:p>
            <a:r>
              <a:rPr lang="en-US"/>
              <a:t>No-SQL</a:t>
            </a:r>
          </a:p>
        </p:txBody>
      </p:sp>
      <p:sp>
        <p:nvSpPr>
          <p:cNvPr id="6" name="Content Placeholder 5">
            <a:extLst>
              <a:ext uri="{FF2B5EF4-FFF2-40B4-BE49-F238E27FC236}">
                <a16:creationId xmlns:a16="http://schemas.microsoft.com/office/drawing/2014/main" id="{FB41621A-6282-0D57-C6BB-0A48509D2EAD}"/>
              </a:ext>
            </a:extLst>
          </p:cNvPr>
          <p:cNvSpPr>
            <a:spLocks noGrp="1"/>
          </p:cNvSpPr>
          <p:nvPr>
            <p:ph sz="quarter" idx="4"/>
          </p:nvPr>
        </p:nvSpPr>
        <p:spPr/>
        <p:txBody>
          <a:bodyPr/>
          <a:lstStyle/>
          <a:p>
            <a:r>
              <a:rPr lang="en-US"/>
              <a:t>Weak Data structure</a:t>
            </a:r>
          </a:p>
          <a:p>
            <a:pPr lvl="1"/>
            <a:r>
              <a:rPr lang="en-US"/>
              <a:t>Structure can be easily changed.</a:t>
            </a:r>
          </a:p>
          <a:p>
            <a:pPr lvl="1"/>
            <a:r>
              <a:rPr lang="en-US"/>
              <a:t>Different use cases can have different syntax.</a:t>
            </a:r>
          </a:p>
          <a:p>
            <a:pPr lvl="1"/>
            <a:r>
              <a:rPr lang="en-US"/>
              <a:t>Horizontal Scalability.</a:t>
            </a:r>
          </a:p>
          <a:p>
            <a:pPr lvl="1"/>
            <a:r>
              <a:rPr lang="en-US"/>
              <a:t>Can be complicated to optimize.</a:t>
            </a:r>
          </a:p>
        </p:txBody>
      </p:sp>
      <p:sp>
        <p:nvSpPr>
          <p:cNvPr id="7" name="Rectangle 6">
            <a:extLst>
              <a:ext uri="{FF2B5EF4-FFF2-40B4-BE49-F238E27FC236}">
                <a16:creationId xmlns:a16="http://schemas.microsoft.com/office/drawing/2014/main" id="{31FCEEB7-1641-30F0-C190-D20C329CEA6A}"/>
              </a:ext>
            </a:extLst>
          </p:cNvPr>
          <p:cNvSpPr/>
          <p:nvPr/>
        </p:nvSpPr>
        <p:spPr>
          <a:xfrm>
            <a:off x="706608" y="1844383"/>
            <a:ext cx="4860819" cy="2704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a:extLst>
              <a:ext uri="{FF2B5EF4-FFF2-40B4-BE49-F238E27FC236}">
                <a16:creationId xmlns:a16="http://schemas.microsoft.com/office/drawing/2014/main" id="{39E376C5-D7D8-5CB3-70CA-5061DFA8D028}"/>
              </a:ext>
            </a:extLst>
          </p:cNvPr>
          <p:cNvPicPr>
            <a:picLocks noChangeAspect="1"/>
          </p:cNvPicPr>
          <p:nvPr/>
        </p:nvPicPr>
        <p:blipFill>
          <a:blip r:embed="rId3"/>
          <a:stretch>
            <a:fillRect/>
          </a:stretch>
        </p:blipFill>
        <p:spPr>
          <a:xfrm>
            <a:off x="8928431" y="4756122"/>
            <a:ext cx="1969518" cy="1745230"/>
          </a:xfrm>
          <a:prstGeom prst="rect">
            <a:avLst/>
          </a:prstGeom>
        </p:spPr>
      </p:pic>
    </p:spTree>
    <p:extLst>
      <p:ext uri="{BB962C8B-B14F-4D97-AF65-F5344CB8AC3E}">
        <p14:creationId xmlns:p14="http://schemas.microsoft.com/office/powerpoint/2010/main" val="55316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D9AAEC-70B9-AEAB-53D2-824008947068}"/>
              </a:ext>
            </a:extLst>
          </p:cNvPr>
          <p:cNvSpPr>
            <a:spLocks noGrp="1"/>
          </p:cNvSpPr>
          <p:nvPr>
            <p:ph type="title"/>
          </p:nvPr>
        </p:nvSpPr>
        <p:spPr/>
        <p:txBody>
          <a:bodyPr/>
          <a:lstStyle/>
          <a:p>
            <a:r>
              <a:rPr lang="en-US" dirty="0">
                <a:ea typeface="+mj-lt"/>
                <a:cs typeface="+mj-lt"/>
              </a:rPr>
              <a:t>Database System Selection - SQLite </a:t>
            </a:r>
            <a:endParaRPr lang="en-US" dirty="0"/>
          </a:p>
        </p:txBody>
      </p:sp>
      <p:sp>
        <p:nvSpPr>
          <p:cNvPr id="8" name="Content Placeholder 7">
            <a:extLst>
              <a:ext uri="{FF2B5EF4-FFF2-40B4-BE49-F238E27FC236}">
                <a16:creationId xmlns:a16="http://schemas.microsoft.com/office/drawing/2014/main" id="{6904A6C0-1C5D-6077-E0B6-7F5C1C11C712}"/>
              </a:ext>
            </a:extLst>
          </p:cNvPr>
          <p:cNvSpPr>
            <a:spLocks noGrp="1"/>
          </p:cNvSpPr>
          <p:nvPr>
            <p:ph idx="1"/>
          </p:nvPr>
        </p:nvSpPr>
        <p:spPr/>
        <p:txBody>
          <a:bodyPr/>
          <a:lstStyle/>
          <a:p>
            <a:r>
              <a:rPr lang="en-US" dirty="0"/>
              <a:t>Native Android support</a:t>
            </a:r>
          </a:p>
          <a:p>
            <a:r>
              <a:rPr lang="en-US" dirty="0"/>
              <a:t>Local Data Storage</a:t>
            </a:r>
          </a:p>
          <a:p>
            <a:r>
              <a:rPr lang="en-US" dirty="0"/>
              <a:t>Full SQL feature support</a:t>
            </a:r>
          </a:p>
          <a:p>
            <a:pPr lvl="1"/>
            <a:r>
              <a:rPr lang="en-US" dirty="0"/>
              <a:t>ACID compliance</a:t>
            </a:r>
          </a:p>
          <a:p>
            <a:pPr lvl="1"/>
            <a:r>
              <a:rPr lang="en-US" dirty="0"/>
              <a:t>Predictable Syntax</a:t>
            </a:r>
          </a:p>
          <a:p>
            <a:pPr lvl="1"/>
            <a:r>
              <a:rPr lang="en-US" dirty="0"/>
              <a:t>Optimizable</a:t>
            </a:r>
          </a:p>
        </p:txBody>
      </p:sp>
      <p:pic>
        <p:nvPicPr>
          <p:cNvPr id="3" name="Picture 5">
            <a:extLst>
              <a:ext uri="{FF2B5EF4-FFF2-40B4-BE49-F238E27FC236}">
                <a16:creationId xmlns:a16="http://schemas.microsoft.com/office/drawing/2014/main" id="{D248DCD6-D90E-D4DF-26E9-F6B77B96A903}"/>
              </a:ext>
            </a:extLst>
          </p:cNvPr>
          <p:cNvPicPr>
            <a:picLocks noChangeAspect="1"/>
          </p:cNvPicPr>
          <p:nvPr/>
        </p:nvPicPr>
        <p:blipFill>
          <a:blip r:embed="rId3"/>
          <a:stretch>
            <a:fillRect/>
          </a:stretch>
        </p:blipFill>
        <p:spPr>
          <a:xfrm>
            <a:off x="9187223" y="4784877"/>
            <a:ext cx="1969518" cy="1745230"/>
          </a:xfrm>
          <a:prstGeom prst="rect">
            <a:avLst/>
          </a:prstGeom>
        </p:spPr>
      </p:pic>
    </p:spTree>
    <p:extLst>
      <p:ext uri="{BB962C8B-B14F-4D97-AF65-F5344CB8AC3E}">
        <p14:creationId xmlns:p14="http://schemas.microsoft.com/office/powerpoint/2010/main" val="79601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63FE-E032-156E-455F-53012A734620}"/>
              </a:ext>
            </a:extLst>
          </p:cNvPr>
          <p:cNvSpPr>
            <a:spLocks noGrp="1"/>
          </p:cNvSpPr>
          <p:nvPr>
            <p:ph type="title"/>
          </p:nvPr>
        </p:nvSpPr>
        <p:spPr/>
        <p:txBody>
          <a:bodyPr/>
          <a:lstStyle/>
          <a:p>
            <a:r>
              <a:rPr lang="en-US"/>
              <a:t>Database Table Structure</a:t>
            </a:r>
          </a:p>
        </p:txBody>
      </p:sp>
      <p:pic>
        <p:nvPicPr>
          <p:cNvPr id="1026" name="Picture 2">
            <a:extLst>
              <a:ext uri="{FF2B5EF4-FFF2-40B4-BE49-F238E27FC236}">
                <a16:creationId xmlns:a16="http://schemas.microsoft.com/office/drawing/2014/main" id="{0FE5EC89-A1FA-F7B1-84B6-2A01AB64C2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29411" y="1846263"/>
            <a:ext cx="7793504"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7E533B63-F5AA-EB49-8607-A3DDE2B913A2}"/>
              </a:ext>
            </a:extLst>
          </p:cNvPr>
          <p:cNvPicPr>
            <a:picLocks noChangeAspect="1"/>
          </p:cNvPicPr>
          <p:nvPr/>
        </p:nvPicPr>
        <p:blipFill>
          <a:blip r:embed="rId4"/>
          <a:stretch>
            <a:fillRect/>
          </a:stretch>
        </p:blipFill>
        <p:spPr>
          <a:xfrm>
            <a:off x="8985940" y="4828009"/>
            <a:ext cx="1969518" cy="1745230"/>
          </a:xfrm>
          <a:prstGeom prst="rect">
            <a:avLst/>
          </a:prstGeom>
        </p:spPr>
      </p:pic>
    </p:spTree>
    <p:extLst>
      <p:ext uri="{BB962C8B-B14F-4D97-AF65-F5344CB8AC3E}">
        <p14:creationId xmlns:p14="http://schemas.microsoft.com/office/powerpoint/2010/main" val="18885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52BE-5EFB-923F-4C68-D96B10239627}"/>
              </a:ext>
            </a:extLst>
          </p:cNvPr>
          <p:cNvSpPr>
            <a:spLocks noGrp="1"/>
          </p:cNvSpPr>
          <p:nvPr>
            <p:ph type="title"/>
          </p:nvPr>
        </p:nvSpPr>
        <p:spPr/>
        <p:txBody>
          <a:bodyPr/>
          <a:lstStyle/>
          <a:p>
            <a:r>
              <a:rPr lang="en-US">
                <a:cs typeface="Calibri Light"/>
              </a:rPr>
              <a:t>Database Performance Testing</a:t>
            </a:r>
            <a:endParaRPr lang="en-US"/>
          </a:p>
        </p:txBody>
      </p:sp>
      <p:graphicFrame>
        <p:nvGraphicFramePr>
          <p:cNvPr id="10" name="Content Placeholder 9">
            <a:extLst>
              <a:ext uri="{FF2B5EF4-FFF2-40B4-BE49-F238E27FC236}">
                <a16:creationId xmlns:a16="http://schemas.microsoft.com/office/drawing/2014/main" id="{08508C83-C372-3DED-C2DB-9CC54DDEC1F7}"/>
              </a:ext>
            </a:extLst>
          </p:cNvPr>
          <p:cNvGraphicFramePr>
            <a:graphicFrameLocks noGrp="1"/>
          </p:cNvGraphicFramePr>
          <p:nvPr>
            <p:ph idx="1"/>
            <p:extLst>
              <p:ext uri="{D42A27DB-BD31-4B8C-83A1-F6EECF244321}">
                <p14:modId xmlns:p14="http://schemas.microsoft.com/office/powerpoint/2010/main" val="725023827"/>
              </p:ext>
            </p:extLst>
          </p:nvPr>
        </p:nvGraphicFramePr>
        <p:xfrm>
          <a:off x="694397" y="2061923"/>
          <a:ext cx="10058398" cy="1645920"/>
        </p:xfrm>
        <a:graphic>
          <a:graphicData uri="http://schemas.openxmlformats.org/drawingml/2006/table">
            <a:tbl>
              <a:tblPr firstRow="1" bandRow="1">
                <a:tableStyleId>{5C22544A-7EE6-4342-B048-85BDC9FD1C3A}</a:tableStyleId>
              </a:tblPr>
              <a:tblGrid>
                <a:gridCol w="1397947">
                  <a:extLst>
                    <a:ext uri="{9D8B030D-6E8A-4147-A177-3AD203B41FA5}">
                      <a16:colId xmlns:a16="http://schemas.microsoft.com/office/drawing/2014/main" val="337715477"/>
                    </a:ext>
                  </a:extLst>
                </a:gridCol>
                <a:gridCol w="1721861">
                  <a:extLst>
                    <a:ext uri="{9D8B030D-6E8A-4147-A177-3AD203B41FA5}">
                      <a16:colId xmlns:a16="http://schemas.microsoft.com/office/drawing/2014/main" val="2527419860"/>
                    </a:ext>
                  </a:extLst>
                </a:gridCol>
                <a:gridCol w="1926439">
                  <a:extLst>
                    <a:ext uri="{9D8B030D-6E8A-4147-A177-3AD203B41FA5}">
                      <a16:colId xmlns:a16="http://schemas.microsoft.com/office/drawing/2014/main" val="3145884500"/>
                    </a:ext>
                  </a:extLst>
                </a:gridCol>
                <a:gridCol w="1517284">
                  <a:extLst>
                    <a:ext uri="{9D8B030D-6E8A-4147-A177-3AD203B41FA5}">
                      <a16:colId xmlns:a16="http://schemas.microsoft.com/office/drawing/2014/main" val="1841733192"/>
                    </a:ext>
                  </a:extLst>
                </a:gridCol>
                <a:gridCol w="1670717">
                  <a:extLst>
                    <a:ext uri="{9D8B030D-6E8A-4147-A177-3AD203B41FA5}">
                      <a16:colId xmlns:a16="http://schemas.microsoft.com/office/drawing/2014/main" val="2283136642"/>
                    </a:ext>
                  </a:extLst>
                </a:gridCol>
                <a:gridCol w="1824150">
                  <a:extLst>
                    <a:ext uri="{9D8B030D-6E8A-4147-A177-3AD203B41FA5}">
                      <a16:colId xmlns:a16="http://schemas.microsoft.com/office/drawing/2014/main" val="2372034458"/>
                    </a:ext>
                  </a:extLst>
                </a:gridCol>
              </a:tblGrid>
              <a:tr h="190500">
                <a:tc>
                  <a:txBody>
                    <a:bodyPr/>
                    <a:lstStyle/>
                    <a:p>
                      <a:r>
                        <a:rPr lang="en-US">
                          <a:effectLst/>
                        </a:rPr>
                        <a:t>Sets of Readings</a:t>
                      </a:r>
                    </a:p>
                  </a:txBody>
                  <a:tcPr marL="0" marR="0" marT="0" marB="0" anchor="ctr"/>
                </a:tc>
                <a:tc>
                  <a:txBody>
                    <a:bodyPr/>
                    <a:lstStyle/>
                    <a:p>
                      <a:r>
                        <a:rPr lang="en-US">
                          <a:effectLst/>
                        </a:rPr>
                        <a:t>First Time App Launch (s)</a:t>
                      </a:r>
                    </a:p>
                  </a:txBody>
                  <a:tcPr marL="0" marR="0" marT="0" marB="0" anchor="ctr"/>
                </a:tc>
                <a:tc>
                  <a:txBody>
                    <a:bodyPr/>
                    <a:lstStyle/>
                    <a:p>
                      <a:r>
                        <a:rPr lang="en-US">
                          <a:effectLst/>
                        </a:rPr>
                        <a:t>Subsequent App Launch (s)</a:t>
                      </a:r>
                    </a:p>
                  </a:txBody>
                  <a:tcPr marL="0" marR="0" marT="0" marB="0" anchor="ctr"/>
                </a:tc>
                <a:tc>
                  <a:txBody>
                    <a:bodyPr/>
                    <a:lstStyle/>
                    <a:p>
                      <a:r>
                        <a:rPr lang="en-US">
                          <a:effectLst/>
                        </a:rPr>
                        <a:t>User Data Load (s)</a:t>
                      </a:r>
                    </a:p>
                  </a:txBody>
                  <a:tcPr marL="0" marR="0" marT="0" marB="0" anchor="ctr"/>
                </a:tc>
                <a:tc>
                  <a:txBody>
                    <a:bodyPr/>
                    <a:lstStyle/>
                    <a:p>
                      <a:r>
                        <a:rPr lang="en-US">
                          <a:effectLst/>
                        </a:rPr>
                        <a:t>Graph Swap time (s)</a:t>
                      </a:r>
                    </a:p>
                  </a:txBody>
                  <a:tcPr marL="0" marR="0" marT="0" marB="0" anchor="ctr"/>
                </a:tc>
                <a:tc>
                  <a:txBody>
                    <a:bodyPr/>
                    <a:lstStyle/>
                    <a:p>
                      <a:r>
                        <a:rPr lang="en-US">
                          <a:effectLst/>
                        </a:rPr>
                        <a:t>Database Size on Disk</a:t>
                      </a:r>
                    </a:p>
                  </a:txBody>
                  <a:tcPr marL="0" marR="0" marT="0" marB="0" anchor="ctr"/>
                </a:tc>
                <a:extLst>
                  <a:ext uri="{0D108BD9-81ED-4DB2-BD59-A6C34878D82A}">
                    <a16:rowId xmlns:a16="http://schemas.microsoft.com/office/drawing/2014/main" val="2202044673"/>
                  </a:ext>
                </a:extLst>
              </a:tr>
              <a:tr h="190500">
                <a:tc>
                  <a:txBody>
                    <a:bodyPr/>
                    <a:lstStyle/>
                    <a:p>
                      <a:r>
                        <a:rPr lang="en-US">
                          <a:effectLst/>
                        </a:rPr>
                        <a:t>0</a:t>
                      </a:r>
                    </a:p>
                  </a:txBody>
                  <a:tcPr marL="0" marR="0" marT="0" marB="0" anchor="ctr"/>
                </a:tc>
                <a:tc>
                  <a:txBody>
                    <a:bodyPr/>
                    <a:lstStyle/>
                    <a:p>
                      <a:r>
                        <a:rPr lang="en-US"/>
                        <a:t>&lt; 1 s</a:t>
                      </a:r>
                    </a:p>
                  </a:txBody>
                  <a:tcPr marL="0" marR="0" marT="0" marB="0" anchor="ctr"/>
                </a:tc>
                <a:tc>
                  <a:txBody>
                    <a:bodyPr/>
                    <a:lstStyle/>
                    <a:p>
                      <a:r>
                        <a:rPr lang="en-US"/>
                        <a:t>&lt; 1 s</a:t>
                      </a:r>
                    </a:p>
                  </a:txBody>
                  <a:tcPr marL="0" marR="0" marT="0" marB="0" anchor="ctr"/>
                </a:tc>
                <a:tc>
                  <a:txBody>
                    <a:bodyPr/>
                    <a:lstStyle/>
                    <a:p>
                      <a:r>
                        <a:rPr lang="en-US"/>
                        <a:t>&lt; 0.1 s</a:t>
                      </a:r>
                    </a:p>
                  </a:txBody>
                  <a:tcPr marL="0" marR="0" marT="0" marB="0" anchor="ctr"/>
                </a:tc>
                <a:tc>
                  <a:txBody>
                    <a:bodyPr/>
                    <a:lstStyle/>
                    <a:p>
                      <a:r>
                        <a:rPr lang="en-US"/>
                        <a:t>&lt; 0.1 s</a:t>
                      </a:r>
                    </a:p>
                  </a:txBody>
                  <a:tcPr marL="0" marR="0" marT="0" marB="0" anchor="ctr"/>
                </a:tc>
                <a:tc>
                  <a:txBody>
                    <a:bodyPr/>
                    <a:lstStyle/>
                    <a:p>
                      <a:r>
                        <a:rPr lang="en-US"/>
                        <a:t>44 KB</a:t>
                      </a:r>
                    </a:p>
                  </a:txBody>
                  <a:tcPr marL="0" marR="0" marT="0" marB="0" anchor="ctr"/>
                </a:tc>
                <a:extLst>
                  <a:ext uri="{0D108BD9-81ED-4DB2-BD59-A6C34878D82A}">
                    <a16:rowId xmlns:a16="http://schemas.microsoft.com/office/drawing/2014/main" val="1117120981"/>
                  </a:ext>
                </a:extLst>
              </a:tr>
              <a:tr h="190500">
                <a:tc>
                  <a:txBody>
                    <a:bodyPr/>
                    <a:lstStyle/>
                    <a:p>
                      <a:r>
                        <a:rPr lang="en-US">
                          <a:effectLst/>
                        </a:rPr>
                        <a:t>20</a:t>
                      </a:r>
                    </a:p>
                  </a:txBody>
                  <a:tcPr marL="0" marR="0" marT="0" marB="0" anchor="ctr"/>
                </a:tc>
                <a:tc>
                  <a:txBody>
                    <a:bodyPr/>
                    <a:lstStyle/>
                    <a:p>
                      <a:r>
                        <a:rPr lang="en-US"/>
                        <a:t>&lt; 1 s</a:t>
                      </a:r>
                    </a:p>
                  </a:txBody>
                  <a:tcPr marL="0" marR="0" marT="0" marB="0" anchor="ctr"/>
                </a:tc>
                <a:tc>
                  <a:txBody>
                    <a:bodyPr/>
                    <a:lstStyle/>
                    <a:p>
                      <a:r>
                        <a:rPr lang="en-US"/>
                        <a:t>&lt; 1 s</a:t>
                      </a:r>
                    </a:p>
                  </a:txBody>
                  <a:tcPr marL="0" marR="0" marT="0" marB="0" anchor="ctr"/>
                </a:tc>
                <a:tc>
                  <a:txBody>
                    <a:bodyPr/>
                    <a:lstStyle/>
                    <a:p>
                      <a:r>
                        <a:rPr lang="en-US"/>
                        <a:t>&lt; 0.1 s</a:t>
                      </a:r>
                    </a:p>
                  </a:txBody>
                  <a:tcPr marL="0" marR="0" marT="0" marB="0" anchor="ctr"/>
                </a:tc>
                <a:tc>
                  <a:txBody>
                    <a:bodyPr/>
                    <a:lstStyle/>
                    <a:p>
                      <a:r>
                        <a:rPr lang="en-US"/>
                        <a:t>&lt; 0.1 s</a:t>
                      </a:r>
                    </a:p>
                  </a:txBody>
                  <a:tcPr marL="0" marR="0" marT="0" marB="0" anchor="ctr"/>
                </a:tc>
                <a:tc>
                  <a:txBody>
                    <a:bodyPr/>
                    <a:lstStyle/>
                    <a:p>
                      <a:r>
                        <a:rPr lang="en-US"/>
                        <a:t>44 KB</a:t>
                      </a:r>
                    </a:p>
                  </a:txBody>
                  <a:tcPr marL="0" marR="0" marT="0" marB="0" anchor="ctr"/>
                </a:tc>
                <a:extLst>
                  <a:ext uri="{0D108BD9-81ED-4DB2-BD59-A6C34878D82A}">
                    <a16:rowId xmlns:a16="http://schemas.microsoft.com/office/drawing/2014/main" val="3843215680"/>
                  </a:ext>
                </a:extLst>
              </a:tr>
              <a:tr h="190500">
                <a:tc>
                  <a:txBody>
                    <a:bodyPr/>
                    <a:lstStyle/>
                    <a:p>
                      <a:r>
                        <a:rPr lang="en-US">
                          <a:effectLst/>
                        </a:rPr>
                        <a:t>400</a:t>
                      </a:r>
                    </a:p>
                  </a:txBody>
                  <a:tcPr marL="0" marR="0" marT="0" marB="0" anchor="ctr"/>
                </a:tc>
                <a:tc>
                  <a:txBody>
                    <a:bodyPr/>
                    <a:lstStyle/>
                    <a:p>
                      <a:r>
                        <a:rPr lang="en-US"/>
                        <a:t>27.5 s</a:t>
                      </a:r>
                    </a:p>
                  </a:txBody>
                  <a:tcPr marL="0" marR="0" marT="0" marB="0" anchor="ctr"/>
                </a:tc>
                <a:tc>
                  <a:txBody>
                    <a:bodyPr/>
                    <a:lstStyle/>
                    <a:p>
                      <a:r>
                        <a:rPr lang="en-US"/>
                        <a:t>&lt; 1 s</a:t>
                      </a:r>
                    </a:p>
                  </a:txBody>
                  <a:tcPr marL="0" marR="0" marT="0" marB="0" anchor="ctr"/>
                </a:tc>
                <a:tc>
                  <a:txBody>
                    <a:bodyPr/>
                    <a:lstStyle/>
                    <a:p>
                      <a:r>
                        <a:rPr lang="en-US"/>
                        <a:t>&lt; 0.1 s</a:t>
                      </a:r>
                    </a:p>
                  </a:txBody>
                  <a:tcPr marL="0" marR="0" marT="0" marB="0" anchor="ctr"/>
                </a:tc>
                <a:tc>
                  <a:txBody>
                    <a:bodyPr/>
                    <a:lstStyle/>
                    <a:p>
                      <a:r>
                        <a:rPr lang="en-US"/>
                        <a:t>&lt; 0.1 s</a:t>
                      </a:r>
                    </a:p>
                  </a:txBody>
                  <a:tcPr marL="0" marR="0" marT="0" marB="0" anchor="ctr"/>
                </a:tc>
                <a:tc>
                  <a:txBody>
                    <a:bodyPr/>
                    <a:lstStyle/>
                    <a:p>
                      <a:r>
                        <a:rPr lang="en-US"/>
                        <a:t>92 KB</a:t>
                      </a:r>
                    </a:p>
                  </a:txBody>
                  <a:tcPr marL="0" marR="0" marT="0" marB="0" anchor="ctr"/>
                </a:tc>
                <a:extLst>
                  <a:ext uri="{0D108BD9-81ED-4DB2-BD59-A6C34878D82A}">
                    <a16:rowId xmlns:a16="http://schemas.microsoft.com/office/drawing/2014/main" val="1966810136"/>
                  </a:ext>
                </a:extLst>
              </a:tr>
              <a:tr h="190500">
                <a:tc>
                  <a:txBody>
                    <a:bodyPr/>
                    <a:lstStyle/>
                    <a:p>
                      <a:r>
                        <a:rPr lang="en-US">
                          <a:effectLst/>
                        </a:rPr>
                        <a:t>3000</a:t>
                      </a:r>
                    </a:p>
                  </a:txBody>
                  <a:tcPr marL="0" marR="0" marT="0" marB="0" anchor="ctr"/>
                </a:tc>
                <a:tc>
                  <a:txBody>
                    <a:bodyPr/>
                    <a:lstStyle/>
                    <a:p>
                      <a:r>
                        <a:rPr lang="en-US"/>
                        <a:t>210.4 s</a:t>
                      </a:r>
                    </a:p>
                  </a:txBody>
                  <a:tcPr marL="0" marR="0" marT="0" marB="0" anchor="ctr"/>
                </a:tc>
                <a:tc>
                  <a:txBody>
                    <a:bodyPr/>
                    <a:lstStyle/>
                    <a:p>
                      <a:r>
                        <a:rPr lang="en-US"/>
                        <a:t>&lt; 1 s</a:t>
                      </a:r>
                    </a:p>
                  </a:txBody>
                  <a:tcPr marL="0" marR="0" marT="0" marB="0" anchor="ctr"/>
                </a:tc>
                <a:tc>
                  <a:txBody>
                    <a:bodyPr/>
                    <a:lstStyle/>
                    <a:p>
                      <a:r>
                        <a:rPr lang="en-US"/>
                        <a:t>&lt; 0.2 s</a:t>
                      </a:r>
                    </a:p>
                  </a:txBody>
                  <a:tcPr marL="0" marR="0" marT="0" marB="0" anchor="ctr"/>
                </a:tc>
                <a:tc>
                  <a:txBody>
                    <a:bodyPr/>
                    <a:lstStyle/>
                    <a:p>
                      <a:r>
                        <a:rPr lang="en-US"/>
                        <a:t>&lt; 0.1 s</a:t>
                      </a:r>
                    </a:p>
                  </a:txBody>
                  <a:tcPr marL="0" marR="0" marT="0" marB="0" anchor="ctr"/>
                </a:tc>
                <a:tc>
                  <a:txBody>
                    <a:bodyPr/>
                    <a:lstStyle/>
                    <a:p>
                      <a:r>
                        <a:rPr lang="en-US"/>
                        <a:t>412 KB</a:t>
                      </a:r>
                    </a:p>
                  </a:txBody>
                  <a:tcPr marL="0" marR="0" marT="0" marB="0" anchor="ctr"/>
                </a:tc>
                <a:extLst>
                  <a:ext uri="{0D108BD9-81ED-4DB2-BD59-A6C34878D82A}">
                    <a16:rowId xmlns:a16="http://schemas.microsoft.com/office/drawing/2014/main" val="1200470047"/>
                  </a:ext>
                </a:extLst>
              </a:tr>
            </a:tbl>
          </a:graphicData>
        </a:graphic>
      </p:graphicFrame>
      <p:sp>
        <p:nvSpPr>
          <p:cNvPr id="11" name="TextBox 10">
            <a:extLst>
              <a:ext uri="{FF2B5EF4-FFF2-40B4-BE49-F238E27FC236}">
                <a16:creationId xmlns:a16="http://schemas.microsoft.com/office/drawing/2014/main" id="{73CE8D5D-1989-9FFB-DFFA-7DD983731B30}"/>
              </a:ext>
            </a:extLst>
          </p:cNvPr>
          <p:cNvSpPr txBox="1"/>
          <p:nvPr/>
        </p:nvSpPr>
        <p:spPr>
          <a:xfrm rot="-10800000" flipV="1">
            <a:off x="1639956" y="4679494"/>
            <a:ext cx="65788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Fixed amounts of 5 users, 6 sensors, 4 biometrics</a:t>
            </a:r>
          </a:p>
          <a:p>
            <a:endParaRPr lang="en-US">
              <a:cs typeface="Calibri"/>
            </a:endParaRPr>
          </a:p>
        </p:txBody>
      </p:sp>
      <p:pic>
        <p:nvPicPr>
          <p:cNvPr id="4" name="Picture 5">
            <a:extLst>
              <a:ext uri="{FF2B5EF4-FFF2-40B4-BE49-F238E27FC236}">
                <a16:creationId xmlns:a16="http://schemas.microsoft.com/office/drawing/2014/main" id="{F62672F0-8702-07C7-9F5A-84CD0A5A84FD}"/>
              </a:ext>
            </a:extLst>
          </p:cNvPr>
          <p:cNvPicPr>
            <a:picLocks noChangeAspect="1"/>
          </p:cNvPicPr>
          <p:nvPr/>
        </p:nvPicPr>
        <p:blipFill>
          <a:blip r:embed="rId3"/>
          <a:stretch>
            <a:fillRect/>
          </a:stretch>
        </p:blipFill>
        <p:spPr>
          <a:xfrm>
            <a:off x="8985940" y="4828009"/>
            <a:ext cx="1969518" cy="1745230"/>
          </a:xfrm>
          <a:prstGeom prst="rect">
            <a:avLst/>
          </a:prstGeom>
        </p:spPr>
      </p:pic>
    </p:spTree>
    <p:extLst>
      <p:ext uri="{BB962C8B-B14F-4D97-AF65-F5344CB8AC3E}">
        <p14:creationId xmlns:p14="http://schemas.microsoft.com/office/powerpoint/2010/main" val="3297028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1FC1-EFD9-4B7E-93E9-875927E69AE5}"/>
              </a:ext>
            </a:extLst>
          </p:cNvPr>
          <p:cNvSpPr>
            <a:spLocks noGrp="1"/>
          </p:cNvSpPr>
          <p:nvPr>
            <p:ph type="title"/>
          </p:nvPr>
        </p:nvSpPr>
        <p:spPr/>
        <p:txBody>
          <a:bodyPr anchor="b">
            <a:normAutofit/>
          </a:bodyPr>
          <a:lstStyle/>
          <a:p>
            <a:r>
              <a:rPr lang="en-US" sz="6000" dirty="0"/>
              <a:t>Features</a:t>
            </a:r>
          </a:p>
        </p:txBody>
      </p:sp>
      <p:sp>
        <p:nvSpPr>
          <p:cNvPr id="3" name="Subtitle 2">
            <a:extLst>
              <a:ext uri="{FF2B5EF4-FFF2-40B4-BE49-F238E27FC236}">
                <a16:creationId xmlns:a16="http://schemas.microsoft.com/office/drawing/2014/main" id="{A263BB04-F199-458F-AFB9-46668B9866CD}"/>
              </a:ext>
            </a:extLst>
          </p:cNvPr>
          <p:cNvSpPr>
            <a:spLocks noGrp="1"/>
          </p:cNvSpPr>
          <p:nvPr>
            <p:ph idx="1"/>
          </p:nvPr>
        </p:nvSpPr>
        <p:spPr>
          <a:xfrm>
            <a:off x="856141" y="2463050"/>
            <a:ext cx="3489769" cy="2316095"/>
          </a:xfrm>
        </p:spPr>
        <p:txBody>
          <a:bodyPr anchor="t">
            <a:normAutofit/>
          </a:bodyPr>
          <a:lstStyle/>
          <a:p>
            <a:pPr marL="342900" indent="-342900">
              <a:buFont typeface="Arial" panose="020B0604020202020204" pitchFamily="34" charset="0"/>
              <a:buChar char="•"/>
            </a:pPr>
            <a:r>
              <a:rPr lang="en-US" dirty="0"/>
              <a:t>Peaks</a:t>
            </a:r>
          </a:p>
          <a:p>
            <a:pPr marL="342900" indent="-342900">
              <a:buFont typeface="Arial" panose="020B0604020202020204" pitchFamily="34" charset="0"/>
              <a:buChar char="•"/>
            </a:pPr>
            <a:r>
              <a:rPr lang="en-US" dirty="0"/>
              <a:t>DC-Component of Red and Infrared wavelengths</a:t>
            </a:r>
          </a:p>
          <a:p>
            <a:pPr marL="342900" indent="-342900">
              <a:buFont typeface="Arial" panose="020B0604020202020204" pitchFamily="34" charset="0"/>
              <a:buChar char="•"/>
            </a:pPr>
            <a:r>
              <a:rPr lang="en-US" dirty="0"/>
              <a:t>AC-Component of Red and Infrared wavelengths</a:t>
            </a:r>
          </a:p>
        </p:txBody>
      </p:sp>
      <p:sp>
        <p:nvSpPr>
          <p:cNvPr id="12" name="Title 1">
            <a:extLst>
              <a:ext uri="{FF2B5EF4-FFF2-40B4-BE49-F238E27FC236}">
                <a16:creationId xmlns:a16="http://schemas.microsoft.com/office/drawing/2014/main" id="{AC11664D-F0EB-4A62-BDE7-EDA940325B2B}"/>
              </a:ext>
            </a:extLst>
          </p:cNvPr>
          <p:cNvSpPr txBox="1">
            <a:spLocks/>
          </p:cNvSpPr>
          <p:nvPr/>
        </p:nvSpPr>
        <p:spPr>
          <a:xfrm>
            <a:off x="7543265" y="741616"/>
            <a:ext cx="4162357" cy="1098758"/>
          </a:xfrm>
          <a:prstGeom prst="rect">
            <a:avLst/>
          </a:prstGeom>
        </p:spPr>
        <p:txBody>
          <a:bodyPr vert="horz" lIns="109728" tIns="109728" rIns="109728" bIns="91440" rtlCol="0" anchor="b">
            <a:normAutofit fontScale="90000" lnSpcReduction="10000"/>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r>
              <a:rPr lang="en-US" sz="6000" b="0" dirty="0"/>
              <a:t>Biometrics</a:t>
            </a:r>
          </a:p>
        </p:txBody>
      </p:sp>
      <p:sp>
        <p:nvSpPr>
          <p:cNvPr id="14" name="Subtitle 2">
            <a:extLst>
              <a:ext uri="{FF2B5EF4-FFF2-40B4-BE49-F238E27FC236}">
                <a16:creationId xmlns:a16="http://schemas.microsoft.com/office/drawing/2014/main" id="{AE9E771B-E808-4AFA-89EB-194980AE44AD}"/>
              </a:ext>
            </a:extLst>
          </p:cNvPr>
          <p:cNvSpPr txBox="1">
            <a:spLocks/>
          </p:cNvSpPr>
          <p:nvPr/>
        </p:nvSpPr>
        <p:spPr>
          <a:xfrm>
            <a:off x="7665105" y="2287124"/>
            <a:ext cx="4162357" cy="1962392"/>
          </a:xfrm>
          <a:prstGeom prst="rect">
            <a:avLst/>
          </a:prstGeom>
        </p:spPr>
        <p:txBody>
          <a:bodyPr vert="horz" lIns="109728" tIns="109728" rIns="109728" bIns="91440" rtlCol="0" anchor="t">
            <a:normAutofit/>
          </a:bodyPr>
          <a:lstStyle>
            <a:lvl1pPr marL="0" indent="0" algn="l" defTabSz="914400" rtl="0" eaLnBrk="1" latinLnBrk="0" hangingPunct="1">
              <a:lnSpc>
                <a:spcPct val="130000"/>
              </a:lnSpc>
              <a:spcBef>
                <a:spcPts val="930"/>
              </a:spcBef>
              <a:buFont typeface="Corbel" panose="020B0503020204020204" pitchFamily="34" charset="0"/>
              <a:buNone/>
              <a:defRPr sz="2400" b="0" kern="1200" spc="150" baseline="0">
                <a:solidFill>
                  <a:schemeClr val="tx1">
                    <a:lumMod val="85000"/>
                    <a:lumOff val="15000"/>
                  </a:schemeClr>
                </a:solidFill>
                <a:latin typeface="+mn-lt"/>
                <a:ea typeface="+mn-ea"/>
                <a:cs typeface="+mn-cs"/>
              </a:defRPr>
            </a:lvl1pPr>
            <a:lvl2pPr marL="457200" indent="0" algn="ctr" defTabSz="914400" rtl="0" eaLnBrk="1" latinLnBrk="0" hangingPunct="1">
              <a:lnSpc>
                <a:spcPct val="140000"/>
              </a:lnSpc>
              <a:spcBef>
                <a:spcPts val="930"/>
              </a:spcBef>
              <a:buFont typeface="Corbel" panose="020B0503020204020204" pitchFamily="34" charset="0"/>
              <a:buNone/>
              <a:defRPr sz="2000" kern="1200" spc="150" baseline="0">
                <a:solidFill>
                  <a:schemeClr val="tx1">
                    <a:lumMod val="75000"/>
                    <a:lumOff val="25000"/>
                  </a:schemeClr>
                </a:solidFill>
                <a:latin typeface="+mn-lt"/>
                <a:ea typeface="+mn-ea"/>
                <a:cs typeface="+mn-cs"/>
              </a:defRPr>
            </a:lvl2pPr>
            <a:lvl3pPr marL="914400" indent="0" algn="ctr" defTabSz="914400" rtl="0" eaLnBrk="1" latinLnBrk="0" hangingPunct="1">
              <a:lnSpc>
                <a:spcPct val="140000"/>
              </a:lnSpc>
              <a:spcBef>
                <a:spcPts val="930"/>
              </a:spcBef>
              <a:buFont typeface="Corbel" panose="020B0503020204020204" pitchFamily="34" charset="0"/>
              <a:buNone/>
              <a:defRPr sz="1800" i="1" kern="1200" spc="150" baseline="0">
                <a:solidFill>
                  <a:schemeClr val="tx1">
                    <a:lumMod val="75000"/>
                    <a:lumOff val="25000"/>
                  </a:schemeClr>
                </a:solidFill>
                <a:latin typeface="+mn-lt"/>
                <a:ea typeface="+mn-ea"/>
                <a:cs typeface="+mn-cs"/>
              </a:defRPr>
            </a:lvl3pPr>
            <a:lvl4pPr marL="1371600" indent="0" algn="ctr"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4pPr>
            <a:lvl5pPr marL="1828800" indent="0" algn="ctr" defTabSz="914400" rtl="0" eaLnBrk="1" latinLnBrk="0" hangingPunct="1">
              <a:lnSpc>
                <a:spcPct val="140000"/>
              </a:lnSpc>
              <a:spcBef>
                <a:spcPts val="930"/>
              </a:spcBef>
              <a:buFont typeface="Corbel" panose="020B0503020204020204" pitchFamily="34" charset="0"/>
              <a:buNone/>
              <a:defRPr sz="1600" i="1" kern="1200" spc="150" baseline="0">
                <a:solidFill>
                  <a:schemeClr val="tx1">
                    <a:lumMod val="75000"/>
                    <a:lumOff val="25000"/>
                  </a:schemeClr>
                </a:solidFill>
                <a:latin typeface="+mn-lt"/>
                <a:ea typeface="+mn-ea"/>
                <a:cs typeface="+mn-cs"/>
              </a:defRPr>
            </a:lvl5pPr>
            <a:lvl6pPr marL="22860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6pPr>
            <a:lvl7pPr marL="27432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7pPr>
            <a:lvl8pPr marL="32004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8pPr>
            <a:lvl9pPr marL="36576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9pPr>
          </a:lstStyle>
          <a:p>
            <a:pPr marL="342900" indent="-342900">
              <a:buFont typeface="Arial" panose="020B0604020202020204" pitchFamily="34" charset="0"/>
              <a:buChar char="•"/>
            </a:pPr>
            <a:r>
              <a:rPr lang="en-US" dirty="0"/>
              <a:t>Heart Rate</a:t>
            </a:r>
          </a:p>
          <a:p>
            <a:pPr marL="342900" indent="-342900">
              <a:buFont typeface="Arial" panose="020B0604020202020204" pitchFamily="34" charset="0"/>
              <a:buChar char="•"/>
            </a:pPr>
            <a:r>
              <a:rPr lang="en-US" dirty="0"/>
              <a:t>Heart Rate Variation</a:t>
            </a:r>
          </a:p>
          <a:p>
            <a:pPr marL="342900" indent="-342900">
              <a:buFont typeface="Arial" panose="020B0604020202020204" pitchFamily="34" charset="0"/>
              <a:buChar char="•"/>
            </a:pPr>
            <a:r>
              <a:rPr lang="en-US" dirty="0"/>
              <a:t>Blood Oxygenation</a:t>
            </a:r>
          </a:p>
        </p:txBody>
      </p:sp>
      <p:cxnSp>
        <p:nvCxnSpPr>
          <p:cNvPr id="39" name="Straight Arrow Connector 38">
            <a:extLst>
              <a:ext uri="{FF2B5EF4-FFF2-40B4-BE49-F238E27FC236}">
                <a16:creationId xmlns:a16="http://schemas.microsoft.com/office/drawing/2014/main" id="{C04D53EF-8741-41F3-A776-E73F9CA7A2D9}"/>
              </a:ext>
            </a:extLst>
          </p:cNvPr>
          <p:cNvCxnSpPr/>
          <p:nvPr/>
        </p:nvCxnSpPr>
        <p:spPr>
          <a:xfrm>
            <a:off x="2132864" y="2649409"/>
            <a:ext cx="54840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0632D8C0-B103-463E-92C7-C5D15B002725}"/>
              </a:ext>
            </a:extLst>
          </p:cNvPr>
          <p:cNvCxnSpPr>
            <a:cxnSpLocks/>
          </p:cNvCxnSpPr>
          <p:nvPr/>
        </p:nvCxnSpPr>
        <p:spPr>
          <a:xfrm>
            <a:off x="6715154" y="2649409"/>
            <a:ext cx="949951" cy="5706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CDDF6F78-5F84-8E53-FF4A-4816DE7CF554}"/>
              </a:ext>
            </a:extLst>
          </p:cNvPr>
          <p:cNvCxnSpPr/>
          <p:nvPr/>
        </p:nvCxnSpPr>
        <p:spPr>
          <a:xfrm>
            <a:off x="4090083" y="3091766"/>
            <a:ext cx="3422246" cy="7504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231E02F-A0C6-EB70-8F0D-7E0E1148473E}"/>
              </a:ext>
            </a:extLst>
          </p:cNvPr>
          <p:cNvCxnSpPr/>
          <p:nvPr/>
        </p:nvCxnSpPr>
        <p:spPr>
          <a:xfrm flipV="1">
            <a:off x="4011110" y="3457652"/>
            <a:ext cx="1790175" cy="525101"/>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5" name="Picture 10" descr="A picture containing wall, person, person, indoor&#10;&#10;Description automatically generated">
            <a:extLst>
              <a:ext uri="{FF2B5EF4-FFF2-40B4-BE49-F238E27FC236}">
                <a16:creationId xmlns:a16="http://schemas.microsoft.com/office/drawing/2014/main" id="{43757460-11E3-1AD9-DCCA-0985E41C6BCA}"/>
              </a:ext>
            </a:extLst>
          </p:cNvPr>
          <p:cNvPicPr>
            <a:picLocks noChangeAspect="1"/>
          </p:cNvPicPr>
          <p:nvPr/>
        </p:nvPicPr>
        <p:blipFill>
          <a:blip r:embed="rId3"/>
          <a:stretch>
            <a:fillRect/>
          </a:stretch>
        </p:blipFill>
        <p:spPr>
          <a:xfrm>
            <a:off x="9859094" y="4853078"/>
            <a:ext cx="1847850" cy="1752600"/>
          </a:xfrm>
          <a:prstGeom prst="rect">
            <a:avLst/>
          </a:prstGeom>
        </p:spPr>
      </p:pic>
    </p:spTree>
    <p:extLst>
      <p:ext uri="{BB962C8B-B14F-4D97-AF65-F5344CB8AC3E}">
        <p14:creationId xmlns:p14="http://schemas.microsoft.com/office/powerpoint/2010/main" val="113531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058CF-4B85-4BD3-9B73-3254539183DC}"/>
              </a:ext>
            </a:extLst>
          </p:cNvPr>
          <p:cNvSpPr>
            <a:spLocks noGrp="1"/>
          </p:cNvSpPr>
          <p:nvPr>
            <p:ph type="title"/>
          </p:nvPr>
        </p:nvSpPr>
        <p:spPr/>
        <p:txBody>
          <a:bodyPr/>
          <a:lstStyle/>
          <a:p>
            <a:r>
              <a:rPr lang="en-US"/>
              <a:t>Peak Detection</a:t>
            </a:r>
          </a:p>
        </p:txBody>
      </p:sp>
      <p:sp>
        <p:nvSpPr>
          <p:cNvPr id="5" name="Subtitle 4">
            <a:extLst>
              <a:ext uri="{FF2B5EF4-FFF2-40B4-BE49-F238E27FC236}">
                <a16:creationId xmlns:a16="http://schemas.microsoft.com/office/drawing/2014/main" id="{559078C4-5308-44E1-A228-ECEBE58505C7}"/>
              </a:ext>
            </a:extLst>
          </p:cNvPr>
          <p:cNvSpPr>
            <a:spLocks noGrp="1"/>
          </p:cNvSpPr>
          <p:nvPr>
            <p:ph idx="1"/>
          </p:nvPr>
        </p:nvSpPr>
        <p:spPr/>
        <p:txBody>
          <a:bodyPr>
            <a:normAutofit/>
          </a:bodyPr>
          <a:lstStyle/>
          <a:p>
            <a:r>
              <a:rPr lang="en-US"/>
              <a:t>2 techniques Considered:</a:t>
            </a:r>
          </a:p>
          <a:p>
            <a:pPr marL="457200" indent="-457200">
              <a:buFont typeface="+mj-lt"/>
              <a:buAutoNum type="arabicPeriod"/>
            </a:pPr>
            <a:r>
              <a:rPr lang="en-US"/>
              <a:t>First Derivate of signal is equal to 0.</a:t>
            </a:r>
          </a:p>
          <a:p>
            <a:pPr marL="457200" indent="-457200">
              <a:buFont typeface="+mj-lt"/>
              <a:buAutoNum type="arabicPeriod"/>
            </a:pPr>
            <a:r>
              <a:rPr lang="en-US"/>
              <a:t>Logically, if both of temporally adjacent samples are less than, than there exists a peak. i.e. s(n-2)&lt;s(n-1)&gt;s(n)</a:t>
            </a:r>
          </a:p>
          <a:p>
            <a:pPr marL="342900" indent="-342900">
              <a:buFont typeface="Arial" panose="020B0604020202020204" pitchFamily="34" charset="0"/>
              <a:buChar char="•"/>
            </a:pPr>
            <a:endParaRPr lang="en-US"/>
          </a:p>
          <a:p>
            <a:endParaRPr lang="en-US"/>
          </a:p>
        </p:txBody>
      </p:sp>
      <p:sp>
        <p:nvSpPr>
          <p:cNvPr id="6" name="Rectangle 5">
            <a:extLst>
              <a:ext uri="{FF2B5EF4-FFF2-40B4-BE49-F238E27FC236}">
                <a16:creationId xmlns:a16="http://schemas.microsoft.com/office/drawing/2014/main" id="{60C31B8C-D104-44F5-83E2-A1A2FDE7D5B2}"/>
              </a:ext>
            </a:extLst>
          </p:cNvPr>
          <p:cNvSpPr/>
          <p:nvPr/>
        </p:nvSpPr>
        <p:spPr>
          <a:xfrm>
            <a:off x="2796022" y="5344780"/>
            <a:ext cx="513080" cy="3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0806E33-B16E-4BA6-8CDC-4522F612F5B7}"/>
              </a:ext>
            </a:extLst>
          </p:cNvPr>
          <p:cNvCxnSpPr>
            <a:cxnSpLocks/>
          </p:cNvCxnSpPr>
          <p:nvPr/>
        </p:nvCxnSpPr>
        <p:spPr>
          <a:xfrm>
            <a:off x="1655562" y="5537874"/>
            <a:ext cx="11404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2AB266D-62E7-42E9-8159-2C8B136C3ED7}"/>
              </a:ext>
            </a:extLst>
          </p:cNvPr>
          <p:cNvSpPr/>
          <p:nvPr/>
        </p:nvSpPr>
        <p:spPr>
          <a:xfrm>
            <a:off x="2862062" y="4331504"/>
            <a:ext cx="381000" cy="386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C350B41A-DE4C-4377-A825-C84745759E6F}"/>
              </a:ext>
            </a:extLst>
          </p:cNvPr>
          <p:cNvCxnSpPr>
            <a:cxnSpLocks/>
          </p:cNvCxnSpPr>
          <p:nvPr/>
        </p:nvCxnSpPr>
        <p:spPr>
          <a:xfrm rot="5400000" flipH="1" flipV="1">
            <a:off x="2028272" y="4704085"/>
            <a:ext cx="1013276" cy="6543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FCAB6E-2CB6-40BD-9721-96C946896A70}"/>
              </a:ext>
            </a:extLst>
          </p:cNvPr>
          <p:cNvCxnSpPr>
            <a:cxnSpLocks/>
          </p:cNvCxnSpPr>
          <p:nvPr/>
        </p:nvCxnSpPr>
        <p:spPr>
          <a:xfrm flipV="1">
            <a:off x="3052562" y="4717692"/>
            <a:ext cx="0" cy="627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2BF6DA-AEE5-4453-AD70-D4B3CF7577EC}"/>
              </a:ext>
            </a:extLst>
          </p:cNvPr>
          <p:cNvCxnSpPr>
            <a:cxnSpLocks/>
          </p:cNvCxnSpPr>
          <p:nvPr/>
        </p:nvCxnSpPr>
        <p:spPr>
          <a:xfrm>
            <a:off x="3243062" y="4524598"/>
            <a:ext cx="1460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94EE39-87C3-4961-862F-D90E3A7BBB67}"/>
              </a:ext>
            </a:extLst>
          </p:cNvPr>
          <p:cNvSpPr txBox="1"/>
          <p:nvPr/>
        </p:nvSpPr>
        <p:spPr>
          <a:xfrm>
            <a:off x="1477762" y="5168542"/>
            <a:ext cx="654306" cy="369332"/>
          </a:xfrm>
          <a:prstGeom prst="rect">
            <a:avLst/>
          </a:prstGeom>
          <a:noFill/>
        </p:spPr>
        <p:txBody>
          <a:bodyPr wrap="square" rtlCol="0">
            <a:spAutoFit/>
          </a:bodyPr>
          <a:lstStyle/>
          <a:p>
            <a:r>
              <a:rPr lang="en-US"/>
              <a:t>s(n)</a:t>
            </a:r>
          </a:p>
        </p:txBody>
      </p:sp>
      <p:sp>
        <p:nvSpPr>
          <p:cNvPr id="24" name="TextBox 23">
            <a:extLst>
              <a:ext uri="{FF2B5EF4-FFF2-40B4-BE49-F238E27FC236}">
                <a16:creationId xmlns:a16="http://schemas.microsoft.com/office/drawing/2014/main" id="{8890DD1B-58E6-498F-BFD7-2D136E1E7341}"/>
              </a:ext>
            </a:extLst>
          </p:cNvPr>
          <p:cNvSpPr txBox="1"/>
          <p:nvPr/>
        </p:nvSpPr>
        <p:spPr>
          <a:xfrm>
            <a:off x="3033768" y="4776919"/>
            <a:ext cx="951988" cy="369332"/>
          </a:xfrm>
          <a:prstGeom prst="rect">
            <a:avLst/>
          </a:prstGeom>
          <a:noFill/>
        </p:spPr>
        <p:txBody>
          <a:bodyPr wrap="square" rtlCol="0">
            <a:spAutoFit/>
          </a:bodyPr>
          <a:lstStyle/>
          <a:p>
            <a:r>
              <a:rPr lang="en-US"/>
              <a:t>s(n-1)</a:t>
            </a:r>
          </a:p>
        </p:txBody>
      </p:sp>
      <p:sp>
        <p:nvSpPr>
          <p:cNvPr id="25" name="Minus Sign 24">
            <a:extLst>
              <a:ext uri="{FF2B5EF4-FFF2-40B4-BE49-F238E27FC236}">
                <a16:creationId xmlns:a16="http://schemas.microsoft.com/office/drawing/2014/main" id="{EEE7592B-34D2-4111-85F2-55AA745F5915}"/>
              </a:ext>
            </a:extLst>
          </p:cNvPr>
          <p:cNvSpPr/>
          <p:nvPr/>
        </p:nvSpPr>
        <p:spPr>
          <a:xfrm>
            <a:off x="2905242" y="4396241"/>
            <a:ext cx="292100" cy="28768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66CD7D2-1086-4386-A76E-01F1ECBE3129}"/>
              </a:ext>
            </a:extLst>
          </p:cNvPr>
          <p:cNvSpPr txBox="1"/>
          <p:nvPr/>
        </p:nvSpPr>
        <p:spPr>
          <a:xfrm>
            <a:off x="1875831" y="3975886"/>
            <a:ext cx="2734462" cy="369332"/>
          </a:xfrm>
          <a:prstGeom prst="rect">
            <a:avLst/>
          </a:prstGeom>
          <a:noFill/>
        </p:spPr>
        <p:txBody>
          <a:bodyPr wrap="square" rtlCol="0">
            <a:spAutoFit/>
          </a:bodyPr>
          <a:lstStyle/>
          <a:p>
            <a:r>
              <a:rPr lang="en-US"/>
              <a:t>s(n) – s(n-1) = s’(n-1)</a:t>
            </a:r>
          </a:p>
        </p:txBody>
      </p:sp>
      <p:sp>
        <p:nvSpPr>
          <p:cNvPr id="33" name="Isosceles Triangle 32">
            <a:extLst>
              <a:ext uri="{FF2B5EF4-FFF2-40B4-BE49-F238E27FC236}">
                <a16:creationId xmlns:a16="http://schemas.microsoft.com/office/drawing/2014/main" id="{DCEA626E-3FDE-4B01-810E-516D5ABA159E}"/>
              </a:ext>
            </a:extLst>
          </p:cNvPr>
          <p:cNvSpPr/>
          <p:nvPr/>
        </p:nvSpPr>
        <p:spPr>
          <a:xfrm rot="5400000">
            <a:off x="4739895" y="4404150"/>
            <a:ext cx="584313" cy="6270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E43D93A-D90E-48BD-9D7A-813B450A666A}"/>
              </a:ext>
            </a:extLst>
          </p:cNvPr>
          <p:cNvSpPr txBox="1"/>
          <p:nvPr/>
        </p:nvSpPr>
        <p:spPr>
          <a:xfrm>
            <a:off x="4129227" y="4683929"/>
            <a:ext cx="299195" cy="369332"/>
          </a:xfrm>
          <a:prstGeom prst="rect">
            <a:avLst/>
          </a:prstGeom>
          <a:noFill/>
        </p:spPr>
        <p:txBody>
          <a:bodyPr wrap="square" rtlCol="0">
            <a:spAutoFit/>
          </a:bodyPr>
          <a:lstStyle/>
          <a:p>
            <a:r>
              <a:rPr lang="en-US"/>
              <a:t>0</a:t>
            </a:r>
          </a:p>
        </p:txBody>
      </p:sp>
      <p:cxnSp>
        <p:nvCxnSpPr>
          <p:cNvPr id="36" name="Straight Arrow Connector 35">
            <a:extLst>
              <a:ext uri="{FF2B5EF4-FFF2-40B4-BE49-F238E27FC236}">
                <a16:creationId xmlns:a16="http://schemas.microsoft.com/office/drawing/2014/main" id="{36514854-A0D1-4DA9-B1F8-B794F1B3910D}"/>
              </a:ext>
            </a:extLst>
          </p:cNvPr>
          <p:cNvCxnSpPr>
            <a:cxnSpLocks/>
          </p:cNvCxnSpPr>
          <p:nvPr/>
        </p:nvCxnSpPr>
        <p:spPr>
          <a:xfrm>
            <a:off x="4428422" y="4868595"/>
            <a:ext cx="290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6494C63-5A5B-42F6-9946-2114EF2743E7}"/>
              </a:ext>
            </a:extLst>
          </p:cNvPr>
          <p:cNvSpPr/>
          <p:nvPr/>
        </p:nvSpPr>
        <p:spPr>
          <a:xfrm>
            <a:off x="8200960" y="4293102"/>
            <a:ext cx="513080" cy="3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CCF7CF-09B6-43A5-8AA8-F993311F286A}"/>
              </a:ext>
            </a:extLst>
          </p:cNvPr>
          <p:cNvSpPr/>
          <p:nvPr/>
        </p:nvSpPr>
        <p:spPr>
          <a:xfrm>
            <a:off x="9341124" y="4276803"/>
            <a:ext cx="513080" cy="3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B4AF024-7E17-49A2-AD67-E69F8C68B034}"/>
              </a:ext>
            </a:extLst>
          </p:cNvPr>
          <p:cNvSpPr txBox="1"/>
          <p:nvPr/>
        </p:nvSpPr>
        <p:spPr>
          <a:xfrm>
            <a:off x="2744717" y="5380577"/>
            <a:ext cx="603502" cy="276999"/>
          </a:xfrm>
          <a:prstGeom prst="rect">
            <a:avLst/>
          </a:prstGeom>
          <a:noFill/>
        </p:spPr>
        <p:txBody>
          <a:bodyPr wrap="square" rtlCol="0">
            <a:spAutoFit/>
          </a:bodyPr>
          <a:lstStyle/>
          <a:p>
            <a:r>
              <a:rPr lang="en-US" sz="1200"/>
              <a:t>Delay</a:t>
            </a:r>
          </a:p>
        </p:txBody>
      </p:sp>
      <p:sp>
        <p:nvSpPr>
          <p:cNvPr id="40" name="TextBox 39">
            <a:extLst>
              <a:ext uri="{FF2B5EF4-FFF2-40B4-BE49-F238E27FC236}">
                <a16:creationId xmlns:a16="http://schemas.microsoft.com/office/drawing/2014/main" id="{D8F4E764-EF05-486A-8608-9FF00FEE018B}"/>
              </a:ext>
            </a:extLst>
          </p:cNvPr>
          <p:cNvSpPr txBox="1"/>
          <p:nvPr/>
        </p:nvSpPr>
        <p:spPr>
          <a:xfrm>
            <a:off x="7365005" y="4302008"/>
            <a:ext cx="654306" cy="369332"/>
          </a:xfrm>
          <a:prstGeom prst="rect">
            <a:avLst/>
          </a:prstGeom>
          <a:noFill/>
        </p:spPr>
        <p:txBody>
          <a:bodyPr wrap="square" rtlCol="0">
            <a:spAutoFit/>
          </a:bodyPr>
          <a:lstStyle/>
          <a:p>
            <a:r>
              <a:rPr lang="en-US"/>
              <a:t>s(n)</a:t>
            </a:r>
          </a:p>
        </p:txBody>
      </p:sp>
      <p:sp>
        <p:nvSpPr>
          <p:cNvPr id="41" name="TextBox 40">
            <a:extLst>
              <a:ext uri="{FF2B5EF4-FFF2-40B4-BE49-F238E27FC236}">
                <a16:creationId xmlns:a16="http://schemas.microsoft.com/office/drawing/2014/main" id="{55B8DDEA-F9CF-4A91-887A-AA4D8A8B955A}"/>
              </a:ext>
            </a:extLst>
          </p:cNvPr>
          <p:cNvSpPr txBox="1"/>
          <p:nvPr/>
        </p:nvSpPr>
        <p:spPr>
          <a:xfrm>
            <a:off x="8150796" y="4348175"/>
            <a:ext cx="603502" cy="276999"/>
          </a:xfrm>
          <a:prstGeom prst="rect">
            <a:avLst/>
          </a:prstGeom>
          <a:noFill/>
        </p:spPr>
        <p:txBody>
          <a:bodyPr wrap="square" rtlCol="0">
            <a:spAutoFit/>
          </a:bodyPr>
          <a:lstStyle/>
          <a:p>
            <a:r>
              <a:rPr lang="en-US" sz="1200"/>
              <a:t>Delay</a:t>
            </a:r>
          </a:p>
        </p:txBody>
      </p:sp>
      <p:sp>
        <p:nvSpPr>
          <p:cNvPr id="42" name="TextBox 41">
            <a:extLst>
              <a:ext uri="{FF2B5EF4-FFF2-40B4-BE49-F238E27FC236}">
                <a16:creationId xmlns:a16="http://schemas.microsoft.com/office/drawing/2014/main" id="{A9A2BFB3-70D9-4071-A4DD-8FEF14CF2552}"/>
              </a:ext>
            </a:extLst>
          </p:cNvPr>
          <p:cNvSpPr txBox="1"/>
          <p:nvPr/>
        </p:nvSpPr>
        <p:spPr>
          <a:xfrm>
            <a:off x="9295913" y="4347697"/>
            <a:ext cx="603502" cy="276999"/>
          </a:xfrm>
          <a:prstGeom prst="rect">
            <a:avLst/>
          </a:prstGeom>
          <a:noFill/>
        </p:spPr>
        <p:txBody>
          <a:bodyPr wrap="square" rtlCol="0">
            <a:spAutoFit/>
          </a:bodyPr>
          <a:lstStyle/>
          <a:p>
            <a:r>
              <a:rPr lang="en-US" sz="1200"/>
              <a:t>Delay</a:t>
            </a:r>
          </a:p>
        </p:txBody>
      </p:sp>
      <p:cxnSp>
        <p:nvCxnSpPr>
          <p:cNvPr id="44" name="Straight Arrow Connector 43">
            <a:extLst>
              <a:ext uri="{FF2B5EF4-FFF2-40B4-BE49-F238E27FC236}">
                <a16:creationId xmlns:a16="http://schemas.microsoft.com/office/drawing/2014/main" id="{D054B52F-1C40-4C82-B798-C64FE4607CAE}"/>
              </a:ext>
            </a:extLst>
          </p:cNvPr>
          <p:cNvCxnSpPr>
            <a:cxnSpLocks/>
          </p:cNvCxnSpPr>
          <p:nvPr/>
        </p:nvCxnSpPr>
        <p:spPr>
          <a:xfrm>
            <a:off x="8019310" y="4486674"/>
            <a:ext cx="1314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A9449C8-45D6-4B88-8112-502F3547A6FA}"/>
              </a:ext>
            </a:extLst>
          </p:cNvPr>
          <p:cNvCxnSpPr>
            <a:cxnSpLocks/>
          </p:cNvCxnSpPr>
          <p:nvPr/>
        </p:nvCxnSpPr>
        <p:spPr>
          <a:xfrm flipV="1">
            <a:off x="8754298" y="4486197"/>
            <a:ext cx="541615" cy="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1B25A5FD-4780-4F17-8845-B24C5C4797AB}"/>
              </a:ext>
            </a:extLst>
          </p:cNvPr>
          <p:cNvSpPr/>
          <p:nvPr/>
        </p:nvSpPr>
        <p:spPr>
          <a:xfrm rot="10800000">
            <a:off x="8273396" y="4937048"/>
            <a:ext cx="403771" cy="3800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2A187BC2-FCF3-42AC-928B-D03FB3B94061}"/>
              </a:ext>
            </a:extLst>
          </p:cNvPr>
          <p:cNvSpPr/>
          <p:nvPr/>
        </p:nvSpPr>
        <p:spPr>
          <a:xfrm rot="10800000">
            <a:off x="9395778" y="4959082"/>
            <a:ext cx="403771" cy="3800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a:extLst>
              <a:ext uri="{FF2B5EF4-FFF2-40B4-BE49-F238E27FC236}">
                <a16:creationId xmlns:a16="http://schemas.microsoft.com/office/drawing/2014/main" id="{209AA387-C9AD-4E8C-BB35-B6B658B14E51}"/>
              </a:ext>
            </a:extLst>
          </p:cNvPr>
          <p:cNvSpPr/>
          <p:nvPr/>
        </p:nvSpPr>
        <p:spPr>
          <a:xfrm rot="5400000">
            <a:off x="8828543" y="5542828"/>
            <a:ext cx="393124" cy="38571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onnector: Elbow 55">
            <a:extLst>
              <a:ext uri="{FF2B5EF4-FFF2-40B4-BE49-F238E27FC236}">
                <a16:creationId xmlns:a16="http://schemas.microsoft.com/office/drawing/2014/main" id="{B4CD01BF-EE4C-4E11-BB5C-FBAC964CFA98}"/>
              </a:ext>
            </a:extLst>
          </p:cNvPr>
          <p:cNvCxnSpPr>
            <a:cxnSpLocks/>
          </p:cNvCxnSpPr>
          <p:nvPr/>
        </p:nvCxnSpPr>
        <p:spPr>
          <a:xfrm flipH="1">
            <a:off x="9799549" y="4486197"/>
            <a:ext cx="99866" cy="472885"/>
          </a:xfrm>
          <a:prstGeom prst="bentConnector4">
            <a:avLst>
              <a:gd name="adj1" fmla="val -228907"/>
              <a:gd name="adj2" fmla="val 646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CD149E99-6BA8-4BB6-B931-E97A004EECB0}"/>
              </a:ext>
            </a:extLst>
          </p:cNvPr>
          <p:cNvCxnSpPr>
            <a:cxnSpLocks/>
          </p:cNvCxnSpPr>
          <p:nvPr/>
        </p:nvCxnSpPr>
        <p:spPr>
          <a:xfrm flipH="1">
            <a:off x="8677166" y="4486675"/>
            <a:ext cx="77131" cy="450373"/>
          </a:xfrm>
          <a:prstGeom prst="bentConnector4">
            <a:avLst>
              <a:gd name="adj1" fmla="val -296379"/>
              <a:gd name="adj2" fmla="val 653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DD1B8ED0-C695-46A8-AC90-D39212770634}"/>
              </a:ext>
            </a:extLst>
          </p:cNvPr>
          <p:cNvCxnSpPr>
            <a:cxnSpLocks/>
          </p:cNvCxnSpPr>
          <p:nvPr/>
        </p:nvCxnSpPr>
        <p:spPr>
          <a:xfrm rot="16200000" flipH="1">
            <a:off x="7849923" y="4513575"/>
            <a:ext cx="265708" cy="5812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74E15E61-2D61-4781-A86B-32D6EE6FA207}"/>
              </a:ext>
            </a:extLst>
          </p:cNvPr>
          <p:cNvCxnSpPr>
            <a:cxnSpLocks/>
          </p:cNvCxnSpPr>
          <p:nvPr/>
        </p:nvCxnSpPr>
        <p:spPr>
          <a:xfrm rot="16200000" flipH="1">
            <a:off x="8639157" y="5153172"/>
            <a:ext cx="222071" cy="5498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BEA49A70-C81C-4175-947A-3789E2836D1D}"/>
              </a:ext>
            </a:extLst>
          </p:cNvPr>
          <p:cNvCxnSpPr>
            <a:cxnSpLocks/>
          </p:cNvCxnSpPr>
          <p:nvPr/>
        </p:nvCxnSpPr>
        <p:spPr>
          <a:xfrm rot="5400000">
            <a:off x="9211366" y="5152824"/>
            <a:ext cx="200037" cy="5725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13A10A8-DB5C-4918-91E9-6A860E00F7E8}"/>
              </a:ext>
            </a:extLst>
          </p:cNvPr>
          <p:cNvSpPr txBox="1"/>
          <p:nvPr/>
        </p:nvSpPr>
        <p:spPr>
          <a:xfrm>
            <a:off x="9909509" y="4159660"/>
            <a:ext cx="924048" cy="369332"/>
          </a:xfrm>
          <a:prstGeom prst="rect">
            <a:avLst/>
          </a:prstGeom>
          <a:noFill/>
        </p:spPr>
        <p:txBody>
          <a:bodyPr wrap="square" rtlCol="0">
            <a:spAutoFit/>
          </a:bodyPr>
          <a:lstStyle/>
          <a:p>
            <a:r>
              <a:rPr lang="en-US"/>
              <a:t>s(n-2)</a:t>
            </a:r>
          </a:p>
        </p:txBody>
      </p:sp>
      <p:sp>
        <p:nvSpPr>
          <p:cNvPr id="80" name="TextBox 79">
            <a:extLst>
              <a:ext uri="{FF2B5EF4-FFF2-40B4-BE49-F238E27FC236}">
                <a16:creationId xmlns:a16="http://schemas.microsoft.com/office/drawing/2014/main" id="{74001B4E-64F9-4810-B0C6-0DB39C35B9F6}"/>
              </a:ext>
            </a:extLst>
          </p:cNvPr>
          <p:cNvSpPr txBox="1"/>
          <p:nvPr/>
        </p:nvSpPr>
        <p:spPr>
          <a:xfrm>
            <a:off x="8583210" y="3944484"/>
            <a:ext cx="924048" cy="369332"/>
          </a:xfrm>
          <a:prstGeom prst="rect">
            <a:avLst/>
          </a:prstGeom>
          <a:noFill/>
        </p:spPr>
        <p:txBody>
          <a:bodyPr wrap="square" rtlCol="0">
            <a:spAutoFit/>
          </a:bodyPr>
          <a:lstStyle/>
          <a:p>
            <a:r>
              <a:rPr lang="en-US"/>
              <a:t>s(n-1)</a:t>
            </a:r>
          </a:p>
        </p:txBody>
      </p:sp>
      <p:cxnSp>
        <p:nvCxnSpPr>
          <p:cNvPr id="82" name="Connector: Elbow 81">
            <a:extLst>
              <a:ext uri="{FF2B5EF4-FFF2-40B4-BE49-F238E27FC236}">
                <a16:creationId xmlns:a16="http://schemas.microsoft.com/office/drawing/2014/main" id="{A317DFC4-8F39-47F6-952F-437F7A086794}"/>
              </a:ext>
            </a:extLst>
          </p:cNvPr>
          <p:cNvCxnSpPr>
            <a:cxnSpLocks/>
          </p:cNvCxnSpPr>
          <p:nvPr/>
        </p:nvCxnSpPr>
        <p:spPr>
          <a:xfrm rot="16200000" flipH="1">
            <a:off x="8973998" y="4537303"/>
            <a:ext cx="472886" cy="3706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838C475-183A-413B-A2AA-4DDE00E43552}"/>
              </a:ext>
            </a:extLst>
          </p:cNvPr>
          <p:cNvSpPr txBox="1"/>
          <p:nvPr/>
        </p:nvSpPr>
        <p:spPr>
          <a:xfrm>
            <a:off x="4691287" y="4533502"/>
            <a:ext cx="654306" cy="369332"/>
          </a:xfrm>
          <a:prstGeom prst="rect">
            <a:avLst/>
          </a:prstGeom>
          <a:noFill/>
        </p:spPr>
        <p:txBody>
          <a:bodyPr wrap="square" rtlCol="0">
            <a:spAutoFit/>
          </a:bodyPr>
          <a:lstStyle/>
          <a:p>
            <a:r>
              <a:rPr lang="en-US"/>
              <a:t>C</a:t>
            </a:r>
          </a:p>
        </p:txBody>
      </p:sp>
      <p:sp>
        <p:nvSpPr>
          <p:cNvPr id="84" name="TextBox 83">
            <a:extLst>
              <a:ext uri="{FF2B5EF4-FFF2-40B4-BE49-F238E27FC236}">
                <a16:creationId xmlns:a16="http://schemas.microsoft.com/office/drawing/2014/main" id="{B707EEE6-51B1-4E3B-9D6E-1FBCC2CE6C8C}"/>
              </a:ext>
            </a:extLst>
          </p:cNvPr>
          <p:cNvSpPr txBox="1"/>
          <p:nvPr/>
        </p:nvSpPr>
        <p:spPr>
          <a:xfrm>
            <a:off x="8316174" y="4925682"/>
            <a:ext cx="654306" cy="369332"/>
          </a:xfrm>
          <a:prstGeom prst="rect">
            <a:avLst/>
          </a:prstGeom>
          <a:noFill/>
        </p:spPr>
        <p:txBody>
          <a:bodyPr wrap="square" rtlCol="0">
            <a:spAutoFit/>
          </a:bodyPr>
          <a:lstStyle/>
          <a:p>
            <a:r>
              <a:rPr lang="en-US"/>
              <a:t>C</a:t>
            </a:r>
          </a:p>
        </p:txBody>
      </p:sp>
      <p:sp>
        <p:nvSpPr>
          <p:cNvPr id="85" name="TextBox 84">
            <a:extLst>
              <a:ext uri="{FF2B5EF4-FFF2-40B4-BE49-F238E27FC236}">
                <a16:creationId xmlns:a16="http://schemas.microsoft.com/office/drawing/2014/main" id="{87A15551-ADD9-48D7-B4CB-54EF2052513C}"/>
              </a:ext>
            </a:extLst>
          </p:cNvPr>
          <p:cNvSpPr txBox="1"/>
          <p:nvPr/>
        </p:nvSpPr>
        <p:spPr>
          <a:xfrm>
            <a:off x="9439294" y="4925682"/>
            <a:ext cx="654306" cy="369332"/>
          </a:xfrm>
          <a:prstGeom prst="rect">
            <a:avLst/>
          </a:prstGeom>
          <a:noFill/>
        </p:spPr>
        <p:txBody>
          <a:bodyPr wrap="square" rtlCol="0">
            <a:spAutoFit/>
          </a:bodyPr>
          <a:lstStyle/>
          <a:p>
            <a:r>
              <a:rPr lang="en-US"/>
              <a:t>C</a:t>
            </a:r>
          </a:p>
        </p:txBody>
      </p:sp>
      <p:sp>
        <p:nvSpPr>
          <p:cNvPr id="90" name="Rectangle 89">
            <a:extLst>
              <a:ext uri="{FF2B5EF4-FFF2-40B4-BE49-F238E27FC236}">
                <a16:creationId xmlns:a16="http://schemas.microsoft.com/office/drawing/2014/main" id="{1AF92587-C109-4653-AEB1-8F99D59D9883}"/>
              </a:ext>
            </a:extLst>
          </p:cNvPr>
          <p:cNvSpPr/>
          <p:nvPr/>
        </p:nvSpPr>
        <p:spPr>
          <a:xfrm>
            <a:off x="999663" y="2717467"/>
            <a:ext cx="10109510" cy="63894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E6EA07F-DE05-4E0E-839B-F65B386BBFB8}"/>
              </a:ext>
            </a:extLst>
          </p:cNvPr>
          <p:cNvSpPr/>
          <p:nvPr/>
        </p:nvSpPr>
        <p:spPr>
          <a:xfrm>
            <a:off x="7310353" y="3871912"/>
            <a:ext cx="3523206" cy="215849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A picture containing wall, person, person, indoor&#10;&#10;Description automatically generated">
            <a:extLst>
              <a:ext uri="{FF2B5EF4-FFF2-40B4-BE49-F238E27FC236}">
                <a16:creationId xmlns:a16="http://schemas.microsoft.com/office/drawing/2014/main" id="{13ED62C6-B439-1293-FDB8-E0B15351FF36}"/>
              </a:ext>
            </a:extLst>
          </p:cNvPr>
          <p:cNvPicPr>
            <a:picLocks noChangeAspect="1"/>
          </p:cNvPicPr>
          <p:nvPr/>
        </p:nvPicPr>
        <p:blipFill>
          <a:blip r:embed="rId3"/>
          <a:stretch>
            <a:fillRect/>
          </a:stretch>
        </p:blipFill>
        <p:spPr>
          <a:xfrm>
            <a:off x="9930981" y="281077"/>
            <a:ext cx="1847850" cy="1752600"/>
          </a:xfrm>
          <a:prstGeom prst="rect">
            <a:avLst/>
          </a:prstGeom>
        </p:spPr>
      </p:pic>
    </p:spTree>
    <p:extLst>
      <p:ext uri="{BB962C8B-B14F-4D97-AF65-F5344CB8AC3E}">
        <p14:creationId xmlns:p14="http://schemas.microsoft.com/office/powerpoint/2010/main" val="2174873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058CF-4B85-4BD3-9B73-3254539183DC}"/>
              </a:ext>
            </a:extLst>
          </p:cNvPr>
          <p:cNvSpPr>
            <a:spLocks noGrp="1"/>
          </p:cNvSpPr>
          <p:nvPr>
            <p:ph type="title"/>
          </p:nvPr>
        </p:nvSpPr>
        <p:spPr/>
        <p:txBody>
          <a:bodyPr/>
          <a:lstStyle/>
          <a:p>
            <a:r>
              <a:rPr lang="en-US"/>
              <a:t>Peak Detection</a:t>
            </a:r>
          </a:p>
        </p:txBody>
      </p:sp>
      <p:sp>
        <p:nvSpPr>
          <p:cNvPr id="13" name="Subtitle 4">
            <a:extLst>
              <a:ext uri="{FF2B5EF4-FFF2-40B4-BE49-F238E27FC236}">
                <a16:creationId xmlns:a16="http://schemas.microsoft.com/office/drawing/2014/main" id="{5A3716F3-2A92-4D3D-8DB9-E341B309AD07}"/>
              </a:ext>
            </a:extLst>
          </p:cNvPr>
          <p:cNvSpPr>
            <a:spLocks noGrp="1"/>
          </p:cNvSpPr>
          <p:nvPr>
            <p:ph idx="1"/>
          </p:nvPr>
        </p:nvSpPr>
        <p:spPr>
          <a:xfrm>
            <a:off x="275834" y="1845734"/>
            <a:ext cx="6312976" cy="4013715"/>
          </a:xfrm>
        </p:spPr>
        <p:txBody>
          <a:bodyPr vert="horz" lIns="0" tIns="45720" rIns="0" bIns="45720" rtlCol="0" anchor="t">
            <a:normAutofit/>
          </a:bodyPr>
          <a:lstStyle/>
          <a:p>
            <a:pPr>
              <a:buFont typeface="Arial"/>
              <a:buChar char="•"/>
            </a:pPr>
            <a:r>
              <a:rPr lang="en-US"/>
              <a:t>When applying to the PPG signal, we see that we are detecting multiple peaks in each cycle.</a:t>
            </a:r>
          </a:p>
          <a:p>
            <a:pPr>
              <a:buFont typeface="Arial"/>
              <a:buChar char="•"/>
            </a:pPr>
            <a:r>
              <a:rPr lang="en-US">
                <a:cs typeface="Calibri"/>
              </a:rPr>
              <a:t>Originally, we wanted to set criteria that filtered out any peaks detected under a designated threshold. (.75)*</a:t>
            </a:r>
            <a:r>
              <a:rPr lang="en-US" err="1">
                <a:cs typeface="Calibri"/>
              </a:rPr>
              <a:t>max_value</a:t>
            </a:r>
            <a:r>
              <a:rPr lang="en-US">
                <a:cs typeface="Calibri"/>
              </a:rPr>
              <a:t> for example.</a:t>
            </a:r>
          </a:p>
          <a:p>
            <a:pPr>
              <a:buFont typeface="Arial"/>
              <a:buChar char="•"/>
            </a:pPr>
            <a:r>
              <a:rPr lang="en-US">
                <a:cs typeface="Calibri"/>
              </a:rPr>
              <a:t>Due drift and other motion artifacts this was not possible.  </a:t>
            </a:r>
            <a:r>
              <a:rPr lang="en-US" err="1">
                <a:cs typeface="Calibri"/>
              </a:rPr>
              <a:t>max_value</a:t>
            </a:r>
            <a:r>
              <a:rPr lang="en-US">
                <a:cs typeface="Calibri"/>
              </a:rPr>
              <a:t> was a time varying.</a:t>
            </a:r>
          </a:p>
          <a:p>
            <a:pPr>
              <a:buFont typeface="Arial"/>
              <a:buChar char="•"/>
            </a:pPr>
            <a:r>
              <a:rPr lang="en-US">
                <a:cs typeface="Calibri"/>
              </a:rPr>
              <a:t>Our solution was to decimate the signal to the point where only 1 peak existed at each cycle.</a:t>
            </a:r>
          </a:p>
          <a:p>
            <a:pPr>
              <a:buFont typeface="Arial"/>
              <a:buChar char="•"/>
            </a:pPr>
            <a:endParaRPr lang="en-US">
              <a:cs typeface="Calibri"/>
            </a:endParaRPr>
          </a:p>
        </p:txBody>
      </p:sp>
      <p:pic>
        <p:nvPicPr>
          <p:cNvPr id="6" name="Picture 5">
            <a:extLst>
              <a:ext uri="{FF2B5EF4-FFF2-40B4-BE49-F238E27FC236}">
                <a16:creationId xmlns:a16="http://schemas.microsoft.com/office/drawing/2014/main" id="{A2016108-B11D-4D70-8F4F-464183C34DF3}"/>
              </a:ext>
            </a:extLst>
          </p:cNvPr>
          <p:cNvPicPr>
            <a:picLocks noChangeAspect="1"/>
          </p:cNvPicPr>
          <p:nvPr/>
        </p:nvPicPr>
        <p:blipFill>
          <a:blip r:embed="rId3"/>
          <a:stretch>
            <a:fillRect/>
          </a:stretch>
        </p:blipFill>
        <p:spPr>
          <a:xfrm>
            <a:off x="6583527" y="1974328"/>
            <a:ext cx="4787681" cy="3755398"/>
          </a:xfrm>
          <a:prstGeom prst="rect">
            <a:avLst/>
          </a:prstGeom>
        </p:spPr>
      </p:pic>
      <p:pic>
        <p:nvPicPr>
          <p:cNvPr id="3" name="Picture 10" descr="A picture containing wall, person, person, indoor&#10;&#10;Description automatically generated">
            <a:extLst>
              <a:ext uri="{FF2B5EF4-FFF2-40B4-BE49-F238E27FC236}">
                <a16:creationId xmlns:a16="http://schemas.microsoft.com/office/drawing/2014/main" id="{C29C8FA2-B20D-4EC2-DA57-14AE80D0493B}"/>
              </a:ext>
            </a:extLst>
          </p:cNvPr>
          <p:cNvPicPr>
            <a:picLocks noChangeAspect="1"/>
          </p:cNvPicPr>
          <p:nvPr/>
        </p:nvPicPr>
        <p:blipFill>
          <a:blip r:embed="rId4"/>
          <a:stretch>
            <a:fillRect/>
          </a:stretch>
        </p:blipFill>
        <p:spPr>
          <a:xfrm>
            <a:off x="9798526" y="-15851"/>
            <a:ext cx="1847850" cy="1752600"/>
          </a:xfrm>
          <a:prstGeom prst="rect">
            <a:avLst/>
          </a:prstGeom>
        </p:spPr>
      </p:pic>
    </p:spTree>
    <p:extLst>
      <p:ext uri="{BB962C8B-B14F-4D97-AF65-F5344CB8AC3E}">
        <p14:creationId xmlns:p14="http://schemas.microsoft.com/office/powerpoint/2010/main" val="2235347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662B7-424C-4A77-AE3C-BA8CBF10BF8E}"/>
              </a:ext>
            </a:extLst>
          </p:cNvPr>
          <p:cNvSpPr>
            <a:spLocks noGrp="1"/>
          </p:cNvSpPr>
          <p:nvPr>
            <p:ph type="ctrTitle" idx="4294967295"/>
          </p:nvPr>
        </p:nvSpPr>
        <p:spPr>
          <a:xfrm>
            <a:off x="790937" y="283781"/>
            <a:ext cx="10614025" cy="1697038"/>
          </a:xfrm>
        </p:spPr>
        <p:txBody>
          <a:bodyPr/>
          <a:lstStyle/>
          <a:p>
            <a:pPr algn="ctr"/>
            <a:r>
              <a:rPr lang="en-US" sz="4000"/>
              <a:t>Obtaining AC and DC Components in a period signal.</a:t>
            </a:r>
            <a:endParaRPr lang="en-US"/>
          </a:p>
        </p:txBody>
      </p:sp>
      <p:sp>
        <p:nvSpPr>
          <p:cNvPr id="10" name="Title 3">
            <a:extLst>
              <a:ext uri="{FF2B5EF4-FFF2-40B4-BE49-F238E27FC236}">
                <a16:creationId xmlns:a16="http://schemas.microsoft.com/office/drawing/2014/main" id="{30D0ECDC-3D60-4DC1-8C10-283BF8FEEAE8}"/>
              </a:ext>
            </a:extLst>
          </p:cNvPr>
          <p:cNvSpPr txBox="1">
            <a:spLocks/>
          </p:cNvSpPr>
          <p:nvPr/>
        </p:nvSpPr>
        <p:spPr>
          <a:xfrm>
            <a:off x="934973" y="1884812"/>
            <a:ext cx="10322052" cy="2337617"/>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r>
              <a:rPr lang="en-US" sz="2400" b="0"/>
              <a:t>The Fourier Transform of a signal defines the amplitude and phase for all frequencies from 0(DC) to infinity.  So, obtaining the AC and DC components is as straight forward as performing a DTFT.  Assume we have a discrete signal s(n) of length 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A2CAAF-8F15-4E22-BE52-CF9BB7EB0C32}"/>
                  </a:ext>
                </a:extLst>
              </p:cNvPr>
              <p:cNvSpPr txBox="1"/>
              <p:nvPr/>
            </p:nvSpPr>
            <p:spPr>
              <a:xfrm>
                <a:off x="79579" y="4231130"/>
                <a:ext cx="11762763" cy="37472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ℱ</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𝑠</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e>
                          </m:d>
                        </m:e>
                      </m:d>
                      <m:r>
                        <a:rPr lang="en-US" sz="2400" i="1">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=0</m:t>
                          </m:r>
                        </m:sub>
                        <m:sup>
                          <m:r>
                            <a:rPr lang="en-US" sz="2400" i="1">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−1</m:t>
                          </m:r>
                        </m:sup>
                        <m:e>
                          <m:r>
                            <a:rPr lang="en-US" sz="2400" i="1">
                              <a:latin typeface="Cambria Math" panose="02040503050406030204" pitchFamily="18" charset="0"/>
                              <a:ea typeface="Cambria Math" panose="02040503050406030204" pitchFamily="18" charset="0"/>
                            </a:rPr>
                            <m:t>𝑥</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e>
                          </m:d>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𝑘𝑛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𝑁</m:t>
                              </m:r>
                            </m:sup>
                          </m:sSup>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m:t>
                      </m:r>
                    </m:oMath>
                  </m:oMathPara>
                </a14:m>
                <a:endParaRPr lang="en-US" sz="2400" i="1">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𝑆</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𝐷𝐶</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𝑐𝑜𝑚𝑝𝑜𝑛𝑒𝑛𝑡</m:t>
                      </m:r>
                    </m:oMath>
                    <m:oMath xmlns:m="http://schemas.openxmlformats.org/officeDocument/2006/math">
                      <m:r>
                        <a:rPr lang="en-US" sz="2400" b="0" i="1" smtClean="0">
                          <a:latin typeface="Cambria Math" panose="02040503050406030204" pitchFamily="18" charset="0"/>
                          <a:ea typeface="Cambria Math" panose="02040503050406030204" pitchFamily="18" charset="0"/>
                        </a:rPr>
                        <m:t>𝑆</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𝐴𝐶</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𝑐𝑜𝑚𝑝𝑜𝑛𝑒𝑛𝑡</m:t>
                      </m:r>
                    </m:oMath>
                  </m:oMathPara>
                </a14:m>
                <a:endParaRPr lang="en-US" sz="2400" i="1">
                  <a:latin typeface="Cambria Math" panose="02040503050406030204" pitchFamily="18" charset="0"/>
                  <a:ea typeface="Cambria Math" panose="02040503050406030204" pitchFamily="18" charset="0"/>
                </a:endParaRPr>
              </a:p>
              <a:p>
                <a:endParaRPr lang="en-US" sz="2400" i="1">
                  <a:latin typeface="Cambria Math" panose="02040503050406030204" pitchFamily="18" charset="0"/>
                  <a:ea typeface="Cambria Math" panose="02040503050406030204" pitchFamily="18" charset="0"/>
                </a:endParaRPr>
              </a:p>
              <a:p>
                <a:endParaRPr lang="en-US" sz="2400" i="1">
                  <a:latin typeface="Cambria Math" panose="02040503050406030204" pitchFamily="18" charset="0"/>
                  <a:ea typeface="Cambria Math" panose="02040503050406030204" pitchFamily="18" charset="0"/>
                </a:endParaRPr>
              </a:p>
              <a:p>
                <a:endParaRPr lang="en-US" sz="2400" i="1">
                  <a:latin typeface="Cambria Math" panose="02040503050406030204" pitchFamily="18" charset="0"/>
                  <a:ea typeface="Cambria Math" panose="02040503050406030204" pitchFamily="18" charset="0"/>
                </a:endParaRPr>
              </a:p>
              <a:p>
                <a:r>
                  <a:rPr lang="en-US" sz="2800"/>
                  <a:t>		</a:t>
                </a:r>
              </a:p>
              <a:p>
                <a:endParaRPr lang="en-US" sz="2800"/>
              </a:p>
            </p:txBody>
          </p:sp>
        </mc:Choice>
        <mc:Fallback xmlns="">
          <p:sp>
            <p:nvSpPr>
              <p:cNvPr id="12" name="TextBox 11">
                <a:extLst>
                  <a:ext uri="{FF2B5EF4-FFF2-40B4-BE49-F238E27FC236}">
                    <a16:creationId xmlns:a16="http://schemas.microsoft.com/office/drawing/2014/main" id="{0FA2CAAF-8F15-4E22-BE52-CF9BB7EB0C32}"/>
                  </a:ext>
                </a:extLst>
              </p:cNvPr>
              <p:cNvSpPr txBox="1">
                <a:spLocks noRot="1" noChangeAspect="1" noMove="1" noResize="1" noEditPoints="1" noAdjustHandles="1" noChangeArrowheads="1" noChangeShapeType="1" noTextEdit="1"/>
              </p:cNvSpPr>
              <p:nvPr/>
            </p:nvSpPr>
            <p:spPr>
              <a:xfrm>
                <a:off x="79579" y="4231130"/>
                <a:ext cx="11762763" cy="3747244"/>
              </a:xfrm>
              <a:prstGeom prst="rect">
                <a:avLst/>
              </a:prstGeom>
              <a:blipFill>
                <a:blip r:embed="rId3"/>
                <a:stretch>
                  <a:fillRect/>
                </a:stretch>
              </a:blipFill>
            </p:spPr>
            <p:txBody>
              <a:bodyPr/>
              <a:lstStyle/>
              <a:p>
                <a:r>
                  <a:rPr lang="en-US">
                    <a:noFill/>
                  </a:rPr>
                  <a:t> </a:t>
                </a:r>
              </a:p>
            </p:txBody>
          </p:sp>
        </mc:Fallback>
      </mc:AlternateContent>
      <p:pic>
        <p:nvPicPr>
          <p:cNvPr id="3" name="Picture 10" descr="A picture containing wall, person, person, indoor&#10;&#10;Description automatically generated">
            <a:extLst>
              <a:ext uri="{FF2B5EF4-FFF2-40B4-BE49-F238E27FC236}">
                <a16:creationId xmlns:a16="http://schemas.microsoft.com/office/drawing/2014/main" id="{60B7F9E0-DF76-1F5F-9BF1-47DEAFD6E90F}"/>
              </a:ext>
            </a:extLst>
          </p:cNvPr>
          <p:cNvPicPr>
            <a:picLocks noChangeAspect="1"/>
          </p:cNvPicPr>
          <p:nvPr/>
        </p:nvPicPr>
        <p:blipFill>
          <a:blip r:embed="rId4"/>
          <a:stretch>
            <a:fillRect/>
          </a:stretch>
        </p:blipFill>
        <p:spPr>
          <a:xfrm>
            <a:off x="211887" y="4838700"/>
            <a:ext cx="1847850" cy="1752600"/>
          </a:xfrm>
          <a:prstGeom prst="rect">
            <a:avLst/>
          </a:prstGeom>
        </p:spPr>
      </p:pic>
    </p:spTree>
    <p:extLst>
      <p:ext uri="{BB962C8B-B14F-4D97-AF65-F5344CB8AC3E}">
        <p14:creationId xmlns:p14="http://schemas.microsoft.com/office/powerpoint/2010/main" val="1567827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662B7-424C-4A77-AE3C-BA8CBF10BF8E}"/>
              </a:ext>
            </a:extLst>
          </p:cNvPr>
          <p:cNvSpPr>
            <a:spLocks noGrp="1"/>
          </p:cNvSpPr>
          <p:nvPr>
            <p:ph type="ctrTitle" idx="4294967295"/>
          </p:nvPr>
        </p:nvSpPr>
        <p:spPr>
          <a:xfrm>
            <a:off x="974202" y="-395891"/>
            <a:ext cx="10615613" cy="1697038"/>
          </a:xfrm>
        </p:spPr>
        <p:txBody>
          <a:bodyPr/>
          <a:lstStyle/>
          <a:p>
            <a:pPr algn="ctr"/>
            <a:r>
              <a:rPr lang="en-US" sz="4000"/>
              <a:t>Blood Oxygenation Prediction</a:t>
            </a: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23BC69-13A0-43F1-96A1-3A4080137F18}"/>
                  </a:ext>
                </a:extLst>
              </p:cNvPr>
              <p:cNvSpPr txBox="1"/>
              <p:nvPr/>
            </p:nvSpPr>
            <p:spPr>
              <a:xfrm>
                <a:off x="666097" y="1509293"/>
                <a:ext cx="10859806" cy="4534768"/>
              </a:xfrm>
              <a:prstGeom prst="rect">
                <a:avLst/>
              </a:prstGeom>
              <a:noFill/>
            </p:spPr>
            <p:txBody>
              <a:bodyPr wrap="square" rtlCol="0">
                <a:spAutoFit/>
              </a:bodyPr>
              <a:lstStyle/>
              <a:p>
                <a:r>
                  <a:rPr lang="en-US" sz="1600" spc="150">
                    <a:solidFill>
                      <a:schemeClr val="tx1">
                        <a:lumMod val="85000"/>
                        <a:lumOff val="15000"/>
                      </a:schemeClr>
                    </a:solidFill>
                    <a:latin typeface="+mj-lt"/>
                    <a:ea typeface="+mj-ea"/>
                    <a:cs typeface="+mj-cs"/>
                  </a:rPr>
                  <a:t>The proper technique for predicting blood oxygenation is a debated topic.  As of now we will be using the simplest approach, which is a ratio of ratios.</a:t>
                </a:r>
              </a:p>
              <a:p>
                <a:endParaRPr lang="en-US" sz="1600" spc="150">
                  <a:solidFill>
                    <a:schemeClr val="tx1">
                      <a:lumMod val="85000"/>
                      <a:lumOff val="15000"/>
                    </a:schemeClr>
                  </a:solidFill>
                  <a:latin typeface="+mj-lt"/>
                  <a:ea typeface="+mj-ea"/>
                  <a:cs typeface="+mj-cs"/>
                </a:endParaRPr>
              </a:p>
              <a:p>
                <a:pPr/>
                <a14:m>
                  <m:oMathPara xmlns:m="http://schemas.openxmlformats.org/officeDocument/2006/math">
                    <m:oMathParaPr>
                      <m:jc m:val="centerGroup"/>
                    </m:oMathParaPr>
                    <m:oMath xmlns:m="http://schemas.openxmlformats.org/officeDocument/2006/math">
                      <m:r>
                        <a:rPr lang="en-US" sz="1600" b="0" i="1" spc="150" smtClean="0">
                          <a:solidFill>
                            <a:schemeClr val="tx1">
                              <a:lumMod val="85000"/>
                              <a:lumOff val="15000"/>
                            </a:schemeClr>
                          </a:solidFill>
                          <a:latin typeface="Cambria Math" panose="02040503050406030204" pitchFamily="18" charset="0"/>
                          <a:ea typeface="+mj-ea"/>
                          <a:cs typeface="+mj-cs"/>
                        </a:rPr>
                        <m:t>𝑅</m:t>
                      </m:r>
                      <m:r>
                        <a:rPr lang="en-US" sz="1600" b="0" i="1" spc="150" smtClean="0">
                          <a:solidFill>
                            <a:schemeClr val="tx1">
                              <a:lumMod val="85000"/>
                              <a:lumOff val="15000"/>
                            </a:schemeClr>
                          </a:solidFill>
                          <a:latin typeface="Cambria Math" panose="02040503050406030204" pitchFamily="18" charset="0"/>
                          <a:ea typeface="+mj-ea"/>
                          <a:cs typeface="+mj-cs"/>
                        </a:rPr>
                        <m:t>=</m:t>
                      </m:r>
                      <m:f>
                        <m:f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fPr>
                        <m:num>
                          <m:r>
                            <a:rPr lang="en-US" sz="1600" b="0" i="1" spc="150" smtClean="0">
                              <a:solidFill>
                                <a:schemeClr val="tx1">
                                  <a:lumMod val="85000"/>
                                  <a:lumOff val="15000"/>
                                </a:schemeClr>
                              </a:solidFill>
                              <a:latin typeface="Cambria Math" panose="02040503050406030204" pitchFamily="18" charset="0"/>
                              <a:ea typeface="+mj-ea"/>
                              <a:cs typeface="+mj-cs"/>
                            </a:rPr>
                            <m:t>𝐴</m:t>
                          </m:r>
                          <m:sSub>
                            <m:sSubPr>
                              <m:ctrlPr>
                                <a:rPr lang="en-US" sz="1600" b="0" i="1" spc="150" smtClean="0">
                                  <a:solidFill>
                                    <a:schemeClr val="tx1">
                                      <a:lumMod val="85000"/>
                                      <a:lumOff val="15000"/>
                                    </a:schemeClr>
                                  </a:solidFill>
                                  <a:latin typeface="Cambria Math" panose="02040503050406030204" pitchFamily="18" charset="0"/>
                                  <a:ea typeface="+mj-ea"/>
                                  <a:cs typeface="+mj-cs"/>
                                </a:rPr>
                              </m:ctrlPr>
                            </m:sSubPr>
                            <m:e>
                              <m:r>
                                <a:rPr lang="en-US" sz="1600" b="0" i="1" spc="150" smtClean="0">
                                  <a:solidFill>
                                    <a:schemeClr val="tx1">
                                      <a:lumMod val="85000"/>
                                      <a:lumOff val="15000"/>
                                    </a:schemeClr>
                                  </a:solidFill>
                                  <a:latin typeface="Cambria Math" panose="02040503050406030204" pitchFamily="18" charset="0"/>
                                  <a:ea typeface="+mj-ea"/>
                                  <a:cs typeface="+mj-cs"/>
                                </a:rPr>
                                <m:t>𝐶</m:t>
                              </m:r>
                            </m:e>
                            <m:sub>
                              <m:r>
                                <a:rPr lang="en-US" sz="1600" b="0" i="1" spc="150" smtClean="0">
                                  <a:solidFill>
                                    <a:schemeClr val="tx1">
                                      <a:lumMod val="85000"/>
                                      <a:lumOff val="15000"/>
                                    </a:schemeClr>
                                  </a:solidFill>
                                  <a:latin typeface="Cambria Math" panose="02040503050406030204" pitchFamily="18" charset="0"/>
                                  <a:ea typeface="+mj-ea"/>
                                  <a:cs typeface="+mj-cs"/>
                                </a:rPr>
                                <m:t>𝑟𝑒𝑑</m:t>
                              </m:r>
                            </m:sub>
                          </m:s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m:t>
                          </m:r>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𝐷</m:t>
                          </m:r>
                          <m:sSub>
                            <m:sSub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sSubPr>
                            <m:e>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𝐶</m:t>
                              </m:r>
                            </m:e>
                            <m: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𝑟𝑒𝑑</m:t>
                              </m:r>
                            </m:sub>
                          </m:sSub>
                        </m:num>
                        <m:den>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𝐴</m:t>
                          </m:r>
                          <m:sSub>
                            <m:sSub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sSubPr>
                            <m:e>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𝐶</m:t>
                              </m:r>
                            </m:e>
                            <m: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𝐼𝑅</m:t>
                              </m:r>
                            </m:sub>
                          </m:s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 ÷</m:t>
                          </m:r>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𝐷</m:t>
                          </m:r>
                          <m:sSub>
                            <m:sSub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sSubPr>
                            <m:e>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𝐶</m:t>
                              </m:r>
                            </m:e>
                            <m: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𝐼𝑅</m:t>
                              </m:r>
                            </m:sub>
                          </m:sSub>
                        </m:den>
                      </m:f>
                    </m:oMath>
                  </m:oMathPara>
                </a14:m>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pPr/>
                <a14:m>
                  <m:oMathPara xmlns:m="http://schemas.openxmlformats.org/officeDocument/2006/math">
                    <m:oMathParaPr>
                      <m:jc m:val="centerGroup"/>
                    </m:oMathParaPr>
                    <m:oMath xmlns:m="http://schemas.openxmlformats.org/officeDocument/2006/math">
                      <m:r>
                        <a:rPr lang="en-US" sz="1600" b="0" i="1" spc="150" smtClean="0">
                          <a:solidFill>
                            <a:schemeClr val="tx1">
                              <a:lumMod val="85000"/>
                              <a:lumOff val="15000"/>
                            </a:schemeClr>
                          </a:solidFill>
                          <a:latin typeface="Cambria Math" panose="02040503050406030204" pitchFamily="18" charset="0"/>
                          <a:ea typeface="+mj-ea"/>
                          <a:cs typeface="+mj-cs"/>
                        </a:rPr>
                        <m:t>𝑆𝑝</m:t>
                      </m:r>
                      <m:sSub>
                        <m:sSubPr>
                          <m:ctrlPr>
                            <a:rPr lang="en-US" sz="1600" b="0" i="1" spc="150" smtClean="0">
                              <a:solidFill>
                                <a:schemeClr val="tx1">
                                  <a:lumMod val="85000"/>
                                  <a:lumOff val="15000"/>
                                </a:schemeClr>
                              </a:solidFill>
                              <a:latin typeface="Cambria Math" panose="02040503050406030204" pitchFamily="18" charset="0"/>
                              <a:ea typeface="+mj-ea"/>
                              <a:cs typeface="+mj-cs"/>
                            </a:rPr>
                          </m:ctrlPr>
                        </m:sSubPr>
                        <m:e>
                          <m:r>
                            <a:rPr lang="en-US" sz="1600" b="0" i="1" spc="150" smtClean="0">
                              <a:solidFill>
                                <a:schemeClr val="tx1">
                                  <a:lumMod val="85000"/>
                                  <a:lumOff val="15000"/>
                                </a:schemeClr>
                              </a:solidFill>
                              <a:latin typeface="Cambria Math" panose="02040503050406030204" pitchFamily="18" charset="0"/>
                              <a:ea typeface="+mj-ea"/>
                              <a:cs typeface="+mj-cs"/>
                            </a:rPr>
                            <m:t>𝑂</m:t>
                          </m:r>
                        </m:e>
                        <m:sub>
                          <m:r>
                            <a:rPr lang="en-US" sz="1600" b="0" i="1" spc="150" smtClean="0">
                              <a:solidFill>
                                <a:schemeClr val="tx1">
                                  <a:lumMod val="85000"/>
                                  <a:lumOff val="15000"/>
                                </a:schemeClr>
                              </a:solidFill>
                              <a:latin typeface="Cambria Math" panose="02040503050406030204" pitchFamily="18" charset="0"/>
                              <a:ea typeface="+mj-ea"/>
                              <a:cs typeface="+mj-cs"/>
                            </a:rPr>
                            <m:t>2</m:t>
                          </m:r>
                        </m:sub>
                      </m:sSub>
                      <m:r>
                        <a:rPr lang="en-US" sz="1600" b="0" i="1" spc="150" smtClean="0">
                          <a:solidFill>
                            <a:schemeClr val="tx1">
                              <a:lumMod val="85000"/>
                              <a:lumOff val="15000"/>
                            </a:schemeClr>
                          </a:solidFill>
                          <a:latin typeface="Cambria Math" panose="02040503050406030204" pitchFamily="18" charset="0"/>
                          <a:ea typeface="+mj-ea"/>
                          <a:cs typeface="+mj-cs"/>
                        </a:rPr>
                        <m:t>=</m:t>
                      </m:r>
                      <m:r>
                        <a:rPr lang="en-US" sz="1600" b="0" i="1" spc="150" smtClean="0">
                          <a:solidFill>
                            <a:schemeClr val="tx1">
                              <a:lumMod val="85000"/>
                              <a:lumOff val="15000"/>
                            </a:schemeClr>
                          </a:solidFill>
                          <a:latin typeface="Cambria Math" panose="02040503050406030204" pitchFamily="18" charset="0"/>
                          <a:ea typeface="+mj-ea"/>
                          <a:cs typeface="+mj-cs"/>
                        </a:rPr>
                        <m:t>𝐶</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𝛽</m:t>
                      </m:r>
                      <m:d>
                        <m:dPr>
                          <m:ctrlPr>
                            <a:rPr lang="en-US" sz="1600" b="0" i="1" spc="150" smtClean="0">
                              <a:solidFill>
                                <a:schemeClr val="tx1">
                                  <a:lumMod val="85000"/>
                                  <a:lumOff val="15000"/>
                                </a:schemeClr>
                              </a:solidFill>
                              <a:latin typeface="Cambria Math" panose="02040503050406030204" pitchFamily="18" charset="0"/>
                              <a:ea typeface="+mj-ea"/>
                              <a:cs typeface="+mj-cs"/>
                            </a:rPr>
                          </m:ctrlPr>
                        </m:dPr>
                        <m:e>
                          <m:r>
                            <a:rPr lang="en-US" sz="1600" b="0" i="1" spc="150" smtClean="0">
                              <a:solidFill>
                                <a:schemeClr val="tx1">
                                  <a:lumMod val="85000"/>
                                  <a:lumOff val="15000"/>
                                </a:schemeClr>
                              </a:solidFill>
                              <a:latin typeface="Cambria Math" panose="02040503050406030204" pitchFamily="18" charset="0"/>
                              <a:ea typeface="+mj-ea"/>
                              <a:cs typeface="+mj-cs"/>
                            </a:rPr>
                            <m:t>𝑅</m:t>
                          </m:r>
                        </m:e>
                      </m:d>
                      <m:r>
                        <a:rPr lang="en-US" sz="1600" b="0" i="1" spc="150" smtClean="0">
                          <a:solidFill>
                            <a:schemeClr val="tx1">
                              <a:lumMod val="85000"/>
                              <a:lumOff val="15000"/>
                            </a:schemeClr>
                          </a:solidFill>
                          <a:latin typeface="Cambria Math" panose="02040503050406030204" pitchFamily="18" charset="0"/>
                          <a:ea typeface="+mj-ea"/>
                          <a:cs typeface="+mj-cs"/>
                        </a:rPr>
                        <m:t>, </m:t>
                      </m:r>
                    </m:oMath>
                  </m:oMathPara>
                </a14:m>
                <a:endParaRPr lang="en-US" sz="1600" b="0" i="1" spc="150">
                  <a:solidFill>
                    <a:schemeClr val="tx1">
                      <a:lumMod val="85000"/>
                      <a:lumOff val="15000"/>
                    </a:schemeClr>
                  </a:solidFill>
                  <a:latin typeface="Cambria Math" panose="02040503050406030204" pitchFamily="18" charset="0"/>
                  <a:ea typeface="+mj-ea"/>
                  <a:cs typeface="+mj-cs"/>
                </a:endParaRPr>
              </a:p>
              <a:p>
                <a:pPr/>
                <a14:m>
                  <m:oMathPara xmlns:m="http://schemas.openxmlformats.org/officeDocument/2006/math">
                    <m:oMathParaPr>
                      <m:jc m:val="centerGroup"/>
                    </m:oMathParaPr>
                    <m:oMath xmlns:m="http://schemas.openxmlformats.org/officeDocument/2006/math">
                      <m:r>
                        <a:rPr lang="en-US" sz="1600" b="0" i="1" spc="150" smtClean="0">
                          <a:solidFill>
                            <a:schemeClr val="tx1">
                              <a:lumMod val="85000"/>
                              <a:lumOff val="15000"/>
                            </a:schemeClr>
                          </a:solidFill>
                          <a:latin typeface="Cambria Math" panose="02040503050406030204" pitchFamily="18" charset="0"/>
                          <a:ea typeface="+mj-ea"/>
                          <a:cs typeface="+mj-cs"/>
                        </a:rPr>
                        <m:t>𝑤h𝑒𝑟𝑒</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𝐶</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𝑎𝑛𝑑</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𝛽</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𝑎𝑟𝑒</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𝑐𝑜𝑛𝑠𝑡𝑎𝑛𝑡𝑠</m:t>
                      </m:r>
                    </m:oMath>
                  </m:oMathPara>
                </a14:m>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r>
                  <a:rPr lang="en-US" sz="1600" spc="150">
                    <a:solidFill>
                      <a:schemeClr val="tx1">
                        <a:lumMod val="85000"/>
                        <a:lumOff val="15000"/>
                      </a:schemeClr>
                    </a:solidFill>
                    <a:latin typeface="+mj-lt"/>
                    <a:ea typeface="+mj-ea"/>
                    <a:cs typeface="+mj-cs"/>
                  </a:rPr>
                  <a:t>Though this technique is very simple it requires that the device be calibrated to find the constants.  This implies that we can create a system of equations using a trustworthy device.  In this demonstration I will be using typical numbers since we cannot confirm the subjects true blood oxygen content.</a:t>
                </a: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p:txBody>
          </p:sp>
        </mc:Choice>
        <mc:Fallback xmlns="">
          <p:sp>
            <p:nvSpPr>
              <p:cNvPr id="13" name="TextBox 12">
                <a:extLst>
                  <a:ext uri="{FF2B5EF4-FFF2-40B4-BE49-F238E27FC236}">
                    <a16:creationId xmlns:a16="http://schemas.microsoft.com/office/drawing/2014/main" id="{5F23BC69-13A0-43F1-96A1-3A4080137F18}"/>
                  </a:ext>
                </a:extLst>
              </p:cNvPr>
              <p:cNvSpPr txBox="1">
                <a:spLocks noRot="1" noChangeAspect="1" noMove="1" noResize="1" noEditPoints="1" noAdjustHandles="1" noChangeArrowheads="1" noChangeShapeType="1" noTextEdit="1"/>
              </p:cNvSpPr>
              <p:nvPr/>
            </p:nvSpPr>
            <p:spPr>
              <a:xfrm>
                <a:off x="666097" y="1509293"/>
                <a:ext cx="10859806" cy="4534768"/>
              </a:xfrm>
              <a:prstGeom prst="rect">
                <a:avLst/>
              </a:prstGeom>
              <a:blipFill>
                <a:blip r:embed="rId2"/>
                <a:stretch>
                  <a:fillRect l="-281" t="-404"/>
                </a:stretch>
              </a:blipFill>
            </p:spPr>
            <p:txBody>
              <a:bodyPr/>
              <a:lstStyle/>
              <a:p>
                <a:r>
                  <a:rPr lang="en-US">
                    <a:noFill/>
                  </a:rPr>
                  <a:t> </a:t>
                </a:r>
              </a:p>
            </p:txBody>
          </p:sp>
        </mc:Fallback>
      </mc:AlternateContent>
      <p:pic>
        <p:nvPicPr>
          <p:cNvPr id="3" name="Picture 10" descr="A picture containing wall, person, person, indoor&#10;&#10;Description automatically generated">
            <a:extLst>
              <a:ext uri="{FF2B5EF4-FFF2-40B4-BE49-F238E27FC236}">
                <a16:creationId xmlns:a16="http://schemas.microsoft.com/office/drawing/2014/main" id="{7F84B676-2E22-45BC-0167-9ACA53670BE5}"/>
              </a:ext>
            </a:extLst>
          </p:cNvPr>
          <p:cNvPicPr>
            <a:picLocks noChangeAspect="1"/>
          </p:cNvPicPr>
          <p:nvPr/>
        </p:nvPicPr>
        <p:blipFill>
          <a:blip r:embed="rId3"/>
          <a:stretch>
            <a:fillRect/>
          </a:stretch>
        </p:blipFill>
        <p:spPr>
          <a:xfrm>
            <a:off x="269396" y="4896210"/>
            <a:ext cx="1847850" cy="1752600"/>
          </a:xfrm>
          <a:prstGeom prst="rect">
            <a:avLst/>
          </a:prstGeom>
        </p:spPr>
      </p:pic>
    </p:spTree>
    <p:extLst>
      <p:ext uri="{BB962C8B-B14F-4D97-AF65-F5344CB8AC3E}">
        <p14:creationId xmlns:p14="http://schemas.microsoft.com/office/powerpoint/2010/main" val="278884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662B7-424C-4A77-AE3C-BA8CBF10BF8E}"/>
              </a:ext>
            </a:extLst>
          </p:cNvPr>
          <p:cNvSpPr>
            <a:spLocks noGrp="1"/>
          </p:cNvSpPr>
          <p:nvPr>
            <p:ph type="title"/>
          </p:nvPr>
        </p:nvSpPr>
        <p:spPr>
          <a:xfrm>
            <a:off x="1068343" y="315539"/>
            <a:ext cx="10058400" cy="1450757"/>
          </a:xfrm>
        </p:spPr>
        <p:txBody>
          <a:bodyPr/>
          <a:lstStyle/>
          <a:p>
            <a:r>
              <a:rPr lang="en-US" sz="4000"/>
              <a:t>Blood Oxygenation Prediction</a:t>
            </a:r>
          </a:p>
        </p:txBody>
      </p:sp>
      <p:sp>
        <p:nvSpPr>
          <p:cNvPr id="11" name="TextBox 10">
            <a:extLst>
              <a:ext uri="{FF2B5EF4-FFF2-40B4-BE49-F238E27FC236}">
                <a16:creationId xmlns:a16="http://schemas.microsoft.com/office/drawing/2014/main" id="{69970B76-A9C0-4129-9124-E5ACD0774A53}"/>
              </a:ext>
            </a:extLst>
          </p:cNvPr>
          <p:cNvSpPr txBox="1"/>
          <p:nvPr/>
        </p:nvSpPr>
        <p:spPr>
          <a:xfrm>
            <a:off x="836311" y="2174174"/>
            <a:ext cx="7690638" cy="1446550"/>
          </a:xfrm>
          <a:prstGeom prst="rect">
            <a:avLst/>
          </a:prstGeom>
          <a:noFill/>
        </p:spPr>
        <p:txBody>
          <a:bodyPr wrap="square">
            <a:spAutoFit/>
          </a:bodyPr>
          <a:lstStyle/>
          <a:p>
            <a:r>
              <a:rPr lang="en-US" sz="1800" b="0" i="0" u="none" strike="noStrike" baseline="0" err="1">
                <a:solidFill>
                  <a:srgbClr val="000000"/>
                </a:solidFill>
                <a:latin typeface="Courier New" panose="02070309020205020404" pitchFamily="49" charset="0"/>
              </a:rPr>
              <a:t>redratio</a:t>
            </a:r>
            <a:r>
              <a:rPr lang="en-US" sz="1800" b="0" i="0" u="none" strike="noStrike" baseline="0">
                <a:solidFill>
                  <a:srgbClr val="000000"/>
                </a:solidFill>
                <a:latin typeface="Courier New" panose="02070309020205020404" pitchFamily="49" charset="0"/>
              </a:rPr>
              <a:t> = </a:t>
            </a:r>
            <a:r>
              <a:rPr lang="en-US" sz="1800" b="0" i="0" u="none" strike="noStrike" baseline="0" err="1">
                <a:solidFill>
                  <a:srgbClr val="000000"/>
                </a:solidFill>
                <a:latin typeface="Courier New" panose="02070309020205020404" pitchFamily="49" charset="0"/>
              </a:rPr>
              <a:t>REDFmaxval</a:t>
            </a:r>
            <a:r>
              <a:rPr lang="en-US" sz="1800" b="0" i="0" u="none" strike="noStrike" baseline="0">
                <a:solidFill>
                  <a:srgbClr val="000000"/>
                </a:solidFill>
                <a:latin typeface="Courier New" panose="02070309020205020404" pitchFamily="49" charset="0"/>
              </a:rPr>
              <a:t>/REDF(fix(length(REDF)/2)+1);</a:t>
            </a:r>
          </a:p>
          <a:p>
            <a:r>
              <a:rPr lang="en-US" sz="1800" b="0" i="0" u="none" strike="noStrike" baseline="0" err="1">
                <a:solidFill>
                  <a:srgbClr val="000000"/>
                </a:solidFill>
                <a:latin typeface="Courier New" panose="02070309020205020404" pitchFamily="49" charset="0"/>
              </a:rPr>
              <a:t>irratio</a:t>
            </a:r>
            <a:r>
              <a:rPr lang="en-US" sz="1800" b="0" i="0" u="none" strike="noStrike" baseline="0">
                <a:solidFill>
                  <a:srgbClr val="000000"/>
                </a:solidFill>
                <a:latin typeface="Courier New" panose="02070309020205020404" pitchFamily="49" charset="0"/>
              </a:rPr>
              <a:t> = </a:t>
            </a:r>
            <a:r>
              <a:rPr lang="en-US" sz="1800" b="0" i="0" u="none" strike="noStrike" baseline="0" err="1">
                <a:solidFill>
                  <a:srgbClr val="000000"/>
                </a:solidFill>
                <a:latin typeface="Courier New" panose="02070309020205020404" pitchFamily="49" charset="0"/>
              </a:rPr>
              <a:t>IRFmaxval</a:t>
            </a:r>
            <a:r>
              <a:rPr lang="en-US" sz="1800" b="0" i="0" u="none" strike="noStrike" baseline="0">
                <a:solidFill>
                  <a:srgbClr val="000000"/>
                </a:solidFill>
                <a:latin typeface="Courier New" panose="02070309020205020404" pitchFamily="49" charset="0"/>
              </a:rPr>
              <a:t>/IRF(fix(length(IRF)/2)+1);</a:t>
            </a:r>
          </a:p>
          <a:p>
            <a:r>
              <a:rPr lang="en-US" sz="1800" b="0" i="0" u="none" strike="noStrike" baseline="0">
                <a:solidFill>
                  <a:srgbClr val="000000"/>
                </a:solidFill>
                <a:latin typeface="Courier New" panose="02070309020205020404" pitchFamily="49" charset="0"/>
              </a:rPr>
              <a:t>R = </a:t>
            </a:r>
            <a:r>
              <a:rPr lang="en-US" sz="1800" b="0" i="0" u="none" strike="noStrike" baseline="0" err="1">
                <a:solidFill>
                  <a:srgbClr val="000000"/>
                </a:solidFill>
                <a:latin typeface="Courier New" panose="02070309020205020404" pitchFamily="49" charset="0"/>
              </a:rPr>
              <a:t>redratio</a:t>
            </a:r>
            <a:r>
              <a:rPr lang="en-US" sz="1800" b="0" i="0" u="none" strike="noStrike" baseline="0">
                <a:solidFill>
                  <a:srgbClr val="000000"/>
                </a:solidFill>
                <a:latin typeface="Courier New" panose="02070309020205020404" pitchFamily="49" charset="0"/>
              </a:rPr>
              <a:t>/</a:t>
            </a:r>
            <a:r>
              <a:rPr lang="en-US" sz="1800" b="0" i="0" u="none" strike="noStrike" baseline="0" err="1">
                <a:solidFill>
                  <a:srgbClr val="000000"/>
                </a:solidFill>
                <a:latin typeface="Courier New" panose="02070309020205020404" pitchFamily="49" charset="0"/>
              </a:rPr>
              <a:t>irratio</a:t>
            </a:r>
            <a:r>
              <a:rPr lang="en-US" sz="1800" b="0" i="0" u="none" strike="noStrike" baseline="0">
                <a:solidFill>
                  <a:srgbClr val="000000"/>
                </a:solidFill>
                <a:latin typeface="Courier New" panose="02070309020205020404" pitchFamily="49" charset="0"/>
              </a:rPr>
              <a:t>;</a:t>
            </a:r>
          </a:p>
          <a:p>
            <a:r>
              <a:rPr lang="en-US" sz="1800" b="0" i="0" u="none" strike="noStrike" baseline="0">
                <a:solidFill>
                  <a:srgbClr val="000000"/>
                </a:solidFill>
                <a:latin typeface="Courier New" panose="02070309020205020404" pitchFamily="49" charset="0"/>
              </a:rPr>
              <a:t>Sp02 = 104 - 28*(R);</a:t>
            </a:r>
          </a:p>
          <a:p>
            <a:endParaRPr lang="en-US" sz="1600" b="0" i="0" u="none" strike="noStrike" baseline="0">
              <a:solidFill>
                <a:srgbClr val="000000"/>
              </a:solidFill>
              <a:latin typeface="Courier New" panose="02070309020205020404" pitchFamily="49" charset="0"/>
            </a:endParaRPr>
          </a:p>
        </p:txBody>
      </p:sp>
      <p:pic>
        <p:nvPicPr>
          <p:cNvPr id="3" name="Picture 2">
            <a:extLst>
              <a:ext uri="{FF2B5EF4-FFF2-40B4-BE49-F238E27FC236}">
                <a16:creationId xmlns:a16="http://schemas.microsoft.com/office/drawing/2014/main" id="{04F0A85D-A703-423E-B4B0-6C1C879D7211}"/>
              </a:ext>
            </a:extLst>
          </p:cNvPr>
          <p:cNvPicPr>
            <a:picLocks noChangeAspect="1"/>
          </p:cNvPicPr>
          <p:nvPr/>
        </p:nvPicPr>
        <p:blipFill>
          <a:blip r:embed="rId2"/>
          <a:stretch>
            <a:fillRect/>
          </a:stretch>
        </p:blipFill>
        <p:spPr>
          <a:xfrm>
            <a:off x="7494666" y="2642340"/>
            <a:ext cx="4419366" cy="3559567"/>
          </a:xfrm>
          <a:prstGeom prst="rect">
            <a:avLst/>
          </a:prstGeom>
        </p:spPr>
      </p:pic>
      <p:pic>
        <p:nvPicPr>
          <p:cNvPr id="5" name="Picture 4">
            <a:extLst>
              <a:ext uri="{FF2B5EF4-FFF2-40B4-BE49-F238E27FC236}">
                <a16:creationId xmlns:a16="http://schemas.microsoft.com/office/drawing/2014/main" id="{F6A21B1E-214E-4D6D-AB68-7C4012FA6D1F}"/>
              </a:ext>
            </a:extLst>
          </p:cNvPr>
          <p:cNvPicPr>
            <a:picLocks noChangeAspect="1"/>
          </p:cNvPicPr>
          <p:nvPr/>
        </p:nvPicPr>
        <p:blipFill rotWithShape="1">
          <a:blip r:embed="rId3"/>
          <a:srcRect t="-1482" r="45378" b="1482"/>
          <a:stretch/>
        </p:blipFill>
        <p:spPr>
          <a:xfrm>
            <a:off x="862080" y="3591788"/>
            <a:ext cx="5349116" cy="2467319"/>
          </a:xfrm>
          <a:prstGeom prst="rect">
            <a:avLst/>
          </a:prstGeom>
        </p:spPr>
      </p:pic>
      <p:pic>
        <p:nvPicPr>
          <p:cNvPr id="6" name="Picture 10" descr="A picture containing wall, person, person, indoor&#10;&#10;Description automatically generated">
            <a:extLst>
              <a:ext uri="{FF2B5EF4-FFF2-40B4-BE49-F238E27FC236}">
                <a16:creationId xmlns:a16="http://schemas.microsoft.com/office/drawing/2014/main" id="{C7C4AC95-5B03-A28A-AC90-06A9E5D987CE}"/>
              </a:ext>
            </a:extLst>
          </p:cNvPr>
          <p:cNvPicPr>
            <a:picLocks noChangeAspect="1"/>
          </p:cNvPicPr>
          <p:nvPr/>
        </p:nvPicPr>
        <p:blipFill>
          <a:blip r:embed="rId4"/>
          <a:stretch>
            <a:fillRect/>
          </a:stretch>
        </p:blipFill>
        <p:spPr>
          <a:xfrm>
            <a:off x="10002868" y="166059"/>
            <a:ext cx="1847850" cy="1752600"/>
          </a:xfrm>
          <a:prstGeom prst="rect">
            <a:avLst/>
          </a:prstGeom>
        </p:spPr>
      </p:pic>
    </p:spTree>
    <p:extLst>
      <p:ext uri="{BB962C8B-B14F-4D97-AF65-F5344CB8AC3E}">
        <p14:creationId xmlns:p14="http://schemas.microsoft.com/office/powerpoint/2010/main" val="428844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1E4E-6CCE-1E85-9551-A01E5937E59D}"/>
              </a:ext>
            </a:extLst>
          </p:cNvPr>
          <p:cNvSpPr>
            <a:spLocks noGrp="1"/>
          </p:cNvSpPr>
          <p:nvPr>
            <p:ph type="title" idx="4294967295"/>
          </p:nvPr>
        </p:nvSpPr>
        <p:spPr>
          <a:xfrm>
            <a:off x="2133600" y="287338"/>
            <a:ext cx="10058400" cy="1449387"/>
          </a:xfrm>
        </p:spPr>
        <p:txBody>
          <a:bodyPr/>
          <a:lstStyle/>
          <a:p>
            <a:r>
              <a:rPr lang="en-US"/>
              <a:t>High level overview/block diagram</a:t>
            </a:r>
            <a:endParaRPr lang="en-US">
              <a:cs typeface="Calibri Light"/>
            </a:endParaRPr>
          </a:p>
        </p:txBody>
      </p:sp>
      <p:pic>
        <p:nvPicPr>
          <p:cNvPr id="7" name="Picture 7" descr="Graphical user interface, application&#10;&#10;Description automatically generated">
            <a:extLst>
              <a:ext uri="{FF2B5EF4-FFF2-40B4-BE49-F238E27FC236}">
                <a16:creationId xmlns:a16="http://schemas.microsoft.com/office/drawing/2014/main" id="{26B37C96-37A5-2C3A-BF0F-D999D5474B02}"/>
              </a:ext>
            </a:extLst>
          </p:cNvPr>
          <p:cNvPicPr>
            <a:picLocks noGrp="1" noChangeAspect="1"/>
          </p:cNvPicPr>
          <p:nvPr>
            <p:ph idx="4294967295"/>
          </p:nvPr>
        </p:nvPicPr>
        <p:blipFill>
          <a:blip r:embed="rId2"/>
          <a:stretch>
            <a:fillRect/>
          </a:stretch>
        </p:blipFill>
        <p:spPr>
          <a:xfrm>
            <a:off x="1684471" y="1873805"/>
            <a:ext cx="8937625" cy="4022725"/>
          </a:xfrm>
        </p:spPr>
      </p:pic>
    </p:spTree>
    <p:extLst>
      <p:ext uri="{BB962C8B-B14F-4D97-AF65-F5344CB8AC3E}">
        <p14:creationId xmlns:p14="http://schemas.microsoft.com/office/powerpoint/2010/main" val="189832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8FC9-6B9C-C32F-0028-3310D1FEF3FD}"/>
              </a:ext>
            </a:extLst>
          </p:cNvPr>
          <p:cNvSpPr>
            <a:spLocks noGrp="1"/>
          </p:cNvSpPr>
          <p:nvPr>
            <p:ph type="title"/>
          </p:nvPr>
        </p:nvSpPr>
        <p:spPr/>
        <p:txBody>
          <a:bodyPr/>
          <a:lstStyle/>
          <a:p>
            <a:r>
              <a:rPr lang="en-US" dirty="0">
                <a:cs typeface="Calibri Light"/>
              </a:rPr>
              <a:t>Signal Conditioning</a:t>
            </a:r>
          </a:p>
        </p:txBody>
      </p:sp>
      <p:pic>
        <p:nvPicPr>
          <p:cNvPr id="4" name="Picture 4">
            <a:extLst>
              <a:ext uri="{FF2B5EF4-FFF2-40B4-BE49-F238E27FC236}">
                <a16:creationId xmlns:a16="http://schemas.microsoft.com/office/drawing/2014/main" id="{93FC161F-2201-1392-1FD2-32590075EC7E}"/>
              </a:ext>
            </a:extLst>
          </p:cNvPr>
          <p:cNvPicPr>
            <a:picLocks noChangeAspect="1"/>
          </p:cNvPicPr>
          <p:nvPr/>
        </p:nvPicPr>
        <p:blipFill>
          <a:blip r:embed="rId2"/>
          <a:stretch>
            <a:fillRect/>
          </a:stretch>
        </p:blipFill>
        <p:spPr>
          <a:xfrm>
            <a:off x="583301" y="3678438"/>
            <a:ext cx="3914775" cy="2181225"/>
          </a:xfrm>
          <a:prstGeom prst="rect">
            <a:avLst/>
          </a:prstGeom>
        </p:spPr>
      </p:pic>
      <p:pic>
        <p:nvPicPr>
          <p:cNvPr id="9" name="Picture 4" descr="Chart, histogram&#10;&#10;Description automatically generated">
            <a:extLst>
              <a:ext uri="{FF2B5EF4-FFF2-40B4-BE49-F238E27FC236}">
                <a16:creationId xmlns:a16="http://schemas.microsoft.com/office/drawing/2014/main" id="{4EA34A5C-FB6B-4C2C-57BF-9389DCC31BED}"/>
              </a:ext>
            </a:extLst>
          </p:cNvPr>
          <p:cNvPicPr>
            <a:picLocks noChangeAspect="1"/>
          </p:cNvPicPr>
          <p:nvPr/>
        </p:nvPicPr>
        <p:blipFill>
          <a:blip r:embed="rId3"/>
          <a:stretch>
            <a:fillRect/>
          </a:stretch>
        </p:blipFill>
        <p:spPr>
          <a:xfrm>
            <a:off x="6175636" y="2147585"/>
            <a:ext cx="5242246" cy="4086827"/>
          </a:xfrm>
          <a:prstGeom prst="rect">
            <a:avLst/>
          </a:prstGeom>
        </p:spPr>
      </p:pic>
      <p:sp>
        <p:nvSpPr>
          <p:cNvPr id="3" name="TextBox 2">
            <a:extLst>
              <a:ext uri="{FF2B5EF4-FFF2-40B4-BE49-F238E27FC236}">
                <a16:creationId xmlns:a16="http://schemas.microsoft.com/office/drawing/2014/main" id="{CEC46274-A01F-6B0D-4D61-4EA6EC416DB0}"/>
              </a:ext>
            </a:extLst>
          </p:cNvPr>
          <p:cNvSpPr txBox="1"/>
          <p:nvPr/>
        </p:nvSpPr>
        <p:spPr>
          <a:xfrm>
            <a:off x="769716" y="1686044"/>
            <a:ext cx="49423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Signal Decimation to increase SNR.</a:t>
            </a:r>
          </a:p>
          <a:p>
            <a:pPr marL="285750" indent="-285750">
              <a:buFont typeface="Arial"/>
              <a:buChar char="•"/>
            </a:pPr>
            <a:r>
              <a:rPr lang="en-US" dirty="0">
                <a:cs typeface="Calibri"/>
              </a:rPr>
              <a:t>Roughly Speaking Increase SNR by down sampling ratio.</a:t>
            </a:r>
          </a:p>
          <a:p>
            <a:pPr marL="285750" indent="-285750">
              <a:buFont typeface="Arial"/>
              <a:buChar char="•"/>
            </a:pPr>
            <a:r>
              <a:rPr lang="en-US" dirty="0">
                <a:cs typeface="Calibri"/>
              </a:rPr>
              <a:t>ADC samples at 1kHz</a:t>
            </a:r>
          </a:p>
          <a:p>
            <a:pPr marL="285750" indent="-285750">
              <a:buFont typeface="Arial"/>
              <a:buChar char="•"/>
            </a:pPr>
            <a:r>
              <a:rPr lang="en-US" dirty="0">
                <a:cs typeface="Calibri"/>
              </a:rPr>
              <a:t>Down sample to 100Hz</a:t>
            </a:r>
          </a:p>
        </p:txBody>
      </p:sp>
      <p:pic>
        <p:nvPicPr>
          <p:cNvPr id="6" name="Picture 10" descr="A picture containing wall, person, person, indoor&#10;&#10;Description automatically generated">
            <a:extLst>
              <a:ext uri="{FF2B5EF4-FFF2-40B4-BE49-F238E27FC236}">
                <a16:creationId xmlns:a16="http://schemas.microsoft.com/office/drawing/2014/main" id="{CF1E8D1F-F18E-14BE-3523-448FCA0FE399}"/>
              </a:ext>
            </a:extLst>
          </p:cNvPr>
          <p:cNvPicPr>
            <a:picLocks noChangeAspect="1"/>
          </p:cNvPicPr>
          <p:nvPr/>
        </p:nvPicPr>
        <p:blipFill>
          <a:blip r:embed="rId4"/>
          <a:stretch>
            <a:fillRect/>
          </a:stretch>
        </p:blipFill>
        <p:spPr>
          <a:xfrm>
            <a:off x="10089132" y="281078"/>
            <a:ext cx="1847850" cy="1752600"/>
          </a:xfrm>
          <a:prstGeom prst="rect">
            <a:avLst/>
          </a:prstGeom>
        </p:spPr>
      </p:pic>
    </p:spTree>
    <p:extLst>
      <p:ext uri="{BB962C8B-B14F-4D97-AF65-F5344CB8AC3E}">
        <p14:creationId xmlns:p14="http://schemas.microsoft.com/office/powerpoint/2010/main" val="681248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3054-A9DF-7AFC-A1F0-78F618BA6E1D}"/>
              </a:ext>
            </a:extLst>
          </p:cNvPr>
          <p:cNvSpPr>
            <a:spLocks noGrp="1"/>
          </p:cNvSpPr>
          <p:nvPr>
            <p:ph type="title"/>
          </p:nvPr>
        </p:nvSpPr>
        <p:spPr>
          <a:xfrm>
            <a:off x="3924782" y="558037"/>
            <a:ext cx="4419601" cy="1190526"/>
          </a:xfrm>
        </p:spPr>
        <p:txBody>
          <a:bodyPr/>
          <a:lstStyle/>
          <a:p>
            <a:r>
              <a:rPr lang="en-US">
                <a:cs typeface="Calibri Light"/>
              </a:rPr>
              <a:t>Implementation</a:t>
            </a:r>
            <a:endParaRPr lang="en-US"/>
          </a:p>
        </p:txBody>
      </p:sp>
      <p:pic>
        <p:nvPicPr>
          <p:cNvPr id="6" name="Picture 6" descr="Chart, histogram&#10;&#10;Description automatically generated">
            <a:extLst>
              <a:ext uri="{FF2B5EF4-FFF2-40B4-BE49-F238E27FC236}">
                <a16:creationId xmlns:a16="http://schemas.microsoft.com/office/drawing/2014/main" id="{7F2FD970-F27D-F872-1CE7-A6C85A74190A}"/>
              </a:ext>
            </a:extLst>
          </p:cNvPr>
          <p:cNvPicPr>
            <a:picLocks noChangeAspect="1"/>
          </p:cNvPicPr>
          <p:nvPr/>
        </p:nvPicPr>
        <p:blipFill>
          <a:blip r:embed="rId2"/>
          <a:stretch>
            <a:fillRect/>
          </a:stretch>
        </p:blipFill>
        <p:spPr>
          <a:xfrm>
            <a:off x="6069414" y="2041485"/>
            <a:ext cx="5155677" cy="4038599"/>
          </a:xfrm>
          <a:prstGeom prst="rect">
            <a:avLst/>
          </a:prstGeom>
        </p:spPr>
      </p:pic>
      <p:pic>
        <p:nvPicPr>
          <p:cNvPr id="7" name="Picture 7" descr="Graphical user interface, application, Teams&#10;&#10;Description automatically generated">
            <a:extLst>
              <a:ext uri="{FF2B5EF4-FFF2-40B4-BE49-F238E27FC236}">
                <a16:creationId xmlns:a16="http://schemas.microsoft.com/office/drawing/2014/main" id="{5F1E15E4-2F45-1F77-6B68-6BDAE355352F}"/>
              </a:ext>
            </a:extLst>
          </p:cNvPr>
          <p:cNvPicPr>
            <a:picLocks noChangeAspect="1"/>
          </p:cNvPicPr>
          <p:nvPr/>
        </p:nvPicPr>
        <p:blipFill>
          <a:blip r:embed="rId3"/>
          <a:stretch>
            <a:fillRect/>
          </a:stretch>
        </p:blipFill>
        <p:spPr>
          <a:xfrm>
            <a:off x="848267" y="4017440"/>
            <a:ext cx="3724275" cy="2295525"/>
          </a:xfrm>
          <a:prstGeom prst="rect">
            <a:avLst/>
          </a:prstGeom>
        </p:spPr>
      </p:pic>
      <p:sp>
        <p:nvSpPr>
          <p:cNvPr id="3" name="TextBox 2">
            <a:extLst>
              <a:ext uri="{FF2B5EF4-FFF2-40B4-BE49-F238E27FC236}">
                <a16:creationId xmlns:a16="http://schemas.microsoft.com/office/drawing/2014/main" id="{2EFA90E9-B150-8017-0D0A-15E1C7CC6689}"/>
              </a:ext>
            </a:extLst>
          </p:cNvPr>
          <p:cNvSpPr txBox="1"/>
          <p:nvPr/>
        </p:nvSpPr>
        <p:spPr>
          <a:xfrm>
            <a:off x="1184476" y="1994702"/>
            <a:ext cx="2743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Cascaded Integrator-Comb Filter</a:t>
            </a:r>
            <a:endParaRPr lang="en-US"/>
          </a:p>
          <a:p>
            <a:pPr marL="285750" indent="-285750">
              <a:buFont typeface="Arial"/>
              <a:buChar char="•"/>
            </a:pPr>
            <a:r>
              <a:rPr lang="en-US">
                <a:cs typeface="Calibri"/>
              </a:rPr>
              <a:t>Lower Hardware Requirements</a:t>
            </a:r>
          </a:p>
          <a:p>
            <a:pPr marL="285750" indent="-285750">
              <a:buFont typeface="Arial"/>
              <a:buChar char="•"/>
            </a:pPr>
            <a:r>
              <a:rPr lang="en-US">
                <a:cs typeface="Calibri"/>
              </a:rPr>
              <a:t>Achieves Same Result.</a:t>
            </a:r>
          </a:p>
          <a:p>
            <a:pPr marL="285750" indent="-285750">
              <a:buFont typeface="Arial"/>
              <a:buChar char="•"/>
            </a:pPr>
            <a:r>
              <a:rPr lang="en-US">
                <a:cs typeface="Calibri"/>
              </a:rPr>
              <a:t>Unfiltered Signal(Green)</a:t>
            </a:r>
          </a:p>
          <a:p>
            <a:pPr marL="285750" indent="-285750">
              <a:buFont typeface="Arial"/>
              <a:buChar char="•"/>
            </a:pPr>
            <a:r>
              <a:rPr lang="en-US">
                <a:cs typeface="Calibri"/>
              </a:rPr>
              <a:t>Filtered Signal(Blue)</a:t>
            </a:r>
          </a:p>
        </p:txBody>
      </p:sp>
      <p:pic>
        <p:nvPicPr>
          <p:cNvPr id="5" name="Picture 10" descr="A picture containing wall, person, person, indoor&#10;&#10;Description automatically generated">
            <a:extLst>
              <a:ext uri="{FF2B5EF4-FFF2-40B4-BE49-F238E27FC236}">
                <a16:creationId xmlns:a16="http://schemas.microsoft.com/office/drawing/2014/main" id="{B9484C97-BD03-45A2-CFFF-CFF430F11B7B}"/>
              </a:ext>
            </a:extLst>
          </p:cNvPr>
          <p:cNvPicPr>
            <a:picLocks noChangeAspect="1"/>
          </p:cNvPicPr>
          <p:nvPr/>
        </p:nvPicPr>
        <p:blipFill>
          <a:blip r:embed="rId4"/>
          <a:stretch>
            <a:fillRect/>
          </a:stretch>
        </p:blipFill>
        <p:spPr>
          <a:xfrm>
            <a:off x="10175396" y="194813"/>
            <a:ext cx="1847850" cy="1752600"/>
          </a:xfrm>
          <a:prstGeom prst="rect">
            <a:avLst/>
          </a:prstGeom>
        </p:spPr>
      </p:pic>
    </p:spTree>
    <p:extLst>
      <p:ext uri="{BB962C8B-B14F-4D97-AF65-F5344CB8AC3E}">
        <p14:creationId xmlns:p14="http://schemas.microsoft.com/office/powerpoint/2010/main" val="1800552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BF95-534A-3442-28DA-7FB3C64F1C75}"/>
              </a:ext>
            </a:extLst>
          </p:cNvPr>
          <p:cNvSpPr>
            <a:spLocks noGrp="1"/>
          </p:cNvSpPr>
          <p:nvPr>
            <p:ph type="title"/>
          </p:nvPr>
        </p:nvSpPr>
        <p:spPr/>
        <p:txBody>
          <a:bodyPr/>
          <a:lstStyle/>
          <a:p>
            <a:pPr algn="ctr"/>
            <a:r>
              <a:rPr lang="en-US">
                <a:cs typeface="Calibri Light"/>
              </a:rPr>
              <a:t>ADC Noise</a:t>
            </a:r>
          </a:p>
        </p:txBody>
      </p:sp>
      <p:pic>
        <p:nvPicPr>
          <p:cNvPr id="6" name="Picture 6" descr="Diagram, schematic&#10;&#10;Description automatically generated">
            <a:extLst>
              <a:ext uri="{FF2B5EF4-FFF2-40B4-BE49-F238E27FC236}">
                <a16:creationId xmlns:a16="http://schemas.microsoft.com/office/drawing/2014/main" id="{4F5424EB-E233-ECB3-C772-FD8305E220F5}"/>
              </a:ext>
            </a:extLst>
          </p:cNvPr>
          <p:cNvPicPr>
            <a:picLocks noGrp="1" noChangeAspect="1"/>
          </p:cNvPicPr>
          <p:nvPr>
            <p:ph idx="1"/>
          </p:nvPr>
        </p:nvPicPr>
        <p:blipFill>
          <a:blip r:embed="rId2"/>
          <a:stretch>
            <a:fillRect/>
          </a:stretch>
        </p:blipFill>
        <p:spPr>
          <a:xfrm>
            <a:off x="6123238" y="1957840"/>
            <a:ext cx="4848697" cy="4138997"/>
          </a:xfrm>
        </p:spPr>
      </p:pic>
      <p:sp>
        <p:nvSpPr>
          <p:cNvPr id="7" name="TextBox 6">
            <a:extLst>
              <a:ext uri="{FF2B5EF4-FFF2-40B4-BE49-F238E27FC236}">
                <a16:creationId xmlns:a16="http://schemas.microsoft.com/office/drawing/2014/main" id="{25B90A8D-4F54-78F4-CFD1-48B12C9A5892}"/>
              </a:ext>
            </a:extLst>
          </p:cNvPr>
          <p:cNvSpPr txBox="1"/>
          <p:nvPr/>
        </p:nvSpPr>
        <p:spPr>
          <a:xfrm>
            <a:off x="1190624" y="2158999"/>
            <a:ext cx="56038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panose="020F0502020204030204"/>
            </a:endParaRPr>
          </a:p>
          <a:p>
            <a:pPr marL="285750" indent="-285750">
              <a:buFont typeface="Arial"/>
              <a:buChar char="•"/>
            </a:pPr>
            <a:r>
              <a:rPr lang="en-US">
                <a:ea typeface="Calibri"/>
                <a:cs typeface="Calibri" panose="020F0502020204030204"/>
              </a:rPr>
              <a:t>Not quantization noise.</a:t>
            </a:r>
          </a:p>
          <a:p>
            <a:pPr marL="285750" indent="-285750">
              <a:buFont typeface="Arial"/>
              <a:buChar char="•"/>
            </a:pPr>
            <a:r>
              <a:rPr lang="en-US">
                <a:ea typeface="Calibri"/>
                <a:cs typeface="Calibri" panose="020F0502020204030204"/>
              </a:rPr>
              <a:t>Hold charge in capacitor and make multiple conversions.</a:t>
            </a:r>
          </a:p>
          <a:p>
            <a:pPr marL="285750" indent="-285750">
              <a:buFont typeface="Arial"/>
              <a:buChar char="•"/>
            </a:pPr>
            <a:endParaRPr lang="en-US">
              <a:ea typeface="Calibri"/>
              <a:cs typeface="Calibri" panose="020F0502020204030204"/>
            </a:endParaRPr>
          </a:p>
        </p:txBody>
      </p:sp>
      <p:pic>
        <p:nvPicPr>
          <p:cNvPr id="3" name="Picture 3" descr="A picture containing text&#10;&#10;Description automatically generated">
            <a:extLst>
              <a:ext uri="{FF2B5EF4-FFF2-40B4-BE49-F238E27FC236}">
                <a16:creationId xmlns:a16="http://schemas.microsoft.com/office/drawing/2014/main" id="{F2508E83-95FF-5688-47F9-A18FCD70EE9B}"/>
              </a:ext>
            </a:extLst>
          </p:cNvPr>
          <p:cNvPicPr>
            <a:picLocks noChangeAspect="1"/>
          </p:cNvPicPr>
          <p:nvPr/>
        </p:nvPicPr>
        <p:blipFill>
          <a:blip r:embed="rId3"/>
          <a:stretch>
            <a:fillRect/>
          </a:stretch>
        </p:blipFill>
        <p:spPr>
          <a:xfrm>
            <a:off x="1192213" y="3619526"/>
            <a:ext cx="4029075" cy="1555696"/>
          </a:xfrm>
          <a:prstGeom prst="rect">
            <a:avLst/>
          </a:prstGeom>
        </p:spPr>
      </p:pic>
      <p:pic>
        <p:nvPicPr>
          <p:cNvPr id="5" name="Picture 10" descr="A picture containing wall, person, person, indoor&#10;&#10;Description automatically generated">
            <a:extLst>
              <a:ext uri="{FF2B5EF4-FFF2-40B4-BE49-F238E27FC236}">
                <a16:creationId xmlns:a16="http://schemas.microsoft.com/office/drawing/2014/main" id="{A8F765E0-4444-FEB3-BE2D-1E3D90753263}"/>
              </a:ext>
            </a:extLst>
          </p:cNvPr>
          <p:cNvPicPr>
            <a:picLocks noChangeAspect="1"/>
          </p:cNvPicPr>
          <p:nvPr/>
        </p:nvPicPr>
        <p:blipFill>
          <a:blip r:embed="rId4"/>
          <a:stretch>
            <a:fillRect/>
          </a:stretch>
        </p:blipFill>
        <p:spPr>
          <a:xfrm>
            <a:off x="10247283" y="137304"/>
            <a:ext cx="1847850" cy="1752600"/>
          </a:xfrm>
          <a:prstGeom prst="rect">
            <a:avLst/>
          </a:prstGeom>
        </p:spPr>
      </p:pic>
    </p:spTree>
    <p:extLst>
      <p:ext uri="{BB962C8B-B14F-4D97-AF65-F5344CB8AC3E}">
        <p14:creationId xmlns:p14="http://schemas.microsoft.com/office/powerpoint/2010/main" val="3228147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1857-38FD-4778-C5D9-9B0FE540A2E3}"/>
              </a:ext>
            </a:extLst>
          </p:cNvPr>
          <p:cNvSpPr>
            <a:spLocks noGrp="1"/>
          </p:cNvSpPr>
          <p:nvPr>
            <p:ph type="title"/>
          </p:nvPr>
        </p:nvSpPr>
        <p:spPr>
          <a:xfrm>
            <a:off x="1002175" y="123986"/>
            <a:ext cx="10515600" cy="1325563"/>
          </a:xfrm>
        </p:spPr>
        <p:txBody>
          <a:bodyPr/>
          <a:lstStyle/>
          <a:p>
            <a:pPr algn="ctr"/>
            <a:r>
              <a:rPr lang="en-US">
                <a:cs typeface="Calibri Light"/>
              </a:rPr>
              <a:t>Data Flow Design</a:t>
            </a:r>
          </a:p>
        </p:txBody>
      </p:sp>
      <p:pic>
        <p:nvPicPr>
          <p:cNvPr id="4" name="Picture 4" descr="Diagram&#10;&#10;Description automatically generated">
            <a:extLst>
              <a:ext uri="{FF2B5EF4-FFF2-40B4-BE49-F238E27FC236}">
                <a16:creationId xmlns:a16="http://schemas.microsoft.com/office/drawing/2014/main" id="{3D2AF488-6F46-727F-15AE-F8489B080C68}"/>
              </a:ext>
            </a:extLst>
          </p:cNvPr>
          <p:cNvPicPr>
            <a:picLocks noGrp="1" noChangeAspect="1"/>
          </p:cNvPicPr>
          <p:nvPr>
            <p:ph idx="1"/>
          </p:nvPr>
        </p:nvPicPr>
        <p:blipFill>
          <a:blip r:embed="rId2"/>
          <a:stretch>
            <a:fillRect/>
          </a:stretch>
        </p:blipFill>
        <p:spPr>
          <a:xfrm>
            <a:off x="4070138" y="1381928"/>
            <a:ext cx="4379676" cy="4891489"/>
          </a:xfrm>
        </p:spPr>
      </p:pic>
      <p:pic>
        <p:nvPicPr>
          <p:cNvPr id="5" name="Picture 10" descr="A picture containing wall, person, person, indoor&#10;&#10;Description automatically generated">
            <a:extLst>
              <a:ext uri="{FF2B5EF4-FFF2-40B4-BE49-F238E27FC236}">
                <a16:creationId xmlns:a16="http://schemas.microsoft.com/office/drawing/2014/main" id="{795C2AB0-0995-D7D9-5202-5A52873B8EA7}"/>
              </a:ext>
            </a:extLst>
          </p:cNvPr>
          <p:cNvPicPr>
            <a:picLocks noChangeAspect="1"/>
          </p:cNvPicPr>
          <p:nvPr/>
        </p:nvPicPr>
        <p:blipFill>
          <a:blip r:embed="rId3"/>
          <a:stretch>
            <a:fillRect/>
          </a:stretch>
        </p:blipFill>
        <p:spPr>
          <a:xfrm>
            <a:off x="298151" y="4781191"/>
            <a:ext cx="1847850" cy="1752600"/>
          </a:xfrm>
          <a:prstGeom prst="rect">
            <a:avLst/>
          </a:prstGeom>
        </p:spPr>
      </p:pic>
    </p:spTree>
    <p:extLst>
      <p:ext uri="{BB962C8B-B14F-4D97-AF65-F5344CB8AC3E}">
        <p14:creationId xmlns:p14="http://schemas.microsoft.com/office/powerpoint/2010/main" val="1944371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E7AC-3EDE-DAB4-254D-F543185F7777}"/>
              </a:ext>
            </a:extLst>
          </p:cNvPr>
          <p:cNvSpPr>
            <a:spLocks noGrp="1"/>
          </p:cNvSpPr>
          <p:nvPr>
            <p:ph type="title"/>
          </p:nvPr>
        </p:nvSpPr>
        <p:spPr/>
        <p:txBody>
          <a:bodyPr/>
          <a:lstStyle/>
          <a:p>
            <a:r>
              <a:rPr lang="en-US">
                <a:cs typeface="Calibri Light"/>
              </a:rPr>
              <a:t>Standards </a:t>
            </a:r>
            <a:endParaRPr lang="en-US"/>
          </a:p>
        </p:txBody>
      </p:sp>
      <p:sp>
        <p:nvSpPr>
          <p:cNvPr id="3" name="Content Placeholder 2">
            <a:extLst>
              <a:ext uri="{FF2B5EF4-FFF2-40B4-BE49-F238E27FC236}">
                <a16:creationId xmlns:a16="http://schemas.microsoft.com/office/drawing/2014/main" id="{FFFC9127-96AC-8FB6-ABDE-CDED3A6868F2}"/>
              </a:ext>
            </a:extLst>
          </p:cNvPr>
          <p:cNvSpPr>
            <a:spLocks noGrp="1"/>
          </p:cNvSpPr>
          <p:nvPr>
            <p:ph idx="1"/>
          </p:nvPr>
        </p:nvSpPr>
        <p:spPr>
          <a:xfrm>
            <a:off x="1135862" y="1845734"/>
            <a:ext cx="10019818" cy="4023360"/>
          </a:xfrm>
        </p:spPr>
        <p:txBody>
          <a:bodyPr vert="horz" lIns="0" tIns="45720" rIns="0" bIns="45720" rtlCol="0" anchor="t">
            <a:normAutofit/>
          </a:bodyPr>
          <a:lstStyle/>
          <a:p>
            <a:pPr>
              <a:buFont typeface="Arial"/>
              <a:buChar char="•"/>
            </a:pPr>
            <a:r>
              <a:rPr lang="en-US">
                <a:cs typeface="Calibri"/>
              </a:rPr>
              <a:t>Bluetooth</a:t>
            </a:r>
            <a:endParaRPr lang="en-US"/>
          </a:p>
          <a:p>
            <a:pPr marL="383540" lvl="1">
              <a:buFont typeface="Arial"/>
              <a:buChar char="•"/>
            </a:pPr>
            <a:r>
              <a:rPr lang="en-US">
                <a:cs typeface="Calibri"/>
              </a:rPr>
              <a:t>Layers Of protocols</a:t>
            </a:r>
          </a:p>
          <a:p>
            <a:pPr>
              <a:buFont typeface="Arial"/>
              <a:buChar char="•"/>
            </a:pPr>
            <a:r>
              <a:rPr lang="en-US">
                <a:cs typeface="Calibri"/>
              </a:rPr>
              <a:t>I</a:t>
            </a:r>
            <a:r>
              <a:rPr lang="en-US" baseline="30000">
                <a:cs typeface="Calibri"/>
              </a:rPr>
              <a:t>2</a:t>
            </a:r>
            <a:r>
              <a:rPr lang="en-US">
                <a:cs typeface="Calibri"/>
              </a:rPr>
              <a:t>C</a:t>
            </a:r>
          </a:p>
          <a:p>
            <a:pPr marL="383540" lvl="1">
              <a:buFont typeface="Arial"/>
              <a:buChar char="•"/>
            </a:pPr>
            <a:r>
              <a:rPr lang="en-US">
                <a:cs typeface="Calibri"/>
              </a:rPr>
              <a:t>Standard Speeds</a:t>
            </a:r>
          </a:p>
          <a:p>
            <a:pPr marL="383540" lvl="1">
              <a:buFont typeface="Arial"/>
              <a:buChar char="•"/>
            </a:pPr>
            <a:r>
              <a:rPr lang="en-US">
                <a:cs typeface="Calibri"/>
              </a:rPr>
              <a:t>Acks and Knacks</a:t>
            </a:r>
          </a:p>
          <a:p>
            <a:pPr>
              <a:buFont typeface="Arial"/>
              <a:buChar char="•"/>
            </a:pPr>
            <a:r>
              <a:rPr lang="en-US">
                <a:cs typeface="Calibri"/>
              </a:rPr>
              <a:t>Database Normal Forms</a:t>
            </a:r>
          </a:p>
          <a:p>
            <a:pPr marL="383540" lvl="1">
              <a:buFont typeface="Arial"/>
              <a:buChar char="•"/>
            </a:pPr>
            <a:r>
              <a:rPr lang="en-US">
                <a:cs typeface="Calibri"/>
              </a:rPr>
              <a:t>Data space optimizations</a:t>
            </a:r>
          </a:p>
          <a:p>
            <a:pPr marL="383540" lvl="1">
              <a:buFont typeface="Arial"/>
              <a:buChar char="•"/>
            </a:pPr>
            <a:r>
              <a:rPr lang="en-US">
                <a:cs typeface="Calibri"/>
              </a:rPr>
              <a:t>Query runtime optimizations.</a:t>
            </a:r>
          </a:p>
          <a:p>
            <a:pPr marL="0" indent="0">
              <a:buNone/>
            </a:pPr>
            <a:endParaRPr lang="en-US">
              <a:cs typeface="Calibri"/>
            </a:endParaRPr>
          </a:p>
          <a:p>
            <a:pPr marL="0" indent="0">
              <a:buNone/>
            </a:pPr>
            <a:endParaRPr lang="en-US">
              <a:cs typeface="Calibri"/>
            </a:endParaRPr>
          </a:p>
        </p:txBody>
      </p:sp>
      <p:pic>
        <p:nvPicPr>
          <p:cNvPr id="4" name="Picture 4" descr="Table&#10;&#10;Description automatically generated">
            <a:extLst>
              <a:ext uri="{FF2B5EF4-FFF2-40B4-BE49-F238E27FC236}">
                <a16:creationId xmlns:a16="http://schemas.microsoft.com/office/drawing/2014/main" id="{2D3C61B2-D49C-11AA-9DD3-18A05555D35A}"/>
              </a:ext>
            </a:extLst>
          </p:cNvPr>
          <p:cNvPicPr>
            <a:picLocks noChangeAspect="1"/>
          </p:cNvPicPr>
          <p:nvPr/>
        </p:nvPicPr>
        <p:blipFill>
          <a:blip r:embed="rId2"/>
          <a:stretch>
            <a:fillRect/>
          </a:stretch>
        </p:blipFill>
        <p:spPr>
          <a:xfrm>
            <a:off x="8389716" y="1007962"/>
            <a:ext cx="2743200" cy="3048000"/>
          </a:xfrm>
          <a:prstGeom prst="rect">
            <a:avLst/>
          </a:prstGeom>
        </p:spPr>
      </p:pic>
      <p:pic>
        <p:nvPicPr>
          <p:cNvPr id="5" name="Picture 5" descr="Diagram, text&#10;&#10;Description automatically generated">
            <a:extLst>
              <a:ext uri="{FF2B5EF4-FFF2-40B4-BE49-F238E27FC236}">
                <a16:creationId xmlns:a16="http://schemas.microsoft.com/office/drawing/2014/main" id="{6A4D3CEE-D59A-B8E7-BEF0-78030EC1B9B5}"/>
              </a:ext>
            </a:extLst>
          </p:cNvPr>
          <p:cNvPicPr>
            <a:picLocks noChangeAspect="1"/>
          </p:cNvPicPr>
          <p:nvPr/>
        </p:nvPicPr>
        <p:blipFill>
          <a:blip r:embed="rId3"/>
          <a:stretch>
            <a:fillRect/>
          </a:stretch>
        </p:blipFill>
        <p:spPr>
          <a:xfrm>
            <a:off x="4222831" y="4099799"/>
            <a:ext cx="6939022" cy="1928250"/>
          </a:xfrm>
          <a:prstGeom prst="rect">
            <a:avLst/>
          </a:prstGeom>
        </p:spPr>
      </p:pic>
      <p:pic>
        <p:nvPicPr>
          <p:cNvPr id="7" name="Picture 10" descr="A picture containing wall, person, person, indoor&#10;&#10;Description automatically generated">
            <a:extLst>
              <a:ext uri="{FF2B5EF4-FFF2-40B4-BE49-F238E27FC236}">
                <a16:creationId xmlns:a16="http://schemas.microsoft.com/office/drawing/2014/main" id="{0969F378-A4D0-FE21-091C-8F6A43065A67}"/>
              </a:ext>
            </a:extLst>
          </p:cNvPr>
          <p:cNvPicPr>
            <a:picLocks noChangeAspect="1"/>
          </p:cNvPicPr>
          <p:nvPr/>
        </p:nvPicPr>
        <p:blipFill>
          <a:blip r:embed="rId4"/>
          <a:stretch>
            <a:fillRect/>
          </a:stretch>
        </p:blipFill>
        <p:spPr>
          <a:xfrm>
            <a:off x="183132" y="4896209"/>
            <a:ext cx="1847850" cy="1752600"/>
          </a:xfrm>
          <a:prstGeom prst="rect">
            <a:avLst/>
          </a:prstGeom>
        </p:spPr>
      </p:pic>
    </p:spTree>
    <p:extLst>
      <p:ext uri="{BB962C8B-B14F-4D97-AF65-F5344CB8AC3E}">
        <p14:creationId xmlns:p14="http://schemas.microsoft.com/office/powerpoint/2010/main" val="375440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6163F2-9E3B-54F2-02E3-955BFC35E38C}"/>
              </a:ext>
            </a:extLst>
          </p:cNvPr>
          <p:cNvPicPr>
            <a:picLocks noChangeAspect="1"/>
          </p:cNvPicPr>
          <p:nvPr/>
        </p:nvPicPr>
        <p:blipFill>
          <a:blip r:embed="rId5"/>
          <a:stretch>
            <a:fillRect/>
          </a:stretch>
        </p:blipFill>
        <p:spPr>
          <a:xfrm>
            <a:off x="8898925" y="4411563"/>
            <a:ext cx="1977646" cy="1783520"/>
          </a:xfrm>
          <a:prstGeom prst="rect">
            <a:avLst/>
          </a:prstGeom>
        </p:spPr>
      </p:pic>
      <p:sp>
        <p:nvSpPr>
          <p:cNvPr id="19" name="Rectangle 18">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B01099-357F-1903-422F-046A6CEAD4EB}"/>
              </a:ext>
            </a:extLst>
          </p:cNvPr>
          <p:cNvSpPr>
            <a:spLocks noGrp="1"/>
          </p:cNvSpPr>
          <p:nvPr>
            <p:ph type="title" idx="4294967295"/>
          </p:nvPr>
        </p:nvSpPr>
        <p:spPr>
          <a:xfrm>
            <a:off x="1222375" y="-538163"/>
            <a:ext cx="10058400" cy="1449388"/>
          </a:xfrm>
        </p:spPr>
        <p:txBody>
          <a:bodyPr/>
          <a:lstStyle/>
          <a:p>
            <a:r>
              <a:rPr lang="en-US">
                <a:cs typeface="Calibri Light"/>
              </a:rPr>
              <a:t>Budget and Finance</a:t>
            </a:r>
            <a:endParaRPr lang="en-US"/>
          </a:p>
        </p:txBody>
      </p:sp>
      <p:sp>
        <p:nvSpPr>
          <p:cNvPr id="3" name="Content Placeholder 2">
            <a:extLst>
              <a:ext uri="{FF2B5EF4-FFF2-40B4-BE49-F238E27FC236}">
                <a16:creationId xmlns:a16="http://schemas.microsoft.com/office/drawing/2014/main" id="{4E794C48-7EA9-B397-5552-D18857C49C70}"/>
              </a:ext>
            </a:extLst>
          </p:cNvPr>
          <p:cNvSpPr>
            <a:spLocks noGrp="1"/>
          </p:cNvSpPr>
          <p:nvPr>
            <p:ph idx="4294967295"/>
          </p:nvPr>
        </p:nvSpPr>
        <p:spPr>
          <a:xfrm>
            <a:off x="0" y="1511300"/>
            <a:ext cx="10515600" cy="4665663"/>
          </a:xfrm>
        </p:spPr>
        <p:txBody>
          <a:bodyPr vert="horz" lIns="91440" tIns="45720" rIns="91440" bIns="45720" rtlCol="0" anchor="t">
            <a:normAutofit/>
          </a:bodyPr>
          <a:lstStyle/>
          <a:p>
            <a:endParaRPr lang="en-US" dirty="0">
              <a:cs typeface="Calibri" panose="020F0502020204030204"/>
            </a:endParaRPr>
          </a:p>
          <a:p>
            <a:endParaRPr lang="en-US" dirty="0">
              <a:cs typeface="Calibri" panose="020F0502020204030204"/>
            </a:endParaRPr>
          </a:p>
        </p:txBody>
      </p:sp>
      <p:graphicFrame>
        <p:nvGraphicFramePr>
          <p:cNvPr id="12" name="Table 11">
            <a:extLst>
              <a:ext uri="{FF2B5EF4-FFF2-40B4-BE49-F238E27FC236}">
                <a16:creationId xmlns:a16="http://schemas.microsoft.com/office/drawing/2014/main" id="{1F35D0D3-1978-AC16-35A9-1F0426F10D93}"/>
              </a:ext>
            </a:extLst>
          </p:cNvPr>
          <p:cNvGraphicFramePr>
            <a:graphicFrameLocks noGrp="1"/>
          </p:cNvGraphicFramePr>
          <p:nvPr>
            <p:extLst>
              <p:ext uri="{D42A27DB-BD31-4B8C-83A1-F6EECF244321}">
                <p14:modId xmlns:p14="http://schemas.microsoft.com/office/powerpoint/2010/main" val="193991338"/>
              </p:ext>
            </p:extLst>
          </p:nvPr>
        </p:nvGraphicFramePr>
        <p:xfrm>
          <a:off x="596295" y="1353947"/>
          <a:ext cx="7219716" cy="3992753"/>
        </p:xfrm>
        <a:graphic>
          <a:graphicData uri="http://schemas.openxmlformats.org/drawingml/2006/table">
            <a:tbl>
              <a:tblPr firstRow="1" bandRow="1">
                <a:tableStyleId>{5C22544A-7EE6-4342-B048-85BDC9FD1C3A}</a:tableStyleId>
              </a:tblPr>
              <a:tblGrid>
                <a:gridCol w="4785588">
                  <a:extLst>
                    <a:ext uri="{9D8B030D-6E8A-4147-A177-3AD203B41FA5}">
                      <a16:colId xmlns:a16="http://schemas.microsoft.com/office/drawing/2014/main" val="2520617780"/>
                    </a:ext>
                  </a:extLst>
                </a:gridCol>
                <a:gridCol w="783821">
                  <a:extLst>
                    <a:ext uri="{9D8B030D-6E8A-4147-A177-3AD203B41FA5}">
                      <a16:colId xmlns:a16="http://schemas.microsoft.com/office/drawing/2014/main" val="875770270"/>
                    </a:ext>
                  </a:extLst>
                </a:gridCol>
                <a:gridCol w="729337">
                  <a:extLst>
                    <a:ext uri="{9D8B030D-6E8A-4147-A177-3AD203B41FA5}">
                      <a16:colId xmlns:a16="http://schemas.microsoft.com/office/drawing/2014/main" val="449910849"/>
                    </a:ext>
                  </a:extLst>
                </a:gridCol>
                <a:gridCol w="920970">
                  <a:extLst>
                    <a:ext uri="{9D8B030D-6E8A-4147-A177-3AD203B41FA5}">
                      <a16:colId xmlns:a16="http://schemas.microsoft.com/office/drawing/2014/main" val="3162282901"/>
                    </a:ext>
                  </a:extLst>
                </a:gridCol>
              </a:tblGrid>
              <a:tr h="252957">
                <a:tc>
                  <a:txBody>
                    <a:bodyPr/>
                    <a:lstStyle/>
                    <a:p>
                      <a:pPr algn="l" fontAlgn="b"/>
                      <a:r>
                        <a:rPr lang="en-US" sz="1400" u="none" strike="noStrike" dirty="0">
                          <a:effectLst/>
                        </a:rPr>
                        <a:t>Item</a:t>
                      </a:r>
                      <a:endParaRPr lang="en-US" sz="1400" b="0" i="0" u="none" strike="noStrike" dirty="0">
                        <a:solidFill>
                          <a:srgbClr val="FFFFFF"/>
                        </a:solidFill>
                        <a:effectLst/>
                        <a:latin typeface="Calibri" panose="020F0502020204030204" pitchFamily="34" charset="0"/>
                      </a:endParaRPr>
                    </a:p>
                  </a:txBody>
                  <a:tcPr marL="11272" marR="11272" marT="11272" marB="0" anchor="b"/>
                </a:tc>
                <a:tc>
                  <a:txBody>
                    <a:bodyPr/>
                    <a:lstStyle/>
                    <a:p>
                      <a:pPr algn="l" fontAlgn="b"/>
                      <a:r>
                        <a:rPr lang="en-US" sz="1400" u="none" strike="noStrike">
                          <a:effectLst/>
                        </a:rPr>
                        <a:t>Money</a:t>
                      </a:r>
                      <a:endParaRPr lang="en-US" sz="1400" b="0" i="0" u="none" strike="noStrike">
                        <a:solidFill>
                          <a:srgbClr val="FFFFFF"/>
                        </a:solidFill>
                        <a:effectLst/>
                        <a:latin typeface="Calibri" panose="020F0502020204030204" pitchFamily="34" charset="0"/>
                      </a:endParaRPr>
                    </a:p>
                  </a:txBody>
                  <a:tcPr marL="11272" marR="11272" marT="11272" marB="0" anchor="b"/>
                </a:tc>
                <a:tc>
                  <a:txBody>
                    <a:bodyPr/>
                    <a:lstStyle/>
                    <a:p>
                      <a:pPr algn="l" fontAlgn="b"/>
                      <a:r>
                        <a:rPr lang="en-US" sz="1400" u="none" strike="noStrike">
                          <a:effectLst/>
                        </a:rPr>
                        <a:t>Nubmer</a:t>
                      </a:r>
                      <a:endParaRPr lang="en-US" sz="1400" b="0" i="0" u="none" strike="noStrike">
                        <a:solidFill>
                          <a:srgbClr val="FFFFFF"/>
                        </a:solidFill>
                        <a:effectLst/>
                        <a:latin typeface="Calibri" panose="020F0502020204030204" pitchFamily="34" charset="0"/>
                      </a:endParaRPr>
                    </a:p>
                  </a:txBody>
                  <a:tcPr marL="11272" marR="11272" marT="11272" marB="0" anchor="b"/>
                </a:tc>
                <a:tc>
                  <a:txBody>
                    <a:bodyPr/>
                    <a:lstStyle/>
                    <a:p>
                      <a:pPr algn="l" fontAlgn="b"/>
                      <a:r>
                        <a:rPr lang="en-US" sz="1400" u="none" strike="noStrike">
                          <a:effectLst/>
                        </a:rPr>
                        <a:t>Est Cost</a:t>
                      </a:r>
                      <a:endParaRPr lang="en-US" sz="1400" b="0" i="0" u="none" strike="noStrike">
                        <a:solidFill>
                          <a:srgbClr val="FFFFFF"/>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2464572811"/>
                  </a:ext>
                </a:extLst>
              </a:tr>
              <a:tr h="252957">
                <a:tc>
                  <a:txBody>
                    <a:bodyPr/>
                    <a:lstStyle/>
                    <a:p>
                      <a:pPr algn="l" fontAlgn="b"/>
                      <a:r>
                        <a:rPr lang="en-US" sz="1400" u="none" strike="noStrike" dirty="0">
                          <a:effectLst/>
                        </a:rPr>
                        <a:t>AFE4404 Evaluation Board</a:t>
                      </a:r>
                      <a:endParaRPr lang="en-US" sz="1400" b="0" i="0" u="none" strike="noStrike" dirty="0">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$270.00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$270.00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2760266859"/>
                  </a:ext>
                </a:extLst>
              </a:tr>
              <a:tr h="252957">
                <a:tc>
                  <a:txBody>
                    <a:bodyPr/>
                    <a:lstStyle/>
                    <a:p>
                      <a:pPr algn="l" fontAlgn="b"/>
                      <a:r>
                        <a:rPr lang="en-US" sz="1400" u="none" strike="noStrike">
                          <a:effectLst/>
                        </a:rPr>
                        <a:t>Half mill ball grid array adapters</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$20.00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$60.00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1879881250"/>
                  </a:ext>
                </a:extLst>
              </a:tr>
              <a:tr h="252957">
                <a:tc>
                  <a:txBody>
                    <a:bodyPr/>
                    <a:lstStyle/>
                    <a:p>
                      <a:pPr algn="l" fontAlgn="b"/>
                      <a:r>
                        <a:rPr lang="en-US" sz="1400" u="none" strike="noStrike">
                          <a:effectLst/>
                        </a:rPr>
                        <a:t>Ardiuno Nano Ble</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$24.00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$168.00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3453874859"/>
                  </a:ext>
                </a:extLst>
              </a:tr>
              <a:tr h="252957">
                <a:tc>
                  <a:txBody>
                    <a:bodyPr/>
                    <a:lstStyle/>
                    <a:p>
                      <a:pPr algn="l" fontAlgn="b"/>
                      <a:r>
                        <a:rPr lang="en-US" sz="1400" u="none" strike="noStrike">
                          <a:effectLst/>
                        </a:rPr>
                        <a:t>Custom PCBs X 2 Large 5 small</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$240.00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$240.00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3204231771"/>
                  </a:ext>
                </a:extLst>
              </a:tr>
              <a:tr h="252957">
                <a:tc>
                  <a:txBody>
                    <a:bodyPr/>
                    <a:lstStyle/>
                    <a:p>
                      <a:pPr algn="l" fontAlgn="b"/>
                      <a:r>
                        <a:rPr lang="en-US" sz="1400" u="none" strike="noStrike">
                          <a:effectLst/>
                        </a:rPr>
                        <a:t>Extra Misc Batch RLC components</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$60.00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$60.00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3818981547"/>
                  </a:ext>
                </a:extLst>
              </a:tr>
              <a:tr h="252957">
                <a:tc>
                  <a:txBody>
                    <a:bodyPr/>
                    <a:lstStyle/>
                    <a:p>
                      <a:pPr algn="l" fontAlgn="b"/>
                      <a:r>
                        <a:rPr lang="en-US" sz="1400" u="none" strike="noStrike">
                          <a:effectLst/>
                        </a:rPr>
                        <a:t>PLA</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$20.00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$20.00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3756577263"/>
                  </a:ext>
                </a:extLst>
              </a:tr>
              <a:tr h="252957">
                <a:tc>
                  <a:txBody>
                    <a:bodyPr/>
                    <a:lstStyle/>
                    <a:p>
                      <a:pPr algn="l" fontAlgn="b"/>
                      <a:r>
                        <a:rPr lang="en-US" sz="1400" u="none" strike="noStrike">
                          <a:effectLst/>
                        </a:rPr>
                        <a:t>Lithium Ion Polymer Battery - 3.7v 500mAh</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$8.00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$8.00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1647227370"/>
                  </a:ext>
                </a:extLst>
              </a:tr>
              <a:tr h="252957">
                <a:tc>
                  <a:txBody>
                    <a:bodyPr/>
                    <a:lstStyle/>
                    <a:p>
                      <a:pPr algn="l" fontAlgn="b"/>
                      <a:r>
                        <a:rPr lang="en-US" sz="1400" u="none" strike="noStrike">
                          <a:effectLst/>
                        </a:rPr>
                        <a:t>Battery Charging Circuit, Buck Boost converter</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$30.00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$30.00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1081354521"/>
                  </a:ext>
                </a:extLst>
              </a:tr>
              <a:tr h="252957">
                <a:tc>
                  <a:txBody>
                    <a:bodyPr/>
                    <a:lstStyle/>
                    <a:p>
                      <a:pPr algn="l" fontAlgn="b"/>
                      <a:r>
                        <a:rPr lang="en-US" sz="1400" u="none" strike="noStrike">
                          <a:effectLst/>
                        </a:rPr>
                        <a:t>42BGA stencil from Protoboard and Photodiodes</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$65.79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$65.79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524051747"/>
                  </a:ext>
                </a:extLst>
              </a:tr>
              <a:tr h="252957">
                <a:tc>
                  <a:txBody>
                    <a:bodyPr/>
                    <a:lstStyle/>
                    <a:p>
                      <a:pPr algn="l" fontAlgn="b"/>
                      <a:r>
                        <a:rPr lang="en-US" sz="1400" u="none" strike="noStrike">
                          <a:effectLst/>
                        </a:rPr>
                        <a:t>AFE4404 s and Photodiodes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$57.86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$57.86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2345004028"/>
                  </a:ext>
                </a:extLst>
              </a:tr>
              <a:tr h="252957">
                <a:tc>
                  <a:txBody>
                    <a:bodyPr/>
                    <a:lstStyle/>
                    <a:p>
                      <a:pPr algn="l" fontAlgn="b"/>
                      <a:r>
                        <a:rPr lang="en-US" sz="1400" u="none" strike="noStrike">
                          <a:effectLst/>
                        </a:rPr>
                        <a:t>Thorlabs- optics polarizers and adhesive</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73.13</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$73.13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1232167879"/>
                  </a:ext>
                </a:extLst>
              </a:tr>
              <a:tr h="252957">
                <a:tc>
                  <a:txBody>
                    <a:bodyPr/>
                    <a:lstStyle/>
                    <a:p>
                      <a:pPr algn="l" fontAlgn="b"/>
                      <a:r>
                        <a:rPr lang="en-US" sz="1400" u="none" strike="noStrike">
                          <a:effectLst/>
                        </a:rPr>
                        <a:t>Edmond optics, glass windows</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$141.23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$141.23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2842362106"/>
                  </a:ext>
                </a:extLst>
              </a:tr>
              <a:tr h="451355">
                <a:tc>
                  <a:txBody>
                    <a:bodyPr/>
                    <a:lstStyle/>
                    <a:p>
                      <a:pPr algn="l" fontAlgn="b"/>
                      <a:r>
                        <a:rPr lang="en-US" sz="1400" u="none" strike="noStrike">
                          <a:effectLst/>
                        </a:rPr>
                        <a:t>Electrical Components AFEs/ Adapter boards Sensors/ LEDS /  Photodiodes</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$271 </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a:effectLst/>
                        </a:rPr>
                        <a:t>$271.00 </a:t>
                      </a:r>
                      <a:endParaRPr lang="en-US" sz="1400" b="0" i="0" u="none" strike="noStrike">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1199705345"/>
                  </a:ext>
                </a:extLst>
              </a:tr>
              <a:tr h="252957">
                <a:tc>
                  <a:txBody>
                    <a:bodyPr/>
                    <a:lstStyle/>
                    <a:p>
                      <a:pPr algn="l" fontAlgn="b"/>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l" fontAlgn="b"/>
                      <a:r>
                        <a:rPr lang="en-US" sz="1400" u="none" strike="noStrike">
                          <a:effectLst/>
                        </a:rPr>
                        <a:t>Sum</a:t>
                      </a:r>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11272" marR="11272" marT="11272" marB="0" anchor="b"/>
                </a:tc>
                <a:tc>
                  <a:txBody>
                    <a:bodyPr/>
                    <a:lstStyle/>
                    <a:p>
                      <a:pPr algn="r" fontAlgn="b"/>
                      <a:r>
                        <a:rPr lang="en-US" sz="1400" u="none" strike="noStrike" dirty="0">
                          <a:effectLst/>
                        </a:rPr>
                        <a:t>$1,465.01 </a:t>
                      </a:r>
                      <a:endParaRPr lang="en-US" sz="1400" b="0" i="0" u="none" strike="noStrike" dirty="0">
                        <a:solidFill>
                          <a:srgbClr val="000000"/>
                        </a:solidFill>
                        <a:effectLst/>
                        <a:latin typeface="Calibri" panose="020F0502020204030204" pitchFamily="34" charset="0"/>
                      </a:endParaRPr>
                    </a:p>
                  </a:txBody>
                  <a:tcPr marL="11272" marR="11272" marT="11272" marB="0" anchor="b"/>
                </a:tc>
                <a:extLst>
                  <a:ext uri="{0D108BD9-81ED-4DB2-BD59-A6C34878D82A}">
                    <a16:rowId xmlns:a16="http://schemas.microsoft.com/office/drawing/2014/main" val="2790089366"/>
                  </a:ext>
                </a:extLst>
              </a:tr>
            </a:tbl>
          </a:graphicData>
        </a:graphic>
      </p:graphicFrame>
      <p:pic>
        <p:nvPicPr>
          <p:cNvPr id="15" name="Audio 14">
            <a:hlinkClick r:id="" action="ppaction://media"/>
            <a:extLst>
              <a:ext uri="{FF2B5EF4-FFF2-40B4-BE49-F238E27FC236}">
                <a16:creationId xmlns:a16="http://schemas.microsoft.com/office/drawing/2014/main" id="{FB76AF7B-376D-B3D2-B164-E3A114C273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58375786"/>
      </p:ext>
    </p:extLst>
  </p:cSld>
  <p:clrMapOvr>
    <a:masterClrMapping/>
  </p:clrMapOvr>
  <mc:AlternateContent xmlns:mc="http://schemas.openxmlformats.org/markup-compatibility/2006" xmlns:p14="http://schemas.microsoft.com/office/powerpoint/2010/main">
    <mc:Choice Requires="p14">
      <p:transition spd="slow" p14:dur="2000" advTm="17479"/>
    </mc:Choice>
    <mc:Fallback xmlns="">
      <p:transition spd="slow" advTm="17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6EF3C-AF67-556E-4B10-72BA16F6F363}"/>
              </a:ext>
            </a:extLst>
          </p:cNvPr>
          <p:cNvSpPr>
            <a:spLocks noGrp="1"/>
          </p:cNvSpPr>
          <p:nvPr>
            <p:ph type="title"/>
          </p:nvPr>
        </p:nvSpPr>
        <p:spPr/>
        <p:txBody>
          <a:bodyPr/>
          <a:lstStyle/>
          <a:p>
            <a:r>
              <a:rPr lang="en-US">
                <a:cs typeface="Calibri Light"/>
              </a:rPr>
              <a:t>Distribution of Labor</a:t>
            </a:r>
            <a:endParaRPr lang="en-US"/>
          </a:p>
        </p:txBody>
      </p:sp>
      <p:pic>
        <p:nvPicPr>
          <p:cNvPr id="6" name="Picture 6" descr="Chart, pie chart&#10;&#10;Description automatically generated">
            <a:extLst>
              <a:ext uri="{FF2B5EF4-FFF2-40B4-BE49-F238E27FC236}">
                <a16:creationId xmlns:a16="http://schemas.microsoft.com/office/drawing/2014/main" id="{E0203BF4-29A4-53FC-9E94-27457C80AE6B}"/>
              </a:ext>
            </a:extLst>
          </p:cNvPr>
          <p:cNvPicPr>
            <a:picLocks noGrp="1" noChangeAspect="1"/>
          </p:cNvPicPr>
          <p:nvPr>
            <p:ph idx="1"/>
          </p:nvPr>
        </p:nvPicPr>
        <p:blipFill>
          <a:blip r:embed="rId3"/>
          <a:stretch>
            <a:fillRect/>
          </a:stretch>
        </p:blipFill>
        <p:spPr>
          <a:xfrm>
            <a:off x="2563954" y="1989508"/>
            <a:ext cx="6693732" cy="4023360"/>
          </a:xfrm>
        </p:spPr>
      </p:pic>
      <p:pic>
        <p:nvPicPr>
          <p:cNvPr id="3" name="Picture 5">
            <a:extLst>
              <a:ext uri="{FF2B5EF4-FFF2-40B4-BE49-F238E27FC236}">
                <a16:creationId xmlns:a16="http://schemas.microsoft.com/office/drawing/2014/main" id="{20320B64-FADB-CBBD-8EF9-92C618EFC136}"/>
              </a:ext>
            </a:extLst>
          </p:cNvPr>
          <p:cNvPicPr>
            <a:picLocks noChangeAspect="1"/>
          </p:cNvPicPr>
          <p:nvPr/>
        </p:nvPicPr>
        <p:blipFill>
          <a:blip r:embed="rId4"/>
          <a:stretch>
            <a:fillRect/>
          </a:stretch>
        </p:blipFill>
        <p:spPr>
          <a:xfrm>
            <a:off x="9848582" y="4914273"/>
            <a:ext cx="1969518" cy="1745230"/>
          </a:xfrm>
          <a:prstGeom prst="rect">
            <a:avLst/>
          </a:prstGeom>
        </p:spPr>
      </p:pic>
    </p:spTree>
    <p:extLst>
      <p:ext uri="{BB962C8B-B14F-4D97-AF65-F5344CB8AC3E}">
        <p14:creationId xmlns:p14="http://schemas.microsoft.com/office/powerpoint/2010/main" val="3734539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10B7-B765-467E-5B52-96A72AFA26ED}"/>
              </a:ext>
            </a:extLst>
          </p:cNvPr>
          <p:cNvSpPr>
            <a:spLocks noGrp="1"/>
          </p:cNvSpPr>
          <p:nvPr>
            <p:ph type="title" idx="4294967295"/>
          </p:nvPr>
        </p:nvSpPr>
        <p:spPr>
          <a:xfrm>
            <a:off x="1065145" y="261667"/>
            <a:ext cx="10058400" cy="1449388"/>
          </a:xfrm>
        </p:spPr>
        <p:txBody>
          <a:bodyPr/>
          <a:lstStyle/>
          <a:p>
            <a:pPr algn="ctr"/>
            <a:r>
              <a:rPr lang="en-US">
                <a:cs typeface="Calibri Light"/>
              </a:rPr>
              <a:t>Series of Complications</a:t>
            </a:r>
            <a:endParaRPr lang="en-US"/>
          </a:p>
        </p:txBody>
      </p:sp>
      <p:sp>
        <p:nvSpPr>
          <p:cNvPr id="3" name="TextBox 2">
            <a:extLst>
              <a:ext uri="{FF2B5EF4-FFF2-40B4-BE49-F238E27FC236}">
                <a16:creationId xmlns:a16="http://schemas.microsoft.com/office/drawing/2014/main" id="{AED3478C-BFD7-2559-F75B-CFBF55B1A80B}"/>
              </a:ext>
            </a:extLst>
          </p:cNvPr>
          <p:cNvSpPr txBox="1"/>
          <p:nvPr/>
        </p:nvSpPr>
        <p:spPr>
          <a:xfrm>
            <a:off x="1026807" y="2329233"/>
            <a:ext cx="486382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Limitations of physical opto-mechanical design</a:t>
            </a:r>
          </a:p>
          <a:p>
            <a:pPr marL="742950" lvl="1" indent="-285750">
              <a:buFont typeface="Arial"/>
              <a:buChar char="•"/>
            </a:pPr>
            <a:r>
              <a:rPr lang="en-US" sz="2000">
                <a:cs typeface="Calibri"/>
              </a:rPr>
              <a:t>3D printing</a:t>
            </a:r>
          </a:p>
          <a:p>
            <a:pPr marL="742950" lvl="1" indent="-285750">
              <a:buFont typeface="Arial"/>
              <a:buChar char="•"/>
            </a:pPr>
            <a:r>
              <a:rPr lang="en-US" sz="2000">
                <a:cs typeface="Calibri"/>
              </a:rPr>
              <a:t>Optical adhesive</a:t>
            </a:r>
          </a:p>
          <a:p>
            <a:pPr marL="742950" lvl="1" indent="-285750">
              <a:buFont typeface="Arial"/>
              <a:buChar char="•"/>
            </a:pPr>
            <a:r>
              <a:rPr lang="en-US" sz="2000">
                <a:cs typeface="Calibri"/>
              </a:rPr>
              <a:t>Size of components</a:t>
            </a:r>
          </a:p>
          <a:p>
            <a:pPr marL="742950" lvl="1" indent="-285750">
              <a:buFont typeface="Arial"/>
              <a:buChar char="•"/>
            </a:pPr>
            <a:r>
              <a:rPr lang="en-US" sz="2000">
                <a:cs typeface="Calibri"/>
              </a:rPr>
              <a:t>Reliable Characterization of System</a:t>
            </a:r>
          </a:p>
          <a:p>
            <a:endParaRPr lang="en-US" sz="2000">
              <a:cs typeface="Calibri"/>
            </a:endParaRPr>
          </a:p>
          <a:p>
            <a:pPr marL="742950" lvl="1" indent="-285750">
              <a:buFont typeface="Arial"/>
              <a:buChar char="•"/>
            </a:pPr>
            <a:endParaRPr lang="en-US">
              <a:cs typeface="Calibri"/>
            </a:endParaRPr>
          </a:p>
          <a:p>
            <a:pPr marL="742950" lvl="1" indent="-285750">
              <a:buFont typeface="Arial"/>
              <a:buChar char="•"/>
            </a:pPr>
            <a:endParaRPr lang="en-US">
              <a:cs typeface="Calibri"/>
            </a:endParaRPr>
          </a:p>
          <a:p>
            <a:pPr marL="742950" lvl="1" indent="-285750">
              <a:buFont typeface="Arial"/>
              <a:buChar char="•"/>
            </a:pPr>
            <a:endParaRPr lang="en-US">
              <a:cs typeface="Calibri"/>
            </a:endParaRPr>
          </a:p>
        </p:txBody>
      </p:sp>
      <p:sp>
        <p:nvSpPr>
          <p:cNvPr id="4" name="TextBox 3">
            <a:extLst>
              <a:ext uri="{FF2B5EF4-FFF2-40B4-BE49-F238E27FC236}">
                <a16:creationId xmlns:a16="http://schemas.microsoft.com/office/drawing/2014/main" id="{DC79A693-D1CD-C5F3-2145-920D15940980}"/>
              </a:ext>
            </a:extLst>
          </p:cNvPr>
          <p:cNvSpPr txBox="1"/>
          <p:nvPr/>
        </p:nvSpPr>
        <p:spPr>
          <a:xfrm>
            <a:off x="7079573" y="2329232"/>
            <a:ext cx="486382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Android Development</a:t>
            </a:r>
            <a:endParaRPr lang="en-US">
              <a:cs typeface="Calibri" panose="020F0502020204030204"/>
            </a:endParaRPr>
          </a:p>
          <a:p>
            <a:pPr marL="742950" lvl="1" indent="-285750">
              <a:buFont typeface="Arial"/>
              <a:buChar char="•"/>
            </a:pPr>
            <a:r>
              <a:rPr lang="en-US" sz="2000">
                <a:cs typeface="Calibri"/>
              </a:rPr>
              <a:t>Learning Curve</a:t>
            </a:r>
          </a:p>
          <a:p>
            <a:pPr marL="285750" indent="-285750">
              <a:buFont typeface="Arial"/>
              <a:buChar char="•"/>
            </a:pPr>
            <a:r>
              <a:rPr lang="en-US" sz="2000">
                <a:cs typeface="Calibri"/>
              </a:rPr>
              <a:t>Circuit diagnostics</a:t>
            </a:r>
          </a:p>
          <a:p>
            <a:pPr marL="742950" lvl="1" indent="-285750">
              <a:buFont typeface="Arial"/>
              <a:buChar char="•"/>
            </a:pPr>
            <a:r>
              <a:rPr lang="en-US" sz="2000">
                <a:cs typeface="Calibri"/>
              </a:rPr>
              <a:t>IC sophistication</a:t>
            </a:r>
          </a:p>
          <a:p>
            <a:pPr marL="742950" lvl="1" indent="-285750">
              <a:buFont typeface="Arial"/>
              <a:buChar char="•"/>
            </a:pPr>
            <a:r>
              <a:rPr lang="en-US" sz="2000">
                <a:cs typeface="Calibri"/>
              </a:rPr>
              <a:t>BGA ICs</a:t>
            </a:r>
          </a:p>
          <a:p>
            <a:pPr marL="742950" lvl="1" indent="-285750">
              <a:buFont typeface="Arial"/>
              <a:buChar char="•"/>
            </a:pPr>
            <a:endParaRPr lang="en-US">
              <a:cs typeface="Calibri"/>
            </a:endParaRPr>
          </a:p>
          <a:p>
            <a:pPr marL="742950" lvl="1" indent="-285750">
              <a:buFont typeface="Arial"/>
              <a:buChar char="•"/>
            </a:pPr>
            <a:endParaRPr lang="en-US">
              <a:cs typeface="Calibri"/>
            </a:endParaRPr>
          </a:p>
          <a:p>
            <a:pPr marL="742950" lvl="1" indent="-285750">
              <a:buFont typeface="Arial"/>
              <a:buChar char="•"/>
            </a:pPr>
            <a:endParaRPr lang="en-US">
              <a:cs typeface="Calibri"/>
            </a:endParaRPr>
          </a:p>
        </p:txBody>
      </p:sp>
    </p:spTree>
    <p:extLst>
      <p:ext uri="{BB962C8B-B14F-4D97-AF65-F5344CB8AC3E}">
        <p14:creationId xmlns:p14="http://schemas.microsoft.com/office/powerpoint/2010/main" val="565120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10B7-B765-467E-5B52-96A72AFA26ED}"/>
              </a:ext>
            </a:extLst>
          </p:cNvPr>
          <p:cNvSpPr>
            <a:spLocks noGrp="1"/>
          </p:cNvSpPr>
          <p:nvPr>
            <p:ph type="title" idx="4294967295"/>
          </p:nvPr>
        </p:nvSpPr>
        <p:spPr>
          <a:xfrm>
            <a:off x="1065146" y="261667"/>
            <a:ext cx="10058400" cy="1449388"/>
          </a:xfrm>
        </p:spPr>
        <p:txBody>
          <a:bodyPr/>
          <a:lstStyle/>
          <a:p>
            <a:pPr algn="ctr"/>
            <a:r>
              <a:rPr lang="en-US">
                <a:cs typeface="Calibri Light"/>
              </a:rPr>
              <a:t>Critical Failures</a:t>
            </a:r>
          </a:p>
        </p:txBody>
      </p:sp>
      <p:sp>
        <p:nvSpPr>
          <p:cNvPr id="5" name="TextBox 4">
            <a:extLst>
              <a:ext uri="{FF2B5EF4-FFF2-40B4-BE49-F238E27FC236}">
                <a16:creationId xmlns:a16="http://schemas.microsoft.com/office/drawing/2014/main" id="{C6939EE8-E58E-7F31-6306-C9EBBAAC43D0}"/>
              </a:ext>
            </a:extLst>
          </p:cNvPr>
          <p:cNvSpPr txBox="1"/>
          <p:nvPr/>
        </p:nvSpPr>
        <p:spPr>
          <a:xfrm>
            <a:off x="1055561" y="2329233"/>
            <a:ext cx="622967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Microprocessor</a:t>
            </a:r>
          </a:p>
          <a:p>
            <a:pPr marL="742950" lvl="1" indent="-285750">
              <a:buFont typeface="Arial"/>
              <a:buChar char="•"/>
            </a:pPr>
            <a:r>
              <a:rPr lang="en-US" sz="2000">
                <a:cs typeface="Calibri"/>
              </a:rPr>
              <a:t>Not in Stock</a:t>
            </a:r>
          </a:p>
          <a:p>
            <a:pPr marL="742950" lvl="1" indent="-285750">
              <a:buFont typeface="Arial"/>
              <a:buChar char="•"/>
            </a:pPr>
            <a:r>
              <a:rPr lang="en-US" sz="2000">
                <a:cs typeface="Calibri"/>
              </a:rPr>
              <a:t>Not reworkable – Could not desolder successfully</a:t>
            </a:r>
          </a:p>
          <a:p>
            <a:pPr marL="285750" indent="-285750">
              <a:buFont typeface="Arial"/>
              <a:buChar char="•"/>
            </a:pPr>
            <a:r>
              <a:rPr lang="en-US" sz="2000">
                <a:cs typeface="Calibri"/>
              </a:rPr>
              <a:t>Custom PCB realities – They weren't perfect.</a:t>
            </a:r>
            <a:endParaRPr lang="en-US">
              <a:cs typeface="Calibri" panose="020F0502020204030204"/>
            </a:endParaRPr>
          </a:p>
          <a:p>
            <a:pPr marL="742950" lvl="1" indent="-285750">
              <a:buFont typeface="Arial"/>
              <a:buChar char="•"/>
            </a:pPr>
            <a:r>
              <a:rPr lang="en-US">
                <a:cs typeface="Calibri" panose="020F0502020204030204"/>
              </a:rPr>
              <a:t>Foil came off one of our leads</a:t>
            </a:r>
          </a:p>
          <a:p>
            <a:pPr marL="742950" lvl="1" indent="-285750">
              <a:buFont typeface="Arial"/>
              <a:buChar char="•"/>
            </a:pPr>
            <a:r>
              <a:rPr lang="en-US">
                <a:cs typeface="Calibri" panose="020F0502020204030204"/>
              </a:rPr>
              <a:t>Shorting small components</a:t>
            </a:r>
          </a:p>
          <a:p>
            <a:pPr marL="285750" indent="-285750">
              <a:buFont typeface="Arial"/>
              <a:buChar char="•"/>
            </a:pPr>
            <a:endParaRPr lang="en-US">
              <a:cs typeface="Calibri" panose="020F0502020204030204"/>
            </a:endParaRPr>
          </a:p>
          <a:p>
            <a:pPr marL="742950" lvl="1" indent="-285750">
              <a:buFont typeface="Arial"/>
              <a:buChar char="•"/>
            </a:pPr>
            <a:endParaRPr lang="en-US">
              <a:cs typeface="Calibri" panose="020F0502020204030204"/>
            </a:endParaRPr>
          </a:p>
          <a:p>
            <a:pPr>
              <a:buFont typeface="Arial"/>
            </a:pPr>
            <a:endParaRPr lang="en-US" sz="2000">
              <a:cs typeface="Calibri"/>
            </a:endParaRPr>
          </a:p>
          <a:p>
            <a:pPr>
              <a:buFont typeface="Arial"/>
            </a:pPr>
            <a:endParaRPr lang="en-US" sz="2000">
              <a:cs typeface="Calibri"/>
            </a:endParaRPr>
          </a:p>
          <a:p>
            <a:endParaRPr lang="en-US" sz="2000">
              <a:cs typeface="Calibri"/>
            </a:endParaRPr>
          </a:p>
          <a:p>
            <a:pPr marL="742950" lvl="1" indent="-285750">
              <a:buFont typeface="Arial"/>
              <a:buChar char="•"/>
            </a:pPr>
            <a:endParaRPr lang="en-US">
              <a:cs typeface="Calibri"/>
            </a:endParaRPr>
          </a:p>
          <a:p>
            <a:pPr marL="742950" lvl="1" indent="-285750">
              <a:buFont typeface="Arial"/>
              <a:buChar char="•"/>
            </a:pPr>
            <a:endParaRPr lang="en-US">
              <a:cs typeface="Calibri"/>
            </a:endParaRPr>
          </a:p>
          <a:p>
            <a:pPr marL="742950" lvl="1" indent="-285750">
              <a:buFont typeface="Arial"/>
              <a:buChar char="•"/>
            </a:pPr>
            <a:endParaRPr lang="en-US">
              <a:cs typeface="Calibri"/>
            </a:endParaRPr>
          </a:p>
        </p:txBody>
      </p:sp>
    </p:spTree>
    <p:extLst>
      <p:ext uri="{BB962C8B-B14F-4D97-AF65-F5344CB8AC3E}">
        <p14:creationId xmlns:p14="http://schemas.microsoft.com/office/powerpoint/2010/main" val="3533005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8F17-4CD4-3AA6-199F-ECC443D2D15E}"/>
              </a:ext>
            </a:extLst>
          </p:cNvPr>
          <p:cNvSpPr>
            <a:spLocks noGrp="1"/>
          </p:cNvSpPr>
          <p:nvPr>
            <p:ph type="ctrTitle"/>
          </p:nvPr>
        </p:nvSpPr>
        <p:spPr>
          <a:xfrm>
            <a:off x="1097280" y="758952"/>
            <a:ext cx="10489720" cy="3005444"/>
          </a:xfrm>
        </p:spPr>
        <p:txBody>
          <a:bodyPr/>
          <a:lstStyle/>
          <a:p>
            <a:r>
              <a:rPr lang="en-US">
                <a:cs typeface="Calibri Light"/>
              </a:rPr>
              <a:t>Thank you for your time!</a:t>
            </a:r>
          </a:p>
        </p:txBody>
      </p:sp>
    </p:spTree>
    <p:extLst>
      <p:ext uri="{BB962C8B-B14F-4D97-AF65-F5344CB8AC3E}">
        <p14:creationId xmlns:p14="http://schemas.microsoft.com/office/powerpoint/2010/main" val="299008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323E-07CB-788A-85C4-E569DF472DCF}"/>
              </a:ext>
            </a:extLst>
          </p:cNvPr>
          <p:cNvSpPr>
            <a:spLocks noGrp="1"/>
          </p:cNvSpPr>
          <p:nvPr>
            <p:ph type="title" idx="4294967295"/>
          </p:nvPr>
        </p:nvSpPr>
        <p:spPr>
          <a:xfrm>
            <a:off x="61988" y="-311923"/>
            <a:ext cx="10295573" cy="996124"/>
          </a:xfrm>
        </p:spPr>
        <p:txBody>
          <a:bodyPr>
            <a:normAutofit fontScale="90000"/>
          </a:bodyPr>
          <a:lstStyle/>
          <a:p>
            <a:r>
              <a:rPr lang="en-US" b="1" i="1">
                <a:cs typeface="Calibri Light"/>
              </a:rPr>
              <a:t>Fundamental Theory of Photoplethysmography</a:t>
            </a:r>
            <a:endParaRPr lang="en-US"/>
          </a:p>
        </p:txBody>
      </p:sp>
      <p:sp>
        <p:nvSpPr>
          <p:cNvPr id="3" name="Content Placeholder 2">
            <a:extLst>
              <a:ext uri="{FF2B5EF4-FFF2-40B4-BE49-F238E27FC236}">
                <a16:creationId xmlns:a16="http://schemas.microsoft.com/office/drawing/2014/main" id="{6BADB6F7-5703-27BA-0D88-E15B2701E280}"/>
              </a:ext>
            </a:extLst>
          </p:cNvPr>
          <p:cNvSpPr>
            <a:spLocks noGrp="1"/>
          </p:cNvSpPr>
          <p:nvPr>
            <p:ph idx="4294967295"/>
          </p:nvPr>
        </p:nvSpPr>
        <p:spPr>
          <a:xfrm>
            <a:off x="362891" y="882448"/>
            <a:ext cx="9449753" cy="4792102"/>
          </a:xfrm>
        </p:spPr>
        <p:txBody>
          <a:bodyPr vert="horz" lIns="91440" tIns="45720" rIns="91440" bIns="45720" rtlCol="0" anchor="t">
            <a:noAutofit/>
          </a:bodyPr>
          <a:lstStyle/>
          <a:p>
            <a:pPr>
              <a:buFont typeface="Wingdings" panose="020F0502020204030204" pitchFamily="34" charset="0"/>
              <a:buChar char="§"/>
            </a:pPr>
            <a:r>
              <a:rPr lang="en-US" sz="2600">
                <a:cs typeface="Calibri"/>
              </a:rPr>
              <a:t> Photoplethysmography (PPG) is an optoelectronic technique implemented in medical and fitness technologies for obtaining cardiovascular information via optical probing of skin tissues. </a:t>
            </a:r>
          </a:p>
          <a:p>
            <a:pPr>
              <a:buFont typeface="Wingdings" panose="020F0502020204030204" pitchFamily="34" charset="0"/>
              <a:buChar char="§"/>
            </a:pPr>
            <a:r>
              <a:rPr lang="en-US" sz="2600">
                <a:cs typeface="Calibri"/>
              </a:rPr>
              <a:t>PPG technology is based on a fundamental principle of light-skin interactions, absorption.</a:t>
            </a:r>
          </a:p>
          <a:p>
            <a:pPr marL="383540" lvl="1">
              <a:buFont typeface="Wingdings" panose="020F0502020204030204" pitchFamily="34" charset="0"/>
              <a:buChar char="§"/>
            </a:pPr>
            <a:r>
              <a:rPr lang="en-US" sz="2400">
                <a:cs typeface="Calibri"/>
              </a:rPr>
              <a:t>Chromophores are biomolecules which have a distinct absorption spectrum.</a:t>
            </a:r>
            <a:endParaRPr lang="en-US"/>
          </a:p>
          <a:p>
            <a:pPr marL="383540" lvl="1">
              <a:buFont typeface="Wingdings" panose="020F0502020204030204" pitchFamily="34" charset="0"/>
              <a:buChar char="§"/>
            </a:pPr>
            <a:r>
              <a:rPr lang="en-US" sz="2400">
                <a:cs typeface="Calibri"/>
              </a:rPr>
              <a:t>The primary chromophores in skin are water, melanin, and hemoglobin.</a:t>
            </a:r>
          </a:p>
          <a:p>
            <a:pPr marL="383540" lvl="1">
              <a:buFont typeface="Wingdings" panose="020F0502020204030204" pitchFamily="34" charset="0"/>
              <a:buChar char="§"/>
            </a:pPr>
            <a:r>
              <a:rPr lang="en-US" sz="2400">
                <a:cs typeface="Calibri"/>
              </a:rPr>
              <a:t>Hemoglobin is the oxygen carrying component of blood.</a:t>
            </a:r>
          </a:p>
          <a:p>
            <a:pPr>
              <a:buFont typeface="Wingdings" panose="020F0502020204030204" pitchFamily="34" charset="0"/>
              <a:buChar char="§"/>
            </a:pPr>
            <a:r>
              <a:rPr lang="en-US" sz="2600">
                <a:cs typeface="Calibri"/>
              </a:rPr>
              <a:t>Due to absorption spectrum of hemoglobin and the contraction/relaxation of capillaries, the Beer-Lambert can be used to sense the presence blood flow from microvascular tissue</a:t>
            </a:r>
          </a:p>
          <a:p>
            <a:pPr marL="0" indent="0">
              <a:buNone/>
            </a:pPr>
            <a:endParaRPr lang="en-US" sz="2600">
              <a:cs typeface="Calibri"/>
            </a:endParaRPr>
          </a:p>
          <a:p>
            <a:pPr marL="457200" lvl="1" indent="0">
              <a:buNone/>
            </a:pPr>
            <a:endParaRPr lang="en-US">
              <a:cs typeface="Calibri"/>
            </a:endParaRPr>
          </a:p>
        </p:txBody>
      </p:sp>
      <p:pic>
        <p:nvPicPr>
          <p:cNvPr id="8" name="Picture 9">
            <a:extLst>
              <a:ext uri="{FF2B5EF4-FFF2-40B4-BE49-F238E27FC236}">
                <a16:creationId xmlns:a16="http://schemas.microsoft.com/office/drawing/2014/main" id="{D5950652-6D2E-DB5D-892B-B5F2DEDEB9FC}"/>
              </a:ext>
            </a:extLst>
          </p:cNvPr>
          <p:cNvPicPr>
            <a:picLocks noChangeAspect="1"/>
          </p:cNvPicPr>
          <p:nvPr/>
        </p:nvPicPr>
        <p:blipFill>
          <a:blip r:embed="rId2"/>
          <a:stretch>
            <a:fillRect/>
          </a:stretch>
        </p:blipFill>
        <p:spPr>
          <a:xfrm>
            <a:off x="10304867" y="-440"/>
            <a:ext cx="1885950" cy="1600200"/>
          </a:xfrm>
          <a:prstGeom prst="rect">
            <a:avLst/>
          </a:prstGeom>
        </p:spPr>
      </p:pic>
    </p:spTree>
    <p:extLst>
      <p:ext uri="{BB962C8B-B14F-4D97-AF65-F5344CB8AC3E}">
        <p14:creationId xmlns:p14="http://schemas.microsoft.com/office/powerpoint/2010/main" val="87750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460-D3F5-54F4-C06B-36D24E24DBDD}"/>
              </a:ext>
            </a:extLst>
          </p:cNvPr>
          <p:cNvSpPr>
            <a:spLocks noGrp="1"/>
          </p:cNvSpPr>
          <p:nvPr>
            <p:ph type="title" idx="4294967295"/>
          </p:nvPr>
        </p:nvSpPr>
        <p:spPr>
          <a:xfrm>
            <a:off x="230188" y="-157163"/>
            <a:ext cx="10058400" cy="1449388"/>
          </a:xfrm>
        </p:spPr>
        <p:txBody>
          <a:bodyPr/>
          <a:lstStyle/>
          <a:p>
            <a:r>
              <a:rPr lang="en-US" b="1" i="1">
                <a:cs typeface="Calibri Light"/>
              </a:rPr>
              <a:t>Wavelength Selection</a:t>
            </a:r>
          </a:p>
        </p:txBody>
      </p:sp>
      <p:sp>
        <p:nvSpPr>
          <p:cNvPr id="3" name="Content Placeholder 2">
            <a:extLst>
              <a:ext uri="{FF2B5EF4-FFF2-40B4-BE49-F238E27FC236}">
                <a16:creationId xmlns:a16="http://schemas.microsoft.com/office/drawing/2014/main" id="{901F8A78-89E4-4EC7-87EF-68AF1C8C3FEC}"/>
              </a:ext>
            </a:extLst>
          </p:cNvPr>
          <p:cNvSpPr>
            <a:spLocks noGrp="1"/>
          </p:cNvSpPr>
          <p:nvPr>
            <p:ph idx="4294967295"/>
          </p:nvPr>
        </p:nvSpPr>
        <p:spPr>
          <a:xfrm>
            <a:off x="412750" y="1444625"/>
            <a:ext cx="6511365" cy="4351338"/>
          </a:xfrm>
        </p:spPr>
        <p:txBody>
          <a:bodyPr vert="horz" lIns="91440" tIns="45720" rIns="91440" bIns="45720" rtlCol="0" anchor="t">
            <a:normAutofit/>
          </a:bodyPr>
          <a:lstStyle/>
          <a:p>
            <a:pPr>
              <a:buFont typeface="Wingdings" panose="020F0502020204030204" pitchFamily="34" charset="0"/>
              <a:buChar char="§"/>
            </a:pPr>
            <a:r>
              <a:rPr lang="en-US" sz="2400">
                <a:cs typeface="Calibri"/>
              </a:rPr>
              <a:t>Wavelength of operation is one of the most critical parameters for the implementation of a PPG sensor </a:t>
            </a:r>
          </a:p>
          <a:p>
            <a:pPr>
              <a:buFont typeface="Wingdings" panose="020F0502020204030204" pitchFamily="34" charset="0"/>
              <a:buChar char="§"/>
            </a:pPr>
            <a:r>
              <a:rPr lang="en-US" sz="2400">
                <a:cs typeface="Calibri"/>
              </a:rPr>
              <a:t>Melanin is a strongly absorbing chromophore which spans the visible spectrum but is most absorbent at wavelengths lower than 500 nm.</a:t>
            </a:r>
          </a:p>
          <a:p>
            <a:pPr>
              <a:buFont typeface="Wingdings" panose="020F0502020204030204" pitchFamily="34" charset="0"/>
              <a:buChar char="§"/>
            </a:pPr>
            <a:r>
              <a:rPr lang="en-US" sz="2400">
                <a:cs typeface="Calibri"/>
              </a:rPr>
              <a:t>Water's absorption coefficient becomes large at wavelengths larger than 1000 nm.</a:t>
            </a:r>
          </a:p>
          <a:p>
            <a:pPr>
              <a:buFont typeface="Wingdings" panose="020F0502020204030204" pitchFamily="34" charset="0"/>
              <a:buChar char="§"/>
            </a:pPr>
            <a:r>
              <a:rPr lang="en-US" sz="2400">
                <a:cs typeface="Calibri"/>
              </a:rPr>
              <a:t>For our application, we needed to maximize the absorption of hemoglobin while minimizing losses from unwanted sources. </a:t>
            </a:r>
          </a:p>
          <a:p>
            <a:pPr>
              <a:buFont typeface="Wingdings" panose="020F0502020204030204" pitchFamily="34" charset="0"/>
              <a:buChar char="§"/>
            </a:pPr>
            <a:endParaRPr lang="en-US">
              <a:cs typeface="Calibri"/>
            </a:endParaRPr>
          </a:p>
          <a:p>
            <a:pPr>
              <a:buFont typeface="Wingdings" panose="020F0502020204030204" pitchFamily="34" charset="0"/>
              <a:buChar char="§"/>
            </a:pPr>
            <a:endParaRPr lang="en-US">
              <a:cs typeface="Calibri"/>
            </a:endParaRPr>
          </a:p>
          <a:p>
            <a:pPr>
              <a:buFont typeface="Wingdings" panose="020F0502020204030204" pitchFamily="34" charset="0"/>
              <a:buChar char="§"/>
            </a:pPr>
            <a:endParaRPr lang="en-US">
              <a:cs typeface="Calibri"/>
            </a:endParaRPr>
          </a:p>
        </p:txBody>
      </p:sp>
      <p:pic>
        <p:nvPicPr>
          <p:cNvPr id="7" name="Picture 9">
            <a:extLst>
              <a:ext uri="{FF2B5EF4-FFF2-40B4-BE49-F238E27FC236}">
                <a16:creationId xmlns:a16="http://schemas.microsoft.com/office/drawing/2014/main" id="{B34B85C6-470F-793B-EFC5-0037713C9735}"/>
              </a:ext>
            </a:extLst>
          </p:cNvPr>
          <p:cNvPicPr>
            <a:picLocks noChangeAspect="1"/>
          </p:cNvPicPr>
          <p:nvPr/>
        </p:nvPicPr>
        <p:blipFill>
          <a:blip r:embed="rId2"/>
          <a:stretch>
            <a:fillRect/>
          </a:stretch>
        </p:blipFill>
        <p:spPr>
          <a:xfrm>
            <a:off x="10309141" y="-2579"/>
            <a:ext cx="1885950" cy="1600200"/>
          </a:xfrm>
          <a:prstGeom prst="rect">
            <a:avLst/>
          </a:prstGeom>
        </p:spPr>
      </p:pic>
      <p:pic>
        <p:nvPicPr>
          <p:cNvPr id="8" name="Picture 8" descr="Diagram&#10;&#10;Description automatically generated">
            <a:extLst>
              <a:ext uri="{FF2B5EF4-FFF2-40B4-BE49-F238E27FC236}">
                <a16:creationId xmlns:a16="http://schemas.microsoft.com/office/drawing/2014/main" id="{40F1FF40-ED94-F36B-0AC8-06EF6BB0D4C4}"/>
              </a:ext>
            </a:extLst>
          </p:cNvPr>
          <p:cNvPicPr>
            <a:picLocks noChangeAspect="1"/>
          </p:cNvPicPr>
          <p:nvPr/>
        </p:nvPicPr>
        <p:blipFill>
          <a:blip r:embed="rId3"/>
          <a:stretch>
            <a:fillRect/>
          </a:stretch>
        </p:blipFill>
        <p:spPr>
          <a:xfrm>
            <a:off x="6696636" y="1595898"/>
            <a:ext cx="4424081" cy="3300146"/>
          </a:xfrm>
          <a:prstGeom prst="rect">
            <a:avLst/>
          </a:prstGeom>
        </p:spPr>
      </p:pic>
    </p:spTree>
    <p:extLst>
      <p:ext uri="{BB962C8B-B14F-4D97-AF65-F5344CB8AC3E}">
        <p14:creationId xmlns:p14="http://schemas.microsoft.com/office/powerpoint/2010/main" val="410530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6BFA-5F91-9DD4-7A2F-A2BDCE2C9102}"/>
              </a:ext>
            </a:extLst>
          </p:cNvPr>
          <p:cNvSpPr>
            <a:spLocks noGrp="1"/>
          </p:cNvSpPr>
          <p:nvPr>
            <p:ph type="title"/>
          </p:nvPr>
        </p:nvSpPr>
        <p:spPr>
          <a:xfrm>
            <a:off x="774072" y="139522"/>
            <a:ext cx="10058400" cy="1450757"/>
          </a:xfrm>
        </p:spPr>
        <p:txBody>
          <a:bodyPr/>
          <a:lstStyle/>
          <a:p>
            <a:r>
              <a:rPr lang="en-US" b="1">
                <a:latin typeface="Calibri"/>
                <a:cs typeface="Calibri Light"/>
              </a:rPr>
              <a:t>Wavelength selection cont</a:t>
            </a:r>
            <a:r>
              <a:rPr lang="en-US">
                <a:cs typeface="Calibri Light"/>
              </a:rPr>
              <a:t>.</a:t>
            </a:r>
          </a:p>
        </p:txBody>
      </p:sp>
      <p:sp>
        <p:nvSpPr>
          <p:cNvPr id="3" name="Content Placeholder 2">
            <a:extLst>
              <a:ext uri="{FF2B5EF4-FFF2-40B4-BE49-F238E27FC236}">
                <a16:creationId xmlns:a16="http://schemas.microsoft.com/office/drawing/2014/main" id="{082E0E1E-100C-FE8E-4F9B-9021A1682451}"/>
              </a:ext>
            </a:extLst>
          </p:cNvPr>
          <p:cNvSpPr>
            <a:spLocks noGrp="1"/>
          </p:cNvSpPr>
          <p:nvPr>
            <p:ph idx="1"/>
          </p:nvPr>
        </p:nvSpPr>
        <p:spPr>
          <a:xfrm>
            <a:off x="608942" y="1770790"/>
            <a:ext cx="6696636" cy="4023360"/>
          </a:xfrm>
        </p:spPr>
        <p:txBody>
          <a:bodyPr vert="horz" lIns="0" tIns="45720" rIns="0" bIns="45720" rtlCol="0" anchor="t">
            <a:normAutofit/>
          </a:bodyPr>
          <a:lstStyle/>
          <a:p>
            <a:pPr>
              <a:buFont typeface="Wingdings" panose="020F0502020204030204" pitchFamily="34" charset="0"/>
              <a:buChar char="§"/>
            </a:pPr>
            <a:r>
              <a:rPr lang="en-US">
                <a:cs typeface="Calibri" panose="020F0502020204030204"/>
              </a:rPr>
              <a:t>Calculation of blood oxygen is dependent difference absorbance of two distinct wavelengths for oxygenated and nonoxygenated blood.</a:t>
            </a:r>
          </a:p>
          <a:p>
            <a:pPr>
              <a:buFont typeface="Wingdings" panose="020F0502020204030204" pitchFamily="34" charset="0"/>
              <a:buChar char="§"/>
            </a:pPr>
            <a:r>
              <a:rPr lang="en-US">
                <a:cs typeface="Calibri" panose="020F0502020204030204"/>
              </a:rPr>
              <a:t>The Beer-Lambert Law relates the absorbance of both wavelengths to the concentration of each variation of the chromophore such that blood oxygen saturation can be calculated.</a:t>
            </a:r>
          </a:p>
          <a:p>
            <a:pPr>
              <a:buFont typeface="Wingdings" panose="020F0502020204030204" pitchFamily="34" charset="0"/>
              <a:buChar char="§"/>
            </a:pPr>
            <a:endParaRPr lang="en-US">
              <a:cs typeface="Calibri" panose="020F0502020204030204"/>
            </a:endParaRPr>
          </a:p>
        </p:txBody>
      </p:sp>
      <p:pic>
        <p:nvPicPr>
          <p:cNvPr id="4" name="Picture 4" descr="Chart, line chart&#10;&#10;Description automatically generated">
            <a:extLst>
              <a:ext uri="{FF2B5EF4-FFF2-40B4-BE49-F238E27FC236}">
                <a16:creationId xmlns:a16="http://schemas.microsoft.com/office/drawing/2014/main" id="{5353EBB9-DCA4-1878-9BF1-6044D87967B0}"/>
              </a:ext>
            </a:extLst>
          </p:cNvPr>
          <p:cNvPicPr>
            <a:picLocks noChangeAspect="1"/>
          </p:cNvPicPr>
          <p:nvPr/>
        </p:nvPicPr>
        <p:blipFill rotWithShape="1">
          <a:blip r:embed="rId2"/>
          <a:srcRect l="2147" t="-447" r="-153" b="211"/>
          <a:stretch/>
        </p:blipFill>
        <p:spPr>
          <a:xfrm>
            <a:off x="7182224" y="1663057"/>
            <a:ext cx="4775173" cy="3538498"/>
          </a:xfrm>
          <a:prstGeom prst="rect">
            <a:avLst/>
          </a:prstGeom>
        </p:spPr>
      </p:pic>
      <p:pic>
        <p:nvPicPr>
          <p:cNvPr id="5" name="Picture 5" descr="Table&#10;&#10;Description automatically generated">
            <a:extLst>
              <a:ext uri="{FF2B5EF4-FFF2-40B4-BE49-F238E27FC236}">
                <a16:creationId xmlns:a16="http://schemas.microsoft.com/office/drawing/2014/main" id="{105EEC57-7CFF-71A9-1425-9C0A94BD4A81}"/>
              </a:ext>
            </a:extLst>
          </p:cNvPr>
          <p:cNvPicPr>
            <a:picLocks noChangeAspect="1"/>
          </p:cNvPicPr>
          <p:nvPr/>
        </p:nvPicPr>
        <p:blipFill>
          <a:blip r:embed="rId3"/>
          <a:stretch>
            <a:fillRect/>
          </a:stretch>
        </p:blipFill>
        <p:spPr>
          <a:xfrm>
            <a:off x="988927" y="4137910"/>
            <a:ext cx="5933141" cy="1998568"/>
          </a:xfrm>
          <a:prstGeom prst="rect">
            <a:avLst/>
          </a:prstGeom>
        </p:spPr>
      </p:pic>
      <p:pic>
        <p:nvPicPr>
          <p:cNvPr id="7" name="Picture 9">
            <a:extLst>
              <a:ext uri="{FF2B5EF4-FFF2-40B4-BE49-F238E27FC236}">
                <a16:creationId xmlns:a16="http://schemas.microsoft.com/office/drawing/2014/main" id="{96D29A6A-9A57-7334-D559-DAD0331B3A57}"/>
              </a:ext>
            </a:extLst>
          </p:cNvPr>
          <p:cNvPicPr>
            <a:picLocks noChangeAspect="1"/>
          </p:cNvPicPr>
          <p:nvPr/>
        </p:nvPicPr>
        <p:blipFill>
          <a:blip r:embed="rId4"/>
          <a:stretch>
            <a:fillRect/>
          </a:stretch>
        </p:blipFill>
        <p:spPr>
          <a:xfrm>
            <a:off x="9571949" y="65925"/>
            <a:ext cx="1885950" cy="1600200"/>
          </a:xfrm>
          <a:prstGeom prst="rect">
            <a:avLst/>
          </a:prstGeom>
        </p:spPr>
      </p:pic>
    </p:spTree>
    <p:extLst>
      <p:ext uri="{BB962C8B-B14F-4D97-AF65-F5344CB8AC3E}">
        <p14:creationId xmlns:p14="http://schemas.microsoft.com/office/powerpoint/2010/main" val="45417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369D-3F6B-891E-5E36-4C1DE489FA15}"/>
              </a:ext>
            </a:extLst>
          </p:cNvPr>
          <p:cNvSpPr>
            <a:spLocks noGrp="1"/>
          </p:cNvSpPr>
          <p:nvPr>
            <p:ph type="title"/>
          </p:nvPr>
        </p:nvSpPr>
        <p:spPr>
          <a:xfrm>
            <a:off x="660041" y="184166"/>
            <a:ext cx="10058400" cy="1450757"/>
          </a:xfrm>
        </p:spPr>
        <p:txBody>
          <a:bodyPr/>
          <a:lstStyle/>
          <a:p>
            <a:r>
              <a:rPr lang="en-US" b="1">
                <a:latin typeface="Calibri"/>
                <a:cs typeface="Calibri Light"/>
              </a:rPr>
              <a:t>Component Selection</a:t>
            </a:r>
            <a:endParaRPr lang="en-US" b="1">
              <a:latin typeface="Calibri"/>
            </a:endParaRPr>
          </a:p>
        </p:txBody>
      </p:sp>
      <p:sp>
        <p:nvSpPr>
          <p:cNvPr id="3" name="Content Placeholder 2">
            <a:extLst>
              <a:ext uri="{FF2B5EF4-FFF2-40B4-BE49-F238E27FC236}">
                <a16:creationId xmlns:a16="http://schemas.microsoft.com/office/drawing/2014/main" id="{540AE248-A90F-57CF-B942-991E1AA6AB00}"/>
              </a:ext>
            </a:extLst>
          </p:cNvPr>
          <p:cNvSpPr>
            <a:spLocks noGrp="1"/>
          </p:cNvSpPr>
          <p:nvPr>
            <p:ph idx="1"/>
          </p:nvPr>
        </p:nvSpPr>
        <p:spPr>
          <a:xfrm>
            <a:off x="708810" y="1797205"/>
            <a:ext cx="5770283" cy="4023360"/>
          </a:xfrm>
        </p:spPr>
        <p:txBody>
          <a:bodyPr vert="horz" lIns="0" tIns="45720" rIns="0" bIns="45720" rtlCol="0" anchor="t">
            <a:normAutofit/>
          </a:bodyPr>
          <a:lstStyle/>
          <a:p>
            <a:pPr>
              <a:buFont typeface="Wingdings" panose="020F0502020204030204" pitchFamily="34" charset="0"/>
              <a:buChar char="§"/>
            </a:pPr>
            <a:r>
              <a:rPr lang="en-US" sz="2400">
                <a:ea typeface="+mn-lt"/>
                <a:cs typeface="+mn-lt"/>
              </a:rPr>
              <a:t>For our PPG sensor, we are utilizing a </a:t>
            </a:r>
            <a:r>
              <a:rPr lang="en-US" sz="2400" i="1" u="sng">
                <a:ea typeface="+mn-lt"/>
                <a:cs typeface="+mn-lt"/>
              </a:rPr>
              <a:t>multiwavelength SM-LED chip (SFH7016)</a:t>
            </a:r>
            <a:r>
              <a:rPr lang="en-US" sz="2400">
                <a:ea typeface="+mn-lt"/>
                <a:cs typeface="+mn-lt"/>
              </a:rPr>
              <a:t> and an </a:t>
            </a:r>
            <a:r>
              <a:rPr lang="en-US" sz="2400" i="1" u="sng">
                <a:ea typeface="+mn-lt"/>
                <a:cs typeface="+mn-lt"/>
              </a:rPr>
              <a:t>SM-Photodiode (SFH2200).</a:t>
            </a:r>
            <a:endParaRPr lang="en-US" sz="2400">
              <a:cs typeface="Calibri"/>
            </a:endParaRPr>
          </a:p>
          <a:p>
            <a:pPr>
              <a:buFont typeface="Wingdings" panose="020F0502020204030204" pitchFamily="34" charset="0"/>
              <a:buChar char="§"/>
            </a:pPr>
            <a:r>
              <a:rPr lang="en-US" sz="2400">
                <a:ea typeface="+mn-lt"/>
                <a:cs typeface="+mn-lt"/>
              </a:rPr>
              <a:t> These components offer compact dimensions, reasonable forward current requirements, and met our spectral requirements. </a:t>
            </a:r>
            <a:endParaRPr lang="en-US" sz="2400" i="1" u="sng">
              <a:cs typeface="Calibri"/>
            </a:endParaRPr>
          </a:p>
          <a:p>
            <a:pPr>
              <a:buFont typeface="Wingdings" panose="020F0502020204030204" pitchFamily="34" charset="0"/>
              <a:buChar char="§"/>
            </a:pPr>
            <a:endParaRPr lang="en-US" sz="2400">
              <a:cs typeface="Calibri"/>
            </a:endParaRPr>
          </a:p>
          <a:p>
            <a:pPr>
              <a:buFont typeface="Wingdings" panose="020F0502020204030204" pitchFamily="34" charset="0"/>
              <a:buChar char="§"/>
            </a:pPr>
            <a:endParaRPr lang="en-US" sz="2400">
              <a:cs typeface="Calibri"/>
            </a:endParaRPr>
          </a:p>
          <a:p>
            <a:pPr>
              <a:buFont typeface="Wingdings" panose="020F0502020204030204" pitchFamily="34" charset="0"/>
              <a:buChar char="§"/>
            </a:pPr>
            <a:endParaRPr lang="en-US" sz="2400" i="1" u="sng">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438BFC96-8C0B-8747-F02B-F18A51EC184C}"/>
              </a:ext>
            </a:extLst>
          </p:cNvPr>
          <p:cNvGraphicFramePr>
            <a:graphicFrameLocks noGrp="1"/>
          </p:cNvGraphicFramePr>
          <p:nvPr>
            <p:extLst>
              <p:ext uri="{D42A27DB-BD31-4B8C-83A1-F6EECF244321}">
                <p14:modId xmlns:p14="http://schemas.microsoft.com/office/powerpoint/2010/main" val="3030752013"/>
              </p:ext>
            </p:extLst>
          </p:nvPr>
        </p:nvGraphicFramePr>
        <p:xfrm>
          <a:off x="8667854" y="649400"/>
          <a:ext cx="2925475" cy="2625330"/>
        </p:xfrm>
        <a:graphic>
          <a:graphicData uri="http://schemas.openxmlformats.org/drawingml/2006/table">
            <a:tbl>
              <a:tblPr firstRow="1" bandRow="1">
                <a:tableStyleId>{5C22544A-7EE6-4342-B048-85BDC9FD1C3A}</a:tableStyleId>
              </a:tblPr>
              <a:tblGrid>
                <a:gridCol w="2925475">
                  <a:extLst>
                    <a:ext uri="{9D8B030D-6E8A-4147-A177-3AD203B41FA5}">
                      <a16:colId xmlns:a16="http://schemas.microsoft.com/office/drawing/2014/main" val="549084431"/>
                    </a:ext>
                  </a:extLst>
                </a:gridCol>
              </a:tblGrid>
              <a:tr h="278370">
                <a:tc>
                  <a:txBody>
                    <a:bodyPr/>
                    <a:lstStyle/>
                    <a:p>
                      <a:pPr marL="0" algn="ctr" rtl="0" eaLnBrk="1" latinLnBrk="0" hangingPunct="1">
                        <a:spcBef>
                          <a:spcPts val="0"/>
                        </a:spcBef>
                        <a:spcAft>
                          <a:spcPts val="0"/>
                        </a:spcAft>
                      </a:pPr>
                      <a:r>
                        <a:rPr lang="en-US" sz="1600" kern="1200">
                          <a:effectLst/>
                        </a:rPr>
                        <a:t>SFH7016 by OSRAM</a:t>
                      </a:r>
                      <a:endParaRPr lang="en-US">
                        <a:effectLst/>
                      </a:endParaRPr>
                    </a:p>
                  </a:txBody>
                  <a:tcPr marL="0" marR="0" marT="0" marB="0" anchor="ctr"/>
                </a:tc>
                <a:extLst>
                  <a:ext uri="{0D108BD9-81ED-4DB2-BD59-A6C34878D82A}">
                    <a16:rowId xmlns:a16="http://schemas.microsoft.com/office/drawing/2014/main" val="3895987471"/>
                  </a:ext>
                </a:extLst>
              </a:tr>
              <a:tr h="755575">
                <a:tc>
                  <a:txBody>
                    <a:bodyPr/>
                    <a:lstStyle/>
                    <a:p>
                      <a:pPr marL="0" rtl="0" latinLnBrk="0">
                        <a:spcBef>
                          <a:spcPts val="0"/>
                        </a:spcBef>
                        <a:spcAft>
                          <a:spcPts val="0"/>
                        </a:spcAft>
                      </a:pPr>
                      <a:r>
                        <a:rPr lang="en-US" sz="1400" u="sng">
                          <a:effectLst/>
                        </a:rPr>
                        <a:t>[Spectral Characteristics]</a:t>
                      </a:r>
                      <a:endParaRPr lang="en-US">
                        <a:effectLst/>
                      </a:endParaRPr>
                    </a:p>
                    <a:p>
                      <a:pPr marL="0" rtl="0" latinLnBrk="0">
                        <a:spcBef>
                          <a:spcPts val="0"/>
                        </a:spcBef>
                        <a:spcAft>
                          <a:spcPts val="0"/>
                        </a:spcAft>
                      </a:pPr>
                      <a:r>
                        <a:rPr lang="en-US" sz="1400">
                          <a:effectLst/>
                        </a:rPr>
                        <a:t>Green: 526 nm with FWHM of 32nm</a:t>
                      </a:r>
                      <a:endParaRPr lang="en-US">
                        <a:effectLst/>
                      </a:endParaRPr>
                    </a:p>
                    <a:p>
                      <a:pPr marL="0" rtl="0" latinLnBrk="0">
                        <a:spcBef>
                          <a:spcPts val="0"/>
                        </a:spcBef>
                        <a:spcAft>
                          <a:spcPts val="0"/>
                        </a:spcAft>
                      </a:pPr>
                      <a:r>
                        <a:rPr lang="en-US" sz="1400">
                          <a:effectLst/>
                        </a:rPr>
                        <a:t>Red: 660 nm with FWHM of 17nm</a:t>
                      </a:r>
                      <a:endParaRPr lang="en-US">
                        <a:effectLst/>
                      </a:endParaRPr>
                    </a:p>
                    <a:p>
                      <a:pPr marL="0" rtl="0" latinLnBrk="0">
                        <a:spcBef>
                          <a:spcPts val="0"/>
                        </a:spcBef>
                        <a:spcAft>
                          <a:spcPts val="0"/>
                        </a:spcAft>
                      </a:pPr>
                      <a:r>
                        <a:rPr lang="en-US" sz="1400">
                          <a:effectLst/>
                        </a:rPr>
                        <a:t>Near Infrared: 950 nm with FWHM of 42 nm</a:t>
                      </a:r>
                      <a:endParaRPr lang="en-US">
                        <a:effectLst/>
                      </a:endParaRPr>
                    </a:p>
                  </a:txBody>
                  <a:tcPr marL="0" marR="0" marT="0" marB="0" anchor="ctr"/>
                </a:tc>
                <a:extLst>
                  <a:ext uri="{0D108BD9-81ED-4DB2-BD59-A6C34878D82A}">
                    <a16:rowId xmlns:a16="http://schemas.microsoft.com/office/drawing/2014/main" val="995790786"/>
                  </a:ext>
                </a:extLst>
              </a:tr>
              <a:tr h="410927">
                <a:tc>
                  <a:txBody>
                    <a:bodyPr/>
                    <a:lstStyle/>
                    <a:p>
                      <a:pPr marL="0" rtl="0" latinLnBrk="0">
                        <a:spcBef>
                          <a:spcPts val="0"/>
                        </a:spcBef>
                        <a:spcAft>
                          <a:spcPts val="0"/>
                        </a:spcAft>
                      </a:pPr>
                      <a:r>
                        <a:rPr lang="en-US" sz="1400" u="sng">
                          <a:effectLst/>
                        </a:rPr>
                        <a:t>[Component Dimensions] </a:t>
                      </a:r>
                      <a:endParaRPr lang="en-US">
                        <a:effectLst/>
                      </a:endParaRPr>
                    </a:p>
                    <a:p>
                      <a:pPr marL="0" rtl="0" latinLnBrk="0">
                        <a:spcBef>
                          <a:spcPts val="0"/>
                        </a:spcBef>
                        <a:spcAft>
                          <a:spcPts val="0"/>
                        </a:spcAft>
                      </a:pPr>
                      <a:r>
                        <a:rPr lang="en-US" sz="1400">
                          <a:effectLst/>
                        </a:rPr>
                        <a:t>L x W x H: 1.65 mm x 1.85 mm x 0.6 mm</a:t>
                      </a:r>
                      <a:endParaRPr lang="en-US">
                        <a:effectLst/>
                      </a:endParaRPr>
                    </a:p>
                  </a:txBody>
                  <a:tcPr marL="0" marR="0" marT="0" marB="0" anchor="ctr"/>
                </a:tc>
                <a:extLst>
                  <a:ext uri="{0D108BD9-81ED-4DB2-BD59-A6C34878D82A}">
                    <a16:rowId xmlns:a16="http://schemas.microsoft.com/office/drawing/2014/main" val="3583470271"/>
                  </a:ext>
                </a:extLst>
              </a:tr>
              <a:tr h="795342">
                <a:tc>
                  <a:txBody>
                    <a:bodyPr/>
                    <a:lstStyle/>
                    <a:p>
                      <a:pPr marL="0" rtl="0" latinLnBrk="0">
                        <a:spcBef>
                          <a:spcPts val="0"/>
                        </a:spcBef>
                        <a:spcAft>
                          <a:spcPts val="0"/>
                        </a:spcAft>
                      </a:pPr>
                      <a:r>
                        <a:rPr lang="en-US" sz="1400" u="sng">
                          <a:effectLst/>
                        </a:rPr>
                        <a:t>[Electrical Characteristics ]</a:t>
                      </a:r>
                      <a:endParaRPr lang="en-US">
                        <a:effectLst/>
                      </a:endParaRPr>
                    </a:p>
                    <a:p>
                      <a:pPr marL="0" rtl="0" latinLnBrk="0">
                        <a:spcBef>
                          <a:spcPts val="0"/>
                        </a:spcBef>
                        <a:spcAft>
                          <a:spcPts val="0"/>
                        </a:spcAft>
                      </a:pPr>
                      <a:r>
                        <a:rPr lang="en-US" sz="1400">
                          <a:effectLst/>
                        </a:rPr>
                        <a:t>Green: I</a:t>
                      </a:r>
                      <a:r>
                        <a:rPr lang="en-US" sz="1400" baseline="-25000">
                          <a:effectLst/>
                        </a:rPr>
                        <a:t>F</a:t>
                      </a:r>
                      <a:r>
                        <a:rPr lang="en-US" sz="1400">
                          <a:effectLst/>
                        </a:rPr>
                        <a:t> = 20 mA @  </a:t>
                      </a:r>
                      <a:r>
                        <a:rPr lang="en-US" sz="1400" err="1">
                          <a:effectLst/>
                        </a:rPr>
                        <a:t>V</a:t>
                      </a:r>
                      <a:r>
                        <a:rPr lang="en-US" sz="1400" baseline="-25000" err="1">
                          <a:effectLst/>
                        </a:rPr>
                        <a:t>f</a:t>
                      </a:r>
                      <a:r>
                        <a:rPr lang="en-US" sz="1400">
                          <a:effectLst/>
                        </a:rPr>
                        <a:t> = 2.40 V</a:t>
                      </a:r>
                      <a:endParaRPr lang="en-US">
                        <a:effectLst/>
                      </a:endParaRPr>
                    </a:p>
                    <a:p>
                      <a:pPr marL="0" rtl="0" latinLnBrk="0">
                        <a:spcBef>
                          <a:spcPts val="0"/>
                        </a:spcBef>
                        <a:spcAft>
                          <a:spcPts val="0"/>
                        </a:spcAft>
                      </a:pPr>
                      <a:r>
                        <a:rPr lang="en-US" sz="1400">
                          <a:effectLst/>
                        </a:rPr>
                        <a:t>Red: I</a:t>
                      </a:r>
                      <a:r>
                        <a:rPr lang="en-US" sz="1400" baseline="-25000">
                          <a:effectLst/>
                        </a:rPr>
                        <a:t>F</a:t>
                      </a:r>
                      <a:r>
                        <a:rPr lang="en-US" sz="1400">
                          <a:effectLst/>
                        </a:rPr>
                        <a:t> = 30 mA @ </a:t>
                      </a:r>
                      <a:r>
                        <a:rPr lang="en-US" sz="1400" err="1">
                          <a:effectLst/>
                        </a:rPr>
                        <a:t>V</a:t>
                      </a:r>
                      <a:r>
                        <a:rPr lang="en-US" sz="1400" baseline="-25000" err="1">
                          <a:effectLst/>
                        </a:rPr>
                        <a:t>f</a:t>
                      </a:r>
                      <a:r>
                        <a:rPr lang="en-US" sz="1400">
                          <a:effectLst/>
                        </a:rPr>
                        <a:t> = 1.90 V</a:t>
                      </a:r>
                      <a:br>
                        <a:rPr lang="en-US" sz="1400">
                          <a:effectLst/>
                        </a:rPr>
                      </a:br>
                      <a:r>
                        <a:rPr lang="en-US" sz="1400">
                          <a:effectLst/>
                        </a:rPr>
                        <a:t>Near Infrared: I</a:t>
                      </a:r>
                      <a:r>
                        <a:rPr lang="en-US" sz="1400" baseline="-25000">
                          <a:effectLst/>
                        </a:rPr>
                        <a:t>F</a:t>
                      </a:r>
                      <a:r>
                        <a:rPr lang="en-US" sz="1400">
                          <a:effectLst/>
                        </a:rPr>
                        <a:t> = 40 mA @ </a:t>
                      </a:r>
                      <a:r>
                        <a:rPr lang="en-US" sz="1400" err="1">
                          <a:effectLst/>
                        </a:rPr>
                        <a:t>V</a:t>
                      </a:r>
                      <a:r>
                        <a:rPr lang="en-US" sz="1400" baseline="-25000" err="1">
                          <a:effectLst/>
                        </a:rPr>
                        <a:t>f</a:t>
                      </a:r>
                      <a:r>
                        <a:rPr lang="en-US" sz="1400" baseline="-25000">
                          <a:effectLst/>
                        </a:rPr>
                        <a:t> </a:t>
                      </a:r>
                      <a:r>
                        <a:rPr lang="en-US" sz="1400">
                          <a:effectLst/>
                        </a:rPr>
                        <a:t>= 1.30 V</a:t>
                      </a:r>
                      <a:endParaRPr lang="en-US">
                        <a:effectLst/>
                      </a:endParaRPr>
                    </a:p>
                  </a:txBody>
                  <a:tcPr marL="0" marR="0" marT="0" marB="0" anchor="ctr"/>
                </a:tc>
                <a:extLst>
                  <a:ext uri="{0D108BD9-81ED-4DB2-BD59-A6C34878D82A}">
                    <a16:rowId xmlns:a16="http://schemas.microsoft.com/office/drawing/2014/main" val="486450787"/>
                  </a:ext>
                </a:extLst>
              </a:tr>
            </a:tbl>
          </a:graphicData>
        </a:graphic>
      </p:graphicFrame>
      <p:graphicFrame>
        <p:nvGraphicFramePr>
          <p:cNvPr id="7" name="Table 6">
            <a:extLst>
              <a:ext uri="{FF2B5EF4-FFF2-40B4-BE49-F238E27FC236}">
                <a16:creationId xmlns:a16="http://schemas.microsoft.com/office/drawing/2014/main" id="{479933AD-0962-AA6C-AC0F-3228A6CE9281}"/>
              </a:ext>
            </a:extLst>
          </p:cNvPr>
          <p:cNvGraphicFramePr>
            <a:graphicFrameLocks noGrp="1"/>
          </p:cNvGraphicFramePr>
          <p:nvPr>
            <p:extLst>
              <p:ext uri="{D42A27DB-BD31-4B8C-83A1-F6EECF244321}">
                <p14:modId xmlns:p14="http://schemas.microsoft.com/office/powerpoint/2010/main" val="2449753161"/>
              </p:ext>
            </p:extLst>
          </p:nvPr>
        </p:nvGraphicFramePr>
        <p:xfrm>
          <a:off x="8601830" y="3949237"/>
          <a:ext cx="3035300" cy="1832229"/>
        </p:xfrm>
        <a:graphic>
          <a:graphicData uri="http://schemas.openxmlformats.org/drawingml/2006/table">
            <a:tbl>
              <a:tblPr firstRow="1" bandRow="1">
                <a:tableStyleId>{5C22544A-7EE6-4342-B048-85BDC9FD1C3A}</a:tableStyleId>
              </a:tblPr>
              <a:tblGrid>
                <a:gridCol w="3035300">
                  <a:extLst>
                    <a:ext uri="{9D8B030D-6E8A-4147-A177-3AD203B41FA5}">
                      <a16:colId xmlns:a16="http://schemas.microsoft.com/office/drawing/2014/main" val="3559510847"/>
                    </a:ext>
                  </a:extLst>
                </a:gridCol>
              </a:tblGrid>
              <a:tr h="341630">
                <a:tc>
                  <a:txBody>
                    <a:bodyPr/>
                    <a:lstStyle/>
                    <a:p>
                      <a:pPr marL="0" algn="ctr" rtl="0" eaLnBrk="1" latinLnBrk="0" hangingPunct="1">
                        <a:spcBef>
                          <a:spcPts val="0"/>
                        </a:spcBef>
                        <a:spcAft>
                          <a:spcPts val="0"/>
                        </a:spcAft>
                      </a:pPr>
                      <a:r>
                        <a:rPr lang="en-US" sz="1600" kern="1200">
                          <a:effectLst/>
                        </a:rPr>
                        <a:t>SFH2200 by OSRAM</a:t>
                      </a:r>
                      <a:endParaRPr lang="en-US">
                        <a:effectLst/>
                      </a:endParaRPr>
                    </a:p>
                  </a:txBody>
                  <a:tcPr marL="0" marR="0" marT="0" marB="0" anchor="ctr"/>
                </a:tc>
                <a:extLst>
                  <a:ext uri="{0D108BD9-81ED-4DB2-BD59-A6C34878D82A}">
                    <a16:rowId xmlns:a16="http://schemas.microsoft.com/office/drawing/2014/main" val="991464326"/>
                  </a:ext>
                </a:extLst>
              </a:tr>
              <a:tr h="637159">
                <a:tc>
                  <a:txBody>
                    <a:bodyPr/>
                    <a:lstStyle/>
                    <a:p>
                      <a:pPr marL="0" algn="l" rtl="0" eaLnBrk="1" latinLnBrk="0" hangingPunct="1">
                        <a:spcBef>
                          <a:spcPts val="0"/>
                        </a:spcBef>
                        <a:spcAft>
                          <a:spcPts val="0"/>
                        </a:spcAft>
                      </a:pPr>
                      <a:r>
                        <a:rPr lang="en-US" sz="1400" u="sng" kern="1200">
                          <a:effectLst/>
                        </a:rPr>
                        <a:t>[Spectral Characteristics]</a:t>
                      </a:r>
                      <a:endParaRPr lang="en-US">
                        <a:effectLst/>
                      </a:endParaRPr>
                    </a:p>
                    <a:p>
                      <a:pPr marL="0" algn="l" rtl="0" eaLnBrk="1" latinLnBrk="0" hangingPunct="1">
                        <a:spcBef>
                          <a:spcPts val="0"/>
                        </a:spcBef>
                        <a:spcAft>
                          <a:spcPts val="0"/>
                        </a:spcAft>
                      </a:pPr>
                      <a:r>
                        <a:rPr lang="en-US" sz="1400" kern="1200">
                          <a:effectLst/>
                        </a:rPr>
                        <a:t>Green: 0.301 A/W</a:t>
                      </a:r>
                      <a:endParaRPr lang="en-US">
                        <a:effectLst/>
                      </a:endParaRPr>
                    </a:p>
                    <a:p>
                      <a:pPr marL="0" algn="l" rtl="0" eaLnBrk="1" latinLnBrk="0" hangingPunct="1">
                        <a:spcBef>
                          <a:spcPts val="0"/>
                        </a:spcBef>
                        <a:spcAft>
                          <a:spcPts val="0"/>
                        </a:spcAft>
                      </a:pPr>
                      <a:r>
                        <a:rPr lang="en-US" sz="1400" kern="1200">
                          <a:effectLst/>
                        </a:rPr>
                        <a:t>Red: 0.473 A/W </a:t>
                      </a:r>
                      <a:endParaRPr lang="en-US">
                        <a:effectLst/>
                      </a:endParaRPr>
                    </a:p>
                    <a:p>
                      <a:pPr marL="0" algn="l" rtl="0" eaLnBrk="1" latinLnBrk="0" hangingPunct="1">
                        <a:spcBef>
                          <a:spcPts val="0"/>
                        </a:spcBef>
                        <a:spcAft>
                          <a:spcPts val="0"/>
                        </a:spcAft>
                      </a:pPr>
                      <a:r>
                        <a:rPr lang="en-US" sz="1400" kern="1200">
                          <a:effectLst/>
                        </a:rPr>
                        <a:t>Near Infrared: 0.665 A/W</a:t>
                      </a:r>
                      <a:endParaRPr lang="en-US">
                        <a:effectLst/>
                      </a:endParaRPr>
                    </a:p>
                  </a:txBody>
                  <a:tcPr marL="0" marR="0" marT="0" marB="0" anchor="ctr"/>
                </a:tc>
                <a:extLst>
                  <a:ext uri="{0D108BD9-81ED-4DB2-BD59-A6C34878D82A}">
                    <a16:rowId xmlns:a16="http://schemas.microsoft.com/office/drawing/2014/main" val="1933669344"/>
                  </a:ext>
                </a:extLst>
              </a:tr>
              <a:tr h="637159">
                <a:tc>
                  <a:txBody>
                    <a:bodyPr/>
                    <a:lstStyle/>
                    <a:p>
                      <a:pPr marL="0" algn="l" rtl="0" eaLnBrk="1" latinLnBrk="0" hangingPunct="1">
                        <a:spcBef>
                          <a:spcPts val="0"/>
                        </a:spcBef>
                        <a:spcAft>
                          <a:spcPts val="0"/>
                        </a:spcAft>
                      </a:pPr>
                      <a:r>
                        <a:rPr lang="en-US" sz="1400" u="sng" kern="1200">
                          <a:effectLst/>
                        </a:rPr>
                        <a:t>[Component Dimensions]</a:t>
                      </a:r>
                      <a:endParaRPr lang="en-US">
                        <a:effectLst/>
                      </a:endParaRPr>
                    </a:p>
                    <a:p>
                      <a:pPr marL="0" algn="ctr" rtl="0" eaLnBrk="1" latinLnBrk="0" hangingPunct="1">
                        <a:spcBef>
                          <a:spcPts val="0"/>
                        </a:spcBef>
                        <a:spcAft>
                          <a:spcPts val="0"/>
                        </a:spcAft>
                      </a:pPr>
                      <a:r>
                        <a:rPr lang="en-US" sz="1400" kern="1200">
                          <a:effectLst/>
                        </a:rPr>
                        <a:t>L x W x H: 5.09 mm x 4 mm x 0.85 mm</a:t>
                      </a:r>
                      <a:endParaRPr lang="en-US">
                        <a:effectLst/>
                      </a:endParaRPr>
                    </a:p>
                  </a:txBody>
                  <a:tcPr marL="0" marR="0" marT="0" marB="0" anchor="ctr"/>
                </a:tc>
                <a:extLst>
                  <a:ext uri="{0D108BD9-81ED-4DB2-BD59-A6C34878D82A}">
                    <a16:rowId xmlns:a16="http://schemas.microsoft.com/office/drawing/2014/main" val="290827047"/>
                  </a:ext>
                </a:extLst>
              </a:tr>
            </a:tbl>
          </a:graphicData>
        </a:graphic>
      </p:graphicFrame>
      <p:pic>
        <p:nvPicPr>
          <p:cNvPr id="8" name="Picture 8">
            <a:extLst>
              <a:ext uri="{FF2B5EF4-FFF2-40B4-BE49-F238E27FC236}">
                <a16:creationId xmlns:a16="http://schemas.microsoft.com/office/drawing/2014/main" id="{F28E45D5-EC77-16EF-381F-884898E1D125}"/>
              </a:ext>
            </a:extLst>
          </p:cNvPr>
          <p:cNvPicPr>
            <a:picLocks noChangeAspect="1"/>
          </p:cNvPicPr>
          <p:nvPr/>
        </p:nvPicPr>
        <p:blipFill>
          <a:blip r:embed="rId2"/>
          <a:stretch>
            <a:fillRect/>
          </a:stretch>
        </p:blipFill>
        <p:spPr>
          <a:xfrm>
            <a:off x="5848932" y="3083620"/>
            <a:ext cx="2743200" cy="1712976"/>
          </a:xfrm>
          <a:prstGeom prst="rect">
            <a:avLst/>
          </a:prstGeom>
        </p:spPr>
      </p:pic>
      <p:pic>
        <p:nvPicPr>
          <p:cNvPr id="9" name="Picture 9" descr="A picture containing case&#10;&#10;Description automatically generated">
            <a:extLst>
              <a:ext uri="{FF2B5EF4-FFF2-40B4-BE49-F238E27FC236}">
                <a16:creationId xmlns:a16="http://schemas.microsoft.com/office/drawing/2014/main" id="{3E43315E-9FEC-F74D-233D-CBB18CEB2356}"/>
              </a:ext>
            </a:extLst>
          </p:cNvPr>
          <p:cNvPicPr>
            <a:picLocks noChangeAspect="1"/>
          </p:cNvPicPr>
          <p:nvPr/>
        </p:nvPicPr>
        <p:blipFill>
          <a:blip r:embed="rId3"/>
          <a:stretch>
            <a:fillRect/>
          </a:stretch>
        </p:blipFill>
        <p:spPr>
          <a:xfrm>
            <a:off x="3444718" y="4369816"/>
            <a:ext cx="2743200" cy="1712976"/>
          </a:xfrm>
          <a:prstGeom prst="rect">
            <a:avLst/>
          </a:prstGeom>
        </p:spPr>
      </p:pic>
    </p:spTree>
    <p:extLst>
      <p:ext uri="{BB962C8B-B14F-4D97-AF65-F5344CB8AC3E}">
        <p14:creationId xmlns:p14="http://schemas.microsoft.com/office/powerpoint/2010/main" val="126501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C0C-95DB-5320-7C8C-3D21AFD47F68}"/>
              </a:ext>
            </a:extLst>
          </p:cNvPr>
          <p:cNvSpPr>
            <a:spLocks noGrp="1"/>
          </p:cNvSpPr>
          <p:nvPr>
            <p:ph type="title" idx="4294967295"/>
          </p:nvPr>
        </p:nvSpPr>
        <p:spPr>
          <a:xfrm>
            <a:off x="95250" y="-381000"/>
            <a:ext cx="10515600" cy="1325563"/>
          </a:xfrm>
        </p:spPr>
        <p:txBody>
          <a:bodyPr/>
          <a:lstStyle/>
          <a:p>
            <a:r>
              <a:rPr lang="en-US" b="1" i="1">
                <a:cs typeface="Calibri Light"/>
              </a:rPr>
              <a:t>Optical Barriers for Suppressing Crosstalk</a:t>
            </a:r>
          </a:p>
        </p:txBody>
      </p:sp>
      <p:sp>
        <p:nvSpPr>
          <p:cNvPr id="3" name="Content Placeholder 2">
            <a:extLst>
              <a:ext uri="{FF2B5EF4-FFF2-40B4-BE49-F238E27FC236}">
                <a16:creationId xmlns:a16="http://schemas.microsoft.com/office/drawing/2014/main" id="{6E7145C3-103A-A9C6-FB4B-7DAC1B8DF241}"/>
              </a:ext>
            </a:extLst>
          </p:cNvPr>
          <p:cNvSpPr>
            <a:spLocks noGrp="1"/>
          </p:cNvSpPr>
          <p:nvPr>
            <p:ph idx="4294967295"/>
          </p:nvPr>
        </p:nvSpPr>
        <p:spPr>
          <a:xfrm>
            <a:off x="155015" y="826060"/>
            <a:ext cx="6869393" cy="3960440"/>
          </a:xfrm>
        </p:spPr>
        <p:txBody>
          <a:bodyPr vert="horz" lIns="91440" tIns="45720" rIns="91440" bIns="45720" rtlCol="0" anchor="t">
            <a:noAutofit/>
          </a:bodyPr>
          <a:lstStyle/>
          <a:p>
            <a:pPr>
              <a:buFont typeface="Wingdings" panose="020F0502020204030204" pitchFamily="34" charset="0"/>
              <a:buChar char="§"/>
            </a:pPr>
            <a:r>
              <a:rPr lang="en-US" sz="2400">
                <a:cs typeface="Calibri"/>
              </a:rPr>
              <a:t> Due to the LED's ideal Lambertian emission profile (60-degree half angle) and the PD's acceptance profile, optical crosstalk occurs from specular reflection at the air-to-skin surface. </a:t>
            </a:r>
          </a:p>
          <a:p>
            <a:pPr>
              <a:buFont typeface="Wingdings" panose="020F0502020204030204" pitchFamily="34" charset="0"/>
              <a:buChar char="§"/>
            </a:pPr>
            <a:r>
              <a:rPr lang="en-US" sz="2400">
                <a:cs typeface="Calibri"/>
              </a:rPr>
              <a:t> Introduction of an</a:t>
            </a:r>
            <a:r>
              <a:rPr lang="en-US" sz="2400" i="1">
                <a:cs typeface="Calibri"/>
              </a:rPr>
              <a:t> </a:t>
            </a:r>
            <a:r>
              <a:rPr lang="en-US" sz="2400" i="1" u="sng">
                <a:cs typeface="Calibri"/>
              </a:rPr>
              <a:t>optical barrier with a tentative thickness of 1.75 mm</a:t>
            </a:r>
            <a:r>
              <a:rPr lang="en-US" sz="2400">
                <a:cs typeface="Calibri"/>
              </a:rPr>
              <a:t> greatly reduced the amount of crosstalk to negligible levels</a:t>
            </a:r>
          </a:p>
          <a:p>
            <a:pPr>
              <a:buFont typeface="Wingdings" panose="020F0502020204030204" pitchFamily="34" charset="0"/>
              <a:buChar char="§"/>
            </a:pPr>
            <a:r>
              <a:rPr lang="en-US" sz="2400">
                <a:cs typeface="Calibri"/>
              </a:rPr>
              <a:t> The barriers were implemented in the housing structure for the complete device.</a:t>
            </a:r>
          </a:p>
          <a:p>
            <a:pPr>
              <a:buFont typeface="Wingdings" panose="020F0502020204030204" pitchFamily="34" charset="0"/>
              <a:buChar char="§"/>
            </a:pPr>
            <a:r>
              <a:rPr lang="en-US" sz="2400">
                <a:cs typeface="Calibri"/>
              </a:rPr>
              <a:t> The material used was a </a:t>
            </a:r>
            <a:r>
              <a:rPr lang="en-US" sz="2400" i="1" u="sng">
                <a:cs typeface="Calibri"/>
              </a:rPr>
              <a:t>PETG filament</a:t>
            </a:r>
            <a:r>
              <a:rPr lang="en-US" sz="2400">
                <a:cs typeface="Calibri"/>
              </a:rPr>
              <a:t>, and the structure will be manufactured via a 3D printer.</a:t>
            </a:r>
          </a:p>
          <a:p>
            <a:pPr marL="383540" lvl="1">
              <a:buFont typeface="Wingdings" panose="020F0502020204030204" pitchFamily="34" charset="0"/>
              <a:buChar char="§"/>
            </a:pPr>
            <a:r>
              <a:rPr lang="en-US" sz="2400">
                <a:cs typeface="Calibri"/>
              </a:rPr>
              <a:t>PETG filament have less than 1% transmission for 1 mm thickness at our wavelengths</a:t>
            </a:r>
          </a:p>
        </p:txBody>
      </p:sp>
      <p:pic>
        <p:nvPicPr>
          <p:cNvPr id="4" name="Picture 4">
            <a:extLst>
              <a:ext uri="{FF2B5EF4-FFF2-40B4-BE49-F238E27FC236}">
                <a16:creationId xmlns:a16="http://schemas.microsoft.com/office/drawing/2014/main" id="{FF861F09-C85E-9A0A-BDA3-7316355CE04A}"/>
              </a:ext>
            </a:extLst>
          </p:cNvPr>
          <p:cNvPicPr>
            <a:picLocks noChangeAspect="1"/>
          </p:cNvPicPr>
          <p:nvPr/>
        </p:nvPicPr>
        <p:blipFill>
          <a:blip r:embed="rId2"/>
          <a:stretch>
            <a:fillRect/>
          </a:stretch>
        </p:blipFill>
        <p:spPr>
          <a:xfrm>
            <a:off x="7134947" y="2007060"/>
            <a:ext cx="4676775" cy="1952625"/>
          </a:xfrm>
          <a:prstGeom prst="rect">
            <a:avLst/>
          </a:prstGeom>
        </p:spPr>
      </p:pic>
      <p:pic>
        <p:nvPicPr>
          <p:cNvPr id="5" name="Picture 5">
            <a:extLst>
              <a:ext uri="{FF2B5EF4-FFF2-40B4-BE49-F238E27FC236}">
                <a16:creationId xmlns:a16="http://schemas.microsoft.com/office/drawing/2014/main" id="{2AAD2615-E1CB-511C-BCBE-F43567D18A6B}"/>
              </a:ext>
            </a:extLst>
          </p:cNvPr>
          <p:cNvPicPr>
            <a:picLocks noChangeAspect="1"/>
          </p:cNvPicPr>
          <p:nvPr/>
        </p:nvPicPr>
        <p:blipFill>
          <a:blip r:embed="rId3"/>
          <a:stretch>
            <a:fillRect/>
          </a:stretch>
        </p:blipFill>
        <p:spPr>
          <a:xfrm>
            <a:off x="6768874" y="4505293"/>
            <a:ext cx="5114925" cy="1704975"/>
          </a:xfrm>
          <a:prstGeom prst="rect">
            <a:avLst/>
          </a:prstGeom>
        </p:spPr>
      </p:pic>
      <p:pic>
        <p:nvPicPr>
          <p:cNvPr id="7" name="Picture 9">
            <a:extLst>
              <a:ext uri="{FF2B5EF4-FFF2-40B4-BE49-F238E27FC236}">
                <a16:creationId xmlns:a16="http://schemas.microsoft.com/office/drawing/2014/main" id="{74751BE6-53F1-7F6E-3F34-4FF7FE67B5D7}"/>
              </a:ext>
            </a:extLst>
          </p:cNvPr>
          <p:cNvPicPr>
            <a:picLocks noChangeAspect="1"/>
          </p:cNvPicPr>
          <p:nvPr/>
        </p:nvPicPr>
        <p:blipFill>
          <a:blip r:embed="rId4"/>
          <a:stretch>
            <a:fillRect/>
          </a:stretch>
        </p:blipFill>
        <p:spPr>
          <a:xfrm>
            <a:off x="10156346" y="285391"/>
            <a:ext cx="1885950" cy="1600200"/>
          </a:xfrm>
          <a:prstGeom prst="rect">
            <a:avLst/>
          </a:prstGeom>
        </p:spPr>
      </p:pic>
    </p:spTree>
    <p:extLst>
      <p:ext uri="{BB962C8B-B14F-4D97-AF65-F5344CB8AC3E}">
        <p14:creationId xmlns:p14="http://schemas.microsoft.com/office/powerpoint/2010/main" val="41012872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01F67ECA0254EB59B1F22219D74BB" ma:contentTypeVersion="9" ma:contentTypeDescription="Create a new document." ma:contentTypeScope="" ma:versionID="24c8bff1393f0be7f0f830e13d9228ec">
  <xsd:schema xmlns:xsd="http://www.w3.org/2001/XMLSchema" xmlns:xs="http://www.w3.org/2001/XMLSchema" xmlns:p="http://schemas.microsoft.com/office/2006/metadata/properties" xmlns:ns3="3cf716e6-2468-47eb-998a-2408d9b34b97" targetNamespace="http://schemas.microsoft.com/office/2006/metadata/properties" ma:root="true" ma:fieldsID="d1de223a6de1443627e804e488650b60" ns3:_="">
    <xsd:import namespace="3cf716e6-2468-47eb-998a-2408d9b34b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716e6-2468-47eb-998a-2408d9b34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B0A81F-184F-438E-A57E-7308FCEC5C55}">
  <ds:schemaRefs>
    <ds:schemaRef ds:uri="3cf716e6-2468-47eb-998a-2408d9b34b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A0648D-54B5-4C6B-AFD6-E3AB07A594AB}">
  <ds:schemaRefs>
    <ds:schemaRef ds:uri="http://schemas.microsoft.com/sharepoint/v3/contenttype/forms"/>
  </ds:schemaRefs>
</ds:datastoreItem>
</file>

<file path=customXml/itemProps3.xml><?xml version="1.0" encoding="utf-8"?>
<ds:datastoreItem xmlns:ds="http://schemas.openxmlformats.org/officeDocument/2006/customXml" ds:itemID="{E096C664-872A-4850-98FE-553FFA8772E0}">
  <ds:schemaRefs>
    <ds:schemaRef ds:uri="3cf716e6-2468-47eb-998a-2408d9b34b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29</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Retrospect</vt:lpstr>
      <vt:lpstr>Wearable Optical Biometric Tracking System</vt:lpstr>
      <vt:lpstr>Project Goals </vt:lpstr>
      <vt:lpstr>Main Specifications </vt:lpstr>
      <vt:lpstr>High level overview/block diagram</vt:lpstr>
      <vt:lpstr>Fundamental Theory of Photoplethysmography</vt:lpstr>
      <vt:lpstr>Wavelength Selection</vt:lpstr>
      <vt:lpstr>Wavelength selection cont.</vt:lpstr>
      <vt:lpstr>Component Selection</vt:lpstr>
      <vt:lpstr>Optical Barriers for Suppressing Crosstalk</vt:lpstr>
      <vt:lpstr>Optical Windows and Adhesives for Index matching</vt:lpstr>
      <vt:lpstr>Thermal sensor </vt:lpstr>
      <vt:lpstr>Analog Front End Selection</vt:lpstr>
      <vt:lpstr>AFE4404</vt:lpstr>
      <vt:lpstr>Microcontroller Selection</vt:lpstr>
      <vt:lpstr>NINA B306</vt:lpstr>
      <vt:lpstr>Power Delivery</vt:lpstr>
      <vt:lpstr>Power Regulation</vt:lpstr>
      <vt:lpstr>Regulator Efficiency Comparison</vt:lpstr>
      <vt:lpstr>Power Regulation Schematic</vt:lpstr>
      <vt:lpstr>MCU and Sensors Schematic</vt:lpstr>
      <vt:lpstr>Processing Board</vt:lpstr>
      <vt:lpstr>Sensor Board</vt:lpstr>
      <vt:lpstr>Mobile Application Platform Selection Factors</vt:lpstr>
      <vt:lpstr>Platform Selection Comparison</vt:lpstr>
      <vt:lpstr>Mobile Application - Overview</vt:lpstr>
      <vt:lpstr>Mobile Application  - Login Sequence</vt:lpstr>
      <vt:lpstr>Mobile Application – Primary Flow</vt:lpstr>
      <vt:lpstr>Mobile Application – Simplified Display</vt:lpstr>
      <vt:lpstr>Mobile Application – Bluetooth Validation</vt:lpstr>
      <vt:lpstr>Data Storage System Selection</vt:lpstr>
      <vt:lpstr>Database System Selection - SQLite </vt:lpstr>
      <vt:lpstr>Database Table Structure</vt:lpstr>
      <vt:lpstr>Database Performance Testing</vt:lpstr>
      <vt:lpstr>Features</vt:lpstr>
      <vt:lpstr>Peak Detection</vt:lpstr>
      <vt:lpstr>Peak Detection</vt:lpstr>
      <vt:lpstr>Obtaining AC and DC Components in a period signal.</vt:lpstr>
      <vt:lpstr>Blood Oxygenation Prediction</vt:lpstr>
      <vt:lpstr>Blood Oxygenation Prediction</vt:lpstr>
      <vt:lpstr>Signal Conditioning</vt:lpstr>
      <vt:lpstr>Implementation</vt:lpstr>
      <vt:lpstr>ADC Noise</vt:lpstr>
      <vt:lpstr>Data Flow Design</vt:lpstr>
      <vt:lpstr>Standards </vt:lpstr>
      <vt:lpstr>Budget and Finance</vt:lpstr>
      <vt:lpstr>Distribution of Labor</vt:lpstr>
      <vt:lpstr>Series of Complications</vt:lpstr>
      <vt:lpstr>Critical Failures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Bormey</dc:creator>
  <cp:revision>12</cp:revision>
  <dcterms:created xsi:type="dcterms:W3CDTF">2022-06-06T14:24:12Z</dcterms:created>
  <dcterms:modified xsi:type="dcterms:W3CDTF">2022-07-31T17:45:04Z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0x010100D8B01F67ECA0254EB59B1F22219D74BB</vt:lpwstr>
  </property>
</Properties>
</file>