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Nuni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A693DEF-ED96-4F7A-909F-CEA66F1CC568}">
  <a:tblStyle styleId="{2A693DEF-ED96-4F7A-909F-CEA66F1CC568}"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9D4B134-6761-4B35-8CDD-D8BB381F87A8}" styleName="Table_1">
    <a:wholeTbl>
      <a:tcTxStyle>
        <a:font>
          <a:latin typeface="Arial"/>
          <a:ea typeface="Arial"/>
          <a:cs typeface="Arial"/>
        </a:font>
        <a:srgbClr val="000000"/>
      </a:tcTxStyle>
      <a:tcStyle>
        <a:tcBdr>
          <a:left>
            <a:ln cap="flat" cmpd="sng" w="12700">
              <a:solidFill>
                <a:srgbClr val="111111"/>
              </a:solidFill>
              <a:prstDash val="solid"/>
              <a:round/>
              <a:headEnd len="sm" w="sm" type="none"/>
              <a:tailEnd len="sm" w="sm" type="none"/>
            </a:ln>
          </a:left>
          <a:right>
            <a:ln cap="flat" cmpd="sng" w="12700">
              <a:solidFill>
                <a:srgbClr val="111111"/>
              </a:solidFill>
              <a:prstDash val="solid"/>
              <a:round/>
              <a:headEnd len="sm" w="sm" type="none"/>
              <a:tailEnd len="sm" w="sm" type="none"/>
            </a:ln>
          </a:right>
          <a:top>
            <a:ln cap="flat" cmpd="sng" w="12700">
              <a:solidFill>
                <a:srgbClr val="111111"/>
              </a:solidFill>
              <a:prstDash val="solid"/>
              <a:round/>
              <a:headEnd len="sm" w="sm" type="none"/>
              <a:tailEnd len="sm" w="sm" type="none"/>
            </a:ln>
          </a:top>
          <a:bottom>
            <a:ln cap="flat" cmpd="sng" w="12700">
              <a:solidFill>
                <a:srgbClr val="111111"/>
              </a:solidFill>
              <a:prstDash val="solid"/>
              <a:round/>
              <a:headEnd len="sm" w="sm" type="none"/>
              <a:tailEnd len="sm" w="sm" type="none"/>
            </a:ln>
          </a:bottom>
          <a:insideH>
            <a:ln cap="flat" cmpd="sng" w="12700">
              <a:solidFill>
                <a:srgbClr val="111111"/>
              </a:solidFill>
              <a:prstDash val="solid"/>
              <a:round/>
              <a:headEnd len="sm" w="sm" type="none"/>
              <a:tailEnd len="sm" w="sm" type="none"/>
            </a:ln>
          </a:insideH>
          <a:insideV>
            <a:ln cap="flat" cmpd="sng" w="12700">
              <a:solidFill>
                <a:srgbClr val="111111"/>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Nunito-bold.fntdata"/><Relationship Id="rId14" Type="http://schemas.openxmlformats.org/officeDocument/2006/relationships/slide" Target="slides/slide8.xml"/><Relationship Id="rId36" Type="http://schemas.openxmlformats.org/officeDocument/2006/relationships/font" Target="fonts/Nunito-regular.fntdata"/><Relationship Id="rId17" Type="http://schemas.openxmlformats.org/officeDocument/2006/relationships/slide" Target="slides/slide11.xml"/><Relationship Id="rId39" Type="http://schemas.openxmlformats.org/officeDocument/2006/relationships/font" Target="fonts/Nunito-boldItalic.fntdata"/><Relationship Id="rId16" Type="http://schemas.openxmlformats.org/officeDocument/2006/relationships/slide" Target="slides/slide10.xml"/><Relationship Id="rId38" Type="http://schemas.openxmlformats.org/officeDocument/2006/relationships/font" Target="fonts/Nuni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 - I can introduce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d31084ea8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2d31084ea8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2d31084ea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2d31084ea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2d31084ea8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2d31084ea8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2d31084ea8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2d31084ea8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2d31084ea8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2d31084ea8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kristen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2d31084ea8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2d31084ea8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Hunter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2d31084ea8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2d31084ea8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Hunter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2d31084ea8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2d31084ea8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Hunter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f49616dde1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f49616dde1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2d31084ea8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2d31084ea8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Hunter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d1ddf31a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1d1ddf31a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2d31084ea8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2d31084ea8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kristen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2d31084ea8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2d31084ea8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kristen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2d31084ea8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2d31084ea8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kristen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2d31084ea8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2d31084ea8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kristen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1d1c33207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1d1c33207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kristen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2d31084ea8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2d31084ea8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Hunter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2d31084ea8_4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2d31084ea8_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Hunter</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2d31084ea8_4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2d31084ea8_4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Brendon</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2d31084ea8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2d31084ea8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f49616dde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f49616dde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1d1ddf31a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1d1ddf31a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2d31084ea8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2d31084ea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2d31084ea8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2d31084ea8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1d1ddf31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1d1ddf31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Hunter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2d31084ea8_4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2d31084ea8_4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Hunter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2d31084ea8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2d31084ea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2d31084ea8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2d31084ea8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691" y="810358"/>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SmartPlant Hub</a:t>
            </a:r>
            <a:endParaRPr/>
          </a:p>
          <a:p>
            <a:pPr indent="0" lvl="0" marL="0" rtl="0" algn="ctr">
              <a:spcBef>
                <a:spcPts val="0"/>
              </a:spcBef>
              <a:spcAft>
                <a:spcPts val="0"/>
              </a:spcAft>
              <a:buNone/>
            </a:pPr>
            <a:r>
              <a:rPr lang="en" sz="2000"/>
              <a:t>Group 17</a:t>
            </a:r>
            <a:endParaRPr sz="2000"/>
          </a:p>
        </p:txBody>
      </p:sp>
      <p:sp>
        <p:nvSpPr>
          <p:cNvPr id="129" name="Google Shape;129;p13"/>
          <p:cNvSpPr txBox="1"/>
          <p:nvPr>
            <p:ph idx="1" type="subTitle"/>
          </p:nvPr>
        </p:nvSpPr>
        <p:spPr>
          <a:xfrm>
            <a:off x="1858713" y="2177846"/>
            <a:ext cx="5361300" cy="787800"/>
          </a:xfrm>
          <a:prstGeom prst="rect">
            <a:avLst/>
          </a:prstGeom>
        </p:spPr>
        <p:txBody>
          <a:bodyPr anchorCtr="0" anchor="t" bIns="91425" lIns="91425" spcFirstLastPara="1" rIns="91425" wrap="square" tIns="91425">
            <a:normAutofit fontScale="25000" lnSpcReduction="10000"/>
          </a:bodyPr>
          <a:lstStyle/>
          <a:p>
            <a:pPr indent="0" lvl="0" marL="0" rtl="0" algn="ctr">
              <a:spcBef>
                <a:spcPts val="0"/>
              </a:spcBef>
              <a:spcAft>
                <a:spcPts val="0"/>
              </a:spcAft>
              <a:buNone/>
            </a:pPr>
            <a:r>
              <a:rPr lang="en" sz="4000">
                <a:solidFill>
                  <a:srgbClr val="000000"/>
                </a:solidFill>
                <a:latin typeface="Arial"/>
                <a:ea typeface="Arial"/>
                <a:cs typeface="Arial"/>
                <a:sym typeface="Arial"/>
              </a:rPr>
              <a:t>Daniel Bohl - Computer Engineering</a:t>
            </a:r>
            <a:endParaRPr sz="4000">
              <a:solidFill>
                <a:srgbClr val="000000"/>
              </a:solidFill>
              <a:latin typeface="Arial"/>
              <a:ea typeface="Arial"/>
              <a:cs typeface="Arial"/>
              <a:sym typeface="Arial"/>
            </a:endParaRPr>
          </a:p>
          <a:p>
            <a:pPr indent="0" lvl="0" marL="0" rtl="0" algn="ctr">
              <a:spcBef>
                <a:spcPts val="0"/>
              </a:spcBef>
              <a:spcAft>
                <a:spcPts val="0"/>
              </a:spcAft>
              <a:buNone/>
            </a:pPr>
            <a:r>
              <a:rPr lang="en" sz="4000">
                <a:solidFill>
                  <a:srgbClr val="000000"/>
                </a:solidFill>
                <a:latin typeface="Arial"/>
                <a:ea typeface="Arial"/>
                <a:cs typeface="Arial"/>
                <a:sym typeface="Arial"/>
              </a:rPr>
              <a:t>Hunter Cheung - Computer Engineering</a:t>
            </a:r>
            <a:endParaRPr sz="4000">
              <a:solidFill>
                <a:srgbClr val="000000"/>
              </a:solidFill>
              <a:latin typeface="Arial"/>
              <a:ea typeface="Arial"/>
              <a:cs typeface="Arial"/>
              <a:sym typeface="Arial"/>
            </a:endParaRPr>
          </a:p>
          <a:p>
            <a:pPr indent="0" lvl="0" marL="0" rtl="0" algn="ctr">
              <a:spcBef>
                <a:spcPts val="0"/>
              </a:spcBef>
              <a:spcAft>
                <a:spcPts val="0"/>
              </a:spcAft>
              <a:buNone/>
            </a:pPr>
            <a:r>
              <a:rPr lang="en" sz="4000">
                <a:solidFill>
                  <a:srgbClr val="000000"/>
                </a:solidFill>
                <a:latin typeface="Arial"/>
                <a:ea typeface="Arial"/>
                <a:cs typeface="Arial"/>
                <a:sym typeface="Arial"/>
              </a:rPr>
              <a:t>Brendon Hales - Computer Engineering</a:t>
            </a:r>
            <a:endParaRPr sz="4000">
              <a:solidFill>
                <a:srgbClr val="000000"/>
              </a:solidFill>
              <a:latin typeface="Arial"/>
              <a:ea typeface="Arial"/>
              <a:cs typeface="Arial"/>
              <a:sym typeface="Arial"/>
            </a:endParaRPr>
          </a:p>
          <a:p>
            <a:pPr indent="0" lvl="0" marL="0" rtl="0" algn="ctr">
              <a:spcBef>
                <a:spcPts val="0"/>
              </a:spcBef>
              <a:spcAft>
                <a:spcPts val="0"/>
              </a:spcAft>
              <a:buNone/>
            </a:pPr>
            <a:r>
              <a:rPr lang="en" sz="4000">
                <a:solidFill>
                  <a:srgbClr val="000000"/>
                </a:solidFill>
                <a:latin typeface="Arial"/>
                <a:ea typeface="Arial"/>
                <a:cs typeface="Arial"/>
                <a:sym typeface="Arial"/>
              </a:rPr>
              <a:t>Kristen Marks - Electrical Engineering</a:t>
            </a:r>
            <a:endParaRPr sz="4000">
              <a:solidFill>
                <a:srgbClr val="000000"/>
              </a:solidFill>
              <a:latin typeface="Arial"/>
              <a:ea typeface="Arial"/>
              <a:cs typeface="Arial"/>
              <a:sym typeface="Arial"/>
            </a:endParaRPr>
          </a:p>
          <a:p>
            <a:pPr indent="0" lvl="0" marL="0" rtl="0" algn="ctr">
              <a:spcBef>
                <a:spcPts val="0"/>
              </a:spcBef>
              <a:spcAft>
                <a:spcPts val="0"/>
              </a:spcAft>
              <a:buNone/>
            </a:pPr>
            <a:r>
              <a:t/>
            </a:r>
            <a:endParaRPr/>
          </a:p>
        </p:txBody>
      </p:sp>
      <p:pic>
        <p:nvPicPr>
          <p:cNvPr id="130" name="Google Shape;130;p13"/>
          <p:cNvPicPr preferRelativeResize="0"/>
          <p:nvPr/>
        </p:nvPicPr>
        <p:blipFill rotWithShape="1">
          <a:blip r:embed="rId3">
            <a:alphaModFix/>
          </a:blip>
          <a:srcRect b="30185" l="0" r="0" t="21516"/>
          <a:stretch/>
        </p:blipFill>
        <p:spPr>
          <a:xfrm>
            <a:off x="970913" y="3089300"/>
            <a:ext cx="7136875" cy="969025"/>
          </a:xfrm>
          <a:prstGeom prst="rect">
            <a:avLst/>
          </a:prstGeom>
          <a:noFill/>
          <a:ln>
            <a:noFill/>
          </a:ln>
        </p:spPr>
      </p:pic>
      <p:pic>
        <p:nvPicPr>
          <p:cNvPr id="131" name="Google Shape;131;p13"/>
          <p:cNvPicPr preferRelativeResize="0"/>
          <p:nvPr/>
        </p:nvPicPr>
        <p:blipFill rotWithShape="1">
          <a:blip r:embed="rId4">
            <a:alphaModFix/>
          </a:blip>
          <a:srcRect b="0" l="14877" r="14074" t="21556"/>
          <a:stretch/>
        </p:blipFill>
        <p:spPr>
          <a:xfrm>
            <a:off x="7996526" y="262900"/>
            <a:ext cx="811475" cy="1191525"/>
          </a:xfrm>
          <a:prstGeom prst="rect">
            <a:avLst/>
          </a:prstGeom>
          <a:noFill/>
          <a:ln>
            <a:noFill/>
          </a:ln>
        </p:spPr>
      </p:pic>
      <p:sp>
        <p:nvSpPr>
          <p:cNvPr id="132" name="Google Shape;132;p13"/>
          <p:cNvSpPr txBox="1"/>
          <p:nvPr/>
        </p:nvSpPr>
        <p:spPr>
          <a:xfrm>
            <a:off x="8075713" y="1526950"/>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Daniel</a:t>
            </a: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aphicFrame>
        <p:nvGraphicFramePr>
          <p:cNvPr id="204" name="Google Shape;204;p22"/>
          <p:cNvGraphicFramePr/>
          <p:nvPr/>
        </p:nvGraphicFramePr>
        <p:xfrm>
          <a:off x="1833550" y="431300"/>
          <a:ext cx="3000000" cy="3000000"/>
        </p:xfrm>
        <a:graphic>
          <a:graphicData uri="http://schemas.openxmlformats.org/drawingml/2006/table">
            <a:tbl>
              <a:tblPr>
                <a:noFill/>
                <a:tableStyleId>{2A693DEF-ED96-4F7A-909F-CEA66F1CC568}</a:tableStyleId>
              </a:tblPr>
              <a:tblGrid>
                <a:gridCol w="1819275"/>
                <a:gridCol w="1200150"/>
                <a:gridCol w="1047750"/>
                <a:gridCol w="1409700"/>
              </a:tblGrid>
              <a:tr h="308150">
                <a:tc>
                  <a:txBody>
                    <a:bodyPr/>
                    <a:lstStyle/>
                    <a:p>
                      <a:pPr indent="0" lvl="0" marL="0" rtl="0" algn="just">
                        <a:spcBef>
                          <a:spcPts val="0"/>
                        </a:spcBef>
                        <a:spcAft>
                          <a:spcPts val="0"/>
                        </a:spcAft>
                        <a:buNone/>
                      </a:pPr>
                      <a:r>
                        <a:rPr b="1" lang="en" sz="1200"/>
                        <a:t>Name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Language Support</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Arduino Compatible</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OS Support</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r>
              <a:tr h="308150">
                <a:tc>
                  <a:txBody>
                    <a:bodyPr/>
                    <a:lstStyle/>
                    <a:p>
                      <a:pPr indent="0" lvl="0" marL="0" rtl="0" algn="just">
                        <a:spcBef>
                          <a:spcPts val="0"/>
                        </a:spcBef>
                        <a:spcAft>
                          <a:spcPts val="0"/>
                        </a:spcAft>
                        <a:buNone/>
                      </a:pPr>
                      <a:r>
                        <a:rPr lang="en" sz="1200"/>
                        <a:t>Code Composer Studio</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C</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No</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Windows, MacOS</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r h="308150">
                <a:tc>
                  <a:txBody>
                    <a:bodyPr/>
                    <a:lstStyle/>
                    <a:p>
                      <a:pPr indent="0" lvl="0" marL="0" rtl="0" algn="just">
                        <a:spcBef>
                          <a:spcPts val="0"/>
                        </a:spcBef>
                        <a:spcAft>
                          <a:spcPts val="0"/>
                        </a:spcAft>
                        <a:buNone/>
                      </a:pPr>
                      <a:r>
                        <a:rPr lang="en" sz="1200">
                          <a:highlight>
                            <a:srgbClr val="FFFF00"/>
                          </a:highlight>
                        </a:rPr>
                        <a:t>Arduino IDE</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highlight>
                            <a:srgbClr val="FFFF00"/>
                          </a:highlight>
                        </a:rPr>
                        <a:t>C/ C++</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highlight>
                            <a:srgbClr val="FFFF00"/>
                          </a:highlight>
                        </a:rPr>
                        <a:t>Yes</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highlight>
                            <a:srgbClr val="FFFF00"/>
                          </a:highlight>
                        </a:rPr>
                        <a:t>Windows, MacOS, Linux</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205" name="Google Shape;205;p22"/>
          <p:cNvSpPr txBox="1"/>
          <p:nvPr/>
        </p:nvSpPr>
        <p:spPr>
          <a:xfrm>
            <a:off x="459225" y="4521225"/>
            <a:ext cx="8252400" cy="31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rgbClr val="666666"/>
                </a:solidFill>
              </a:rPr>
              <a:t>Hardware Code Comparison Table</a:t>
            </a:r>
            <a:endParaRPr/>
          </a:p>
        </p:txBody>
      </p:sp>
      <p:sp>
        <p:nvSpPr>
          <p:cNvPr id="206" name="Google Shape;206;p22"/>
          <p:cNvSpPr txBox="1"/>
          <p:nvPr/>
        </p:nvSpPr>
        <p:spPr>
          <a:xfrm>
            <a:off x="791850" y="2057288"/>
            <a:ext cx="75603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Language Support</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C is a language we are all familiar with</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C++ allows for more object-oriented programming to be performed</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Arduino Compatible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The microcontroller we chose uses an Arduino interface, meaning that our development environment must be able to be program Arduino</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OS Support</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Arduino IDE allows for development across a variety of operating systems, meaning that the team can program in any </a:t>
            </a:r>
            <a:r>
              <a:rPr lang="en">
                <a:latin typeface="Calibri"/>
                <a:ea typeface="Calibri"/>
                <a:cs typeface="Calibri"/>
                <a:sym typeface="Calibri"/>
              </a:rPr>
              <a:t>environment</a:t>
            </a:r>
            <a:r>
              <a:rPr lang="en">
                <a:latin typeface="Calibri"/>
                <a:ea typeface="Calibri"/>
                <a:cs typeface="Calibri"/>
                <a:sym typeface="Calibri"/>
              </a:rPr>
              <a:t> they choose</a:t>
            </a:r>
            <a:endParaRPr>
              <a:latin typeface="Calibri"/>
              <a:ea typeface="Calibri"/>
              <a:cs typeface="Calibri"/>
              <a:sym typeface="Calibri"/>
            </a:endParaRPr>
          </a:p>
        </p:txBody>
      </p:sp>
      <p:pic>
        <p:nvPicPr>
          <p:cNvPr id="207" name="Google Shape;207;p22"/>
          <p:cNvPicPr preferRelativeResize="0"/>
          <p:nvPr/>
        </p:nvPicPr>
        <p:blipFill>
          <a:blip r:embed="rId3">
            <a:alphaModFix/>
          </a:blip>
          <a:stretch>
            <a:fillRect/>
          </a:stretch>
        </p:blipFill>
        <p:spPr>
          <a:xfrm>
            <a:off x="7814425" y="431300"/>
            <a:ext cx="847725" cy="1104900"/>
          </a:xfrm>
          <a:prstGeom prst="rect">
            <a:avLst/>
          </a:prstGeom>
          <a:noFill/>
          <a:ln>
            <a:noFill/>
          </a:ln>
        </p:spPr>
      </p:pic>
      <p:sp>
        <p:nvSpPr>
          <p:cNvPr id="208" name="Google Shape;208;p22"/>
          <p:cNvSpPr txBox="1"/>
          <p:nvPr/>
        </p:nvSpPr>
        <p:spPr>
          <a:xfrm>
            <a:off x="7863140" y="1456625"/>
            <a:ext cx="750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Brendon</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aphicFrame>
        <p:nvGraphicFramePr>
          <p:cNvPr id="213" name="Google Shape;213;p23"/>
          <p:cNvGraphicFramePr/>
          <p:nvPr/>
        </p:nvGraphicFramePr>
        <p:xfrm>
          <a:off x="1833563" y="648625"/>
          <a:ext cx="3000000" cy="3000000"/>
        </p:xfrm>
        <a:graphic>
          <a:graphicData uri="http://schemas.openxmlformats.org/drawingml/2006/table">
            <a:tbl>
              <a:tblPr>
                <a:noFill/>
                <a:tableStyleId>{2A693DEF-ED96-4F7A-909F-CEA66F1CC568}</a:tableStyleId>
              </a:tblPr>
              <a:tblGrid>
                <a:gridCol w="1190625"/>
                <a:gridCol w="1571625"/>
                <a:gridCol w="1104900"/>
                <a:gridCol w="1609725"/>
              </a:tblGrid>
              <a:tr h="308150">
                <a:tc>
                  <a:txBody>
                    <a:bodyPr/>
                    <a:lstStyle/>
                    <a:p>
                      <a:pPr indent="0" lvl="0" marL="0" rtl="0" algn="just">
                        <a:spcBef>
                          <a:spcPts val="0"/>
                        </a:spcBef>
                        <a:spcAft>
                          <a:spcPts val="0"/>
                        </a:spcAft>
                        <a:buNone/>
                      </a:pPr>
                      <a:r>
                        <a:rPr b="1" lang="en" sz="1200"/>
                        <a:t>Name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Relation Type</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Data Entry</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Data Type Flexibility</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r>
              <a:tr h="308150">
                <a:tc>
                  <a:txBody>
                    <a:bodyPr/>
                    <a:lstStyle/>
                    <a:p>
                      <a:pPr indent="0" lvl="0" marL="0" rtl="0" algn="just">
                        <a:spcBef>
                          <a:spcPts val="0"/>
                        </a:spcBef>
                        <a:spcAft>
                          <a:spcPts val="0"/>
                        </a:spcAft>
                        <a:buNone/>
                      </a:pPr>
                      <a:r>
                        <a:rPr lang="en" sz="1200"/>
                        <a:t>MySQL</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Structured</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Line by line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No</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r h="308150">
                <a:tc>
                  <a:txBody>
                    <a:bodyPr/>
                    <a:lstStyle/>
                    <a:p>
                      <a:pPr indent="0" lvl="0" marL="0" rtl="0" algn="just">
                        <a:spcBef>
                          <a:spcPts val="0"/>
                        </a:spcBef>
                        <a:spcAft>
                          <a:spcPts val="0"/>
                        </a:spcAft>
                        <a:buNone/>
                      </a:pPr>
                      <a:r>
                        <a:rPr lang="en" sz="1200">
                          <a:highlight>
                            <a:srgbClr val="FFFF00"/>
                          </a:highlight>
                        </a:rPr>
                        <a:t>Firestore</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highlight>
                            <a:srgbClr val="FFFF00"/>
                          </a:highlight>
                        </a:rPr>
                        <a:t>Unstructured</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highlight>
                            <a:srgbClr val="FFFF00"/>
                          </a:highlight>
                        </a:rPr>
                        <a:t>As received</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highlight>
                            <a:srgbClr val="FFFF00"/>
                          </a:highlight>
                        </a:rPr>
                        <a:t>Yes</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214" name="Google Shape;214;p23"/>
          <p:cNvSpPr txBox="1"/>
          <p:nvPr/>
        </p:nvSpPr>
        <p:spPr>
          <a:xfrm>
            <a:off x="468175" y="4333700"/>
            <a:ext cx="2977800" cy="44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rgbClr val="666666"/>
                </a:solidFill>
              </a:rPr>
              <a:t>Database Comparison Table</a:t>
            </a:r>
            <a:endParaRPr/>
          </a:p>
        </p:txBody>
      </p:sp>
      <p:sp>
        <p:nvSpPr>
          <p:cNvPr id="215" name="Google Shape;215;p23"/>
          <p:cNvSpPr txBox="1"/>
          <p:nvPr/>
        </p:nvSpPr>
        <p:spPr>
          <a:xfrm>
            <a:off x="791850" y="2057288"/>
            <a:ext cx="75603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Relation Type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A unstructured relation type allows for data that do not have relationships to be input</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Structured relationships do not allow </a:t>
            </a:r>
            <a:r>
              <a:rPr lang="en">
                <a:latin typeface="Calibri"/>
                <a:ea typeface="Calibri"/>
                <a:cs typeface="Calibri"/>
                <a:sym typeface="Calibri"/>
              </a:rPr>
              <a:t>flexibility</a:t>
            </a:r>
            <a:r>
              <a:rPr lang="en">
                <a:latin typeface="Calibri"/>
                <a:ea typeface="Calibri"/>
                <a:cs typeface="Calibri"/>
                <a:sym typeface="Calibri"/>
              </a:rPr>
              <a:t> in terms of future data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Data Entry</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MySQL must have all of the required relational information input at the time of new data entry</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Firestore can have a </a:t>
            </a:r>
            <a:r>
              <a:rPr lang="en">
                <a:latin typeface="Calibri"/>
                <a:ea typeface="Calibri"/>
                <a:cs typeface="Calibri"/>
                <a:sym typeface="Calibri"/>
              </a:rPr>
              <a:t>single</a:t>
            </a:r>
            <a:r>
              <a:rPr lang="en">
                <a:latin typeface="Calibri"/>
                <a:ea typeface="Calibri"/>
                <a:cs typeface="Calibri"/>
                <a:sym typeface="Calibri"/>
              </a:rPr>
              <a:t> piece of data entered, regardless of what it may be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Data Type Flexibility</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Flexibility of the input data types is a MUST as development progressed </a:t>
            </a:r>
            <a:endParaRPr>
              <a:latin typeface="Calibri"/>
              <a:ea typeface="Calibri"/>
              <a:cs typeface="Calibri"/>
              <a:sym typeface="Calibri"/>
            </a:endParaRPr>
          </a:p>
        </p:txBody>
      </p:sp>
      <p:pic>
        <p:nvPicPr>
          <p:cNvPr id="216" name="Google Shape;216;p23"/>
          <p:cNvPicPr preferRelativeResize="0"/>
          <p:nvPr/>
        </p:nvPicPr>
        <p:blipFill>
          <a:blip r:embed="rId3">
            <a:alphaModFix/>
          </a:blip>
          <a:stretch>
            <a:fillRect/>
          </a:stretch>
        </p:blipFill>
        <p:spPr>
          <a:xfrm>
            <a:off x="7800463" y="423650"/>
            <a:ext cx="847725" cy="1104900"/>
          </a:xfrm>
          <a:prstGeom prst="rect">
            <a:avLst/>
          </a:prstGeom>
          <a:noFill/>
          <a:ln>
            <a:noFill/>
          </a:ln>
        </p:spPr>
      </p:pic>
      <p:sp>
        <p:nvSpPr>
          <p:cNvPr id="217" name="Google Shape;217;p23"/>
          <p:cNvSpPr txBox="1"/>
          <p:nvPr/>
        </p:nvSpPr>
        <p:spPr>
          <a:xfrm>
            <a:off x="7853200" y="1466675"/>
            <a:ext cx="795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Brendon</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graphicFrame>
        <p:nvGraphicFramePr>
          <p:cNvPr id="222" name="Google Shape;222;p24"/>
          <p:cNvGraphicFramePr/>
          <p:nvPr/>
        </p:nvGraphicFramePr>
        <p:xfrm>
          <a:off x="1828800" y="558250"/>
          <a:ext cx="3000000" cy="3000000"/>
        </p:xfrm>
        <a:graphic>
          <a:graphicData uri="http://schemas.openxmlformats.org/drawingml/2006/table">
            <a:tbl>
              <a:tblPr>
                <a:noFill/>
                <a:tableStyleId>{2A693DEF-ED96-4F7A-909F-CEA66F1CC568}</a:tableStyleId>
              </a:tblPr>
              <a:tblGrid>
                <a:gridCol w="1098550"/>
                <a:gridCol w="1152525"/>
                <a:gridCol w="1038225"/>
                <a:gridCol w="1098550"/>
                <a:gridCol w="1098550"/>
              </a:tblGrid>
              <a:tr h="308150">
                <a:tc>
                  <a:txBody>
                    <a:bodyPr/>
                    <a:lstStyle/>
                    <a:p>
                      <a:pPr indent="0" lvl="0" marL="0" rtl="0" algn="just">
                        <a:spcBef>
                          <a:spcPts val="0"/>
                        </a:spcBef>
                        <a:spcAft>
                          <a:spcPts val="0"/>
                        </a:spcAft>
                        <a:buNone/>
                      </a:pPr>
                      <a:r>
                        <a:rPr b="1" lang="en" sz="1200"/>
                        <a:t>Name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Measurement (% RH)</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Accuracy (% RH)</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Supply Range (V)</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Price ($)</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r>
              <a:tr h="308150">
                <a:tc>
                  <a:txBody>
                    <a:bodyPr/>
                    <a:lstStyle/>
                    <a:p>
                      <a:pPr indent="0" lvl="0" marL="0" rtl="0" algn="just">
                        <a:spcBef>
                          <a:spcPts val="0"/>
                        </a:spcBef>
                        <a:spcAft>
                          <a:spcPts val="0"/>
                        </a:spcAft>
                        <a:buNone/>
                      </a:pPr>
                      <a:r>
                        <a:rPr lang="en" sz="1200">
                          <a:highlight>
                            <a:srgbClr val="FFFF00"/>
                          </a:highlight>
                        </a:rPr>
                        <a:t>SEN-18364</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highlight>
                            <a:srgbClr val="FFFF00"/>
                          </a:highlight>
                        </a:rPr>
                        <a:t>1 to 100</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highlight>
                            <a:srgbClr val="FFFF00"/>
                          </a:highlight>
                        </a:rPr>
                        <a:t>3</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highlight>
                            <a:srgbClr val="FFFF00"/>
                          </a:highlight>
                        </a:rPr>
                        <a:t>2.2 to 5.5</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highlight>
                            <a:srgbClr val="FFFF00"/>
                          </a:highlight>
                        </a:rPr>
                        <a:t>5.95</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r h="308150">
                <a:tc>
                  <a:txBody>
                    <a:bodyPr/>
                    <a:lstStyle/>
                    <a:p>
                      <a:pPr indent="0" lvl="0" marL="0" rtl="0" algn="just">
                        <a:spcBef>
                          <a:spcPts val="0"/>
                        </a:spcBef>
                        <a:spcAft>
                          <a:spcPts val="0"/>
                        </a:spcAft>
                        <a:buNone/>
                      </a:pPr>
                      <a:r>
                        <a:rPr lang="en" sz="1200"/>
                        <a:t>HS1100</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t>0 to 100</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t>5</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t>10</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t>8.99</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08150">
                <a:tc>
                  <a:txBody>
                    <a:bodyPr/>
                    <a:lstStyle/>
                    <a:p>
                      <a:pPr indent="0" lvl="0" marL="0" rtl="0" algn="just">
                        <a:spcBef>
                          <a:spcPts val="0"/>
                        </a:spcBef>
                        <a:spcAft>
                          <a:spcPts val="0"/>
                        </a:spcAft>
                        <a:buNone/>
                      </a:pPr>
                      <a:r>
                        <a:rPr lang="en" sz="1200"/>
                        <a:t>HR202L</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20 to 90</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5</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1.5</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2.11</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bl>
          </a:graphicData>
        </a:graphic>
      </p:graphicFrame>
      <p:sp>
        <p:nvSpPr>
          <p:cNvPr id="223" name="Google Shape;223;p24"/>
          <p:cNvSpPr txBox="1"/>
          <p:nvPr/>
        </p:nvSpPr>
        <p:spPr>
          <a:xfrm>
            <a:off x="381575" y="4435500"/>
            <a:ext cx="3000000" cy="369300"/>
          </a:xfrm>
          <a:prstGeom prst="rect">
            <a:avLst/>
          </a:prstGeom>
          <a:noFill/>
          <a:ln>
            <a:noFill/>
          </a:ln>
        </p:spPr>
        <p:txBody>
          <a:bodyPr anchorCtr="0" anchor="ctr" bIns="91425" lIns="91425" spcFirstLastPara="1" rIns="91425" wrap="square" tIns="91425">
            <a:spAutoFit/>
          </a:bodyPr>
          <a:lstStyle/>
          <a:p>
            <a:pPr indent="0" lvl="0" marL="0" rtl="0" algn="l">
              <a:spcBef>
                <a:spcPts val="1200"/>
              </a:spcBef>
              <a:spcAft>
                <a:spcPts val="400"/>
              </a:spcAft>
              <a:buNone/>
            </a:pPr>
            <a:r>
              <a:rPr i="1" lang="en" sz="1200">
                <a:solidFill>
                  <a:srgbClr val="666666"/>
                </a:solidFill>
              </a:rPr>
              <a:t>Humidity Sensor Table</a:t>
            </a:r>
            <a:endParaRPr i="1" sz="1200">
              <a:solidFill>
                <a:srgbClr val="666666"/>
              </a:solidFill>
            </a:endParaRPr>
          </a:p>
        </p:txBody>
      </p:sp>
      <p:sp>
        <p:nvSpPr>
          <p:cNvPr id="224" name="Google Shape;224;p24"/>
          <p:cNvSpPr txBox="1"/>
          <p:nvPr/>
        </p:nvSpPr>
        <p:spPr>
          <a:xfrm>
            <a:off x="739625" y="2033725"/>
            <a:ext cx="78102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Measurement</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Although the SEN does not have the greatest measurement range, like the HS1100, it will most definitely suffice for our needs, especially as it will never reach below the lower threshold of 1% RH</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Accuracy</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The SEN is the most accurate of the 3 sensors by having the smallest tolerance of accuracy ranges</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Supply Range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SEN has a supply voltage range of 2.2 to 5.5, allowing for versatility when it comes to designs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The other boards would require the voltage to be either stepped up or down, respectively</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Price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Although the SEN is not the cheapest, it is in the middle price-wise, making it a viable choice</a:t>
            </a:r>
            <a:endParaRPr/>
          </a:p>
        </p:txBody>
      </p:sp>
      <p:pic>
        <p:nvPicPr>
          <p:cNvPr id="225" name="Google Shape;225;p24"/>
          <p:cNvPicPr preferRelativeResize="0"/>
          <p:nvPr/>
        </p:nvPicPr>
        <p:blipFill>
          <a:blip r:embed="rId3">
            <a:alphaModFix/>
          </a:blip>
          <a:stretch>
            <a:fillRect/>
          </a:stretch>
        </p:blipFill>
        <p:spPr>
          <a:xfrm>
            <a:off x="8010075" y="323175"/>
            <a:ext cx="733425" cy="1257300"/>
          </a:xfrm>
          <a:prstGeom prst="rect">
            <a:avLst/>
          </a:prstGeom>
          <a:noFill/>
          <a:ln>
            <a:noFill/>
          </a:ln>
        </p:spPr>
      </p:pic>
      <p:sp>
        <p:nvSpPr>
          <p:cNvPr id="226" name="Google Shape;226;p24"/>
          <p:cNvSpPr txBox="1"/>
          <p:nvPr/>
        </p:nvSpPr>
        <p:spPr>
          <a:xfrm>
            <a:off x="8050238" y="1516900"/>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Kristen</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graphicFrame>
        <p:nvGraphicFramePr>
          <p:cNvPr id="231" name="Google Shape;231;p25"/>
          <p:cNvGraphicFramePr/>
          <p:nvPr/>
        </p:nvGraphicFramePr>
        <p:xfrm>
          <a:off x="1828813" y="443725"/>
          <a:ext cx="3000000" cy="3000000"/>
        </p:xfrm>
        <a:graphic>
          <a:graphicData uri="http://schemas.openxmlformats.org/drawingml/2006/table">
            <a:tbl>
              <a:tblPr>
                <a:noFill/>
                <a:tableStyleId>{2A693DEF-ED96-4F7A-909F-CEA66F1CC568}</a:tableStyleId>
              </a:tblPr>
              <a:tblGrid>
                <a:gridCol w="1097275"/>
                <a:gridCol w="1097275"/>
                <a:gridCol w="1097275"/>
                <a:gridCol w="1097275"/>
                <a:gridCol w="1097275"/>
              </a:tblGrid>
              <a:tr h="308150">
                <a:tc>
                  <a:txBody>
                    <a:bodyPr/>
                    <a:lstStyle/>
                    <a:p>
                      <a:pPr indent="0" lvl="0" marL="0" rtl="0" algn="just">
                        <a:spcBef>
                          <a:spcPts val="0"/>
                        </a:spcBef>
                        <a:spcAft>
                          <a:spcPts val="0"/>
                        </a:spcAft>
                        <a:buNone/>
                      </a:pPr>
                      <a:r>
                        <a:rPr b="1" lang="en" sz="1200"/>
                        <a:t>Name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Output</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Detection Depth (mm)</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Supply Range (V)</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Price ($)</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r>
              <a:tr h="308150">
                <a:tc>
                  <a:txBody>
                    <a:bodyPr/>
                    <a:lstStyle/>
                    <a:p>
                      <a:pPr indent="0" lvl="0" marL="0" rtl="0" algn="just">
                        <a:spcBef>
                          <a:spcPts val="0"/>
                        </a:spcBef>
                        <a:spcAft>
                          <a:spcPts val="0"/>
                        </a:spcAft>
                        <a:buNone/>
                      </a:pPr>
                      <a:r>
                        <a:rPr lang="en" sz="1200"/>
                        <a:t>VH400</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Analog</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93</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3.5 to 20</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41.95</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r h="308150">
                <a:tc>
                  <a:txBody>
                    <a:bodyPr/>
                    <a:lstStyle/>
                    <a:p>
                      <a:pPr indent="0" lvl="0" marL="0" rtl="0" algn="just">
                        <a:spcBef>
                          <a:spcPts val="0"/>
                        </a:spcBef>
                        <a:spcAft>
                          <a:spcPts val="0"/>
                        </a:spcAft>
                        <a:buNone/>
                      </a:pPr>
                      <a:r>
                        <a:rPr lang="en" sz="1200"/>
                        <a:t>SEN0114</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t>Analog</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t>20</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t>3.3 to 5</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t>2.70</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08150">
                <a:tc>
                  <a:txBody>
                    <a:bodyPr/>
                    <a:lstStyle/>
                    <a:p>
                      <a:pPr indent="0" lvl="0" marL="0" rtl="0" algn="just">
                        <a:spcBef>
                          <a:spcPts val="0"/>
                        </a:spcBef>
                        <a:spcAft>
                          <a:spcPts val="0"/>
                        </a:spcAft>
                        <a:buNone/>
                      </a:pPr>
                      <a:r>
                        <a:rPr lang="en" sz="1200">
                          <a:highlight>
                            <a:srgbClr val="FFFF00"/>
                          </a:highlight>
                        </a:rPr>
                        <a:t>STM32</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highlight>
                            <a:srgbClr val="FFFF00"/>
                          </a:highlight>
                        </a:rPr>
                        <a:t>Analog</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highlight>
                            <a:srgbClr val="FFFF00"/>
                          </a:highlight>
                        </a:rPr>
                        <a:t>38</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highlight>
                            <a:srgbClr val="FFFF00"/>
                          </a:highlight>
                        </a:rPr>
                        <a:t>2 to 5</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highlight>
                            <a:srgbClr val="FFFF00"/>
                          </a:highlight>
                        </a:rPr>
                        <a:t>2.99</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bl>
          </a:graphicData>
        </a:graphic>
      </p:graphicFrame>
      <p:sp>
        <p:nvSpPr>
          <p:cNvPr id="232" name="Google Shape;232;p25"/>
          <p:cNvSpPr txBox="1"/>
          <p:nvPr/>
        </p:nvSpPr>
        <p:spPr>
          <a:xfrm>
            <a:off x="433250" y="4518175"/>
            <a:ext cx="3000000" cy="29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rgbClr val="666666"/>
                </a:solidFill>
              </a:rPr>
              <a:t>Moisture Sensor Table</a:t>
            </a:r>
            <a:endParaRPr/>
          </a:p>
        </p:txBody>
      </p:sp>
      <p:sp>
        <p:nvSpPr>
          <p:cNvPr id="233" name="Google Shape;233;p25"/>
          <p:cNvSpPr txBox="1"/>
          <p:nvPr/>
        </p:nvSpPr>
        <p:spPr>
          <a:xfrm>
            <a:off x="739625" y="2033725"/>
            <a:ext cx="78102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Output</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All of the sensors output in an analog so this is not a notable difference</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Detection Depth</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The depth on the STM32 is relatively close to the surface (1.5 inches down) as compared to the alternative of 93 mm (3.6 inches) on the VH400</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Supply Range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The STM has a range of 2 to 5V, allowing for versatility without the need for significant voltage scaling</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Price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STM32 is the middle of the price range with $2.99, but is the best average out of the choices all considered</a:t>
            </a:r>
            <a:endParaRPr/>
          </a:p>
        </p:txBody>
      </p:sp>
      <p:pic>
        <p:nvPicPr>
          <p:cNvPr id="234" name="Google Shape;234;p25"/>
          <p:cNvPicPr preferRelativeResize="0"/>
          <p:nvPr/>
        </p:nvPicPr>
        <p:blipFill>
          <a:blip r:embed="rId3">
            <a:alphaModFix/>
          </a:blip>
          <a:stretch>
            <a:fillRect/>
          </a:stretch>
        </p:blipFill>
        <p:spPr>
          <a:xfrm>
            <a:off x="8030163" y="333225"/>
            <a:ext cx="733425" cy="1257300"/>
          </a:xfrm>
          <a:prstGeom prst="rect">
            <a:avLst/>
          </a:prstGeom>
          <a:noFill/>
          <a:ln>
            <a:noFill/>
          </a:ln>
        </p:spPr>
      </p:pic>
      <p:sp>
        <p:nvSpPr>
          <p:cNvPr id="235" name="Google Shape;235;p25"/>
          <p:cNvSpPr txBox="1"/>
          <p:nvPr/>
        </p:nvSpPr>
        <p:spPr>
          <a:xfrm>
            <a:off x="8070338" y="1548975"/>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Kristen</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graphicFrame>
        <p:nvGraphicFramePr>
          <p:cNvPr id="240" name="Google Shape;240;p26"/>
          <p:cNvGraphicFramePr/>
          <p:nvPr/>
        </p:nvGraphicFramePr>
        <p:xfrm>
          <a:off x="1828800" y="517800"/>
          <a:ext cx="3000000" cy="3000000"/>
        </p:xfrm>
        <a:graphic>
          <a:graphicData uri="http://schemas.openxmlformats.org/drawingml/2006/table">
            <a:tbl>
              <a:tblPr>
                <a:noFill/>
                <a:tableStyleId>{2A693DEF-ED96-4F7A-909F-CEA66F1CC568}</a:tableStyleId>
              </a:tblPr>
              <a:tblGrid>
                <a:gridCol w="1371600"/>
                <a:gridCol w="1371600"/>
                <a:gridCol w="1428750"/>
                <a:gridCol w="1314450"/>
              </a:tblGrid>
              <a:tr h="308150">
                <a:tc>
                  <a:txBody>
                    <a:bodyPr/>
                    <a:lstStyle/>
                    <a:p>
                      <a:pPr indent="0" lvl="0" marL="0" rtl="0" algn="just">
                        <a:spcBef>
                          <a:spcPts val="0"/>
                        </a:spcBef>
                        <a:spcAft>
                          <a:spcPts val="0"/>
                        </a:spcAft>
                        <a:buNone/>
                      </a:pPr>
                      <a:r>
                        <a:rPr b="1" lang="en" sz="1200"/>
                        <a:t>Name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Modes</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Supply Range (V)</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Price ($)</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r>
              <a:tr h="308150">
                <a:tc>
                  <a:txBody>
                    <a:bodyPr/>
                    <a:lstStyle/>
                    <a:p>
                      <a:pPr indent="0" lvl="0" marL="0" rtl="0" algn="just">
                        <a:spcBef>
                          <a:spcPts val="0"/>
                        </a:spcBef>
                        <a:spcAft>
                          <a:spcPts val="0"/>
                        </a:spcAft>
                        <a:buNone/>
                      </a:pPr>
                      <a:r>
                        <a:rPr lang="en" sz="1200"/>
                        <a:t>SEN0097</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multiple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3 to 5</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4.50</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r h="308150">
                <a:tc>
                  <a:txBody>
                    <a:bodyPr/>
                    <a:lstStyle/>
                    <a:p>
                      <a:pPr indent="0" lvl="0" marL="0" rtl="0" algn="just">
                        <a:spcBef>
                          <a:spcPts val="0"/>
                        </a:spcBef>
                        <a:spcAft>
                          <a:spcPts val="0"/>
                        </a:spcAft>
                        <a:buNone/>
                      </a:pPr>
                      <a:r>
                        <a:rPr lang="en" sz="1200">
                          <a:highlight>
                            <a:srgbClr val="FFFF00"/>
                          </a:highlight>
                        </a:rPr>
                        <a:t>LM393</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highlight>
                            <a:srgbClr val="FFFF00"/>
                          </a:highlight>
                        </a:rPr>
                        <a:t>intensity</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highlight>
                            <a:srgbClr val="FFFF00"/>
                          </a:highlight>
                        </a:rPr>
                        <a:t>3.3 to 5</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highlight>
                            <a:srgbClr val="FFFF00"/>
                          </a:highlight>
                        </a:rPr>
                        <a:t>8.99</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08150">
                <a:tc>
                  <a:txBody>
                    <a:bodyPr/>
                    <a:lstStyle/>
                    <a:p>
                      <a:pPr indent="0" lvl="0" marL="0" rtl="0" algn="just">
                        <a:spcBef>
                          <a:spcPts val="0"/>
                        </a:spcBef>
                        <a:spcAft>
                          <a:spcPts val="0"/>
                        </a:spcAft>
                        <a:buNone/>
                      </a:pPr>
                      <a:r>
                        <a:rPr lang="en" sz="1200"/>
                        <a:t>HW5P-1</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multiple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3 to 15</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0.95</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bl>
          </a:graphicData>
        </a:graphic>
      </p:graphicFrame>
      <p:sp>
        <p:nvSpPr>
          <p:cNvPr id="241" name="Google Shape;241;p26"/>
          <p:cNvSpPr txBox="1"/>
          <p:nvPr/>
        </p:nvSpPr>
        <p:spPr>
          <a:xfrm>
            <a:off x="393350" y="4492075"/>
            <a:ext cx="3000000" cy="30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rgbClr val="666666"/>
                </a:solidFill>
              </a:rPr>
              <a:t>Light Sensor Table</a:t>
            </a:r>
            <a:endParaRPr/>
          </a:p>
        </p:txBody>
      </p:sp>
      <p:sp>
        <p:nvSpPr>
          <p:cNvPr id="242" name="Google Shape;242;p26"/>
          <p:cNvSpPr txBox="1"/>
          <p:nvPr/>
        </p:nvSpPr>
        <p:spPr>
          <a:xfrm>
            <a:off x="739625" y="2033725"/>
            <a:ext cx="78102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Modes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While the LM393 is limited in the measurement mode of being light intensity only, this allows for easier </a:t>
            </a:r>
            <a:r>
              <a:rPr lang="en">
                <a:latin typeface="Calibri"/>
                <a:ea typeface="Calibri"/>
                <a:cs typeface="Calibri"/>
                <a:sym typeface="Calibri"/>
              </a:rPr>
              <a:t>programmability</a:t>
            </a:r>
            <a:r>
              <a:rPr lang="en">
                <a:latin typeface="Calibri"/>
                <a:ea typeface="Calibri"/>
                <a:cs typeface="Calibri"/>
                <a:sym typeface="Calibri"/>
              </a:rPr>
              <a:t> as compared to the other choices</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Supply Range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The LM has the smallest supply voltage range but it falls perfectly in the expected range of the system</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Price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The LM393 is by far the most expensive, but the simplicity makes it the project choice</a:t>
            </a:r>
            <a:endParaRPr/>
          </a:p>
        </p:txBody>
      </p:sp>
      <p:pic>
        <p:nvPicPr>
          <p:cNvPr id="243" name="Google Shape;243;p26"/>
          <p:cNvPicPr preferRelativeResize="0"/>
          <p:nvPr/>
        </p:nvPicPr>
        <p:blipFill>
          <a:blip r:embed="rId3">
            <a:alphaModFix/>
          </a:blip>
          <a:stretch>
            <a:fillRect/>
          </a:stretch>
        </p:blipFill>
        <p:spPr>
          <a:xfrm>
            <a:off x="8030175" y="343275"/>
            <a:ext cx="733425" cy="1257300"/>
          </a:xfrm>
          <a:prstGeom prst="rect">
            <a:avLst/>
          </a:prstGeom>
          <a:noFill/>
          <a:ln>
            <a:noFill/>
          </a:ln>
        </p:spPr>
      </p:pic>
      <p:sp>
        <p:nvSpPr>
          <p:cNvPr id="244" name="Google Shape;244;p26"/>
          <p:cNvSpPr txBox="1"/>
          <p:nvPr/>
        </p:nvSpPr>
        <p:spPr>
          <a:xfrm>
            <a:off x="8070338" y="1537000"/>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Kristen</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graphicFrame>
        <p:nvGraphicFramePr>
          <p:cNvPr id="249" name="Google Shape;249;p27"/>
          <p:cNvGraphicFramePr/>
          <p:nvPr/>
        </p:nvGraphicFramePr>
        <p:xfrm>
          <a:off x="1828800" y="462725"/>
          <a:ext cx="3000000" cy="3000000"/>
        </p:xfrm>
        <a:graphic>
          <a:graphicData uri="http://schemas.openxmlformats.org/drawingml/2006/table">
            <a:tbl>
              <a:tblPr>
                <a:noFill/>
                <a:tableStyleId>{2A693DEF-ED96-4F7A-909F-CEA66F1CC568}</a:tableStyleId>
              </a:tblPr>
              <a:tblGrid>
                <a:gridCol w="1724025"/>
                <a:gridCol w="1019175"/>
                <a:gridCol w="1438275"/>
                <a:gridCol w="1304925"/>
              </a:tblGrid>
              <a:tr h="308150">
                <a:tc>
                  <a:txBody>
                    <a:bodyPr/>
                    <a:lstStyle/>
                    <a:p>
                      <a:pPr indent="0" lvl="0" marL="0" rtl="0" algn="just">
                        <a:spcBef>
                          <a:spcPts val="0"/>
                        </a:spcBef>
                        <a:spcAft>
                          <a:spcPts val="0"/>
                        </a:spcAft>
                        <a:buNone/>
                      </a:pPr>
                      <a:r>
                        <a:rPr b="1" lang="en" sz="1200"/>
                        <a:t>Name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Voltage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mAh</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Price ($)</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r>
              <a:tr h="308150">
                <a:tc>
                  <a:txBody>
                    <a:bodyPr/>
                    <a:lstStyle/>
                    <a:p>
                      <a:pPr indent="0" lvl="0" marL="0" rtl="0" algn="just">
                        <a:spcBef>
                          <a:spcPts val="0"/>
                        </a:spcBef>
                        <a:spcAft>
                          <a:spcPts val="0"/>
                        </a:spcAft>
                        <a:buNone/>
                      </a:pPr>
                      <a:r>
                        <a:rPr lang="en" sz="1200"/>
                        <a:t>AA Battery Pack</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6V</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8000</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2.95</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r h="308150">
                <a:tc>
                  <a:txBody>
                    <a:bodyPr/>
                    <a:lstStyle/>
                    <a:p>
                      <a:pPr indent="0" lvl="0" marL="0" rtl="0" algn="just">
                        <a:spcBef>
                          <a:spcPts val="0"/>
                        </a:spcBef>
                        <a:spcAft>
                          <a:spcPts val="0"/>
                        </a:spcAft>
                        <a:buNone/>
                      </a:pPr>
                      <a:r>
                        <a:rPr lang="en" sz="1200">
                          <a:highlight>
                            <a:srgbClr val="FFFF00"/>
                          </a:highlight>
                        </a:rPr>
                        <a:t>Li-Ion Battery Pack </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highlight>
                            <a:srgbClr val="FFFF00"/>
                          </a:highlight>
                        </a:rPr>
                        <a:t>3.7V</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highlight>
                            <a:srgbClr val="FFFF00"/>
                          </a:highlight>
                        </a:rPr>
                        <a:t>6500</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highlight>
                            <a:srgbClr val="FFFF00"/>
                          </a:highlight>
                        </a:rPr>
                        <a:t>24.95</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08150">
                <a:tc>
                  <a:txBody>
                    <a:bodyPr/>
                    <a:lstStyle/>
                    <a:p>
                      <a:pPr indent="0" lvl="0" marL="0" rtl="0" algn="just">
                        <a:spcBef>
                          <a:spcPts val="0"/>
                        </a:spcBef>
                        <a:spcAft>
                          <a:spcPts val="0"/>
                        </a:spcAft>
                        <a:buNone/>
                      </a:pPr>
                      <a:r>
                        <a:rPr lang="en" sz="1200"/>
                        <a:t>Lithium Ion Polymer Battery</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3.7V</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2500</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15</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bl>
          </a:graphicData>
        </a:graphic>
      </p:graphicFrame>
      <p:sp>
        <p:nvSpPr>
          <p:cNvPr id="250" name="Google Shape;250;p27"/>
          <p:cNvSpPr txBox="1"/>
          <p:nvPr/>
        </p:nvSpPr>
        <p:spPr>
          <a:xfrm>
            <a:off x="378325" y="4512425"/>
            <a:ext cx="3000000" cy="26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rgbClr val="666666"/>
                </a:solidFill>
              </a:rPr>
              <a:t>Battery Table</a:t>
            </a:r>
            <a:endParaRPr/>
          </a:p>
        </p:txBody>
      </p:sp>
      <p:sp>
        <p:nvSpPr>
          <p:cNvPr id="251" name="Google Shape;251;p27"/>
          <p:cNvSpPr txBox="1"/>
          <p:nvPr/>
        </p:nvSpPr>
        <p:spPr>
          <a:xfrm>
            <a:off x="739625" y="2033725"/>
            <a:ext cx="78102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Voltage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The Li-Ion has a supply voltage of 3.7V, meaning that the range requires minimal scaling up or down, as compared to the AA battery back which would </a:t>
            </a:r>
            <a:r>
              <a:rPr lang="en">
                <a:latin typeface="Calibri"/>
                <a:ea typeface="Calibri"/>
                <a:cs typeface="Calibri"/>
                <a:sym typeface="Calibri"/>
              </a:rPr>
              <a:t>require</a:t>
            </a:r>
            <a:r>
              <a:rPr lang="en">
                <a:latin typeface="Calibri"/>
                <a:ea typeface="Calibri"/>
                <a:cs typeface="Calibri"/>
                <a:sym typeface="Calibri"/>
              </a:rPr>
              <a:t> stepping down</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mAh</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Li-Ion is the middle of the pack in terms of battery capacity</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6500 mAh allows for the system to operate for “ideally” multiple days without </a:t>
            </a:r>
            <a:r>
              <a:rPr lang="en">
                <a:latin typeface="Calibri"/>
                <a:ea typeface="Calibri"/>
                <a:cs typeface="Calibri"/>
                <a:sym typeface="Calibri"/>
              </a:rPr>
              <a:t>additional</a:t>
            </a:r>
            <a:r>
              <a:rPr lang="en">
                <a:latin typeface="Calibri"/>
                <a:ea typeface="Calibri"/>
                <a:cs typeface="Calibri"/>
                <a:sym typeface="Calibri"/>
              </a:rPr>
              <a:t> charges</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Price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The battery pack choice is by far the most expensive, but the additional capacity without the headache of voltage scaling is worth the cost</a:t>
            </a:r>
            <a:endParaRPr/>
          </a:p>
        </p:txBody>
      </p:sp>
      <p:pic>
        <p:nvPicPr>
          <p:cNvPr id="252" name="Google Shape;252;p27"/>
          <p:cNvPicPr preferRelativeResize="0"/>
          <p:nvPr/>
        </p:nvPicPr>
        <p:blipFill>
          <a:blip r:embed="rId3">
            <a:alphaModFix/>
          </a:blip>
          <a:stretch>
            <a:fillRect/>
          </a:stretch>
        </p:blipFill>
        <p:spPr>
          <a:xfrm>
            <a:off x="7859400" y="373425"/>
            <a:ext cx="847725" cy="1104900"/>
          </a:xfrm>
          <a:prstGeom prst="rect">
            <a:avLst/>
          </a:prstGeom>
          <a:noFill/>
          <a:ln>
            <a:noFill/>
          </a:ln>
        </p:spPr>
      </p:pic>
      <p:sp>
        <p:nvSpPr>
          <p:cNvPr id="253" name="Google Shape;253;p27"/>
          <p:cNvSpPr txBox="1"/>
          <p:nvPr/>
        </p:nvSpPr>
        <p:spPr>
          <a:xfrm>
            <a:off x="7995100" y="1476725"/>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Hunter</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7" name="Shape 257"/>
        <p:cNvGrpSpPr/>
        <p:nvPr/>
      </p:nvGrpSpPr>
      <p:grpSpPr>
        <a:xfrm>
          <a:off x="0" y="0"/>
          <a:ext cx="0" cy="0"/>
          <a:chOff x="0" y="0"/>
          <a:chExt cx="0" cy="0"/>
        </a:xfrm>
      </p:grpSpPr>
      <p:graphicFrame>
        <p:nvGraphicFramePr>
          <p:cNvPr id="258" name="Google Shape;258;p28"/>
          <p:cNvGraphicFramePr/>
          <p:nvPr/>
        </p:nvGraphicFramePr>
        <p:xfrm>
          <a:off x="1828800" y="441775"/>
          <a:ext cx="3000000" cy="3000000"/>
        </p:xfrm>
        <a:graphic>
          <a:graphicData uri="http://schemas.openxmlformats.org/drawingml/2006/table">
            <a:tbl>
              <a:tblPr>
                <a:noFill/>
                <a:tableStyleId>{2A693DEF-ED96-4F7A-909F-CEA66F1CC568}</a:tableStyleId>
              </a:tblPr>
              <a:tblGrid>
                <a:gridCol w="1371600"/>
                <a:gridCol w="1371600"/>
                <a:gridCol w="1428750"/>
                <a:gridCol w="1314450"/>
              </a:tblGrid>
              <a:tr h="308150">
                <a:tc>
                  <a:txBody>
                    <a:bodyPr/>
                    <a:lstStyle/>
                    <a:p>
                      <a:pPr indent="0" lvl="0" marL="0" rtl="0" algn="just">
                        <a:spcBef>
                          <a:spcPts val="0"/>
                        </a:spcBef>
                        <a:spcAft>
                          <a:spcPts val="0"/>
                        </a:spcAft>
                        <a:buNone/>
                      </a:pPr>
                      <a:r>
                        <a:rPr lang="en" sz="1200"/>
                        <a:t>Name</a:t>
                      </a:r>
                      <a:endParaRPr sz="1200"/>
                    </a:p>
                  </a:txBody>
                  <a:tcPr marT="63500" marB="63500" marR="63500" marL="63500">
                    <a:solidFill>
                      <a:srgbClr val="4472C4"/>
                    </a:solidFill>
                  </a:tcPr>
                </a:tc>
                <a:tc>
                  <a:txBody>
                    <a:bodyPr/>
                    <a:lstStyle/>
                    <a:p>
                      <a:pPr indent="0" lvl="0" marL="0" rtl="0" algn="just">
                        <a:spcBef>
                          <a:spcPts val="0"/>
                        </a:spcBef>
                        <a:spcAft>
                          <a:spcPts val="0"/>
                        </a:spcAft>
                        <a:buNone/>
                      </a:pPr>
                      <a:r>
                        <a:rPr lang="en" sz="1200"/>
                        <a:t>Wavelength (nm)</a:t>
                      </a:r>
                      <a:endParaRPr sz="1200"/>
                    </a:p>
                  </a:txBody>
                  <a:tcPr marT="63500" marB="63500" marR="63500" marL="63500">
                    <a:solidFill>
                      <a:srgbClr val="4472C4"/>
                    </a:solidFill>
                  </a:tcPr>
                </a:tc>
                <a:tc>
                  <a:txBody>
                    <a:bodyPr/>
                    <a:lstStyle/>
                    <a:p>
                      <a:pPr indent="0" lvl="0" marL="0" rtl="0" algn="just">
                        <a:spcBef>
                          <a:spcPts val="0"/>
                        </a:spcBef>
                        <a:spcAft>
                          <a:spcPts val="0"/>
                        </a:spcAft>
                        <a:buNone/>
                      </a:pPr>
                      <a:r>
                        <a:rPr lang="en" sz="1200"/>
                        <a:t>Supply Range (V)</a:t>
                      </a:r>
                      <a:endParaRPr sz="1200"/>
                    </a:p>
                  </a:txBody>
                  <a:tcPr marT="63500" marB="63500" marR="63500" marL="63500">
                    <a:solidFill>
                      <a:srgbClr val="4472C4"/>
                    </a:solidFill>
                  </a:tcPr>
                </a:tc>
                <a:tc>
                  <a:txBody>
                    <a:bodyPr/>
                    <a:lstStyle/>
                    <a:p>
                      <a:pPr indent="0" lvl="0" marL="0" rtl="0" algn="just">
                        <a:spcBef>
                          <a:spcPts val="0"/>
                        </a:spcBef>
                        <a:spcAft>
                          <a:spcPts val="0"/>
                        </a:spcAft>
                        <a:buNone/>
                      </a:pPr>
                      <a:r>
                        <a:rPr lang="en" sz="1200"/>
                        <a:t>Price ($)</a:t>
                      </a:r>
                      <a:endParaRPr sz="1200"/>
                    </a:p>
                  </a:txBody>
                  <a:tcPr marT="63500" marB="63500" marR="63500" marL="63500">
                    <a:solidFill>
                      <a:srgbClr val="4472C4"/>
                    </a:solidFill>
                  </a:tcPr>
                </a:tc>
              </a:tr>
              <a:tr h="308150">
                <a:tc>
                  <a:txBody>
                    <a:bodyPr/>
                    <a:lstStyle/>
                    <a:p>
                      <a:pPr indent="0" lvl="0" marL="0" rtl="0" algn="just">
                        <a:spcBef>
                          <a:spcPts val="0"/>
                        </a:spcBef>
                        <a:spcAft>
                          <a:spcPts val="0"/>
                        </a:spcAft>
                        <a:buNone/>
                      </a:pPr>
                      <a:r>
                        <a:rPr lang="en" sz="1200"/>
                        <a:t>100F5T-YT-RGB-CC</a:t>
                      </a:r>
                      <a:endParaRPr sz="1200"/>
                    </a:p>
                  </a:txBody>
                  <a:tcPr marT="63500" marB="63500" marR="63500" marL="63500">
                    <a:solidFill>
                      <a:srgbClr val="D9E1F2"/>
                    </a:solidFill>
                  </a:tcPr>
                </a:tc>
                <a:tc>
                  <a:txBody>
                    <a:bodyPr/>
                    <a:lstStyle/>
                    <a:p>
                      <a:pPr indent="0" lvl="0" marL="0" rtl="0" algn="just">
                        <a:spcBef>
                          <a:spcPts val="0"/>
                        </a:spcBef>
                        <a:spcAft>
                          <a:spcPts val="0"/>
                        </a:spcAft>
                        <a:buNone/>
                      </a:pPr>
                      <a:r>
                        <a:rPr lang="en" sz="1200"/>
                        <a:t>Red: 620-625</a:t>
                      </a:r>
                      <a:endParaRPr sz="1200"/>
                    </a:p>
                    <a:p>
                      <a:pPr indent="0" lvl="0" marL="0" rtl="0" algn="just">
                        <a:spcBef>
                          <a:spcPts val="0"/>
                        </a:spcBef>
                        <a:spcAft>
                          <a:spcPts val="0"/>
                        </a:spcAft>
                        <a:buNone/>
                      </a:pPr>
                      <a:r>
                        <a:rPr lang="en" sz="1200"/>
                        <a:t>Blue: 450-455</a:t>
                      </a:r>
                      <a:endParaRPr sz="1200"/>
                    </a:p>
                  </a:txBody>
                  <a:tcPr marT="63500" marB="63500" marR="63500" marL="63500">
                    <a:solidFill>
                      <a:srgbClr val="D9E1F2"/>
                    </a:solidFill>
                  </a:tcPr>
                </a:tc>
                <a:tc>
                  <a:txBody>
                    <a:bodyPr/>
                    <a:lstStyle/>
                    <a:p>
                      <a:pPr indent="0" lvl="0" marL="0" rtl="0" algn="just">
                        <a:spcBef>
                          <a:spcPts val="0"/>
                        </a:spcBef>
                        <a:spcAft>
                          <a:spcPts val="0"/>
                        </a:spcAft>
                        <a:buNone/>
                      </a:pPr>
                      <a:r>
                        <a:rPr lang="en" sz="1200"/>
                        <a:t>Red: 3</a:t>
                      </a:r>
                      <a:endParaRPr sz="1200"/>
                    </a:p>
                    <a:p>
                      <a:pPr indent="0" lvl="0" marL="0" rtl="0" algn="just">
                        <a:spcBef>
                          <a:spcPts val="0"/>
                        </a:spcBef>
                        <a:spcAft>
                          <a:spcPts val="0"/>
                        </a:spcAft>
                        <a:buNone/>
                      </a:pPr>
                      <a:r>
                        <a:rPr lang="en" sz="1200"/>
                        <a:t>Blue: 2</a:t>
                      </a:r>
                      <a:endParaRPr sz="1200"/>
                    </a:p>
                  </a:txBody>
                  <a:tcPr marT="63500" marB="63500" marR="63500" marL="63500">
                    <a:solidFill>
                      <a:srgbClr val="D9E1F2"/>
                    </a:solidFill>
                  </a:tcPr>
                </a:tc>
                <a:tc>
                  <a:txBody>
                    <a:bodyPr/>
                    <a:lstStyle/>
                    <a:p>
                      <a:pPr indent="0" lvl="0" marL="0" rtl="0" algn="just">
                        <a:spcBef>
                          <a:spcPts val="0"/>
                        </a:spcBef>
                        <a:spcAft>
                          <a:spcPts val="0"/>
                        </a:spcAft>
                        <a:buNone/>
                      </a:pPr>
                      <a:r>
                        <a:rPr lang="en" sz="1200"/>
                        <a:t>7.96</a:t>
                      </a:r>
                      <a:endParaRPr sz="1200"/>
                    </a:p>
                  </a:txBody>
                  <a:tcPr marT="63500" marB="63500" marR="63500" marL="63500">
                    <a:solidFill>
                      <a:srgbClr val="D9E1F2"/>
                    </a:solidFill>
                  </a:tcPr>
                </a:tc>
              </a:tr>
              <a:tr h="299075">
                <a:tc>
                  <a:txBody>
                    <a:bodyPr/>
                    <a:lstStyle/>
                    <a:p>
                      <a:pPr indent="0" lvl="0" marL="0" rtl="0" algn="just">
                        <a:spcBef>
                          <a:spcPts val="0"/>
                        </a:spcBef>
                        <a:spcAft>
                          <a:spcPts val="0"/>
                        </a:spcAft>
                        <a:buNone/>
                      </a:pPr>
                      <a:r>
                        <a:rPr lang="en" sz="1200"/>
                        <a:t>0603 SMD</a:t>
                      </a:r>
                      <a:endParaRPr sz="1200"/>
                    </a:p>
                  </a:txBody>
                  <a:tcPr marT="63500" marB="63500" marR="63500" marL="63500">
                    <a:solidFill>
                      <a:srgbClr val="FFFFFF"/>
                    </a:solidFill>
                  </a:tcPr>
                </a:tc>
                <a:tc>
                  <a:txBody>
                    <a:bodyPr/>
                    <a:lstStyle/>
                    <a:p>
                      <a:pPr indent="0" lvl="0" marL="0" rtl="0" algn="just">
                        <a:spcBef>
                          <a:spcPts val="0"/>
                        </a:spcBef>
                        <a:spcAft>
                          <a:spcPts val="0"/>
                        </a:spcAft>
                        <a:buNone/>
                      </a:pPr>
                      <a:r>
                        <a:rPr lang="en" sz="1200"/>
                        <a:t>Red: 620-625</a:t>
                      </a:r>
                      <a:endParaRPr sz="1200"/>
                    </a:p>
                    <a:p>
                      <a:pPr indent="0" lvl="0" marL="0" rtl="0" algn="just">
                        <a:spcBef>
                          <a:spcPts val="0"/>
                        </a:spcBef>
                        <a:spcAft>
                          <a:spcPts val="0"/>
                        </a:spcAft>
                        <a:buNone/>
                      </a:pPr>
                      <a:r>
                        <a:rPr lang="en" sz="1200"/>
                        <a:t>Blue: 460-465</a:t>
                      </a:r>
                      <a:endParaRPr sz="1200"/>
                    </a:p>
                  </a:txBody>
                  <a:tcPr marT="63500" marB="63500" marR="63500" marL="63500">
                    <a:solidFill>
                      <a:srgbClr val="FFFFFF"/>
                    </a:solidFill>
                  </a:tcPr>
                </a:tc>
                <a:tc>
                  <a:txBody>
                    <a:bodyPr/>
                    <a:lstStyle/>
                    <a:p>
                      <a:pPr indent="0" lvl="0" marL="0" rtl="0" algn="just">
                        <a:spcBef>
                          <a:spcPts val="0"/>
                        </a:spcBef>
                        <a:spcAft>
                          <a:spcPts val="0"/>
                        </a:spcAft>
                        <a:buNone/>
                      </a:pPr>
                      <a:r>
                        <a:rPr lang="en" sz="1200"/>
                        <a:t>Red: 3</a:t>
                      </a:r>
                      <a:endParaRPr sz="1200"/>
                    </a:p>
                    <a:p>
                      <a:pPr indent="0" lvl="0" marL="0" rtl="0" algn="just">
                        <a:spcBef>
                          <a:spcPts val="0"/>
                        </a:spcBef>
                        <a:spcAft>
                          <a:spcPts val="0"/>
                        </a:spcAft>
                        <a:buNone/>
                      </a:pPr>
                      <a:r>
                        <a:rPr lang="en" sz="1200"/>
                        <a:t>Blue: 2</a:t>
                      </a:r>
                      <a:endParaRPr sz="1200"/>
                    </a:p>
                  </a:txBody>
                  <a:tcPr marT="63500" marB="63500" marR="63500" marL="63500">
                    <a:solidFill>
                      <a:srgbClr val="FFFFFF"/>
                    </a:solidFill>
                  </a:tcPr>
                </a:tc>
                <a:tc>
                  <a:txBody>
                    <a:bodyPr/>
                    <a:lstStyle/>
                    <a:p>
                      <a:pPr indent="0" lvl="0" marL="0" rtl="0" algn="just">
                        <a:spcBef>
                          <a:spcPts val="0"/>
                        </a:spcBef>
                        <a:spcAft>
                          <a:spcPts val="0"/>
                        </a:spcAft>
                        <a:buNone/>
                      </a:pPr>
                      <a:r>
                        <a:rPr lang="en" sz="1200"/>
                        <a:t>5.99</a:t>
                      </a:r>
                      <a:endParaRPr sz="1200"/>
                    </a:p>
                  </a:txBody>
                  <a:tcPr marT="63500" marB="63500" marR="63500" marL="63500">
                    <a:solidFill>
                      <a:srgbClr val="FFFFFF"/>
                    </a:solidFill>
                  </a:tcPr>
                </a:tc>
              </a:tr>
              <a:tr h="299075">
                <a:tc>
                  <a:txBody>
                    <a:bodyPr/>
                    <a:lstStyle/>
                    <a:p>
                      <a:pPr indent="0" lvl="0" marL="0" rtl="0" algn="just">
                        <a:spcBef>
                          <a:spcPts val="0"/>
                        </a:spcBef>
                        <a:spcAft>
                          <a:spcPts val="0"/>
                        </a:spcAft>
                        <a:buNone/>
                      </a:pPr>
                      <a:r>
                        <a:rPr lang="en" sz="1200">
                          <a:highlight>
                            <a:srgbClr val="FFFF00"/>
                          </a:highlight>
                        </a:rPr>
                        <a:t>WS2812BLEDB</a:t>
                      </a:r>
                      <a:endParaRPr sz="1200">
                        <a:highlight>
                          <a:srgbClr val="FFFF00"/>
                        </a:highlight>
                      </a:endParaRPr>
                    </a:p>
                  </a:txBody>
                  <a:tcPr marT="63500" marB="63500" marR="63500" marL="63500">
                    <a:solidFill>
                      <a:srgbClr val="D9E1F2"/>
                    </a:solidFill>
                  </a:tcPr>
                </a:tc>
                <a:tc>
                  <a:txBody>
                    <a:bodyPr/>
                    <a:lstStyle/>
                    <a:p>
                      <a:pPr indent="0" lvl="0" marL="0" rtl="0" algn="just">
                        <a:spcBef>
                          <a:spcPts val="0"/>
                        </a:spcBef>
                        <a:spcAft>
                          <a:spcPts val="0"/>
                        </a:spcAft>
                        <a:buNone/>
                      </a:pPr>
                      <a:r>
                        <a:rPr lang="en" sz="1200">
                          <a:highlight>
                            <a:srgbClr val="FFFF00"/>
                          </a:highlight>
                        </a:rPr>
                        <a:t>Red:620-625</a:t>
                      </a:r>
                      <a:endParaRPr sz="1200">
                        <a:highlight>
                          <a:srgbClr val="FFFF00"/>
                        </a:highlight>
                      </a:endParaRPr>
                    </a:p>
                    <a:p>
                      <a:pPr indent="0" lvl="0" marL="0" rtl="0" algn="just">
                        <a:spcBef>
                          <a:spcPts val="0"/>
                        </a:spcBef>
                        <a:spcAft>
                          <a:spcPts val="0"/>
                        </a:spcAft>
                        <a:buNone/>
                      </a:pPr>
                      <a:r>
                        <a:rPr lang="en" sz="1200">
                          <a:highlight>
                            <a:srgbClr val="FFFF00"/>
                          </a:highlight>
                        </a:rPr>
                        <a:t>Blue: 465-467</a:t>
                      </a:r>
                      <a:endParaRPr sz="1200">
                        <a:highlight>
                          <a:srgbClr val="FFFF00"/>
                        </a:highlight>
                      </a:endParaRPr>
                    </a:p>
                  </a:txBody>
                  <a:tcPr marT="63500" marB="63500" marR="63500" marL="63500">
                    <a:solidFill>
                      <a:srgbClr val="D9E1F2"/>
                    </a:solidFill>
                  </a:tcPr>
                </a:tc>
                <a:tc>
                  <a:txBody>
                    <a:bodyPr/>
                    <a:lstStyle/>
                    <a:p>
                      <a:pPr indent="0" lvl="0" marL="0" rtl="0" algn="just">
                        <a:spcBef>
                          <a:spcPts val="0"/>
                        </a:spcBef>
                        <a:spcAft>
                          <a:spcPts val="0"/>
                        </a:spcAft>
                        <a:buNone/>
                      </a:pPr>
                      <a:r>
                        <a:rPr lang="en" sz="1200">
                          <a:highlight>
                            <a:srgbClr val="FFFF00"/>
                          </a:highlight>
                        </a:rPr>
                        <a:t>Red: 3</a:t>
                      </a:r>
                      <a:endParaRPr sz="1200">
                        <a:highlight>
                          <a:srgbClr val="FFFF00"/>
                        </a:highlight>
                      </a:endParaRPr>
                    </a:p>
                    <a:p>
                      <a:pPr indent="0" lvl="0" marL="0" rtl="0" algn="just">
                        <a:spcBef>
                          <a:spcPts val="0"/>
                        </a:spcBef>
                        <a:spcAft>
                          <a:spcPts val="0"/>
                        </a:spcAft>
                        <a:buNone/>
                      </a:pPr>
                      <a:r>
                        <a:rPr lang="en" sz="1200">
                          <a:highlight>
                            <a:srgbClr val="FFFF00"/>
                          </a:highlight>
                        </a:rPr>
                        <a:t>Blue: 2</a:t>
                      </a:r>
                      <a:endParaRPr sz="1200">
                        <a:highlight>
                          <a:srgbClr val="FFFF00"/>
                        </a:highlight>
                      </a:endParaRPr>
                    </a:p>
                  </a:txBody>
                  <a:tcPr marT="63500" marB="63500" marR="63500" marL="63500">
                    <a:solidFill>
                      <a:srgbClr val="D9E1F2"/>
                    </a:solidFill>
                  </a:tcPr>
                </a:tc>
                <a:tc>
                  <a:txBody>
                    <a:bodyPr/>
                    <a:lstStyle/>
                    <a:p>
                      <a:pPr indent="0" lvl="0" marL="0" rtl="0" algn="just">
                        <a:spcBef>
                          <a:spcPts val="0"/>
                        </a:spcBef>
                        <a:spcAft>
                          <a:spcPts val="0"/>
                        </a:spcAft>
                        <a:buNone/>
                      </a:pPr>
                      <a:r>
                        <a:rPr lang="en" sz="1200">
                          <a:highlight>
                            <a:srgbClr val="FFFF00"/>
                          </a:highlight>
                        </a:rPr>
                        <a:t>15.99</a:t>
                      </a:r>
                      <a:endParaRPr sz="1200">
                        <a:highlight>
                          <a:srgbClr val="FFFF00"/>
                        </a:highlight>
                      </a:endParaRPr>
                    </a:p>
                  </a:txBody>
                  <a:tcPr marT="63500" marB="63500" marR="63500" marL="63500">
                    <a:solidFill>
                      <a:srgbClr val="D9E1F2"/>
                    </a:solidFill>
                  </a:tcPr>
                </a:tc>
              </a:tr>
            </a:tbl>
          </a:graphicData>
        </a:graphic>
      </p:graphicFrame>
      <p:sp>
        <p:nvSpPr>
          <p:cNvPr id="259" name="Google Shape;259;p28"/>
          <p:cNvSpPr txBox="1"/>
          <p:nvPr/>
        </p:nvSpPr>
        <p:spPr>
          <a:xfrm>
            <a:off x="342800" y="4526025"/>
            <a:ext cx="3000000" cy="24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rgbClr val="666666"/>
                </a:solidFill>
              </a:rPr>
              <a:t>LED Table</a:t>
            </a:r>
            <a:endParaRPr/>
          </a:p>
        </p:txBody>
      </p:sp>
      <p:sp>
        <p:nvSpPr>
          <p:cNvPr id="260" name="Google Shape;260;p28"/>
          <p:cNvSpPr txBox="1"/>
          <p:nvPr/>
        </p:nvSpPr>
        <p:spPr>
          <a:xfrm>
            <a:off x="753200" y="2216775"/>
            <a:ext cx="78102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Wavelength (nm)</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All of the LED choices are in the same general realm of output wavelengths, although our choice has a much tighter blue range, meaning that the color will be more accurate and consistent</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Supply Range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All the chosen LEDs require the same input voltage of 3V for red and 2V for blue</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Price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The WS is the most expensive LED choice, but it allows for RGB colors to be changed on the fly, allowing more freedom with color choices during development</a:t>
            </a:r>
            <a:endParaRPr/>
          </a:p>
        </p:txBody>
      </p:sp>
      <p:pic>
        <p:nvPicPr>
          <p:cNvPr id="261" name="Google Shape;261;p28"/>
          <p:cNvPicPr preferRelativeResize="0"/>
          <p:nvPr/>
        </p:nvPicPr>
        <p:blipFill>
          <a:blip r:embed="rId3">
            <a:alphaModFix/>
          </a:blip>
          <a:stretch>
            <a:fillRect/>
          </a:stretch>
        </p:blipFill>
        <p:spPr>
          <a:xfrm>
            <a:off x="7897788" y="371825"/>
            <a:ext cx="847725" cy="1104900"/>
          </a:xfrm>
          <a:prstGeom prst="rect">
            <a:avLst/>
          </a:prstGeom>
          <a:noFill/>
          <a:ln>
            <a:noFill/>
          </a:ln>
        </p:spPr>
      </p:pic>
      <p:sp>
        <p:nvSpPr>
          <p:cNvPr id="262" name="Google Shape;262;p28"/>
          <p:cNvSpPr txBox="1"/>
          <p:nvPr/>
        </p:nvSpPr>
        <p:spPr>
          <a:xfrm>
            <a:off x="7995100" y="1476725"/>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Hunter</a:t>
            </a:r>
            <a:endParaRPr sz="1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9"/>
          <p:cNvSpPr txBox="1"/>
          <p:nvPr/>
        </p:nvSpPr>
        <p:spPr>
          <a:xfrm>
            <a:off x="435475" y="4519225"/>
            <a:ext cx="3000000" cy="21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rgbClr val="666666"/>
                </a:solidFill>
              </a:rPr>
              <a:t>Display Comparison Table</a:t>
            </a:r>
            <a:endParaRPr/>
          </a:p>
        </p:txBody>
      </p:sp>
      <p:graphicFrame>
        <p:nvGraphicFramePr>
          <p:cNvPr id="268" name="Google Shape;268;p29"/>
          <p:cNvGraphicFramePr/>
          <p:nvPr/>
        </p:nvGraphicFramePr>
        <p:xfrm>
          <a:off x="1828813" y="387475"/>
          <a:ext cx="3000000" cy="3000000"/>
        </p:xfrm>
        <a:graphic>
          <a:graphicData uri="http://schemas.openxmlformats.org/drawingml/2006/table">
            <a:tbl>
              <a:tblPr>
                <a:noFill/>
                <a:tableStyleId>{2A693DEF-ED96-4F7A-909F-CEA66F1CC568}</a:tableStyleId>
              </a:tblPr>
              <a:tblGrid>
                <a:gridCol w="1088200"/>
                <a:gridCol w="1088200"/>
                <a:gridCol w="1133550"/>
                <a:gridCol w="1133550"/>
                <a:gridCol w="1042875"/>
              </a:tblGrid>
              <a:tr h="308150">
                <a:tc>
                  <a:txBody>
                    <a:bodyPr/>
                    <a:lstStyle/>
                    <a:p>
                      <a:pPr indent="0" lvl="0" marL="0" rtl="0" algn="just">
                        <a:spcBef>
                          <a:spcPts val="0"/>
                        </a:spcBef>
                        <a:spcAft>
                          <a:spcPts val="0"/>
                        </a:spcAft>
                        <a:buNone/>
                      </a:pPr>
                      <a:r>
                        <a:rPr lang="en" sz="1200"/>
                        <a:t>Name</a:t>
                      </a:r>
                      <a:endParaRPr sz="1200"/>
                    </a:p>
                  </a:txBody>
                  <a:tcPr marT="63500" marB="63500" marR="63500" marL="63500">
                    <a:solidFill>
                      <a:srgbClr val="4472C4"/>
                    </a:solidFill>
                  </a:tcPr>
                </a:tc>
                <a:tc>
                  <a:txBody>
                    <a:bodyPr/>
                    <a:lstStyle/>
                    <a:p>
                      <a:pPr indent="0" lvl="0" marL="0" rtl="0" algn="just">
                        <a:spcBef>
                          <a:spcPts val="0"/>
                        </a:spcBef>
                        <a:spcAft>
                          <a:spcPts val="0"/>
                        </a:spcAft>
                        <a:buNone/>
                      </a:pPr>
                      <a:r>
                        <a:rPr lang="en" sz="1200"/>
                        <a:t>Size</a:t>
                      </a:r>
                      <a:endParaRPr sz="1200"/>
                    </a:p>
                  </a:txBody>
                  <a:tcPr marT="63500" marB="63500" marR="63500" marL="63500">
                    <a:solidFill>
                      <a:srgbClr val="4472C4"/>
                    </a:solidFill>
                  </a:tcPr>
                </a:tc>
                <a:tc>
                  <a:txBody>
                    <a:bodyPr/>
                    <a:lstStyle/>
                    <a:p>
                      <a:pPr indent="0" lvl="0" marL="0" rtl="0" algn="just">
                        <a:spcBef>
                          <a:spcPts val="0"/>
                        </a:spcBef>
                        <a:spcAft>
                          <a:spcPts val="0"/>
                        </a:spcAft>
                        <a:buNone/>
                      </a:pPr>
                      <a:r>
                        <a:rPr lang="en" sz="1200"/>
                        <a:t>Resolution</a:t>
                      </a:r>
                      <a:endParaRPr sz="1200"/>
                    </a:p>
                  </a:txBody>
                  <a:tcPr marT="63500" marB="63500" marR="63500" marL="63500">
                    <a:solidFill>
                      <a:srgbClr val="4472C4"/>
                    </a:solidFill>
                  </a:tcPr>
                </a:tc>
                <a:tc>
                  <a:txBody>
                    <a:bodyPr/>
                    <a:lstStyle/>
                    <a:p>
                      <a:pPr indent="0" lvl="0" marL="0" rtl="0" algn="just">
                        <a:spcBef>
                          <a:spcPts val="0"/>
                        </a:spcBef>
                        <a:spcAft>
                          <a:spcPts val="0"/>
                        </a:spcAft>
                        <a:buNone/>
                      </a:pPr>
                      <a:r>
                        <a:rPr lang="en" sz="1200"/>
                        <a:t>Display Type</a:t>
                      </a:r>
                      <a:endParaRPr sz="1200"/>
                    </a:p>
                  </a:txBody>
                  <a:tcPr marT="63500" marB="63500" marR="63500" marL="63500">
                    <a:solidFill>
                      <a:srgbClr val="4472C4"/>
                    </a:solidFill>
                  </a:tcPr>
                </a:tc>
                <a:tc>
                  <a:txBody>
                    <a:bodyPr/>
                    <a:lstStyle/>
                    <a:p>
                      <a:pPr indent="0" lvl="0" marL="0" rtl="0" algn="just">
                        <a:spcBef>
                          <a:spcPts val="0"/>
                        </a:spcBef>
                        <a:spcAft>
                          <a:spcPts val="0"/>
                        </a:spcAft>
                        <a:buNone/>
                      </a:pPr>
                      <a:r>
                        <a:rPr lang="en" sz="1200"/>
                        <a:t>Price ($)</a:t>
                      </a:r>
                      <a:endParaRPr sz="1200"/>
                    </a:p>
                  </a:txBody>
                  <a:tcPr marT="63500" marB="63500" marR="63500" marL="63500">
                    <a:solidFill>
                      <a:srgbClr val="4472C4"/>
                    </a:solidFill>
                  </a:tcPr>
                </a:tc>
              </a:tr>
              <a:tr h="308150">
                <a:tc>
                  <a:txBody>
                    <a:bodyPr/>
                    <a:lstStyle/>
                    <a:p>
                      <a:pPr indent="0" lvl="0" marL="0" rtl="0" algn="just">
                        <a:spcBef>
                          <a:spcPts val="0"/>
                        </a:spcBef>
                        <a:spcAft>
                          <a:spcPts val="0"/>
                        </a:spcAft>
                        <a:buNone/>
                      </a:pPr>
                      <a:r>
                        <a:rPr lang="en" sz="1200"/>
                        <a:t>Monochrome 128x64 OLED</a:t>
                      </a:r>
                      <a:endParaRPr sz="1200"/>
                    </a:p>
                  </a:txBody>
                  <a:tcPr marT="63500" marB="63500" marR="63500" marL="63500">
                    <a:solidFill>
                      <a:srgbClr val="D9E1F2"/>
                    </a:solidFill>
                  </a:tcPr>
                </a:tc>
                <a:tc>
                  <a:txBody>
                    <a:bodyPr/>
                    <a:lstStyle/>
                    <a:p>
                      <a:pPr indent="0" lvl="0" marL="0" rtl="0" algn="ctr">
                        <a:spcBef>
                          <a:spcPts val="0"/>
                        </a:spcBef>
                        <a:spcAft>
                          <a:spcPts val="0"/>
                        </a:spcAft>
                        <a:buNone/>
                      </a:pPr>
                      <a:r>
                        <a:rPr lang="en" sz="1150"/>
                        <a:t>26.6mm x 19mm</a:t>
                      </a:r>
                      <a:endParaRPr sz="1200"/>
                    </a:p>
                  </a:txBody>
                  <a:tcPr marT="63500" marB="63500" marR="63500" marL="63500">
                    <a:solidFill>
                      <a:srgbClr val="D9E1F2"/>
                    </a:solidFill>
                  </a:tcPr>
                </a:tc>
                <a:tc>
                  <a:txBody>
                    <a:bodyPr/>
                    <a:lstStyle/>
                    <a:p>
                      <a:pPr indent="0" lvl="0" marL="0" rtl="0" algn="just">
                        <a:spcBef>
                          <a:spcPts val="0"/>
                        </a:spcBef>
                        <a:spcAft>
                          <a:spcPts val="0"/>
                        </a:spcAft>
                        <a:buNone/>
                      </a:pPr>
                      <a:r>
                        <a:rPr lang="en" sz="1200"/>
                        <a:t>128 x 64</a:t>
                      </a:r>
                      <a:endParaRPr sz="1200"/>
                    </a:p>
                  </a:txBody>
                  <a:tcPr marT="63500" marB="63500" marR="63500" marL="63500">
                    <a:solidFill>
                      <a:srgbClr val="D9E1F2"/>
                    </a:solidFill>
                  </a:tcPr>
                </a:tc>
                <a:tc>
                  <a:txBody>
                    <a:bodyPr/>
                    <a:lstStyle/>
                    <a:p>
                      <a:pPr indent="0" lvl="0" marL="0" rtl="0" algn="just">
                        <a:spcBef>
                          <a:spcPts val="0"/>
                        </a:spcBef>
                        <a:spcAft>
                          <a:spcPts val="0"/>
                        </a:spcAft>
                        <a:buNone/>
                      </a:pPr>
                      <a:r>
                        <a:rPr lang="en" sz="1200"/>
                        <a:t>OLED</a:t>
                      </a:r>
                      <a:endParaRPr sz="1200"/>
                    </a:p>
                  </a:txBody>
                  <a:tcPr marT="63500" marB="63500" marR="63500" marL="63500">
                    <a:solidFill>
                      <a:srgbClr val="D9E1F2"/>
                    </a:solidFill>
                  </a:tcPr>
                </a:tc>
                <a:tc>
                  <a:txBody>
                    <a:bodyPr/>
                    <a:lstStyle/>
                    <a:p>
                      <a:pPr indent="0" lvl="0" marL="0" rtl="0" algn="just">
                        <a:spcBef>
                          <a:spcPts val="0"/>
                        </a:spcBef>
                        <a:spcAft>
                          <a:spcPts val="0"/>
                        </a:spcAft>
                        <a:buNone/>
                      </a:pPr>
                      <a:r>
                        <a:rPr lang="en" sz="1200"/>
                        <a:t>17.50</a:t>
                      </a:r>
                      <a:endParaRPr sz="1200"/>
                    </a:p>
                  </a:txBody>
                  <a:tcPr marT="63500" marB="63500" marR="63500" marL="63500">
                    <a:solidFill>
                      <a:srgbClr val="D9E1F2"/>
                    </a:solidFill>
                  </a:tcPr>
                </a:tc>
              </a:tr>
              <a:tr h="299075">
                <a:tc>
                  <a:txBody>
                    <a:bodyPr/>
                    <a:lstStyle/>
                    <a:p>
                      <a:pPr indent="0" lvl="0" marL="0" rtl="0" algn="just">
                        <a:spcBef>
                          <a:spcPts val="0"/>
                        </a:spcBef>
                        <a:spcAft>
                          <a:spcPts val="0"/>
                        </a:spcAft>
                        <a:buNone/>
                      </a:pPr>
                      <a:r>
                        <a:rPr lang="en" sz="1200"/>
                        <a:t>Waveshare RGB OLED</a:t>
                      </a:r>
                      <a:endParaRPr sz="1200"/>
                    </a:p>
                  </a:txBody>
                  <a:tcPr marT="63500" marB="63500" marR="63500" marL="63500">
                    <a:solidFill>
                      <a:srgbClr val="FFFFFF"/>
                    </a:solidFill>
                  </a:tcPr>
                </a:tc>
                <a:tc>
                  <a:txBody>
                    <a:bodyPr/>
                    <a:lstStyle/>
                    <a:p>
                      <a:pPr indent="0" lvl="0" marL="0" rtl="0" algn="ctr">
                        <a:spcBef>
                          <a:spcPts val="0"/>
                        </a:spcBef>
                        <a:spcAft>
                          <a:spcPts val="0"/>
                        </a:spcAft>
                        <a:buNone/>
                      </a:pPr>
                      <a:r>
                        <a:rPr lang="en" sz="1200"/>
                        <a:t>26.8mm x 26.8mm</a:t>
                      </a:r>
                      <a:endParaRPr sz="1200"/>
                    </a:p>
                  </a:txBody>
                  <a:tcPr marT="63500" marB="63500" marR="63500" marL="63500">
                    <a:solidFill>
                      <a:srgbClr val="FFFFFF"/>
                    </a:solidFill>
                  </a:tcPr>
                </a:tc>
                <a:tc>
                  <a:txBody>
                    <a:bodyPr/>
                    <a:lstStyle/>
                    <a:p>
                      <a:pPr indent="0" lvl="0" marL="0" rtl="0" algn="just">
                        <a:spcBef>
                          <a:spcPts val="0"/>
                        </a:spcBef>
                        <a:spcAft>
                          <a:spcPts val="0"/>
                        </a:spcAft>
                        <a:buNone/>
                      </a:pPr>
                      <a:r>
                        <a:rPr lang="en" sz="1200"/>
                        <a:t>128 x 128</a:t>
                      </a:r>
                      <a:endParaRPr sz="1200"/>
                    </a:p>
                  </a:txBody>
                  <a:tcPr marT="63500" marB="63500" marR="63500" marL="63500">
                    <a:solidFill>
                      <a:srgbClr val="FFFFFF"/>
                    </a:solidFill>
                  </a:tcPr>
                </a:tc>
                <a:tc>
                  <a:txBody>
                    <a:bodyPr/>
                    <a:lstStyle/>
                    <a:p>
                      <a:pPr indent="0" lvl="0" marL="0" rtl="0" algn="just">
                        <a:spcBef>
                          <a:spcPts val="0"/>
                        </a:spcBef>
                        <a:spcAft>
                          <a:spcPts val="0"/>
                        </a:spcAft>
                        <a:buNone/>
                      </a:pPr>
                      <a:r>
                        <a:rPr lang="en" sz="1200"/>
                        <a:t>OLED</a:t>
                      </a:r>
                      <a:endParaRPr sz="1200"/>
                    </a:p>
                  </a:txBody>
                  <a:tcPr marT="63500" marB="63500" marR="63500" marL="63500">
                    <a:solidFill>
                      <a:srgbClr val="FFFFFF"/>
                    </a:solidFill>
                  </a:tcPr>
                </a:tc>
                <a:tc>
                  <a:txBody>
                    <a:bodyPr/>
                    <a:lstStyle/>
                    <a:p>
                      <a:pPr indent="0" lvl="0" marL="0" rtl="0" algn="just">
                        <a:spcBef>
                          <a:spcPts val="0"/>
                        </a:spcBef>
                        <a:spcAft>
                          <a:spcPts val="0"/>
                        </a:spcAft>
                        <a:buNone/>
                      </a:pPr>
                      <a:r>
                        <a:rPr lang="en" sz="1200"/>
                        <a:t>16.59</a:t>
                      </a:r>
                      <a:endParaRPr sz="1200"/>
                    </a:p>
                  </a:txBody>
                  <a:tcPr marT="63500" marB="63500" marR="63500" marL="63500">
                    <a:solidFill>
                      <a:srgbClr val="FFFFFF"/>
                    </a:solidFill>
                  </a:tcPr>
                </a:tc>
              </a:tr>
              <a:tr h="299075">
                <a:tc>
                  <a:txBody>
                    <a:bodyPr/>
                    <a:lstStyle/>
                    <a:p>
                      <a:pPr indent="0" lvl="0" marL="0" rtl="0" algn="just">
                        <a:spcBef>
                          <a:spcPts val="0"/>
                        </a:spcBef>
                        <a:spcAft>
                          <a:spcPts val="0"/>
                        </a:spcAft>
                        <a:buNone/>
                      </a:pPr>
                      <a:r>
                        <a:rPr lang="en" sz="1200">
                          <a:highlight>
                            <a:srgbClr val="FFFF00"/>
                          </a:highlight>
                        </a:rPr>
                        <a:t>HiLetGO 128x64 LCD</a:t>
                      </a:r>
                      <a:endParaRPr sz="1200">
                        <a:highlight>
                          <a:srgbClr val="FFFF00"/>
                        </a:highlight>
                      </a:endParaRPr>
                    </a:p>
                  </a:txBody>
                  <a:tcPr marT="63500" marB="63500" marR="63500" marL="63500">
                    <a:solidFill>
                      <a:srgbClr val="D9E1F2"/>
                    </a:solidFill>
                  </a:tcPr>
                </a:tc>
                <a:tc>
                  <a:txBody>
                    <a:bodyPr/>
                    <a:lstStyle/>
                    <a:p>
                      <a:pPr indent="0" lvl="0" marL="0" rtl="0" algn="ctr">
                        <a:spcBef>
                          <a:spcPts val="0"/>
                        </a:spcBef>
                        <a:spcAft>
                          <a:spcPts val="0"/>
                        </a:spcAft>
                        <a:buNone/>
                      </a:pPr>
                      <a:r>
                        <a:rPr lang="en" sz="1200">
                          <a:highlight>
                            <a:srgbClr val="FFFF00"/>
                          </a:highlight>
                        </a:rPr>
                        <a:t>33mm x 33mm</a:t>
                      </a:r>
                      <a:endParaRPr sz="1200">
                        <a:highlight>
                          <a:srgbClr val="FFFF00"/>
                        </a:highlight>
                      </a:endParaRPr>
                    </a:p>
                  </a:txBody>
                  <a:tcPr marT="63500" marB="63500" marR="63500" marL="63500">
                    <a:solidFill>
                      <a:srgbClr val="D9E1F2"/>
                    </a:solidFill>
                  </a:tcPr>
                </a:tc>
                <a:tc>
                  <a:txBody>
                    <a:bodyPr/>
                    <a:lstStyle/>
                    <a:p>
                      <a:pPr indent="0" lvl="0" marL="0" rtl="0" algn="just">
                        <a:spcBef>
                          <a:spcPts val="0"/>
                        </a:spcBef>
                        <a:spcAft>
                          <a:spcPts val="0"/>
                        </a:spcAft>
                        <a:buNone/>
                      </a:pPr>
                      <a:r>
                        <a:rPr lang="en" sz="1200">
                          <a:highlight>
                            <a:srgbClr val="FFFF00"/>
                          </a:highlight>
                        </a:rPr>
                        <a:t>128 x 64</a:t>
                      </a:r>
                      <a:endParaRPr sz="1200">
                        <a:highlight>
                          <a:srgbClr val="FFFF00"/>
                        </a:highlight>
                      </a:endParaRPr>
                    </a:p>
                  </a:txBody>
                  <a:tcPr marT="63500" marB="63500" marR="63500" marL="63500">
                    <a:solidFill>
                      <a:srgbClr val="D9E1F2"/>
                    </a:solidFill>
                  </a:tcPr>
                </a:tc>
                <a:tc>
                  <a:txBody>
                    <a:bodyPr/>
                    <a:lstStyle/>
                    <a:p>
                      <a:pPr indent="0" lvl="0" marL="0" rtl="0" algn="just">
                        <a:spcBef>
                          <a:spcPts val="0"/>
                        </a:spcBef>
                        <a:spcAft>
                          <a:spcPts val="0"/>
                        </a:spcAft>
                        <a:buNone/>
                      </a:pPr>
                      <a:r>
                        <a:rPr lang="en" sz="1200">
                          <a:highlight>
                            <a:srgbClr val="FFFF00"/>
                          </a:highlight>
                        </a:rPr>
                        <a:t>LCD</a:t>
                      </a:r>
                      <a:endParaRPr sz="1200">
                        <a:highlight>
                          <a:srgbClr val="FFFF00"/>
                        </a:highlight>
                      </a:endParaRPr>
                    </a:p>
                  </a:txBody>
                  <a:tcPr marT="63500" marB="63500" marR="63500" marL="63500">
                    <a:solidFill>
                      <a:srgbClr val="D9E1F2"/>
                    </a:solidFill>
                  </a:tcPr>
                </a:tc>
                <a:tc>
                  <a:txBody>
                    <a:bodyPr/>
                    <a:lstStyle/>
                    <a:p>
                      <a:pPr indent="0" lvl="0" marL="0" rtl="0" algn="just">
                        <a:spcBef>
                          <a:spcPts val="0"/>
                        </a:spcBef>
                        <a:spcAft>
                          <a:spcPts val="0"/>
                        </a:spcAft>
                        <a:buNone/>
                      </a:pPr>
                      <a:r>
                        <a:rPr lang="en" sz="1200">
                          <a:highlight>
                            <a:srgbClr val="FFFF00"/>
                          </a:highlight>
                        </a:rPr>
                        <a:t>9.19</a:t>
                      </a:r>
                      <a:endParaRPr sz="1200">
                        <a:highlight>
                          <a:srgbClr val="FFFF00"/>
                        </a:highlight>
                      </a:endParaRPr>
                    </a:p>
                  </a:txBody>
                  <a:tcPr marT="63500" marB="63500" marR="63500" marL="63500">
                    <a:solidFill>
                      <a:srgbClr val="D9E1F2"/>
                    </a:solidFill>
                  </a:tcPr>
                </a:tc>
              </a:tr>
            </a:tbl>
          </a:graphicData>
        </a:graphic>
      </p:graphicFrame>
      <p:sp>
        <p:nvSpPr>
          <p:cNvPr id="269" name="Google Shape;269;p29"/>
          <p:cNvSpPr txBox="1"/>
          <p:nvPr/>
        </p:nvSpPr>
        <p:spPr>
          <a:xfrm>
            <a:off x="753200" y="2216775"/>
            <a:ext cx="78102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Size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The HiLetGo LCD is the largest size, coming in as a square of 33 mm, requiring the largest footprint</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Resolution</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Although the resolution is not as crisp as the Waveshare, the screen on the HiLetGo is larger</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Display Type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The OLED versions would </a:t>
            </a:r>
            <a:r>
              <a:rPr lang="en">
                <a:latin typeface="Calibri"/>
                <a:ea typeface="Calibri"/>
                <a:cs typeface="Calibri"/>
                <a:sym typeface="Calibri"/>
              </a:rPr>
              <a:t>have</a:t>
            </a:r>
            <a:r>
              <a:rPr lang="en">
                <a:latin typeface="Calibri"/>
                <a:ea typeface="Calibri"/>
                <a:cs typeface="Calibri"/>
                <a:sym typeface="Calibri"/>
              </a:rPr>
              <a:t> a much more vibrant color output but it is not necessary as we will only be displaying text</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Price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The price of the HiLetGo is almost half the price of the Monochrome, making it an obvious choice</a:t>
            </a:r>
            <a:endParaRPr/>
          </a:p>
        </p:txBody>
      </p:sp>
      <p:pic>
        <p:nvPicPr>
          <p:cNvPr id="270" name="Google Shape;270;p29"/>
          <p:cNvPicPr preferRelativeResize="0"/>
          <p:nvPr/>
        </p:nvPicPr>
        <p:blipFill>
          <a:blip r:embed="rId3">
            <a:alphaModFix/>
          </a:blip>
          <a:stretch>
            <a:fillRect/>
          </a:stretch>
        </p:blipFill>
        <p:spPr>
          <a:xfrm>
            <a:off x="7897775" y="387475"/>
            <a:ext cx="847725" cy="1104900"/>
          </a:xfrm>
          <a:prstGeom prst="rect">
            <a:avLst/>
          </a:prstGeom>
          <a:noFill/>
          <a:ln>
            <a:noFill/>
          </a:ln>
        </p:spPr>
      </p:pic>
      <p:sp>
        <p:nvSpPr>
          <p:cNvPr id="271" name="Google Shape;271;p29"/>
          <p:cNvSpPr txBox="1"/>
          <p:nvPr/>
        </p:nvSpPr>
        <p:spPr>
          <a:xfrm>
            <a:off x="7995100" y="1476725"/>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Hunter</a:t>
            </a:r>
            <a:endParaRPr sz="1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77" name="Google Shape;277;p3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78" name="Google Shape;278;p30"/>
          <p:cNvPicPr preferRelativeResize="0"/>
          <p:nvPr/>
        </p:nvPicPr>
        <p:blipFill rotWithShape="1">
          <a:blip r:embed="rId3">
            <a:alphaModFix/>
          </a:blip>
          <a:srcRect b="16658" l="9653" r="9499" t="23136"/>
          <a:stretch/>
        </p:blipFill>
        <p:spPr>
          <a:xfrm>
            <a:off x="362475" y="793575"/>
            <a:ext cx="3384525" cy="3360425"/>
          </a:xfrm>
          <a:prstGeom prst="rect">
            <a:avLst/>
          </a:prstGeom>
          <a:noFill/>
          <a:ln>
            <a:noFill/>
          </a:ln>
        </p:spPr>
      </p:pic>
      <p:pic>
        <p:nvPicPr>
          <p:cNvPr id="279" name="Google Shape;279;p30"/>
          <p:cNvPicPr preferRelativeResize="0"/>
          <p:nvPr/>
        </p:nvPicPr>
        <p:blipFill rotWithShape="1">
          <a:blip r:embed="rId4">
            <a:alphaModFix/>
          </a:blip>
          <a:srcRect b="20399" l="8656" r="25567" t="28740"/>
          <a:stretch/>
        </p:blipFill>
        <p:spPr>
          <a:xfrm>
            <a:off x="3747000" y="793575"/>
            <a:ext cx="3259709" cy="3360425"/>
          </a:xfrm>
          <a:prstGeom prst="rect">
            <a:avLst/>
          </a:prstGeom>
          <a:noFill/>
          <a:ln>
            <a:noFill/>
          </a:ln>
        </p:spPr>
      </p:pic>
      <p:pic>
        <p:nvPicPr>
          <p:cNvPr id="280" name="Google Shape;280;p30"/>
          <p:cNvPicPr preferRelativeResize="0"/>
          <p:nvPr/>
        </p:nvPicPr>
        <p:blipFill>
          <a:blip r:embed="rId5">
            <a:alphaModFix/>
          </a:blip>
          <a:stretch>
            <a:fillRect/>
          </a:stretch>
        </p:blipFill>
        <p:spPr>
          <a:xfrm>
            <a:off x="7859400" y="373425"/>
            <a:ext cx="847725" cy="1104900"/>
          </a:xfrm>
          <a:prstGeom prst="rect">
            <a:avLst/>
          </a:prstGeom>
          <a:noFill/>
          <a:ln>
            <a:noFill/>
          </a:ln>
        </p:spPr>
      </p:pic>
      <p:sp>
        <p:nvSpPr>
          <p:cNvPr id="281" name="Google Shape;281;p30"/>
          <p:cNvSpPr txBox="1"/>
          <p:nvPr/>
        </p:nvSpPr>
        <p:spPr>
          <a:xfrm>
            <a:off x="6848200" y="1478325"/>
            <a:ext cx="3000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Hunter</a:t>
            </a:r>
            <a:endParaRPr/>
          </a:p>
        </p:txBody>
      </p:sp>
      <p:sp>
        <p:nvSpPr>
          <p:cNvPr id="282" name="Google Shape;282;p30"/>
          <p:cNvSpPr txBox="1"/>
          <p:nvPr/>
        </p:nvSpPr>
        <p:spPr>
          <a:xfrm>
            <a:off x="470275" y="430095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rgbClr val="666666"/>
                </a:solidFill>
              </a:rPr>
              <a:t>3D Printed Enclosure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31"/>
          <p:cNvPicPr preferRelativeResize="0"/>
          <p:nvPr/>
        </p:nvPicPr>
        <p:blipFill>
          <a:blip r:embed="rId3">
            <a:alphaModFix/>
          </a:blip>
          <a:stretch>
            <a:fillRect/>
          </a:stretch>
        </p:blipFill>
        <p:spPr>
          <a:xfrm>
            <a:off x="1059625" y="656338"/>
            <a:ext cx="7024750" cy="3830825"/>
          </a:xfrm>
          <a:prstGeom prst="rect">
            <a:avLst/>
          </a:prstGeom>
          <a:noFill/>
          <a:ln>
            <a:noFill/>
          </a:ln>
        </p:spPr>
      </p:pic>
      <p:sp>
        <p:nvSpPr>
          <p:cNvPr id="288" name="Google Shape;288;p31"/>
          <p:cNvSpPr txBox="1"/>
          <p:nvPr/>
        </p:nvSpPr>
        <p:spPr>
          <a:xfrm>
            <a:off x="417650" y="4430975"/>
            <a:ext cx="3000000" cy="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rgbClr val="666666"/>
                </a:solidFill>
              </a:rPr>
              <a:t>Sensor Flowchart</a:t>
            </a:r>
            <a:endParaRPr/>
          </a:p>
        </p:txBody>
      </p:sp>
      <p:pic>
        <p:nvPicPr>
          <p:cNvPr id="289" name="Google Shape;289;p31"/>
          <p:cNvPicPr preferRelativeResize="0"/>
          <p:nvPr/>
        </p:nvPicPr>
        <p:blipFill>
          <a:blip r:embed="rId4">
            <a:alphaModFix/>
          </a:blip>
          <a:stretch>
            <a:fillRect/>
          </a:stretch>
        </p:blipFill>
        <p:spPr>
          <a:xfrm>
            <a:off x="7926225" y="323200"/>
            <a:ext cx="874500" cy="1139800"/>
          </a:xfrm>
          <a:prstGeom prst="rect">
            <a:avLst/>
          </a:prstGeom>
          <a:noFill/>
          <a:ln>
            <a:noFill/>
          </a:ln>
        </p:spPr>
      </p:pic>
      <p:sp>
        <p:nvSpPr>
          <p:cNvPr id="290" name="Google Shape;290;p31"/>
          <p:cNvSpPr txBox="1"/>
          <p:nvPr/>
        </p:nvSpPr>
        <p:spPr>
          <a:xfrm>
            <a:off x="8036925" y="1463000"/>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Hunter</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4"/>
          <p:cNvSpPr txBox="1"/>
          <p:nvPr>
            <p:ph idx="1" type="body"/>
          </p:nvPr>
        </p:nvSpPr>
        <p:spPr>
          <a:xfrm>
            <a:off x="819150" y="1765200"/>
            <a:ext cx="7505700" cy="2448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Many new plant owners don’t know how to take care of their plants</a:t>
            </a:r>
            <a:endParaRPr sz="1400"/>
          </a:p>
          <a:p>
            <a:pPr indent="-317500" lvl="0" marL="457200" rtl="0" algn="l">
              <a:spcBef>
                <a:spcPts val="0"/>
              </a:spcBef>
              <a:spcAft>
                <a:spcPts val="0"/>
              </a:spcAft>
              <a:buSzPts val="1400"/>
              <a:buChar char="●"/>
            </a:pPr>
            <a:r>
              <a:rPr lang="en" sz="1400"/>
              <a:t>Design a product that helps any user with any amount of knowledge in plant ownership</a:t>
            </a:r>
            <a:endParaRPr sz="1400"/>
          </a:p>
          <a:p>
            <a:pPr indent="-317500" lvl="0" marL="457200" rtl="0" algn="l">
              <a:spcBef>
                <a:spcPts val="0"/>
              </a:spcBef>
              <a:spcAft>
                <a:spcPts val="0"/>
              </a:spcAft>
              <a:buSzPts val="1400"/>
              <a:buChar char="●"/>
            </a:pPr>
            <a:r>
              <a:rPr lang="en" sz="1400"/>
              <a:t>Provide information on commonly owned plants</a:t>
            </a:r>
            <a:endParaRPr sz="1400"/>
          </a:p>
          <a:p>
            <a:pPr indent="-317500" lvl="0" marL="457200" rtl="0" algn="l">
              <a:spcBef>
                <a:spcPts val="0"/>
              </a:spcBef>
              <a:spcAft>
                <a:spcPts val="0"/>
              </a:spcAft>
              <a:buSzPts val="1400"/>
              <a:buChar char="●"/>
            </a:pPr>
            <a:r>
              <a:rPr lang="en" sz="1400"/>
              <a:t>Provide live information to a user on the environment its plant is living in currently</a:t>
            </a:r>
            <a:endParaRPr sz="1400"/>
          </a:p>
          <a:p>
            <a:pPr indent="-317500" lvl="0" marL="457200" rtl="0" algn="l">
              <a:spcBef>
                <a:spcPts val="0"/>
              </a:spcBef>
              <a:spcAft>
                <a:spcPts val="0"/>
              </a:spcAft>
              <a:buSzPts val="1400"/>
              <a:buChar char="●"/>
            </a:pPr>
            <a:r>
              <a:rPr lang="en" sz="1400"/>
              <a:t>Allow users to learn about their plants and create the optimal environment for them</a:t>
            </a:r>
            <a:endParaRPr sz="1400"/>
          </a:p>
        </p:txBody>
      </p:sp>
      <p:sp>
        <p:nvSpPr>
          <p:cNvPr id="138" name="Google Shape;138;p14"/>
          <p:cNvSpPr txBox="1"/>
          <p:nvPr/>
        </p:nvSpPr>
        <p:spPr>
          <a:xfrm>
            <a:off x="328025" y="321650"/>
            <a:ext cx="5468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39" name="Google Shape;139;p14"/>
          <p:cNvSpPr txBox="1"/>
          <p:nvPr>
            <p:ph type="title"/>
          </p:nvPr>
        </p:nvSpPr>
        <p:spPr>
          <a:xfrm>
            <a:off x="819150" y="8673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Project Motivation</a:t>
            </a:r>
            <a:endParaRPr/>
          </a:p>
        </p:txBody>
      </p:sp>
      <p:pic>
        <p:nvPicPr>
          <p:cNvPr id="140" name="Google Shape;140;p14"/>
          <p:cNvPicPr preferRelativeResize="0"/>
          <p:nvPr/>
        </p:nvPicPr>
        <p:blipFill rotWithShape="1">
          <a:blip r:embed="rId3">
            <a:alphaModFix/>
          </a:blip>
          <a:srcRect b="12781" l="0" r="0" t="15333"/>
          <a:stretch/>
        </p:blipFill>
        <p:spPr>
          <a:xfrm>
            <a:off x="1003550" y="3462950"/>
            <a:ext cx="7136875" cy="1442275"/>
          </a:xfrm>
          <a:prstGeom prst="rect">
            <a:avLst/>
          </a:prstGeom>
          <a:noFill/>
          <a:ln>
            <a:noFill/>
          </a:ln>
        </p:spPr>
      </p:pic>
      <p:pic>
        <p:nvPicPr>
          <p:cNvPr id="141" name="Google Shape;141;p14"/>
          <p:cNvPicPr preferRelativeResize="0"/>
          <p:nvPr/>
        </p:nvPicPr>
        <p:blipFill rotWithShape="1">
          <a:blip r:embed="rId4">
            <a:alphaModFix/>
          </a:blip>
          <a:srcRect b="0" l="14877" r="14074" t="21556"/>
          <a:stretch/>
        </p:blipFill>
        <p:spPr>
          <a:xfrm>
            <a:off x="7999950" y="321650"/>
            <a:ext cx="820875" cy="1205325"/>
          </a:xfrm>
          <a:prstGeom prst="rect">
            <a:avLst/>
          </a:prstGeom>
          <a:noFill/>
          <a:ln>
            <a:noFill/>
          </a:ln>
        </p:spPr>
      </p:pic>
      <p:sp>
        <p:nvSpPr>
          <p:cNvPr id="142" name="Google Shape;142;p14"/>
          <p:cNvSpPr txBox="1"/>
          <p:nvPr/>
        </p:nvSpPr>
        <p:spPr>
          <a:xfrm>
            <a:off x="8075713" y="1526950"/>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Daniel</a:t>
            </a:r>
            <a:endParaRPr sz="1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32"/>
          <p:cNvPicPr preferRelativeResize="0"/>
          <p:nvPr/>
        </p:nvPicPr>
        <p:blipFill>
          <a:blip r:embed="rId3">
            <a:alphaModFix/>
          </a:blip>
          <a:stretch>
            <a:fillRect/>
          </a:stretch>
        </p:blipFill>
        <p:spPr>
          <a:xfrm>
            <a:off x="1284313" y="402149"/>
            <a:ext cx="6575375" cy="4058525"/>
          </a:xfrm>
          <a:prstGeom prst="rect">
            <a:avLst/>
          </a:prstGeom>
          <a:noFill/>
          <a:ln>
            <a:noFill/>
          </a:ln>
        </p:spPr>
      </p:pic>
      <p:sp>
        <p:nvSpPr>
          <p:cNvPr id="296" name="Google Shape;296;p32"/>
          <p:cNvSpPr txBox="1"/>
          <p:nvPr/>
        </p:nvSpPr>
        <p:spPr>
          <a:xfrm>
            <a:off x="339400" y="4460675"/>
            <a:ext cx="3000000" cy="3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rgbClr val="666666"/>
                </a:solidFill>
              </a:rPr>
              <a:t>Light Sensor Flowchart</a:t>
            </a:r>
            <a:endParaRPr/>
          </a:p>
        </p:txBody>
      </p:sp>
      <p:sp>
        <p:nvSpPr>
          <p:cNvPr id="297" name="Google Shape;297;p32"/>
          <p:cNvSpPr/>
          <p:nvPr/>
        </p:nvSpPr>
        <p:spPr>
          <a:xfrm>
            <a:off x="4437825" y="1797625"/>
            <a:ext cx="618300" cy="480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2"/>
          <p:cNvSpPr txBox="1"/>
          <p:nvPr/>
        </p:nvSpPr>
        <p:spPr>
          <a:xfrm>
            <a:off x="4375875" y="1760575"/>
            <a:ext cx="742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highlight>
                  <a:srgbClr val="CC4125"/>
                </a:highlight>
                <a:latin typeface="Calibri"/>
                <a:ea typeface="Calibri"/>
                <a:cs typeface="Calibri"/>
                <a:sym typeface="Calibri"/>
              </a:rPr>
              <a:t>Is there light around plant?</a:t>
            </a:r>
            <a:endParaRPr sz="800">
              <a:highlight>
                <a:srgbClr val="CC4125"/>
              </a:highlight>
              <a:latin typeface="Calibri"/>
              <a:ea typeface="Calibri"/>
              <a:cs typeface="Calibri"/>
              <a:sym typeface="Calibri"/>
            </a:endParaRPr>
          </a:p>
        </p:txBody>
      </p:sp>
      <p:pic>
        <p:nvPicPr>
          <p:cNvPr id="299" name="Google Shape;299;p32"/>
          <p:cNvPicPr preferRelativeResize="0"/>
          <p:nvPr/>
        </p:nvPicPr>
        <p:blipFill>
          <a:blip r:embed="rId4">
            <a:alphaModFix/>
          </a:blip>
          <a:stretch>
            <a:fillRect/>
          </a:stretch>
        </p:blipFill>
        <p:spPr>
          <a:xfrm>
            <a:off x="7954925" y="261500"/>
            <a:ext cx="733425" cy="1257300"/>
          </a:xfrm>
          <a:prstGeom prst="rect">
            <a:avLst/>
          </a:prstGeom>
          <a:noFill/>
          <a:ln>
            <a:noFill/>
          </a:ln>
        </p:spPr>
      </p:pic>
      <p:sp>
        <p:nvSpPr>
          <p:cNvPr id="300" name="Google Shape;300;p32"/>
          <p:cNvSpPr txBox="1"/>
          <p:nvPr/>
        </p:nvSpPr>
        <p:spPr>
          <a:xfrm>
            <a:off x="7995100" y="1476725"/>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Kristen</a:t>
            </a:r>
            <a:endParaRPr sz="1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33"/>
          <p:cNvPicPr preferRelativeResize="0"/>
          <p:nvPr/>
        </p:nvPicPr>
        <p:blipFill>
          <a:blip r:embed="rId3">
            <a:alphaModFix/>
          </a:blip>
          <a:stretch>
            <a:fillRect/>
          </a:stretch>
        </p:blipFill>
        <p:spPr>
          <a:xfrm>
            <a:off x="1210750" y="504200"/>
            <a:ext cx="6722500" cy="3963900"/>
          </a:xfrm>
          <a:prstGeom prst="rect">
            <a:avLst/>
          </a:prstGeom>
          <a:noFill/>
          <a:ln>
            <a:noFill/>
          </a:ln>
        </p:spPr>
      </p:pic>
      <p:sp>
        <p:nvSpPr>
          <p:cNvPr id="306" name="Google Shape;306;p33"/>
          <p:cNvSpPr txBox="1"/>
          <p:nvPr/>
        </p:nvSpPr>
        <p:spPr>
          <a:xfrm>
            <a:off x="398675" y="4468100"/>
            <a:ext cx="3000000" cy="3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rgbClr val="666666"/>
                </a:solidFill>
              </a:rPr>
              <a:t>Moisture Sensor Flowchart</a:t>
            </a:r>
            <a:endParaRPr/>
          </a:p>
        </p:txBody>
      </p:sp>
      <p:sp>
        <p:nvSpPr>
          <p:cNvPr id="307" name="Google Shape;307;p33"/>
          <p:cNvSpPr/>
          <p:nvPr/>
        </p:nvSpPr>
        <p:spPr>
          <a:xfrm>
            <a:off x="4474200" y="1858900"/>
            <a:ext cx="625800" cy="47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3"/>
          <p:cNvSpPr txBox="1"/>
          <p:nvPr/>
        </p:nvSpPr>
        <p:spPr>
          <a:xfrm>
            <a:off x="4437825" y="1795150"/>
            <a:ext cx="7857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highlight>
                  <a:srgbClr val="CC4125"/>
                </a:highlight>
                <a:latin typeface="Calibri"/>
                <a:ea typeface="Calibri"/>
                <a:cs typeface="Calibri"/>
                <a:sym typeface="Calibri"/>
              </a:rPr>
              <a:t>Is there water in the soil?</a:t>
            </a:r>
            <a:endParaRPr sz="900">
              <a:highlight>
                <a:srgbClr val="CC4125"/>
              </a:highlight>
              <a:latin typeface="Calibri"/>
              <a:ea typeface="Calibri"/>
              <a:cs typeface="Calibri"/>
              <a:sym typeface="Calibri"/>
            </a:endParaRPr>
          </a:p>
        </p:txBody>
      </p:sp>
      <p:pic>
        <p:nvPicPr>
          <p:cNvPr id="309" name="Google Shape;309;p33"/>
          <p:cNvPicPr preferRelativeResize="0"/>
          <p:nvPr/>
        </p:nvPicPr>
        <p:blipFill>
          <a:blip r:embed="rId4">
            <a:alphaModFix/>
          </a:blip>
          <a:stretch>
            <a:fillRect/>
          </a:stretch>
        </p:blipFill>
        <p:spPr>
          <a:xfrm>
            <a:off x="7954938" y="262900"/>
            <a:ext cx="733425" cy="1257300"/>
          </a:xfrm>
          <a:prstGeom prst="rect">
            <a:avLst/>
          </a:prstGeom>
          <a:noFill/>
          <a:ln>
            <a:noFill/>
          </a:ln>
        </p:spPr>
      </p:pic>
      <p:sp>
        <p:nvSpPr>
          <p:cNvPr id="310" name="Google Shape;310;p33"/>
          <p:cNvSpPr txBox="1"/>
          <p:nvPr/>
        </p:nvSpPr>
        <p:spPr>
          <a:xfrm>
            <a:off x="7995100" y="1476725"/>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Kristen</a:t>
            </a:r>
            <a:endParaRPr sz="1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34"/>
          <p:cNvPicPr preferRelativeResize="0"/>
          <p:nvPr/>
        </p:nvPicPr>
        <p:blipFill>
          <a:blip r:embed="rId3">
            <a:alphaModFix/>
          </a:blip>
          <a:stretch>
            <a:fillRect/>
          </a:stretch>
        </p:blipFill>
        <p:spPr>
          <a:xfrm>
            <a:off x="840925" y="576200"/>
            <a:ext cx="7462151" cy="3991100"/>
          </a:xfrm>
          <a:prstGeom prst="rect">
            <a:avLst/>
          </a:prstGeom>
          <a:noFill/>
          <a:ln>
            <a:noFill/>
          </a:ln>
        </p:spPr>
      </p:pic>
      <p:sp>
        <p:nvSpPr>
          <p:cNvPr id="316" name="Google Shape;316;p34"/>
          <p:cNvSpPr txBox="1"/>
          <p:nvPr/>
        </p:nvSpPr>
        <p:spPr>
          <a:xfrm>
            <a:off x="333100" y="4505200"/>
            <a:ext cx="5812500" cy="3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rgbClr val="666666"/>
                </a:solidFill>
              </a:rPr>
              <a:t>Temperature Sensor and Humidity Sensor Flowchart</a:t>
            </a:r>
            <a:endParaRPr/>
          </a:p>
        </p:txBody>
      </p:sp>
      <p:sp>
        <p:nvSpPr>
          <p:cNvPr id="317" name="Google Shape;317;p34"/>
          <p:cNvSpPr/>
          <p:nvPr/>
        </p:nvSpPr>
        <p:spPr>
          <a:xfrm>
            <a:off x="3746675" y="1833325"/>
            <a:ext cx="625800" cy="47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4"/>
          <p:cNvSpPr txBox="1"/>
          <p:nvPr/>
        </p:nvSpPr>
        <p:spPr>
          <a:xfrm>
            <a:off x="3681275" y="1792675"/>
            <a:ext cx="756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highlight>
                  <a:srgbClr val="CC4125"/>
                </a:highlight>
                <a:latin typeface="Calibri"/>
                <a:ea typeface="Calibri"/>
                <a:cs typeface="Calibri"/>
                <a:sym typeface="Calibri"/>
              </a:rPr>
              <a:t>Is the temp level within range?</a:t>
            </a:r>
            <a:endParaRPr sz="800">
              <a:highlight>
                <a:srgbClr val="CC4125"/>
              </a:highlight>
              <a:latin typeface="Calibri"/>
              <a:ea typeface="Calibri"/>
              <a:cs typeface="Calibri"/>
              <a:sym typeface="Calibri"/>
            </a:endParaRPr>
          </a:p>
        </p:txBody>
      </p:sp>
      <p:pic>
        <p:nvPicPr>
          <p:cNvPr id="319" name="Google Shape;319;p34"/>
          <p:cNvPicPr preferRelativeResize="0"/>
          <p:nvPr/>
        </p:nvPicPr>
        <p:blipFill>
          <a:blip r:embed="rId4">
            <a:alphaModFix/>
          </a:blip>
          <a:stretch>
            <a:fillRect/>
          </a:stretch>
        </p:blipFill>
        <p:spPr>
          <a:xfrm>
            <a:off x="7964675" y="252825"/>
            <a:ext cx="713950" cy="1223900"/>
          </a:xfrm>
          <a:prstGeom prst="rect">
            <a:avLst/>
          </a:prstGeom>
          <a:noFill/>
          <a:ln>
            <a:noFill/>
          </a:ln>
        </p:spPr>
      </p:pic>
      <p:sp>
        <p:nvSpPr>
          <p:cNvPr id="320" name="Google Shape;320;p34"/>
          <p:cNvSpPr txBox="1"/>
          <p:nvPr/>
        </p:nvSpPr>
        <p:spPr>
          <a:xfrm>
            <a:off x="7995100" y="1476725"/>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Kristen</a:t>
            </a:r>
            <a:endParaRPr sz="1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5"/>
          <p:cNvSpPr txBox="1"/>
          <p:nvPr/>
        </p:nvSpPr>
        <p:spPr>
          <a:xfrm>
            <a:off x="374375" y="4312250"/>
            <a:ext cx="3000000" cy="4761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200"/>
          </a:p>
          <a:p>
            <a:pPr indent="0" lvl="0" marL="0" rtl="0" algn="l">
              <a:spcBef>
                <a:spcPts val="0"/>
              </a:spcBef>
              <a:spcAft>
                <a:spcPts val="0"/>
              </a:spcAft>
              <a:buNone/>
            </a:pPr>
            <a:r>
              <a:rPr i="1" lang="en" sz="1200">
                <a:solidFill>
                  <a:srgbClr val="666666"/>
                </a:solidFill>
              </a:rPr>
              <a:t>PCB Design Schematic</a:t>
            </a:r>
            <a:endParaRPr/>
          </a:p>
        </p:txBody>
      </p:sp>
      <p:pic>
        <p:nvPicPr>
          <p:cNvPr id="326" name="Google Shape;326;p35"/>
          <p:cNvPicPr preferRelativeResize="0"/>
          <p:nvPr/>
        </p:nvPicPr>
        <p:blipFill>
          <a:blip r:embed="rId3">
            <a:alphaModFix/>
          </a:blip>
          <a:stretch>
            <a:fillRect/>
          </a:stretch>
        </p:blipFill>
        <p:spPr>
          <a:xfrm>
            <a:off x="504000" y="443725"/>
            <a:ext cx="8290092" cy="4007451"/>
          </a:xfrm>
          <a:prstGeom prst="rect">
            <a:avLst/>
          </a:prstGeom>
          <a:noFill/>
          <a:ln>
            <a:noFill/>
          </a:ln>
        </p:spPr>
      </p:pic>
      <p:pic>
        <p:nvPicPr>
          <p:cNvPr id="327" name="Google Shape;327;p35"/>
          <p:cNvPicPr preferRelativeResize="0"/>
          <p:nvPr/>
        </p:nvPicPr>
        <p:blipFill>
          <a:blip r:embed="rId4">
            <a:alphaModFix/>
          </a:blip>
          <a:stretch>
            <a:fillRect/>
          </a:stretch>
        </p:blipFill>
        <p:spPr>
          <a:xfrm>
            <a:off x="8060688" y="3403975"/>
            <a:ext cx="733425" cy="1257300"/>
          </a:xfrm>
          <a:prstGeom prst="rect">
            <a:avLst/>
          </a:prstGeom>
          <a:noFill/>
          <a:ln>
            <a:noFill/>
          </a:ln>
        </p:spPr>
      </p:pic>
      <p:sp>
        <p:nvSpPr>
          <p:cNvPr id="328" name="Google Shape;328;p35"/>
          <p:cNvSpPr txBox="1"/>
          <p:nvPr/>
        </p:nvSpPr>
        <p:spPr>
          <a:xfrm>
            <a:off x="8100838" y="4661275"/>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Kristen</a:t>
            </a:r>
            <a:endParaRPr sz="1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6"/>
          <p:cNvSpPr txBox="1"/>
          <p:nvPr/>
        </p:nvSpPr>
        <p:spPr>
          <a:xfrm>
            <a:off x="315025" y="4399500"/>
            <a:ext cx="3000000" cy="32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rgbClr val="666666"/>
                </a:solidFill>
              </a:rPr>
              <a:t>PCB Design Board Layout</a:t>
            </a:r>
            <a:endParaRPr/>
          </a:p>
        </p:txBody>
      </p:sp>
      <p:pic>
        <p:nvPicPr>
          <p:cNvPr id="334" name="Google Shape;334;p36"/>
          <p:cNvPicPr preferRelativeResize="0"/>
          <p:nvPr/>
        </p:nvPicPr>
        <p:blipFill>
          <a:blip r:embed="rId3">
            <a:alphaModFix/>
          </a:blip>
          <a:stretch>
            <a:fillRect/>
          </a:stretch>
        </p:blipFill>
        <p:spPr>
          <a:xfrm>
            <a:off x="315025" y="492250"/>
            <a:ext cx="5930850" cy="3696276"/>
          </a:xfrm>
          <a:prstGeom prst="rect">
            <a:avLst/>
          </a:prstGeom>
          <a:noFill/>
          <a:ln>
            <a:noFill/>
          </a:ln>
        </p:spPr>
      </p:pic>
      <p:pic>
        <p:nvPicPr>
          <p:cNvPr id="335" name="Google Shape;335;p36"/>
          <p:cNvPicPr preferRelativeResize="0"/>
          <p:nvPr/>
        </p:nvPicPr>
        <p:blipFill rotWithShape="1">
          <a:blip r:embed="rId4">
            <a:alphaModFix/>
          </a:blip>
          <a:srcRect b="14777" l="19081" r="11579" t="28407"/>
          <a:stretch/>
        </p:blipFill>
        <p:spPr>
          <a:xfrm>
            <a:off x="6245875" y="312575"/>
            <a:ext cx="2692372" cy="1654522"/>
          </a:xfrm>
          <a:prstGeom prst="rect">
            <a:avLst/>
          </a:prstGeom>
          <a:noFill/>
          <a:ln>
            <a:noFill/>
          </a:ln>
        </p:spPr>
      </p:pic>
      <p:pic>
        <p:nvPicPr>
          <p:cNvPr id="336" name="Google Shape;336;p36"/>
          <p:cNvPicPr preferRelativeResize="0"/>
          <p:nvPr/>
        </p:nvPicPr>
        <p:blipFill rotWithShape="1">
          <a:blip r:embed="rId5">
            <a:alphaModFix/>
          </a:blip>
          <a:srcRect b="17672" l="23344" r="13512" t="28609"/>
          <a:stretch/>
        </p:blipFill>
        <p:spPr>
          <a:xfrm>
            <a:off x="6245875" y="1967088"/>
            <a:ext cx="2692383" cy="1717851"/>
          </a:xfrm>
          <a:prstGeom prst="rect">
            <a:avLst/>
          </a:prstGeom>
          <a:noFill/>
          <a:ln>
            <a:noFill/>
          </a:ln>
        </p:spPr>
      </p:pic>
      <p:pic>
        <p:nvPicPr>
          <p:cNvPr id="337" name="Google Shape;337;p36"/>
          <p:cNvPicPr preferRelativeResize="0"/>
          <p:nvPr/>
        </p:nvPicPr>
        <p:blipFill>
          <a:blip r:embed="rId6">
            <a:alphaModFix/>
          </a:blip>
          <a:stretch>
            <a:fillRect/>
          </a:stretch>
        </p:blipFill>
        <p:spPr>
          <a:xfrm>
            <a:off x="8103850" y="3462600"/>
            <a:ext cx="733425" cy="1257300"/>
          </a:xfrm>
          <a:prstGeom prst="rect">
            <a:avLst/>
          </a:prstGeom>
          <a:noFill/>
          <a:ln>
            <a:noFill/>
          </a:ln>
        </p:spPr>
      </p:pic>
      <p:sp>
        <p:nvSpPr>
          <p:cNvPr id="338" name="Google Shape;338;p36"/>
          <p:cNvSpPr txBox="1"/>
          <p:nvPr/>
        </p:nvSpPr>
        <p:spPr>
          <a:xfrm>
            <a:off x="8144025" y="4661275"/>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Kristen</a:t>
            </a:r>
            <a:endParaRPr sz="1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7"/>
          <p:cNvSpPr txBox="1"/>
          <p:nvPr>
            <p:ph idx="1" type="body"/>
          </p:nvPr>
        </p:nvSpPr>
        <p:spPr>
          <a:xfrm>
            <a:off x="819150" y="1568775"/>
            <a:ext cx="7505700" cy="2448000"/>
          </a:xfrm>
          <a:prstGeom prst="rect">
            <a:avLst/>
          </a:prstGeom>
        </p:spPr>
        <p:txBody>
          <a:bodyPr anchorCtr="0" anchor="t" bIns="91425" lIns="91425" spcFirstLastPara="1" rIns="91425" wrap="square" tIns="91425">
            <a:normAutofit/>
          </a:bodyPr>
          <a:lstStyle/>
          <a:p>
            <a:pPr indent="-317500" lvl="0" marL="457200" rtl="0" algn="l">
              <a:lnSpc>
                <a:spcPct val="100000"/>
              </a:lnSpc>
              <a:spcBef>
                <a:spcPts val="0"/>
              </a:spcBef>
              <a:spcAft>
                <a:spcPts val="0"/>
              </a:spcAft>
              <a:buClr>
                <a:srgbClr val="111111"/>
              </a:buClr>
              <a:buSzPts val="1400"/>
              <a:buChar char="●"/>
            </a:pPr>
            <a:r>
              <a:rPr lang="en" sz="1400">
                <a:solidFill>
                  <a:srgbClr val="111111"/>
                </a:solidFill>
              </a:rPr>
              <a:t>We ran into economic constraints numerous times as price was an important factor when picking our components. </a:t>
            </a:r>
            <a:endParaRPr sz="1400">
              <a:solidFill>
                <a:srgbClr val="111111"/>
              </a:solidFill>
            </a:endParaRPr>
          </a:p>
          <a:p>
            <a:pPr indent="-317500" lvl="0" marL="457200" rtl="0" algn="l">
              <a:spcBef>
                <a:spcPts val="0"/>
              </a:spcBef>
              <a:spcAft>
                <a:spcPts val="0"/>
              </a:spcAft>
              <a:buClr>
                <a:srgbClr val="111111"/>
              </a:buClr>
              <a:buSzPts val="1400"/>
              <a:buChar char="●"/>
            </a:pPr>
            <a:r>
              <a:rPr lang="en" sz="1400">
                <a:solidFill>
                  <a:srgbClr val="111111"/>
                </a:solidFill>
              </a:rPr>
              <a:t>Due to senior design 2 taking place during the summer, there is a time constraint which must be taken into account. </a:t>
            </a:r>
            <a:endParaRPr sz="1400">
              <a:solidFill>
                <a:srgbClr val="111111"/>
              </a:solidFill>
            </a:endParaRPr>
          </a:p>
          <a:p>
            <a:pPr indent="-317500" lvl="0" marL="457200" rtl="0" algn="l">
              <a:spcBef>
                <a:spcPts val="0"/>
              </a:spcBef>
              <a:spcAft>
                <a:spcPts val="0"/>
              </a:spcAft>
              <a:buClr>
                <a:srgbClr val="111111"/>
              </a:buClr>
              <a:buSzPts val="1400"/>
              <a:buChar char="●"/>
            </a:pPr>
            <a:r>
              <a:rPr lang="en" sz="1400">
                <a:solidFill>
                  <a:srgbClr val="111111"/>
                </a:solidFill>
              </a:rPr>
              <a:t>PCB </a:t>
            </a:r>
            <a:r>
              <a:rPr lang="en" sz="1400">
                <a:solidFill>
                  <a:srgbClr val="111111"/>
                </a:solidFill>
              </a:rPr>
              <a:t>manufacturing issues (OSHPark)</a:t>
            </a:r>
            <a:endParaRPr sz="1400">
              <a:solidFill>
                <a:srgbClr val="111111"/>
              </a:solidFill>
            </a:endParaRPr>
          </a:p>
          <a:p>
            <a:pPr indent="-317500" lvl="0" marL="457200" rtl="0" algn="l">
              <a:lnSpc>
                <a:spcPct val="100000"/>
              </a:lnSpc>
              <a:spcBef>
                <a:spcPts val="0"/>
              </a:spcBef>
              <a:spcAft>
                <a:spcPts val="0"/>
              </a:spcAft>
              <a:buClr>
                <a:srgbClr val="111111"/>
              </a:buClr>
              <a:buSzPts val="1400"/>
              <a:buChar char="●"/>
            </a:pPr>
            <a:r>
              <a:rPr lang="en" sz="1400">
                <a:solidFill>
                  <a:srgbClr val="111111"/>
                </a:solidFill>
              </a:rPr>
              <a:t>When taking these constraints into consideration, the biggest thing that we need to consider is housing. The case needs to be able to protect the components at risk from the weather mentioned. </a:t>
            </a:r>
            <a:endParaRPr sz="1400">
              <a:solidFill>
                <a:srgbClr val="111111"/>
              </a:solidFill>
            </a:endParaRPr>
          </a:p>
          <a:p>
            <a:pPr indent="0" lvl="0" marL="457200" rtl="0" algn="l">
              <a:lnSpc>
                <a:spcPct val="100000"/>
              </a:lnSpc>
              <a:spcBef>
                <a:spcPts val="0"/>
              </a:spcBef>
              <a:spcAft>
                <a:spcPts val="0"/>
              </a:spcAft>
              <a:buNone/>
            </a:pPr>
            <a:r>
              <a:t/>
            </a:r>
            <a:endParaRPr>
              <a:solidFill>
                <a:srgbClr val="111111"/>
              </a:solidFill>
            </a:endParaRPr>
          </a:p>
          <a:p>
            <a:pPr indent="0" lvl="0" marL="0" rtl="0" algn="l">
              <a:spcBef>
                <a:spcPts val="0"/>
              </a:spcBef>
              <a:spcAft>
                <a:spcPts val="1200"/>
              </a:spcAft>
              <a:buNone/>
            </a:pPr>
            <a:r>
              <a:t/>
            </a:r>
            <a:endParaRPr sz="1600"/>
          </a:p>
        </p:txBody>
      </p:sp>
      <p:sp>
        <p:nvSpPr>
          <p:cNvPr id="344" name="Google Shape;344;p37"/>
          <p:cNvSpPr txBox="1"/>
          <p:nvPr/>
        </p:nvSpPr>
        <p:spPr>
          <a:xfrm>
            <a:off x="531075" y="870725"/>
            <a:ext cx="519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45" name="Google Shape;345;p37"/>
          <p:cNvPicPr preferRelativeResize="0"/>
          <p:nvPr/>
        </p:nvPicPr>
        <p:blipFill rotWithShape="1">
          <a:blip r:embed="rId3">
            <a:alphaModFix/>
          </a:blip>
          <a:srcRect b="31365" l="0" r="0" t="22583"/>
          <a:stretch/>
        </p:blipFill>
        <p:spPr>
          <a:xfrm>
            <a:off x="1003575" y="3783050"/>
            <a:ext cx="7136875" cy="923950"/>
          </a:xfrm>
          <a:prstGeom prst="rect">
            <a:avLst/>
          </a:prstGeom>
          <a:noFill/>
          <a:ln>
            <a:noFill/>
          </a:ln>
        </p:spPr>
      </p:pic>
      <p:sp>
        <p:nvSpPr>
          <p:cNvPr id="346" name="Google Shape;346;p37"/>
          <p:cNvSpPr txBox="1"/>
          <p:nvPr>
            <p:ph type="title"/>
          </p:nvPr>
        </p:nvSpPr>
        <p:spPr>
          <a:xfrm>
            <a:off x="819150" y="788775"/>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Considerations</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pic>
        <p:nvPicPr>
          <p:cNvPr id="347" name="Google Shape;347;p37"/>
          <p:cNvPicPr preferRelativeResize="0"/>
          <p:nvPr/>
        </p:nvPicPr>
        <p:blipFill>
          <a:blip r:embed="rId4">
            <a:alphaModFix/>
          </a:blip>
          <a:stretch>
            <a:fillRect/>
          </a:stretch>
        </p:blipFill>
        <p:spPr>
          <a:xfrm>
            <a:off x="7905491" y="391900"/>
            <a:ext cx="832325" cy="1084825"/>
          </a:xfrm>
          <a:prstGeom prst="rect">
            <a:avLst/>
          </a:prstGeom>
          <a:noFill/>
          <a:ln>
            <a:noFill/>
          </a:ln>
        </p:spPr>
      </p:pic>
      <p:sp>
        <p:nvSpPr>
          <p:cNvPr id="348" name="Google Shape;348;p37"/>
          <p:cNvSpPr txBox="1"/>
          <p:nvPr/>
        </p:nvSpPr>
        <p:spPr>
          <a:xfrm>
            <a:off x="7995100" y="1476725"/>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Hunter</a:t>
            </a:r>
            <a:endParaRPr sz="1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Design Standards</a:t>
            </a:r>
            <a:endParaRPr/>
          </a:p>
        </p:txBody>
      </p:sp>
      <p:sp>
        <p:nvSpPr>
          <p:cNvPr id="354" name="Google Shape;354;p38"/>
          <p:cNvSpPr txBox="1"/>
          <p:nvPr>
            <p:ph idx="1" type="body"/>
          </p:nvPr>
        </p:nvSpPr>
        <p:spPr>
          <a:xfrm>
            <a:off x="819150" y="1614775"/>
            <a:ext cx="7505700" cy="2823900"/>
          </a:xfrm>
          <a:prstGeom prst="rect">
            <a:avLst/>
          </a:prstGeom>
        </p:spPr>
        <p:txBody>
          <a:bodyPr anchorCtr="0" anchor="t" bIns="91425" lIns="91425" spcFirstLastPara="1" rIns="91425" wrap="square" tIns="91425">
            <a:normAutofit/>
          </a:bodyPr>
          <a:lstStyle/>
          <a:p>
            <a:pPr indent="-317500" lvl="0" marL="457200" rtl="0" algn="l">
              <a:lnSpc>
                <a:spcPct val="200000"/>
              </a:lnSpc>
              <a:spcBef>
                <a:spcPts val="0"/>
              </a:spcBef>
              <a:spcAft>
                <a:spcPts val="0"/>
              </a:spcAft>
              <a:buClr>
                <a:srgbClr val="111111"/>
              </a:buClr>
              <a:buSzPts val="1400"/>
              <a:buChar char="●"/>
            </a:pPr>
            <a:r>
              <a:rPr lang="en" sz="1400">
                <a:solidFill>
                  <a:srgbClr val="111111"/>
                </a:solidFill>
              </a:rPr>
              <a:t>IEE 802.11 Standard </a:t>
            </a:r>
            <a:endParaRPr sz="1400">
              <a:solidFill>
                <a:srgbClr val="111111"/>
              </a:solidFill>
            </a:endParaRPr>
          </a:p>
          <a:p>
            <a:pPr indent="-317500" lvl="0" marL="457200" rtl="0" algn="l">
              <a:lnSpc>
                <a:spcPct val="200000"/>
              </a:lnSpc>
              <a:spcBef>
                <a:spcPts val="0"/>
              </a:spcBef>
              <a:spcAft>
                <a:spcPts val="0"/>
              </a:spcAft>
              <a:buClr>
                <a:srgbClr val="111111"/>
              </a:buClr>
              <a:buSzPts val="1400"/>
              <a:buChar char="●"/>
            </a:pPr>
            <a:r>
              <a:rPr lang="en" sz="1400">
                <a:solidFill>
                  <a:srgbClr val="111111"/>
                </a:solidFill>
              </a:rPr>
              <a:t>IPC-2221 PCB Standards </a:t>
            </a:r>
            <a:endParaRPr sz="1400">
              <a:solidFill>
                <a:srgbClr val="111111"/>
              </a:solidFill>
            </a:endParaRPr>
          </a:p>
          <a:p>
            <a:pPr indent="-317500" lvl="0" marL="457200" rtl="0" algn="just">
              <a:lnSpc>
                <a:spcPct val="200000"/>
              </a:lnSpc>
              <a:spcBef>
                <a:spcPts val="0"/>
              </a:spcBef>
              <a:spcAft>
                <a:spcPts val="0"/>
              </a:spcAft>
              <a:buClr>
                <a:srgbClr val="111111"/>
              </a:buClr>
              <a:buSzPts val="1400"/>
              <a:buChar char="●"/>
            </a:pPr>
            <a:r>
              <a:rPr lang="en" sz="1400">
                <a:solidFill>
                  <a:srgbClr val="111111"/>
                </a:solidFill>
              </a:rPr>
              <a:t>ISO/IEC/IEEE 29119 Software Testing Standards </a:t>
            </a:r>
            <a:endParaRPr sz="1400">
              <a:solidFill>
                <a:srgbClr val="111111"/>
              </a:solidFill>
            </a:endParaRPr>
          </a:p>
          <a:p>
            <a:pPr indent="-317500" lvl="0" marL="457200" rtl="0" algn="just">
              <a:lnSpc>
                <a:spcPct val="200000"/>
              </a:lnSpc>
              <a:spcBef>
                <a:spcPts val="0"/>
              </a:spcBef>
              <a:spcAft>
                <a:spcPts val="0"/>
              </a:spcAft>
              <a:buClr>
                <a:srgbClr val="000000"/>
              </a:buClr>
              <a:buSzPts val="1400"/>
              <a:buChar char="●"/>
            </a:pPr>
            <a:r>
              <a:rPr lang="en" sz="1400">
                <a:solidFill>
                  <a:srgbClr val="111111"/>
                </a:solidFill>
              </a:rPr>
              <a:t>ISO/IEC 9899</a:t>
            </a:r>
            <a:r>
              <a:rPr lang="en" sz="1400">
                <a:solidFill>
                  <a:srgbClr val="000000"/>
                </a:solidFill>
              </a:rPr>
              <a:t> </a:t>
            </a:r>
            <a:endParaRPr sz="1400">
              <a:solidFill>
                <a:srgbClr val="000000"/>
              </a:solidFill>
            </a:endParaRPr>
          </a:p>
          <a:p>
            <a:pPr indent="0" lvl="0" marL="457200" rtl="0" algn="just">
              <a:lnSpc>
                <a:spcPct val="200000"/>
              </a:lnSpc>
              <a:spcBef>
                <a:spcPts val="0"/>
              </a:spcBef>
              <a:spcAft>
                <a:spcPts val="0"/>
              </a:spcAft>
              <a:buNone/>
            </a:pPr>
            <a:r>
              <a:t/>
            </a:r>
            <a:endParaRPr sz="1800">
              <a:solidFill>
                <a:srgbClr val="000000"/>
              </a:solidFill>
            </a:endParaRPr>
          </a:p>
          <a:p>
            <a:pPr indent="0" lvl="0" marL="0" rtl="0" algn="l">
              <a:spcBef>
                <a:spcPts val="0"/>
              </a:spcBef>
              <a:spcAft>
                <a:spcPts val="1200"/>
              </a:spcAft>
              <a:buNone/>
            </a:pPr>
            <a:r>
              <a:t/>
            </a:r>
            <a:endParaRPr/>
          </a:p>
        </p:txBody>
      </p:sp>
      <p:pic>
        <p:nvPicPr>
          <p:cNvPr id="355" name="Google Shape;355;p38"/>
          <p:cNvPicPr preferRelativeResize="0"/>
          <p:nvPr/>
        </p:nvPicPr>
        <p:blipFill rotWithShape="1">
          <a:blip r:embed="rId3">
            <a:alphaModFix/>
          </a:blip>
          <a:srcRect b="31365" l="0" r="0" t="22583"/>
          <a:stretch/>
        </p:blipFill>
        <p:spPr>
          <a:xfrm>
            <a:off x="1003575" y="3783050"/>
            <a:ext cx="7136875" cy="923950"/>
          </a:xfrm>
          <a:prstGeom prst="rect">
            <a:avLst/>
          </a:prstGeom>
          <a:noFill/>
          <a:ln>
            <a:noFill/>
          </a:ln>
        </p:spPr>
      </p:pic>
      <p:pic>
        <p:nvPicPr>
          <p:cNvPr id="356" name="Google Shape;356;p38"/>
          <p:cNvPicPr preferRelativeResize="0"/>
          <p:nvPr/>
        </p:nvPicPr>
        <p:blipFill>
          <a:blip r:embed="rId4">
            <a:alphaModFix/>
          </a:blip>
          <a:stretch>
            <a:fillRect/>
          </a:stretch>
        </p:blipFill>
        <p:spPr>
          <a:xfrm>
            <a:off x="7897800" y="323175"/>
            <a:ext cx="847725" cy="1104900"/>
          </a:xfrm>
          <a:prstGeom prst="rect">
            <a:avLst/>
          </a:prstGeom>
          <a:noFill/>
          <a:ln>
            <a:noFill/>
          </a:ln>
        </p:spPr>
      </p:pic>
      <p:sp>
        <p:nvSpPr>
          <p:cNvPr id="357" name="Google Shape;357;p38"/>
          <p:cNvSpPr txBox="1"/>
          <p:nvPr/>
        </p:nvSpPr>
        <p:spPr>
          <a:xfrm>
            <a:off x="7995100" y="1476725"/>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Hunter</a:t>
            </a:r>
            <a:endParaRPr sz="1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graphicFrame>
        <p:nvGraphicFramePr>
          <p:cNvPr id="362" name="Google Shape;362;p39"/>
          <p:cNvGraphicFramePr/>
          <p:nvPr/>
        </p:nvGraphicFramePr>
        <p:xfrm>
          <a:off x="1828800" y="722850"/>
          <a:ext cx="3000000" cy="3000000"/>
        </p:xfrm>
        <a:graphic>
          <a:graphicData uri="http://schemas.openxmlformats.org/drawingml/2006/table">
            <a:tbl>
              <a:tblPr>
                <a:noFill/>
                <a:tableStyleId>{19D4B134-6761-4B35-8CDD-D8BB381F87A8}</a:tableStyleId>
              </a:tblPr>
              <a:tblGrid>
                <a:gridCol w="1181100"/>
                <a:gridCol w="1238250"/>
                <a:gridCol w="1695450"/>
                <a:gridCol w="1371600"/>
              </a:tblGrid>
              <a:tr h="308150">
                <a:tc>
                  <a:txBody>
                    <a:bodyPr/>
                    <a:lstStyle/>
                    <a:p>
                      <a:pPr indent="0" lvl="0" marL="0" rtl="0" algn="just">
                        <a:spcBef>
                          <a:spcPts val="0"/>
                        </a:spcBef>
                        <a:spcAft>
                          <a:spcPts val="0"/>
                        </a:spcAft>
                        <a:buNone/>
                      </a:pPr>
                      <a:r>
                        <a:rPr b="1" lang="en" sz="1200"/>
                        <a:t>Item</a:t>
                      </a:r>
                      <a:endParaRPr sz="1200"/>
                    </a:p>
                  </a:txBody>
                  <a:tcPr marT="63500" marB="63500" marR="63500" marL="63500">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Package Cost</a:t>
                      </a:r>
                      <a:endParaRPr b="1" sz="1200"/>
                    </a:p>
                  </a:txBody>
                  <a:tcPr marT="63500" marB="63500" marR="63500" marL="63500">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Quantity in package</a:t>
                      </a:r>
                      <a:endParaRPr sz="1200"/>
                    </a:p>
                  </a:txBody>
                  <a:tcPr marT="63500" marB="63500" marR="63500" marL="63500">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Price </a:t>
                      </a:r>
                      <a:endParaRPr sz="1200"/>
                    </a:p>
                  </a:txBody>
                  <a:tcPr marT="63500" marB="63500" marR="63500" marL="63500">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r>
              <a:tr h="308150">
                <a:tc>
                  <a:txBody>
                    <a:bodyPr/>
                    <a:lstStyle/>
                    <a:p>
                      <a:pPr indent="0" lvl="0" marL="0" rtl="0" algn="l">
                        <a:lnSpc>
                          <a:spcPct val="115000"/>
                        </a:lnSpc>
                        <a:spcBef>
                          <a:spcPts val="0"/>
                        </a:spcBef>
                        <a:spcAft>
                          <a:spcPts val="0"/>
                        </a:spcAft>
                        <a:buNone/>
                      </a:pPr>
                      <a:r>
                        <a:rPr lang="en" sz="1200"/>
                        <a:t>Battery</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$24.50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1</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$24.50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r>
              <a:tr h="308150">
                <a:tc>
                  <a:txBody>
                    <a:bodyPr/>
                    <a:lstStyle/>
                    <a:p>
                      <a:pPr indent="0" lvl="0" marL="0" rtl="0" algn="l">
                        <a:lnSpc>
                          <a:spcPct val="115000"/>
                        </a:lnSpc>
                        <a:spcBef>
                          <a:spcPts val="0"/>
                        </a:spcBef>
                        <a:spcAft>
                          <a:spcPts val="0"/>
                        </a:spcAft>
                        <a:buNone/>
                      </a:pPr>
                      <a:r>
                        <a:rPr lang="en" sz="1200"/>
                        <a:t>Microcontroller</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t>$24.95</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1</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$24.95</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r>
              <a:tr h="308150">
                <a:tc>
                  <a:txBody>
                    <a:bodyPr/>
                    <a:lstStyle/>
                    <a:p>
                      <a:pPr indent="0" lvl="0" marL="0" rtl="0" algn="l">
                        <a:lnSpc>
                          <a:spcPct val="115000"/>
                        </a:lnSpc>
                        <a:spcBef>
                          <a:spcPts val="0"/>
                        </a:spcBef>
                        <a:spcAft>
                          <a:spcPts val="0"/>
                        </a:spcAft>
                        <a:buNone/>
                      </a:pPr>
                      <a:r>
                        <a:rPr lang="en" sz="1200"/>
                        <a:t>Button</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$2.50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10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$0.25</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r>
              <a:tr h="308150">
                <a:tc>
                  <a:txBody>
                    <a:bodyPr/>
                    <a:lstStyle/>
                    <a:p>
                      <a:pPr indent="0" lvl="0" marL="0" rtl="0" algn="l">
                        <a:lnSpc>
                          <a:spcPct val="115000"/>
                        </a:lnSpc>
                        <a:spcBef>
                          <a:spcPts val="0"/>
                        </a:spcBef>
                        <a:spcAft>
                          <a:spcPts val="0"/>
                        </a:spcAft>
                        <a:buNone/>
                      </a:pPr>
                      <a:r>
                        <a:rPr lang="en" sz="1200"/>
                        <a:t>USB micro-b</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t>$4.75</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5</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$0.95</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r>
              <a:tr h="308150">
                <a:tc>
                  <a:txBody>
                    <a:bodyPr/>
                    <a:lstStyle/>
                    <a:p>
                      <a:pPr indent="0" lvl="0" marL="0" rtl="0" algn="l">
                        <a:lnSpc>
                          <a:spcPct val="115000"/>
                        </a:lnSpc>
                        <a:spcBef>
                          <a:spcPts val="0"/>
                        </a:spcBef>
                        <a:spcAft>
                          <a:spcPts val="0"/>
                        </a:spcAft>
                        <a:buNone/>
                      </a:pPr>
                      <a:r>
                        <a:rPr lang="en" sz="1200"/>
                        <a:t>LED</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$6.99</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100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$0.07</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r>
              <a:tr h="308150">
                <a:tc>
                  <a:txBody>
                    <a:bodyPr/>
                    <a:lstStyle/>
                    <a:p>
                      <a:pPr indent="0" lvl="0" marL="0" rtl="0" algn="l">
                        <a:lnSpc>
                          <a:spcPct val="115000"/>
                        </a:lnSpc>
                        <a:spcBef>
                          <a:spcPts val="0"/>
                        </a:spcBef>
                        <a:spcAft>
                          <a:spcPts val="0"/>
                        </a:spcAft>
                        <a:buNone/>
                      </a:pPr>
                      <a:r>
                        <a:rPr lang="en" sz="1200"/>
                        <a:t>LCD</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t>$8.99</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1</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$8.99</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r>
              <a:tr h="308150">
                <a:tc>
                  <a:txBody>
                    <a:bodyPr/>
                    <a:lstStyle/>
                    <a:p>
                      <a:pPr indent="0" lvl="0" marL="0" rtl="0" algn="l">
                        <a:lnSpc>
                          <a:spcPct val="115000"/>
                        </a:lnSpc>
                        <a:spcBef>
                          <a:spcPts val="0"/>
                        </a:spcBef>
                        <a:spcAft>
                          <a:spcPts val="0"/>
                        </a:spcAft>
                        <a:buNone/>
                      </a:pPr>
                      <a:r>
                        <a:rPr lang="en" sz="1200"/>
                        <a:t>Light</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$8.99</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10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$0.90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r>
              <a:tr h="308150">
                <a:tc>
                  <a:txBody>
                    <a:bodyPr/>
                    <a:lstStyle/>
                    <a:p>
                      <a:pPr indent="0" lvl="0" marL="0" rtl="0" algn="l">
                        <a:lnSpc>
                          <a:spcPct val="115000"/>
                        </a:lnSpc>
                        <a:spcBef>
                          <a:spcPts val="0"/>
                        </a:spcBef>
                        <a:spcAft>
                          <a:spcPts val="0"/>
                        </a:spcAft>
                        <a:buNone/>
                      </a:pPr>
                      <a:r>
                        <a:rPr lang="en" sz="1200"/>
                        <a:t>Humidity</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t>$5.95</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1</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$5.95</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r>
              <a:tr h="308150">
                <a:tc>
                  <a:txBody>
                    <a:bodyPr/>
                    <a:lstStyle/>
                    <a:p>
                      <a:pPr indent="0" lvl="0" marL="0" rtl="0" algn="l">
                        <a:lnSpc>
                          <a:spcPct val="115000"/>
                        </a:lnSpc>
                        <a:spcBef>
                          <a:spcPts val="0"/>
                        </a:spcBef>
                        <a:spcAft>
                          <a:spcPts val="0"/>
                        </a:spcAft>
                        <a:buNone/>
                      </a:pPr>
                      <a:r>
                        <a:rPr lang="en" sz="1200"/>
                        <a:t>Moisture</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$2.99</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1</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$2.99</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r>
              <a:tr h="308150">
                <a:tc>
                  <a:txBody>
                    <a:bodyPr/>
                    <a:lstStyle/>
                    <a:p>
                      <a:pPr indent="0" lvl="0" marL="0" rtl="0" algn="l">
                        <a:lnSpc>
                          <a:spcPct val="115000"/>
                        </a:lnSpc>
                        <a:spcBef>
                          <a:spcPts val="0"/>
                        </a:spcBef>
                        <a:spcAft>
                          <a:spcPts val="0"/>
                        </a:spcAft>
                        <a:buNone/>
                      </a:pPr>
                      <a:r>
                        <a:rPr lang="en" sz="1200"/>
                        <a:t>Temp</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t>$1.86</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3</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$0.62</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r>
              <a:tr h="308150">
                <a:tc>
                  <a:txBody>
                    <a:bodyPr/>
                    <a:lstStyle/>
                    <a:p>
                      <a:pPr indent="0" lvl="0" marL="0" rtl="0" algn="r">
                        <a:spcBef>
                          <a:spcPts val="0"/>
                        </a:spcBef>
                        <a:spcAft>
                          <a:spcPts val="0"/>
                        </a:spcAft>
                        <a:buNone/>
                      </a:pPr>
                      <a:r>
                        <a:rPr b="1" lang="en" sz="1200"/>
                        <a:t>Total (Pre-tax)</a:t>
                      </a:r>
                      <a:endParaRPr sz="1200"/>
                    </a:p>
                  </a:txBody>
                  <a:tcPr marT="63500" marB="63500" marR="63500" marL="63500">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spcBef>
                          <a:spcPts val="0"/>
                        </a:spcBef>
                        <a:spcAft>
                          <a:spcPts val="0"/>
                        </a:spcAft>
                        <a:buNone/>
                      </a:pPr>
                      <a:r>
                        <a:rPr b="1" lang="en" sz="1200"/>
                        <a:t>$98.46</a:t>
                      </a:r>
                      <a:endParaRPr b="1" sz="1200"/>
                    </a:p>
                  </a:txBody>
                  <a:tcPr marT="63500" marB="63500" marR="63500" marL="63500">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spcBef>
                          <a:spcPts val="0"/>
                        </a:spcBef>
                        <a:spcAft>
                          <a:spcPts val="0"/>
                        </a:spcAft>
                        <a:buNone/>
                      </a:pPr>
                      <a:r>
                        <a:rPr b="1" lang="en" sz="1200"/>
                        <a:t>Total (Per-unit)</a:t>
                      </a:r>
                      <a:endParaRPr b="1" sz="1200"/>
                    </a:p>
                  </a:txBody>
                  <a:tcPr marT="63500" marB="63500" marR="63500" marL="63500">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spcBef>
                          <a:spcPts val="0"/>
                        </a:spcBef>
                        <a:spcAft>
                          <a:spcPts val="0"/>
                        </a:spcAft>
                        <a:buNone/>
                      </a:pPr>
                      <a:r>
                        <a:rPr b="1" lang="en" sz="1200"/>
                        <a:t>$76.16</a:t>
                      </a:r>
                      <a:endParaRPr sz="1200"/>
                    </a:p>
                  </a:txBody>
                  <a:tcPr marT="63500" marB="63500" marR="63500" marL="63500" anchor="ctr">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r>
            </a:tbl>
          </a:graphicData>
        </a:graphic>
      </p:graphicFrame>
      <p:sp>
        <p:nvSpPr>
          <p:cNvPr id="363" name="Google Shape;363;p39"/>
          <p:cNvSpPr txBox="1"/>
          <p:nvPr/>
        </p:nvSpPr>
        <p:spPr>
          <a:xfrm>
            <a:off x="334000" y="4557175"/>
            <a:ext cx="2998500" cy="29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rgbClr val="666666"/>
                </a:solidFill>
              </a:rPr>
              <a:t>Project Subtotal Cost</a:t>
            </a:r>
            <a:endParaRPr/>
          </a:p>
        </p:txBody>
      </p:sp>
      <p:pic>
        <p:nvPicPr>
          <p:cNvPr id="364" name="Google Shape;364;p39"/>
          <p:cNvPicPr preferRelativeResize="0"/>
          <p:nvPr/>
        </p:nvPicPr>
        <p:blipFill>
          <a:blip r:embed="rId3">
            <a:alphaModFix/>
          </a:blip>
          <a:stretch>
            <a:fillRect/>
          </a:stretch>
        </p:blipFill>
        <p:spPr>
          <a:xfrm>
            <a:off x="7937975" y="383475"/>
            <a:ext cx="847725" cy="1104900"/>
          </a:xfrm>
          <a:prstGeom prst="rect">
            <a:avLst/>
          </a:prstGeom>
          <a:noFill/>
          <a:ln>
            <a:noFill/>
          </a:ln>
        </p:spPr>
      </p:pic>
      <p:sp>
        <p:nvSpPr>
          <p:cNvPr id="365" name="Google Shape;365;p39"/>
          <p:cNvSpPr txBox="1"/>
          <p:nvPr/>
        </p:nvSpPr>
        <p:spPr>
          <a:xfrm>
            <a:off x="7983700" y="1488375"/>
            <a:ext cx="756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Brendon</a:t>
            </a:r>
            <a:endParaRPr sz="1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graphicFrame>
        <p:nvGraphicFramePr>
          <p:cNvPr id="370" name="Google Shape;370;p40"/>
          <p:cNvGraphicFramePr/>
          <p:nvPr/>
        </p:nvGraphicFramePr>
        <p:xfrm>
          <a:off x="1828788" y="1022463"/>
          <a:ext cx="3000000" cy="3000000"/>
        </p:xfrm>
        <a:graphic>
          <a:graphicData uri="http://schemas.openxmlformats.org/drawingml/2006/table">
            <a:tbl>
              <a:tblPr>
                <a:noFill/>
                <a:tableStyleId>{19D4B134-6761-4B35-8CDD-D8BB381F87A8}</a:tableStyleId>
              </a:tblPr>
              <a:tblGrid>
                <a:gridCol w="819150"/>
                <a:gridCol w="762000"/>
                <a:gridCol w="785825"/>
                <a:gridCol w="785825"/>
                <a:gridCol w="981075"/>
                <a:gridCol w="695325"/>
                <a:gridCol w="657225"/>
              </a:tblGrid>
              <a:tr h="308150">
                <a:tc>
                  <a:txBody>
                    <a:bodyPr/>
                    <a:lstStyle/>
                    <a:p>
                      <a:pPr indent="0" lvl="0" marL="0" rtl="0" algn="just">
                        <a:spcBef>
                          <a:spcPts val="0"/>
                        </a:spcBef>
                        <a:spcAft>
                          <a:spcPts val="0"/>
                        </a:spcAft>
                        <a:buNone/>
                      </a:pPr>
                      <a:r>
                        <a:t/>
                      </a:r>
                      <a:endParaRPr sz="1200"/>
                    </a:p>
                  </a:txBody>
                  <a:tcPr marT="63500" marB="63500" marR="63500" marL="63500">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Adafruit</a:t>
                      </a:r>
                      <a:endParaRPr b="1" sz="1200"/>
                    </a:p>
                  </a:txBody>
                  <a:tcPr marT="63500" marB="63500" marR="63500" marL="63500">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Amazon</a:t>
                      </a:r>
                      <a:endParaRPr sz="1200"/>
                    </a:p>
                  </a:txBody>
                  <a:tcPr marT="63500" marB="63500" marR="63500" marL="63500">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Mouser</a:t>
                      </a:r>
                      <a:endParaRPr sz="1200"/>
                    </a:p>
                  </a:txBody>
                  <a:tcPr marT="63500" marB="63500" marR="63500" marL="63500">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Robotshop</a:t>
                      </a:r>
                      <a:endParaRPr b="1" sz="1200"/>
                    </a:p>
                  </a:txBody>
                  <a:tcPr marT="63500" marB="63500" marR="63500" marL="63500">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Digikey</a:t>
                      </a:r>
                      <a:endParaRPr b="1" sz="1200"/>
                    </a:p>
                  </a:txBody>
                  <a:tcPr marT="63500" marB="63500" marR="63500" marL="63500">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Xump</a:t>
                      </a:r>
                      <a:endParaRPr b="1" sz="1200"/>
                    </a:p>
                  </a:txBody>
                  <a:tcPr marT="63500" marB="63500" marR="63500" marL="63500">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r>
              <a:tr h="308150">
                <a:tc>
                  <a:txBody>
                    <a:bodyPr/>
                    <a:lstStyle/>
                    <a:p>
                      <a:pPr indent="0" lvl="0" marL="0" rtl="0" algn="l">
                        <a:lnSpc>
                          <a:spcPct val="115000"/>
                        </a:lnSpc>
                        <a:spcBef>
                          <a:spcPts val="0"/>
                        </a:spcBef>
                        <a:spcAft>
                          <a:spcPts val="0"/>
                        </a:spcAft>
                        <a:buNone/>
                      </a:pPr>
                      <a:r>
                        <a:rPr b="1" lang="en" sz="1200"/>
                        <a:t>Subtotal</a:t>
                      </a:r>
                      <a:endParaRPr b="1"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c>
                  <a:txBody>
                    <a:bodyPr/>
                    <a:lstStyle/>
                    <a:p>
                      <a:pPr indent="0" lvl="0" marL="0" rtl="0" algn="r">
                        <a:lnSpc>
                          <a:spcPct val="115000"/>
                        </a:lnSpc>
                        <a:spcBef>
                          <a:spcPts val="0"/>
                        </a:spcBef>
                        <a:spcAft>
                          <a:spcPts val="0"/>
                        </a:spcAft>
                        <a:buNone/>
                      </a:pPr>
                      <a:r>
                        <a:rPr lang="en" sz="1200"/>
                        <a:t>$53.70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$24.97</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$5.95</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$2.99</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$1.86</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$5.99</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r>
              <a:tr h="308150">
                <a:tc>
                  <a:txBody>
                    <a:bodyPr/>
                    <a:lstStyle/>
                    <a:p>
                      <a:pPr indent="0" lvl="0" marL="0" rtl="0" algn="l">
                        <a:lnSpc>
                          <a:spcPct val="115000"/>
                        </a:lnSpc>
                        <a:spcBef>
                          <a:spcPts val="0"/>
                        </a:spcBef>
                        <a:spcAft>
                          <a:spcPts val="0"/>
                        </a:spcAft>
                        <a:buNone/>
                      </a:pPr>
                      <a:r>
                        <a:rPr b="1" lang="en" sz="1200"/>
                        <a:t>Promotion</a:t>
                      </a:r>
                      <a:endParaRPr b="1"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c>
                  <a:txBody>
                    <a:bodyPr/>
                    <a:lstStyle/>
                    <a:p>
                      <a:pPr indent="0" lvl="0" marL="0" rtl="0" algn="r">
                        <a:lnSpc>
                          <a:spcPct val="115000"/>
                        </a:lnSpc>
                        <a:spcBef>
                          <a:spcPts val="0"/>
                        </a:spcBef>
                        <a:spcAft>
                          <a:spcPts val="0"/>
                        </a:spcAft>
                        <a:buNone/>
                      </a:pPr>
                      <a:r>
                        <a:rPr lang="en" sz="1200"/>
                        <a:t> -$5.37</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$0.00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$0.00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$0.00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$0.00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$0.00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r>
              <a:tr h="308150">
                <a:tc>
                  <a:txBody>
                    <a:bodyPr/>
                    <a:lstStyle/>
                    <a:p>
                      <a:pPr indent="0" lvl="0" marL="0" rtl="0" algn="l">
                        <a:lnSpc>
                          <a:spcPct val="115000"/>
                        </a:lnSpc>
                        <a:spcBef>
                          <a:spcPts val="0"/>
                        </a:spcBef>
                        <a:spcAft>
                          <a:spcPts val="0"/>
                        </a:spcAft>
                        <a:buNone/>
                      </a:pPr>
                      <a:r>
                        <a:rPr b="1" lang="en" sz="1200"/>
                        <a:t>Shipping</a:t>
                      </a:r>
                      <a:endParaRPr b="1"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c>
                  <a:txBody>
                    <a:bodyPr/>
                    <a:lstStyle/>
                    <a:p>
                      <a:pPr indent="0" lvl="0" marL="0" rtl="0" algn="r">
                        <a:lnSpc>
                          <a:spcPct val="115000"/>
                        </a:lnSpc>
                        <a:spcBef>
                          <a:spcPts val="0"/>
                        </a:spcBef>
                        <a:spcAft>
                          <a:spcPts val="0"/>
                        </a:spcAft>
                        <a:buNone/>
                      </a:pPr>
                      <a:r>
                        <a:rPr lang="en" sz="1200"/>
                        <a:t>$12.97</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$0.00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$7.99</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$2.99</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$4.99</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$5.99</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r>
              <a:tr h="308150">
                <a:tc>
                  <a:txBody>
                    <a:bodyPr/>
                    <a:lstStyle/>
                    <a:p>
                      <a:pPr indent="0" lvl="0" marL="0" rtl="0" algn="l">
                        <a:lnSpc>
                          <a:spcPct val="115000"/>
                        </a:lnSpc>
                        <a:spcBef>
                          <a:spcPts val="0"/>
                        </a:spcBef>
                        <a:spcAft>
                          <a:spcPts val="0"/>
                        </a:spcAft>
                        <a:buNone/>
                      </a:pPr>
                      <a:r>
                        <a:rPr b="1" lang="en" sz="1200"/>
                        <a:t>Taxes</a:t>
                      </a:r>
                      <a:endParaRPr b="1"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c>
                  <a:txBody>
                    <a:bodyPr/>
                    <a:lstStyle/>
                    <a:p>
                      <a:pPr indent="0" lvl="0" marL="0" rtl="0" algn="r">
                        <a:lnSpc>
                          <a:spcPct val="115000"/>
                        </a:lnSpc>
                        <a:spcBef>
                          <a:spcPts val="0"/>
                        </a:spcBef>
                        <a:spcAft>
                          <a:spcPts val="0"/>
                        </a:spcAft>
                        <a:buNone/>
                      </a:pPr>
                      <a:r>
                        <a:rPr lang="en" sz="1200"/>
                        <a:t>$3.14</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$1.61</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$0.39</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$0.19</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$0.13</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$0.00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r>
              <a:tr h="308150">
                <a:tc>
                  <a:txBody>
                    <a:bodyPr/>
                    <a:lstStyle/>
                    <a:p>
                      <a:pPr indent="0" lvl="0" marL="0" rtl="0" algn="l">
                        <a:lnSpc>
                          <a:spcPct val="115000"/>
                        </a:lnSpc>
                        <a:spcBef>
                          <a:spcPts val="0"/>
                        </a:spcBef>
                        <a:spcAft>
                          <a:spcPts val="0"/>
                        </a:spcAft>
                        <a:buNone/>
                      </a:pPr>
                      <a:r>
                        <a:rPr b="1" lang="en" sz="1200"/>
                        <a:t>Tariff</a:t>
                      </a:r>
                      <a:endParaRPr b="1"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c>
                  <a:txBody>
                    <a:bodyPr/>
                    <a:lstStyle/>
                    <a:p>
                      <a:pPr indent="0" lvl="0" marL="0" rtl="0" algn="r">
                        <a:lnSpc>
                          <a:spcPct val="115000"/>
                        </a:lnSpc>
                        <a:spcBef>
                          <a:spcPts val="0"/>
                        </a:spcBef>
                        <a:spcAft>
                          <a:spcPts val="0"/>
                        </a:spcAft>
                        <a:buNone/>
                      </a:pPr>
                      <a:r>
                        <a:rPr lang="en" sz="1200"/>
                        <a:t>$0.00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$0.00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$0.00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$0.00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$0.19</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t>$0.00</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r>
              <a:tr h="308150">
                <a:tc>
                  <a:txBody>
                    <a:bodyPr/>
                    <a:lstStyle/>
                    <a:p>
                      <a:pPr indent="0" lvl="0" marL="0" rtl="0" algn="l">
                        <a:lnSpc>
                          <a:spcPct val="115000"/>
                        </a:lnSpc>
                        <a:spcBef>
                          <a:spcPts val="0"/>
                        </a:spcBef>
                        <a:spcAft>
                          <a:spcPts val="0"/>
                        </a:spcAft>
                        <a:buNone/>
                      </a:pPr>
                      <a:r>
                        <a:rPr b="1" lang="en" sz="1200"/>
                        <a:t>Total</a:t>
                      </a:r>
                      <a:endParaRPr b="1"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c>
                  <a:txBody>
                    <a:bodyPr/>
                    <a:lstStyle/>
                    <a:p>
                      <a:pPr indent="0" lvl="0" marL="0" rtl="0" algn="r">
                        <a:lnSpc>
                          <a:spcPct val="115000"/>
                        </a:lnSpc>
                        <a:spcBef>
                          <a:spcPts val="0"/>
                        </a:spcBef>
                        <a:spcAft>
                          <a:spcPts val="0"/>
                        </a:spcAft>
                        <a:buNone/>
                      </a:pPr>
                      <a:r>
                        <a:rPr lang="en" sz="1200"/>
                        <a:t>$64.44</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$26.58</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$14.33</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$6.17</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$7.17</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$11.98</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r>
              <a:tr h="308150">
                <a:tc>
                  <a:txBody>
                    <a:bodyPr/>
                    <a:lstStyle/>
                    <a:p>
                      <a:pPr indent="0" lvl="0" marL="0" rtl="0" algn="l">
                        <a:lnSpc>
                          <a:spcPct val="115000"/>
                        </a:lnSpc>
                        <a:spcBef>
                          <a:spcPts val="0"/>
                        </a:spcBef>
                        <a:spcAft>
                          <a:spcPts val="0"/>
                        </a:spcAft>
                        <a:buNone/>
                      </a:pPr>
                      <a:r>
                        <a:rPr b="1" lang="en" sz="1200"/>
                        <a:t>Grand Total</a:t>
                      </a:r>
                      <a:endParaRPr b="1"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c>
                  <a:txBody>
                    <a:bodyPr/>
                    <a:lstStyle/>
                    <a:p>
                      <a:pPr indent="0" lvl="0" marL="0" rtl="0" algn="r">
                        <a:lnSpc>
                          <a:spcPct val="115000"/>
                        </a:lnSpc>
                        <a:spcBef>
                          <a:spcPts val="0"/>
                        </a:spcBef>
                        <a:spcAft>
                          <a:spcPts val="0"/>
                        </a:spcAft>
                        <a:buNone/>
                      </a:pPr>
                      <a:r>
                        <a:rPr b="1" lang="en" sz="1200"/>
                        <a:t>$130.67</a:t>
                      </a:r>
                      <a:endParaRPr b="1"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D9E1F2"/>
                    </a:solidFill>
                  </a:tcPr>
                </a:tc>
              </a:tr>
              <a:tr h="308150">
                <a:tc>
                  <a:txBody>
                    <a:bodyPr/>
                    <a:lstStyle/>
                    <a:p>
                      <a:pPr indent="0" lvl="0" marL="0" rtl="0" algn="l">
                        <a:lnSpc>
                          <a:spcPct val="115000"/>
                        </a:lnSpc>
                        <a:spcBef>
                          <a:spcPts val="0"/>
                        </a:spcBef>
                        <a:spcAft>
                          <a:spcPts val="0"/>
                        </a:spcAft>
                        <a:buNone/>
                      </a:pPr>
                      <a:r>
                        <a:rPr b="1" lang="en" sz="1200"/>
                        <a:t>Total/ Person</a:t>
                      </a:r>
                      <a:endParaRPr b="1"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solidFill>
                      <a:srgbClr val="4472C4"/>
                    </a:solidFill>
                  </a:tcPr>
                </a:tc>
                <a:tc>
                  <a:txBody>
                    <a:bodyPr/>
                    <a:lstStyle/>
                    <a:p>
                      <a:pPr indent="0" lvl="0" marL="0" rtl="0" algn="r">
                        <a:lnSpc>
                          <a:spcPct val="115000"/>
                        </a:lnSpc>
                        <a:spcBef>
                          <a:spcPts val="0"/>
                        </a:spcBef>
                        <a:spcAft>
                          <a:spcPts val="0"/>
                        </a:spcAft>
                        <a:buNone/>
                      </a:pPr>
                      <a:r>
                        <a:rPr b="1" lang="en" sz="1200"/>
                        <a:t>$32.67</a:t>
                      </a:r>
                      <a:endParaRPr b="1"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t/>
                      </a:r>
                      <a:endParaRPr sz="1200"/>
                    </a:p>
                  </a:txBody>
                  <a:tcPr marT="25400" marB="25400" marR="25400" marL="25400" anchor="b">
                    <a:lnL cap="flat" cmpd="sng" w="12700">
                      <a:solidFill>
                        <a:srgbClr val="111111"/>
                      </a:solidFill>
                      <a:prstDash val="solid"/>
                      <a:round/>
                      <a:headEnd len="sm" w="sm" type="none"/>
                      <a:tailEnd len="sm" w="sm" type="none"/>
                    </a:lnL>
                    <a:lnR cap="flat" cmpd="sng" w="12700">
                      <a:solidFill>
                        <a:srgbClr val="111111"/>
                      </a:solidFill>
                      <a:prstDash val="solid"/>
                      <a:round/>
                      <a:headEnd len="sm" w="sm" type="none"/>
                      <a:tailEnd len="sm" w="sm" type="none"/>
                    </a:lnR>
                    <a:lnT cap="flat" cmpd="sng" w="12700">
                      <a:solidFill>
                        <a:srgbClr val="111111"/>
                      </a:solidFill>
                      <a:prstDash val="solid"/>
                      <a:round/>
                      <a:headEnd len="sm" w="sm" type="none"/>
                      <a:tailEnd len="sm" w="sm" type="none"/>
                    </a:lnT>
                    <a:lnB cap="flat" cmpd="sng" w="12700">
                      <a:solidFill>
                        <a:srgbClr val="111111"/>
                      </a:solidFill>
                      <a:prstDash val="solid"/>
                      <a:round/>
                      <a:headEnd len="sm" w="sm" type="none"/>
                      <a:tailEnd len="sm" w="sm" type="none"/>
                    </a:lnB>
                  </a:tcPr>
                </a:tc>
              </a:tr>
            </a:tbl>
          </a:graphicData>
        </a:graphic>
      </p:graphicFrame>
      <p:sp>
        <p:nvSpPr>
          <p:cNvPr id="371" name="Google Shape;371;p40"/>
          <p:cNvSpPr txBox="1"/>
          <p:nvPr/>
        </p:nvSpPr>
        <p:spPr>
          <a:xfrm>
            <a:off x="356675" y="4512625"/>
            <a:ext cx="3000000" cy="27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rgbClr val="666666"/>
                </a:solidFill>
              </a:rPr>
              <a:t>Project Actual Cost</a:t>
            </a:r>
            <a:endParaRPr/>
          </a:p>
        </p:txBody>
      </p:sp>
      <p:pic>
        <p:nvPicPr>
          <p:cNvPr id="372" name="Google Shape;372;p40"/>
          <p:cNvPicPr preferRelativeResize="0"/>
          <p:nvPr/>
        </p:nvPicPr>
        <p:blipFill>
          <a:blip r:embed="rId3">
            <a:alphaModFix/>
          </a:blip>
          <a:stretch>
            <a:fillRect/>
          </a:stretch>
        </p:blipFill>
        <p:spPr>
          <a:xfrm>
            <a:off x="7897775" y="371825"/>
            <a:ext cx="847725" cy="1104900"/>
          </a:xfrm>
          <a:prstGeom prst="rect">
            <a:avLst/>
          </a:prstGeom>
          <a:noFill/>
          <a:ln>
            <a:noFill/>
          </a:ln>
        </p:spPr>
      </p:pic>
      <p:sp>
        <p:nvSpPr>
          <p:cNvPr id="373" name="Google Shape;373;p40"/>
          <p:cNvSpPr txBox="1"/>
          <p:nvPr/>
        </p:nvSpPr>
        <p:spPr>
          <a:xfrm>
            <a:off x="7897775" y="1476725"/>
            <a:ext cx="750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Brendon</a:t>
            </a:r>
            <a:endParaRPr sz="1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a:t>
            </a:r>
            <a:endParaRPr/>
          </a:p>
        </p:txBody>
      </p:sp>
      <p:sp>
        <p:nvSpPr>
          <p:cNvPr id="379" name="Google Shape;379;p41"/>
          <p:cNvSpPr txBox="1"/>
          <p:nvPr/>
        </p:nvSpPr>
        <p:spPr>
          <a:xfrm>
            <a:off x="819150" y="1800200"/>
            <a:ext cx="71685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111111"/>
              </a:buClr>
              <a:buSzPts val="1400"/>
              <a:buFont typeface="Calibri"/>
              <a:buChar char="●"/>
            </a:pPr>
            <a:r>
              <a:rPr lang="en">
                <a:latin typeface="Calibri"/>
                <a:ea typeface="Calibri"/>
                <a:cs typeface="Calibri"/>
                <a:sym typeface="Calibri"/>
              </a:rPr>
              <a:t>Time was a big constraint, and there are things we still wish to implement</a:t>
            </a:r>
            <a:endParaRPr>
              <a:latin typeface="Calibri"/>
              <a:ea typeface="Calibri"/>
              <a:cs typeface="Calibri"/>
              <a:sym typeface="Calibri"/>
            </a:endParaRPr>
          </a:p>
          <a:p>
            <a:pPr indent="-298450" lvl="1" marL="914400" rtl="0" algn="l">
              <a:spcBef>
                <a:spcPts val="0"/>
              </a:spcBef>
              <a:spcAft>
                <a:spcPts val="0"/>
              </a:spcAft>
              <a:buClr>
                <a:schemeClr val="dk2"/>
              </a:buClr>
              <a:buSzPts val="1100"/>
              <a:buFont typeface="Calibri"/>
              <a:buChar char="○"/>
            </a:pPr>
            <a:r>
              <a:rPr lang="en">
                <a:latin typeface="Calibri"/>
                <a:ea typeface="Calibri"/>
                <a:cs typeface="Calibri"/>
                <a:sym typeface="Calibri"/>
              </a:rPr>
              <a:t>Single PCB design</a:t>
            </a:r>
            <a:endParaRPr>
              <a:latin typeface="Calibri"/>
              <a:ea typeface="Calibri"/>
              <a:cs typeface="Calibri"/>
              <a:sym typeface="Calibri"/>
            </a:endParaRPr>
          </a:p>
          <a:p>
            <a:pPr indent="-298450" lvl="1" marL="914400" rtl="0" algn="l">
              <a:spcBef>
                <a:spcPts val="0"/>
              </a:spcBef>
              <a:spcAft>
                <a:spcPts val="0"/>
              </a:spcAft>
              <a:buClr>
                <a:schemeClr val="dk2"/>
              </a:buClr>
              <a:buSzPts val="1100"/>
              <a:buFont typeface="Calibri"/>
              <a:buChar char="○"/>
            </a:pPr>
            <a:r>
              <a:rPr lang="en">
                <a:latin typeface="Calibri"/>
                <a:ea typeface="Calibri"/>
                <a:cs typeface="Calibri"/>
                <a:sym typeface="Calibri"/>
              </a:rPr>
              <a:t>Revise sensors</a:t>
            </a:r>
            <a:endParaRPr>
              <a:latin typeface="Calibri"/>
              <a:ea typeface="Calibri"/>
              <a:cs typeface="Calibri"/>
              <a:sym typeface="Calibri"/>
            </a:endParaRPr>
          </a:p>
          <a:p>
            <a:pPr indent="-298450" lvl="1" marL="914400" rtl="0" algn="l">
              <a:spcBef>
                <a:spcPts val="0"/>
              </a:spcBef>
              <a:spcAft>
                <a:spcPts val="0"/>
              </a:spcAft>
              <a:buClr>
                <a:schemeClr val="dk2"/>
              </a:buClr>
              <a:buSzPts val="1100"/>
              <a:buFont typeface="Calibri"/>
              <a:buChar char="○"/>
            </a:pPr>
            <a:r>
              <a:rPr lang="en">
                <a:latin typeface="Calibri"/>
                <a:ea typeface="Calibri"/>
                <a:cs typeface="Calibri"/>
                <a:sym typeface="Calibri"/>
              </a:rPr>
              <a:t>Minimize enclosure size</a:t>
            </a:r>
            <a:endParaRPr>
              <a:latin typeface="Calibri"/>
              <a:ea typeface="Calibri"/>
              <a:cs typeface="Calibri"/>
              <a:sym typeface="Calibri"/>
            </a:endParaRPr>
          </a:p>
          <a:p>
            <a:pPr indent="-298450" lvl="1" marL="914400" rtl="0" algn="l">
              <a:spcBef>
                <a:spcPts val="0"/>
              </a:spcBef>
              <a:spcAft>
                <a:spcPts val="0"/>
              </a:spcAft>
              <a:buClr>
                <a:schemeClr val="dk2"/>
              </a:buClr>
              <a:buSzPts val="1100"/>
              <a:buFont typeface="Calibri"/>
              <a:buChar char="○"/>
            </a:pPr>
            <a:r>
              <a:rPr lang="en">
                <a:latin typeface="Calibri"/>
                <a:ea typeface="Calibri"/>
                <a:cs typeface="Calibri"/>
                <a:sym typeface="Calibri"/>
              </a:rPr>
              <a:t>Develop the mobile application further (Improved UI, more accurate database, synchronization with multiple devices)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The team plans to continue development post-graduation as we believe there is a true market for this product</a:t>
            </a:r>
            <a:endParaRPr>
              <a:latin typeface="Calibri"/>
              <a:ea typeface="Calibri"/>
              <a:cs typeface="Calibri"/>
              <a:sym typeface="Calibri"/>
            </a:endParaRPr>
          </a:p>
        </p:txBody>
      </p:sp>
      <p:pic>
        <p:nvPicPr>
          <p:cNvPr id="380" name="Google Shape;380;p41"/>
          <p:cNvPicPr preferRelativeResize="0"/>
          <p:nvPr/>
        </p:nvPicPr>
        <p:blipFill rotWithShape="1">
          <a:blip r:embed="rId3">
            <a:alphaModFix/>
          </a:blip>
          <a:srcRect b="0" l="14877" r="14074" t="21556"/>
          <a:stretch/>
        </p:blipFill>
        <p:spPr>
          <a:xfrm>
            <a:off x="7987650" y="364225"/>
            <a:ext cx="821700" cy="1206550"/>
          </a:xfrm>
          <a:prstGeom prst="rect">
            <a:avLst/>
          </a:prstGeom>
          <a:noFill/>
          <a:ln>
            <a:noFill/>
          </a:ln>
        </p:spPr>
      </p:pic>
      <p:sp>
        <p:nvSpPr>
          <p:cNvPr id="381" name="Google Shape;381;p41"/>
          <p:cNvSpPr txBox="1"/>
          <p:nvPr/>
        </p:nvSpPr>
        <p:spPr>
          <a:xfrm>
            <a:off x="8023350" y="1570775"/>
            <a:ext cx="750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Daniel</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graphicFrame>
        <p:nvGraphicFramePr>
          <p:cNvPr id="147" name="Google Shape;147;p15"/>
          <p:cNvGraphicFramePr/>
          <p:nvPr/>
        </p:nvGraphicFramePr>
        <p:xfrm>
          <a:off x="328025" y="298163"/>
          <a:ext cx="3000000" cy="3000000"/>
        </p:xfrm>
        <a:graphic>
          <a:graphicData uri="http://schemas.openxmlformats.org/drawingml/2006/table">
            <a:tbl>
              <a:tblPr>
                <a:noFill/>
                <a:tableStyleId>{2A693DEF-ED96-4F7A-909F-CEA66F1CC568}</a:tableStyleId>
              </a:tblPr>
              <a:tblGrid>
                <a:gridCol w="1008975"/>
                <a:gridCol w="7435275"/>
              </a:tblGrid>
              <a:tr h="298975">
                <a:tc>
                  <a:txBody>
                    <a:bodyPr/>
                    <a:lstStyle/>
                    <a:p>
                      <a:pPr indent="0" lvl="0" marL="0" rtl="0" algn="just">
                        <a:spcBef>
                          <a:spcPts val="0"/>
                        </a:spcBef>
                        <a:spcAft>
                          <a:spcPts val="0"/>
                        </a:spcAft>
                        <a:buNone/>
                      </a:pPr>
                      <a:r>
                        <a:rPr b="1" lang="en" sz="1200"/>
                        <a:t>Goals</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Implementation</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r>
              <a:tr h="1353075">
                <a:tc>
                  <a:txBody>
                    <a:bodyPr/>
                    <a:lstStyle/>
                    <a:p>
                      <a:pPr indent="0" lvl="0" marL="0" rtl="0" algn="just">
                        <a:spcBef>
                          <a:spcPts val="0"/>
                        </a:spcBef>
                        <a:spcAft>
                          <a:spcPts val="0"/>
                        </a:spcAft>
                        <a:buNone/>
                      </a:pPr>
                      <a:r>
                        <a:rPr lang="en" sz="1200"/>
                        <a:t>Cost Effective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304800" lvl="0" marL="457200" rtl="0" algn="just">
                        <a:spcBef>
                          <a:spcPts val="0"/>
                        </a:spcBef>
                        <a:spcAft>
                          <a:spcPts val="0"/>
                        </a:spcAft>
                        <a:buSzPts val="1200"/>
                        <a:buChar char="●"/>
                      </a:pPr>
                      <a:r>
                        <a:rPr lang="en" sz="1200"/>
                        <a:t>Price point so that any individual would be inclined to purchase the item </a:t>
                      </a:r>
                      <a:endParaRPr sz="1200"/>
                    </a:p>
                    <a:p>
                      <a:pPr indent="-304800" lvl="0" marL="457200" rtl="0" algn="just">
                        <a:spcBef>
                          <a:spcPts val="0"/>
                        </a:spcBef>
                        <a:spcAft>
                          <a:spcPts val="0"/>
                        </a:spcAft>
                        <a:buSzPts val="1200"/>
                        <a:buChar char="●"/>
                      </a:pPr>
                      <a:r>
                        <a:rPr lang="en" sz="1200"/>
                        <a:t>Scalability is to be considered</a:t>
                      </a:r>
                      <a:endParaRPr sz="1200"/>
                    </a:p>
                    <a:p>
                      <a:pPr indent="-304800" lvl="1" marL="914400" rtl="0" algn="just">
                        <a:spcBef>
                          <a:spcPts val="0"/>
                        </a:spcBef>
                        <a:spcAft>
                          <a:spcPts val="0"/>
                        </a:spcAft>
                        <a:buSzPts val="1200"/>
                        <a:buChar char="○"/>
                      </a:pPr>
                      <a:r>
                        <a:rPr lang="en" sz="1200"/>
                        <a:t>The project’s stretch goal is to create multiple units to work collaboratively</a:t>
                      </a:r>
                      <a:endParaRPr sz="1200"/>
                    </a:p>
                    <a:p>
                      <a:pPr indent="-304800" lvl="0" marL="457200" rtl="0" algn="just">
                        <a:spcBef>
                          <a:spcPts val="0"/>
                        </a:spcBef>
                        <a:spcAft>
                          <a:spcPts val="0"/>
                        </a:spcAft>
                        <a:buSzPts val="1200"/>
                        <a:buChar char="●"/>
                      </a:pPr>
                      <a:r>
                        <a:rPr lang="en" sz="1200"/>
                        <a:t>Enclosure around electronics could be extremely expensive</a:t>
                      </a:r>
                      <a:endParaRPr sz="1200"/>
                    </a:p>
                    <a:p>
                      <a:pPr indent="-304800" lvl="1" marL="914400" rtl="0" algn="just">
                        <a:spcBef>
                          <a:spcPts val="0"/>
                        </a:spcBef>
                        <a:spcAft>
                          <a:spcPts val="0"/>
                        </a:spcAft>
                        <a:buSzPts val="1200"/>
                        <a:buChar char="○"/>
                      </a:pPr>
                      <a:r>
                        <a:rPr lang="en" sz="1200"/>
                        <a:t>3D-printing was considered to be the cheap solution</a:t>
                      </a:r>
                      <a:endParaRPr sz="1200"/>
                    </a:p>
                    <a:p>
                      <a:pPr indent="-304800" lvl="2" marL="1371600" rtl="0" algn="just">
                        <a:spcBef>
                          <a:spcPts val="0"/>
                        </a:spcBef>
                        <a:spcAft>
                          <a:spcPts val="0"/>
                        </a:spcAft>
                        <a:buSzPts val="1200"/>
                        <a:buChar char="■"/>
                      </a:pPr>
                      <a:r>
                        <a:rPr lang="en" sz="1200"/>
                        <a:t>Custom enclosure could be created, with any color or design, while still being cheap in terms of the filament cost</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r h="826025">
                <a:tc>
                  <a:txBody>
                    <a:bodyPr/>
                    <a:lstStyle/>
                    <a:p>
                      <a:pPr indent="0" lvl="0" marL="0" rtl="0" algn="just">
                        <a:spcBef>
                          <a:spcPts val="0"/>
                        </a:spcBef>
                        <a:spcAft>
                          <a:spcPts val="0"/>
                        </a:spcAft>
                        <a:buNone/>
                      </a:pPr>
                      <a:r>
                        <a:rPr lang="en" sz="1200">
                          <a:highlight>
                            <a:schemeClr val="dk1"/>
                          </a:highlight>
                        </a:rPr>
                        <a:t>Small in Size</a:t>
                      </a:r>
                      <a:endParaRPr sz="1200">
                        <a:highlight>
                          <a:schemeClr val="dk1"/>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304800" lvl="0" marL="457200" rtl="0" algn="just">
                        <a:spcBef>
                          <a:spcPts val="0"/>
                        </a:spcBef>
                        <a:spcAft>
                          <a:spcPts val="0"/>
                        </a:spcAft>
                        <a:buSzPts val="1200"/>
                        <a:buChar char="●"/>
                      </a:pPr>
                      <a:r>
                        <a:rPr lang="en" sz="1200"/>
                        <a:t>Design should be small enough to work with pre-existing plants</a:t>
                      </a:r>
                      <a:endParaRPr sz="1200"/>
                    </a:p>
                    <a:p>
                      <a:pPr indent="-304800" lvl="1" marL="914400" rtl="0" algn="just">
                        <a:spcBef>
                          <a:spcPts val="0"/>
                        </a:spcBef>
                        <a:spcAft>
                          <a:spcPts val="0"/>
                        </a:spcAft>
                        <a:buSzPts val="1200"/>
                        <a:buChar char="○"/>
                      </a:pPr>
                      <a:r>
                        <a:rPr lang="en" sz="1200"/>
                        <a:t>Must be able to work with a plant in a pot</a:t>
                      </a:r>
                      <a:endParaRPr sz="1200"/>
                    </a:p>
                    <a:p>
                      <a:pPr indent="-304800" lvl="1" marL="914400" rtl="0" algn="just">
                        <a:spcBef>
                          <a:spcPts val="0"/>
                        </a:spcBef>
                        <a:spcAft>
                          <a:spcPts val="0"/>
                        </a:spcAft>
                        <a:buSzPts val="1200"/>
                        <a:buChar char="○"/>
                      </a:pPr>
                      <a:r>
                        <a:rPr lang="en" sz="1200"/>
                        <a:t>Must be able to contain all necessary parts while being able to be moved if required</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012875">
                <a:tc>
                  <a:txBody>
                    <a:bodyPr/>
                    <a:lstStyle/>
                    <a:p>
                      <a:pPr indent="0" lvl="0" marL="0" rtl="0" algn="just">
                        <a:spcBef>
                          <a:spcPts val="0"/>
                        </a:spcBef>
                        <a:spcAft>
                          <a:spcPts val="0"/>
                        </a:spcAft>
                        <a:buNone/>
                      </a:pPr>
                      <a:r>
                        <a:rPr lang="en" sz="1200"/>
                        <a:t>Help Improve User Control</a:t>
                      </a:r>
                      <a:endParaRPr sz="1200">
                        <a:highlight>
                          <a:schemeClr val="lt2"/>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304800" lvl="0" marL="457200" rtl="0" algn="just">
                        <a:spcBef>
                          <a:spcPts val="0"/>
                        </a:spcBef>
                        <a:spcAft>
                          <a:spcPts val="0"/>
                        </a:spcAft>
                        <a:buSzPts val="1200"/>
                        <a:buChar char="●"/>
                      </a:pPr>
                      <a:r>
                        <a:rPr lang="en" sz="1200"/>
                        <a:t>Shows the user the health of the plant when considering various plant health elements </a:t>
                      </a:r>
                      <a:endParaRPr sz="1200"/>
                    </a:p>
                    <a:p>
                      <a:pPr indent="-304800" lvl="1" marL="914400" rtl="0" algn="just">
                        <a:spcBef>
                          <a:spcPts val="0"/>
                        </a:spcBef>
                        <a:spcAft>
                          <a:spcPts val="0"/>
                        </a:spcAft>
                        <a:buSzPts val="1200"/>
                        <a:buChar char="○"/>
                      </a:pPr>
                      <a:r>
                        <a:rPr lang="en" sz="1200"/>
                        <a:t>Light levels</a:t>
                      </a:r>
                      <a:endParaRPr sz="1200"/>
                    </a:p>
                    <a:p>
                      <a:pPr indent="-304800" lvl="1" marL="914400" rtl="0" algn="just">
                        <a:spcBef>
                          <a:spcPts val="0"/>
                        </a:spcBef>
                        <a:spcAft>
                          <a:spcPts val="0"/>
                        </a:spcAft>
                        <a:buSzPts val="1200"/>
                        <a:buChar char="○"/>
                      </a:pPr>
                      <a:r>
                        <a:rPr lang="en" sz="1200"/>
                        <a:t>Soil moisture levels</a:t>
                      </a:r>
                      <a:endParaRPr sz="1200"/>
                    </a:p>
                    <a:p>
                      <a:pPr indent="-304800" lvl="1" marL="914400" rtl="0" algn="just">
                        <a:spcBef>
                          <a:spcPts val="0"/>
                        </a:spcBef>
                        <a:spcAft>
                          <a:spcPts val="0"/>
                        </a:spcAft>
                        <a:buSzPts val="1200"/>
                        <a:buChar char="○"/>
                      </a:pPr>
                      <a:r>
                        <a:rPr lang="en" sz="1200"/>
                        <a:t>Ambient temperature</a:t>
                      </a:r>
                      <a:endParaRPr sz="1200"/>
                    </a:p>
                    <a:p>
                      <a:pPr indent="-304800" lvl="1" marL="914400" rtl="0" algn="just">
                        <a:spcBef>
                          <a:spcPts val="0"/>
                        </a:spcBef>
                        <a:spcAft>
                          <a:spcPts val="0"/>
                        </a:spcAft>
                        <a:buSzPts val="1200"/>
                        <a:buChar char="○"/>
                      </a:pPr>
                      <a:r>
                        <a:rPr lang="en" sz="1200"/>
                        <a:t>Humidity levels</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r h="826025">
                <a:tc>
                  <a:txBody>
                    <a:bodyPr/>
                    <a:lstStyle/>
                    <a:p>
                      <a:pPr indent="0" lvl="0" marL="0" rtl="0" algn="just">
                        <a:spcBef>
                          <a:spcPts val="0"/>
                        </a:spcBef>
                        <a:spcAft>
                          <a:spcPts val="0"/>
                        </a:spcAft>
                        <a:buNone/>
                      </a:pPr>
                      <a:r>
                        <a:rPr lang="en" sz="1200">
                          <a:highlight>
                            <a:schemeClr val="dk1"/>
                          </a:highlight>
                        </a:rPr>
                        <a:t>Ensuring Plant Growth Success</a:t>
                      </a:r>
                      <a:endParaRPr sz="1200">
                        <a:highlight>
                          <a:schemeClr val="dk1"/>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304800" lvl="0" marL="457200" rtl="0" algn="just">
                        <a:spcBef>
                          <a:spcPts val="0"/>
                        </a:spcBef>
                        <a:spcAft>
                          <a:spcPts val="0"/>
                        </a:spcAft>
                        <a:buSzPts val="1200"/>
                        <a:buChar char="●"/>
                      </a:pPr>
                      <a:r>
                        <a:rPr lang="en" sz="1200"/>
                        <a:t>Remote monitoring of the plant status</a:t>
                      </a:r>
                      <a:endParaRPr sz="1200"/>
                    </a:p>
                    <a:p>
                      <a:pPr indent="-304800" lvl="1" marL="914400" rtl="0" algn="just">
                        <a:spcBef>
                          <a:spcPts val="0"/>
                        </a:spcBef>
                        <a:spcAft>
                          <a:spcPts val="0"/>
                        </a:spcAft>
                        <a:buSzPts val="1200"/>
                        <a:buChar char="○"/>
                      </a:pPr>
                      <a:r>
                        <a:rPr lang="en" sz="1200"/>
                        <a:t>Device will alert user when the plant needs something</a:t>
                      </a:r>
                      <a:endParaRPr sz="1200"/>
                    </a:p>
                    <a:p>
                      <a:pPr indent="-304800" lvl="2" marL="1371600" rtl="0" algn="just">
                        <a:spcBef>
                          <a:spcPts val="0"/>
                        </a:spcBef>
                        <a:spcAft>
                          <a:spcPts val="0"/>
                        </a:spcAft>
                        <a:buSzPts val="1200"/>
                        <a:buChar char="■"/>
                      </a:pPr>
                      <a:r>
                        <a:rPr lang="en" sz="1200"/>
                        <a:t>Allows the user to monitor the plant away from home</a:t>
                      </a:r>
                      <a:endParaRPr sz="1200"/>
                    </a:p>
                    <a:p>
                      <a:pPr indent="-304800" lvl="2" marL="1371600" rtl="0" algn="just">
                        <a:spcBef>
                          <a:spcPts val="0"/>
                        </a:spcBef>
                        <a:spcAft>
                          <a:spcPts val="0"/>
                        </a:spcAft>
                        <a:buSzPts val="1200"/>
                        <a:buChar char="■"/>
                      </a:pPr>
                      <a:r>
                        <a:rPr lang="en" sz="1200"/>
                        <a:t>Receive notifications when the plant’s health is in jeopardy </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pic>
        <p:nvPicPr>
          <p:cNvPr id="148" name="Google Shape;148;p15"/>
          <p:cNvPicPr preferRelativeResize="0"/>
          <p:nvPr/>
        </p:nvPicPr>
        <p:blipFill rotWithShape="1">
          <a:blip r:embed="rId3">
            <a:alphaModFix/>
          </a:blip>
          <a:srcRect b="0" l="14877" r="14074" t="21556"/>
          <a:stretch/>
        </p:blipFill>
        <p:spPr>
          <a:xfrm>
            <a:off x="7976450" y="3502225"/>
            <a:ext cx="821700" cy="1206550"/>
          </a:xfrm>
          <a:prstGeom prst="rect">
            <a:avLst/>
          </a:prstGeom>
          <a:noFill/>
          <a:ln>
            <a:noFill/>
          </a:ln>
        </p:spPr>
      </p:pic>
      <p:sp>
        <p:nvSpPr>
          <p:cNvPr id="149" name="Google Shape;149;p15"/>
          <p:cNvSpPr txBox="1"/>
          <p:nvPr/>
        </p:nvSpPr>
        <p:spPr>
          <a:xfrm>
            <a:off x="8060738" y="4651225"/>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Daniel</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graphicFrame>
        <p:nvGraphicFramePr>
          <p:cNvPr id="154" name="Google Shape;154;p16"/>
          <p:cNvGraphicFramePr/>
          <p:nvPr/>
        </p:nvGraphicFramePr>
        <p:xfrm>
          <a:off x="221700" y="243075"/>
          <a:ext cx="3000000" cy="3000000"/>
        </p:xfrm>
        <a:graphic>
          <a:graphicData uri="http://schemas.openxmlformats.org/drawingml/2006/table">
            <a:tbl>
              <a:tblPr>
                <a:noFill/>
                <a:tableStyleId>{2A693DEF-ED96-4F7A-909F-CEA66F1CC568}</a:tableStyleId>
              </a:tblPr>
              <a:tblGrid>
                <a:gridCol w="4581625"/>
                <a:gridCol w="3994825"/>
              </a:tblGrid>
              <a:tr h="322975">
                <a:tc>
                  <a:txBody>
                    <a:bodyPr/>
                    <a:lstStyle/>
                    <a:p>
                      <a:pPr indent="0" lvl="0" marL="0" rtl="0" algn="just">
                        <a:spcBef>
                          <a:spcPts val="0"/>
                        </a:spcBef>
                        <a:spcAft>
                          <a:spcPts val="0"/>
                        </a:spcAft>
                        <a:buNone/>
                      </a:pPr>
                      <a:r>
                        <a:rPr b="1" lang="en" sz="1200"/>
                        <a:t>Description</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Technical Values</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r>
              <a:tr h="355775">
                <a:tc>
                  <a:txBody>
                    <a:bodyPr/>
                    <a:lstStyle/>
                    <a:p>
                      <a:pPr indent="0" lvl="0" marL="0" rtl="0" algn="just">
                        <a:spcBef>
                          <a:spcPts val="0"/>
                        </a:spcBef>
                        <a:spcAft>
                          <a:spcPts val="0"/>
                        </a:spcAft>
                        <a:buNone/>
                      </a:pPr>
                      <a:r>
                        <a:rPr lang="en" sz="1200"/>
                        <a:t>The system shall run at specified voltage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3</a:t>
                      </a:r>
                      <a:r>
                        <a:rPr lang="en" sz="1200"/>
                        <a:t>.3V regulated</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r h="355775">
                <a:tc>
                  <a:txBody>
                    <a:bodyPr/>
                    <a:lstStyle/>
                    <a:p>
                      <a:pPr indent="0" lvl="0" marL="0" rtl="0" algn="just">
                        <a:spcBef>
                          <a:spcPts val="0"/>
                        </a:spcBef>
                        <a:spcAft>
                          <a:spcPts val="0"/>
                        </a:spcAft>
                        <a:buNone/>
                      </a:pPr>
                      <a:r>
                        <a:rPr lang="en" sz="1200"/>
                        <a:t>The system shall be rechargeable using specified method</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200"/>
                        <a:t>3.7V rechargeable battery charged via 5V solar panel</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5775">
                <a:tc>
                  <a:txBody>
                    <a:bodyPr/>
                    <a:lstStyle/>
                    <a:p>
                      <a:pPr indent="0" lvl="0" marL="0" rtl="0" algn="just">
                        <a:spcBef>
                          <a:spcPts val="0"/>
                        </a:spcBef>
                        <a:spcAft>
                          <a:spcPts val="0"/>
                        </a:spcAft>
                        <a:buNone/>
                      </a:pPr>
                      <a:r>
                        <a:rPr lang="en" sz="1200">
                          <a:highlight>
                            <a:srgbClr val="FFFF00"/>
                          </a:highlight>
                        </a:rPr>
                        <a:t>The system shall enter sleep mode after specified time</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highlight>
                            <a:srgbClr val="FFFF00"/>
                          </a:highlight>
                        </a:rPr>
                        <a:t>≥ 30s after last use, system enters sleep mode</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r h="512750">
                <a:tc>
                  <a:txBody>
                    <a:bodyPr/>
                    <a:lstStyle/>
                    <a:p>
                      <a:pPr indent="0" lvl="0" marL="0" rtl="0" algn="just">
                        <a:spcBef>
                          <a:spcPts val="0"/>
                        </a:spcBef>
                        <a:spcAft>
                          <a:spcPts val="0"/>
                        </a:spcAft>
                        <a:buNone/>
                      </a:pPr>
                      <a:r>
                        <a:rPr lang="en" sz="1200">
                          <a:highlight>
                            <a:srgbClr val="FFFF00"/>
                          </a:highlight>
                        </a:rPr>
                        <a:t>The system shall update monitor information on database in the specified interval</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highlight>
                            <a:srgbClr val="FFFF00"/>
                          </a:highlight>
                        </a:rPr>
                        <a:t>≥ 1 update per 5s period</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12750">
                <a:tc>
                  <a:txBody>
                    <a:bodyPr/>
                    <a:lstStyle/>
                    <a:p>
                      <a:pPr indent="0" lvl="0" marL="0" rtl="0" algn="just">
                        <a:spcBef>
                          <a:spcPts val="0"/>
                        </a:spcBef>
                        <a:spcAft>
                          <a:spcPts val="0"/>
                        </a:spcAft>
                        <a:buNone/>
                      </a:pPr>
                      <a:r>
                        <a:rPr lang="en" sz="1200"/>
                        <a:t>The system shall be connected to database/app through specified method</a:t>
                      </a:r>
                      <a:endParaRPr sz="1200"/>
                    </a:p>
                  </a:txBody>
                  <a:tcPr marT="63500" marB="63500" marR="63500" marL="63500">
                    <a:lnT cap="flat" cmpd="sng" w="12700">
                      <a:solidFill>
                        <a:srgbClr val="000000"/>
                      </a:solidFill>
                      <a:prstDash val="solid"/>
                      <a:round/>
                      <a:headEnd len="sm" w="sm" type="none"/>
                      <a:tailEnd len="sm" w="sm" type="none"/>
                    </a:lnT>
                    <a:solidFill>
                      <a:srgbClr val="D9E1F2"/>
                    </a:solidFill>
                  </a:tcPr>
                </a:tc>
                <a:tc>
                  <a:txBody>
                    <a:bodyPr/>
                    <a:lstStyle/>
                    <a:p>
                      <a:pPr indent="0" lvl="0" marL="0" rtl="0" algn="just">
                        <a:spcBef>
                          <a:spcPts val="0"/>
                        </a:spcBef>
                        <a:spcAft>
                          <a:spcPts val="0"/>
                        </a:spcAft>
                        <a:buNone/>
                      </a:pPr>
                      <a:r>
                        <a:rPr lang="en" sz="1200"/>
                        <a:t>System connected via WiFi, transmits to database and subsequent user</a:t>
                      </a:r>
                      <a:endParaRPr sz="1200"/>
                    </a:p>
                  </a:txBody>
                  <a:tcPr marT="63500" marB="63500" marR="63500" marL="63500">
                    <a:lnT cap="flat" cmpd="sng" w="12700">
                      <a:solidFill>
                        <a:srgbClr val="000000"/>
                      </a:solidFill>
                      <a:prstDash val="solid"/>
                      <a:round/>
                      <a:headEnd len="sm" w="sm" type="none"/>
                      <a:tailEnd len="sm" w="sm" type="none"/>
                    </a:lnT>
                    <a:solidFill>
                      <a:srgbClr val="D9E1F2"/>
                    </a:solidFill>
                  </a:tcPr>
                </a:tc>
              </a:tr>
              <a:tr h="512750">
                <a:tc>
                  <a:txBody>
                    <a:bodyPr/>
                    <a:lstStyle/>
                    <a:p>
                      <a:pPr indent="0" lvl="0" marL="0" rtl="0" algn="just">
                        <a:spcBef>
                          <a:spcPts val="0"/>
                        </a:spcBef>
                        <a:spcAft>
                          <a:spcPts val="0"/>
                        </a:spcAft>
                        <a:buNone/>
                      </a:pPr>
                      <a:r>
                        <a:rPr lang="en" sz="1200">
                          <a:highlight>
                            <a:srgbClr val="FFFF00"/>
                          </a:highlight>
                        </a:rPr>
                        <a:t>The system shall transmit data to user within specified time after user asks/after wake</a:t>
                      </a:r>
                      <a:endParaRPr sz="1200">
                        <a:highlight>
                          <a:srgbClr val="FFFF00"/>
                        </a:highlight>
                      </a:endParaRPr>
                    </a:p>
                  </a:txBody>
                  <a:tcPr marT="63500" marB="63500" marR="63500" marL="63500">
                    <a:solidFill>
                      <a:srgbClr val="FFFFFF"/>
                    </a:solidFill>
                  </a:tcPr>
                </a:tc>
                <a:tc>
                  <a:txBody>
                    <a:bodyPr/>
                    <a:lstStyle/>
                    <a:p>
                      <a:pPr indent="0" lvl="0" marL="0" rtl="0" algn="just">
                        <a:spcBef>
                          <a:spcPts val="0"/>
                        </a:spcBef>
                        <a:spcAft>
                          <a:spcPts val="0"/>
                        </a:spcAft>
                        <a:buNone/>
                      </a:pPr>
                      <a:r>
                        <a:rPr lang="en" sz="1200">
                          <a:highlight>
                            <a:srgbClr val="FFFF00"/>
                          </a:highlight>
                        </a:rPr>
                        <a:t>≤ 3s response time</a:t>
                      </a:r>
                      <a:endParaRPr sz="1200">
                        <a:highlight>
                          <a:srgbClr val="FFFF00"/>
                        </a:highlight>
                      </a:endParaRPr>
                    </a:p>
                  </a:txBody>
                  <a:tcPr marT="63500" marB="63500" marR="63500" marL="63500">
                    <a:solidFill>
                      <a:srgbClr val="FFFFFF"/>
                    </a:solidFill>
                  </a:tcPr>
                </a:tc>
              </a:tr>
              <a:tr h="355775">
                <a:tc>
                  <a:txBody>
                    <a:bodyPr/>
                    <a:lstStyle/>
                    <a:p>
                      <a:pPr indent="0" lvl="0" marL="0" rtl="0" algn="just">
                        <a:spcBef>
                          <a:spcPts val="0"/>
                        </a:spcBef>
                        <a:spcAft>
                          <a:spcPts val="0"/>
                        </a:spcAft>
                        <a:buNone/>
                      </a:pPr>
                      <a:r>
                        <a:rPr lang="en" sz="1200"/>
                        <a:t>The system shall be self-contained in specified dimensions</a:t>
                      </a:r>
                      <a:endParaRPr sz="1200"/>
                    </a:p>
                  </a:txBody>
                  <a:tcPr marT="63500" marB="63500" marR="63500" marL="63500">
                    <a:solidFill>
                      <a:srgbClr val="D9E1F2"/>
                    </a:solidFill>
                  </a:tcPr>
                </a:tc>
                <a:tc>
                  <a:txBody>
                    <a:bodyPr/>
                    <a:lstStyle/>
                    <a:p>
                      <a:pPr indent="0" lvl="0" marL="0" rtl="0" algn="just">
                        <a:spcBef>
                          <a:spcPts val="0"/>
                        </a:spcBef>
                        <a:spcAft>
                          <a:spcPts val="0"/>
                        </a:spcAft>
                        <a:buNone/>
                      </a:pPr>
                      <a:r>
                        <a:rPr lang="en" sz="1200"/>
                        <a:t>15cm x 15cm x 15cm</a:t>
                      </a:r>
                      <a:endParaRPr sz="1200"/>
                    </a:p>
                  </a:txBody>
                  <a:tcPr marT="63500" marB="63500" marR="63500" marL="63500">
                    <a:solidFill>
                      <a:srgbClr val="D9E1F2"/>
                    </a:solidFill>
                  </a:tcPr>
                </a:tc>
              </a:tr>
              <a:tr h="355775">
                <a:tc>
                  <a:txBody>
                    <a:bodyPr/>
                    <a:lstStyle/>
                    <a:p>
                      <a:pPr indent="0" lvl="0" marL="0" rtl="0" algn="just">
                        <a:spcBef>
                          <a:spcPts val="0"/>
                        </a:spcBef>
                        <a:spcAft>
                          <a:spcPts val="0"/>
                        </a:spcAft>
                        <a:buNone/>
                      </a:pPr>
                      <a:r>
                        <a:rPr lang="en" sz="1200"/>
                        <a:t>The system’s app shall run on specified OS</a:t>
                      </a:r>
                      <a:endParaRPr sz="1200"/>
                    </a:p>
                  </a:txBody>
                  <a:tcPr marT="63500" marB="63500" marR="63500" marL="63500">
                    <a:solidFill>
                      <a:srgbClr val="FFFFFF"/>
                    </a:solidFill>
                  </a:tcPr>
                </a:tc>
                <a:tc>
                  <a:txBody>
                    <a:bodyPr/>
                    <a:lstStyle/>
                    <a:p>
                      <a:pPr indent="0" lvl="0" marL="0" rtl="0" algn="just">
                        <a:spcBef>
                          <a:spcPts val="0"/>
                        </a:spcBef>
                        <a:spcAft>
                          <a:spcPts val="0"/>
                        </a:spcAft>
                        <a:buNone/>
                      </a:pPr>
                      <a:r>
                        <a:rPr lang="en" sz="1200"/>
                        <a:t>Application runs on Android OS</a:t>
                      </a:r>
                      <a:endParaRPr sz="1200"/>
                    </a:p>
                  </a:txBody>
                  <a:tcPr marT="63500" marB="63500" marR="63500" marL="63500">
                    <a:solidFill>
                      <a:srgbClr val="FFFFFF"/>
                    </a:solidFill>
                  </a:tcPr>
                </a:tc>
              </a:tr>
              <a:tr h="512750">
                <a:tc>
                  <a:txBody>
                    <a:bodyPr/>
                    <a:lstStyle/>
                    <a:p>
                      <a:pPr indent="0" lvl="0" marL="0" rtl="0" algn="just">
                        <a:spcBef>
                          <a:spcPts val="0"/>
                        </a:spcBef>
                        <a:spcAft>
                          <a:spcPts val="0"/>
                        </a:spcAft>
                        <a:buNone/>
                      </a:pPr>
                      <a:r>
                        <a:rPr lang="en" sz="1200"/>
                        <a:t>The system shall support single or multiple instances of monitoring units on different plants</a:t>
                      </a:r>
                      <a:endParaRPr sz="1200"/>
                    </a:p>
                  </a:txBody>
                  <a:tcPr marT="63500" marB="63500" marR="63500" marL="63500">
                    <a:solidFill>
                      <a:srgbClr val="D9E1F2"/>
                    </a:solidFill>
                  </a:tcPr>
                </a:tc>
                <a:tc>
                  <a:txBody>
                    <a:bodyPr/>
                    <a:lstStyle/>
                    <a:p>
                      <a:pPr indent="0" lvl="0" marL="0" rtl="0" algn="just">
                        <a:spcBef>
                          <a:spcPts val="0"/>
                        </a:spcBef>
                        <a:spcAft>
                          <a:spcPts val="0"/>
                        </a:spcAft>
                        <a:buNone/>
                      </a:pPr>
                      <a:r>
                        <a:rPr lang="en" sz="1200"/>
                        <a:t>≥ 1 monitoring unit </a:t>
                      </a:r>
                      <a:endParaRPr sz="1200"/>
                    </a:p>
                  </a:txBody>
                  <a:tcPr marT="63500" marB="63500" marR="63500" marL="63500">
                    <a:solidFill>
                      <a:srgbClr val="D9E1F2"/>
                    </a:solidFill>
                  </a:tcPr>
                </a:tc>
              </a:tr>
            </a:tbl>
          </a:graphicData>
        </a:graphic>
      </p:graphicFrame>
      <p:sp>
        <p:nvSpPr>
          <p:cNvPr id="155" name="Google Shape;155;p16"/>
          <p:cNvSpPr txBox="1"/>
          <p:nvPr>
            <p:ph idx="1" type="body"/>
          </p:nvPr>
        </p:nvSpPr>
        <p:spPr>
          <a:xfrm>
            <a:off x="329425" y="4395925"/>
            <a:ext cx="7415100" cy="605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i="1" lang="en" sz="1200">
                <a:solidFill>
                  <a:srgbClr val="666666"/>
                </a:solidFill>
                <a:latin typeface="Arial"/>
                <a:ea typeface="Arial"/>
                <a:cs typeface="Arial"/>
                <a:sym typeface="Arial"/>
              </a:rPr>
              <a:t>Requirements Specifications</a:t>
            </a:r>
            <a:endParaRPr/>
          </a:p>
        </p:txBody>
      </p:sp>
      <p:pic>
        <p:nvPicPr>
          <p:cNvPr id="156" name="Google Shape;156;p16"/>
          <p:cNvPicPr preferRelativeResize="0"/>
          <p:nvPr/>
        </p:nvPicPr>
        <p:blipFill rotWithShape="1">
          <a:blip r:embed="rId3">
            <a:alphaModFix/>
          </a:blip>
          <a:srcRect b="0" l="14877" r="14074" t="21556"/>
          <a:stretch/>
        </p:blipFill>
        <p:spPr>
          <a:xfrm>
            <a:off x="7976450" y="3527400"/>
            <a:ext cx="821700" cy="1206550"/>
          </a:xfrm>
          <a:prstGeom prst="rect">
            <a:avLst/>
          </a:prstGeom>
          <a:noFill/>
          <a:ln>
            <a:noFill/>
          </a:ln>
        </p:spPr>
      </p:pic>
      <p:sp>
        <p:nvSpPr>
          <p:cNvPr id="157" name="Google Shape;157;p16"/>
          <p:cNvSpPr txBox="1"/>
          <p:nvPr/>
        </p:nvSpPr>
        <p:spPr>
          <a:xfrm>
            <a:off x="8060738" y="4662325"/>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Daniel</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819150" y="634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Design Decisions</a:t>
            </a:r>
            <a:endParaRPr/>
          </a:p>
        </p:txBody>
      </p:sp>
      <p:sp>
        <p:nvSpPr>
          <p:cNvPr id="163" name="Google Shape;163;p17"/>
          <p:cNvSpPr txBox="1"/>
          <p:nvPr>
            <p:ph idx="1" type="body"/>
          </p:nvPr>
        </p:nvSpPr>
        <p:spPr>
          <a:xfrm>
            <a:off x="819150" y="1459650"/>
            <a:ext cx="7505700" cy="2448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Component selections were made with the following in mind</a:t>
            </a:r>
            <a:endParaRPr sz="1400"/>
          </a:p>
          <a:p>
            <a:pPr indent="-317500" lvl="1" marL="914400" rtl="0" algn="l">
              <a:spcBef>
                <a:spcPts val="0"/>
              </a:spcBef>
              <a:spcAft>
                <a:spcPts val="0"/>
              </a:spcAft>
              <a:buSzPts val="1400"/>
              <a:buChar char="○"/>
            </a:pPr>
            <a:r>
              <a:rPr lang="en" sz="1400"/>
              <a:t>Affordable</a:t>
            </a:r>
            <a:endParaRPr sz="1400"/>
          </a:p>
          <a:p>
            <a:pPr indent="-317500" lvl="1" marL="914400" rtl="0" algn="l">
              <a:spcBef>
                <a:spcPts val="0"/>
              </a:spcBef>
              <a:spcAft>
                <a:spcPts val="0"/>
              </a:spcAft>
              <a:buSzPts val="1400"/>
              <a:buChar char="○"/>
            </a:pPr>
            <a:r>
              <a:rPr lang="en" sz="1400"/>
              <a:t>Available</a:t>
            </a:r>
            <a:endParaRPr sz="1400"/>
          </a:p>
          <a:p>
            <a:pPr indent="-317500" lvl="1" marL="914400" rtl="0" algn="l">
              <a:spcBef>
                <a:spcPts val="0"/>
              </a:spcBef>
              <a:spcAft>
                <a:spcPts val="0"/>
              </a:spcAft>
              <a:buSzPts val="1400"/>
              <a:buChar char="○"/>
            </a:pPr>
            <a:r>
              <a:rPr lang="en" sz="1400"/>
              <a:t>Reliable in the long term</a:t>
            </a:r>
            <a:endParaRPr sz="1400"/>
          </a:p>
          <a:p>
            <a:pPr indent="-317500" lvl="1" marL="914400" rtl="0" algn="l">
              <a:spcBef>
                <a:spcPts val="0"/>
              </a:spcBef>
              <a:spcAft>
                <a:spcPts val="0"/>
              </a:spcAft>
              <a:buSzPts val="1400"/>
              <a:buChar char="○"/>
            </a:pPr>
            <a:r>
              <a:rPr lang="en" sz="1400"/>
              <a:t>Fast transmission capabilities</a:t>
            </a:r>
            <a:endParaRPr sz="1400"/>
          </a:p>
          <a:p>
            <a:pPr indent="-317500" lvl="1" marL="914400" rtl="0" algn="l">
              <a:spcBef>
                <a:spcPts val="0"/>
              </a:spcBef>
              <a:spcAft>
                <a:spcPts val="0"/>
              </a:spcAft>
              <a:buSzPts val="1400"/>
              <a:buChar char="○"/>
            </a:pPr>
            <a:r>
              <a:rPr lang="en" sz="1400"/>
              <a:t>Overall impact on device size</a:t>
            </a:r>
            <a:endParaRPr sz="1400"/>
          </a:p>
          <a:p>
            <a:pPr indent="-317500" lvl="0" marL="457200" rtl="0" algn="l">
              <a:spcBef>
                <a:spcPts val="0"/>
              </a:spcBef>
              <a:spcAft>
                <a:spcPts val="0"/>
              </a:spcAft>
              <a:buSzPts val="1400"/>
              <a:buChar char="●"/>
            </a:pPr>
            <a:r>
              <a:rPr lang="en" sz="1400"/>
              <a:t>Each component also has its own set of decisions relative to its use for the device</a:t>
            </a:r>
            <a:endParaRPr sz="1400"/>
          </a:p>
          <a:p>
            <a:pPr indent="-317500" lvl="1" marL="914400" rtl="0" algn="l">
              <a:spcBef>
                <a:spcPts val="0"/>
              </a:spcBef>
              <a:spcAft>
                <a:spcPts val="0"/>
              </a:spcAft>
              <a:buSzPts val="1400"/>
              <a:buChar char="○"/>
            </a:pPr>
            <a:r>
              <a:rPr lang="en" sz="1400"/>
              <a:t>Examples include supply ranges, compatibility and accuracy</a:t>
            </a:r>
            <a:endParaRPr sz="1400"/>
          </a:p>
        </p:txBody>
      </p:sp>
      <p:pic>
        <p:nvPicPr>
          <p:cNvPr id="164" name="Google Shape;164;p17"/>
          <p:cNvPicPr preferRelativeResize="0"/>
          <p:nvPr/>
        </p:nvPicPr>
        <p:blipFill rotWithShape="1">
          <a:blip r:embed="rId3">
            <a:alphaModFix/>
          </a:blip>
          <a:srcRect b="31365" l="0" r="0" t="22583"/>
          <a:stretch/>
        </p:blipFill>
        <p:spPr>
          <a:xfrm>
            <a:off x="1003575" y="3783050"/>
            <a:ext cx="7136875" cy="923950"/>
          </a:xfrm>
          <a:prstGeom prst="rect">
            <a:avLst/>
          </a:prstGeom>
          <a:noFill/>
          <a:ln>
            <a:noFill/>
          </a:ln>
        </p:spPr>
      </p:pic>
      <p:pic>
        <p:nvPicPr>
          <p:cNvPr id="165" name="Google Shape;165;p17"/>
          <p:cNvPicPr preferRelativeResize="0"/>
          <p:nvPr/>
        </p:nvPicPr>
        <p:blipFill rotWithShape="1">
          <a:blip r:embed="rId4">
            <a:alphaModFix/>
          </a:blip>
          <a:srcRect b="0" l="14877" r="14074" t="21556"/>
          <a:stretch/>
        </p:blipFill>
        <p:spPr>
          <a:xfrm>
            <a:off x="7976450" y="382650"/>
            <a:ext cx="821700" cy="1206550"/>
          </a:xfrm>
          <a:prstGeom prst="rect">
            <a:avLst/>
          </a:prstGeom>
          <a:noFill/>
          <a:ln>
            <a:noFill/>
          </a:ln>
        </p:spPr>
      </p:pic>
      <p:sp>
        <p:nvSpPr>
          <p:cNvPr id="166" name="Google Shape;166;p17"/>
          <p:cNvSpPr txBox="1"/>
          <p:nvPr/>
        </p:nvSpPr>
        <p:spPr>
          <a:xfrm>
            <a:off x="8075713" y="1526950"/>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Daniel</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8"/>
          <p:cNvSpPr txBox="1"/>
          <p:nvPr>
            <p:ph idx="1" type="body"/>
          </p:nvPr>
        </p:nvSpPr>
        <p:spPr>
          <a:xfrm>
            <a:off x="819150" y="4492150"/>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Hardware Block Diagram</a:t>
            </a:r>
            <a:endParaRPr/>
          </a:p>
        </p:txBody>
      </p:sp>
      <p:pic>
        <p:nvPicPr>
          <p:cNvPr id="172" name="Google Shape;172;p18"/>
          <p:cNvPicPr preferRelativeResize="0"/>
          <p:nvPr/>
        </p:nvPicPr>
        <p:blipFill>
          <a:blip r:embed="rId3">
            <a:alphaModFix/>
          </a:blip>
          <a:stretch>
            <a:fillRect/>
          </a:stretch>
        </p:blipFill>
        <p:spPr>
          <a:xfrm>
            <a:off x="1714800" y="530700"/>
            <a:ext cx="5613950" cy="3961450"/>
          </a:xfrm>
          <a:prstGeom prst="rect">
            <a:avLst/>
          </a:prstGeom>
          <a:noFill/>
          <a:ln>
            <a:noFill/>
          </a:ln>
        </p:spPr>
      </p:pic>
      <p:pic>
        <p:nvPicPr>
          <p:cNvPr id="173" name="Google Shape;173;p18"/>
          <p:cNvPicPr preferRelativeResize="0"/>
          <p:nvPr/>
        </p:nvPicPr>
        <p:blipFill>
          <a:blip r:embed="rId4">
            <a:alphaModFix/>
          </a:blip>
          <a:stretch>
            <a:fillRect/>
          </a:stretch>
        </p:blipFill>
        <p:spPr>
          <a:xfrm>
            <a:off x="7872925" y="333225"/>
            <a:ext cx="847725" cy="1104900"/>
          </a:xfrm>
          <a:prstGeom prst="rect">
            <a:avLst/>
          </a:prstGeom>
          <a:noFill/>
          <a:ln>
            <a:noFill/>
          </a:ln>
        </p:spPr>
      </p:pic>
      <p:sp>
        <p:nvSpPr>
          <p:cNvPr id="174" name="Google Shape;174;p18"/>
          <p:cNvSpPr txBox="1"/>
          <p:nvPr/>
        </p:nvSpPr>
        <p:spPr>
          <a:xfrm>
            <a:off x="7970225" y="1506875"/>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Hunter</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9"/>
          <p:cNvSpPr txBox="1"/>
          <p:nvPr>
            <p:ph idx="1" type="body"/>
          </p:nvPr>
        </p:nvSpPr>
        <p:spPr>
          <a:xfrm>
            <a:off x="819150" y="4492150"/>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Software Block Diagram</a:t>
            </a:r>
            <a:endParaRPr/>
          </a:p>
        </p:txBody>
      </p:sp>
      <p:pic>
        <p:nvPicPr>
          <p:cNvPr id="180" name="Google Shape;180;p19"/>
          <p:cNvPicPr preferRelativeResize="0"/>
          <p:nvPr/>
        </p:nvPicPr>
        <p:blipFill>
          <a:blip r:embed="rId3">
            <a:alphaModFix/>
          </a:blip>
          <a:stretch>
            <a:fillRect/>
          </a:stretch>
        </p:blipFill>
        <p:spPr>
          <a:xfrm>
            <a:off x="2269413" y="566013"/>
            <a:ext cx="4605175" cy="4011475"/>
          </a:xfrm>
          <a:prstGeom prst="rect">
            <a:avLst/>
          </a:prstGeom>
          <a:noFill/>
          <a:ln>
            <a:noFill/>
          </a:ln>
        </p:spPr>
      </p:pic>
      <p:pic>
        <p:nvPicPr>
          <p:cNvPr id="181" name="Google Shape;181;p19"/>
          <p:cNvPicPr preferRelativeResize="0"/>
          <p:nvPr/>
        </p:nvPicPr>
        <p:blipFill>
          <a:blip r:embed="rId4">
            <a:alphaModFix/>
          </a:blip>
          <a:stretch>
            <a:fillRect/>
          </a:stretch>
        </p:blipFill>
        <p:spPr>
          <a:xfrm>
            <a:off x="7897800" y="323175"/>
            <a:ext cx="847725" cy="1104900"/>
          </a:xfrm>
          <a:prstGeom prst="rect">
            <a:avLst/>
          </a:prstGeom>
          <a:noFill/>
          <a:ln>
            <a:noFill/>
          </a:ln>
        </p:spPr>
      </p:pic>
      <p:sp>
        <p:nvSpPr>
          <p:cNvPr id="182" name="Google Shape;182;p19"/>
          <p:cNvSpPr txBox="1"/>
          <p:nvPr/>
        </p:nvSpPr>
        <p:spPr>
          <a:xfrm>
            <a:off x="7995100" y="1476725"/>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Hunter</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graphicFrame>
        <p:nvGraphicFramePr>
          <p:cNvPr id="187" name="Google Shape;187;p20"/>
          <p:cNvGraphicFramePr/>
          <p:nvPr/>
        </p:nvGraphicFramePr>
        <p:xfrm>
          <a:off x="359800" y="325488"/>
          <a:ext cx="3000000" cy="3000000"/>
        </p:xfrm>
        <a:graphic>
          <a:graphicData uri="http://schemas.openxmlformats.org/drawingml/2006/table">
            <a:tbl>
              <a:tblPr>
                <a:noFill/>
                <a:tableStyleId>{2A693DEF-ED96-4F7A-909F-CEA66F1CC568}</a:tableStyleId>
              </a:tblPr>
              <a:tblGrid>
                <a:gridCol w="2106100"/>
                <a:gridCol w="2106100"/>
                <a:gridCol w="2106100"/>
                <a:gridCol w="2106100"/>
              </a:tblGrid>
              <a:tr h="347025">
                <a:tc>
                  <a:txBody>
                    <a:bodyPr/>
                    <a:lstStyle/>
                    <a:p>
                      <a:pPr indent="0" lvl="0" marL="0" rtl="0" algn="ctr">
                        <a:spcBef>
                          <a:spcPts val="0"/>
                        </a:spcBef>
                        <a:spcAft>
                          <a:spcPts val="0"/>
                        </a:spcAft>
                        <a:buNone/>
                      </a:pPr>
                      <a:r>
                        <a:rPr b="1" lang="en" sz="1200"/>
                        <a:t>Microprocessor</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ctr">
                        <a:spcBef>
                          <a:spcPts val="0"/>
                        </a:spcBef>
                        <a:spcAft>
                          <a:spcPts val="0"/>
                        </a:spcAft>
                        <a:buNone/>
                      </a:pPr>
                      <a:r>
                        <a:rPr b="1" lang="en" sz="1200"/>
                        <a:t>Arduino MKR WiFi 1010</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ctr">
                        <a:spcBef>
                          <a:spcPts val="0"/>
                        </a:spcBef>
                        <a:spcAft>
                          <a:spcPts val="0"/>
                        </a:spcAft>
                        <a:buNone/>
                      </a:pPr>
                      <a:r>
                        <a:rPr b="1" lang="en" sz="1200"/>
                        <a:t>Raspberry Pi Zero 2 W</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ctr">
                        <a:spcBef>
                          <a:spcPts val="0"/>
                        </a:spcBef>
                        <a:spcAft>
                          <a:spcPts val="0"/>
                        </a:spcAft>
                        <a:buNone/>
                      </a:pPr>
                      <a:r>
                        <a:rPr b="1" lang="en" sz="1200">
                          <a:highlight>
                            <a:srgbClr val="FFFF00"/>
                          </a:highlight>
                        </a:rPr>
                        <a:t>HUZZAH32</a:t>
                      </a:r>
                      <a:endParaRPr b="1"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r>
              <a:tr h="347025">
                <a:tc>
                  <a:txBody>
                    <a:bodyPr/>
                    <a:lstStyle/>
                    <a:p>
                      <a:pPr indent="0" lvl="0" marL="0" rtl="0" algn="ctr">
                        <a:spcBef>
                          <a:spcPts val="0"/>
                        </a:spcBef>
                        <a:spcAft>
                          <a:spcPts val="0"/>
                        </a:spcAft>
                        <a:buNone/>
                      </a:pPr>
                      <a:r>
                        <a:rPr b="1" lang="en" sz="1200"/>
                        <a:t>Size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ctr">
                        <a:spcBef>
                          <a:spcPts val="0"/>
                        </a:spcBef>
                        <a:spcAft>
                          <a:spcPts val="0"/>
                        </a:spcAft>
                        <a:buNone/>
                      </a:pPr>
                      <a:r>
                        <a:rPr lang="en" sz="1200"/>
                        <a:t>61.5mm x 25mm</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D9E1F2"/>
                    </a:solidFill>
                  </a:tcPr>
                </a:tc>
                <a:tc>
                  <a:txBody>
                    <a:bodyPr/>
                    <a:lstStyle/>
                    <a:p>
                      <a:pPr indent="0" lvl="0" marL="0" rtl="0" algn="ctr">
                        <a:spcBef>
                          <a:spcPts val="0"/>
                        </a:spcBef>
                        <a:spcAft>
                          <a:spcPts val="0"/>
                        </a:spcAft>
                        <a:buNone/>
                      </a:pPr>
                      <a:r>
                        <a:rPr lang="en" sz="1200"/>
                        <a:t>65mm x 30mm</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D9E1F2"/>
                    </a:solidFill>
                  </a:tcPr>
                </a:tc>
                <a:tc>
                  <a:txBody>
                    <a:bodyPr/>
                    <a:lstStyle/>
                    <a:p>
                      <a:pPr indent="0" lvl="0" marL="0" rtl="0" algn="ctr">
                        <a:spcBef>
                          <a:spcPts val="0"/>
                        </a:spcBef>
                        <a:spcAft>
                          <a:spcPts val="0"/>
                        </a:spcAft>
                        <a:buNone/>
                      </a:pPr>
                      <a:r>
                        <a:rPr lang="en" sz="1200">
                          <a:highlight>
                            <a:srgbClr val="FFFF00"/>
                          </a:highlight>
                        </a:rPr>
                        <a:t>51mm x 23mm</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D9E1F2"/>
                    </a:solidFill>
                  </a:tcPr>
                </a:tc>
              </a:tr>
              <a:tr h="347025">
                <a:tc>
                  <a:txBody>
                    <a:bodyPr/>
                    <a:lstStyle/>
                    <a:p>
                      <a:pPr indent="0" lvl="0" marL="0" rtl="0" algn="ctr">
                        <a:spcBef>
                          <a:spcPts val="0"/>
                        </a:spcBef>
                        <a:spcAft>
                          <a:spcPts val="0"/>
                        </a:spcAft>
                        <a:buNone/>
                      </a:pPr>
                      <a:r>
                        <a:rPr b="1" lang="en" sz="1200"/>
                        <a:t>Interface</a:t>
                      </a:r>
                      <a:endParaRPr b="1" sz="12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ctr">
                        <a:spcBef>
                          <a:spcPts val="0"/>
                        </a:spcBef>
                        <a:spcAft>
                          <a:spcPts val="0"/>
                        </a:spcAft>
                        <a:buNone/>
                      </a:pPr>
                      <a:r>
                        <a:rPr lang="en" sz="1200"/>
                        <a:t>32-bit</a:t>
                      </a:r>
                      <a:endParaRPr sz="1200"/>
                    </a:p>
                  </a:txBody>
                  <a:tcPr marT="63500" marB="63500" marR="63500" marL="63500"/>
                </a:tc>
                <a:tc>
                  <a:txBody>
                    <a:bodyPr/>
                    <a:lstStyle/>
                    <a:p>
                      <a:pPr indent="0" lvl="0" marL="0" rtl="0" algn="ctr">
                        <a:spcBef>
                          <a:spcPts val="0"/>
                        </a:spcBef>
                        <a:spcAft>
                          <a:spcPts val="0"/>
                        </a:spcAft>
                        <a:buNone/>
                      </a:pPr>
                      <a:r>
                        <a:rPr lang="en" sz="1200"/>
                        <a:t>64-bit</a:t>
                      </a:r>
                      <a:endParaRPr sz="1200"/>
                    </a:p>
                  </a:txBody>
                  <a:tcPr marT="63500" marB="63500" marR="63500" marL="63500"/>
                </a:tc>
                <a:tc>
                  <a:txBody>
                    <a:bodyPr/>
                    <a:lstStyle/>
                    <a:p>
                      <a:pPr indent="0" lvl="0" marL="0" rtl="0" algn="ctr">
                        <a:spcBef>
                          <a:spcPts val="0"/>
                        </a:spcBef>
                        <a:spcAft>
                          <a:spcPts val="0"/>
                        </a:spcAft>
                        <a:buNone/>
                      </a:pPr>
                      <a:r>
                        <a:rPr lang="en" sz="1200">
                          <a:highlight>
                            <a:srgbClr val="FFFF00"/>
                          </a:highlight>
                        </a:rPr>
                        <a:t>32-bit</a:t>
                      </a:r>
                      <a:endParaRPr sz="1200">
                        <a:highlight>
                          <a:srgbClr val="FFFF00"/>
                        </a:highlight>
                      </a:endParaRPr>
                    </a:p>
                  </a:txBody>
                  <a:tcPr marT="63500" marB="63500" marR="63500" marL="63500"/>
                </a:tc>
              </a:tr>
              <a:tr h="347025">
                <a:tc>
                  <a:txBody>
                    <a:bodyPr/>
                    <a:lstStyle/>
                    <a:p>
                      <a:pPr indent="0" lvl="0" marL="0" rtl="0" algn="ctr">
                        <a:spcBef>
                          <a:spcPts val="0"/>
                        </a:spcBef>
                        <a:spcAft>
                          <a:spcPts val="0"/>
                        </a:spcAft>
                        <a:buNone/>
                      </a:pPr>
                      <a:r>
                        <a:rPr b="1" lang="en" sz="1200"/>
                        <a:t>Pin Count</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ctr">
                        <a:spcBef>
                          <a:spcPts val="0"/>
                        </a:spcBef>
                        <a:spcAft>
                          <a:spcPts val="0"/>
                        </a:spcAft>
                        <a:buNone/>
                      </a:pPr>
                      <a:r>
                        <a:rPr lang="en" sz="1200"/>
                        <a:t>23</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D9E1F2"/>
                    </a:solidFill>
                  </a:tcPr>
                </a:tc>
                <a:tc>
                  <a:txBody>
                    <a:bodyPr/>
                    <a:lstStyle/>
                    <a:p>
                      <a:pPr indent="0" lvl="0" marL="0" rtl="0" algn="ctr">
                        <a:spcBef>
                          <a:spcPts val="0"/>
                        </a:spcBef>
                        <a:spcAft>
                          <a:spcPts val="0"/>
                        </a:spcAft>
                        <a:buNone/>
                      </a:pPr>
                      <a:r>
                        <a:rPr lang="en" sz="1200"/>
                        <a:t>40</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D9E1F2"/>
                    </a:solidFill>
                  </a:tcPr>
                </a:tc>
                <a:tc>
                  <a:txBody>
                    <a:bodyPr/>
                    <a:lstStyle/>
                    <a:p>
                      <a:pPr indent="0" lvl="0" marL="0" rtl="0" algn="ctr">
                        <a:spcBef>
                          <a:spcPts val="0"/>
                        </a:spcBef>
                        <a:spcAft>
                          <a:spcPts val="0"/>
                        </a:spcAft>
                        <a:buNone/>
                      </a:pPr>
                      <a:r>
                        <a:rPr lang="en" sz="1200">
                          <a:highlight>
                            <a:srgbClr val="FFFF00"/>
                          </a:highlight>
                        </a:rPr>
                        <a:t>21</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D9E1F2"/>
                    </a:solidFill>
                  </a:tcPr>
                </a:tc>
              </a:tr>
              <a:tr h="347025">
                <a:tc>
                  <a:txBody>
                    <a:bodyPr/>
                    <a:lstStyle/>
                    <a:p>
                      <a:pPr indent="0" lvl="0" marL="0" rtl="0" algn="ctr">
                        <a:spcBef>
                          <a:spcPts val="0"/>
                        </a:spcBef>
                        <a:spcAft>
                          <a:spcPts val="0"/>
                        </a:spcAft>
                        <a:buNone/>
                      </a:pPr>
                      <a:r>
                        <a:rPr b="1" lang="en" sz="1200"/>
                        <a:t>CPU Speed</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ctr">
                        <a:spcBef>
                          <a:spcPts val="0"/>
                        </a:spcBef>
                        <a:spcAft>
                          <a:spcPts val="0"/>
                        </a:spcAft>
                        <a:buNone/>
                      </a:pPr>
                      <a:r>
                        <a:rPr lang="en" sz="1200"/>
                        <a:t>240 MHz</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 GHz</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highlight>
                            <a:srgbClr val="FFFF00"/>
                          </a:highlight>
                        </a:rPr>
                        <a:t>240 MHz</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7025">
                <a:tc>
                  <a:txBody>
                    <a:bodyPr/>
                    <a:lstStyle/>
                    <a:p>
                      <a:pPr indent="0" lvl="0" marL="0" rtl="0" algn="ctr">
                        <a:spcBef>
                          <a:spcPts val="0"/>
                        </a:spcBef>
                        <a:spcAft>
                          <a:spcPts val="0"/>
                        </a:spcAft>
                        <a:buNone/>
                      </a:pPr>
                      <a:r>
                        <a:rPr b="1" lang="en" sz="1200"/>
                        <a:t>Memory</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ctr">
                        <a:spcBef>
                          <a:spcPts val="0"/>
                        </a:spcBef>
                        <a:spcAft>
                          <a:spcPts val="0"/>
                        </a:spcAft>
                        <a:buNone/>
                      </a:pPr>
                      <a:r>
                        <a:rPr lang="en" sz="1200"/>
                        <a:t>256 KB</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ctr">
                        <a:spcBef>
                          <a:spcPts val="0"/>
                        </a:spcBef>
                        <a:spcAft>
                          <a:spcPts val="0"/>
                        </a:spcAft>
                        <a:buNone/>
                      </a:pPr>
                      <a:r>
                        <a:rPr lang="en" sz="1200"/>
                        <a:t>512 MB</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ctr">
                        <a:spcBef>
                          <a:spcPts val="0"/>
                        </a:spcBef>
                        <a:spcAft>
                          <a:spcPts val="0"/>
                        </a:spcAft>
                        <a:buNone/>
                      </a:pPr>
                      <a:r>
                        <a:rPr lang="en" sz="1200">
                          <a:highlight>
                            <a:srgbClr val="FFFF00"/>
                          </a:highlight>
                        </a:rPr>
                        <a:t>4 MB</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r h="754425">
                <a:tc>
                  <a:txBody>
                    <a:bodyPr/>
                    <a:lstStyle/>
                    <a:p>
                      <a:pPr indent="0" lvl="0" marL="0" rtl="0" algn="ctr">
                        <a:spcBef>
                          <a:spcPts val="0"/>
                        </a:spcBef>
                        <a:spcAft>
                          <a:spcPts val="0"/>
                        </a:spcAft>
                        <a:buNone/>
                      </a:pPr>
                      <a:r>
                        <a:rPr b="1" lang="en" sz="1200"/>
                        <a:t>Communication</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ctr">
                        <a:spcBef>
                          <a:spcPts val="0"/>
                        </a:spcBef>
                        <a:spcAft>
                          <a:spcPts val="0"/>
                        </a:spcAft>
                        <a:buNone/>
                      </a:pPr>
                      <a:r>
                        <a:rPr lang="en" sz="1200"/>
                        <a:t>1 x UART, 1 x SPI, 1 x I2C, 7 x ADC, 1 x DAC, 8 x Digital I/O</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2 x UART, 11 x SPI, 4 x I2C</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highlight>
                            <a:srgbClr val="FFFF00"/>
                          </a:highlight>
                        </a:rPr>
                        <a:t>3 x UART, 3 x SPI, 2 x I2C, 12 x ADC, 2 x I2S, 2 x DAC</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7025">
                <a:tc>
                  <a:txBody>
                    <a:bodyPr/>
                    <a:lstStyle/>
                    <a:p>
                      <a:pPr indent="0" lvl="0" marL="0" rtl="0" algn="ctr">
                        <a:spcBef>
                          <a:spcPts val="0"/>
                        </a:spcBef>
                        <a:spcAft>
                          <a:spcPts val="0"/>
                        </a:spcAft>
                        <a:buNone/>
                      </a:pPr>
                      <a:r>
                        <a:rPr b="1" lang="en" sz="1200"/>
                        <a:t>Operating Voltage</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ctr">
                        <a:spcBef>
                          <a:spcPts val="0"/>
                        </a:spcBef>
                        <a:spcAft>
                          <a:spcPts val="0"/>
                        </a:spcAft>
                        <a:buNone/>
                      </a:pPr>
                      <a:r>
                        <a:rPr lang="en" sz="1200"/>
                        <a:t>3.3V</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ctr">
                        <a:spcBef>
                          <a:spcPts val="0"/>
                        </a:spcBef>
                        <a:spcAft>
                          <a:spcPts val="0"/>
                        </a:spcAft>
                        <a:buNone/>
                      </a:pPr>
                      <a:r>
                        <a:rPr lang="en" sz="1200"/>
                        <a:t>5V</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ctr">
                        <a:spcBef>
                          <a:spcPts val="0"/>
                        </a:spcBef>
                        <a:spcAft>
                          <a:spcPts val="0"/>
                        </a:spcAft>
                        <a:buNone/>
                      </a:pPr>
                      <a:r>
                        <a:rPr lang="en" sz="1200">
                          <a:highlight>
                            <a:srgbClr val="FFFF00"/>
                          </a:highlight>
                        </a:rPr>
                        <a:t>3.3V</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r h="347025">
                <a:tc>
                  <a:txBody>
                    <a:bodyPr/>
                    <a:lstStyle/>
                    <a:p>
                      <a:pPr indent="0" lvl="0" marL="0" rtl="0" algn="ctr">
                        <a:spcBef>
                          <a:spcPts val="0"/>
                        </a:spcBef>
                        <a:spcAft>
                          <a:spcPts val="0"/>
                        </a:spcAft>
                        <a:buNone/>
                      </a:pPr>
                      <a:r>
                        <a:rPr b="1" lang="en" sz="1200"/>
                        <a:t>WiFi</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ctr">
                        <a:spcBef>
                          <a:spcPts val="0"/>
                        </a:spcBef>
                        <a:spcAft>
                          <a:spcPts val="0"/>
                        </a:spcAft>
                        <a:buNone/>
                      </a:pPr>
                      <a:r>
                        <a:rPr lang="en" sz="1200"/>
                        <a:t>Yes</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Yes</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highlight>
                            <a:srgbClr val="FFFF00"/>
                          </a:highlight>
                        </a:rPr>
                        <a:t>Yes</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7025">
                <a:tc>
                  <a:txBody>
                    <a:bodyPr/>
                    <a:lstStyle/>
                    <a:p>
                      <a:pPr indent="0" lvl="0" marL="0" rtl="0" algn="ctr">
                        <a:spcBef>
                          <a:spcPts val="0"/>
                        </a:spcBef>
                        <a:spcAft>
                          <a:spcPts val="0"/>
                        </a:spcAft>
                        <a:buNone/>
                      </a:pPr>
                      <a:r>
                        <a:rPr b="1" lang="en" sz="1200"/>
                        <a:t>Bluetooth (BLE)</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ctr">
                        <a:spcBef>
                          <a:spcPts val="0"/>
                        </a:spcBef>
                        <a:spcAft>
                          <a:spcPts val="0"/>
                        </a:spcAft>
                        <a:buNone/>
                      </a:pPr>
                      <a:r>
                        <a:rPr lang="en" sz="1200"/>
                        <a:t>Yes</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ctr">
                        <a:spcBef>
                          <a:spcPts val="0"/>
                        </a:spcBef>
                        <a:spcAft>
                          <a:spcPts val="0"/>
                        </a:spcAft>
                        <a:buNone/>
                      </a:pPr>
                      <a:r>
                        <a:rPr lang="en" sz="1200"/>
                        <a:t>Yes</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ctr">
                        <a:spcBef>
                          <a:spcPts val="0"/>
                        </a:spcBef>
                        <a:spcAft>
                          <a:spcPts val="0"/>
                        </a:spcAft>
                        <a:buNone/>
                      </a:pPr>
                      <a:r>
                        <a:rPr lang="en" sz="1200">
                          <a:highlight>
                            <a:srgbClr val="FFFF00"/>
                          </a:highlight>
                        </a:rPr>
                        <a:t>Yes</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r h="347025">
                <a:tc>
                  <a:txBody>
                    <a:bodyPr/>
                    <a:lstStyle/>
                    <a:p>
                      <a:pPr indent="0" lvl="0" marL="0" rtl="0" algn="ctr">
                        <a:spcBef>
                          <a:spcPts val="0"/>
                        </a:spcBef>
                        <a:spcAft>
                          <a:spcPts val="0"/>
                        </a:spcAft>
                        <a:buNone/>
                      </a:pPr>
                      <a:r>
                        <a:rPr b="1" lang="en" sz="1200"/>
                        <a:t>Price</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ctr">
                        <a:spcBef>
                          <a:spcPts val="0"/>
                        </a:spcBef>
                        <a:spcAft>
                          <a:spcPts val="0"/>
                        </a:spcAft>
                        <a:buNone/>
                      </a:pPr>
                      <a:r>
                        <a:rPr lang="en" sz="1200"/>
                        <a:t>$35</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$55</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highlight>
                            <a:srgbClr val="FFFF00"/>
                          </a:highlight>
                        </a:rPr>
                        <a:t>$21.95</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88" name="Google Shape;188;p20"/>
          <p:cNvSpPr txBox="1"/>
          <p:nvPr/>
        </p:nvSpPr>
        <p:spPr>
          <a:xfrm>
            <a:off x="359850" y="4495650"/>
            <a:ext cx="84243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400"/>
              </a:spcAft>
              <a:buNone/>
            </a:pPr>
            <a:r>
              <a:rPr i="1" lang="en" sz="1200">
                <a:solidFill>
                  <a:srgbClr val="666666"/>
                </a:solidFill>
              </a:rPr>
              <a:t>Microcontroller Comparison Table</a:t>
            </a:r>
            <a:endParaRPr/>
          </a:p>
        </p:txBody>
      </p:sp>
      <p:pic>
        <p:nvPicPr>
          <p:cNvPr id="189" name="Google Shape;189;p20"/>
          <p:cNvPicPr preferRelativeResize="0"/>
          <p:nvPr/>
        </p:nvPicPr>
        <p:blipFill rotWithShape="1">
          <a:blip r:embed="rId3">
            <a:alphaModFix/>
          </a:blip>
          <a:srcRect b="0" l="14877" r="14074" t="21556"/>
          <a:stretch/>
        </p:blipFill>
        <p:spPr>
          <a:xfrm>
            <a:off x="8056825" y="3509100"/>
            <a:ext cx="821700" cy="1206550"/>
          </a:xfrm>
          <a:prstGeom prst="rect">
            <a:avLst/>
          </a:prstGeom>
          <a:noFill/>
          <a:ln>
            <a:noFill/>
          </a:ln>
        </p:spPr>
      </p:pic>
      <p:sp>
        <p:nvSpPr>
          <p:cNvPr id="190" name="Google Shape;190;p20"/>
          <p:cNvSpPr txBox="1"/>
          <p:nvPr/>
        </p:nvSpPr>
        <p:spPr>
          <a:xfrm>
            <a:off x="8141125" y="4661275"/>
            <a:ext cx="653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Daniel</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graphicFrame>
        <p:nvGraphicFramePr>
          <p:cNvPr id="195" name="Google Shape;195;p21"/>
          <p:cNvGraphicFramePr/>
          <p:nvPr/>
        </p:nvGraphicFramePr>
        <p:xfrm>
          <a:off x="1828800" y="441975"/>
          <a:ext cx="3000000" cy="3000000"/>
        </p:xfrm>
        <a:graphic>
          <a:graphicData uri="http://schemas.openxmlformats.org/drawingml/2006/table">
            <a:tbl>
              <a:tblPr>
                <a:noFill/>
                <a:tableStyleId>{2A693DEF-ED96-4F7A-909F-CEA66F1CC568}</a:tableStyleId>
              </a:tblPr>
              <a:tblGrid>
                <a:gridCol w="781600"/>
                <a:gridCol w="1282425"/>
                <a:gridCol w="1176200"/>
                <a:gridCol w="1123075"/>
                <a:gridCol w="1123075"/>
              </a:tblGrid>
              <a:tr h="308150">
                <a:tc>
                  <a:txBody>
                    <a:bodyPr/>
                    <a:lstStyle/>
                    <a:p>
                      <a:pPr indent="0" lvl="0" marL="0" rtl="0" algn="just">
                        <a:spcBef>
                          <a:spcPts val="0"/>
                        </a:spcBef>
                        <a:spcAft>
                          <a:spcPts val="0"/>
                        </a:spcAft>
                        <a:buNone/>
                      </a:pPr>
                      <a:r>
                        <a:rPr b="1" lang="en" sz="1200"/>
                        <a:t>Name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Language Options</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Development Environments</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Market </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c>
                  <a:txBody>
                    <a:bodyPr/>
                    <a:lstStyle/>
                    <a:p>
                      <a:pPr indent="0" lvl="0" marL="0" rtl="0" algn="just">
                        <a:spcBef>
                          <a:spcPts val="0"/>
                        </a:spcBef>
                        <a:spcAft>
                          <a:spcPts val="0"/>
                        </a:spcAft>
                        <a:buNone/>
                      </a:pPr>
                      <a:r>
                        <a:rPr b="1" lang="en" sz="1200"/>
                        <a:t>Cost of App Development</a:t>
                      </a:r>
                      <a:endParaRPr b="1"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72C4"/>
                    </a:solidFill>
                  </a:tcPr>
                </a:tc>
              </a:tr>
              <a:tr h="308150">
                <a:tc>
                  <a:txBody>
                    <a:bodyPr/>
                    <a:lstStyle/>
                    <a:p>
                      <a:pPr indent="0" lvl="0" marL="0" rtl="0" algn="just">
                        <a:spcBef>
                          <a:spcPts val="0"/>
                        </a:spcBef>
                        <a:spcAft>
                          <a:spcPts val="0"/>
                        </a:spcAft>
                        <a:buNone/>
                      </a:pPr>
                      <a:r>
                        <a:rPr lang="en" sz="1200"/>
                        <a:t>iOS</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Swift</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Xcode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Apple Store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rtl="0" algn="just">
                        <a:spcBef>
                          <a:spcPts val="0"/>
                        </a:spcBef>
                        <a:spcAft>
                          <a:spcPts val="0"/>
                        </a:spcAft>
                        <a:buNone/>
                      </a:pPr>
                      <a:r>
                        <a:rPr lang="en" sz="1200"/>
                        <a:t>$99 per year</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r h="308150">
                <a:tc>
                  <a:txBody>
                    <a:bodyPr/>
                    <a:lstStyle/>
                    <a:p>
                      <a:pPr indent="0" lvl="0" marL="0" rtl="0" algn="just">
                        <a:spcBef>
                          <a:spcPts val="0"/>
                        </a:spcBef>
                        <a:spcAft>
                          <a:spcPts val="0"/>
                        </a:spcAft>
                        <a:buNone/>
                      </a:pPr>
                      <a:r>
                        <a:rPr lang="en" sz="1200">
                          <a:highlight>
                            <a:srgbClr val="FFFF00"/>
                          </a:highlight>
                        </a:rPr>
                        <a:t>Android</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highlight>
                            <a:srgbClr val="FFFF00"/>
                          </a:highlight>
                        </a:rPr>
                        <a:t>Java/ C++</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highlight>
                            <a:srgbClr val="FFFF00"/>
                          </a:highlight>
                        </a:rPr>
                        <a:t>Android Studio</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highlight>
                            <a:srgbClr val="FFFF00"/>
                          </a:highlight>
                        </a:rPr>
                        <a:t>Google Play Store</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en" sz="1200">
                          <a:highlight>
                            <a:srgbClr val="FFFF00"/>
                          </a:highlight>
                        </a:rPr>
                        <a:t>Free</a:t>
                      </a:r>
                      <a:endParaRPr sz="1200">
                        <a:highlight>
                          <a:srgbClr val="FFFF00"/>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196" name="Google Shape;196;p21"/>
          <p:cNvSpPr txBox="1"/>
          <p:nvPr/>
        </p:nvSpPr>
        <p:spPr>
          <a:xfrm>
            <a:off x="404550" y="4501350"/>
            <a:ext cx="8334900" cy="33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rgbClr val="666666"/>
                </a:solidFill>
              </a:rPr>
              <a:t>Operating System Comparison Table</a:t>
            </a:r>
            <a:endParaRPr/>
          </a:p>
        </p:txBody>
      </p:sp>
      <p:sp>
        <p:nvSpPr>
          <p:cNvPr id="197" name="Google Shape;197;p21"/>
          <p:cNvSpPr txBox="1"/>
          <p:nvPr/>
        </p:nvSpPr>
        <p:spPr>
          <a:xfrm>
            <a:off x="771850" y="1973875"/>
            <a:ext cx="72039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Language Options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Java and C++ are both languages that can run on any machine, not just Apple specific</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Development Environments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Android Studio runs on all machines, not Apple specific, allowing for freedom when it comes to later development</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Market</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Google Play Store allows for us to quickly and easily upload our app for the end user to download, without the need for verification as with the Apple Store</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Cost of App Development</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Minimizing cost is KEY for our project</a:t>
            </a:r>
            <a:endParaRPr>
              <a:latin typeface="Calibri"/>
              <a:ea typeface="Calibri"/>
              <a:cs typeface="Calibri"/>
              <a:sym typeface="Calibri"/>
            </a:endParaRPr>
          </a:p>
        </p:txBody>
      </p:sp>
      <p:pic>
        <p:nvPicPr>
          <p:cNvPr id="198" name="Google Shape;198;p21"/>
          <p:cNvPicPr preferRelativeResize="0"/>
          <p:nvPr/>
        </p:nvPicPr>
        <p:blipFill>
          <a:blip r:embed="rId3">
            <a:alphaModFix/>
          </a:blip>
          <a:stretch>
            <a:fillRect/>
          </a:stretch>
        </p:blipFill>
        <p:spPr>
          <a:xfrm>
            <a:off x="7975750" y="441975"/>
            <a:ext cx="847725" cy="1104900"/>
          </a:xfrm>
          <a:prstGeom prst="rect">
            <a:avLst/>
          </a:prstGeom>
          <a:noFill/>
          <a:ln>
            <a:noFill/>
          </a:ln>
        </p:spPr>
      </p:pic>
      <p:sp>
        <p:nvSpPr>
          <p:cNvPr id="199" name="Google Shape;199;p21"/>
          <p:cNvSpPr txBox="1"/>
          <p:nvPr/>
        </p:nvSpPr>
        <p:spPr>
          <a:xfrm>
            <a:off x="8027450" y="1496825"/>
            <a:ext cx="744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Brendon</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