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BFD3244-1894-411B-A432-43F5D780F558}">
  <a:tblStyle styleId="{0BFD3244-1894-411B-A432-43F5D780F55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Welcome to Group 12’s CDR Presentation. The purpose of this presentation is to detail the motivations and design/build processes, as well as how the project has evolved/change since its conception in Senior Design 1.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516816bb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516816bb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e3f5bcc0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e3f5bcc0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516816bb6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516816bb6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516816bb6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516816bb6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516816bb6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516816bb6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516816bb6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516816bb6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516816bb65_4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516816bb65_4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e3f5bcc03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e3f5bcc03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e3f5bcc030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e3f5bcc030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e3f5bcc030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e3f5bcc030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516816bb65_4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516816bb65_4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team, group 12. We consist of two electrical engineers, Alex and Carlos, and two computer engineers, Christopher and Victor.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e3f5bcc030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e3f5bcc030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e3f5bcc030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e3f5bcc03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e3fa06bcd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e3fa06bcd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application’s technology had to be selected before designing or developing could begin.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Two approaches to development were considered: a web application and a smartphone application. While both </a:t>
            </a:r>
            <a:r>
              <a:rPr lang="en"/>
              <a:t>approaches presented their own arguments for why it should be taken, all points must be considered; including a smooth development process as well as ease-of-access.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web application </a:t>
            </a:r>
            <a:r>
              <a:rPr lang="en"/>
              <a:t>approach</a:t>
            </a:r>
            <a:r>
              <a:rPr lang="en"/>
              <a:t> would </a:t>
            </a:r>
            <a:r>
              <a:rPr lang="en"/>
              <a:t>provide</a:t>
            </a:r>
            <a:r>
              <a:rPr lang="en"/>
              <a:t> ease-of-access to the user by allowing it to be accessible on any device. This would not only means any internet-capable device could take advantage of the </a:t>
            </a:r>
            <a:r>
              <a:rPr lang="en"/>
              <a:t>application</a:t>
            </a:r>
            <a:r>
              <a:rPr lang="en"/>
              <a:t>, but also implies cross-platform capabilities. However, since this is a web application, it would require server hosting which prove not only tricky to accomplish, but also potentially introduce more cost into the project, since third-party hosting websites tend to charge users for hosting capabilities.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smartphone application approach would provide not only ease-of-access to the user, but also could prove to smoothen the development process. This approach would eliminate the need for server hosting, since the application would be downloaded to the user’s device. Although, smartphone applications are </a:t>
            </a:r>
            <a:r>
              <a:rPr lang="en"/>
              <a:t>relatively</a:t>
            </a:r>
            <a:r>
              <a:rPr lang="en"/>
              <a:t> newer technology compared to websites, and this can prove to provide less documentation/community support for issues that may arise.</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e3fa06bcd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e3fa06bcd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deliberation over the technology approach, the smartphone application was selected as the approach that supports the group’s requirements, greater so than the website application.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smartphone application development, a main technology needs to be selected in order to drive development. With a smartphone application, there are a few different choices.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iOS</a:t>
            </a:r>
            <a:endParaRPr/>
          </a:p>
          <a:p>
            <a:pPr indent="0" lvl="0" marL="0" rtl="0" algn="l">
              <a:spcBef>
                <a:spcPts val="0"/>
              </a:spcBef>
              <a:spcAft>
                <a:spcPts val="0"/>
              </a:spcAft>
              <a:buNone/>
            </a:pPr>
            <a:r>
              <a:rPr lang="en"/>
              <a:t>	-apple is big company and has great support and documentation</a:t>
            </a:r>
            <a:endParaRPr/>
          </a:p>
          <a:p>
            <a:pPr indent="0" lvl="0" marL="0" rtl="0" algn="l">
              <a:spcBef>
                <a:spcPts val="0"/>
              </a:spcBef>
              <a:spcAft>
                <a:spcPts val="0"/>
              </a:spcAft>
              <a:buNone/>
            </a:pPr>
            <a:r>
              <a:rPr lang="en"/>
              <a:t>Android</a:t>
            </a:r>
            <a:endParaRPr/>
          </a:p>
          <a:p>
            <a:pPr indent="0" lvl="0" marL="0" rtl="0" algn="l">
              <a:spcBef>
                <a:spcPts val="0"/>
              </a:spcBef>
              <a:spcAft>
                <a:spcPts val="0"/>
              </a:spcAft>
              <a:buNone/>
            </a:pPr>
            <a:r>
              <a:rPr lang="en"/>
              <a:t>	-android is open source and much more community friendly</a:t>
            </a:r>
            <a:endParaRPr/>
          </a:p>
          <a:p>
            <a:pPr indent="0" lvl="0" marL="0" rtl="0" algn="l">
              <a:spcBef>
                <a:spcPts val="0"/>
              </a:spcBef>
              <a:spcAft>
                <a:spcPts val="0"/>
              </a:spcAft>
              <a:buNone/>
            </a:pPr>
            <a:r>
              <a:rPr lang="en"/>
              <a:t>Flutter</a:t>
            </a:r>
            <a:endParaRPr/>
          </a:p>
          <a:p>
            <a:pPr indent="0" lvl="0" marL="0" rtl="0" algn="l">
              <a:spcBef>
                <a:spcPts val="0"/>
              </a:spcBef>
              <a:spcAft>
                <a:spcPts val="0"/>
              </a:spcAft>
              <a:buNone/>
            </a:pPr>
            <a:r>
              <a:rPr lang="en"/>
              <a:t>	-although a steep learning curve, it would prove the most useful due to (reasons on slide)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e3fa06bcd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e3fa06bcd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how since the bluetooth module we ended up using was ble, we needed a ble library and not something outdated like bluetooth 4.0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Mention that even though the permission for bluetooth is asked for and the connection with the bike is established all within the app, the device’s settings might still require tweaking for bluetooth to function properly (i.e. bluetooth somehow malfunctions and requires a functional reset in order to regain functionality)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iOS devices, permission must be granted to the application by the user in order to utilize bluetooth technology on the device, the location permissions library enables the developer to ask the user for permission to use the technologies on the device (not just location services like the name might imply)</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e3fa06bcd6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e3fa06bcd6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Figma.com is a great site that, for free, allowed the group to create a skeleton prototype design of the application itself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Mention that how ease of access and simple visuals were key factors when deciding what technology to use, and that mentality extends into the application design as well.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place emphasis on the modular keyword, as the home page  is built to be modular to support more features if planned/added (such as the proposed light control page)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as a tid bit, mention the color scheme and how its not only a good combination of colors, they also contrast well with another to increase accessibility and legibility. Also maybe mention it’s only appropriate for the school we all attend, UCF</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516816bb65_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516816bb65_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flowchart of app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Actions are separated into categories in terms of where it takes you (point out diagram key and the colors)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Begins with warning page (plz read)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Leads into home page with a permanent action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Home page takes you to both of the developed pages: the hud page and the bluetooth page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Bluetooth page will be responsible for searching for, finding, and connecting </a:t>
            </a:r>
            <a:r>
              <a:rPr lang="en"/>
              <a:t>to e-bike’s bluetooth module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HUD page is where data will be displayed in terms of speed and battery charge</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e3fa06bcd6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e3fa06bcd6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Although the application isnt complete, it’s making significant progress. The pages are built and the navigation through the app is as fluid and </a:t>
            </a:r>
            <a:r>
              <a:rPr lang="en"/>
              <a:t>intuitive</a:t>
            </a:r>
            <a:r>
              <a:rPr lang="en"/>
              <a:t> as expected, however the hud and bluetooth pages will be touched up to provide a more user-friendly experience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Even though the heads up display page does not yet function as intended, a bluetooth link has been established between the application and the bluetooth module. Not only was the application able to search and find the bluetooth module, it was also capable of </a:t>
            </a:r>
            <a:r>
              <a:rPr lang="en"/>
              <a:t>connecting</a:t>
            </a:r>
            <a:r>
              <a:rPr lang="en"/>
              <a:t> to it and sending a simple message to toggle LEDs. This was one of, if not the most important, hurdles of the application to overcome.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application is on schedule to be </a:t>
            </a:r>
            <a:r>
              <a:rPr lang="en"/>
              <a:t>completed</a:t>
            </a:r>
            <a:r>
              <a:rPr lang="en"/>
              <a:t> in time for final presentations at the end of July. Even though great progress is being made, the stretch goals the group came up with are still just that: stretch goals. The group would like them to be attained, however the proposed functionality of the bike must be prioritized. Steps are being taken to ensure that if time is allotted for the stretch goals, development can go smoothly.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516816bb65_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516816bb65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516816bb6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516816bb6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516816bb6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516816bb6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motivation behind this project is mainly to contribute/meet the current modern expectations of electric bicycles.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Personal cars are a great choice for transportation in the United States</a:t>
            </a:r>
            <a:endParaRPr/>
          </a:p>
          <a:p>
            <a:pPr indent="0" lvl="0" marL="0" rtl="0" algn="l">
              <a:spcBef>
                <a:spcPts val="0"/>
              </a:spcBef>
              <a:spcAft>
                <a:spcPts val="0"/>
              </a:spcAft>
              <a:buNone/>
            </a:pPr>
            <a:r>
              <a:rPr lang="en"/>
              <a:t>	-Most cities/areas in the USA are very spread out and have strong road foundations to allow for gasoline-powered automobiles</a:t>
            </a:r>
            <a:endParaRPr/>
          </a:p>
          <a:p>
            <a:pPr indent="0" lvl="0" marL="0" rtl="0" algn="l">
              <a:spcBef>
                <a:spcPts val="0"/>
              </a:spcBef>
              <a:spcAft>
                <a:spcPts val="0"/>
              </a:spcAft>
              <a:buNone/>
            </a:pPr>
            <a:r>
              <a:rPr lang="en"/>
              <a:t>		-lack foundations for sidewalks occasionally</a:t>
            </a:r>
            <a:endParaRPr/>
          </a:p>
          <a:p>
            <a:pPr indent="0" lvl="0" marL="0" rtl="0" algn="l">
              <a:spcBef>
                <a:spcPts val="0"/>
              </a:spcBef>
              <a:spcAft>
                <a:spcPts val="0"/>
              </a:spcAft>
              <a:buNone/>
            </a:pPr>
            <a:r>
              <a:rPr lang="en"/>
              <a:t>	-This unfortunately renders other </a:t>
            </a:r>
            <a:r>
              <a:rPr lang="en"/>
              <a:t>transportation methods like walking or traditional bicycles either inconvenient or inefficient</a:t>
            </a:r>
            <a:endParaRPr/>
          </a:p>
          <a:p>
            <a:pPr indent="0" lvl="0" marL="0" rtl="0" algn="l">
              <a:spcBef>
                <a:spcPts val="0"/>
              </a:spcBef>
              <a:spcAft>
                <a:spcPts val="0"/>
              </a:spcAft>
              <a:buNone/>
            </a:pPr>
            <a:r>
              <a:rPr lang="en"/>
              <a:t>		-traditional bicycles can get tiring and can even be considered useless if people are not physically able to bike to their destination</a:t>
            </a:r>
            <a:endParaRPr/>
          </a:p>
          <a:p>
            <a:pPr indent="0" lvl="0" marL="0" rtl="0" algn="l">
              <a:spcBef>
                <a:spcPts val="0"/>
              </a:spcBef>
              <a:spcAft>
                <a:spcPts val="0"/>
              </a:spcAft>
              <a:buNone/>
            </a:pPr>
            <a:r>
              <a:rPr lang="en"/>
              <a:t>		-not the case in heavily urban areas like downtown areas with tightly packed buildings and large sidewalks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These are great supporting facts for why electric bicycles are growing in popularity</a:t>
            </a:r>
            <a:endParaRPr/>
          </a:p>
          <a:p>
            <a:pPr indent="0" lvl="0" marL="0" rtl="0" algn="l">
              <a:spcBef>
                <a:spcPts val="0"/>
              </a:spcBef>
              <a:spcAft>
                <a:spcPts val="0"/>
              </a:spcAft>
              <a:buNone/>
            </a:pPr>
            <a:r>
              <a:rPr lang="en"/>
              <a:t>	-they are a significantly cheaper alternative to cars</a:t>
            </a:r>
            <a:endParaRPr/>
          </a:p>
          <a:p>
            <a:pPr indent="0" lvl="0" marL="0" rtl="0" algn="l">
              <a:spcBef>
                <a:spcPts val="0"/>
              </a:spcBef>
              <a:spcAft>
                <a:spcPts val="0"/>
              </a:spcAft>
              <a:buNone/>
            </a:pPr>
            <a:r>
              <a:rPr lang="en"/>
              <a:t>		-may not require insurance</a:t>
            </a:r>
            <a:endParaRPr/>
          </a:p>
          <a:p>
            <a:pPr indent="0" lvl="0" marL="0" rtl="0" algn="l">
              <a:spcBef>
                <a:spcPts val="0"/>
              </a:spcBef>
              <a:spcAft>
                <a:spcPts val="0"/>
              </a:spcAft>
              <a:buNone/>
            </a:pPr>
            <a:r>
              <a:rPr lang="en"/>
              <a:t>		-certain categories of e-bikes do not require registration</a:t>
            </a:r>
            <a:endParaRPr/>
          </a:p>
          <a:p>
            <a:pPr indent="0" lvl="0" marL="0" rtl="0" algn="l">
              <a:spcBef>
                <a:spcPts val="0"/>
              </a:spcBef>
              <a:spcAft>
                <a:spcPts val="0"/>
              </a:spcAft>
              <a:buNone/>
            </a:pPr>
            <a:r>
              <a:rPr lang="en"/>
              <a:t>	-also incredibly easier and cheaper to maintain than cars</a:t>
            </a:r>
            <a:endParaRPr/>
          </a:p>
          <a:p>
            <a:pPr indent="0" lvl="0" marL="0" rtl="0" algn="l">
              <a:spcBef>
                <a:spcPts val="0"/>
              </a:spcBef>
              <a:spcAft>
                <a:spcPts val="0"/>
              </a:spcAft>
              <a:buNone/>
            </a:pPr>
            <a:r>
              <a:rPr lang="en"/>
              <a:t>		-cars can run up to multiple thousands of dollars to maintain/repair</a:t>
            </a:r>
            <a:endParaRPr/>
          </a:p>
          <a:p>
            <a:pPr indent="0" lvl="0" marL="0" rtl="0" algn="l">
              <a:spcBef>
                <a:spcPts val="0"/>
              </a:spcBef>
              <a:spcAft>
                <a:spcPts val="0"/>
              </a:spcAft>
              <a:buNone/>
            </a:pPr>
            <a:r>
              <a:rPr lang="en"/>
              <a:t>		-e-bikes are significantly cheaper in maintenance cost</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With this project, we strive to either contribute to or meet expectations of modern e-bikes</a:t>
            </a:r>
            <a:endParaRPr/>
          </a:p>
          <a:p>
            <a:pPr indent="0" lvl="0" marL="0" rtl="0" algn="l">
              <a:spcBef>
                <a:spcPts val="0"/>
              </a:spcBef>
              <a:spcAft>
                <a:spcPts val="0"/>
              </a:spcAft>
              <a:buNone/>
            </a:pPr>
            <a:r>
              <a:rPr lang="en"/>
              <a:t>	-we are using modern technology to convert a traditional bicycle into an electric bicycle</a:t>
            </a:r>
            <a:endParaRPr/>
          </a:p>
          <a:p>
            <a:pPr indent="0" lvl="0" marL="0" rtl="0" algn="l">
              <a:spcBef>
                <a:spcPts val="0"/>
              </a:spcBef>
              <a:spcAft>
                <a:spcPts val="0"/>
              </a:spcAft>
              <a:buNone/>
            </a:pPr>
            <a:r>
              <a:rPr lang="en"/>
              <a:t>	-includes a smartphone application that connects to bicycle via bluetooth</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516816bb6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516816bb6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516816bb6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516816bb6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516816bb65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516816bb65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Carlos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516816bb65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516816bb65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e3f5bcc03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e3f5bcc03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e3f5bcc03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e3f5bcc03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5258c1a5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5258c1a5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e3f5bcc030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e3f5bcc03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hyperlink" Target="http://drive.google.com/file/d/1TMNvdbVuYT6EnooVAc9cGqP8ibNM_FMR/view" TargetMode="External"/><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hyperlink" Target="http://drive.google.com/file/d/1D783_WqND8ypGfzO8KscNMJxS1i9K2-n/view" TargetMode="External"/><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hyperlink" Target="http://drive.google.com/file/d/1GPT1O-l8LzXxvu5PDK3VpWzJR3iPMmvg/view" TargetMode="External"/><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15.png"/><Relationship Id="rId5" Type="http://schemas.openxmlformats.org/officeDocument/2006/relationships/hyperlink" Target="http://drive.google.com/file/d/1UELSt3kvUFFSpm4cnQIHMQiBMer2Dygc/view" TargetMode="External"/><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hyperlink" Target="http://drive.google.com/file/d/1iOe1818mVJVvYedspZBzg28FRONjXk4F/view" TargetMode="External"/><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hyperlink" Target="http://drive.google.com/file/d/1p8uTkr6MOaAZSHub1VzsRxidl2K5nxNC/view" TargetMode="External"/><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hyperlink" Target="http://drive.google.com/file/d/1rzMPcEezvQYCBeiG__txOiJiBFfsDZWN/view" TargetMode="External"/><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hyperlink" Target="http://drive.google.com/file/d/1nLz4soVGgPwdjkGqOyvwT5-91cvGKCpS/view" TargetMode="External"/><Relationship Id="rId6"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26.jpg"/><Relationship Id="rId5" Type="http://schemas.openxmlformats.org/officeDocument/2006/relationships/hyperlink" Target="http://drive.google.com/file/d/1lZwI_tS7rKQqzKPEI_31BytRg7hflZeV/view" TargetMode="External"/><Relationship Id="rId6"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6.jpg"/><Relationship Id="rId6" Type="http://schemas.openxmlformats.org/officeDocument/2006/relationships/hyperlink" Target="http://drive.google.com/file/d/1upIDTkVet5itd9wiyAAGe-0kYVN4eTky/view" TargetMode="External"/><Relationship Id="rId7"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26.jpg"/><Relationship Id="rId5" Type="http://schemas.openxmlformats.org/officeDocument/2006/relationships/hyperlink" Target="http://drive.google.com/file/d/15zxj08CXHrT6YDK5pSCIfek-9oyWpuLS/view" TargetMode="External"/><Relationship Id="rId6"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6.jp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4.jpg"/><Relationship Id="rId7" Type="http://schemas.openxmlformats.org/officeDocument/2006/relationships/hyperlink" Target="http://drive.google.com/file/d/1Oc5nVzf4olii77EthNoeLNrtv1sKdXX6/view" TargetMode="External"/><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6.jpg"/><Relationship Id="rId4" Type="http://schemas.openxmlformats.org/officeDocument/2006/relationships/hyperlink" Target="http://drive.google.com/file/d/1dMAYL0NYglqjREjVyDUDHTqQ7a-f7X7M/view" TargetMode="External"/><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jpg"/><Relationship Id="rId4" Type="http://schemas.openxmlformats.org/officeDocument/2006/relationships/hyperlink" Target="http://drive.google.com/file/d/1EHjcSgaPV94JkjveE8IwfiR-hv9piRYY/view" TargetMode="External"/><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jpg"/><Relationship Id="rId4" Type="http://schemas.openxmlformats.org/officeDocument/2006/relationships/hyperlink" Target="http://drive.google.com/file/d/1WRbyE7ixxP-qnTk5mhHRHqW3EZc3hjw8/view" TargetMode="External"/><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jpg"/><Relationship Id="rId4" Type="http://schemas.openxmlformats.org/officeDocument/2006/relationships/hyperlink" Target="http://drive.google.com/file/d/1n2jiLEb3-huM3f84roAT0Brzh2qwPcWB/view" TargetMode="External"/><Relationship Id="rId5"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jpg"/><Relationship Id="rId4" Type="http://schemas.openxmlformats.org/officeDocument/2006/relationships/hyperlink" Target="http://drive.google.com/file/d/1L8VNHqLfUa6OtAIhov89FQHuKeGJFYw0/view" TargetMode="External"/><Relationship Id="rId5"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4.jpg"/><Relationship Id="rId5" Type="http://schemas.openxmlformats.org/officeDocument/2006/relationships/hyperlink" Target="http://drive.google.com/file/d/1m3uP3rsfO9rZfKPaC5dqYRCjaTTw3Rog/view" TargetMode="External"/><Relationship Id="rId6"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5.jpg"/><Relationship Id="rId4" Type="http://schemas.openxmlformats.org/officeDocument/2006/relationships/image" Target="../media/image4.jpg"/><Relationship Id="rId5" Type="http://schemas.openxmlformats.org/officeDocument/2006/relationships/hyperlink" Target="http://drive.google.com/file/d/1-ZIZgOiM_USP90ZAGZPtUUA1rsJwJRa0/view" TargetMode="External"/><Relationship Id="rId6"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jpg"/><Relationship Id="rId4" Type="http://schemas.openxmlformats.org/officeDocument/2006/relationships/hyperlink" Target="http://drive.google.com/file/d/1y7dp7ksqbHbpqaODIkIfOAPpmzai_121/view" TargetMode="External"/><Relationship Id="rId5"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hyperlink" Target="http://drive.google.com/file/d/1Ag2N1lIV5_Pa-SM4yVIG6VLUhoTHO6Iz/view" TargetMode="External"/><Relationship Id="rId5"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hyperlink" Target="http://drive.google.com/file/d/1ZlNmDSr31DIPZge0uWwuHu9ydIQDQ8Ir/view" TargetMode="External"/><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hyperlink" Target="http://drive.google.com/file/d/1XwTPTrVHZ-RJjdYmZvVVy5ZZ7sc1eLc4/view" TargetMode="External"/><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5.png"/><Relationship Id="rId4" Type="http://schemas.openxmlformats.org/officeDocument/2006/relationships/hyperlink" Target="http://drive.google.com/file/d/1Gz4cB6hLwUTY0dvuZkiaAumkcDbgKY7X/view" TargetMode="External"/><Relationship Id="rId5"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1.png"/><Relationship Id="rId4" Type="http://schemas.openxmlformats.org/officeDocument/2006/relationships/image" Target="../media/image15.png"/><Relationship Id="rId5" Type="http://schemas.openxmlformats.org/officeDocument/2006/relationships/hyperlink" Target="http://drive.google.com/file/d/1JqcDVu1WZxE5pd-VCgV-RkUYTOo-cpF8/view" TargetMode="External"/><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hyperlink" Target="http://drive.google.com/file/d/1hUG7kZmib7TWWwtixdOoPV15Sw9YUome/view" TargetMode="External"/><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hyperlink" Target="http://drive.google.com/file/d/1gLhNgI-XoQhORPCaXJwUctl_xScXieGN/view" TargetMode="External"/><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hyperlink" Target="https://ebikes.ca/shop/electric-bicycle-parts/motors/mg310_std.html" TargetMode="External"/><Relationship Id="rId9" Type="http://schemas.openxmlformats.org/officeDocument/2006/relationships/image" Target="../media/image1.png"/><Relationship Id="rId5" Type="http://schemas.openxmlformats.org/officeDocument/2006/relationships/hyperlink" Target="https://ebikes.ca/shop/electric-bicycle-parts/motors/rh212-std-wind-hub-motor.html" TargetMode="External"/><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hyperlink" Target="http://drive.google.com/file/d/1zM55iD45f7fQcF60GpmmWuBeBKE1TDLk/view"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26.jpg"/><Relationship Id="rId7" Type="http://schemas.openxmlformats.org/officeDocument/2006/relationships/hyperlink" Target="http://drive.google.com/file/d/1QfGvDFle_4Du_Ns-1EH3hRhiU8eMZj1_/view" TargetMode="External"/><Relationship Id="rId8"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5.png"/><Relationship Id="rId6" Type="http://schemas.openxmlformats.org/officeDocument/2006/relationships/hyperlink" Target="http://drive.google.com/file/d/1V7QoMdf61JxUP7vn5PJMfs5PyM0CiXBh/view" TargetMode="External"/><Relationship Id="rId7"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26.jpg"/><Relationship Id="rId6" Type="http://schemas.openxmlformats.org/officeDocument/2006/relationships/hyperlink" Target="http://drive.google.com/file/d/1pz8nB8_bwzd4ZwdoiVr_EUDBIHTZaBcO/view" TargetMode="External"/><Relationship Id="rId7"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Project E-Bike</a:t>
            </a:r>
            <a:endParaRPr/>
          </a:p>
        </p:txBody>
      </p:sp>
      <p:sp>
        <p:nvSpPr>
          <p:cNvPr id="55" name="Google Shape;55;p13"/>
          <p:cNvSpPr txBox="1"/>
          <p:nvPr>
            <p:ph idx="1" type="subTitle"/>
          </p:nvPr>
        </p:nvSpPr>
        <p:spPr>
          <a:xfrm>
            <a:off x="311700" y="2834125"/>
            <a:ext cx="4260300" cy="18102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None/>
            </a:pPr>
            <a:r>
              <a:rPr lang="en" sz="2300"/>
              <a:t>Alexander Gilbert</a:t>
            </a:r>
            <a:endParaRPr sz="2300"/>
          </a:p>
          <a:p>
            <a:pPr indent="0" lvl="0" marL="0" rtl="0" algn="ctr">
              <a:lnSpc>
                <a:spcPct val="90000"/>
              </a:lnSpc>
              <a:spcBef>
                <a:spcPts val="0"/>
              </a:spcBef>
              <a:spcAft>
                <a:spcPts val="0"/>
              </a:spcAft>
              <a:buNone/>
            </a:pPr>
            <a:r>
              <a:rPr lang="en" sz="2300"/>
              <a:t>Carlos Curbelo</a:t>
            </a:r>
            <a:endParaRPr sz="2300"/>
          </a:p>
          <a:p>
            <a:pPr indent="0" lvl="0" marL="0" rtl="0" algn="ctr">
              <a:lnSpc>
                <a:spcPct val="90000"/>
              </a:lnSpc>
              <a:spcBef>
                <a:spcPts val="0"/>
              </a:spcBef>
              <a:spcAft>
                <a:spcPts val="0"/>
              </a:spcAft>
              <a:buNone/>
            </a:pPr>
            <a:r>
              <a:rPr lang="en" sz="2300"/>
              <a:t>Victor Petrillo</a:t>
            </a:r>
            <a:endParaRPr sz="2300"/>
          </a:p>
          <a:p>
            <a:pPr indent="0" lvl="0" marL="0" rtl="0" algn="ctr">
              <a:lnSpc>
                <a:spcPct val="90000"/>
              </a:lnSpc>
              <a:spcBef>
                <a:spcPts val="0"/>
              </a:spcBef>
              <a:spcAft>
                <a:spcPts val="0"/>
              </a:spcAft>
              <a:buNone/>
            </a:pPr>
            <a:r>
              <a:rPr lang="en" sz="2300"/>
              <a:t>Christopher Rumpf</a:t>
            </a:r>
            <a:endParaRPr sz="2300"/>
          </a:p>
        </p:txBody>
      </p:sp>
      <p:sp>
        <p:nvSpPr>
          <p:cNvPr id="56" name="Google Shape;56;p13"/>
          <p:cNvSpPr txBox="1"/>
          <p:nvPr>
            <p:ph idx="1" type="subTitle"/>
          </p:nvPr>
        </p:nvSpPr>
        <p:spPr>
          <a:xfrm>
            <a:off x="311700" y="29540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400"/>
              <a:t>UCF College of Engineering and </a:t>
            </a:r>
            <a:r>
              <a:rPr lang="en" sz="2300"/>
              <a:t>Computer </a:t>
            </a:r>
            <a:r>
              <a:rPr lang="en" sz="2400"/>
              <a:t>Science</a:t>
            </a:r>
            <a:endParaRPr sz="2400"/>
          </a:p>
        </p:txBody>
      </p:sp>
      <p:sp>
        <p:nvSpPr>
          <p:cNvPr id="57" name="Google Shape;57;p13"/>
          <p:cNvSpPr txBox="1"/>
          <p:nvPr>
            <p:ph idx="1" type="subTitle"/>
          </p:nvPr>
        </p:nvSpPr>
        <p:spPr>
          <a:xfrm>
            <a:off x="4572000" y="2834125"/>
            <a:ext cx="4260300" cy="18102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None/>
            </a:pPr>
            <a:r>
              <a:rPr lang="en" sz="2300"/>
              <a:t>Electrical Engineering</a:t>
            </a:r>
            <a:endParaRPr sz="2300"/>
          </a:p>
          <a:p>
            <a:pPr indent="0" lvl="0" marL="0" rtl="0" algn="ctr">
              <a:lnSpc>
                <a:spcPct val="90000"/>
              </a:lnSpc>
              <a:spcBef>
                <a:spcPts val="0"/>
              </a:spcBef>
              <a:spcAft>
                <a:spcPts val="0"/>
              </a:spcAft>
              <a:buNone/>
            </a:pPr>
            <a:r>
              <a:rPr lang="en" sz="2300"/>
              <a:t>Electrical Engineering</a:t>
            </a:r>
            <a:endParaRPr sz="2300"/>
          </a:p>
          <a:p>
            <a:pPr indent="0" lvl="0" marL="0" rtl="0" algn="ctr">
              <a:lnSpc>
                <a:spcPct val="90000"/>
              </a:lnSpc>
              <a:spcBef>
                <a:spcPts val="0"/>
              </a:spcBef>
              <a:spcAft>
                <a:spcPts val="0"/>
              </a:spcAft>
              <a:buNone/>
            </a:pPr>
            <a:r>
              <a:rPr lang="en" sz="2300"/>
              <a:t>Computer Engineering</a:t>
            </a:r>
            <a:endParaRPr sz="2300"/>
          </a:p>
          <a:p>
            <a:pPr indent="0" lvl="0" marL="0" rtl="0" algn="ctr">
              <a:lnSpc>
                <a:spcPct val="90000"/>
              </a:lnSpc>
              <a:spcBef>
                <a:spcPts val="0"/>
              </a:spcBef>
              <a:spcAft>
                <a:spcPts val="0"/>
              </a:spcAft>
              <a:buNone/>
            </a:pPr>
            <a:r>
              <a:rPr lang="en" sz="2300"/>
              <a:t>Computer Engineering</a:t>
            </a:r>
            <a:endParaRPr sz="2300"/>
          </a:p>
        </p:txBody>
      </p:sp>
      <p:pic>
        <p:nvPicPr>
          <p:cNvPr id="58" name="Google Shape;58;p13"/>
          <p:cNvPicPr preferRelativeResize="0"/>
          <p:nvPr/>
        </p:nvPicPr>
        <p:blipFill rotWithShape="1">
          <a:blip r:embed="rId3">
            <a:alphaModFix/>
          </a:blip>
          <a:srcRect b="0" l="11741" r="12552" t="6428"/>
          <a:stretch/>
        </p:blipFill>
        <p:spPr>
          <a:xfrm>
            <a:off x="8170975" y="0"/>
            <a:ext cx="973018" cy="1202725"/>
          </a:xfrm>
          <a:prstGeom prst="rect">
            <a:avLst/>
          </a:prstGeom>
          <a:noFill/>
          <a:ln>
            <a:noFill/>
          </a:ln>
        </p:spPr>
      </p:pic>
      <p:pic>
        <p:nvPicPr>
          <p:cNvPr id="59" name="Google Shape;59;p13" title="new intro.mp3">
            <a:hlinkClick r:id="rId4"/>
          </p:cNvPr>
          <p:cNvPicPr preferRelativeResize="0"/>
          <p:nvPr/>
        </p:nvPicPr>
        <p:blipFill>
          <a:blip r:embed="rId5">
            <a:alphaModFix/>
          </a:blip>
          <a:stretch>
            <a:fillRect/>
          </a:stretch>
        </p:blipFill>
        <p:spPr>
          <a:xfrm>
            <a:off x="152400" y="4198500"/>
            <a:ext cx="792600" cy="792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Hardware Design</a:t>
            </a:r>
            <a:endParaRPr/>
          </a:p>
        </p:txBody>
      </p:sp>
      <p:sp>
        <p:nvSpPr>
          <p:cNvPr id="153" name="Google Shape;153;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Block Diagram </a:t>
            </a:r>
            <a:endParaRPr/>
          </a:p>
          <a:p>
            <a:pPr indent="0" lvl="0" marL="0" rtl="0" algn="l">
              <a:spcBef>
                <a:spcPts val="1200"/>
              </a:spcBef>
              <a:spcAft>
                <a:spcPts val="0"/>
              </a:spcAft>
              <a:buNone/>
            </a:pPr>
            <a:r>
              <a:rPr lang="en"/>
              <a:t>PCB Design</a:t>
            </a:r>
            <a:endParaRPr/>
          </a:p>
          <a:p>
            <a:pPr indent="0" lvl="0" marL="0" rtl="0" algn="l">
              <a:spcBef>
                <a:spcPts val="1200"/>
              </a:spcBef>
              <a:spcAft>
                <a:spcPts val="1200"/>
              </a:spcAft>
              <a:buNone/>
            </a:pPr>
            <a:r>
              <a:t/>
            </a:r>
            <a:endParaRPr/>
          </a:p>
        </p:txBody>
      </p:sp>
      <p:pic>
        <p:nvPicPr>
          <p:cNvPr id="154" name="Google Shape;154;p22"/>
          <p:cNvPicPr preferRelativeResize="0"/>
          <p:nvPr/>
        </p:nvPicPr>
        <p:blipFill>
          <a:blip r:embed="rId3">
            <a:alphaModFix/>
          </a:blip>
          <a:stretch>
            <a:fillRect/>
          </a:stretch>
        </p:blipFill>
        <p:spPr>
          <a:xfrm>
            <a:off x="8005351" y="0"/>
            <a:ext cx="1138651" cy="2210350"/>
          </a:xfrm>
          <a:prstGeom prst="rect">
            <a:avLst/>
          </a:prstGeom>
          <a:noFill/>
          <a:ln>
            <a:noFill/>
          </a:ln>
        </p:spPr>
      </p:pic>
      <p:pic>
        <p:nvPicPr>
          <p:cNvPr id="155" name="Google Shape;155;p22" title="Hardware_design.mp3">
            <a:hlinkClick r:id="rId4"/>
          </p:cNvPr>
          <p:cNvPicPr preferRelativeResize="0"/>
          <p:nvPr/>
        </p:nvPicPr>
        <p:blipFill>
          <a:blip r:embed="rId5">
            <a:alphaModFix/>
          </a:blip>
          <a:stretch>
            <a:fillRect/>
          </a:stretch>
        </p:blipFill>
        <p:spPr>
          <a:xfrm>
            <a:off x="152400" y="4721275"/>
            <a:ext cx="269825" cy="269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Block Diagram</a:t>
            </a:r>
            <a:endParaRPr/>
          </a:p>
        </p:txBody>
      </p:sp>
      <p:sp>
        <p:nvSpPr>
          <p:cNvPr id="161" name="Google Shape;161;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2" name="Google Shape;162;p23"/>
          <p:cNvPicPr preferRelativeResize="0"/>
          <p:nvPr/>
        </p:nvPicPr>
        <p:blipFill>
          <a:blip r:embed="rId3">
            <a:alphaModFix/>
          </a:blip>
          <a:stretch>
            <a:fillRect/>
          </a:stretch>
        </p:blipFill>
        <p:spPr>
          <a:xfrm>
            <a:off x="1295328" y="1152475"/>
            <a:ext cx="6134974" cy="3531600"/>
          </a:xfrm>
          <a:prstGeom prst="rect">
            <a:avLst/>
          </a:prstGeom>
          <a:noFill/>
          <a:ln>
            <a:noFill/>
          </a:ln>
        </p:spPr>
      </p:pic>
      <p:pic>
        <p:nvPicPr>
          <p:cNvPr id="163" name="Google Shape;163;p23"/>
          <p:cNvPicPr preferRelativeResize="0"/>
          <p:nvPr/>
        </p:nvPicPr>
        <p:blipFill>
          <a:blip r:embed="rId4">
            <a:alphaModFix/>
          </a:blip>
          <a:stretch>
            <a:fillRect/>
          </a:stretch>
        </p:blipFill>
        <p:spPr>
          <a:xfrm>
            <a:off x="8057150" y="-8"/>
            <a:ext cx="1086837" cy="2109819"/>
          </a:xfrm>
          <a:prstGeom prst="rect">
            <a:avLst/>
          </a:prstGeom>
          <a:noFill/>
          <a:ln>
            <a:noFill/>
          </a:ln>
        </p:spPr>
      </p:pic>
      <p:pic>
        <p:nvPicPr>
          <p:cNvPr id="164" name="Google Shape;164;p23" title="Block_diagram (1).mp3">
            <a:hlinkClick r:id="rId5"/>
          </p:cNvPr>
          <p:cNvPicPr preferRelativeResize="0"/>
          <p:nvPr/>
        </p:nvPicPr>
        <p:blipFill>
          <a:blip r:embed="rId6">
            <a:alphaModFix/>
          </a:blip>
          <a:stretch>
            <a:fillRect/>
          </a:stretch>
        </p:blipFill>
        <p:spPr>
          <a:xfrm>
            <a:off x="152400" y="4607875"/>
            <a:ext cx="383225" cy="383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4"/>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Schematic</a:t>
            </a:r>
            <a:endParaRPr/>
          </a:p>
        </p:txBody>
      </p:sp>
      <p:pic>
        <p:nvPicPr>
          <p:cNvPr id="170" name="Google Shape;170;p24"/>
          <p:cNvPicPr preferRelativeResize="0"/>
          <p:nvPr/>
        </p:nvPicPr>
        <p:blipFill>
          <a:blip r:embed="rId3">
            <a:alphaModFix/>
          </a:blip>
          <a:stretch>
            <a:fillRect/>
          </a:stretch>
        </p:blipFill>
        <p:spPr>
          <a:xfrm>
            <a:off x="2044700" y="572700"/>
            <a:ext cx="6475899" cy="4246476"/>
          </a:xfrm>
          <a:prstGeom prst="rect">
            <a:avLst/>
          </a:prstGeom>
          <a:noFill/>
          <a:ln>
            <a:noFill/>
          </a:ln>
        </p:spPr>
      </p:pic>
      <p:sp>
        <p:nvSpPr>
          <p:cNvPr id="171" name="Google Shape;171;p24"/>
          <p:cNvSpPr txBox="1"/>
          <p:nvPr/>
        </p:nvSpPr>
        <p:spPr>
          <a:xfrm>
            <a:off x="217550" y="756250"/>
            <a:ext cx="236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Input/Outputs</a:t>
            </a:r>
            <a:endParaRPr>
              <a:solidFill>
                <a:schemeClr val="dk1"/>
              </a:solidFill>
            </a:endParaRPr>
          </a:p>
        </p:txBody>
      </p:sp>
      <p:pic>
        <p:nvPicPr>
          <p:cNvPr id="172" name="Google Shape;172;p24"/>
          <p:cNvPicPr preferRelativeResize="0"/>
          <p:nvPr/>
        </p:nvPicPr>
        <p:blipFill>
          <a:blip r:embed="rId4">
            <a:alphaModFix/>
          </a:blip>
          <a:stretch>
            <a:fillRect/>
          </a:stretch>
        </p:blipFill>
        <p:spPr>
          <a:xfrm>
            <a:off x="8520602" y="0"/>
            <a:ext cx="607275" cy="911150"/>
          </a:xfrm>
          <a:prstGeom prst="rect">
            <a:avLst/>
          </a:prstGeom>
          <a:noFill/>
          <a:ln>
            <a:noFill/>
          </a:ln>
        </p:spPr>
      </p:pic>
      <p:pic>
        <p:nvPicPr>
          <p:cNvPr id="173" name="Google Shape;173;p24" title="Schematic_gen.mp3">
            <a:hlinkClick r:id="rId5"/>
          </p:cNvPr>
          <p:cNvPicPr preferRelativeResize="0"/>
          <p:nvPr/>
        </p:nvPicPr>
        <p:blipFill>
          <a:blip r:embed="rId6">
            <a:alphaModFix/>
          </a:blip>
          <a:stretch>
            <a:fillRect/>
          </a:stretch>
        </p:blipFill>
        <p:spPr>
          <a:xfrm>
            <a:off x="152400" y="1918450"/>
            <a:ext cx="457200" cy="457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5"/>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Schematic</a:t>
            </a:r>
            <a:endParaRPr/>
          </a:p>
        </p:txBody>
      </p:sp>
      <p:pic>
        <p:nvPicPr>
          <p:cNvPr id="179" name="Google Shape;179;p25"/>
          <p:cNvPicPr preferRelativeResize="0"/>
          <p:nvPr/>
        </p:nvPicPr>
        <p:blipFill>
          <a:blip r:embed="rId3">
            <a:alphaModFix/>
          </a:blip>
          <a:stretch>
            <a:fillRect/>
          </a:stretch>
        </p:blipFill>
        <p:spPr>
          <a:xfrm>
            <a:off x="2653875" y="70600"/>
            <a:ext cx="4848676" cy="5002299"/>
          </a:xfrm>
          <a:prstGeom prst="rect">
            <a:avLst/>
          </a:prstGeom>
          <a:noFill/>
          <a:ln>
            <a:noFill/>
          </a:ln>
        </p:spPr>
      </p:pic>
      <p:sp>
        <p:nvSpPr>
          <p:cNvPr id="180" name="Google Shape;180;p25"/>
          <p:cNvSpPr txBox="1"/>
          <p:nvPr/>
        </p:nvSpPr>
        <p:spPr>
          <a:xfrm>
            <a:off x="305600" y="813225"/>
            <a:ext cx="210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Need three voltages</a:t>
            </a:r>
            <a:endParaRPr>
              <a:solidFill>
                <a:schemeClr val="dk1"/>
              </a:solidFill>
            </a:endParaRPr>
          </a:p>
        </p:txBody>
      </p:sp>
      <p:pic>
        <p:nvPicPr>
          <p:cNvPr id="181" name="Google Shape;181;p25"/>
          <p:cNvPicPr preferRelativeResize="0"/>
          <p:nvPr/>
        </p:nvPicPr>
        <p:blipFill>
          <a:blip r:embed="rId4">
            <a:alphaModFix/>
          </a:blip>
          <a:stretch>
            <a:fillRect/>
          </a:stretch>
        </p:blipFill>
        <p:spPr>
          <a:xfrm>
            <a:off x="8536727" y="0"/>
            <a:ext cx="607275" cy="911150"/>
          </a:xfrm>
          <a:prstGeom prst="rect">
            <a:avLst/>
          </a:prstGeom>
          <a:noFill/>
          <a:ln>
            <a:noFill/>
          </a:ln>
        </p:spPr>
      </p:pic>
      <p:pic>
        <p:nvPicPr>
          <p:cNvPr id="182" name="Google Shape;182;p25" title="Schematic_DC.mp3">
            <a:hlinkClick r:id="rId5"/>
          </p:cNvPr>
          <p:cNvPicPr preferRelativeResize="0"/>
          <p:nvPr/>
        </p:nvPicPr>
        <p:blipFill>
          <a:blip r:embed="rId6">
            <a:alphaModFix/>
          </a:blip>
          <a:stretch>
            <a:fillRect/>
          </a:stretch>
        </p:blipFill>
        <p:spPr>
          <a:xfrm>
            <a:off x="152400" y="1975425"/>
            <a:ext cx="457200" cy="45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6"/>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Schematic</a:t>
            </a:r>
            <a:endParaRPr/>
          </a:p>
        </p:txBody>
      </p:sp>
      <p:pic>
        <p:nvPicPr>
          <p:cNvPr id="188" name="Google Shape;188;p26"/>
          <p:cNvPicPr preferRelativeResize="0"/>
          <p:nvPr/>
        </p:nvPicPr>
        <p:blipFill>
          <a:blip r:embed="rId3">
            <a:alphaModFix/>
          </a:blip>
          <a:stretch>
            <a:fillRect/>
          </a:stretch>
        </p:blipFill>
        <p:spPr>
          <a:xfrm>
            <a:off x="2687800" y="70600"/>
            <a:ext cx="4397401" cy="5002300"/>
          </a:xfrm>
          <a:prstGeom prst="rect">
            <a:avLst/>
          </a:prstGeom>
          <a:noFill/>
          <a:ln>
            <a:noFill/>
          </a:ln>
        </p:spPr>
      </p:pic>
      <p:sp>
        <p:nvSpPr>
          <p:cNvPr id="189" name="Google Shape;189;p26"/>
          <p:cNvSpPr txBox="1"/>
          <p:nvPr/>
        </p:nvSpPr>
        <p:spPr>
          <a:xfrm>
            <a:off x="259000" y="802875"/>
            <a:ext cx="197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MCU and Bluetooth</a:t>
            </a:r>
            <a:endParaRPr>
              <a:solidFill>
                <a:schemeClr val="dk1"/>
              </a:solidFill>
            </a:endParaRPr>
          </a:p>
        </p:txBody>
      </p:sp>
      <p:pic>
        <p:nvPicPr>
          <p:cNvPr id="190" name="Google Shape;190;p26"/>
          <p:cNvPicPr preferRelativeResize="0"/>
          <p:nvPr/>
        </p:nvPicPr>
        <p:blipFill>
          <a:blip r:embed="rId4">
            <a:alphaModFix/>
          </a:blip>
          <a:stretch>
            <a:fillRect/>
          </a:stretch>
        </p:blipFill>
        <p:spPr>
          <a:xfrm>
            <a:off x="8536727" y="0"/>
            <a:ext cx="607275" cy="911150"/>
          </a:xfrm>
          <a:prstGeom prst="rect">
            <a:avLst/>
          </a:prstGeom>
          <a:noFill/>
          <a:ln>
            <a:noFill/>
          </a:ln>
        </p:spPr>
      </p:pic>
      <p:pic>
        <p:nvPicPr>
          <p:cNvPr id="191" name="Google Shape;191;p26" title="Schematic_MCU.mp3">
            <a:hlinkClick r:id="rId5"/>
          </p:cNvPr>
          <p:cNvPicPr preferRelativeResize="0"/>
          <p:nvPr/>
        </p:nvPicPr>
        <p:blipFill>
          <a:blip r:embed="rId6">
            <a:alphaModFix/>
          </a:blip>
          <a:stretch>
            <a:fillRect/>
          </a:stretch>
        </p:blipFill>
        <p:spPr>
          <a:xfrm>
            <a:off x="152400" y="1965075"/>
            <a:ext cx="457200" cy="457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7"/>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Schematic</a:t>
            </a:r>
            <a:endParaRPr/>
          </a:p>
        </p:txBody>
      </p:sp>
      <p:pic>
        <p:nvPicPr>
          <p:cNvPr id="197" name="Google Shape;197;p27"/>
          <p:cNvPicPr preferRelativeResize="0"/>
          <p:nvPr/>
        </p:nvPicPr>
        <p:blipFill>
          <a:blip r:embed="rId3">
            <a:alphaModFix/>
          </a:blip>
          <a:stretch>
            <a:fillRect/>
          </a:stretch>
        </p:blipFill>
        <p:spPr>
          <a:xfrm>
            <a:off x="2420475" y="93150"/>
            <a:ext cx="6622675" cy="4957176"/>
          </a:xfrm>
          <a:prstGeom prst="rect">
            <a:avLst/>
          </a:prstGeom>
          <a:noFill/>
          <a:ln>
            <a:noFill/>
          </a:ln>
        </p:spPr>
      </p:pic>
      <p:sp>
        <p:nvSpPr>
          <p:cNvPr id="198" name="Google Shape;198;p27"/>
          <p:cNvSpPr txBox="1"/>
          <p:nvPr/>
        </p:nvSpPr>
        <p:spPr>
          <a:xfrm>
            <a:off x="352225" y="787325"/>
            <a:ext cx="189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Motor control</a:t>
            </a:r>
            <a:endParaRPr>
              <a:solidFill>
                <a:schemeClr val="dk1"/>
              </a:solidFill>
            </a:endParaRPr>
          </a:p>
        </p:txBody>
      </p:sp>
      <p:pic>
        <p:nvPicPr>
          <p:cNvPr id="199" name="Google Shape;199;p27"/>
          <p:cNvPicPr preferRelativeResize="0"/>
          <p:nvPr/>
        </p:nvPicPr>
        <p:blipFill>
          <a:blip r:embed="rId4">
            <a:alphaModFix/>
          </a:blip>
          <a:stretch>
            <a:fillRect/>
          </a:stretch>
        </p:blipFill>
        <p:spPr>
          <a:xfrm>
            <a:off x="8536727" y="0"/>
            <a:ext cx="607275" cy="911150"/>
          </a:xfrm>
          <a:prstGeom prst="rect">
            <a:avLst/>
          </a:prstGeom>
          <a:noFill/>
          <a:ln>
            <a:noFill/>
          </a:ln>
        </p:spPr>
      </p:pic>
      <p:pic>
        <p:nvPicPr>
          <p:cNvPr id="200" name="Google Shape;200;p27" title="Schematic_Motor.mp3">
            <a:hlinkClick r:id="rId5"/>
          </p:cNvPr>
          <p:cNvPicPr preferRelativeResize="0"/>
          <p:nvPr/>
        </p:nvPicPr>
        <p:blipFill>
          <a:blip r:embed="rId6">
            <a:alphaModFix/>
          </a:blip>
          <a:stretch>
            <a:fillRect/>
          </a:stretch>
        </p:blipFill>
        <p:spPr>
          <a:xfrm>
            <a:off x="152400" y="1949525"/>
            <a:ext cx="457200" cy="457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layout</a:t>
            </a:r>
            <a:endParaRPr/>
          </a:p>
        </p:txBody>
      </p:sp>
      <p:sp>
        <p:nvSpPr>
          <p:cNvPr id="206" name="Google Shape;206;p28"/>
          <p:cNvSpPr txBox="1"/>
          <p:nvPr>
            <p:ph idx="1" type="body"/>
          </p:nvPr>
        </p:nvSpPr>
        <p:spPr>
          <a:xfrm>
            <a:off x="311700" y="1152475"/>
            <a:ext cx="3627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rPr>
              <a:t>175.6mm by 148.7 mm</a:t>
            </a:r>
            <a:endParaRPr>
              <a:solidFill>
                <a:schemeClr val="dk1"/>
              </a:solidFill>
            </a:endParaRPr>
          </a:p>
        </p:txBody>
      </p:sp>
      <p:pic>
        <p:nvPicPr>
          <p:cNvPr id="207" name="Google Shape;207;p28"/>
          <p:cNvPicPr preferRelativeResize="0"/>
          <p:nvPr/>
        </p:nvPicPr>
        <p:blipFill>
          <a:blip r:embed="rId3">
            <a:alphaModFix/>
          </a:blip>
          <a:stretch>
            <a:fillRect/>
          </a:stretch>
        </p:blipFill>
        <p:spPr>
          <a:xfrm>
            <a:off x="4114800" y="88025"/>
            <a:ext cx="3986949" cy="4901150"/>
          </a:xfrm>
          <a:prstGeom prst="rect">
            <a:avLst/>
          </a:prstGeom>
          <a:noFill/>
          <a:ln>
            <a:noFill/>
          </a:ln>
        </p:spPr>
      </p:pic>
      <p:pic>
        <p:nvPicPr>
          <p:cNvPr id="208" name="Google Shape;208;p28"/>
          <p:cNvPicPr preferRelativeResize="0"/>
          <p:nvPr/>
        </p:nvPicPr>
        <p:blipFill>
          <a:blip r:embed="rId4">
            <a:alphaModFix/>
          </a:blip>
          <a:stretch>
            <a:fillRect/>
          </a:stretch>
        </p:blipFill>
        <p:spPr>
          <a:xfrm>
            <a:off x="8536727" y="0"/>
            <a:ext cx="607275" cy="911150"/>
          </a:xfrm>
          <a:prstGeom prst="rect">
            <a:avLst/>
          </a:prstGeom>
          <a:noFill/>
          <a:ln>
            <a:noFill/>
          </a:ln>
        </p:spPr>
      </p:pic>
      <p:pic>
        <p:nvPicPr>
          <p:cNvPr id="209" name="Google Shape;209;p28" title="PCB.mp3">
            <a:hlinkClick r:id="rId5"/>
          </p:cNvPr>
          <p:cNvPicPr preferRelativeResize="0"/>
          <p:nvPr/>
        </p:nvPicPr>
        <p:blipFill>
          <a:blip r:embed="rId6">
            <a:alphaModFix/>
          </a:blip>
          <a:stretch>
            <a:fillRect/>
          </a:stretch>
        </p:blipFill>
        <p:spPr>
          <a:xfrm>
            <a:off x="8254149" y="1779725"/>
            <a:ext cx="457200" cy="457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Software State Diagram</a:t>
            </a:r>
            <a:endParaRPr/>
          </a:p>
        </p:txBody>
      </p:sp>
      <p:pic>
        <p:nvPicPr>
          <p:cNvPr id="215" name="Google Shape;215;p29"/>
          <p:cNvPicPr preferRelativeResize="0"/>
          <p:nvPr/>
        </p:nvPicPr>
        <p:blipFill>
          <a:blip r:embed="rId3">
            <a:alphaModFix/>
          </a:blip>
          <a:stretch>
            <a:fillRect/>
          </a:stretch>
        </p:blipFill>
        <p:spPr>
          <a:xfrm>
            <a:off x="2158350" y="1166027"/>
            <a:ext cx="5486300" cy="3703950"/>
          </a:xfrm>
          <a:prstGeom prst="rect">
            <a:avLst/>
          </a:prstGeom>
          <a:noFill/>
          <a:ln>
            <a:noFill/>
          </a:ln>
        </p:spPr>
      </p:pic>
      <p:pic>
        <p:nvPicPr>
          <p:cNvPr id="216" name="Google Shape;216;p29"/>
          <p:cNvPicPr preferRelativeResize="0"/>
          <p:nvPr/>
        </p:nvPicPr>
        <p:blipFill>
          <a:blip r:embed="rId4">
            <a:alphaModFix/>
          </a:blip>
          <a:stretch>
            <a:fillRect/>
          </a:stretch>
        </p:blipFill>
        <p:spPr>
          <a:xfrm>
            <a:off x="8395800" y="0"/>
            <a:ext cx="739944" cy="909051"/>
          </a:xfrm>
          <a:prstGeom prst="rect">
            <a:avLst/>
          </a:prstGeom>
          <a:noFill/>
          <a:ln>
            <a:noFill/>
          </a:ln>
        </p:spPr>
      </p:pic>
      <p:pic>
        <p:nvPicPr>
          <p:cNvPr id="217" name="Google Shape;217;p29" title="software state diagram .mp3">
            <a:hlinkClick r:id="rId5"/>
          </p:cNvPr>
          <p:cNvPicPr preferRelativeResize="0"/>
          <p:nvPr/>
        </p:nvPicPr>
        <p:blipFill>
          <a:blip r:embed="rId6">
            <a:alphaModFix/>
          </a:blip>
          <a:stretch>
            <a:fillRect/>
          </a:stretch>
        </p:blipFill>
        <p:spPr>
          <a:xfrm>
            <a:off x="7765375" y="225925"/>
            <a:ext cx="457200" cy="457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MCU Programming Structure</a:t>
            </a:r>
            <a:endParaRPr/>
          </a:p>
        </p:txBody>
      </p:sp>
      <p:pic>
        <p:nvPicPr>
          <p:cNvPr id="223" name="Google Shape;223;p30"/>
          <p:cNvPicPr preferRelativeResize="0"/>
          <p:nvPr/>
        </p:nvPicPr>
        <p:blipFill rotWithShape="1">
          <a:blip r:embed="rId3">
            <a:alphaModFix/>
          </a:blip>
          <a:srcRect b="2885" l="33386" r="11309" t="2507"/>
          <a:stretch/>
        </p:blipFill>
        <p:spPr>
          <a:xfrm>
            <a:off x="311700" y="1144275"/>
            <a:ext cx="3756826" cy="3615076"/>
          </a:xfrm>
          <a:prstGeom prst="rect">
            <a:avLst/>
          </a:prstGeom>
          <a:noFill/>
          <a:ln>
            <a:noFill/>
          </a:ln>
        </p:spPr>
      </p:pic>
      <p:pic>
        <p:nvPicPr>
          <p:cNvPr id="224" name="Google Shape;224;p30"/>
          <p:cNvPicPr preferRelativeResize="0"/>
          <p:nvPr/>
        </p:nvPicPr>
        <p:blipFill>
          <a:blip r:embed="rId4">
            <a:alphaModFix/>
          </a:blip>
          <a:stretch>
            <a:fillRect/>
          </a:stretch>
        </p:blipFill>
        <p:spPr>
          <a:xfrm>
            <a:off x="4271550" y="1144275"/>
            <a:ext cx="4770677" cy="2683506"/>
          </a:xfrm>
          <a:prstGeom prst="rect">
            <a:avLst/>
          </a:prstGeom>
          <a:noFill/>
          <a:ln>
            <a:noFill/>
          </a:ln>
        </p:spPr>
      </p:pic>
      <p:sp>
        <p:nvSpPr>
          <p:cNvPr id="225" name="Google Shape;225;p30"/>
          <p:cNvSpPr txBox="1"/>
          <p:nvPr/>
        </p:nvSpPr>
        <p:spPr>
          <a:xfrm>
            <a:off x="4182150" y="4096800"/>
            <a:ext cx="4770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Images</a:t>
            </a:r>
            <a:r>
              <a:rPr lang="en">
                <a:solidFill>
                  <a:schemeClr val="dk1"/>
                </a:solidFill>
              </a:rPr>
              <a:t>: </a:t>
            </a:r>
            <a:r>
              <a:rPr lang="en">
                <a:solidFill>
                  <a:schemeClr val="dk1"/>
                </a:solidFill>
              </a:rPr>
              <a:t>https://www.digikey.com/en/maker/projects/what-is-a-realtime-operating-system-rtos/28d8087f53844decafa5000d89608016</a:t>
            </a:r>
            <a:endParaRPr>
              <a:solidFill>
                <a:schemeClr val="dk1"/>
              </a:solidFill>
            </a:endParaRPr>
          </a:p>
        </p:txBody>
      </p:sp>
      <p:pic>
        <p:nvPicPr>
          <p:cNvPr id="226" name="Google Shape;226;p30"/>
          <p:cNvPicPr preferRelativeResize="0"/>
          <p:nvPr/>
        </p:nvPicPr>
        <p:blipFill>
          <a:blip r:embed="rId5">
            <a:alphaModFix/>
          </a:blip>
          <a:stretch>
            <a:fillRect/>
          </a:stretch>
        </p:blipFill>
        <p:spPr>
          <a:xfrm>
            <a:off x="8395800" y="0"/>
            <a:ext cx="739944" cy="909051"/>
          </a:xfrm>
          <a:prstGeom prst="rect">
            <a:avLst/>
          </a:prstGeom>
          <a:noFill/>
          <a:ln>
            <a:noFill/>
          </a:ln>
        </p:spPr>
      </p:pic>
      <p:pic>
        <p:nvPicPr>
          <p:cNvPr id="227" name="Google Shape;227;p30" title="Mcu programming structure .mp3">
            <a:hlinkClick r:id="rId6"/>
          </p:cNvPr>
          <p:cNvPicPr preferRelativeResize="0"/>
          <p:nvPr/>
        </p:nvPicPr>
        <p:blipFill>
          <a:blip r:embed="rId7">
            <a:alphaModFix/>
          </a:blip>
          <a:stretch>
            <a:fillRect/>
          </a:stretch>
        </p:blipFill>
        <p:spPr>
          <a:xfrm>
            <a:off x="7675000" y="225925"/>
            <a:ext cx="457200" cy="457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MCU Configuration</a:t>
            </a:r>
            <a:endParaRPr/>
          </a:p>
        </p:txBody>
      </p:sp>
      <p:pic>
        <p:nvPicPr>
          <p:cNvPr id="233" name="Google Shape;233;p31"/>
          <p:cNvPicPr preferRelativeResize="0"/>
          <p:nvPr/>
        </p:nvPicPr>
        <p:blipFill>
          <a:blip r:embed="rId3">
            <a:alphaModFix/>
          </a:blip>
          <a:stretch>
            <a:fillRect/>
          </a:stretch>
        </p:blipFill>
        <p:spPr>
          <a:xfrm>
            <a:off x="205175" y="1017725"/>
            <a:ext cx="8627131" cy="3820975"/>
          </a:xfrm>
          <a:prstGeom prst="rect">
            <a:avLst/>
          </a:prstGeom>
          <a:noFill/>
          <a:ln>
            <a:noFill/>
          </a:ln>
        </p:spPr>
      </p:pic>
      <p:pic>
        <p:nvPicPr>
          <p:cNvPr id="234" name="Google Shape;234;p31"/>
          <p:cNvPicPr preferRelativeResize="0"/>
          <p:nvPr/>
        </p:nvPicPr>
        <p:blipFill>
          <a:blip r:embed="rId4">
            <a:alphaModFix/>
          </a:blip>
          <a:stretch>
            <a:fillRect/>
          </a:stretch>
        </p:blipFill>
        <p:spPr>
          <a:xfrm>
            <a:off x="8395800" y="0"/>
            <a:ext cx="739944" cy="909051"/>
          </a:xfrm>
          <a:prstGeom prst="rect">
            <a:avLst/>
          </a:prstGeom>
          <a:noFill/>
          <a:ln>
            <a:noFill/>
          </a:ln>
        </p:spPr>
      </p:pic>
      <p:pic>
        <p:nvPicPr>
          <p:cNvPr id="235" name="Google Shape;235;p31" title="Mcu configuration .mp3">
            <a:hlinkClick r:id="rId5"/>
          </p:cNvPr>
          <p:cNvPicPr preferRelativeResize="0"/>
          <p:nvPr/>
        </p:nvPicPr>
        <p:blipFill>
          <a:blip r:embed="rId6">
            <a:alphaModFix/>
          </a:blip>
          <a:stretch>
            <a:fillRect/>
          </a:stretch>
        </p:blipFill>
        <p:spPr>
          <a:xfrm>
            <a:off x="7696900" y="225925"/>
            <a:ext cx="457200" cy="45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Team</a:t>
            </a:r>
            <a:endParaRPr/>
          </a:p>
        </p:txBody>
      </p:sp>
      <p:pic>
        <p:nvPicPr>
          <p:cNvPr id="65" name="Google Shape;65;p14"/>
          <p:cNvPicPr preferRelativeResize="0"/>
          <p:nvPr/>
        </p:nvPicPr>
        <p:blipFill>
          <a:blip r:embed="rId3">
            <a:alphaModFix/>
          </a:blip>
          <a:stretch>
            <a:fillRect/>
          </a:stretch>
        </p:blipFill>
        <p:spPr>
          <a:xfrm>
            <a:off x="7148949" y="1446625"/>
            <a:ext cx="1567226" cy="1925402"/>
          </a:xfrm>
          <a:prstGeom prst="rect">
            <a:avLst/>
          </a:prstGeom>
          <a:noFill/>
          <a:ln>
            <a:noFill/>
          </a:ln>
        </p:spPr>
      </p:pic>
      <p:sp>
        <p:nvSpPr>
          <p:cNvPr id="66" name="Google Shape;66;p14"/>
          <p:cNvSpPr txBox="1"/>
          <p:nvPr/>
        </p:nvSpPr>
        <p:spPr>
          <a:xfrm>
            <a:off x="6805450" y="3463075"/>
            <a:ext cx="2254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Victor Petrillo</a:t>
            </a:r>
            <a:endParaRPr>
              <a:solidFill>
                <a:schemeClr val="dk1"/>
              </a:solidFill>
            </a:endParaRPr>
          </a:p>
          <a:p>
            <a:pPr indent="0" lvl="0" marL="0" rtl="0" algn="ctr">
              <a:spcBef>
                <a:spcPts val="0"/>
              </a:spcBef>
              <a:spcAft>
                <a:spcPts val="0"/>
              </a:spcAft>
              <a:buNone/>
            </a:pPr>
            <a:r>
              <a:rPr lang="en">
                <a:solidFill>
                  <a:schemeClr val="dk1"/>
                </a:solidFill>
              </a:rPr>
              <a:t>Computer Engineer</a:t>
            </a:r>
            <a:endParaRPr>
              <a:solidFill>
                <a:schemeClr val="dk1"/>
              </a:solidFill>
            </a:endParaRPr>
          </a:p>
        </p:txBody>
      </p:sp>
      <p:sp>
        <p:nvSpPr>
          <p:cNvPr id="67" name="Google Shape;67;p14"/>
          <p:cNvSpPr txBox="1"/>
          <p:nvPr/>
        </p:nvSpPr>
        <p:spPr>
          <a:xfrm>
            <a:off x="4457413" y="3463075"/>
            <a:ext cx="2254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Christopher Rumpf</a:t>
            </a:r>
            <a:endParaRPr>
              <a:solidFill>
                <a:schemeClr val="dk1"/>
              </a:solidFill>
            </a:endParaRPr>
          </a:p>
          <a:p>
            <a:pPr indent="0" lvl="0" marL="0" rtl="0" algn="ctr">
              <a:spcBef>
                <a:spcPts val="0"/>
              </a:spcBef>
              <a:spcAft>
                <a:spcPts val="0"/>
              </a:spcAft>
              <a:buNone/>
            </a:pPr>
            <a:r>
              <a:rPr lang="en">
                <a:solidFill>
                  <a:schemeClr val="dk1"/>
                </a:solidFill>
              </a:rPr>
              <a:t>Computer Engineer</a:t>
            </a:r>
            <a:endParaRPr>
              <a:solidFill>
                <a:schemeClr val="dk1"/>
              </a:solidFill>
            </a:endParaRPr>
          </a:p>
        </p:txBody>
      </p:sp>
      <p:sp>
        <p:nvSpPr>
          <p:cNvPr id="68" name="Google Shape;68;p14"/>
          <p:cNvSpPr txBox="1"/>
          <p:nvPr/>
        </p:nvSpPr>
        <p:spPr>
          <a:xfrm>
            <a:off x="2198263" y="3463075"/>
            <a:ext cx="2254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Carlos Curbelo</a:t>
            </a:r>
            <a:endParaRPr>
              <a:solidFill>
                <a:schemeClr val="dk1"/>
              </a:solidFill>
            </a:endParaRPr>
          </a:p>
          <a:p>
            <a:pPr indent="0" lvl="0" marL="0" rtl="0" algn="ctr">
              <a:spcBef>
                <a:spcPts val="0"/>
              </a:spcBef>
              <a:spcAft>
                <a:spcPts val="0"/>
              </a:spcAft>
              <a:buNone/>
            </a:pPr>
            <a:r>
              <a:rPr lang="en">
                <a:solidFill>
                  <a:schemeClr val="dk1"/>
                </a:solidFill>
              </a:rPr>
              <a:t>Electrical Engineer</a:t>
            </a:r>
            <a:endParaRPr>
              <a:solidFill>
                <a:schemeClr val="dk1"/>
              </a:solidFill>
            </a:endParaRPr>
          </a:p>
        </p:txBody>
      </p:sp>
      <p:sp>
        <p:nvSpPr>
          <p:cNvPr id="69" name="Google Shape;69;p14"/>
          <p:cNvSpPr txBox="1"/>
          <p:nvPr/>
        </p:nvSpPr>
        <p:spPr>
          <a:xfrm>
            <a:off x="61663" y="3463075"/>
            <a:ext cx="2254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Alexander Gilbert</a:t>
            </a:r>
            <a:endParaRPr>
              <a:solidFill>
                <a:schemeClr val="dk1"/>
              </a:solidFill>
            </a:endParaRPr>
          </a:p>
          <a:p>
            <a:pPr indent="0" lvl="0" marL="0" rtl="0" algn="ctr">
              <a:spcBef>
                <a:spcPts val="0"/>
              </a:spcBef>
              <a:spcAft>
                <a:spcPts val="0"/>
              </a:spcAft>
              <a:buNone/>
            </a:pPr>
            <a:r>
              <a:rPr lang="en">
                <a:solidFill>
                  <a:schemeClr val="dk1"/>
                </a:solidFill>
              </a:rPr>
              <a:t>Electrical Engineer</a:t>
            </a:r>
            <a:endParaRPr>
              <a:solidFill>
                <a:schemeClr val="dk1"/>
              </a:solidFill>
            </a:endParaRPr>
          </a:p>
        </p:txBody>
      </p:sp>
      <p:pic>
        <p:nvPicPr>
          <p:cNvPr id="70" name="Google Shape;70;p14"/>
          <p:cNvPicPr preferRelativeResize="0"/>
          <p:nvPr/>
        </p:nvPicPr>
        <p:blipFill>
          <a:blip r:embed="rId4">
            <a:alphaModFix/>
          </a:blip>
          <a:stretch>
            <a:fillRect/>
          </a:stretch>
        </p:blipFill>
        <p:spPr>
          <a:xfrm>
            <a:off x="425949" y="1446625"/>
            <a:ext cx="1335004" cy="2003000"/>
          </a:xfrm>
          <a:prstGeom prst="rect">
            <a:avLst/>
          </a:prstGeom>
          <a:noFill/>
          <a:ln>
            <a:noFill/>
          </a:ln>
        </p:spPr>
      </p:pic>
      <p:pic>
        <p:nvPicPr>
          <p:cNvPr id="71" name="Google Shape;71;p14"/>
          <p:cNvPicPr preferRelativeResize="0"/>
          <p:nvPr/>
        </p:nvPicPr>
        <p:blipFill>
          <a:blip r:embed="rId5">
            <a:alphaModFix/>
          </a:blip>
          <a:stretch>
            <a:fillRect/>
          </a:stretch>
        </p:blipFill>
        <p:spPr>
          <a:xfrm>
            <a:off x="2781950" y="1369017"/>
            <a:ext cx="1086837" cy="2109819"/>
          </a:xfrm>
          <a:prstGeom prst="rect">
            <a:avLst/>
          </a:prstGeom>
          <a:noFill/>
          <a:ln>
            <a:noFill/>
          </a:ln>
        </p:spPr>
      </p:pic>
      <p:pic>
        <p:nvPicPr>
          <p:cNvPr id="72" name="Google Shape;72;p14"/>
          <p:cNvPicPr preferRelativeResize="0"/>
          <p:nvPr/>
        </p:nvPicPr>
        <p:blipFill rotWithShape="1">
          <a:blip r:embed="rId6">
            <a:alphaModFix/>
          </a:blip>
          <a:srcRect b="0" l="11741" r="12552" t="6428"/>
          <a:stretch/>
        </p:blipFill>
        <p:spPr>
          <a:xfrm>
            <a:off x="4774300" y="1369025"/>
            <a:ext cx="1620450" cy="2003000"/>
          </a:xfrm>
          <a:prstGeom prst="rect">
            <a:avLst/>
          </a:prstGeom>
          <a:noFill/>
          <a:ln>
            <a:noFill/>
          </a:ln>
        </p:spPr>
      </p:pic>
      <p:pic>
        <p:nvPicPr>
          <p:cNvPr id="73" name="Google Shape;73;p14" title="Group pic slide.mp3">
            <a:hlinkClick r:id="rId7"/>
          </p:cNvPr>
          <p:cNvPicPr preferRelativeResize="0"/>
          <p:nvPr/>
        </p:nvPicPr>
        <p:blipFill>
          <a:blip r:embed="rId8">
            <a:alphaModFix/>
          </a:blip>
          <a:stretch>
            <a:fillRect/>
          </a:stretch>
        </p:blipFill>
        <p:spPr>
          <a:xfrm>
            <a:off x="152400" y="4023475"/>
            <a:ext cx="929850" cy="929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Tasks</a:t>
            </a:r>
            <a:endParaRPr/>
          </a:p>
        </p:txBody>
      </p:sp>
      <p:sp>
        <p:nvSpPr>
          <p:cNvPr id="241" name="Google Shape;241;p32"/>
          <p:cNvSpPr txBox="1"/>
          <p:nvPr>
            <p:ph idx="1" type="body"/>
          </p:nvPr>
        </p:nvSpPr>
        <p:spPr>
          <a:xfrm>
            <a:off x="311700" y="1152475"/>
            <a:ext cx="3100800" cy="2098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osPriorityRealtime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osPriorityHigh</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osPriorityAboveNormal</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osPriorityNormal</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osPriorityBelowNormal</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osPriorityLow</a:t>
            </a:r>
            <a:endParaRPr>
              <a:solidFill>
                <a:schemeClr val="dk1"/>
              </a:solidFill>
            </a:endParaRPr>
          </a:p>
        </p:txBody>
      </p:sp>
      <p:sp>
        <p:nvSpPr>
          <p:cNvPr id="242" name="Google Shape;242;p32"/>
          <p:cNvSpPr txBox="1"/>
          <p:nvPr/>
        </p:nvSpPr>
        <p:spPr>
          <a:xfrm>
            <a:off x="5042875" y="1017725"/>
            <a:ext cx="253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Motor Control - Realtime</a:t>
            </a:r>
            <a:endParaRPr>
              <a:solidFill>
                <a:schemeClr val="dk1"/>
              </a:solidFill>
            </a:endParaRPr>
          </a:p>
        </p:txBody>
      </p:sp>
      <p:sp>
        <p:nvSpPr>
          <p:cNvPr id="243" name="Google Shape;243;p32"/>
          <p:cNvSpPr txBox="1"/>
          <p:nvPr/>
        </p:nvSpPr>
        <p:spPr>
          <a:xfrm>
            <a:off x="4759325" y="1417925"/>
            <a:ext cx="253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Bluetooth Comm.</a:t>
            </a:r>
            <a:r>
              <a:rPr lang="en">
                <a:solidFill>
                  <a:schemeClr val="dk1"/>
                </a:solidFill>
              </a:rPr>
              <a:t> - High</a:t>
            </a:r>
            <a:endParaRPr>
              <a:solidFill>
                <a:schemeClr val="dk1"/>
              </a:solidFill>
            </a:endParaRPr>
          </a:p>
        </p:txBody>
      </p:sp>
      <p:sp>
        <p:nvSpPr>
          <p:cNvPr id="244" name="Google Shape;244;p32"/>
          <p:cNvSpPr txBox="1"/>
          <p:nvPr/>
        </p:nvSpPr>
        <p:spPr>
          <a:xfrm>
            <a:off x="5842825" y="1818125"/>
            <a:ext cx="253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IMU</a:t>
            </a:r>
            <a:r>
              <a:rPr lang="en">
                <a:solidFill>
                  <a:schemeClr val="dk1"/>
                </a:solidFill>
              </a:rPr>
              <a:t> - AboveNormal</a:t>
            </a:r>
            <a:endParaRPr>
              <a:solidFill>
                <a:schemeClr val="dk1"/>
              </a:solidFill>
            </a:endParaRPr>
          </a:p>
        </p:txBody>
      </p:sp>
      <p:sp>
        <p:nvSpPr>
          <p:cNvPr id="245" name="Google Shape;245;p32"/>
          <p:cNvSpPr txBox="1"/>
          <p:nvPr/>
        </p:nvSpPr>
        <p:spPr>
          <a:xfrm>
            <a:off x="5366425" y="2571750"/>
            <a:ext cx="253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LED Lights </a:t>
            </a:r>
            <a:r>
              <a:rPr lang="en">
                <a:solidFill>
                  <a:schemeClr val="dk1"/>
                </a:solidFill>
              </a:rPr>
              <a:t>- Normal</a:t>
            </a:r>
            <a:endParaRPr>
              <a:solidFill>
                <a:schemeClr val="dk1"/>
              </a:solidFill>
            </a:endParaRPr>
          </a:p>
        </p:txBody>
      </p:sp>
      <p:sp>
        <p:nvSpPr>
          <p:cNvPr id="246" name="Google Shape;246;p32"/>
          <p:cNvSpPr txBox="1"/>
          <p:nvPr/>
        </p:nvSpPr>
        <p:spPr>
          <a:xfrm>
            <a:off x="5104625" y="3018725"/>
            <a:ext cx="253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Motor Speed</a:t>
            </a:r>
            <a:r>
              <a:rPr lang="en">
                <a:solidFill>
                  <a:schemeClr val="dk1"/>
                </a:solidFill>
              </a:rPr>
              <a:t> - ISR</a:t>
            </a:r>
            <a:endParaRPr>
              <a:solidFill>
                <a:schemeClr val="dk1"/>
              </a:solidFill>
            </a:endParaRPr>
          </a:p>
        </p:txBody>
      </p:sp>
      <p:sp>
        <p:nvSpPr>
          <p:cNvPr id="247" name="Google Shape;247;p32"/>
          <p:cNvSpPr txBox="1"/>
          <p:nvPr/>
        </p:nvSpPr>
        <p:spPr>
          <a:xfrm>
            <a:off x="4992225" y="2171550"/>
            <a:ext cx="317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Battery Voltage </a:t>
            </a:r>
            <a:r>
              <a:rPr lang="en">
                <a:solidFill>
                  <a:schemeClr val="dk1"/>
                </a:solidFill>
              </a:rPr>
              <a:t>- AboveNormal</a:t>
            </a:r>
            <a:endParaRPr>
              <a:solidFill>
                <a:schemeClr val="dk1"/>
              </a:solidFill>
            </a:endParaRPr>
          </a:p>
        </p:txBody>
      </p:sp>
      <p:pic>
        <p:nvPicPr>
          <p:cNvPr id="248" name="Google Shape;248;p32"/>
          <p:cNvPicPr preferRelativeResize="0"/>
          <p:nvPr/>
        </p:nvPicPr>
        <p:blipFill>
          <a:blip r:embed="rId3">
            <a:alphaModFix/>
          </a:blip>
          <a:stretch>
            <a:fillRect/>
          </a:stretch>
        </p:blipFill>
        <p:spPr>
          <a:xfrm>
            <a:off x="8395800" y="0"/>
            <a:ext cx="739944" cy="909051"/>
          </a:xfrm>
          <a:prstGeom prst="rect">
            <a:avLst/>
          </a:prstGeom>
          <a:noFill/>
          <a:ln>
            <a:noFill/>
          </a:ln>
        </p:spPr>
      </p:pic>
      <p:pic>
        <p:nvPicPr>
          <p:cNvPr id="249" name="Google Shape;249;p32" title="tasks.mp3">
            <a:hlinkClick r:id="rId4"/>
          </p:cNvPr>
          <p:cNvPicPr preferRelativeResize="0"/>
          <p:nvPr/>
        </p:nvPicPr>
        <p:blipFill>
          <a:blip r:embed="rId5">
            <a:alphaModFix/>
          </a:blip>
          <a:stretch>
            <a:fillRect/>
          </a:stretch>
        </p:blipFill>
        <p:spPr>
          <a:xfrm>
            <a:off x="7636325" y="225925"/>
            <a:ext cx="457200" cy="457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Bluetooth Packet</a:t>
            </a:r>
            <a:endParaRPr/>
          </a:p>
        </p:txBody>
      </p:sp>
      <p:sp>
        <p:nvSpPr>
          <p:cNvPr id="255" name="Google Shape;255;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a:t>
            </a:r>
            <a:endParaRPr>
              <a:solidFill>
                <a:schemeClr val="dk1"/>
              </a:solidFill>
            </a:endParaRPr>
          </a:p>
          <a:p>
            <a:pPr indent="0" lvl="0" marL="0" rtl="0" algn="l">
              <a:spcBef>
                <a:spcPts val="1200"/>
              </a:spcBef>
              <a:spcAft>
                <a:spcPts val="0"/>
              </a:spcAft>
              <a:buNone/>
            </a:pPr>
            <a:r>
              <a:rPr lang="en">
                <a:solidFill>
                  <a:schemeClr val="dk1"/>
                </a:solidFill>
              </a:rPr>
              <a:t>	Gyro: yaw, pitch, roll</a:t>
            </a:r>
            <a:endParaRPr>
              <a:solidFill>
                <a:schemeClr val="dk1"/>
              </a:solidFill>
            </a:endParaRPr>
          </a:p>
          <a:p>
            <a:pPr indent="0" lvl="0" marL="0" rtl="0" algn="l">
              <a:spcBef>
                <a:spcPts val="1200"/>
              </a:spcBef>
              <a:spcAft>
                <a:spcPts val="0"/>
              </a:spcAft>
              <a:buNone/>
            </a:pPr>
            <a:r>
              <a:rPr lang="en">
                <a:solidFill>
                  <a:schemeClr val="dk1"/>
                </a:solidFill>
              </a:rPr>
              <a:t>	Acc: x, y, z</a:t>
            </a:r>
            <a:endParaRPr>
              <a:solidFill>
                <a:schemeClr val="dk1"/>
              </a:solidFill>
            </a:endParaRPr>
          </a:p>
          <a:p>
            <a:pPr indent="0" lvl="0" marL="0" rtl="0" algn="l">
              <a:spcBef>
                <a:spcPts val="1200"/>
              </a:spcBef>
              <a:spcAft>
                <a:spcPts val="0"/>
              </a:spcAft>
              <a:buNone/>
            </a:pPr>
            <a:r>
              <a:rPr lang="en">
                <a:solidFill>
                  <a:schemeClr val="dk1"/>
                </a:solidFill>
              </a:rPr>
              <a:t>	Battery: voltage</a:t>
            </a:r>
            <a:endParaRPr>
              <a:solidFill>
                <a:schemeClr val="dk1"/>
              </a:solidFill>
            </a:endParaRPr>
          </a:p>
          <a:p>
            <a:pPr indent="0" lvl="0" marL="0" rtl="0" algn="l">
              <a:spcBef>
                <a:spcPts val="1200"/>
              </a:spcBef>
              <a:spcAft>
                <a:spcPts val="0"/>
              </a:spcAft>
              <a:buNone/>
            </a:pPr>
            <a:r>
              <a:rPr lang="en">
                <a:solidFill>
                  <a:schemeClr val="dk1"/>
                </a:solidFill>
              </a:rPr>
              <a:t>	Speed: mph</a:t>
            </a:r>
            <a:endParaRPr>
              <a:solidFill>
                <a:schemeClr val="dk1"/>
              </a:solidFill>
            </a:endParaRPr>
          </a:p>
          <a:p>
            <a:pPr indent="0" lvl="0" marL="0" rtl="0" algn="l">
              <a:spcBef>
                <a:spcPts val="1200"/>
              </a:spcBef>
              <a:spcAft>
                <a:spcPts val="0"/>
              </a:spcAft>
              <a:buNone/>
            </a:pPr>
            <a:r>
              <a:rPr lang="en">
                <a:solidFill>
                  <a:schemeClr val="dk1"/>
                </a:solidFill>
              </a:rPr>
              <a:t>	Mode: current mode</a:t>
            </a:r>
            <a:endParaRPr>
              <a:solidFill>
                <a:schemeClr val="dk1"/>
              </a:solidFill>
            </a:endParaRPr>
          </a:p>
          <a:p>
            <a:pPr indent="0" lvl="0" marL="0" rtl="0" algn="l">
              <a:spcBef>
                <a:spcPts val="1200"/>
              </a:spcBef>
              <a:spcAft>
                <a:spcPts val="1200"/>
              </a:spcAft>
              <a:buNone/>
            </a:pPr>
            <a:r>
              <a:rPr lang="en">
                <a:solidFill>
                  <a:schemeClr val="dk1"/>
                </a:solidFill>
              </a:rPr>
              <a:t>}</a:t>
            </a:r>
            <a:endParaRPr>
              <a:solidFill>
                <a:schemeClr val="dk1"/>
              </a:solidFill>
            </a:endParaRPr>
          </a:p>
        </p:txBody>
      </p:sp>
      <p:pic>
        <p:nvPicPr>
          <p:cNvPr id="256" name="Google Shape;256;p33"/>
          <p:cNvPicPr preferRelativeResize="0"/>
          <p:nvPr/>
        </p:nvPicPr>
        <p:blipFill>
          <a:blip r:embed="rId3">
            <a:alphaModFix/>
          </a:blip>
          <a:stretch>
            <a:fillRect/>
          </a:stretch>
        </p:blipFill>
        <p:spPr>
          <a:xfrm>
            <a:off x="8395800" y="0"/>
            <a:ext cx="739944" cy="909051"/>
          </a:xfrm>
          <a:prstGeom prst="rect">
            <a:avLst/>
          </a:prstGeom>
          <a:noFill/>
          <a:ln>
            <a:noFill/>
          </a:ln>
        </p:spPr>
      </p:pic>
      <p:pic>
        <p:nvPicPr>
          <p:cNvPr id="257" name="Google Shape;257;p33" title="Bluetooth packet.mp3">
            <a:hlinkClick r:id="rId4"/>
          </p:cNvPr>
          <p:cNvPicPr preferRelativeResize="0"/>
          <p:nvPr/>
        </p:nvPicPr>
        <p:blipFill>
          <a:blip r:embed="rId5">
            <a:alphaModFix/>
          </a:blip>
          <a:stretch>
            <a:fillRect/>
          </a:stretch>
        </p:blipFill>
        <p:spPr>
          <a:xfrm>
            <a:off x="7728825" y="245787"/>
            <a:ext cx="417475" cy="417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Application Development Approach</a:t>
            </a:r>
            <a:endParaRPr/>
          </a:p>
        </p:txBody>
      </p:sp>
      <p:sp>
        <p:nvSpPr>
          <p:cNvPr id="263" name="Google Shape;263;p34"/>
          <p:cNvSpPr txBox="1"/>
          <p:nvPr>
            <p:ph idx="1" type="body"/>
          </p:nvPr>
        </p:nvSpPr>
        <p:spPr>
          <a:xfrm>
            <a:off x="311700" y="1085113"/>
            <a:ext cx="8520600" cy="800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Technology selection was ease-of-use driven</a:t>
            </a:r>
            <a:endParaRPr/>
          </a:p>
          <a:p>
            <a:pPr indent="-317500" lvl="1" marL="914400" rtl="0" algn="l">
              <a:spcBef>
                <a:spcPts val="0"/>
              </a:spcBef>
              <a:spcAft>
                <a:spcPts val="0"/>
              </a:spcAft>
              <a:buSzPts val="1400"/>
              <a:buChar char="○"/>
            </a:pPr>
            <a:r>
              <a:rPr lang="en"/>
              <a:t>Both developer and user experience</a:t>
            </a:r>
            <a:endParaRPr/>
          </a:p>
        </p:txBody>
      </p:sp>
      <p:graphicFrame>
        <p:nvGraphicFramePr>
          <p:cNvPr id="264" name="Google Shape;264;p34"/>
          <p:cNvGraphicFramePr/>
          <p:nvPr/>
        </p:nvGraphicFramePr>
        <p:xfrm>
          <a:off x="422400" y="1953200"/>
          <a:ext cx="3000000" cy="3000000"/>
        </p:xfrm>
        <a:graphic>
          <a:graphicData uri="http://schemas.openxmlformats.org/drawingml/2006/table">
            <a:tbl>
              <a:tblPr>
                <a:noFill/>
                <a:tableStyleId>{0BFD3244-1894-411B-A432-43F5D780F558}</a:tableStyleId>
              </a:tblPr>
              <a:tblGrid>
                <a:gridCol w="824975"/>
                <a:gridCol w="4214125"/>
                <a:gridCol w="3481500"/>
              </a:tblGrid>
              <a:tr h="425400">
                <a:tc>
                  <a:txBody>
                    <a:bodyPr/>
                    <a:lstStyle/>
                    <a:p>
                      <a:pPr indent="0" lvl="0" marL="0" rtl="0" algn="ctr">
                        <a:spcBef>
                          <a:spcPts val="0"/>
                        </a:spcBef>
                        <a:spcAft>
                          <a:spcPts val="0"/>
                        </a:spcAft>
                        <a:buNone/>
                      </a:pPr>
                      <a:r>
                        <a:t/>
                      </a:r>
                      <a:endParaRPr b="1">
                        <a:solidFill>
                          <a:schemeClr val="dk1"/>
                        </a:solidFill>
                      </a:endParaRPr>
                    </a:p>
                  </a:txBody>
                  <a:tcPr marT="91425" marB="91425" marR="91425" marL="91425" anchor="ctr"/>
                </a:tc>
                <a:tc>
                  <a:txBody>
                    <a:bodyPr/>
                    <a:lstStyle/>
                    <a:p>
                      <a:pPr indent="0" lvl="0" marL="0" rtl="0" algn="ctr">
                        <a:spcBef>
                          <a:spcPts val="0"/>
                        </a:spcBef>
                        <a:spcAft>
                          <a:spcPts val="0"/>
                        </a:spcAft>
                        <a:buNone/>
                      </a:pPr>
                      <a:r>
                        <a:rPr b="1" lang="en">
                          <a:solidFill>
                            <a:schemeClr val="dk1"/>
                          </a:solidFill>
                        </a:rPr>
                        <a:t>Web Application</a:t>
                      </a:r>
                      <a:endParaRPr b="1">
                        <a:solidFill>
                          <a:schemeClr val="dk1"/>
                        </a:solidFill>
                      </a:endParaRPr>
                    </a:p>
                  </a:txBody>
                  <a:tcPr marT="91425" marB="91425" marR="91425" marL="91425" anchor="ctr"/>
                </a:tc>
                <a:tc>
                  <a:txBody>
                    <a:bodyPr/>
                    <a:lstStyle/>
                    <a:p>
                      <a:pPr indent="0" lvl="0" marL="0" rtl="0" algn="ctr">
                        <a:spcBef>
                          <a:spcPts val="0"/>
                        </a:spcBef>
                        <a:spcAft>
                          <a:spcPts val="0"/>
                        </a:spcAft>
                        <a:buNone/>
                      </a:pPr>
                      <a:r>
                        <a:rPr b="1" lang="en">
                          <a:solidFill>
                            <a:schemeClr val="dk1"/>
                          </a:solidFill>
                        </a:rPr>
                        <a:t>Smartphone Application</a:t>
                      </a:r>
                      <a:endParaRPr b="1">
                        <a:solidFill>
                          <a:schemeClr val="dk1"/>
                        </a:solidFill>
                      </a:endParaRPr>
                    </a:p>
                  </a:txBody>
                  <a:tcPr marT="91425" marB="91425" marR="91425" marL="91425" anchor="ctr">
                    <a:solidFill>
                      <a:srgbClr val="274E13"/>
                    </a:solidFill>
                  </a:tcPr>
                </a:tc>
              </a:tr>
              <a:tr h="883575">
                <a:tc>
                  <a:txBody>
                    <a:bodyPr/>
                    <a:lstStyle/>
                    <a:p>
                      <a:pPr indent="0" lvl="0" marL="0" rtl="0" algn="ctr">
                        <a:spcBef>
                          <a:spcPts val="0"/>
                        </a:spcBef>
                        <a:spcAft>
                          <a:spcPts val="0"/>
                        </a:spcAft>
                        <a:buNone/>
                      </a:pPr>
                      <a:r>
                        <a:rPr lang="en">
                          <a:solidFill>
                            <a:schemeClr val="dk1"/>
                          </a:solidFill>
                        </a:rPr>
                        <a:t>Pros</a:t>
                      </a:r>
                      <a:endParaRPr>
                        <a:solidFill>
                          <a:schemeClr val="dk1"/>
                        </a:solidFill>
                      </a:endParaRPr>
                    </a:p>
                  </a:txBody>
                  <a:tcPr marT="91425" marB="91425" marR="91425" marL="91425" anchor="ctr"/>
                </a:tc>
                <a:tc>
                  <a:txBody>
                    <a:bodyPr/>
                    <a:lstStyle/>
                    <a:p>
                      <a:pPr indent="-317500" lvl="0" marL="457200" rtl="0" algn="l">
                        <a:spcBef>
                          <a:spcPts val="0"/>
                        </a:spcBef>
                        <a:spcAft>
                          <a:spcPts val="0"/>
                        </a:spcAft>
                        <a:buClr>
                          <a:schemeClr val="dk1"/>
                        </a:buClr>
                        <a:buSzPts val="1400"/>
                        <a:buChar char="●"/>
                      </a:pPr>
                      <a:r>
                        <a:rPr lang="en">
                          <a:solidFill>
                            <a:schemeClr val="dk1"/>
                          </a:solidFill>
                        </a:rPr>
                        <a:t>Accessible on any device (if desired)</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Great documentation on available technology</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Cross-platform</a:t>
                      </a:r>
                      <a:endParaRPr>
                        <a:solidFill>
                          <a:schemeClr val="dk1"/>
                        </a:solidFill>
                      </a:endParaRPr>
                    </a:p>
                  </a:txBody>
                  <a:tcPr marT="91425" marB="91425" marR="91425" marL="91425" anchor="ctr"/>
                </a:tc>
                <a:tc>
                  <a:txBody>
                    <a:bodyPr/>
                    <a:lstStyle/>
                    <a:p>
                      <a:pPr indent="-317500" lvl="0" marL="457200" rtl="0" algn="l">
                        <a:spcBef>
                          <a:spcPts val="0"/>
                        </a:spcBef>
                        <a:spcAft>
                          <a:spcPts val="0"/>
                        </a:spcAft>
                        <a:buClr>
                          <a:schemeClr val="dk1"/>
                        </a:buClr>
                        <a:buSzPts val="1400"/>
                        <a:buChar char="●"/>
                      </a:pPr>
                      <a:r>
                        <a:rPr lang="en">
                          <a:solidFill>
                            <a:schemeClr val="dk1"/>
                          </a:solidFill>
                        </a:rPr>
                        <a:t>Downloaded to device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No network connection required</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Also (potentially) cross-platform</a:t>
                      </a:r>
                      <a:endParaRPr>
                        <a:solidFill>
                          <a:schemeClr val="dk1"/>
                        </a:solidFill>
                      </a:endParaRPr>
                    </a:p>
                  </a:txBody>
                  <a:tcPr marT="91425" marB="91425" marR="91425" marL="91425" anchor="ctr">
                    <a:solidFill>
                      <a:srgbClr val="274E13"/>
                    </a:solidFill>
                  </a:tcPr>
                </a:tc>
              </a:tr>
              <a:tr h="425400">
                <a:tc>
                  <a:txBody>
                    <a:bodyPr/>
                    <a:lstStyle/>
                    <a:p>
                      <a:pPr indent="0" lvl="0" marL="0" rtl="0" algn="ctr">
                        <a:spcBef>
                          <a:spcPts val="0"/>
                        </a:spcBef>
                        <a:spcAft>
                          <a:spcPts val="0"/>
                        </a:spcAft>
                        <a:buNone/>
                      </a:pPr>
                      <a:r>
                        <a:rPr lang="en">
                          <a:solidFill>
                            <a:schemeClr val="dk1"/>
                          </a:solidFill>
                        </a:rPr>
                        <a:t>Cons</a:t>
                      </a:r>
                      <a:endParaRPr>
                        <a:solidFill>
                          <a:schemeClr val="dk1"/>
                        </a:solidFill>
                      </a:endParaRPr>
                    </a:p>
                  </a:txBody>
                  <a:tcPr marT="91425" marB="91425" marR="91425" marL="91425" anchor="ctr"/>
                </a:tc>
                <a:tc>
                  <a:txBody>
                    <a:bodyPr/>
                    <a:lstStyle/>
                    <a:p>
                      <a:pPr indent="-317500" lvl="0" marL="457200" rtl="0" algn="l">
                        <a:spcBef>
                          <a:spcPts val="0"/>
                        </a:spcBef>
                        <a:spcAft>
                          <a:spcPts val="0"/>
                        </a:spcAft>
                        <a:buClr>
                          <a:schemeClr val="dk1"/>
                        </a:buClr>
                        <a:buSzPts val="1400"/>
                        <a:buChar char="●"/>
                      </a:pPr>
                      <a:r>
                        <a:rPr lang="en">
                          <a:solidFill>
                            <a:schemeClr val="dk1"/>
                          </a:solidFill>
                        </a:rPr>
                        <a:t>Requires server hosting</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Requires network connection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Not developed specifically for smartphone</a:t>
                      </a:r>
                      <a:endParaRPr>
                        <a:solidFill>
                          <a:schemeClr val="dk1"/>
                        </a:solidFill>
                      </a:endParaRPr>
                    </a:p>
                  </a:txBody>
                  <a:tcPr marT="91425" marB="91425" marR="91425" marL="91425" anchor="ctr"/>
                </a:tc>
                <a:tc>
                  <a:txBody>
                    <a:bodyPr/>
                    <a:lstStyle/>
                    <a:p>
                      <a:pPr indent="-317500" lvl="0" marL="457200" rtl="0" algn="l">
                        <a:spcBef>
                          <a:spcPts val="0"/>
                        </a:spcBef>
                        <a:spcAft>
                          <a:spcPts val="0"/>
                        </a:spcAft>
                        <a:buClr>
                          <a:schemeClr val="dk1"/>
                        </a:buClr>
                        <a:buSzPts val="1400"/>
                        <a:buChar char="●"/>
                      </a:pPr>
                      <a:r>
                        <a:rPr lang="en">
                          <a:solidFill>
                            <a:schemeClr val="dk1"/>
                          </a:solidFill>
                        </a:rPr>
                        <a:t>Relatively newer tech to web apps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Potentially less documentation</a:t>
                      </a:r>
                      <a:endParaRPr>
                        <a:solidFill>
                          <a:schemeClr val="dk1"/>
                        </a:solidFill>
                      </a:endParaRPr>
                    </a:p>
                  </a:txBody>
                  <a:tcPr marT="91425" marB="91425" marR="91425" marL="91425" anchor="ctr">
                    <a:solidFill>
                      <a:srgbClr val="274E13"/>
                    </a:solidFill>
                  </a:tcPr>
                </a:tc>
              </a:tr>
            </a:tbl>
          </a:graphicData>
        </a:graphic>
      </p:graphicFrame>
      <p:pic>
        <p:nvPicPr>
          <p:cNvPr id="265" name="Google Shape;265;p34"/>
          <p:cNvPicPr preferRelativeResize="0"/>
          <p:nvPr/>
        </p:nvPicPr>
        <p:blipFill rotWithShape="1">
          <a:blip r:embed="rId3">
            <a:alphaModFix/>
          </a:blip>
          <a:srcRect b="0" l="11741" r="12552" t="6428"/>
          <a:stretch/>
        </p:blipFill>
        <p:spPr>
          <a:xfrm>
            <a:off x="8170975" y="0"/>
            <a:ext cx="973018" cy="1202725"/>
          </a:xfrm>
          <a:prstGeom prst="rect">
            <a:avLst/>
          </a:prstGeom>
          <a:noFill/>
          <a:ln>
            <a:noFill/>
          </a:ln>
        </p:spPr>
      </p:pic>
      <p:pic>
        <p:nvPicPr>
          <p:cNvPr id="266" name="Google Shape;266;p34" title="app dev approach slide.mp3">
            <a:hlinkClick r:id="rId4"/>
          </p:cNvPr>
          <p:cNvPicPr preferRelativeResize="0"/>
          <p:nvPr/>
        </p:nvPicPr>
        <p:blipFill>
          <a:blip r:embed="rId5">
            <a:alphaModFix/>
          </a:blip>
          <a:stretch>
            <a:fillRect/>
          </a:stretch>
        </p:blipFill>
        <p:spPr>
          <a:xfrm>
            <a:off x="152400" y="4237505"/>
            <a:ext cx="457200" cy="457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Application Technology Selection</a:t>
            </a:r>
            <a:endParaRPr/>
          </a:p>
        </p:txBody>
      </p:sp>
      <p:graphicFrame>
        <p:nvGraphicFramePr>
          <p:cNvPr id="272" name="Google Shape;272;p35"/>
          <p:cNvGraphicFramePr/>
          <p:nvPr/>
        </p:nvGraphicFramePr>
        <p:xfrm>
          <a:off x="412850" y="1232300"/>
          <a:ext cx="3000000" cy="3000000"/>
        </p:xfrm>
        <a:graphic>
          <a:graphicData uri="http://schemas.openxmlformats.org/drawingml/2006/table">
            <a:tbl>
              <a:tblPr>
                <a:noFill/>
                <a:tableStyleId>{0BFD3244-1894-411B-A432-43F5D780F558}</a:tableStyleId>
              </a:tblPr>
              <a:tblGrid>
                <a:gridCol w="661525"/>
                <a:gridCol w="2358975"/>
                <a:gridCol w="2694675"/>
                <a:gridCol w="2603100"/>
              </a:tblGrid>
              <a:tr h="538775">
                <a:tc>
                  <a:txBody>
                    <a:bodyPr/>
                    <a:lstStyle/>
                    <a:p>
                      <a:pPr indent="0" lvl="0" marL="0" rtl="0" algn="l">
                        <a:spcBef>
                          <a:spcPts val="0"/>
                        </a:spcBef>
                        <a:spcAft>
                          <a:spcPts val="0"/>
                        </a:spcAft>
                        <a:buNone/>
                      </a:pPr>
                      <a:r>
                        <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iOS (XCode, Swift)</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Android (Android Studio, Java/Kotlin)</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Flutter (Dart)</a:t>
                      </a:r>
                      <a:endParaRPr>
                        <a:solidFill>
                          <a:schemeClr val="dk1"/>
                        </a:solidFill>
                      </a:endParaRPr>
                    </a:p>
                  </a:txBody>
                  <a:tcPr marT="91425" marB="91425" marR="91425" marL="91425">
                    <a:solidFill>
                      <a:srgbClr val="274E13"/>
                    </a:solidFill>
                  </a:tcPr>
                </a:tc>
              </a:tr>
              <a:tr h="1199375">
                <a:tc>
                  <a:txBody>
                    <a:bodyPr/>
                    <a:lstStyle/>
                    <a:p>
                      <a:pPr indent="0" lvl="0" marL="0" rtl="0" algn="l">
                        <a:spcBef>
                          <a:spcPts val="0"/>
                        </a:spcBef>
                        <a:spcAft>
                          <a:spcPts val="0"/>
                        </a:spcAft>
                        <a:buNone/>
                      </a:pPr>
                      <a:r>
                        <a:rPr lang="en">
                          <a:solidFill>
                            <a:schemeClr val="dk1"/>
                          </a:solidFill>
                        </a:rPr>
                        <a:t>Pros</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
                          <a:solidFill>
                            <a:schemeClr val="dk1"/>
                          </a:solidFill>
                        </a:rPr>
                        <a:t>Most group members have iPhones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Easy to work with</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Apple’s support</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
                          <a:solidFill>
                            <a:schemeClr val="dk1"/>
                          </a:solidFill>
                        </a:rPr>
                        <a:t>Runs natively on both Windows and MacOS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Great community support</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
                          <a:solidFill>
                            <a:schemeClr val="dk1"/>
                          </a:solidFill>
                        </a:rPr>
                        <a:t>Is cross-platform</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Enables every member to test</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Great documentation (Google developed)</a:t>
                      </a:r>
                      <a:endParaRPr>
                        <a:solidFill>
                          <a:schemeClr val="dk1"/>
                        </a:solidFill>
                      </a:endParaRPr>
                    </a:p>
                  </a:txBody>
                  <a:tcPr marT="91425" marB="91425" marR="91425" marL="91425">
                    <a:solidFill>
                      <a:srgbClr val="274E13"/>
                    </a:solidFill>
                  </a:tcPr>
                </a:tc>
              </a:tr>
              <a:tr h="915925">
                <a:tc>
                  <a:txBody>
                    <a:bodyPr/>
                    <a:lstStyle/>
                    <a:p>
                      <a:pPr indent="0" lvl="0" marL="0" rtl="0" algn="l">
                        <a:spcBef>
                          <a:spcPts val="0"/>
                        </a:spcBef>
                        <a:spcAft>
                          <a:spcPts val="0"/>
                        </a:spcAft>
                        <a:buNone/>
                      </a:pPr>
                      <a:r>
                        <a:rPr lang="en">
                          <a:solidFill>
                            <a:schemeClr val="dk1"/>
                          </a:solidFill>
                        </a:rPr>
                        <a:t>Cons</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
                          <a:solidFill>
                            <a:schemeClr val="dk1"/>
                          </a:solidFill>
                        </a:rPr>
                        <a:t>Does not run natively on Windows</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
                          <a:solidFill>
                            <a:schemeClr val="dk1"/>
                          </a:solidFill>
                        </a:rPr>
                        <a:t>One Android phone in group; limits testing</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Kotlin an unfamiliar language</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
                          <a:solidFill>
                            <a:schemeClr val="dk1"/>
                          </a:solidFill>
                        </a:rPr>
                        <a:t>Dart is a new language to both community a the group</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Steep learning curve</a:t>
                      </a:r>
                      <a:endParaRPr>
                        <a:solidFill>
                          <a:schemeClr val="dk1"/>
                        </a:solidFill>
                      </a:endParaRPr>
                    </a:p>
                  </a:txBody>
                  <a:tcPr marT="91425" marB="91425" marR="91425" marL="91425">
                    <a:solidFill>
                      <a:srgbClr val="274E13"/>
                    </a:solidFill>
                  </a:tcPr>
                </a:tc>
              </a:tr>
            </a:tbl>
          </a:graphicData>
        </a:graphic>
      </p:graphicFrame>
      <p:sp>
        <p:nvSpPr>
          <p:cNvPr id="273" name="Google Shape;273;p35"/>
          <p:cNvSpPr txBox="1"/>
          <p:nvPr/>
        </p:nvSpPr>
        <p:spPr>
          <a:xfrm>
            <a:off x="536600" y="4072700"/>
            <a:ext cx="75387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lt2"/>
              </a:buClr>
              <a:buSzPts val="1400"/>
              <a:buChar char="●"/>
            </a:pPr>
            <a:r>
              <a:rPr lang="en">
                <a:solidFill>
                  <a:schemeClr val="lt2"/>
                </a:solidFill>
              </a:rPr>
              <a:t>Flutter was selected to </a:t>
            </a:r>
            <a:r>
              <a:rPr lang="en">
                <a:solidFill>
                  <a:schemeClr val="lt2"/>
                </a:solidFill>
              </a:rPr>
              <a:t>support</a:t>
            </a:r>
            <a:r>
              <a:rPr lang="en">
                <a:solidFill>
                  <a:schemeClr val="lt2"/>
                </a:solidFill>
              </a:rPr>
              <a:t> application development</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No data collection, no database</a:t>
            </a:r>
            <a:endParaRPr>
              <a:solidFill>
                <a:schemeClr val="lt2"/>
              </a:solidFill>
            </a:endParaRPr>
          </a:p>
        </p:txBody>
      </p:sp>
      <p:pic>
        <p:nvPicPr>
          <p:cNvPr id="274" name="Google Shape;274;p35"/>
          <p:cNvPicPr preferRelativeResize="0"/>
          <p:nvPr/>
        </p:nvPicPr>
        <p:blipFill rotWithShape="1">
          <a:blip r:embed="rId3">
            <a:alphaModFix/>
          </a:blip>
          <a:srcRect b="0" l="11741" r="12552" t="6428"/>
          <a:stretch/>
        </p:blipFill>
        <p:spPr>
          <a:xfrm>
            <a:off x="8170975" y="0"/>
            <a:ext cx="973018" cy="1202725"/>
          </a:xfrm>
          <a:prstGeom prst="rect">
            <a:avLst/>
          </a:prstGeom>
          <a:noFill/>
          <a:ln>
            <a:noFill/>
          </a:ln>
        </p:spPr>
      </p:pic>
      <p:pic>
        <p:nvPicPr>
          <p:cNvPr id="275" name="Google Shape;275;p35" title="app tech select slide.mp3">
            <a:hlinkClick r:id="rId4"/>
          </p:cNvPr>
          <p:cNvPicPr preferRelativeResize="0"/>
          <p:nvPr/>
        </p:nvPicPr>
        <p:blipFill>
          <a:blip r:embed="rId5">
            <a:alphaModFix/>
          </a:blip>
          <a:stretch>
            <a:fillRect/>
          </a:stretch>
        </p:blipFill>
        <p:spPr>
          <a:xfrm>
            <a:off x="254300" y="4467935"/>
            <a:ext cx="457200" cy="457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Flutter Libraries</a:t>
            </a:r>
            <a:endParaRPr/>
          </a:p>
        </p:txBody>
      </p:sp>
      <p:sp>
        <p:nvSpPr>
          <p:cNvPr id="281" name="Google Shape;281;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sz="2000"/>
              <a:t>Development was assisted by libraries</a:t>
            </a:r>
            <a:endParaRPr sz="2000"/>
          </a:p>
          <a:p>
            <a:pPr indent="-355600" lvl="0" marL="457200" rtl="0" algn="l">
              <a:spcBef>
                <a:spcPts val="0"/>
              </a:spcBef>
              <a:spcAft>
                <a:spcPts val="0"/>
              </a:spcAft>
              <a:buSzPts val="2000"/>
              <a:buChar char="●"/>
            </a:pPr>
            <a:r>
              <a:rPr lang="en" sz="2000"/>
              <a:t>A select couple mentioned below are the most vital to the app:</a:t>
            </a:r>
            <a:endParaRPr sz="2000"/>
          </a:p>
          <a:p>
            <a:pPr indent="-330200" lvl="1" marL="914400" rtl="0" algn="l">
              <a:spcBef>
                <a:spcPts val="0"/>
              </a:spcBef>
              <a:spcAft>
                <a:spcPts val="0"/>
              </a:spcAft>
              <a:buSzPts val="1600"/>
              <a:buChar char="○"/>
            </a:pPr>
            <a:r>
              <a:rPr lang="en" sz="1600"/>
              <a:t>Flutter_reactive_ble (v5.0.3)</a:t>
            </a:r>
            <a:endParaRPr sz="1600"/>
          </a:p>
          <a:p>
            <a:pPr indent="-330200" lvl="2" marL="1371600" rtl="0" algn="l">
              <a:spcBef>
                <a:spcPts val="0"/>
              </a:spcBef>
              <a:spcAft>
                <a:spcPts val="0"/>
              </a:spcAft>
              <a:buSzPts val="1600"/>
              <a:buChar char="■"/>
            </a:pPr>
            <a:r>
              <a:rPr lang="en" sz="1600"/>
              <a:t>Provides a framework for the application to communicate via Bluetooth Low Energy</a:t>
            </a:r>
            <a:endParaRPr sz="1600"/>
          </a:p>
          <a:p>
            <a:pPr indent="-330200" lvl="1" marL="914400" rtl="0" algn="l">
              <a:spcBef>
                <a:spcPts val="0"/>
              </a:spcBef>
              <a:spcAft>
                <a:spcPts val="0"/>
              </a:spcAft>
              <a:buSzPts val="1600"/>
              <a:buChar char="○"/>
            </a:pPr>
            <a:r>
              <a:rPr lang="en" sz="1600"/>
              <a:t>App_settings (v4.2.0)</a:t>
            </a:r>
            <a:endParaRPr sz="1600"/>
          </a:p>
          <a:p>
            <a:pPr indent="-330200" lvl="2" marL="1371600" rtl="0" algn="l">
              <a:spcBef>
                <a:spcPts val="0"/>
              </a:spcBef>
              <a:spcAft>
                <a:spcPts val="0"/>
              </a:spcAft>
              <a:buSzPts val="1600"/>
              <a:buChar char="■"/>
            </a:pPr>
            <a:r>
              <a:rPr lang="en" sz="1600"/>
              <a:t>Includes a pathway to link user directly to their device’s settings</a:t>
            </a:r>
            <a:endParaRPr sz="1600"/>
          </a:p>
          <a:p>
            <a:pPr indent="-330200" lvl="1" marL="914400" rtl="0" algn="l">
              <a:spcBef>
                <a:spcPts val="0"/>
              </a:spcBef>
              <a:spcAft>
                <a:spcPts val="0"/>
              </a:spcAft>
              <a:buSzPts val="1600"/>
              <a:buChar char="○"/>
            </a:pPr>
            <a:r>
              <a:rPr lang="en" sz="1600"/>
              <a:t>Location_permissions (v4.0.0)</a:t>
            </a:r>
            <a:endParaRPr sz="1600"/>
          </a:p>
          <a:p>
            <a:pPr indent="-330200" lvl="2" marL="1371600" rtl="0" algn="l">
              <a:spcBef>
                <a:spcPts val="0"/>
              </a:spcBef>
              <a:spcAft>
                <a:spcPts val="0"/>
              </a:spcAft>
              <a:buSzPts val="1600"/>
              <a:buChar char="■"/>
            </a:pPr>
            <a:r>
              <a:rPr lang="en" sz="1600"/>
              <a:t>Allows the developer to ask the user for necessary privacy permissions</a:t>
            </a:r>
            <a:endParaRPr sz="1600"/>
          </a:p>
        </p:txBody>
      </p:sp>
      <p:pic>
        <p:nvPicPr>
          <p:cNvPr id="282" name="Google Shape;282;p36"/>
          <p:cNvPicPr preferRelativeResize="0"/>
          <p:nvPr/>
        </p:nvPicPr>
        <p:blipFill rotWithShape="1">
          <a:blip r:embed="rId3">
            <a:alphaModFix/>
          </a:blip>
          <a:srcRect b="0" l="11741" r="12552" t="6428"/>
          <a:stretch/>
        </p:blipFill>
        <p:spPr>
          <a:xfrm>
            <a:off x="8170975" y="0"/>
            <a:ext cx="973018" cy="1202725"/>
          </a:xfrm>
          <a:prstGeom prst="rect">
            <a:avLst/>
          </a:prstGeom>
          <a:noFill/>
          <a:ln>
            <a:noFill/>
          </a:ln>
        </p:spPr>
      </p:pic>
      <p:pic>
        <p:nvPicPr>
          <p:cNvPr id="283" name="Google Shape;283;p36" title="libraries slide.mp3">
            <a:hlinkClick r:id="rId4"/>
          </p:cNvPr>
          <p:cNvPicPr preferRelativeResize="0"/>
          <p:nvPr/>
        </p:nvPicPr>
        <p:blipFill>
          <a:blip r:embed="rId5">
            <a:alphaModFix/>
          </a:blip>
          <a:stretch>
            <a:fillRect/>
          </a:stretch>
        </p:blipFill>
        <p:spPr>
          <a:xfrm>
            <a:off x="146700" y="4130250"/>
            <a:ext cx="882925" cy="882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Application Design</a:t>
            </a:r>
            <a:endParaRPr/>
          </a:p>
        </p:txBody>
      </p:sp>
      <p:sp>
        <p:nvSpPr>
          <p:cNvPr id="289" name="Google Shape;289;p37"/>
          <p:cNvSpPr txBox="1"/>
          <p:nvPr>
            <p:ph idx="1" type="body"/>
          </p:nvPr>
        </p:nvSpPr>
        <p:spPr>
          <a:xfrm>
            <a:off x="311700" y="1152475"/>
            <a:ext cx="8520600" cy="1737000"/>
          </a:xfrm>
          <a:prstGeom prst="rect">
            <a:avLst/>
          </a:prstGeom>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SzPts val="1800"/>
              <a:buChar char="●"/>
            </a:pPr>
            <a:r>
              <a:rPr lang="en"/>
              <a:t>To design application prototype, figma.com was utilized</a:t>
            </a:r>
            <a:endParaRPr/>
          </a:p>
          <a:p>
            <a:pPr indent="-317500" lvl="1" marL="914400" rtl="0" algn="l">
              <a:lnSpc>
                <a:spcPct val="115000"/>
              </a:lnSpc>
              <a:spcBef>
                <a:spcPts val="0"/>
              </a:spcBef>
              <a:spcAft>
                <a:spcPts val="0"/>
              </a:spcAft>
              <a:buSzPts val="1400"/>
              <a:buChar char="○"/>
            </a:pPr>
            <a:r>
              <a:rPr lang="en"/>
              <a:t>Layered diagrams</a:t>
            </a:r>
            <a:endParaRPr/>
          </a:p>
          <a:p>
            <a:pPr indent="-342900" lvl="0" marL="457200" rtl="0" algn="l">
              <a:lnSpc>
                <a:spcPct val="115000"/>
              </a:lnSpc>
              <a:spcBef>
                <a:spcPts val="0"/>
              </a:spcBef>
              <a:spcAft>
                <a:spcPts val="0"/>
              </a:spcAft>
              <a:buSzPts val="1800"/>
              <a:buChar char="●"/>
            </a:pPr>
            <a:r>
              <a:rPr lang="en"/>
              <a:t>Focus on certain keywords when designing:</a:t>
            </a:r>
            <a:endParaRPr/>
          </a:p>
          <a:p>
            <a:pPr indent="-317500" lvl="1" marL="914400" rtl="0" algn="l">
              <a:lnSpc>
                <a:spcPct val="115000"/>
              </a:lnSpc>
              <a:spcBef>
                <a:spcPts val="0"/>
              </a:spcBef>
              <a:spcAft>
                <a:spcPts val="0"/>
              </a:spcAft>
              <a:buSzPts val="1400"/>
              <a:buChar char="○"/>
            </a:pPr>
            <a:r>
              <a:rPr lang="en"/>
              <a:t>Simple</a:t>
            </a:r>
            <a:endParaRPr/>
          </a:p>
          <a:p>
            <a:pPr indent="-317500" lvl="1" marL="914400" rtl="0" algn="l">
              <a:lnSpc>
                <a:spcPct val="115000"/>
              </a:lnSpc>
              <a:spcBef>
                <a:spcPts val="0"/>
              </a:spcBef>
              <a:spcAft>
                <a:spcPts val="0"/>
              </a:spcAft>
              <a:buSzPts val="1400"/>
              <a:buChar char="○"/>
            </a:pPr>
            <a:r>
              <a:rPr lang="en"/>
              <a:t>Understandable</a:t>
            </a:r>
            <a:endParaRPr/>
          </a:p>
          <a:p>
            <a:pPr indent="-317500" lvl="1" marL="914400" rtl="0" algn="l">
              <a:lnSpc>
                <a:spcPct val="115000"/>
              </a:lnSpc>
              <a:spcBef>
                <a:spcPts val="0"/>
              </a:spcBef>
              <a:spcAft>
                <a:spcPts val="0"/>
              </a:spcAft>
              <a:buSzPts val="1400"/>
              <a:buChar char="○"/>
            </a:pPr>
            <a:r>
              <a:rPr lang="en"/>
              <a:t>Modular</a:t>
            </a:r>
            <a:endParaRPr/>
          </a:p>
        </p:txBody>
      </p:sp>
      <p:pic>
        <p:nvPicPr>
          <p:cNvPr id="290" name="Google Shape;290;p37"/>
          <p:cNvPicPr preferRelativeResize="0"/>
          <p:nvPr/>
        </p:nvPicPr>
        <p:blipFill>
          <a:blip r:embed="rId3">
            <a:alphaModFix/>
          </a:blip>
          <a:stretch>
            <a:fillRect/>
          </a:stretch>
        </p:blipFill>
        <p:spPr>
          <a:xfrm>
            <a:off x="3253625" y="2240100"/>
            <a:ext cx="5006224" cy="2649799"/>
          </a:xfrm>
          <a:prstGeom prst="rect">
            <a:avLst/>
          </a:prstGeom>
          <a:noFill/>
          <a:ln>
            <a:noFill/>
          </a:ln>
        </p:spPr>
      </p:pic>
      <p:pic>
        <p:nvPicPr>
          <p:cNvPr id="291" name="Google Shape;291;p37"/>
          <p:cNvPicPr preferRelativeResize="0"/>
          <p:nvPr/>
        </p:nvPicPr>
        <p:blipFill rotWithShape="1">
          <a:blip r:embed="rId4">
            <a:alphaModFix/>
          </a:blip>
          <a:srcRect b="0" l="11741" r="12552" t="6428"/>
          <a:stretch/>
        </p:blipFill>
        <p:spPr>
          <a:xfrm>
            <a:off x="8170975" y="0"/>
            <a:ext cx="973018" cy="1202725"/>
          </a:xfrm>
          <a:prstGeom prst="rect">
            <a:avLst/>
          </a:prstGeom>
          <a:noFill/>
          <a:ln>
            <a:noFill/>
          </a:ln>
        </p:spPr>
      </p:pic>
      <p:pic>
        <p:nvPicPr>
          <p:cNvPr id="292" name="Google Shape;292;p37" title="app design slide.mp3">
            <a:hlinkClick r:id="rId5"/>
          </p:cNvPr>
          <p:cNvPicPr preferRelativeResize="0"/>
          <p:nvPr/>
        </p:nvPicPr>
        <p:blipFill>
          <a:blip r:embed="rId6">
            <a:alphaModFix/>
          </a:blip>
          <a:stretch>
            <a:fillRect/>
          </a:stretch>
        </p:blipFill>
        <p:spPr>
          <a:xfrm>
            <a:off x="362225" y="4300850"/>
            <a:ext cx="457200" cy="457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8"/>
          <p:cNvSpPr txBox="1"/>
          <p:nvPr>
            <p:ph type="title"/>
          </p:nvPr>
        </p:nvSpPr>
        <p:spPr>
          <a:xfrm>
            <a:off x="195950" y="1863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Application Flowchart</a:t>
            </a:r>
            <a:endParaRPr/>
          </a:p>
        </p:txBody>
      </p:sp>
      <p:pic>
        <p:nvPicPr>
          <p:cNvPr id="298" name="Google Shape;298;p38"/>
          <p:cNvPicPr preferRelativeResize="0"/>
          <p:nvPr/>
        </p:nvPicPr>
        <p:blipFill>
          <a:blip r:embed="rId3">
            <a:alphaModFix/>
          </a:blip>
          <a:stretch>
            <a:fillRect/>
          </a:stretch>
        </p:blipFill>
        <p:spPr>
          <a:xfrm>
            <a:off x="793700" y="759000"/>
            <a:ext cx="7433477" cy="4079701"/>
          </a:xfrm>
          <a:prstGeom prst="rect">
            <a:avLst/>
          </a:prstGeom>
          <a:noFill/>
          <a:ln>
            <a:noFill/>
          </a:ln>
        </p:spPr>
      </p:pic>
      <p:pic>
        <p:nvPicPr>
          <p:cNvPr id="299" name="Google Shape;299;p38"/>
          <p:cNvPicPr preferRelativeResize="0"/>
          <p:nvPr/>
        </p:nvPicPr>
        <p:blipFill rotWithShape="1">
          <a:blip r:embed="rId4">
            <a:alphaModFix/>
          </a:blip>
          <a:srcRect b="0" l="11741" r="12552" t="6428"/>
          <a:stretch/>
        </p:blipFill>
        <p:spPr>
          <a:xfrm>
            <a:off x="8170975" y="0"/>
            <a:ext cx="973018" cy="1202725"/>
          </a:xfrm>
          <a:prstGeom prst="rect">
            <a:avLst/>
          </a:prstGeom>
          <a:noFill/>
          <a:ln>
            <a:noFill/>
          </a:ln>
        </p:spPr>
      </p:pic>
      <p:pic>
        <p:nvPicPr>
          <p:cNvPr id="300" name="Google Shape;300;p38" title="app chart slide.mp3">
            <a:hlinkClick r:id="rId5"/>
          </p:cNvPr>
          <p:cNvPicPr preferRelativeResize="0"/>
          <p:nvPr/>
        </p:nvPicPr>
        <p:blipFill>
          <a:blip r:embed="rId6">
            <a:alphaModFix/>
          </a:blip>
          <a:stretch>
            <a:fillRect/>
          </a:stretch>
        </p:blipFill>
        <p:spPr>
          <a:xfrm>
            <a:off x="8379577" y="1355125"/>
            <a:ext cx="457200" cy="457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Current State of Application</a:t>
            </a:r>
            <a:endParaRPr/>
          </a:p>
        </p:txBody>
      </p:sp>
      <p:sp>
        <p:nvSpPr>
          <p:cNvPr id="306" name="Google Shape;306;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Application is not yet complete, but is making great progress</a:t>
            </a:r>
            <a:endParaRPr/>
          </a:p>
          <a:p>
            <a:pPr indent="-317500" lvl="1" marL="914400" rtl="0" algn="l">
              <a:spcBef>
                <a:spcPts val="0"/>
              </a:spcBef>
              <a:spcAft>
                <a:spcPts val="0"/>
              </a:spcAft>
              <a:buSzPts val="1400"/>
              <a:buChar char="○"/>
            </a:pPr>
            <a:r>
              <a:rPr lang="en"/>
              <a:t>Pages are built</a:t>
            </a:r>
            <a:endParaRPr/>
          </a:p>
          <a:p>
            <a:pPr indent="-317500" lvl="1" marL="914400" rtl="0" algn="l">
              <a:spcBef>
                <a:spcPts val="0"/>
              </a:spcBef>
              <a:spcAft>
                <a:spcPts val="0"/>
              </a:spcAft>
              <a:buSzPts val="1400"/>
              <a:buChar char="○"/>
            </a:pPr>
            <a:r>
              <a:rPr lang="en"/>
              <a:t>Navigation between </a:t>
            </a:r>
            <a:r>
              <a:rPr lang="en"/>
              <a:t>pages is smooth and intuitive</a:t>
            </a:r>
            <a:endParaRPr/>
          </a:p>
          <a:p>
            <a:pPr indent="-342900" lvl="0" marL="457200" rtl="0" algn="l">
              <a:spcBef>
                <a:spcPts val="0"/>
              </a:spcBef>
              <a:spcAft>
                <a:spcPts val="0"/>
              </a:spcAft>
              <a:buSzPts val="1800"/>
              <a:buChar char="●"/>
            </a:pPr>
            <a:r>
              <a:rPr lang="en"/>
              <a:t>Heads-up-display page does not yet function, however:</a:t>
            </a:r>
            <a:endParaRPr/>
          </a:p>
          <a:p>
            <a:pPr indent="-317500" lvl="1" marL="914400" rtl="0" algn="l">
              <a:spcBef>
                <a:spcPts val="0"/>
              </a:spcBef>
              <a:spcAft>
                <a:spcPts val="0"/>
              </a:spcAft>
              <a:buSzPts val="1400"/>
              <a:buChar char="○"/>
            </a:pPr>
            <a:r>
              <a:rPr lang="en"/>
              <a:t>A Bluetooth link has been established</a:t>
            </a:r>
            <a:endParaRPr/>
          </a:p>
          <a:p>
            <a:pPr indent="-317500" lvl="1" marL="914400" rtl="0" algn="l">
              <a:spcBef>
                <a:spcPts val="0"/>
              </a:spcBef>
              <a:spcAft>
                <a:spcPts val="0"/>
              </a:spcAft>
              <a:buSzPts val="1400"/>
              <a:buChar char="○"/>
            </a:pPr>
            <a:r>
              <a:rPr lang="en"/>
              <a:t>Very big hurdle</a:t>
            </a:r>
            <a:endParaRPr/>
          </a:p>
          <a:p>
            <a:pPr indent="-342900" lvl="0" marL="457200" rtl="0" algn="l">
              <a:spcBef>
                <a:spcPts val="0"/>
              </a:spcBef>
              <a:spcAft>
                <a:spcPts val="0"/>
              </a:spcAft>
              <a:buSzPts val="1800"/>
              <a:buChar char="●"/>
            </a:pPr>
            <a:r>
              <a:rPr lang="en"/>
              <a:t>On-schedule to complete basic functionalities by end of semester</a:t>
            </a:r>
            <a:endParaRPr/>
          </a:p>
          <a:p>
            <a:pPr indent="-317500" lvl="1" marL="914400" rtl="0" algn="l">
              <a:spcBef>
                <a:spcPts val="0"/>
              </a:spcBef>
              <a:spcAft>
                <a:spcPts val="0"/>
              </a:spcAft>
              <a:buSzPts val="1400"/>
              <a:buChar char="○"/>
            </a:pPr>
            <a:r>
              <a:rPr lang="en"/>
              <a:t>Stretch goals are still just that</a:t>
            </a:r>
            <a:endParaRPr/>
          </a:p>
          <a:p>
            <a:pPr indent="-317500" lvl="1" marL="914400" rtl="0" algn="l">
              <a:spcBef>
                <a:spcPts val="0"/>
              </a:spcBef>
              <a:spcAft>
                <a:spcPts val="0"/>
              </a:spcAft>
              <a:buSzPts val="1400"/>
              <a:buChar char="○"/>
            </a:pPr>
            <a:r>
              <a:rPr lang="en"/>
              <a:t>Taking steps to try and attain them</a:t>
            </a:r>
            <a:endParaRPr/>
          </a:p>
        </p:txBody>
      </p:sp>
      <p:pic>
        <p:nvPicPr>
          <p:cNvPr id="307" name="Google Shape;307;p39"/>
          <p:cNvPicPr preferRelativeResize="0"/>
          <p:nvPr/>
        </p:nvPicPr>
        <p:blipFill rotWithShape="1">
          <a:blip r:embed="rId3">
            <a:alphaModFix/>
          </a:blip>
          <a:srcRect b="0" l="11741" r="12552" t="6428"/>
          <a:stretch/>
        </p:blipFill>
        <p:spPr>
          <a:xfrm>
            <a:off x="8170975" y="0"/>
            <a:ext cx="973018" cy="1202725"/>
          </a:xfrm>
          <a:prstGeom prst="rect">
            <a:avLst/>
          </a:prstGeom>
          <a:noFill/>
          <a:ln>
            <a:noFill/>
          </a:ln>
        </p:spPr>
      </p:pic>
      <p:pic>
        <p:nvPicPr>
          <p:cNvPr id="308" name="Google Shape;308;p39" title="current state slide.mp3">
            <a:hlinkClick r:id="rId4"/>
          </p:cNvPr>
          <p:cNvPicPr preferRelativeResize="0"/>
          <p:nvPr/>
        </p:nvPicPr>
        <p:blipFill>
          <a:blip r:embed="rId5">
            <a:alphaModFix/>
          </a:blip>
          <a:stretch>
            <a:fillRect/>
          </a:stretch>
        </p:blipFill>
        <p:spPr>
          <a:xfrm>
            <a:off x="311700" y="4307950"/>
            <a:ext cx="572700" cy="572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Administrative Content</a:t>
            </a:r>
            <a:endParaRPr/>
          </a:p>
        </p:txBody>
      </p:sp>
      <p:sp>
        <p:nvSpPr>
          <p:cNvPr id="314" name="Google Shape;314;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Budget</a:t>
            </a:r>
            <a:endParaRPr/>
          </a:p>
          <a:p>
            <a:pPr indent="0" lvl="0" marL="0" rtl="0" algn="l">
              <a:spcBef>
                <a:spcPts val="1200"/>
              </a:spcBef>
              <a:spcAft>
                <a:spcPts val="0"/>
              </a:spcAft>
              <a:buNone/>
            </a:pPr>
            <a:r>
              <a:rPr lang="en"/>
              <a:t>Work Distribution</a:t>
            </a:r>
            <a:endParaRPr/>
          </a:p>
          <a:p>
            <a:pPr indent="0" lvl="0" marL="0" rtl="0" algn="l">
              <a:spcBef>
                <a:spcPts val="1200"/>
              </a:spcBef>
              <a:spcAft>
                <a:spcPts val="1200"/>
              </a:spcAft>
              <a:buNone/>
            </a:pPr>
            <a:r>
              <a:rPr lang="en"/>
              <a:t>Progress</a:t>
            </a:r>
            <a:endParaRPr/>
          </a:p>
        </p:txBody>
      </p:sp>
      <p:pic>
        <p:nvPicPr>
          <p:cNvPr id="315" name="Google Shape;315;p40"/>
          <p:cNvPicPr preferRelativeResize="0"/>
          <p:nvPr/>
        </p:nvPicPr>
        <p:blipFill>
          <a:blip r:embed="rId3">
            <a:alphaModFix/>
          </a:blip>
          <a:stretch>
            <a:fillRect/>
          </a:stretch>
        </p:blipFill>
        <p:spPr>
          <a:xfrm>
            <a:off x="8536727" y="0"/>
            <a:ext cx="607275" cy="911150"/>
          </a:xfrm>
          <a:prstGeom prst="rect">
            <a:avLst/>
          </a:prstGeom>
          <a:noFill/>
          <a:ln>
            <a:noFill/>
          </a:ln>
        </p:spPr>
      </p:pic>
      <p:pic>
        <p:nvPicPr>
          <p:cNvPr id="316" name="Google Shape;316;p40" title="Administrative_intro.mp3">
            <a:hlinkClick r:id="rId4"/>
          </p:cNvPr>
          <p:cNvPicPr preferRelativeResize="0"/>
          <p:nvPr/>
        </p:nvPicPr>
        <p:blipFill>
          <a:blip r:embed="rId5">
            <a:alphaModFix/>
          </a:blip>
          <a:stretch>
            <a:fillRect/>
          </a:stretch>
        </p:blipFill>
        <p:spPr>
          <a:xfrm>
            <a:off x="574625" y="4721275"/>
            <a:ext cx="269825" cy="269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Budget</a:t>
            </a:r>
            <a:endParaRPr/>
          </a:p>
        </p:txBody>
      </p:sp>
      <p:graphicFrame>
        <p:nvGraphicFramePr>
          <p:cNvPr id="322" name="Google Shape;322;p41"/>
          <p:cNvGraphicFramePr/>
          <p:nvPr/>
        </p:nvGraphicFramePr>
        <p:xfrm>
          <a:off x="952500" y="1238250"/>
          <a:ext cx="3000000" cy="3000000"/>
        </p:xfrm>
        <a:graphic>
          <a:graphicData uri="http://schemas.openxmlformats.org/drawingml/2006/table">
            <a:tbl>
              <a:tblPr>
                <a:noFill/>
                <a:tableStyleId>{0BFD3244-1894-411B-A432-43F5D780F558}</a:tableStyleId>
              </a:tblPr>
              <a:tblGrid>
                <a:gridCol w="3619500"/>
                <a:gridCol w="3619500"/>
              </a:tblGrid>
              <a:tr h="381000">
                <a:tc>
                  <a:txBody>
                    <a:bodyPr/>
                    <a:lstStyle/>
                    <a:p>
                      <a:pPr indent="0" lvl="0" marL="0" rtl="0" algn="ctr">
                        <a:lnSpc>
                          <a:spcPct val="105000"/>
                        </a:lnSpc>
                        <a:spcBef>
                          <a:spcPts val="1200"/>
                        </a:spcBef>
                        <a:spcAft>
                          <a:spcPts val="1200"/>
                        </a:spcAft>
                        <a:buNone/>
                      </a:pPr>
                      <a:r>
                        <a:rPr b="1" lang="en">
                          <a:solidFill>
                            <a:schemeClr val="dk1"/>
                          </a:solidFill>
                        </a:rPr>
                        <a:t>Item</a:t>
                      </a:r>
                      <a:endParaRPr b="1">
                        <a:solidFill>
                          <a:schemeClr val="dk1"/>
                        </a:solidFill>
                      </a:endParaRPr>
                    </a:p>
                  </a:txBody>
                  <a:tcPr marT="91425" marB="91425"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rtl="0" algn="ctr">
                        <a:lnSpc>
                          <a:spcPct val="105000"/>
                        </a:lnSpc>
                        <a:spcBef>
                          <a:spcPts val="1200"/>
                        </a:spcBef>
                        <a:spcAft>
                          <a:spcPts val="1200"/>
                        </a:spcAft>
                        <a:buNone/>
                      </a:pPr>
                      <a:r>
                        <a:rPr b="1" lang="en">
                          <a:solidFill>
                            <a:schemeClr val="dk1"/>
                          </a:solidFill>
                        </a:rPr>
                        <a:t>Estimated Price</a:t>
                      </a:r>
                      <a:endParaRPr b="1">
                        <a:solidFill>
                          <a:schemeClr val="dk1"/>
                        </a:solidFill>
                      </a:endParaRPr>
                    </a:p>
                  </a:txBody>
                  <a:tcPr marT="91425" marB="91425"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1000">
                <a:tc>
                  <a:txBody>
                    <a:bodyPr/>
                    <a:lstStyle/>
                    <a:p>
                      <a:pPr indent="0" lvl="0" marL="0" rtl="0" algn="ctr">
                        <a:lnSpc>
                          <a:spcPct val="105000"/>
                        </a:lnSpc>
                        <a:spcBef>
                          <a:spcPts val="1200"/>
                        </a:spcBef>
                        <a:spcAft>
                          <a:spcPts val="1200"/>
                        </a:spcAft>
                        <a:buNone/>
                      </a:pPr>
                      <a:r>
                        <a:rPr lang="en">
                          <a:solidFill>
                            <a:schemeClr val="dk1"/>
                          </a:solidFill>
                        </a:rPr>
                        <a:t>Motor (1 unit)</a:t>
                      </a:r>
                      <a:endParaRPr>
                        <a:solidFill>
                          <a:schemeClr val="dk1"/>
                        </a:solidFill>
                      </a:endParaRPr>
                    </a:p>
                  </a:txBody>
                  <a:tcPr marT="91425" marB="91425"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rtl="0" algn="ctr">
                        <a:lnSpc>
                          <a:spcPct val="105000"/>
                        </a:lnSpc>
                        <a:spcBef>
                          <a:spcPts val="1200"/>
                        </a:spcBef>
                        <a:spcAft>
                          <a:spcPts val="1200"/>
                        </a:spcAft>
                        <a:buNone/>
                      </a:pPr>
                      <a:r>
                        <a:rPr lang="en">
                          <a:solidFill>
                            <a:schemeClr val="dk1"/>
                          </a:solidFill>
                        </a:rPr>
                        <a:t>$240</a:t>
                      </a:r>
                      <a:endParaRPr>
                        <a:solidFill>
                          <a:schemeClr val="dk1"/>
                        </a:solidFill>
                      </a:endParaRPr>
                    </a:p>
                  </a:txBody>
                  <a:tcPr marT="91425" marB="91425"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1000">
                <a:tc>
                  <a:txBody>
                    <a:bodyPr/>
                    <a:lstStyle/>
                    <a:p>
                      <a:pPr indent="0" lvl="0" marL="0" rtl="0" algn="ctr">
                        <a:lnSpc>
                          <a:spcPct val="105000"/>
                        </a:lnSpc>
                        <a:spcBef>
                          <a:spcPts val="1200"/>
                        </a:spcBef>
                        <a:spcAft>
                          <a:spcPts val="1200"/>
                        </a:spcAft>
                        <a:buNone/>
                      </a:pPr>
                      <a:r>
                        <a:rPr lang="en">
                          <a:solidFill>
                            <a:schemeClr val="dk1"/>
                          </a:solidFill>
                        </a:rPr>
                        <a:t>PCB (3 – 5 units)</a:t>
                      </a:r>
                      <a:endParaRPr>
                        <a:solidFill>
                          <a:schemeClr val="dk1"/>
                        </a:solidFill>
                      </a:endParaRPr>
                    </a:p>
                  </a:txBody>
                  <a:tcPr marT="91425" marB="91425"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rtl="0" algn="ctr">
                        <a:lnSpc>
                          <a:spcPct val="105000"/>
                        </a:lnSpc>
                        <a:spcBef>
                          <a:spcPts val="1200"/>
                        </a:spcBef>
                        <a:spcAft>
                          <a:spcPts val="1200"/>
                        </a:spcAft>
                        <a:buNone/>
                      </a:pPr>
                      <a:r>
                        <a:rPr lang="en">
                          <a:solidFill>
                            <a:schemeClr val="dk1"/>
                          </a:solidFill>
                        </a:rPr>
                        <a:t>$40</a:t>
                      </a:r>
                      <a:endParaRPr>
                        <a:solidFill>
                          <a:schemeClr val="dk1"/>
                        </a:solidFill>
                      </a:endParaRPr>
                    </a:p>
                  </a:txBody>
                  <a:tcPr marT="91425" marB="91425"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1000">
                <a:tc>
                  <a:txBody>
                    <a:bodyPr/>
                    <a:lstStyle/>
                    <a:p>
                      <a:pPr indent="0" lvl="0" marL="0" rtl="0" algn="ctr">
                        <a:lnSpc>
                          <a:spcPct val="105000"/>
                        </a:lnSpc>
                        <a:spcBef>
                          <a:spcPts val="1200"/>
                        </a:spcBef>
                        <a:spcAft>
                          <a:spcPts val="1200"/>
                        </a:spcAft>
                        <a:buNone/>
                      </a:pPr>
                      <a:r>
                        <a:rPr lang="en">
                          <a:solidFill>
                            <a:schemeClr val="dk1"/>
                          </a:solidFill>
                        </a:rPr>
                        <a:t>Batteries (1 unit)</a:t>
                      </a:r>
                      <a:endParaRPr>
                        <a:solidFill>
                          <a:schemeClr val="dk1"/>
                        </a:solidFill>
                      </a:endParaRPr>
                    </a:p>
                  </a:txBody>
                  <a:tcPr marT="91425" marB="91425"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rtl="0" algn="ctr">
                        <a:lnSpc>
                          <a:spcPct val="105000"/>
                        </a:lnSpc>
                        <a:spcBef>
                          <a:spcPts val="1200"/>
                        </a:spcBef>
                        <a:spcAft>
                          <a:spcPts val="1200"/>
                        </a:spcAft>
                        <a:buNone/>
                      </a:pPr>
                      <a:r>
                        <a:rPr lang="en">
                          <a:solidFill>
                            <a:schemeClr val="dk1"/>
                          </a:solidFill>
                        </a:rPr>
                        <a:t>$350</a:t>
                      </a:r>
                      <a:endParaRPr>
                        <a:solidFill>
                          <a:schemeClr val="dk1"/>
                        </a:solidFill>
                      </a:endParaRPr>
                    </a:p>
                  </a:txBody>
                  <a:tcPr marT="91425" marB="91425"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1000">
                <a:tc>
                  <a:txBody>
                    <a:bodyPr/>
                    <a:lstStyle/>
                    <a:p>
                      <a:pPr indent="0" lvl="0" marL="0" rtl="0" algn="ctr">
                        <a:lnSpc>
                          <a:spcPct val="105000"/>
                        </a:lnSpc>
                        <a:spcBef>
                          <a:spcPts val="1200"/>
                        </a:spcBef>
                        <a:spcAft>
                          <a:spcPts val="1200"/>
                        </a:spcAft>
                        <a:buNone/>
                      </a:pPr>
                      <a:r>
                        <a:rPr lang="en">
                          <a:solidFill>
                            <a:schemeClr val="dk1"/>
                          </a:solidFill>
                        </a:rPr>
                        <a:t>Sensors</a:t>
                      </a:r>
                      <a:endParaRPr>
                        <a:solidFill>
                          <a:schemeClr val="dk1"/>
                        </a:solidFill>
                      </a:endParaRPr>
                    </a:p>
                  </a:txBody>
                  <a:tcPr marT="91425" marB="91425"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rtl="0" algn="ctr">
                        <a:lnSpc>
                          <a:spcPct val="105000"/>
                        </a:lnSpc>
                        <a:spcBef>
                          <a:spcPts val="1200"/>
                        </a:spcBef>
                        <a:spcAft>
                          <a:spcPts val="1200"/>
                        </a:spcAft>
                        <a:buNone/>
                      </a:pPr>
                      <a:r>
                        <a:rPr lang="en">
                          <a:solidFill>
                            <a:schemeClr val="dk1"/>
                          </a:solidFill>
                        </a:rPr>
                        <a:t>$50</a:t>
                      </a:r>
                      <a:endParaRPr>
                        <a:solidFill>
                          <a:schemeClr val="dk1"/>
                        </a:solidFill>
                      </a:endParaRPr>
                    </a:p>
                  </a:txBody>
                  <a:tcPr marT="91425" marB="91425"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1000">
                <a:tc>
                  <a:txBody>
                    <a:bodyPr/>
                    <a:lstStyle/>
                    <a:p>
                      <a:pPr indent="0" lvl="0" marL="0" rtl="0" algn="ctr">
                        <a:lnSpc>
                          <a:spcPct val="105000"/>
                        </a:lnSpc>
                        <a:spcBef>
                          <a:spcPts val="1200"/>
                        </a:spcBef>
                        <a:spcAft>
                          <a:spcPts val="1200"/>
                        </a:spcAft>
                        <a:buNone/>
                      </a:pPr>
                      <a:r>
                        <a:rPr lang="en">
                          <a:solidFill>
                            <a:schemeClr val="dk1"/>
                          </a:solidFill>
                        </a:rPr>
                        <a:t>Circuit components</a:t>
                      </a:r>
                      <a:endParaRPr>
                        <a:solidFill>
                          <a:schemeClr val="dk1"/>
                        </a:solidFill>
                      </a:endParaRPr>
                    </a:p>
                  </a:txBody>
                  <a:tcPr marT="91425" marB="91425"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rtl="0" algn="ctr">
                        <a:lnSpc>
                          <a:spcPct val="105000"/>
                        </a:lnSpc>
                        <a:spcBef>
                          <a:spcPts val="1200"/>
                        </a:spcBef>
                        <a:spcAft>
                          <a:spcPts val="1200"/>
                        </a:spcAft>
                        <a:buNone/>
                      </a:pPr>
                      <a:r>
                        <a:rPr lang="en">
                          <a:solidFill>
                            <a:schemeClr val="dk1"/>
                          </a:solidFill>
                        </a:rPr>
                        <a:t>$50</a:t>
                      </a:r>
                      <a:endParaRPr>
                        <a:solidFill>
                          <a:schemeClr val="dk1"/>
                        </a:solidFill>
                      </a:endParaRPr>
                    </a:p>
                  </a:txBody>
                  <a:tcPr marT="91425" marB="91425"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1000">
                <a:tc>
                  <a:txBody>
                    <a:bodyPr/>
                    <a:lstStyle/>
                    <a:p>
                      <a:pPr indent="0" lvl="0" marL="0" rtl="0" algn="l">
                        <a:lnSpc>
                          <a:spcPct val="105000"/>
                        </a:lnSpc>
                        <a:spcBef>
                          <a:spcPts val="1200"/>
                        </a:spcBef>
                        <a:spcAft>
                          <a:spcPts val="1200"/>
                        </a:spcAft>
                        <a:buNone/>
                      </a:pPr>
                      <a:r>
                        <a:rPr b="1" lang="en" sz="1100">
                          <a:solidFill>
                            <a:schemeClr val="dk1"/>
                          </a:solidFill>
                        </a:rPr>
                        <a:t>Forecasted Total</a:t>
                      </a:r>
                      <a:endParaRPr b="1" sz="1100">
                        <a:solidFill>
                          <a:schemeClr val="dk1"/>
                        </a:solidFill>
                      </a:endParaRPr>
                    </a:p>
                  </a:txBody>
                  <a:tcPr marT="91425" marB="91425"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rtl="0" algn="ctr">
                        <a:lnSpc>
                          <a:spcPct val="105000"/>
                        </a:lnSpc>
                        <a:spcBef>
                          <a:spcPts val="1200"/>
                        </a:spcBef>
                        <a:spcAft>
                          <a:spcPts val="1200"/>
                        </a:spcAft>
                        <a:buNone/>
                      </a:pPr>
                      <a:r>
                        <a:rPr lang="en">
                          <a:solidFill>
                            <a:schemeClr val="dk1"/>
                          </a:solidFill>
                        </a:rPr>
                        <a:t>$730</a:t>
                      </a:r>
                      <a:endParaRPr>
                        <a:solidFill>
                          <a:schemeClr val="dk1"/>
                        </a:solidFill>
                      </a:endParaRPr>
                    </a:p>
                  </a:txBody>
                  <a:tcPr marT="91425" marB="91425"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pic>
        <p:nvPicPr>
          <p:cNvPr id="323" name="Google Shape;323;p41"/>
          <p:cNvPicPr preferRelativeResize="0"/>
          <p:nvPr/>
        </p:nvPicPr>
        <p:blipFill>
          <a:blip r:embed="rId3">
            <a:alphaModFix/>
          </a:blip>
          <a:stretch>
            <a:fillRect/>
          </a:stretch>
        </p:blipFill>
        <p:spPr>
          <a:xfrm>
            <a:off x="8536727" y="0"/>
            <a:ext cx="607275" cy="911150"/>
          </a:xfrm>
          <a:prstGeom prst="rect">
            <a:avLst/>
          </a:prstGeom>
          <a:noFill/>
          <a:ln>
            <a:noFill/>
          </a:ln>
        </p:spPr>
      </p:pic>
      <p:pic>
        <p:nvPicPr>
          <p:cNvPr id="324" name="Google Shape;324;p41" title="Budget.mp3">
            <a:hlinkClick r:id="rId4"/>
          </p:cNvPr>
          <p:cNvPicPr preferRelativeResize="0"/>
          <p:nvPr/>
        </p:nvPicPr>
        <p:blipFill>
          <a:blip r:embed="rId5">
            <a:alphaModFix/>
          </a:blip>
          <a:stretch>
            <a:fillRect/>
          </a:stretch>
        </p:blipFill>
        <p:spPr>
          <a:xfrm>
            <a:off x="762000" y="4164120"/>
            <a:ext cx="457200" cy="457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Motivation and Background</a:t>
            </a:r>
            <a:endParaRPr/>
          </a:p>
        </p:txBody>
      </p:sp>
      <p:sp>
        <p:nvSpPr>
          <p:cNvPr id="79" name="Google Shape;79;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USA’s dominant transportation method is automobiles</a:t>
            </a:r>
            <a:endParaRPr/>
          </a:p>
          <a:p>
            <a:pPr indent="-317500" lvl="1" marL="914400" rtl="0" algn="l">
              <a:spcBef>
                <a:spcPts val="0"/>
              </a:spcBef>
              <a:spcAft>
                <a:spcPts val="0"/>
              </a:spcAft>
              <a:buSzPts val="1400"/>
              <a:buChar char="○"/>
            </a:pPr>
            <a:r>
              <a:rPr lang="en"/>
              <a:t>Other methods are either:</a:t>
            </a:r>
            <a:endParaRPr/>
          </a:p>
          <a:p>
            <a:pPr indent="-317500" lvl="2" marL="1371600" rtl="0" algn="l">
              <a:spcBef>
                <a:spcPts val="0"/>
              </a:spcBef>
              <a:spcAft>
                <a:spcPts val="0"/>
              </a:spcAft>
              <a:buSzPts val="1400"/>
              <a:buChar char="■"/>
            </a:pPr>
            <a:r>
              <a:rPr lang="en"/>
              <a:t>Inconvenient</a:t>
            </a:r>
            <a:endParaRPr/>
          </a:p>
          <a:p>
            <a:pPr indent="-317500" lvl="2" marL="1371600" rtl="0" algn="l">
              <a:spcBef>
                <a:spcPts val="0"/>
              </a:spcBef>
              <a:spcAft>
                <a:spcPts val="0"/>
              </a:spcAft>
              <a:buSzPts val="1400"/>
              <a:buChar char="■"/>
            </a:pPr>
            <a:r>
              <a:rPr lang="en"/>
              <a:t>Inefficient</a:t>
            </a:r>
            <a:endParaRPr/>
          </a:p>
          <a:p>
            <a:pPr indent="-342900" lvl="0" marL="457200" rtl="0" algn="l">
              <a:spcBef>
                <a:spcPts val="0"/>
              </a:spcBef>
              <a:spcAft>
                <a:spcPts val="0"/>
              </a:spcAft>
              <a:buSzPts val="1800"/>
              <a:buChar char="●"/>
            </a:pPr>
            <a:r>
              <a:rPr lang="en"/>
              <a:t>Electric bicycles are growing in popularity</a:t>
            </a:r>
            <a:endParaRPr/>
          </a:p>
          <a:p>
            <a:pPr indent="-317500" lvl="1" marL="914400" rtl="0" algn="l">
              <a:spcBef>
                <a:spcPts val="0"/>
              </a:spcBef>
              <a:spcAft>
                <a:spcPts val="0"/>
              </a:spcAft>
              <a:buSzPts val="1400"/>
              <a:buChar char="○"/>
            </a:pPr>
            <a:r>
              <a:rPr lang="en"/>
              <a:t>Cheaper</a:t>
            </a:r>
            <a:endParaRPr/>
          </a:p>
          <a:p>
            <a:pPr indent="-317500" lvl="1" marL="914400" rtl="0" algn="l">
              <a:spcBef>
                <a:spcPts val="0"/>
              </a:spcBef>
              <a:spcAft>
                <a:spcPts val="0"/>
              </a:spcAft>
              <a:buSzPts val="1400"/>
              <a:buChar char="○"/>
            </a:pPr>
            <a:r>
              <a:rPr lang="en"/>
              <a:t>Easier to maintain</a:t>
            </a:r>
            <a:endParaRPr/>
          </a:p>
          <a:p>
            <a:pPr indent="-342900" lvl="0" marL="457200" rtl="0" algn="l">
              <a:spcBef>
                <a:spcPts val="0"/>
              </a:spcBef>
              <a:spcAft>
                <a:spcPts val="0"/>
              </a:spcAft>
              <a:buSzPts val="1800"/>
              <a:buChar char="●"/>
            </a:pPr>
            <a:r>
              <a:rPr lang="en"/>
              <a:t>Strive to contribute to/meet expectations of modern e-bikes </a:t>
            </a:r>
            <a:endParaRPr/>
          </a:p>
          <a:p>
            <a:pPr indent="-317500" lvl="1" marL="914400" rtl="0" algn="l">
              <a:spcBef>
                <a:spcPts val="0"/>
              </a:spcBef>
              <a:spcAft>
                <a:spcPts val="0"/>
              </a:spcAft>
              <a:buSzPts val="1400"/>
              <a:buChar char="○"/>
            </a:pPr>
            <a:r>
              <a:rPr lang="en"/>
              <a:t>Modern technology</a:t>
            </a:r>
            <a:endParaRPr/>
          </a:p>
          <a:p>
            <a:pPr indent="-317500" lvl="1" marL="914400" rtl="0" algn="l">
              <a:spcBef>
                <a:spcPts val="0"/>
              </a:spcBef>
              <a:spcAft>
                <a:spcPts val="0"/>
              </a:spcAft>
              <a:buSzPts val="1400"/>
              <a:buChar char="○"/>
            </a:pPr>
            <a:r>
              <a:rPr lang="en"/>
              <a:t>Smartphone connectivity</a:t>
            </a:r>
            <a:endParaRPr/>
          </a:p>
        </p:txBody>
      </p:sp>
      <p:pic>
        <p:nvPicPr>
          <p:cNvPr id="80" name="Google Shape;80;p15"/>
          <p:cNvPicPr preferRelativeResize="0"/>
          <p:nvPr/>
        </p:nvPicPr>
        <p:blipFill rotWithShape="1">
          <a:blip r:embed="rId3">
            <a:alphaModFix/>
          </a:blip>
          <a:srcRect b="0" l="11741" r="12552" t="6428"/>
          <a:stretch/>
        </p:blipFill>
        <p:spPr>
          <a:xfrm>
            <a:off x="8170975" y="0"/>
            <a:ext cx="973018" cy="1202725"/>
          </a:xfrm>
          <a:prstGeom prst="rect">
            <a:avLst/>
          </a:prstGeom>
          <a:noFill/>
          <a:ln>
            <a:noFill/>
          </a:ln>
        </p:spPr>
      </p:pic>
      <p:pic>
        <p:nvPicPr>
          <p:cNvPr id="81" name="Google Shape;81;p15" title="Motivation slide.mp3">
            <a:hlinkClick r:id="rId4"/>
          </p:cNvPr>
          <p:cNvPicPr preferRelativeResize="0"/>
          <p:nvPr/>
        </p:nvPicPr>
        <p:blipFill>
          <a:blip r:embed="rId5">
            <a:alphaModFix/>
          </a:blip>
          <a:stretch>
            <a:fillRect/>
          </a:stretch>
        </p:blipFill>
        <p:spPr>
          <a:xfrm>
            <a:off x="191875" y="4385275"/>
            <a:ext cx="572700" cy="572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 distribution</a:t>
            </a:r>
            <a:endParaRPr/>
          </a:p>
        </p:txBody>
      </p:sp>
      <p:graphicFrame>
        <p:nvGraphicFramePr>
          <p:cNvPr id="330" name="Google Shape;330;p42"/>
          <p:cNvGraphicFramePr/>
          <p:nvPr/>
        </p:nvGraphicFramePr>
        <p:xfrm>
          <a:off x="952500" y="1619250"/>
          <a:ext cx="3000000" cy="3000000"/>
        </p:xfrm>
        <a:graphic>
          <a:graphicData uri="http://schemas.openxmlformats.org/drawingml/2006/table">
            <a:tbl>
              <a:tblPr>
                <a:noFill/>
                <a:tableStyleId>{0BFD3244-1894-411B-A432-43F5D780F558}</a:tableStyleId>
              </a:tblPr>
              <a:tblGrid>
                <a:gridCol w="1447800"/>
                <a:gridCol w="1447800"/>
                <a:gridCol w="1447800"/>
                <a:gridCol w="1447800"/>
                <a:gridCol w="1447800"/>
              </a:tblGrid>
              <a:tr h="381000">
                <a:tc>
                  <a:txBody>
                    <a:bodyPr/>
                    <a:lstStyle/>
                    <a:p>
                      <a:pPr indent="0" lvl="0" marL="0" rtl="0" algn="l">
                        <a:spcBef>
                          <a:spcPts val="0"/>
                        </a:spcBef>
                        <a:spcAft>
                          <a:spcPts val="0"/>
                        </a:spcAft>
                        <a:buNone/>
                      </a:pPr>
                      <a:r>
                        <a:rPr lang="en">
                          <a:solidFill>
                            <a:schemeClr val="dk1"/>
                          </a:solidFill>
                        </a:rPr>
                        <a:t>Name</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PCB design</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App developer</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MCU Software</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Hardware assembly &amp; Testing</a:t>
                      </a:r>
                      <a:endParaRPr>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a:solidFill>
                            <a:schemeClr val="dk1"/>
                          </a:solidFill>
                        </a:rPr>
                        <a:t>Alex</a:t>
                      </a:r>
                      <a:endParaRPr>
                        <a:solidFill>
                          <a:schemeClr val="dk1"/>
                        </a:solidFill>
                      </a:endParaRPr>
                    </a:p>
                  </a:txBody>
                  <a:tcPr marT="91425" marB="91425" marR="91425" marL="91425"/>
                </a:tc>
                <a:tc>
                  <a:txBody>
                    <a:bodyPr/>
                    <a:lstStyle/>
                    <a:p>
                      <a:pPr indent="0" lvl="0" marL="0" rtl="0" algn="ctr">
                        <a:spcBef>
                          <a:spcPts val="0"/>
                        </a:spcBef>
                        <a:spcAft>
                          <a:spcPts val="0"/>
                        </a:spcAft>
                        <a:buNone/>
                      </a:pPr>
                      <a:r>
                        <a:rPr lang="en">
                          <a:solidFill>
                            <a:schemeClr val="dk1"/>
                          </a:solidFill>
                        </a:rPr>
                        <a:t>x</a:t>
                      </a:r>
                      <a:endParaRPr>
                        <a:solidFill>
                          <a:schemeClr val="dk1"/>
                        </a:solidFill>
                      </a:endParaRPr>
                    </a:p>
                  </a:txBody>
                  <a:tcPr marT="91425" marB="91425" marR="91425" marL="91425"/>
                </a:tc>
                <a:tc>
                  <a:txBody>
                    <a:bodyPr/>
                    <a:lstStyle/>
                    <a:p>
                      <a:pPr indent="0" lvl="0" marL="0" rtl="0" algn="ctr">
                        <a:spcBef>
                          <a:spcPts val="0"/>
                        </a:spcBef>
                        <a:spcAft>
                          <a:spcPts val="0"/>
                        </a:spcAft>
                        <a:buNone/>
                      </a:pPr>
                      <a:r>
                        <a:t/>
                      </a:r>
                      <a:endParaRPr>
                        <a:solidFill>
                          <a:schemeClr val="dk1"/>
                        </a:solidFill>
                      </a:endParaRPr>
                    </a:p>
                  </a:txBody>
                  <a:tcPr marT="91425" marB="91425" marR="91425" marL="91425"/>
                </a:tc>
                <a:tc>
                  <a:txBody>
                    <a:bodyPr/>
                    <a:lstStyle/>
                    <a:p>
                      <a:pPr indent="0" lvl="0" marL="0" rtl="0" algn="ctr">
                        <a:spcBef>
                          <a:spcPts val="0"/>
                        </a:spcBef>
                        <a:spcAft>
                          <a:spcPts val="0"/>
                        </a:spcAft>
                        <a:buNone/>
                      </a:pPr>
                      <a:r>
                        <a:t/>
                      </a:r>
                      <a:endParaRPr>
                        <a:solidFill>
                          <a:schemeClr val="dk1"/>
                        </a:solidFill>
                      </a:endParaRPr>
                    </a:p>
                  </a:txBody>
                  <a:tcPr marT="91425" marB="91425" marR="91425" marL="91425"/>
                </a:tc>
                <a:tc>
                  <a:txBody>
                    <a:bodyPr/>
                    <a:lstStyle/>
                    <a:p>
                      <a:pPr indent="0" lvl="0" marL="0" rtl="0" algn="ctr">
                        <a:spcBef>
                          <a:spcPts val="0"/>
                        </a:spcBef>
                        <a:spcAft>
                          <a:spcPts val="0"/>
                        </a:spcAft>
                        <a:buNone/>
                      </a:pPr>
                      <a:r>
                        <a:t/>
                      </a:r>
                      <a:endParaRPr>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a:solidFill>
                            <a:schemeClr val="dk1"/>
                          </a:solidFill>
                        </a:rPr>
                        <a:t>Carlos</a:t>
                      </a:r>
                      <a:endParaRPr>
                        <a:solidFill>
                          <a:schemeClr val="dk1"/>
                        </a:solidFill>
                      </a:endParaRPr>
                    </a:p>
                  </a:txBody>
                  <a:tcPr marT="91425" marB="91425" marR="91425" marL="91425"/>
                </a:tc>
                <a:tc>
                  <a:txBody>
                    <a:bodyPr/>
                    <a:lstStyle/>
                    <a:p>
                      <a:pPr indent="0" lvl="0" marL="0" rtl="0" algn="ctr">
                        <a:spcBef>
                          <a:spcPts val="0"/>
                        </a:spcBef>
                        <a:spcAft>
                          <a:spcPts val="0"/>
                        </a:spcAft>
                        <a:buNone/>
                      </a:pPr>
                      <a:r>
                        <a:t/>
                      </a:r>
                      <a:endParaRPr>
                        <a:solidFill>
                          <a:schemeClr val="dk1"/>
                        </a:solidFill>
                      </a:endParaRPr>
                    </a:p>
                  </a:txBody>
                  <a:tcPr marT="91425" marB="91425" marR="91425" marL="91425"/>
                </a:tc>
                <a:tc>
                  <a:txBody>
                    <a:bodyPr/>
                    <a:lstStyle/>
                    <a:p>
                      <a:pPr indent="0" lvl="0" marL="0" rtl="0" algn="ctr">
                        <a:spcBef>
                          <a:spcPts val="0"/>
                        </a:spcBef>
                        <a:spcAft>
                          <a:spcPts val="0"/>
                        </a:spcAft>
                        <a:buNone/>
                      </a:pPr>
                      <a:r>
                        <a:t/>
                      </a:r>
                      <a:endParaRPr>
                        <a:solidFill>
                          <a:schemeClr val="dk1"/>
                        </a:solidFill>
                      </a:endParaRPr>
                    </a:p>
                  </a:txBody>
                  <a:tcPr marT="91425" marB="91425" marR="91425" marL="91425"/>
                </a:tc>
                <a:tc>
                  <a:txBody>
                    <a:bodyPr/>
                    <a:lstStyle/>
                    <a:p>
                      <a:pPr indent="0" lvl="0" marL="0" rtl="0" algn="ctr">
                        <a:spcBef>
                          <a:spcPts val="0"/>
                        </a:spcBef>
                        <a:spcAft>
                          <a:spcPts val="0"/>
                        </a:spcAft>
                        <a:buNone/>
                      </a:pPr>
                      <a:r>
                        <a:t/>
                      </a:r>
                      <a:endParaRPr>
                        <a:solidFill>
                          <a:schemeClr val="dk1"/>
                        </a:solidFill>
                      </a:endParaRPr>
                    </a:p>
                  </a:txBody>
                  <a:tcPr marT="91425" marB="91425" marR="91425" marL="91425"/>
                </a:tc>
                <a:tc>
                  <a:txBody>
                    <a:bodyPr/>
                    <a:lstStyle/>
                    <a:p>
                      <a:pPr indent="0" lvl="0" marL="0" rtl="0" algn="ctr">
                        <a:spcBef>
                          <a:spcPts val="0"/>
                        </a:spcBef>
                        <a:spcAft>
                          <a:spcPts val="0"/>
                        </a:spcAft>
                        <a:buNone/>
                      </a:pPr>
                      <a:r>
                        <a:rPr lang="en">
                          <a:solidFill>
                            <a:schemeClr val="dk1"/>
                          </a:solidFill>
                        </a:rPr>
                        <a:t>x</a:t>
                      </a:r>
                      <a:endParaRPr>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a:solidFill>
                            <a:schemeClr val="dk1"/>
                          </a:solidFill>
                        </a:rPr>
                        <a:t>Chris</a:t>
                      </a:r>
                      <a:endParaRPr>
                        <a:solidFill>
                          <a:schemeClr val="dk1"/>
                        </a:solidFill>
                      </a:endParaRPr>
                    </a:p>
                  </a:txBody>
                  <a:tcPr marT="91425" marB="91425" marR="91425" marL="91425"/>
                </a:tc>
                <a:tc>
                  <a:txBody>
                    <a:bodyPr/>
                    <a:lstStyle/>
                    <a:p>
                      <a:pPr indent="0" lvl="0" marL="0" rtl="0" algn="ctr">
                        <a:spcBef>
                          <a:spcPts val="0"/>
                        </a:spcBef>
                        <a:spcAft>
                          <a:spcPts val="0"/>
                        </a:spcAft>
                        <a:buNone/>
                      </a:pPr>
                      <a:r>
                        <a:t/>
                      </a:r>
                      <a:endParaRPr>
                        <a:solidFill>
                          <a:schemeClr val="dk1"/>
                        </a:solidFill>
                      </a:endParaRPr>
                    </a:p>
                  </a:txBody>
                  <a:tcPr marT="91425" marB="91425" marR="91425" marL="91425"/>
                </a:tc>
                <a:tc>
                  <a:txBody>
                    <a:bodyPr/>
                    <a:lstStyle/>
                    <a:p>
                      <a:pPr indent="0" lvl="0" marL="0" rtl="0" algn="ctr">
                        <a:spcBef>
                          <a:spcPts val="0"/>
                        </a:spcBef>
                        <a:spcAft>
                          <a:spcPts val="0"/>
                        </a:spcAft>
                        <a:buNone/>
                      </a:pPr>
                      <a:r>
                        <a:rPr lang="en">
                          <a:solidFill>
                            <a:schemeClr val="dk1"/>
                          </a:solidFill>
                        </a:rPr>
                        <a:t>x</a:t>
                      </a:r>
                      <a:endParaRPr>
                        <a:solidFill>
                          <a:schemeClr val="dk1"/>
                        </a:solidFill>
                      </a:endParaRPr>
                    </a:p>
                  </a:txBody>
                  <a:tcPr marT="91425" marB="91425" marR="91425" marL="91425"/>
                </a:tc>
                <a:tc>
                  <a:txBody>
                    <a:bodyPr/>
                    <a:lstStyle/>
                    <a:p>
                      <a:pPr indent="0" lvl="0" marL="0" rtl="0" algn="ctr">
                        <a:spcBef>
                          <a:spcPts val="0"/>
                        </a:spcBef>
                        <a:spcAft>
                          <a:spcPts val="0"/>
                        </a:spcAft>
                        <a:buNone/>
                      </a:pPr>
                      <a:r>
                        <a:t/>
                      </a:r>
                      <a:endParaRPr>
                        <a:solidFill>
                          <a:schemeClr val="dk1"/>
                        </a:solidFill>
                      </a:endParaRPr>
                    </a:p>
                  </a:txBody>
                  <a:tcPr marT="91425" marB="91425" marR="91425" marL="91425"/>
                </a:tc>
                <a:tc>
                  <a:txBody>
                    <a:bodyPr/>
                    <a:lstStyle/>
                    <a:p>
                      <a:pPr indent="0" lvl="0" marL="0" rtl="0" algn="ctr">
                        <a:spcBef>
                          <a:spcPts val="0"/>
                        </a:spcBef>
                        <a:spcAft>
                          <a:spcPts val="0"/>
                        </a:spcAft>
                        <a:buNone/>
                      </a:pPr>
                      <a:r>
                        <a:t/>
                      </a:r>
                      <a:endParaRPr>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a:solidFill>
                            <a:schemeClr val="dk1"/>
                          </a:solidFill>
                        </a:rPr>
                        <a:t>Victor</a:t>
                      </a:r>
                      <a:endParaRPr>
                        <a:solidFill>
                          <a:schemeClr val="dk1"/>
                        </a:solidFill>
                      </a:endParaRPr>
                    </a:p>
                  </a:txBody>
                  <a:tcPr marT="91425" marB="91425" marR="91425" marL="91425"/>
                </a:tc>
                <a:tc>
                  <a:txBody>
                    <a:bodyPr/>
                    <a:lstStyle/>
                    <a:p>
                      <a:pPr indent="0" lvl="0" marL="0" rtl="0" algn="ctr">
                        <a:spcBef>
                          <a:spcPts val="0"/>
                        </a:spcBef>
                        <a:spcAft>
                          <a:spcPts val="0"/>
                        </a:spcAft>
                        <a:buNone/>
                      </a:pPr>
                      <a:r>
                        <a:t/>
                      </a:r>
                      <a:endParaRPr>
                        <a:solidFill>
                          <a:schemeClr val="dk1"/>
                        </a:solidFill>
                      </a:endParaRPr>
                    </a:p>
                  </a:txBody>
                  <a:tcPr marT="91425" marB="91425" marR="91425" marL="91425"/>
                </a:tc>
                <a:tc>
                  <a:txBody>
                    <a:bodyPr/>
                    <a:lstStyle/>
                    <a:p>
                      <a:pPr indent="0" lvl="0" marL="0" rtl="0" algn="ctr">
                        <a:spcBef>
                          <a:spcPts val="0"/>
                        </a:spcBef>
                        <a:spcAft>
                          <a:spcPts val="0"/>
                        </a:spcAft>
                        <a:buNone/>
                      </a:pPr>
                      <a:r>
                        <a:t/>
                      </a:r>
                      <a:endParaRPr>
                        <a:solidFill>
                          <a:schemeClr val="dk1"/>
                        </a:solidFill>
                      </a:endParaRPr>
                    </a:p>
                  </a:txBody>
                  <a:tcPr marT="91425" marB="91425" marR="91425" marL="91425"/>
                </a:tc>
                <a:tc>
                  <a:txBody>
                    <a:bodyPr/>
                    <a:lstStyle/>
                    <a:p>
                      <a:pPr indent="0" lvl="0" marL="0" rtl="0" algn="ctr">
                        <a:spcBef>
                          <a:spcPts val="0"/>
                        </a:spcBef>
                        <a:spcAft>
                          <a:spcPts val="0"/>
                        </a:spcAft>
                        <a:buNone/>
                      </a:pPr>
                      <a:r>
                        <a:rPr lang="en">
                          <a:solidFill>
                            <a:schemeClr val="dk1"/>
                          </a:solidFill>
                        </a:rPr>
                        <a:t>x</a:t>
                      </a:r>
                      <a:endParaRPr>
                        <a:solidFill>
                          <a:schemeClr val="dk1"/>
                        </a:solidFill>
                      </a:endParaRPr>
                    </a:p>
                  </a:txBody>
                  <a:tcPr marT="91425" marB="91425" marR="91425" marL="91425"/>
                </a:tc>
                <a:tc>
                  <a:txBody>
                    <a:bodyPr/>
                    <a:lstStyle/>
                    <a:p>
                      <a:pPr indent="0" lvl="0" marL="0" rtl="0" algn="ctr">
                        <a:spcBef>
                          <a:spcPts val="0"/>
                        </a:spcBef>
                        <a:spcAft>
                          <a:spcPts val="0"/>
                        </a:spcAft>
                        <a:buNone/>
                      </a:pPr>
                      <a:r>
                        <a:t/>
                      </a:r>
                      <a:endParaRPr>
                        <a:solidFill>
                          <a:schemeClr val="dk1"/>
                        </a:solidFill>
                      </a:endParaRPr>
                    </a:p>
                  </a:txBody>
                  <a:tcPr marT="91425" marB="91425" marR="91425" marL="91425"/>
                </a:tc>
              </a:tr>
            </a:tbl>
          </a:graphicData>
        </a:graphic>
      </p:graphicFrame>
      <p:pic>
        <p:nvPicPr>
          <p:cNvPr id="331" name="Google Shape;331;p42"/>
          <p:cNvPicPr preferRelativeResize="0"/>
          <p:nvPr/>
        </p:nvPicPr>
        <p:blipFill>
          <a:blip r:embed="rId3">
            <a:alphaModFix/>
          </a:blip>
          <a:stretch>
            <a:fillRect/>
          </a:stretch>
        </p:blipFill>
        <p:spPr>
          <a:xfrm>
            <a:off x="8536727" y="0"/>
            <a:ext cx="607275" cy="911150"/>
          </a:xfrm>
          <a:prstGeom prst="rect">
            <a:avLst/>
          </a:prstGeom>
          <a:noFill/>
          <a:ln>
            <a:noFill/>
          </a:ln>
        </p:spPr>
      </p:pic>
      <p:pic>
        <p:nvPicPr>
          <p:cNvPr id="332" name="Google Shape;332;p42" title="Work_dist.mp3">
            <a:hlinkClick r:id="rId4"/>
          </p:cNvPr>
          <p:cNvPicPr preferRelativeResize="0"/>
          <p:nvPr/>
        </p:nvPicPr>
        <p:blipFill>
          <a:blip r:embed="rId5">
            <a:alphaModFix/>
          </a:blip>
          <a:stretch>
            <a:fillRect/>
          </a:stretch>
        </p:blipFill>
        <p:spPr>
          <a:xfrm>
            <a:off x="762000" y="4179420"/>
            <a:ext cx="457200" cy="457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43" title="Points scored"/>
          <p:cNvPicPr preferRelativeResize="0"/>
          <p:nvPr/>
        </p:nvPicPr>
        <p:blipFill>
          <a:blip r:embed="rId3">
            <a:alphaModFix/>
          </a:blip>
          <a:stretch>
            <a:fillRect/>
          </a:stretch>
        </p:blipFill>
        <p:spPr>
          <a:xfrm>
            <a:off x="1280423" y="536450"/>
            <a:ext cx="6583149" cy="4070601"/>
          </a:xfrm>
          <a:prstGeom prst="rect">
            <a:avLst/>
          </a:prstGeom>
          <a:noFill/>
          <a:ln>
            <a:noFill/>
          </a:ln>
        </p:spPr>
      </p:pic>
      <p:pic>
        <p:nvPicPr>
          <p:cNvPr id="338" name="Google Shape;338;p43"/>
          <p:cNvPicPr preferRelativeResize="0"/>
          <p:nvPr/>
        </p:nvPicPr>
        <p:blipFill>
          <a:blip r:embed="rId4">
            <a:alphaModFix/>
          </a:blip>
          <a:stretch>
            <a:fillRect/>
          </a:stretch>
        </p:blipFill>
        <p:spPr>
          <a:xfrm>
            <a:off x="8536727" y="0"/>
            <a:ext cx="607275" cy="911150"/>
          </a:xfrm>
          <a:prstGeom prst="rect">
            <a:avLst/>
          </a:prstGeom>
          <a:noFill/>
          <a:ln>
            <a:noFill/>
          </a:ln>
        </p:spPr>
      </p:pic>
      <p:pic>
        <p:nvPicPr>
          <p:cNvPr id="339" name="Google Shape;339;p43" title="Progress.mp3">
            <a:hlinkClick r:id="rId5"/>
          </p:cNvPr>
          <p:cNvPicPr preferRelativeResize="0"/>
          <p:nvPr/>
        </p:nvPicPr>
        <p:blipFill>
          <a:blip r:embed="rId6">
            <a:alphaModFix/>
          </a:blip>
          <a:stretch>
            <a:fillRect/>
          </a:stretch>
        </p:blipFill>
        <p:spPr>
          <a:xfrm>
            <a:off x="152400" y="836575"/>
            <a:ext cx="457200" cy="457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Goals and Objectives</a:t>
            </a:r>
            <a:endParaRPr/>
          </a:p>
        </p:txBody>
      </p:sp>
      <p:graphicFrame>
        <p:nvGraphicFramePr>
          <p:cNvPr id="87" name="Google Shape;87;p16"/>
          <p:cNvGraphicFramePr/>
          <p:nvPr/>
        </p:nvGraphicFramePr>
        <p:xfrm>
          <a:off x="952500" y="1151125"/>
          <a:ext cx="3000000" cy="3000000"/>
        </p:xfrm>
        <a:graphic>
          <a:graphicData uri="http://schemas.openxmlformats.org/drawingml/2006/table">
            <a:tbl>
              <a:tblPr>
                <a:noFill/>
                <a:tableStyleId>{0BFD3244-1894-411B-A432-43F5D780F558}</a:tableStyleId>
              </a:tblPr>
              <a:tblGrid>
                <a:gridCol w="2662400"/>
                <a:gridCol w="4576600"/>
              </a:tblGrid>
              <a:tr h="381000">
                <a:tc>
                  <a:txBody>
                    <a:bodyPr/>
                    <a:lstStyle/>
                    <a:p>
                      <a:pPr indent="-317500" lvl="0" marL="457200" rtl="0" algn="l">
                        <a:spcBef>
                          <a:spcPts val="0"/>
                        </a:spcBef>
                        <a:spcAft>
                          <a:spcPts val="0"/>
                        </a:spcAft>
                        <a:buClr>
                          <a:schemeClr val="dk1"/>
                        </a:buClr>
                        <a:buSzPts val="1400"/>
                        <a:buChar char="●"/>
                      </a:pPr>
                      <a:r>
                        <a:rPr b="1" lang="en">
                          <a:solidFill>
                            <a:schemeClr val="dk1"/>
                          </a:solidFill>
                        </a:rPr>
                        <a:t>Engineering Goals</a:t>
                      </a:r>
                      <a:endParaRPr b="1">
                        <a:solidFill>
                          <a:schemeClr val="dk1"/>
                        </a:solidFill>
                      </a:endParaRPr>
                    </a:p>
                  </a:txBody>
                  <a:tcPr marT="91425" marB="91425" marR="91425" marL="91425"/>
                </a:tc>
                <a:tc>
                  <a:txBody>
                    <a:bodyPr/>
                    <a:lstStyle/>
                    <a:p>
                      <a:pPr indent="0" lvl="0" marL="0" rtl="0" algn="l">
                        <a:spcBef>
                          <a:spcPts val="0"/>
                        </a:spcBef>
                        <a:spcAft>
                          <a:spcPts val="0"/>
                        </a:spcAft>
                        <a:buNone/>
                      </a:pPr>
                      <a:r>
                        <a:rPr b="1" lang="en">
                          <a:solidFill>
                            <a:schemeClr val="dk1"/>
                          </a:solidFill>
                        </a:rPr>
                        <a:t>Description</a:t>
                      </a:r>
                      <a:endParaRPr b="1">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a:solidFill>
                            <a:schemeClr val="dk1"/>
                          </a:solidFill>
                          <a:highlight>
                            <a:schemeClr val="accent1"/>
                          </a:highlight>
                        </a:rPr>
                        <a:t>App</a:t>
                      </a:r>
                      <a:endParaRPr>
                        <a:solidFill>
                          <a:schemeClr val="dk1"/>
                        </a:solidFill>
                        <a:highlight>
                          <a:schemeClr val="accent1"/>
                        </a:highlight>
                      </a:endParaRPr>
                    </a:p>
                  </a:txBody>
                  <a:tcPr marT="91425" marB="91425" marR="91425" marL="91425"/>
                </a:tc>
                <a:tc>
                  <a:txBody>
                    <a:bodyPr/>
                    <a:lstStyle/>
                    <a:p>
                      <a:pPr indent="0" lvl="0" marL="0" rtl="0" algn="l">
                        <a:spcBef>
                          <a:spcPts val="0"/>
                        </a:spcBef>
                        <a:spcAft>
                          <a:spcPts val="0"/>
                        </a:spcAft>
                        <a:buNone/>
                      </a:pPr>
                      <a:r>
                        <a:rPr lang="en">
                          <a:solidFill>
                            <a:schemeClr val="dk1"/>
                          </a:solidFill>
                          <a:highlight>
                            <a:schemeClr val="accent1"/>
                          </a:highlight>
                        </a:rPr>
                        <a:t>Mobile app to control settings and display relevant info.</a:t>
                      </a:r>
                      <a:endParaRPr>
                        <a:solidFill>
                          <a:schemeClr val="dk1"/>
                        </a:solidFill>
                        <a:highlight>
                          <a:schemeClr val="accent1"/>
                        </a:highlight>
                      </a:endParaRPr>
                    </a:p>
                  </a:txBody>
                  <a:tcPr marT="91425" marB="91425" marR="91425" marL="91425"/>
                </a:tc>
              </a:tr>
              <a:tr h="381000">
                <a:tc>
                  <a:txBody>
                    <a:bodyPr/>
                    <a:lstStyle/>
                    <a:p>
                      <a:pPr indent="0" lvl="0" marL="0" rtl="0" algn="l">
                        <a:spcBef>
                          <a:spcPts val="0"/>
                        </a:spcBef>
                        <a:spcAft>
                          <a:spcPts val="0"/>
                        </a:spcAft>
                        <a:buNone/>
                      </a:pPr>
                      <a:r>
                        <a:rPr lang="en">
                          <a:solidFill>
                            <a:schemeClr val="dk1"/>
                          </a:solidFill>
                          <a:highlight>
                            <a:schemeClr val="accent1"/>
                          </a:highlight>
                        </a:rPr>
                        <a:t>Throttle</a:t>
                      </a:r>
                      <a:r>
                        <a:rPr lang="en">
                          <a:solidFill>
                            <a:schemeClr val="dk1"/>
                          </a:solidFill>
                          <a:highlight>
                            <a:schemeClr val="accent1"/>
                          </a:highlight>
                        </a:rPr>
                        <a:t> Control</a:t>
                      </a:r>
                      <a:endParaRPr>
                        <a:solidFill>
                          <a:schemeClr val="dk1"/>
                        </a:solidFill>
                        <a:highlight>
                          <a:schemeClr val="accent1"/>
                        </a:highlight>
                      </a:endParaRPr>
                    </a:p>
                  </a:txBody>
                  <a:tcPr marT="91425" marB="91425" marR="91425" marL="91425"/>
                </a:tc>
                <a:tc>
                  <a:txBody>
                    <a:bodyPr/>
                    <a:lstStyle/>
                    <a:p>
                      <a:pPr indent="0" lvl="0" marL="0" rtl="0" algn="l">
                        <a:spcBef>
                          <a:spcPts val="0"/>
                        </a:spcBef>
                        <a:spcAft>
                          <a:spcPts val="0"/>
                        </a:spcAft>
                        <a:buNone/>
                      </a:pPr>
                      <a:r>
                        <a:rPr lang="en">
                          <a:solidFill>
                            <a:schemeClr val="dk1"/>
                          </a:solidFill>
                          <a:highlight>
                            <a:schemeClr val="accent1"/>
                          </a:highlight>
                        </a:rPr>
                        <a:t>Use a </a:t>
                      </a:r>
                      <a:r>
                        <a:rPr lang="en">
                          <a:solidFill>
                            <a:schemeClr val="dk1"/>
                          </a:solidFill>
                          <a:highlight>
                            <a:schemeClr val="accent1"/>
                          </a:highlight>
                        </a:rPr>
                        <a:t>throttle</a:t>
                      </a:r>
                      <a:r>
                        <a:rPr lang="en">
                          <a:solidFill>
                            <a:schemeClr val="dk1"/>
                          </a:solidFill>
                          <a:highlight>
                            <a:schemeClr val="accent1"/>
                          </a:highlight>
                        </a:rPr>
                        <a:t> to control speed of bike.</a:t>
                      </a:r>
                      <a:endParaRPr>
                        <a:solidFill>
                          <a:schemeClr val="dk1"/>
                        </a:solidFill>
                        <a:highlight>
                          <a:schemeClr val="accent1"/>
                        </a:highlight>
                      </a:endParaRPr>
                    </a:p>
                  </a:txBody>
                  <a:tcPr marT="91425" marB="91425" marR="91425" marL="91425"/>
                </a:tc>
              </a:tr>
              <a:tr h="381000">
                <a:tc>
                  <a:txBody>
                    <a:bodyPr/>
                    <a:lstStyle/>
                    <a:p>
                      <a:pPr indent="0" lvl="0" marL="0" rtl="0" algn="l">
                        <a:spcBef>
                          <a:spcPts val="0"/>
                        </a:spcBef>
                        <a:spcAft>
                          <a:spcPts val="0"/>
                        </a:spcAft>
                        <a:buNone/>
                      </a:pPr>
                      <a:r>
                        <a:rPr lang="en">
                          <a:solidFill>
                            <a:schemeClr val="dk1"/>
                          </a:solidFill>
                          <a:highlight>
                            <a:schemeClr val="accent1"/>
                          </a:highlight>
                        </a:rPr>
                        <a:t>Lighting</a:t>
                      </a:r>
                      <a:endParaRPr>
                        <a:solidFill>
                          <a:schemeClr val="dk1"/>
                        </a:solidFill>
                        <a:highlight>
                          <a:schemeClr val="accent1"/>
                        </a:highlight>
                      </a:endParaRPr>
                    </a:p>
                  </a:txBody>
                  <a:tcPr marT="91425" marB="91425" marR="91425" marL="91425"/>
                </a:tc>
                <a:tc>
                  <a:txBody>
                    <a:bodyPr/>
                    <a:lstStyle/>
                    <a:p>
                      <a:pPr indent="0" lvl="0" marL="0" rtl="0" algn="l">
                        <a:spcBef>
                          <a:spcPts val="0"/>
                        </a:spcBef>
                        <a:spcAft>
                          <a:spcPts val="0"/>
                        </a:spcAft>
                        <a:buNone/>
                      </a:pPr>
                      <a:r>
                        <a:rPr lang="en">
                          <a:solidFill>
                            <a:schemeClr val="dk1"/>
                          </a:solidFill>
                          <a:highlight>
                            <a:schemeClr val="accent1"/>
                          </a:highlight>
                        </a:rPr>
                        <a:t>Lights for night time riding and regulatory compliance.</a:t>
                      </a:r>
                      <a:endParaRPr>
                        <a:solidFill>
                          <a:schemeClr val="dk1"/>
                        </a:solidFill>
                        <a:highlight>
                          <a:schemeClr val="accent1"/>
                        </a:highlight>
                      </a:endParaRPr>
                    </a:p>
                  </a:txBody>
                  <a:tcPr marT="91425" marB="91425" marR="91425" marL="91425"/>
                </a:tc>
              </a:tr>
              <a:tr h="381000">
                <a:tc>
                  <a:txBody>
                    <a:bodyPr/>
                    <a:lstStyle/>
                    <a:p>
                      <a:pPr indent="-317500" lvl="0" marL="457200" rtl="0" algn="l">
                        <a:spcBef>
                          <a:spcPts val="0"/>
                        </a:spcBef>
                        <a:spcAft>
                          <a:spcPts val="0"/>
                        </a:spcAft>
                        <a:buClr>
                          <a:schemeClr val="dk1"/>
                        </a:buClr>
                        <a:buSzPts val="1400"/>
                        <a:buChar char="●"/>
                      </a:pPr>
                      <a:r>
                        <a:rPr b="1" lang="en">
                          <a:solidFill>
                            <a:schemeClr val="dk1"/>
                          </a:solidFill>
                        </a:rPr>
                        <a:t>Stretch Goals</a:t>
                      </a:r>
                      <a:endParaRPr b="1">
                        <a:solidFill>
                          <a:schemeClr val="dk1"/>
                        </a:solidFill>
                      </a:endParaRPr>
                    </a:p>
                  </a:txBody>
                  <a:tcPr marT="91425" marB="91425" marR="91425" marL="91425"/>
                </a:tc>
                <a:tc>
                  <a:txBody>
                    <a:bodyPr/>
                    <a:lstStyle/>
                    <a:p>
                      <a:pPr indent="0" lvl="0" marL="0" rtl="0" algn="l">
                        <a:spcBef>
                          <a:spcPts val="0"/>
                        </a:spcBef>
                        <a:spcAft>
                          <a:spcPts val="0"/>
                        </a:spcAft>
                        <a:buNone/>
                      </a:pPr>
                      <a:r>
                        <a:t/>
                      </a:r>
                      <a:endParaRPr>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a:solidFill>
                            <a:schemeClr val="dk1"/>
                          </a:solidFill>
                        </a:rPr>
                        <a:t>Cruise Control</a:t>
                      </a:r>
                      <a:endParaRPr b="1">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Set the bike’s speed and not use </a:t>
                      </a:r>
                      <a:r>
                        <a:rPr lang="en">
                          <a:solidFill>
                            <a:schemeClr val="dk1"/>
                          </a:solidFill>
                        </a:rPr>
                        <a:t>throttle</a:t>
                      </a:r>
                      <a:r>
                        <a:rPr lang="en">
                          <a:solidFill>
                            <a:schemeClr val="dk1"/>
                          </a:solidFill>
                        </a:rPr>
                        <a:t> control.</a:t>
                      </a:r>
                      <a:endParaRPr>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a:solidFill>
                            <a:schemeClr val="dk1"/>
                          </a:solidFill>
                        </a:rPr>
                        <a:t>Assist Mode</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Still have to pedal, but long distance or hills easier.</a:t>
                      </a:r>
                      <a:endParaRPr>
                        <a:solidFill>
                          <a:schemeClr val="dk1"/>
                        </a:solidFill>
                      </a:endParaRPr>
                    </a:p>
                  </a:txBody>
                  <a:tcPr marT="91425" marB="91425" marR="91425" marL="91425"/>
                </a:tc>
              </a:tr>
            </a:tbl>
          </a:graphicData>
        </a:graphic>
      </p:graphicFrame>
      <p:sp>
        <p:nvSpPr>
          <p:cNvPr id="88" name="Google Shape;88;p16"/>
          <p:cNvSpPr txBox="1"/>
          <p:nvPr/>
        </p:nvSpPr>
        <p:spPr>
          <a:xfrm>
            <a:off x="7795400" y="111125"/>
            <a:ext cx="134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89" name="Google Shape;89;p16"/>
          <p:cNvPicPr preferRelativeResize="0"/>
          <p:nvPr/>
        </p:nvPicPr>
        <p:blipFill>
          <a:blip r:embed="rId3">
            <a:alphaModFix/>
          </a:blip>
          <a:stretch>
            <a:fillRect/>
          </a:stretch>
        </p:blipFill>
        <p:spPr>
          <a:xfrm>
            <a:off x="8270075" y="0"/>
            <a:ext cx="830351" cy="1611899"/>
          </a:xfrm>
          <a:prstGeom prst="rect">
            <a:avLst/>
          </a:prstGeom>
          <a:noFill/>
          <a:ln>
            <a:noFill/>
          </a:ln>
        </p:spPr>
      </p:pic>
      <p:pic>
        <p:nvPicPr>
          <p:cNvPr id="90" name="Google Shape;90;p16" title="Goals_and_objectives.mp3">
            <a:hlinkClick r:id="rId4"/>
          </p:cNvPr>
          <p:cNvPicPr preferRelativeResize="0"/>
          <p:nvPr/>
        </p:nvPicPr>
        <p:blipFill>
          <a:blip r:embed="rId5">
            <a:alphaModFix/>
          </a:blip>
          <a:stretch>
            <a:fillRect/>
          </a:stretch>
        </p:blipFill>
        <p:spPr>
          <a:xfrm>
            <a:off x="152400" y="4076925"/>
            <a:ext cx="457200" cy="457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Comparison and selection of hardware</a:t>
            </a:r>
            <a:endParaRPr/>
          </a:p>
        </p:txBody>
      </p:sp>
      <p:sp>
        <p:nvSpPr>
          <p:cNvPr id="96" name="Google Shape;96;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solidFill>
                  <a:schemeClr val="dk1"/>
                </a:solidFill>
                <a:highlight>
                  <a:schemeClr val="lt1"/>
                </a:highlight>
              </a:rPr>
              <a:t>Motor </a:t>
            </a:r>
            <a:endParaRPr>
              <a:solidFill>
                <a:schemeClr val="dk1"/>
              </a:solidFill>
              <a:highlight>
                <a:schemeClr val="lt1"/>
              </a:highlight>
            </a:endParaRPr>
          </a:p>
          <a:p>
            <a:pPr indent="-342900" lvl="0" marL="457200" rtl="0" algn="l">
              <a:spcBef>
                <a:spcPts val="0"/>
              </a:spcBef>
              <a:spcAft>
                <a:spcPts val="0"/>
              </a:spcAft>
              <a:buClr>
                <a:schemeClr val="dk1"/>
              </a:buClr>
              <a:buSzPts val="1800"/>
              <a:buChar char="●"/>
            </a:pPr>
            <a:r>
              <a:rPr lang="en">
                <a:solidFill>
                  <a:schemeClr val="dk1"/>
                </a:solidFill>
                <a:highlight>
                  <a:schemeClr val="lt1"/>
                </a:highlight>
              </a:rPr>
              <a:t>MCU</a:t>
            </a:r>
            <a:endParaRPr>
              <a:solidFill>
                <a:schemeClr val="dk1"/>
              </a:solidFill>
              <a:highlight>
                <a:schemeClr val="lt1"/>
              </a:highlight>
            </a:endParaRPr>
          </a:p>
          <a:p>
            <a:pPr indent="-342900" lvl="0" marL="457200" rtl="0" algn="l">
              <a:spcBef>
                <a:spcPts val="0"/>
              </a:spcBef>
              <a:spcAft>
                <a:spcPts val="0"/>
              </a:spcAft>
              <a:buClr>
                <a:schemeClr val="dk1"/>
              </a:buClr>
              <a:buSzPts val="1800"/>
              <a:buChar char="●"/>
            </a:pPr>
            <a:r>
              <a:rPr lang="en">
                <a:solidFill>
                  <a:schemeClr val="dk1"/>
                </a:solidFill>
                <a:highlight>
                  <a:schemeClr val="lt1"/>
                </a:highlight>
              </a:rPr>
              <a:t>Battery </a:t>
            </a:r>
            <a:endParaRPr>
              <a:solidFill>
                <a:schemeClr val="dk1"/>
              </a:solidFill>
              <a:highlight>
                <a:schemeClr val="lt1"/>
              </a:highlight>
            </a:endParaRPr>
          </a:p>
          <a:p>
            <a:pPr indent="-342900" lvl="0" marL="457200" rtl="0" algn="l">
              <a:spcBef>
                <a:spcPts val="0"/>
              </a:spcBef>
              <a:spcAft>
                <a:spcPts val="0"/>
              </a:spcAft>
              <a:buClr>
                <a:schemeClr val="dk1"/>
              </a:buClr>
              <a:buSzPts val="1800"/>
              <a:buChar char="●"/>
            </a:pPr>
            <a:r>
              <a:rPr lang="en">
                <a:solidFill>
                  <a:schemeClr val="dk1"/>
                </a:solidFill>
                <a:highlight>
                  <a:schemeClr val="lt1"/>
                </a:highlight>
              </a:rPr>
              <a:t>Bluetooth Module </a:t>
            </a:r>
            <a:endParaRPr>
              <a:solidFill>
                <a:schemeClr val="dk1"/>
              </a:solidFill>
              <a:highlight>
                <a:schemeClr val="lt1"/>
              </a:highlight>
            </a:endParaRPr>
          </a:p>
        </p:txBody>
      </p:sp>
      <p:pic>
        <p:nvPicPr>
          <p:cNvPr id="97" name="Google Shape;97;p17"/>
          <p:cNvPicPr preferRelativeResize="0"/>
          <p:nvPr/>
        </p:nvPicPr>
        <p:blipFill>
          <a:blip r:embed="rId3">
            <a:alphaModFix/>
          </a:blip>
          <a:stretch>
            <a:fillRect/>
          </a:stretch>
        </p:blipFill>
        <p:spPr>
          <a:xfrm>
            <a:off x="8118348" y="110874"/>
            <a:ext cx="925675" cy="1796951"/>
          </a:xfrm>
          <a:prstGeom prst="rect">
            <a:avLst/>
          </a:prstGeom>
          <a:noFill/>
          <a:ln>
            <a:noFill/>
          </a:ln>
        </p:spPr>
      </p:pic>
      <p:pic>
        <p:nvPicPr>
          <p:cNvPr id="98" name="Google Shape;98;p17" title="Comparison_and_selection_of_hardware.mp3">
            <a:hlinkClick r:id="rId4"/>
          </p:cNvPr>
          <p:cNvPicPr preferRelativeResize="0"/>
          <p:nvPr/>
        </p:nvPicPr>
        <p:blipFill>
          <a:blip r:embed="rId5">
            <a:alphaModFix/>
          </a:blip>
          <a:stretch>
            <a:fillRect/>
          </a:stretch>
        </p:blipFill>
        <p:spPr>
          <a:xfrm>
            <a:off x="152400" y="4721275"/>
            <a:ext cx="269825" cy="269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Motor</a:t>
            </a:r>
            <a:endParaRPr/>
          </a:p>
        </p:txBody>
      </p:sp>
      <p:pic>
        <p:nvPicPr>
          <p:cNvPr id="104" name="Google Shape;104;p18"/>
          <p:cNvPicPr preferRelativeResize="0"/>
          <p:nvPr/>
        </p:nvPicPr>
        <p:blipFill rotWithShape="1">
          <a:blip r:embed="rId3">
            <a:alphaModFix/>
          </a:blip>
          <a:srcRect b="28423" l="22035" r="8384" t="29716"/>
          <a:stretch/>
        </p:blipFill>
        <p:spPr>
          <a:xfrm>
            <a:off x="311700" y="1580800"/>
            <a:ext cx="2711300" cy="2153102"/>
          </a:xfrm>
          <a:prstGeom prst="rect">
            <a:avLst/>
          </a:prstGeom>
          <a:noFill/>
          <a:ln>
            <a:noFill/>
          </a:ln>
        </p:spPr>
      </p:pic>
      <p:sp>
        <p:nvSpPr>
          <p:cNvPr id="105" name="Google Shape;105;p18"/>
          <p:cNvSpPr txBox="1"/>
          <p:nvPr/>
        </p:nvSpPr>
        <p:spPr>
          <a:xfrm>
            <a:off x="311700" y="1017725"/>
            <a:ext cx="1914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dk1"/>
                </a:solidFill>
              </a:rPr>
              <a:t>Bafang G310</a:t>
            </a:r>
            <a:endParaRPr>
              <a:solidFill>
                <a:schemeClr val="dk1"/>
              </a:solidFill>
            </a:endParaRPr>
          </a:p>
        </p:txBody>
      </p:sp>
      <p:sp>
        <p:nvSpPr>
          <p:cNvPr id="106" name="Google Shape;106;p18"/>
          <p:cNvSpPr txBox="1"/>
          <p:nvPr/>
        </p:nvSpPr>
        <p:spPr>
          <a:xfrm>
            <a:off x="311700" y="3733900"/>
            <a:ext cx="34839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$215</a:t>
            </a:r>
            <a:endParaRPr>
              <a:solidFill>
                <a:schemeClr val="dk1"/>
              </a:solidFill>
            </a:endParaRPr>
          </a:p>
          <a:p>
            <a:pPr indent="0" lvl="0" marL="0" rtl="0" algn="l">
              <a:spcBef>
                <a:spcPts val="0"/>
              </a:spcBef>
              <a:spcAft>
                <a:spcPts val="0"/>
              </a:spcAft>
              <a:buNone/>
            </a:pPr>
            <a:r>
              <a:rPr lang="en">
                <a:solidFill>
                  <a:schemeClr val="dk1"/>
                </a:solidFill>
              </a:rPr>
              <a:t>250-500 Watt</a:t>
            </a:r>
            <a:endParaRPr>
              <a:solidFill>
                <a:schemeClr val="dk1"/>
              </a:solidFill>
            </a:endParaRPr>
          </a:p>
          <a:p>
            <a:pPr indent="0" lvl="0" marL="0" rtl="0" algn="l">
              <a:spcBef>
                <a:spcPts val="0"/>
              </a:spcBef>
              <a:spcAft>
                <a:spcPts val="0"/>
              </a:spcAft>
              <a:buNone/>
            </a:pPr>
            <a:r>
              <a:rPr lang="en">
                <a:solidFill>
                  <a:schemeClr val="dk1"/>
                </a:solidFill>
              </a:rPr>
              <a:t>Internal Gear Reduction</a:t>
            </a:r>
            <a:endParaRPr>
              <a:solidFill>
                <a:schemeClr val="dk1"/>
              </a:solidFill>
            </a:endParaRPr>
          </a:p>
          <a:p>
            <a:pPr indent="0" lvl="0" marL="0" rtl="0" algn="l">
              <a:spcBef>
                <a:spcPts val="0"/>
              </a:spcBef>
              <a:spcAft>
                <a:spcPts val="0"/>
              </a:spcAft>
              <a:buNone/>
            </a:pPr>
            <a:r>
              <a:rPr lang="en" u="sng">
                <a:solidFill>
                  <a:schemeClr val="hlink"/>
                </a:solidFill>
                <a:hlinkClick r:id="rId4"/>
              </a:rPr>
              <a:t>https://ebikes.ca/shop/electric-bicycle-parts/motors/mg310_std.html</a:t>
            </a:r>
            <a:endParaRPr>
              <a:solidFill>
                <a:schemeClr val="dk1"/>
              </a:solidFill>
            </a:endParaRPr>
          </a:p>
        </p:txBody>
      </p:sp>
      <p:sp>
        <p:nvSpPr>
          <p:cNvPr id="107" name="Google Shape;107;p18"/>
          <p:cNvSpPr txBox="1"/>
          <p:nvPr/>
        </p:nvSpPr>
        <p:spPr>
          <a:xfrm>
            <a:off x="4572000" y="1017725"/>
            <a:ext cx="1914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dk1"/>
                </a:solidFill>
              </a:rPr>
              <a:t>RH212</a:t>
            </a:r>
            <a:endParaRPr>
              <a:solidFill>
                <a:schemeClr val="dk1"/>
              </a:solidFill>
            </a:endParaRPr>
          </a:p>
        </p:txBody>
      </p:sp>
      <p:sp>
        <p:nvSpPr>
          <p:cNvPr id="108" name="Google Shape;108;p18"/>
          <p:cNvSpPr txBox="1"/>
          <p:nvPr/>
        </p:nvSpPr>
        <p:spPr>
          <a:xfrm>
            <a:off x="4408425" y="3733900"/>
            <a:ext cx="4106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$260</a:t>
            </a:r>
            <a:endParaRPr>
              <a:solidFill>
                <a:schemeClr val="dk1"/>
              </a:solidFill>
            </a:endParaRPr>
          </a:p>
          <a:p>
            <a:pPr indent="0" lvl="0" marL="0" rtl="0" algn="l">
              <a:spcBef>
                <a:spcPts val="0"/>
              </a:spcBef>
              <a:spcAft>
                <a:spcPts val="0"/>
              </a:spcAft>
              <a:buNone/>
            </a:pPr>
            <a:r>
              <a:rPr lang="en">
                <a:solidFill>
                  <a:schemeClr val="dk1"/>
                </a:solidFill>
              </a:rPr>
              <a:t>600-1200 Watt</a:t>
            </a:r>
            <a:endParaRPr>
              <a:solidFill>
                <a:schemeClr val="dk1"/>
              </a:solidFill>
            </a:endParaRPr>
          </a:p>
          <a:p>
            <a:pPr indent="0" lvl="0" marL="0" rtl="0" algn="l">
              <a:spcBef>
                <a:spcPts val="0"/>
              </a:spcBef>
              <a:spcAft>
                <a:spcPts val="0"/>
              </a:spcAft>
              <a:buNone/>
            </a:pPr>
            <a:r>
              <a:rPr lang="en">
                <a:solidFill>
                  <a:schemeClr val="dk1"/>
                </a:solidFill>
              </a:rPr>
              <a:t>Direct Drive</a:t>
            </a:r>
            <a:endParaRPr>
              <a:solidFill>
                <a:schemeClr val="dk1"/>
              </a:solidFill>
            </a:endParaRPr>
          </a:p>
          <a:p>
            <a:pPr indent="0" lvl="0" marL="0" rtl="0" algn="l">
              <a:spcBef>
                <a:spcPts val="0"/>
              </a:spcBef>
              <a:spcAft>
                <a:spcPts val="0"/>
              </a:spcAft>
              <a:buNone/>
            </a:pPr>
            <a:r>
              <a:rPr lang="en" u="sng">
                <a:solidFill>
                  <a:schemeClr val="hlink"/>
                </a:solidFill>
                <a:hlinkClick r:id="rId5"/>
              </a:rPr>
              <a:t>https://ebikes.ca/shop/electric-bicycle-parts/motors/rh212-std-wind-hub-motor.html</a:t>
            </a:r>
            <a:endParaRPr>
              <a:solidFill>
                <a:schemeClr val="dk1"/>
              </a:solidFill>
            </a:endParaRPr>
          </a:p>
        </p:txBody>
      </p:sp>
      <p:pic>
        <p:nvPicPr>
          <p:cNvPr id="109" name="Google Shape;109;p18"/>
          <p:cNvPicPr preferRelativeResize="0"/>
          <p:nvPr/>
        </p:nvPicPr>
        <p:blipFill rotWithShape="1">
          <a:blip r:embed="rId6">
            <a:alphaModFix/>
          </a:blip>
          <a:srcRect b="24230" l="18659" r="10393" t="25799"/>
          <a:stretch/>
        </p:blipFill>
        <p:spPr>
          <a:xfrm>
            <a:off x="4257525" y="1495202"/>
            <a:ext cx="2315780" cy="2153102"/>
          </a:xfrm>
          <a:prstGeom prst="rect">
            <a:avLst/>
          </a:prstGeom>
          <a:noFill/>
          <a:ln>
            <a:noFill/>
          </a:ln>
        </p:spPr>
      </p:pic>
      <p:pic>
        <p:nvPicPr>
          <p:cNvPr id="110" name="Google Shape;110;p18"/>
          <p:cNvPicPr preferRelativeResize="0"/>
          <p:nvPr/>
        </p:nvPicPr>
        <p:blipFill>
          <a:blip r:embed="rId7">
            <a:alphaModFix/>
          </a:blip>
          <a:stretch>
            <a:fillRect/>
          </a:stretch>
        </p:blipFill>
        <p:spPr>
          <a:xfrm>
            <a:off x="7907875" y="193667"/>
            <a:ext cx="1086837" cy="2109819"/>
          </a:xfrm>
          <a:prstGeom prst="rect">
            <a:avLst/>
          </a:prstGeom>
          <a:noFill/>
          <a:ln>
            <a:noFill/>
          </a:ln>
        </p:spPr>
      </p:pic>
      <p:pic>
        <p:nvPicPr>
          <p:cNvPr id="111" name="Google Shape;111;p18" title="Motor.mp3">
            <a:hlinkClick r:id="rId8"/>
          </p:cNvPr>
          <p:cNvPicPr preferRelativeResize="0"/>
          <p:nvPr/>
        </p:nvPicPr>
        <p:blipFill>
          <a:blip r:embed="rId9">
            <a:alphaModFix/>
          </a:blip>
          <a:stretch>
            <a:fillRect/>
          </a:stretch>
        </p:blipFill>
        <p:spPr>
          <a:xfrm>
            <a:off x="8057930" y="2711986"/>
            <a:ext cx="457200" cy="457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MCU Selection</a:t>
            </a:r>
            <a:endParaRPr/>
          </a:p>
        </p:txBody>
      </p:sp>
      <p:sp>
        <p:nvSpPr>
          <p:cNvPr id="117" name="Google Shape;117;p19"/>
          <p:cNvSpPr txBox="1"/>
          <p:nvPr/>
        </p:nvSpPr>
        <p:spPr>
          <a:xfrm>
            <a:off x="2773875" y="1218750"/>
            <a:ext cx="16626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dk1"/>
                </a:solidFill>
              </a:rPr>
              <a:t>PIC 32</a:t>
            </a:r>
            <a:endParaRPr>
              <a:solidFill>
                <a:schemeClr val="dk1"/>
              </a:solidFill>
            </a:endParaRPr>
          </a:p>
        </p:txBody>
      </p:sp>
      <p:pic>
        <p:nvPicPr>
          <p:cNvPr id="118" name="Google Shape;118;p19"/>
          <p:cNvPicPr preferRelativeResize="0"/>
          <p:nvPr/>
        </p:nvPicPr>
        <p:blipFill>
          <a:blip r:embed="rId3">
            <a:alphaModFix/>
          </a:blip>
          <a:stretch>
            <a:fillRect/>
          </a:stretch>
        </p:blipFill>
        <p:spPr>
          <a:xfrm>
            <a:off x="3717297" y="1022745"/>
            <a:ext cx="673550" cy="853699"/>
          </a:xfrm>
          <a:prstGeom prst="rect">
            <a:avLst/>
          </a:prstGeom>
          <a:noFill/>
          <a:ln>
            <a:noFill/>
          </a:ln>
        </p:spPr>
      </p:pic>
      <p:sp>
        <p:nvSpPr>
          <p:cNvPr id="119" name="Google Shape;119;p19"/>
          <p:cNvSpPr txBox="1"/>
          <p:nvPr/>
        </p:nvSpPr>
        <p:spPr>
          <a:xfrm>
            <a:off x="4657950" y="950900"/>
            <a:ext cx="16626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dk1"/>
                </a:solidFill>
              </a:rPr>
              <a:t>STM 32</a:t>
            </a:r>
            <a:endParaRPr>
              <a:solidFill>
                <a:schemeClr val="dk1"/>
              </a:solidFill>
            </a:endParaRPr>
          </a:p>
        </p:txBody>
      </p:sp>
      <p:sp>
        <p:nvSpPr>
          <p:cNvPr id="120" name="Google Shape;120;p19"/>
          <p:cNvSpPr txBox="1"/>
          <p:nvPr/>
        </p:nvSpPr>
        <p:spPr>
          <a:xfrm>
            <a:off x="6587650" y="980125"/>
            <a:ext cx="16626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dk1"/>
                </a:solidFill>
              </a:rPr>
              <a:t>MSP 430</a:t>
            </a:r>
            <a:endParaRPr>
              <a:solidFill>
                <a:schemeClr val="dk1"/>
              </a:solidFill>
            </a:endParaRPr>
          </a:p>
        </p:txBody>
      </p:sp>
      <p:pic>
        <p:nvPicPr>
          <p:cNvPr id="121" name="Google Shape;121;p19"/>
          <p:cNvPicPr preferRelativeResize="0"/>
          <p:nvPr/>
        </p:nvPicPr>
        <p:blipFill>
          <a:blip r:embed="rId4">
            <a:alphaModFix/>
          </a:blip>
          <a:stretch>
            <a:fillRect/>
          </a:stretch>
        </p:blipFill>
        <p:spPr>
          <a:xfrm>
            <a:off x="7219749" y="1096792"/>
            <a:ext cx="1254413" cy="705600"/>
          </a:xfrm>
          <a:prstGeom prst="rect">
            <a:avLst/>
          </a:prstGeom>
          <a:noFill/>
          <a:ln>
            <a:noFill/>
          </a:ln>
        </p:spPr>
      </p:pic>
      <p:pic>
        <p:nvPicPr>
          <p:cNvPr id="122" name="Google Shape;122;p19"/>
          <p:cNvPicPr preferRelativeResize="0"/>
          <p:nvPr/>
        </p:nvPicPr>
        <p:blipFill>
          <a:blip r:embed="rId5">
            <a:alphaModFix/>
          </a:blip>
          <a:stretch>
            <a:fillRect/>
          </a:stretch>
        </p:blipFill>
        <p:spPr>
          <a:xfrm>
            <a:off x="5624900" y="1199775"/>
            <a:ext cx="608301" cy="608301"/>
          </a:xfrm>
          <a:prstGeom prst="rect">
            <a:avLst/>
          </a:prstGeom>
          <a:noFill/>
          <a:ln>
            <a:noFill/>
          </a:ln>
        </p:spPr>
      </p:pic>
      <p:pic>
        <p:nvPicPr>
          <p:cNvPr id="123" name="Google Shape;123;p19"/>
          <p:cNvPicPr preferRelativeResize="0"/>
          <p:nvPr/>
        </p:nvPicPr>
        <p:blipFill>
          <a:blip r:embed="rId6">
            <a:alphaModFix/>
          </a:blip>
          <a:stretch>
            <a:fillRect/>
          </a:stretch>
        </p:blipFill>
        <p:spPr>
          <a:xfrm>
            <a:off x="8395800" y="0"/>
            <a:ext cx="739944" cy="909051"/>
          </a:xfrm>
          <a:prstGeom prst="rect">
            <a:avLst/>
          </a:prstGeom>
          <a:noFill/>
          <a:ln>
            <a:noFill/>
          </a:ln>
        </p:spPr>
      </p:pic>
      <p:graphicFrame>
        <p:nvGraphicFramePr>
          <p:cNvPr id="124" name="Google Shape;124;p19"/>
          <p:cNvGraphicFramePr/>
          <p:nvPr/>
        </p:nvGraphicFramePr>
        <p:xfrm>
          <a:off x="833775" y="1990125"/>
          <a:ext cx="3000000" cy="3000000"/>
        </p:xfrm>
        <a:graphic>
          <a:graphicData uri="http://schemas.openxmlformats.org/drawingml/2006/table">
            <a:tbl>
              <a:tblPr>
                <a:noFill/>
                <a:tableStyleId>{0BFD3244-1894-411B-A432-43F5D780F558}</a:tableStyleId>
              </a:tblPr>
              <a:tblGrid>
                <a:gridCol w="1828925"/>
                <a:gridCol w="1828925"/>
                <a:gridCol w="1828925"/>
                <a:gridCol w="1828925"/>
              </a:tblGrid>
              <a:tr h="278250">
                <a:tc>
                  <a:txBody>
                    <a:bodyPr/>
                    <a:lstStyle/>
                    <a:p>
                      <a:pPr indent="0" lvl="0" marL="0" rtl="0" algn="l">
                        <a:spcBef>
                          <a:spcPts val="0"/>
                        </a:spcBef>
                        <a:spcAft>
                          <a:spcPts val="0"/>
                        </a:spcAft>
                        <a:buNone/>
                      </a:pPr>
                      <a:r>
                        <a:rPr lang="en" sz="1200">
                          <a:solidFill>
                            <a:schemeClr val="dk1"/>
                          </a:solidFill>
                        </a:rPr>
                        <a:t>MCU</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PIC32CM1216</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STM32F405</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MSP430FR2355</a:t>
                      </a:r>
                      <a:endParaRPr sz="1200"/>
                    </a:p>
                  </a:txBody>
                  <a:tcPr marT="91425" marB="91425" marR="91425" marL="91425"/>
                </a:tc>
              </a:tr>
              <a:tr h="278250">
                <a:tc>
                  <a:txBody>
                    <a:bodyPr/>
                    <a:lstStyle/>
                    <a:p>
                      <a:pPr indent="0" lvl="0" marL="0" rtl="0" algn="l">
                        <a:spcBef>
                          <a:spcPts val="0"/>
                        </a:spcBef>
                        <a:spcAft>
                          <a:spcPts val="0"/>
                        </a:spcAft>
                        <a:buNone/>
                      </a:pPr>
                      <a:r>
                        <a:rPr lang="en" sz="1200">
                          <a:solidFill>
                            <a:schemeClr val="dk1"/>
                          </a:solidFill>
                        </a:rPr>
                        <a:t>Architecture</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ARM Cortex M0+</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ARM Cortex M4</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MSP430 core</a:t>
                      </a:r>
                      <a:endParaRPr sz="1200"/>
                    </a:p>
                  </a:txBody>
                  <a:tcPr marT="91425" marB="91425" marR="91425" marL="91425"/>
                </a:tc>
              </a:tr>
              <a:tr h="278250">
                <a:tc>
                  <a:txBody>
                    <a:bodyPr/>
                    <a:lstStyle/>
                    <a:p>
                      <a:pPr indent="0" lvl="0" marL="0" rtl="0" algn="l">
                        <a:spcBef>
                          <a:spcPts val="0"/>
                        </a:spcBef>
                        <a:spcAft>
                          <a:spcPts val="0"/>
                        </a:spcAft>
                        <a:buNone/>
                      </a:pPr>
                      <a:r>
                        <a:rPr lang="en" sz="1200">
                          <a:solidFill>
                            <a:schemeClr val="dk1"/>
                          </a:solidFill>
                        </a:rPr>
                        <a:t>Max Word</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32-Bit Single-Core</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32-Bit Single-Core</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16-Bit</a:t>
                      </a:r>
                      <a:endParaRPr sz="1200"/>
                    </a:p>
                  </a:txBody>
                  <a:tcPr marT="91425" marB="91425" marR="91425" marL="91425"/>
                </a:tc>
              </a:tr>
              <a:tr h="278250">
                <a:tc>
                  <a:txBody>
                    <a:bodyPr/>
                    <a:lstStyle/>
                    <a:p>
                      <a:pPr indent="0" lvl="0" marL="0" rtl="0" algn="l">
                        <a:spcBef>
                          <a:spcPts val="0"/>
                        </a:spcBef>
                        <a:spcAft>
                          <a:spcPts val="0"/>
                        </a:spcAft>
                        <a:buNone/>
                      </a:pPr>
                      <a:r>
                        <a:rPr lang="en" sz="1200">
                          <a:solidFill>
                            <a:schemeClr val="dk1"/>
                          </a:solidFill>
                        </a:rPr>
                        <a:t>I/O Pins</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38 I/O</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51 I/O</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44 I/O</a:t>
                      </a:r>
                      <a:endParaRPr sz="1200"/>
                    </a:p>
                  </a:txBody>
                  <a:tcPr marT="91425" marB="91425" marR="91425" marL="91425"/>
                </a:tc>
              </a:tr>
              <a:tr h="278250">
                <a:tc>
                  <a:txBody>
                    <a:bodyPr/>
                    <a:lstStyle/>
                    <a:p>
                      <a:pPr indent="0" lvl="0" marL="0" rtl="0" algn="l">
                        <a:spcBef>
                          <a:spcPts val="0"/>
                        </a:spcBef>
                        <a:spcAft>
                          <a:spcPts val="0"/>
                        </a:spcAft>
                        <a:buNone/>
                      </a:pPr>
                      <a:r>
                        <a:rPr lang="en" sz="1200">
                          <a:solidFill>
                            <a:schemeClr val="dk1"/>
                          </a:solidFill>
                        </a:rPr>
                        <a:t>Memory</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128KB Memory</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1MB Memory</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32KB</a:t>
                      </a:r>
                      <a:endParaRPr sz="1200"/>
                    </a:p>
                  </a:txBody>
                  <a:tcPr marT="91425" marB="91425" marR="91425" marL="91425"/>
                </a:tc>
              </a:tr>
              <a:tr h="278250">
                <a:tc>
                  <a:txBody>
                    <a:bodyPr/>
                    <a:lstStyle/>
                    <a:p>
                      <a:pPr indent="0" lvl="0" marL="0" rtl="0" algn="l">
                        <a:spcBef>
                          <a:spcPts val="0"/>
                        </a:spcBef>
                        <a:spcAft>
                          <a:spcPts val="0"/>
                        </a:spcAft>
                        <a:buNone/>
                      </a:pPr>
                      <a:r>
                        <a:rPr lang="en" sz="1200">
                          <a:solidFill>
                            <a:schemeClr val="dk1"/>
                          </a:solidFill>
                        </a:rPr>
                        <a:t>Operating Voltage</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5</a:t>
                      </a:r>
                      <a:r>
                        <a:rPr lang="en" sz="1200">
                          <a:solidFill>
                            <a:schemeClr val="dk1"/>
                          </a:solidFill>
                        </a:rPr>
                        <a:t>V</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3.6V</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3.6V</a:t>
                      </a:r>
                      <a:endParaRPr sz="1200"/>
                    </a:p>
                  </a:txBody>
                  <a:tcPr marT="91425" marB="91425" marR="91425" marL="91425"/>
                </a:tc>
              </a:tr>
              <a:tr h="278250">
                <a:tc>
                  <a:txBody>
                    <a:bodyPr/>
                    <a:lstStyle/>
                    <a:p>
                      <a:pPr indent="0" lvl="0" marL="0" rtl="0" algn="l">
                        <a:spcBef>
                          <a:spcPts val="0"/>
                        </a:spcBef>
                        <a:spcAft>
                          <a:spcPts val="0"/>
                        </a:spcAft>
                        <a:buNone/>
                      </a:pPr>
                      <a:r>
                        <a:rPr lang="en" sz="1200">
                          <a:solidFill>
                            <a:schemeClr val="dk1"/>
                          </a:solidFill>
                        </a:rPr>
                        <a:t>Max Speed</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48MHz</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168MHz</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24MHz</a:t>
                      </a:r>
                      <a:endParaRPr sz="1200"/>
                    </a:p>
                  </a:txBody>
                  <a:tcPr marT="91425" marB="91425" marR="91425" marL="91425"/>
                </a:tc>
              </a:tr>
              <a:tr h="278250">
                <a:tc>
                  <a:txBody>
                    <a:bodyPr/>
                    <a:lstStyle/>
                    <a:p>
                      <a:pPr indent="0" lvl="0" marL="0" rtl="0" algn="l">
                        <a:spcBef>
                          <a:spcPts val="0"/>
                        </a:spcBef>
                        <a:spcAft>
                          <a:spcPts val="0"/>
                        </a:spcAft>
                        <a:buNone/>
                      </a:pPr>
                      <a:r>
                        <a:rPr lang="en" sz="1200">
                          <a:solidFill>
                            <a:schemeClr val="dk1"/>
                          </a:solidFill>
                        </a:rPr>
                        <a:t>Program IDE</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MPLAB</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STM32 Cube</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Code Composer Studio</a:t>
                      </a:r>
                      <a:endParaRPr sz="1200"/>
                    </a:p>
                  </a:txBody>
                  <a:tcPr marT="91425" marB="91425" marR="91425" marL="91425"/>
                </a:tc>
              </a:tr>
            </a:tbl>
          </a:graphicData>
        </a:graphic>
      </p:graphicFrame>
      <p:pic>
        <p:nvPicPr>
          <p:cNvPr id="125" name="Google Shape;125;p19" title="Mcu Selection.mp3">
            <a:hlinkClick r:id="rId7"/>
          </p:cNvPr>
          <p:cNvPicPr preferRelativeResize="0"/>
          <p:nvPr/>
        </p:nvPicPr>
        <p:blipFill>
          <a:blip r:embed="rId8">
            <a:alphaModFix/>
          </a:blip>
          <a:stretch>
            <a:fillRect/>
          </a:stretch>
        </p:blipFill>
        <p:spPr>
          <a:xfrm>
            <a:off x="7793050" y="118050"/>
            <a:ext cx="457200" cy="457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Battery</a:t>
            </a:r>
            <a:endParaRPr/>
          </a:p>
        </p:txBody>
      </p:sp>
      <p:pic>
        <p:nvPicPr>
          <p:cNvPr id="131" name="Google Shape;131;p20"/>
          <p:cNvPicPr preferRelativeResize="0"/>
          <p:nvPr/>
        </p:nvPicPr>
        <p:blipFill>
          <a:blip r:embed="rId3">
            <a:alphaModFix/>
          </a:blip>
          <a:stretch>
            <a:fillRect/>
          </a:stretch>
        </p:blipFill>
        <p:spPr>
          <a:xfrm>
            <a:off x="767650" y="1391700"/>
            <a:ext cx="2910775" cy="2399001"/>
          </a:xfrm>
          <a:prstGeom prst="rect">
            <a:avLst/>
          </a:prstGeom>
          <a:noFill/>
          <a:ln>
            <a:noFill/>
          </a:ln>
        </p:spPr>
      </p:pic>
      <p:pic>
        <p:nvPicPr>
          <p:cNvPr id="132" name="Google Shape;132;p20"/>
          <p:cNvPicPr preferRelativeResize="0"/>
          <p:nvPr/>
        </p:nvPicPr>
        <p:blipFill>
          <a:blip r:embed="rId4">
            <a:alphaModFix/>
          </a:blip>
          <a:stretch>
            <a:fillRect/>
          </a:stretch>
        </p:blipFill>
        <p:spPr>
          <a:xfrm>
            <a:off x="4262900" y="1391700"/>
            <a:ext cx="3207202" cy="2398999"/>
          </a:xfrm>
          <a:prstGeom prst="rect">
            <a:avLst/>
          </a:prstGeom>
          <a:noFill/>
          <a:ln>
            <a:noFill/>
          </a:ln>
        </p:spPr>
      </p:pic>
      <p:sp>
        <p:nvSpPr>
          <p:cNvPr id="133" name="Google Shape;133;p20"/>
          <p:cNvSpPr txBox="1"/>
          <p:nvPr/>
        </p:nvSpPr>
        <p:spPr>
          <a:xfrm>
            <a:off x="767650" y="3884975"/>
            <a:ext cx="291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36v 20ah 0-700W</a:t>
            </a:r>
            <a:endParaRPr>
              <a:solidFill>
                <a:schemeClr val="dk1"/>
              </a:solidFill>
            </a:endParaRPr>
          </a:p>
        </p:txBody>
      </p:sp>
      <p:sp>
        <p:nvSpPr>
          <p:cNvPr id="134" name="Google Shape;134;p20"/>
          <p:cNvSpPr txBox="1"/>
          <p:nvPr/>
        </p:nvSpPr>
        <p:spPr>
          <a:xfrm>
            <a:off x="4268000" y="3934225"/>
            <a:ext cx="32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36v 20ah 200-800W</a:t>
            </a:r>
            <a:endParaRPr>
              <a:solidFill>
                <a:schemeClr val="dk1"/>
              </a:solidFill>
            </a:endParaRPr>
          </a:p>
        </p:txBody>
      </p:sp>
      <p:pic>
        <p:nvPicPr>
          <p:cNvPr id="135" name="Google Shape;135;p20"/>
          <p:cNvPicPr preferRelativeResize="0"/>
          <p:nvPr/>
        </p:nvPicPr>
        <p:blipFill>
          <a:blip r:embed="rId5">
            <a:alphaModFix/>
          </a:blip>
          <a:stretch>
            <a:fillRect/>
          </a:stretch>
        </p:blipFill>
        <p:spPr>
          <a:xfrm>
            <a:off x="8536727" y="0"/>
            <a:ext cx="607275" cy="911150"/>
          </a:xfrm>
          <a:prstGeom prst="rect">
            <a:avLst/>
          </a:prstGeom>
          <a:noFill/>
          <a:ln>
            <a:noFill/>
          </a:ln>
        </p:spPr>
      </p:pic>
      <p:pic>
        <p:nvPicPr>
          <p:cNvPr id="136" name="Google Shape;136;p20" title="Battery.mp3">
            <a:hlinkClick r:id="rId6"/>
          </p:cNvPr>
          <p:cNvPicPr preferRelativeResize="0"/>
          <p:nvPr/>
        </p:nvPicPr>
        <p:blipFill>
          <a:blip r:embed="rId7">
            <a:alphaModFix/>
          </a:blip>
          <a:stretch>
            <a:fillRect/>
          </a:stretch>
        </p:blipFill>
        <p:spPr>
          <a:xfrm>
            <a:off x="762000" y="4486825"/>
            <a:ext cx="457200" cy="457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Bluetooth Modules</a:t>
            </a:r>
            <a:endParaRPr/>
          </a:p>
        </p:txBody>
      </p:sp>
      <p:pic>
        <p:nvPicPr>
          <p:cNvPr id="142" name="Google Shape;142;p21"/>
          <p:cNvPicPr preferRelativeResize="0"/>
          <p:nvPr/>
        </p:nvPicPr>
        <p:blipFill>
          <a:blip r:embed="rId3">
            <a:alphaModFix/>
          </a:blip>
          <a:stretch>
            <a:fillRect/>
          </a:stretch>
        </p:blipFill>
        <p:spPr>
          <a:xfrm>
            <a:off x="4904175" y="1152471"/>
            <a:ext cx="2498125" cy="1943675"/>
          </a:xfrm>
          <a:prstGeom prst="rect">
            <a:avLst/>
          </a:prstGeom>
          <a:noFill/>
          <a:ln>
            <a:noFill/>
          </a:ln>
        </p:spPr>
      </p:pic>
      <p:pic>
        <p:nvPicPr>
          <p:cNvPr id="143" name="Google Shape;143;p21"/>
          <p:cNvPicPr preferRelativeResize="0"/>
          <p:nvPr/>
        </p:nvPicPr>
        <p:blipFill>
          <a:blip r:embed="rId4">
            <a:alphaModFix/>
          </a:blip>
          <a:stretch>
            <a:fillRect/>
          </a:stretch>
        </p:blipFill>
        <p:spPr>
          <a:xfrm>
            <a:off x="311700" y="1152475"/>
            <a:ext cx="2267626" cy="2267626"/>
          </a:xfrm>
          <a:prstGeom prst="rect">
            <a:avLst/>
          </a:prstGeom>
          <a:noFill/>
          <a:ln>
            <a:noFill/>
          </a:ln>
        </p:spPr>
      </p:pic>
      <p:sp>
        <p:nvSpPr>
          <p:cNvPr id="144" name="Google Shape;144;p21"/>
          <p:cNvSpPr txBox="1"/>
          <p:nvPr/>
        </p:nvSpPr>
        <p:spPr>
          <a:xfrm>
            <a:off x="394925" y="3665700"/>
            <a:ext cx="3199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SI Labs BGM220</a:t>
            </a:r>
            <a:endParaRPr>
              <a:solidFill>
                <a:schemeClr val="dk1"/>
              </a:solidFill>
            </a:endParaRPr>
          </a:p>
          <a:p>
            <a:pPr indent="0" lvl="0" marL="0" rtl="0" algn="l">
              <a:spcBef>
                <a:spcPts val="0"/>
              </a:spcBef>
              <a:spcAft>
                <a:spcPts val="0"/>
              </a:spcAft>
              <a:buNone/>
            </a:pPr>
            <a:r>
              <a:rPr lang="en">
                <a:solidFill>
                  <a:schemeClr val="dk1"/>
                </a:solidFill>
              </a:rPr>
              <a:t>Bluetooth v5.2</a:t>
            </a:r>
            <a:endParaRPr>
              <a:solidFill>
                <a:schemeClr val="dk1"/>
              </a:solidFill>
            </a:endParaRPr>
          </a:p>
          <a:p>
            <a:pPr indent="0" lvl="0" marL="0" rtl="0" algn="l">
              <a:spcBef>
                <a:spcPts val="0"/>
              </a:spcBef>
              <a:spcAft>
                <a:spcPts val="0"/>
              </a:spcAft>
              <a:buNone/>
            </a:pPr>
            <a:r>
              <a:rPr lang="en">
                <a:solidFill>
                  <a:schemeClr val="dk1"/>
                </a:solidFill>
              </a:rPr>
              <a:t>Multi-Protocol</a:t>
            </a:r>
            <a:endParaRPr>
              <a:solidFill>
                <a:schemeClr val="dk1"/>
              </a:solidFill>
            </a:endParaRPr>
          </a:p>
        </p:txBody>
      </p:sp>
      <p:sp>
        <p:nvSpPr>
          <p:cNvPr id="145" name="Google Shape;145;p21"/>
          <p:cNvSpPr txBox="1"/>
          <p:nvPr/>
        </p:nvSpPr>
        <p:spPr>
          <a:xfrm>
            <a:off x="4904175" y="3665700"/>
            <a:ext cx="3199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DSD HM-10</a:t>
            </a:r>
            <a:endParaRPr>
              <a:solidFill>
                <a:schemeClr val="dk1"/>
              </a:solidFill>
            </a:endParaRPr>
          </a:p>
          <a:p>
            <a:pPr indent="0" lvl="0" marL="0" rtl="0" algn="l">
              <a:spcBef>
                <a:spcPts val="0"/>
              </a:spcBef>
              <a:spcAft>
                <a:spcPts val="0"/>
              </a:spcAft>
              <a:buNone/>
            </a:pPr>
            <a:r>
              <a:rPr lang="en">
                <a:solidFill>
                  <a:schemeClr val="dk1"/>
                </a:solidFill>
              </a:rPr>
              <a:t>Bluetooth 4.0 BLE</a:t>
            </a:r>
            <a:endParaRPr>
              <a:solidFill>
                <a:schemeClr val="dk1"/>
              </a:solidFill>
            </a:endParaRPr>
          </a:p>
          <a:p>
            <a:pPr indent="0" lvl="0" marL="0" rtl="0" algn="l">
              <a:spcBef>
                <a:spcPts val="0"/>
              </a:spcBef>
              <a:spcAft>
                <a:spcPts val="0"/>
              </a:spcAft>
              <a:buNone/>
            </a:pPr>
            <a:r>
              <a:rPr lang="en">
                <a:solidFill>
                  <a:schemeClr val="dk1"/>
                </a:solidFill>
              </a:rPr>
              <a:t>UART</a:t>
            </a:r>
            <a:endParaRPr>
              <a:solidFill>
                <a:schemeClr val="dk1"/>
              </a:solidFill>
            </a:endParaRPr>
          </a:p>
        </p:txBody>
      </p:sp>
      <p:pic>
        <p:nvPicPr>
          <p:cNvPr id="146" name="Google Shape;146;p21"/>
          <p:cNvPicPr preferRelativeResize="0"/>
          <p:nvPr/>
        </p:nvPicPr>
        <p:blipFill>
          <a:blip r:embed="rId5">
            <a:alphaModFix/>
          </a:blip>
          <a:stretch>
            <a:fillRect/>
          </a:stretch>
        </p:blipFill>
        <p:spPr>
          <a:xfrm>
            <a:off x="8395800" y="0"/>
            <a:ext cx="739944" cy="909051"/>
          </a:xfrm>
          <a:prstGeom prst="rect">
            <a:avLst/>
          </a:prstGeom>
          <a:noFill/>
          <a:ln>
            <a:noFill/>
          </a:ln>
        </p:spPr>
      </p:pic>
      <p:pic>
        <p:nvPicPr>
          <p:cNvPr id="147" name="Google Shape;147;p21" title="Bluetooth Module.mp3">
            <a:hlinkClick r:id="rId6"/>
          </p:cNvPr>
          <p:cNvPicPr preferRelativeResize="0"/>
          <p:nvPr/>
        </p:nvPicPr>
        <p:blipFill>
          <a:blip r:embed="rId7">
            <a:alphaModFix/>
          </a:blip>
          <a:stretch>
            <a:fillRect/>
          </a:stretch>
        </p:blipFill>
        <p:spPr>
          <a:xfrm>
            <a:off x="7646776" y="225925"/>
            <a:ext cx="457200" cy="457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