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3.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Montserrat"/>
      <p:regular r:id="rId38"/>
      <p:bold r:id="rId39"/>
      <p:italic r:id="rId40"/>
      <p:boldItalic r:id="rId41"/>
    </p:embeddedFont>
    <p:embeddedFont>
      <p:font typeface="Lato"/>
      <p:regular r:id="rId42"/>
      <p:bold r:id="rId43"/>
      <p:italic r:id="rId44"/>
      <p:boldItalic r:id="rId45"/>
    </p:embeddedFont>
    <p:embeddedFont>
      <p:font typeface="Bree Serif"/>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0" name="Alejandro Oliv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8D0809-C839-483A-A35A-23EA3515A6C2}">
  <a:tblStyle styleId="{4D8D0809-C839-483A-A35A-23EA3515A6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3.xml"/><Relationship Id="rId42" Type="http://schemas.openxmlformats.org/officeDocument/2006/relationships/font" Target="fonts/Lato-regular.fntdata"/><Relationship Id="rId41" Type="http://schemas.openxmlformats.org/officeDocument/2006/relationships/font" Target="fonts/Montserrat-boldItalic.fntdata"/><Relationship Id="rId22" Type="http://schemas.openxmlformats.org/officeDocument/2006/relationships/slide" Target="slides/slide15.xml"/><Relationship Id="rId44" Type="http://schemas.openxmlformats.org/officeDocument/2006/relationships/font" Target="fonts/Lato-italic.fntdata"/><Relationship Id="rId21" Type="http://schemas.openxmlformats.org/officeDocument/2006/relationships/slide" Target="slides/slide14.xml"/><Relationship Id="rId43" Type="http://schemas.openxmlformats.org/officeDocument/2006/relationships/font" Target="fonts/Lato-bold.fntdata"/><Relationship Id="rId24" Type="http://schemas.openxmlformats.org/officeDocument/2006/relationships/slide" Target="slides/slide17.xml"/><Relationship Id="rId46" Type="http://schemas.openxmlformats.org/officeDocument/2006/relationships/font" Target="fonts/BreeSerif-regular.fntdata"/><Relationship Id="rId23" Type="http://schemas.openxmlformats.org/officeDocument/2006/relationships/slide" Target="slides/slide16.xml"/><Relationship Id="rId45"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Montserrat-bold.fntdata"/><Relationship Id="rId16" Type="http://schemas.openxmlformats.org/officeDocument/2006/relationships/slide" Target="slides/slide9.xml"/><Relationship Id="rId38" Type="http://schemas.openxmlformats.org/officeDocument/2006/relationships/font" Target="fonts/Montserrat-regular.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6-19T15:05:43.346">
    <p:pos x="6000" y="0"/>
    <p:text>What are we focusing on in the demo? Lmk so I can cut the points short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6-19T16:58:45.310">
    <p:pos x="6000" y="0"/>
    <p:text>I think Wei was talking about input or output? I may be wrong but if so, we need to restructure the diagram</p:text>
  </p:cm>
  <p:cm authorId="0" idx="3" dt="2024-06-19T15:07:04.034">
    <p:pos x="6000" y="100"/>
    <p:text>Who exactly is doing what? we need to color code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6-19T16:59:56.361">
    <p:pos x="6000" y="0"/>
    <p:text>Gonna have to redesign this diagram so the blocks are legible. I'm thinking split it in 2 after the "camera" block and put the 2 halves side by side</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4-06-28T00:31:29.399">
    <p:pos x="6000" y="0"/>
    <p:text>Which one did we select?</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4-06-28T00:32:11.451">
    <p:pos x="6000" y="0"/>
    <p:text>Which one did we select?</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4-06-28T00:39:42.205">
    <p:pos x="6000" y="0"/>
    <p:text>Which one did we select?</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4-06-24T16:59:03.955">
    <p:pos x="6000" y="0"/>
    <p:text>remove 1 or 2 pictures. I don't fully remember Wei's problems with this slide. He said something about power supply so it'll be worth writing/talking about I guess</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4-06-19T17:31:12.431">
    <p:pos x="6000" y="0"/>
    <p:text>I'm assuming we're keeping the 3D model image but I'll let you guys pick which one we'll keep</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4-06-24T17:18:55.985">
    <p:pos x="6000" y="0"/>
    <p:text>double check that names are behind the right tasks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I will speak here and introduce the group since I have the next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2cc0107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e2cc0107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0" lvl="0" marL="0" rtl="0" algn="just">
              <a:spcBef>
                <a:spcPts val="0"/>
              </a:spcBef>
              <a:spcAft>
                <a:spcPts val="0"/>
              </a:spcAft>
              <a:buClr>
                <a:schemeClr val="dk1"/>
              </a:buClr>
              <a:buSzPts val="1100"/>
              <a:buFont typeface="Arial"/>
              <a:buNone/>
            </a:pPr>
            <a:r>
              <a:rPr lang="en" sz="1200">
                <a:solidFill>
                  <a:schemeClr val="dk1"/>
                </a:solidFill>
              </a:rPr>
              <a:t>Taking this information into account and applying it to our use case, we believe it best to use a stepper motor as they provide a very high degree of accuracy and stability. Though it does not move very fast, it does not need to move very fast as the motions we will be making with the motor are very very small. Furthermore, our entire rig will not be that heavy (less than 10lbs) and therefore we can get away with not having a huge stepper motor to get enough torque to move our rig. </a:t>
            </a:r>
            <a:endParaRPr sz="1200">
              <a:solidFill>
                <a:schemeClr val="dk1"/>
              </a:solidFill>
            </a:endParaRPr>
          </a:p>
          <a:p>
            <a:pPr indent="0" lvl="0" marL="0" rtl="0" algn="just">
              <a:spcBef>
                <a:spcPts val="0"/>
              </a:spcBef>
              <a:spcAft>
                <a:spcPts val="0"/>
              </a:spcAft>
              <a:buNone/>
            </a:pPr>
            <a:r>
              <a:t/>
            </a:r>
            <a:endParaRPr sz="1200">
              <a:solidFill>
                <a:schemeClr val="dk1"/>
              </a:solidFill>
              <a:highlight>
                <a:srgbClr val="00FF00"/>
              </a:highlight>
            </a:endParaRPr>
          </a:p>
          <a:p>
            <a:pPr indent="0" lvl="0" marL="0" rtl="0" algn="l">
              <a:spcBef>
                <a:spcPts val="0"/>
              </a:spcBef>
              <a:spcAft>
                <a:spcPts val="0"/>
              </a:spcAft>
              <a:buClr>
                <a:schemeClr val="dk1"/>
              </a:buClr>
              <a:buSzPts val="523"/>
              <a:buFont typeface="Arial"/>
              <a:buNone/>
            </a:pPr>
            <a:r>
              <a:rPr i="1" lang="en" sz="1200" u="sng">
                <a:solidFill>
                  <a:srgbClr val="FF0000"/>
                </a:solidFill>
                <a:latin typeface="Bree Serif"/>
                <a:ea typeface="Bree Serif"/>
                <a:cs typeface="Bree Serif"/>
                <a:sym typeface="Bree Serif"/>
              </a:rPr>
              <a:t>What kind of electromechanical motor?</a:t>
            </a:r>
            <a:endParaRPr i="1" sz="1200" u="sng">
              <a:solidFill>
                <a:srgbClr val="FF0000"/>
              </a:solidFill>
              <a:latin typeface="Bree Serif"/>
              <a:ea typeface="Bree Serif"/>
              <a:cs typeface="Bree Serif"/>
              <a:sym typeface="Bree Serif"/>
            </a:endParaRPr>
          </a:p>
          <a:p>
            <a:pPr indent="-304800" lvl="0" marL="457200" rtl="0" algn="l">
              <a:spcBef>
                <a:spcPts val="1200"/>
              </a:spcBef>
              <a:spcAft>
                <a:spcPts val="0"/>
              </a:spcAft>
              <a:buClr>
                <a:srgbClr val="FF0000"/>
              </a:buClr>
              <a:buSzPts val="1200"/>
              <a:buFont typeface="Bree Serif"/>
              <a:buAutoNum type="arabicPeriod"/>
            </a:pPr>
            <a:r>
              <a:rPr b="1" lang="en" sz="1200">
                <a:solidFill>
                  <a:srgbClr val="FF0000"/>
                </a:solidFill>
                <a:latin typeface="Bree Serif"/>
                <a:ea typeface="Bree Serif"/>
                <a:cs typeface="Bree Serif"/>
                <a:sym typeface="Bree Serif"/>
              </a:rPr>
              <a:t>DC Motors</a:t>
            </a:r>
            <a:endParaRPr b="1"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Simple control</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Good for continuous rotation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Limited precision</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AutoNum type="arabicPeriod"/>
            </a:pPr>
            <a:r>
              <a:rPr b="1" lang="en" sz="1200">
                <a:solidFill>
                  <a:srgbClr val="FF0000"/>
                </a:solidFill>
                <a:latin typeface="Bree Serif"/>
                <a:ea typeface="Bree Serif"/>
                <a:cs typeface="Bree Serif"/>
                <a:sym typeface="Bree Serif"/>
              </a:rPr>
              <a:t>Servo Motors</a:t>
            </a:r>
            <a:endParaRPr b="1"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High precision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Feedback control</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More complex and expensive</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AutoNum type="arabicPeriod"/>
            </a:pPr>
            <a:r>
              <a:rPr b="1" lang="en" sz="1200">
                <a:solidFill>
                  <a:srgbClr val="FF0000"/>
                </a:solidFill>
                <a:latin typeface="Bree Serif"/>
                <a:ea typeface="Bree Serif"/>
                <a:cs typeface="Bree Serif"/>
                <a:sym typeface="Bree Serif"/>
              </a:rPr>
              <a:t>Stepper Motors</a:t>
            </a:r>
            <a:endParaRPr b="1"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High precision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Simple control for position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Suitable for incremental movements</a:t>
            </a:r>
            <a:endParaRPr sz="1200">
              <a:solidFill>
                <a:srgbClr val="FF0000"/>
              </a:solidFill>
              <a:latin typeface="Bree Serif"/>
              <a:ea typeface="Bree Serif"/>
              <a:cs typeface="Bree Serif"/>
              <a:sym typeface="Bree Serif"/>
            </a:endParaRPr>
          </a:p>
          <a:p>
            <a:pPr indent="0" lvl="0" marL="0" rtl="0" algn="l">
              <a:spcBef>
                <a:spcPts val="1200"/>
              </a:spcBef>
              <a:spcAft>
                <a:spcPts val="0"/>
              </a:spcAft>
              <a:buClr>
                <a:schemeClr val="dk1"/>
              </a:buClr>
              <a:buSzPts val="1100"/>
              <a:buFont typeface="Arial"/>
              <a:buNone/>
            </a:pPr>
            <a:r>
              <a:rPr i="1" lang="en" sz="1200" u="sng">
                <a:solidFill>
                  <a:srgbClr val="FF0000"/>
                </a:solidFill>
                <a:latin typeface="Bree Serif"/>
                <a:ea typeface="Bree Serif"/>
                <a:cs typeface="Bree Serif"/>
                <a:sym typeface="Bree Serif"/>
              </a:rPr>
              <a:t>Choice → StepperOnline 17HM19-1684S</a:t>
            </a:r>
            <a:endParaRPr i="1" sz="1200" u="sng">
              <a:solidFill>
                <a:srgbClr val="FF0000"/>
              </a:solidFill>
              <a:latin typeface="Bree Serif"/>
              <a:ea typeface="Bree Serif"/>
              <a:cs typeface="Bree Serif"/>
              <a:sym typeface="Bree Serif"/>
            </a:endParaRPr>
          </a:p>
          <a:p>
            <a:pPr indent="-304800" lvl="0" marL="457200" rtl="0" algn="l">
              <a:spcBef>
                <a:spcPts val="120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0.9 degree Step Angle</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44 Ncm Torque</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Affordable</a:t>
            </a:r>
            <a:endParaRPr sz="1200">
              <a:solidFill>
                <a:schemeClr val="dk1"/>
              </a:solidFill>
              <a:highlight>
                <a:srgbClr val="00FF00"/>
              </a:highlight>
            </a:endParaRPr>
          </a:p>
          <a:p>
            <a:pPr indent="0" lvl="0" marL="0" rtl="0" algn="just">
              <a:spcBef>
                <a:spcPts val="1200"/>
              </a:spcBef>
              <a:spcAft>
                <a:spcPts val="0"/>
              </a:spcAft>
              <a:buClr>
                <a:schemeClr val="dk1"/>
              </a:buClr>
              <a:buSzPts val="1100"/>
              <a:buFont typeface="Arial"/>
              <a:buNone/>
            </a:pPr>
            <a:r>
              <a:t/>
            </a:r>
            <a:endParaRPr sz="1200">
              <a:solidFill>
                <a:schemeClr val="dk1"/>
              </a:solidFill>
              <a:highlight>
                <a:srgbClr val="00FF00"/>
              </a:highlight>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e2cc010760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e2cc010760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95000"/>
              </a:lnSpc>
              <a:spcBef>
                <a:spcPts val="0"/>
              </a:spcBef>
              <a:spcAft>
                <a:spcPts val="0"/>
              </a:spcAft>
              <a:buClr>
                <a:schemeClr val="dk1"/>
              </a:buClr>
              <a:buSzPts val="1100"/>
              <a:buFont typeface="Arial"/>
              <a:buNone/>
            </a:pPr>
            <a:r>
              <a:rPr i="1" lang="en" sz="1600" u="sng">
                <a:solidFill>
                  <a:srgbClr val="FF0000"/>
                </a:solidFill>
                <a:latin typeface="Bree Serif"/>
                <a:ea typeface="Bree Serif"/>
                <a:cs typeface="Bree Serif"/>
                <a:sym typeface="Bree Serif"/>
              </a:rPr>
              <a:t>What Microcontroller?</a:t>
            </a:r>
            <a:endParaRPr i="1" sz="1600" u="sng">
              <a:solidFill>
                <a:srgbClr val="FF0000"/>
              </a:solidFill>
              <a:latin typeface="Bree Serif"/>
              <a:ea typeface="Bree Serif"/>
              <a:cs typeface="Bree Serif"/>
              <a:sym typeface="Bree Serif"/>
            </a:endParaRPr>
          </a:p>
          <a:p>
            <a:pPr indent="-330200" lvl="0" marL="457200" rtl="0" algn="l">
              <a:lnSpc>
                <a:spcPct val="95000"/>
              </a:lnSpc>
              <a:spcBef>
                <a:spcPts val="120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I2C Input from RPC4</a:t>
            </a:r>
            <a:endParaRPr sz="1600">
              <a:solidFill>
                <a:srgbClr val="FF0000"/>
              </a:solidFill>
              <a:latin typeface="Bree Serif"/>
              <a:ea typeface="Bree Serif"/>
              <a:cs typeface="Bree Serif"/>
              <a:sym typeface="Bree Serif"/>
            </a:endParaRPr>
          </a:p>
          <a:p>
            <a:pPr indent="-330200" lvl="0" marL="457200" rtl="0" algn="l">
              <a:lnSpc>
                <a:spcPct val="95000"/>
              </a:lnSpc>
              <a:spcBef>
                <a:spcPts val="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High Speed Dout to Drivers</a:t>
            </a:r>
            <a:endParaRPr sz="1600">
              <a:solidFill>
                <a:srgbClr val="FF0000"/>
              </a:solidFill>
              <a:latin typeface="Bree Serif"/>
              <a:ea typeface="Bree Serif"/>
              <a:cs typeface="Bree Serif"/>
              <a:sym typeface="Bree Serif"/>
            </a:endParaRPr>
          </a:p>
          <a:p>
            <a:pPr indent="-330200" lvl="0" marL="457200" rtl="0" algn="l">
              <a:lnSpc>
                <a:spcPct val="95000"/>
              </a:lnSpc>
              <a:spcBef>
                <a:spcPts val="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Low power for FPC bus power</a:t>
            </a:r>
            <a:endParaRPr sz="1600">
              <a:solidFill>
                <a:srgbClr val="FF0000"/>
              </a:solidFill>
              <a:latin typeface="Bree Serif"/>
              <a:ea typeface="Bree Serif"/>
              <a:cs typeface="Bree Serif"/>
              <a:sym typeface="Bree Serif"/>
            </a:endParaRPr>
          </a:p>
          <a:p>
            <a:pPr indent="-330200" lvl="0" marL="457200" rtl="0" algn="l">
              <a:lnSpc>
                <a:spcPct val="95000"/>
              </a:lnSpc>
              <a:spcBef>
                <a:spcPts val="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Used on Arduino would be nice</a:t>
            </a:r>
            <a:endParaRPr sz="1600">
              <a:solidFill>
                <a:srgbClr val="FF0000"/>
              </a:solidFill>
              <a:latin typeface="Bree Serif"/>
              <a:ea typeface="Bree Serif"/>
              <a:cs typeface="Bree Serif"/>
              <a:sym typeface="Bree Serif"/>
            </a:endParaRPr>
          </a:p>
          <a:p>
            <a:pPr indent="0" lvl="0" marL="0" rtl="0" algn="l">
              <a:lnSpc>
                <a:spcPct val="95000"/>
              </a:lnSpc>
              <a:spcBef>
                <a:spcPts val="1200"/>
              </a:spcBef>
              <a:spcAft>
                <a:spcPts val="0"/>
              </a:spcAft>
              <a:buClr>
                <a:schemeClr val="dk1"/>
              </a:buClr>
              <a:buSzPts val="1100"/>
              <a:buFont typeface="Arial"/>
              <a:buNone/>
            </a:pPr>
            <a:r>
              <a:rPr i="1" lang="en" sz="1600" u="sng">
                <a:solidFill>
                  <a:srgbClr val="FF0000"/>
                </a:solidFill>
                <a:latin typeface="Bree Serif"/>
                <a:ea typeface="Bree Serif"/>
                <a:cs typeface="Bree Serif"/>
                <a:sym typeface="Bree Serif"/>
              </a:rPr>
              <a:t>Microchip ATMEGA328PB-AU</a:t>
            </a:r>
            <a:endParaRPr i="1" sz="1600" u="sng">
              <a:solidFill>
                <a:srgbClr val="FF0000"/>
              </a:solidFill>
              <a:latin typeface="Bree Serif"/>
              <a:ea typeface="Bree Serif"/>
              <a:cs typeface="Bree Serif"/>
              <a:sym typeface="Bree Serif"/>
            </a:endParaRPr>
          </a:p>
          <a:p>
            <a:pPr indent="-330200" lvl="0" marL="457200" rtl="0" algn="l">
              <a:lnSpc>
                <a:spcPct val="95000"/>
              </a:lnSpc>
              <a:spcBef>
                <a:spcPts val="120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Internal 8MHz Oscillator</a:t>
            </a:r>
            <a:endParaRPr sz="1600">
              <a:solidFill>
                <a:srgbClr val="FF0000"/>
              </a:solidFill>
              <a:latin typeface="Bree Serif"/>
              <a:ea typeface="Bree Serif"/>
              <a:cs typeface="Bree Serif"/>
              <a:sym typeface="Bree Serif"/>
            </a:endParaRPr>
          </a:p>
          <a:p>
            <a:pPr indent="-330200" lvl="0" marL="457200" rtl="0" algn="l">
              <a:lnSpc>
                <a:spcPct val="95000"/>
              </a:lnSpc>
              <a:spcBef>
                <a:spcPts val="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27 Programmable I/O Lines</a:t>
            </a:r>
            <a:endParaRPr sz="1600">
              <a:solidFill>
                <a:srgbClr val="FF0000"/>
              </a:solidFill>
              <a:latin typeface="Bree Serif"/>
              <a:ea typeface="Bree Serif"/>
              <a:cs typeface="Bree Serif"/>
              <a:sym typeface="Bree Serif"/>
            </a:endParaRPr>
          </a:p>
          <a:p>
            <a:pPr indent="-330200" lvl="0" marL="457200" rtl="0" algn="l">
              <a:lnSpc>
                <a:spcPct val="95000"/>
              </a:lnSpc>
              <a:spcBef>
                <a:spcPts val="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2.5-5.5V Vin w/ active draw 0.24 mA</a:t>
            </a:r>
            <a:endParaRPr sz="1600">
              <a:solidFill>
                <a:srgbClr val="FF0000"/>
              </a:solidFill>
              <a:latin typeface="Bree Serif"/>
              <a:ea typeface="Bree Serif"/>
              <a:cs typeface="Bree Serif"/>
              <a:sym typeface="Bree Serif"/>
            </a:endParaRPr>
          </a:p>
          <a:p>
            <a:pPr indent="-330200" lvl="0" marL="457200" rtl="0" algn="l">
              <a:lnSpc>
                <a:spcPct val="95000"/>
              </a:lnSpc>
              <a:spcBef>
                <a:spcPts val="0"/>
              </a:spcBef>
              <a:spcAft>
                <a:spcPts val="0"/>
              </a:spcAft>
              <a:buClr>
                <a:srgbClr val="FF0000"/>
              </a:buClr>
              <a:buSzPts val="1600"/>
              <a:buFont typeface="Bree Serif"/>
              <a:buChar char="●"/>
            </a:pPr>
            <a:r>
              <a:rPr lang="en" sz="1600">
                <a:solidFill>
                  <a:srgbClr val="FF0000"/>
                </a:solidFill>
                <a:latin typeface="Bree Serif"/>
                <a:ea typeface="Bree Serif"/>
                <a:cs typeface="Bree Serif"/>
                <a:sym typeface="Bree Serif"/>
              </a:rPr>
              <a:t>64KB ISP Flash Memory</a:t>
            </a:r>
            <a:endParaRPr/>
          </a:p>
          <a:p>
            <a:pPr indent="0" lvl="0" marL="0" rtl="0" algn="l">
              <a:spcBef>
                <a:spcPts val="1200"/>
              </a:spcBef>
              <a:spcAft>
                <a:spcPts val="0"/>
              </a:spcAft>
              <a:buNone/>
            </a:pPr>
            <a:r>
              <a:t/>
            </a:r>
            <a:endParaRPr/>
          </a:p>
          <a:p>
            <a:pPr indent="0" lvl="0" marL="0" rtl="0" algn="just">
              <a:spcBef>
                <a:spcPts val="0"/>
              </a:spcBef>
              <a:spcAft>
                <a:spcPts val="0"/>
              </a:spcAft>
              <a:buClr>
                <a:schemeClr val="dk1"/>
              </a:buClr>
              <a:buSzPts val="1100"/>
              <a:buFont typeface="Arial"/>
              <a:buNone/>
            </a:pPr>
            <a:r>
              <a:rPr lang="en" sz="1200">
                <a:solidFill>
                  <a:schemeClr val="dk1"/>
                </a:solidFill>
              </a:rPr>
              <a:t>Again, in the final design, the Arduino, nor the raspberry Pi will be present, their use early in the design stage allows for more time lenient prototyping and the advantage of existing infrastructure. Once it is determined more clearly exactly infrastructure is needed and not needed, these boards can be “caniballized” and ported to our PCB design with full integration with all the other peripherals required as well as the power distribution.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2cc010760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e2cc010760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0df7d978f7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0df7d978f7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 about cameras &amp; optics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For the spectrometer diffraction Grating, I selected a 500line/mm ruled grating to ensure 1 nm wavelength separation while ensuring we can fit a spectrum from 400-700nm on the camera sensor. To prevent chromatic aberrations and signal loss, our system is catoptric with no transmissive elements other than the Schmidt Corrector plate for the telescope.</a:t>
            </a:r>
            <a:endParaRPr/>
          </a:p>
          <a:p>
            <a:pPr indent="0" lvl="0" marL="0" rtl="0" algn="l">
              <a:spcBef>
                <a:spcPts val="0"/>
              </a:spcBef>
              <a:spcAft>
                <a:spcPts val="0"/>
              </a:spcAft>
              <a:buClr>
                <a:schemeClr val="dk1"/>
              </a:buClr>
              <a:buSzPts val="1100"/>
              <a:buFont typeface="Arial"/>
              <a:buNone/>
            </a:pPr>
            <a:r>
              <a:rPr lang="en"/>
              <a:t>For the mirror choice, I decided to use silver-coated first surface mirrors for greater than 90% efficiency from 400nm-20um. For this project we will be using a Cooled Deep sky camera for its superior sensitivity. However, this system is not limited to a specific camera. It is adaptable to any camera given a 1.25 inch nosepiece adapter. Just like the camera, the telescope is also adaptable. The spectrometer is designed around the F/10 6 inch SCT from celestron. This telescope has a long focal length of around 1500mm, and the relatively slow f/# enables us to pick out stars easily, reducing spectrum contamination from background stars. However, this spectrometer can be easily adapted to any telescope, ensuring that it can cater to your specific equipment and needs.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0df7d978f7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0df7d978f7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1531452bd7_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1531452bd7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1531452bd7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1531452bd7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0df7d978f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0df7d978f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e1e321091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e1e321091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1e321091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e1e321091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first version of the spectrometer and it has many issues. First we mounted the mirrors using heavy duty double sided tape and because at this point in senior design we were not certain on what camera we wanted to use we just left a window that would allow us to project the spectrum onto a card. The tracking mount was not functional at this time so we had no way to test with a star but I was able to use a hand made cardboard slit and a camera lens I had to focus the light from my phone camera and create the spectrum you see on the card. We get a nice continuous spectrum but its sloppy since we are working in </a:t>
            </a:r>
            <a:r>
              <a:rPr lang="en"/>
              <a:t>suboptimal</a:t>
            </a:r>
            <a:r>
              <a:rPr lang="en"/>
              <a:t> conditions This was mostly a proof of concept and a confirmation of the simulation.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0e0356d7f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0e0356d7f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all present ourselves</a:t>
            </a:r>
            <a:endParaRPr/>
          </a:p>
          <a:p>
            <a:pPr indent="0" lvl="0" marL="0" rtl="0" algn="l">
              <a:spcBef>
                <a:spcPts val="0"/>
              </a:spcBef>
              <a:spcAft>
                <a:spcPts val="0"/>
              </a:spcAft>
              <a:buNone/>
            </a:pPr>
            <a:r>
              <a:rPr lang="en"/>
              <a:t>(If you would like to use a script) Script: My name is [INSERT NAME HERE] and I am in the [INSERT COLLEGE HERE] program.</a:t>
            </a:r>
            <a:endParaRPr/>
          </a:p>
          <a:p>
            <a:pPr indent="0" lvl="0" marL="0" rtl="0" algn="l">
              <a:spcBef>
                <a:spcPts val="0"/>
              </a:spcBef>
              <a:spcAft>
                <a:spcPts val="0"/>
              </a:spcAft>
              <a:buNone/>
            </a:pPr>
            <a:r>
              <a:rPr lang="en"/>
              <a:t>Ex: “My name is Alejandro Olivo and I am in the Computer Engineering program.”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e1e321091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e1e321091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Speaks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Unfortunately, version 2 of the spectrometer is not usable. We needed to develop our own mirror mounting method for our product to work. Despite using proper dimensions in 3d cad, the actual 3d print was around .2mm too small, which prevented our mirror mount from working since we needed to be precise to properly tension the mirror to hold it in place. Despite being unable to test the spectrometer output on the camera, we could at least mount both the camera and telescope to verify that the print is sturdy and that the telescope's center of mass does not deviate too much. V3 is currently in the design stage our current 3d model has been adjusted for print error and the schematic was changed from Cannons EF mount to a 1.25inch </a:t>
            </a:r>
            <a:r>
              <a:rPr lang="en"/>
              <a:t>nosepiece</a:t>
            </a:r>
            <a:r>
              <a:rPr lang="en"/>
              <a:t> which is a more </a:t>
            </a:r>
            <a:r>
              <a:rPr lang="en"/>
              <a:t>universal</a:t>
            </a:r>
            <a:r>
              <a:rPr lang="en"/>
              <a:t> camera adapter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0dff84491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0dff84491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Aaron will speak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0df7d978f7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0df7d978f7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 about UI stuff </a:t>
            </a:r>
            <a:endParaRPr/>
          </a:p>
          <a:p>
            <a:pPr indent="0" lvl="0" marL="0" rtl="0" algn="l">
              <a:spcBef>
                <a:spcPts val="0"/>
              </a:spcBef>
              <a:spcAft>
                <a:spcPts val="0"/>
              </a:spcAft>
              <a:buNone/>
            </a:pPr>
            <a:r>
              <a:rPr lang="en"/>
              <a:t>Addison note: the nebula in the UI there is the veil nebula if you want to mention it.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e1e321091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e1e321091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Spectrometer 160$</a:t>
            </a:r>
            <a:endParaRPr sz="1600">
              <a:solidFill>
                <a:schemeClr val="dk1"/>
              </a:solidFill>
              <a:latin typeface="Bree Serif"/>
              <a:ea typeface="Bree Serif"/>
              <a:cs typeface="Bree Serif"/>
              <a:sym typeface="Bree Serif"/>
            </a:endParaRPr>
          </a:p>
          <a:p>
            <a:pPr indent="-330200" lvl="1" marL="9144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1x Diffraction grating 600 lines/mm 12.7x12.7mm 80$</a:t>
            </a:r>
            <a:endParaRPr sz="1600">
              <a:solidFill>
                <a:schemeClr val="dk1"/>
              </a:solidFill>
              <a:latin typeface="Bree Serif"/>
              <a:ea typeface="Bree Serif"/>
              <a:cs typeface="Bree Serif"/>
              <a:sym typeface="Bree Serif"/>
            </a:endParaRPr>
          </a:p>
          <a:p>
            <a:pPr indent="-330200" lvl="1" marL="9144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2x Protected silver coating mirrors 12.7mm diameter 95% reflective between 400-20um wavelengths $43 x2</a:t>
            </a:r>
            <a:endParaRPr sz="1600">
              <a:solidFill>
                <a:schemeClr val="dk1"/>
              </a:solidFill>
              <a:latin typeface="Bree Serif"/>
              <a:ea typeface="Bree Serif"/>
              <a:cs typeface="Bree Serif"/>
              <a:sym typeface="Bree Serif"/>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Main PCB ~$35 ($30 is RPC4)</a:t>
            </a:r>
            <a:endParaRPr sz="1600">
              <a:solidFill>
                <a:schemeClr val="dk1"/>
              </a:solidFill>
              <a:latin typeface="Bree Serif"/>
              <a:ea typeface="Bree Serif"/>
              <a:cs typeface="Bree Serif"/>
              <a:sym typeface="Bree Serif"/>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Stretch PCB ~$40 (2x $15 Motor Drivers)</a:t>
            </a:r>
            <a:endParaRPr sz="1600">
              <a:solidFill>
                <a:schemeClr val="dk1"/>
              </a:solidFill>
              <a:latin typeface="Bree Serif"/>
              <a:ea typeface="Bree Serif"/>
              <a:cs typeface="Bree Serif"/>
              <a:sym typeface="Bree Serif"/>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Stepper Motor - $23.99</a:t>
            </a:r>
            <a:endParaRPr sz="1600">
              <a:solidFill>
                <a:schemeClr val="dk1"/>
              </a:solidFill>
              <a:latin typeface="Bree Serif"/>
              <a:ea typeface="Bree Serif"/>
              <a:cs typeface="Bree Serif"/>
              <a:sym typeface="Bree Serif"/>
            </a:endParaRPr>
          </a:p>
          <a:p>
            <a:pPr indent="0" lvl="0" marL="0" rtl="0" algn="l">
              <a:spcBef>
                <a:spcPts val="120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e2cc010760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e2cc010760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e1e321091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e1e321091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0df7d978f7_2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0df7d978f7_2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0df7d978f7_2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0df7d978f7_2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0df7d978f7_2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0df7d978f7_2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0df7d978f7_2_6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0df7d978f7_2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0df7d978f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0df7d978f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300">
                <a:solidFill>
                  <a:schemeClr val="dk1"/>
                </a:solidFill>
                <a:latin typeface="Bree Serif"/>
                <a:ea typeface="Bree Serif"/>
                <a:cs typeface="Bree Serif"/>
                <a:sym typeface="Bree Serif"/>
              </a:rPr>
              <a:t>The night sky is home to many nebula, stars, and galaxies. In my time doing astrophotography, I have taken many photos of various deep sky objects, and the results are always fascinating, but the images I take lack information. I, like many other curious hobbyist astronomers, turn to spectroscopy. Spectroscopic methods enable us to thoroughly analyze the light from these deep-sky objects to infer their properties. The first spectrograms were initially gathered by Sir Isaac Newton of the Sun by simply placing a prism in the shutter of his window. Later, spectrograms were taken on film, but now, in the modern age, precisely machined ruled diffraction gratings are affordable, digital cameras are so sensitive to light that nearly every photon is captured, and auto-tracking and guiding are now reaching the mainstream. There is an emerging market of astrophotographers and hobbyist astronomers, and as a team, we aim to create a product that is affordable and adaptable to enable anyone to learn and explore the wonders of the cosmos.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0e0356d7f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0e0356d7f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e1e321091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e1e321091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chemeClr val="dk1"/>
              </a:buClr>
              <a:buSzPts val="1100"/>
              <a:buFont typeface="Arial"/>
              <a:buNone/>
            </a:pPr>
            <a:r>
              <a:rPr lang="en" sz="1125">
                <a:solidFill>
                  <a:schemeClr val="dk1"/>
                </a:solidFill>
                <a:latin typeface="Bree Serif"/>
                <a:ea typeface="Bree Serif"/>
                <a:cs typeface="Bree Serif"/>
                <a:sym typeface="Bree Serif"/>
              </a:rPr>
              <a:t>Record screen; Everyone present this part. Addison will edit the good parts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1e321091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1e321091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None/>
            </a:pPr>
            <a:r>
              <a:rPr lang="en" sz="1125">
                <a:solidFill>
                  <a:schemeClr val="dk1"/>
                </a:solidFill>
                <a:latin typeface="Bree Serif"/>
                <a:ea typeface="Bree Serif"/>
                <a:cs typeface="Bree Serif"/>
                <a:sym typeface="Bree Serif"/>
              </a:rPr>
              <a:t>Record screen; Everyone present this part. Addison will edit the good parts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0df7d978f7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0df7d978f7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 spectral resolution of around 1 nm, we can resolve spectral features such as absorptions and emissions; with these details, we can perform general stellar spectral classification. With auto tracking and guiding at a rate lower than 25 arc mins in altitude and azimuth, we can take long exposures and pull out faint details. We hope to surpass my current tracking rig accuracy and achieve a tracking error of less than 25 arc mins in altitude and azimuth. At nearly 1 full degree of error in both altitude and azimuth, I managed this image of the M3 globular cluster with nice round stars, none of them stretching more than a few arc seconds. At a full 60 seconds of exposure time per subframe, we can be sure that our mount tracks are accurate enough to gather plenty of photons from even the dimmest sources while preserving fine details of the spectrum.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e1e32109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e1e321091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e11d8475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0e11d8475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1e321091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e1e321091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 Optics</a:t>
            </a:r>
            <a:endParaRPr/>
          </a:p>
          <a:p>
            <a:pPr indent="0" lvl="0" marL="0" rtl="0" algn="l">
              <a:spcBef>
                <a:spcPts val="0"/>
              </a:spcBef>
              <a:spcAft>
                <a:spcPts val="0"/>
              </a:spcAft>
              <a:buNone/>
            </a:pPr>
            <a:r>
              <a:rPr lang="en"/>
              <a:t>When we decided to take on the challenge of capturing stellar spectra, we first had to identify all the complicating factors. First, individual stars are very dim, so gathering enough light for spectroscopy is difficult. We opted for a fully catoptric system to ensure we lose as little light as possible. However, that is only one piece of the puzzle. To maximize the signal, we need to take long exposures; star trails are evident because of the earth's rotation, even at short exposures. To combat earth's rotation, we need a tracking and guiding setup. I will now pass it on to Aaron to explain how we are going to approach the tracking and guiding problem</a:t>
            </a:r>
            <a:endParaRPr/>
          </a:p>
          <a:p>
            <a:pPr indent="0" lvl="0" marL="0" rtl="0" algn="l">
              <a:spcBef>
                <a:spcPts val="0"/>
              </a:spcBef>
              <a:spcAft>
                <a:spcPts val="0"/>
              </a:spcAft>
              <a:buNone/>
            </a:pPr>
            <a:r>
              <a:rPr lang="en"/>
              <a:t>Aaron - CPE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Font typeface="Bree Serif"/>
              <a:buNone/>
              <a:defRPr sz="4000">
                <a:latin typeface="Bree Serif"/>
                <a:ea typeface="Bree Serif"/>
                <a:cs typeface="Bree Serif"/>
                <a:sym typeface="Bree Serif"/>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Font typeface="Bree Serif"/>
              <a:buNone/>
              <a:defRPr>
                <a:latin typeface="Bree Serif"/>
                <a:ea typeface="Bree Serif"/>
                <a:cs typeface="Bree Serif"/>
                <a:sym typeface="Bree Serif"/>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6" name="Shape 106"/>
        <p:cNvGrpSpPr/>
        <p:nvPr/>
      </p:nvGrpSpPr>
      <p:grpSpPr>
        <a:xfrm>
          <a:off x="0" y="0"/>
          <a:ext cx="0" cy="0"/>
          <a:chOff x="0" y="0"/>
          <a:chExt cx="0" cy="0"/>
        </a:xfrm>
      </p:grpSpPr>
      <p:grpSp>
        <p:nvGrpSpPr>
          <p:cNvPr id="107" name="Google Shape;107;p11"/>
          <p:cNvGrpSpPr/>
          <p:nvPr/>
        </p:nvGrpSpPr>
        <p:grpSpPr>
          <a:xfrm>
            <a:off x="4406400" y="0"/>
            <a:ext cx="4737600" cy="5143065"/>
            <a:chOff x="4406400" y="0"/>
            <a:chExt cx="4737600" cy="5143065"/>
          </a:xfrm>
        </p:grpSpPr>
        <p:sp>
          <p:nvSpPr>
            <p:cNvPr id="108" name="Google Shape;108;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7" name="Google Shape;127;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8" name="Google Shape;12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Bree Serif"/>
              <a:buNone/>
              <a:defRPr>
                <a:latin typeface="Bree Serif"/>
                <a:ea typeface="Bree Serif"/>
                <a:cs typeface="Bree Serif"/>
                <a:sym typeface="Bree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Font typeface="Bree Serif"/>
              <a:buChar char="●"/>
              <a:defRPr>
                <a:latin typeface="Bree Serif"/>
                <a:ea typeface="Bree Serif"/>
                <a:cs typeface="Bree Serif"/>
                <a:sym typeface="Bree Serif"/>
              </a:defRPr>
            </a:lvl1pPr>
            <a:lvl2pPr indent="-298450" lvl="1" marL="914400">
              <a:spcBef>
                <a:spcPts val="0"/>
              </a:spcBef>
              <a:spcAft>
                <a:spcPts val="0"/>
              </a:spcAft>
              <a:buSzPts val="1100"/>
              <a:buFont typeface="Bree Serif"/>
              <a:buChar char="○"/>
              <a:defRPr>
                <a:latin typeface="Bree Serif"/>
                <a:ea typeface="Bree Serif"/>
                <a:cs typeface="Bree Serif"/>
                <a:sym typeface="Bree Serif"/>
              </a:defRPr>
            </a:lvl2pPr>
            <a:lvl3pPr indent="-298450" lvl="2" marL="1371600">
              <a:spcBef>
                <a:spcPts val="0"/>
              </a:spcBef>
              <a:spcAft>
                <a:spcPts val="0"/>
              </a:spcAft>
              <a:buSzPts val="1100"/>
              <a:buFont typeface="Bree Serif"/>
              <a:buChar char="■"/>
              <a:defRPr>
                <a:latin typeface="Bree Serif"/>
                <a:ea typeface="Bree Serif"/>
                <a:cs typeface="Bree Serif"/>
                <a:sym typeface="Bree Serif"/>
              </a:defRPr>
            </a:lvl3pPr>
            <a:lvl4pPr indent="-298450" lvl="3" marL="1828800">
              <a:spcBef>
                <a:spcPts val="0"/>
              </a:spcBef>
              <a:spcAft>
                <a:spcPts val="0"/>
              </a:spcAft>
              <a:buSzPts val="1100"/>
              <a:buFont typeface="Bree Serif"/>
              <a:buChar char="●"/>
              <a:defRPr>
                <a:latin typeface="Bree Serif"/>
                <a:ea typeface="Bree Serif"/>
                <a:cs typeface="Bree Serif"/>
                <a:sym typeface="Bree Serif"/>
              </a:defRPr>
            </a:lvl4pPr>
            <a:lvl5pPr indent="-298450" lvl="4" marL="2286000">
              <a:spcBef>
                <a:spcPts val="0"/>
              </a:spcBef>
              <a:spcAft>
                <a:spcPts val="0"/>
              </a:spcAft>
              <a:buSzPts val="1100"/>
              <a:buFont typeface="Bree Serif"/>
              <a:buChar char="○"/>
              <a:defRPr>
                <a:latin typeface="Bree Serif"/>
                <a:ea typeface="Bree Serif"/>
                <a:cs typeface="Bree Serif"/>
                <a:sym typeface="Bree Serif"/>
              </a:defRPr>
            </a:lvl5pPr>
            <a:lvl6pPr indent="-298450" lvl="5" marL="2743200">
              <a:spcBef>
                <a:spcPts val="0"/>
              </a:spcBef>
              <a:spcAft>
                <a:spcPts val="0"/>
              </a:spcAft>
              <a:buSzPts val="1100"/>
              <a:buFont typeface="Bree Serif"/>
              <a:buChar char="■"/>
              <a:defRPr>
                <a:latin typeface="Bree Serif"/>
                <a:ea typeface="Bree Serif"/>
                <a:cs typeface="Bree Serif"/>
                <a:sym typeface="Bree Serif"/>
              </a:defRPr>
            </a:lvl6pPr>
            <a:lvl7pPr indent="-298450" lvl="6" marL="3200400">
              <a:spcBef>
                <a:spcPts val="0"/>
              </a:spcBef>
              <a:spcAft>
                <a:spcPts val="0"/>
              </a:spcAft>
              <a:buSzPts val="1100"/>
              <a:buFont typeface="Bree Serif"/>
              <a:buChar char="●"/>
              <a:defRPr>
                <a:latin typeface="Bree Serif"/>
                <a:ea typeface="Bree Serif"/>
                <a:cs typeface="Bree Serif"/>
                <a:sym typeface="Bree Serif"/>
              </a:defRPr>
            </a:lvl7pPr>
            <a:lvl8pPr indent="-298450" lvl="7" marL="3657600">
              <a:spcBef>
                <a:spcPts val="0"/>
              </a:spcBef>
              <a:spcAft>
                <a:spcPts val="0"/>
              </a:spcAft>
              <a:buSzPts val="1100"/>
              <a:buFont typeface="Bree Serif"/>
              <a:buChar char="○"/>
              <a:defRPr>
                <a:latin typeface="Bree Serif"/>
                <a:ea typeface="Bree Serif"/>
                <a:cs typeface="Bree Serif"/>
                <a:sym typeface="Bree Serif"/>
              </a:defRPr>
            </a:lvl8pPr>
            <a:lvl9pPr indent="-298450" lvl="8" marL="4114800">
              <a:spcBef>
                <a:spcPts val="0"/>
              </a:spcBef>
              <a:spcAft>
                <a:spcPts val="0"/>
              </a:spcAft>
              <a:buSzPts val="1100"/>
              <a:buFont typeface="Bree Serif"/>
              <a:buChar char="■"/>
              <a:defRPr>
                <a:latin typeface="Bree Serif"/>
                <a:ea typeface="Bree Serif"/>
                <a:cs typeface="Bree Serif"/>
                <a:sym typeface="Bree Serif"/>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4"/>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 name="Shape 49"/>
        <p:cNvGrpSpPr/>
        <p:nvPr/>
      </p:nvGrpSpPr>
      <p:grpSpPr>
        <a:xfrm>
          <a:off x="0" y="0"/>
          <a:ext cx="0" cy="0"/>
          <a:chOff x="0" y="0"/>
          <a:chExt cx="0" cy="0"/>
        </a:xfrm>
      </p:grpSpPr>
      <p:grpSp>
        <p:nvGrpSpPr>
          <p:cNvPr id="50" name="Google Shape;50;p5"/>
          <p:cNvGrpSpPr/>
          <p:nvPr/>
        </p:nvGrpSpPr>
        <p:grpSpPr>
          <a:xfrm>
            <a:off x="0" y="381001"/>
            <a:ext cx="1037850" cy="1016287"/>
            <a:chOff x="0" y="381001"/>
            <a:chExt cx="1037850" cy="1016287"/>
          </a:xfrm>
        </p:grpSpPr>
        <p:sp>
          <p:nvSpPr>
            <p:cNvPr id="51" name="Google Shape;5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 name="Google Shape;53;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4" name="Google Shape;54;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6" name="Google Shape;5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grpSp>
        <p:nvGrpSpPr>
          <p:cNvPr id="58" name="Google Shape;58;p6"/>
          <p:cNvGrpSpPr/>
          <p:nvPr/>
        </p:nvGrpSpPr>
        <p:grpSpPr>
          <a:xfrm>
            <a:off x="0" y="381001"/>
            <a:ext cx="1037850" cy="1016287"/>
            <a:chOff x="0" y="381001"/>
            <a:chExt cx="1037850" cy="1016287"/>
          </a:xfrm>
        </p:grpSpPr>
        <p:sp>
          <p:nvSpPr>
            <p:cNvPr id="59" name="Google Shape;59;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2" name="Google Shape;6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3" name="Shape 63"/>
        <p:cNvGrpSpPr/>
        <p:nvPr/>
      </p:nvGrpSpPr>
      <p:grpSpPr>
        <a:xfrm>
          <a:off x="0" y="0"/>
          <a:ext cx="0" cy="0"/>
          <a:chOff x="0" y="0"/>
          <a:chExt cx="0" cy="0"/>
        </a:xfrm>
      </p:grpSpPr>
      <p:grpSp>
        <p:nvGrpSpPr>
          <p:cNvPr id="64" name="Google Shape;64;p7"/>
          <p:cNvGrpSpPr/>
          <p:nvPr/>
        </p:nvGrpSpPr>
        <p:grpSpPr>
          <a:xfrm>
            <a:off x="0" y="381001"/>
            <a:ext cx="1037850" cy="1016287"/>
            <a:chOff x="0" y="381001"/>
            <a:chExt cx="1037850" cy="1016287"/>
          </a:xfrm>
        </p:grpSpPr>
        <p:sp>
          <p:nvSpPr>
            <p:cNvPr id="65" name="Google Shape;65;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 name="Google Shape;67;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8" name="Google Shape;68;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grpSp>
        <p:nvGrpSpPr>
          <p:cNvPr id="71" name="Google Shape;71;p8"/>
          <p:cNvGrpSpPr/>
          <p:nvPr/>
        </p:nvGrpSpPr>
        <p:grpSpPr>
          <a:xfrm>
            <a:off x="4406400" y="0"/>
            <a:ext cx="4737600" cy="5143500"/>
            <a:chOff x="4406400" y="0"/>
            <a:chExt cx="4737600" cy="5143500"/>
          </a:xfrm>
        </p:grpSpPr>
        <p:sp>
          <p:nvSpPr>
            <p:cNvPr id="72" name="Google Shape;72;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1" name="Google Shape;9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2" name="Shape 92"/>
        <p:cNvGrpSpPr/>
        <p:nvPr/>
      </p:nvGrpSpPr>
      <p:grpSpPr>
        <a:xfrm>
          <a:off x="0" y="0"/>
          <a:ext cx="0" cy="0"/>
          <a:chOff x="0" y="0"/>
          <a:chExt cx="0" cy="0"/>
        </a:xfrm>
      </p:grpSpPr>
      <p:grpSp>
        <p:nvGrpSpPr>
          <p:cNvPr id="93" name="Google Shape;93;p9"/>
          <p:cNvGrpSpPr/>
          <p:nvPr/>
        </p:nvGrpSpPr>
        <p:grpSpPr>
          <a:xfrm>
            <a:off x="0" y="381001"/>
            <a:ext cx="1037850" cy="1016287"/>
            <a:chOff x="0" y="381001"/>
            <a:chExt cx="1037850" cy="1016287"/>
          </a:xfrm>
        </p:grpSpPr>
        <p:sp>
          <p:nvSpPr>
            <p:cNvPr id="94" name="Google Shape;94;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7" name="Google Shape;97;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8" name="Google Shape;98;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grpSp>
        <p:nvGrpSpPr>
          <p:cNvPr id="101" name="Google Shape;101;p10"/>
          <p:cNvGrpSpPr/>
          <p:nvPr/>
        </p:nvGrpSpPr>
        <p:grpSpPr>
          <a:xfrm>
            <a:off x="0" y="4128572"/>
            <a:ext cx="698925" cy="684657"/>
            <a:chOff x="0" y="3785672"/>
            <a:chExt cx="698925" cy="684657"/>
          </a:xfrm>
        </p:grpSpPr>
        <p:sp>
          <p:nvSpPr>
            <p:cNvPr id="102" name="Google Shape;102;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5" name="Google Shape;10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Bree Serif"/>
              <a:buNone/>
              <a:defRPr sz="2800">
                <a:solidFill>
                  <a:schemeClr val="lt1"/>
                </a:solidFill>
                <a:latin typeface="Bree Serif"/>
                <a:ea typeface="Bree Serif"/>
                <a:cs typeface="Bree Serif"/>
                <a:sym typeface="Bree Serif"/>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Bree Serif"/>
              <a:buChar char="●"/>
              <a:defRPr sz="1300">
                <a:solidFill>
                  <a:schemeClr val="lt1"/>
                </a:solidFill>
                <a:latin typeface="Bree Serif"/>
                <a:ea typeface="Bree Serif"/>
                <a:cs typeface="Bree Serif"/>
                <a:sym typeface="Bree Serif"/>
              </a:defRPr>
            </a:lvl1pPr>
            <a:lvl2pPr indent="-298450" lvl="1" marL="9144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2pPr>
            <a:lvl3pPr indent="-298450" lvl="2" marL="13716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3pPr>
            <a:lvl4pPr indent="-298450" lvl="3" marL="18288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4pPr>
            <a:lvl5pPr indent="-298450" lvl="4" marL="22860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5pPr>
            <a:lvl6pPr indent="-298450" lvl="5" marL="27432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6pPr>
            <a:lvl7pPr indent="-298450" lvl="6" marL="32004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7pPr>
            <a:lvl8pPr indent="-298450" lvl="7" marL="36576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8pPr>
            <a:lvl9pPr indent="-298450" lvl="8" marL="41148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5.xml"/><Relationship Id="rId4" Type="http://schemas.openxmlformats.org/officeDocument/2006/relationships/image" Target="../media/image11.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comments" Target="../comments/comment7.xml"/><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8.xml"/><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omments" Target="../comments/commen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1.jpg"/><Relationship Id="rId5"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13"/>
          <p:cNvSpPr txBox="1"/>
          <p:nvPr>
            <p:ph idx="4294967295" type="ctrTitle"/>
          </p:nvPr>
        </p:nvSpPr>
        <p:spPr>
          <a:xfrm>
            <a:off x="467700" y="1398150"/>
            <a:ext cx="8208600" cy="2347200"/>
          </a:xfrm>
          <a:prstGeom prst="rect">
            <a:avLst/>
          </a:prstGeom>
          <a:solidFill>
            <a:srgbClr val="000000">
              <a:alpha val="0"/>
            </a:srgbClr>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800">
                <a:latin typeface="Bree Serif"/>
                <a:ea typeface="Bree Serif"/>
                <a:cs typeface="Bree Serif"/>
                <a:sym typeface="Bree Serif"/>
              </a:rPr>
              <a:t>Spectral Telescope for Star Classification by Main </a:t>
            </a:r>
            <a:r>
              <a:rPr lang="en" sz="4800">
                <a:latin typeface="Bree Serif"/>
                <a:ea typeface="Bree Serif"/>
                <a:cs typeface="Bree Serif"/>
                <a:sym typeface="Bree Serif"/>
              </a:rPr>
              <a:t>S</a:t>
            </a:r>
            <a:r>
              <a:rPr lang="en" sz="4800">
                <a:latin typeface="Bree Serif"/>
                <a:ea typeface="Bree Serif"/>
                <a:cs typeface="Bree Serif"/>
                <a:sym typeface="Bree Serif"/>
              </a:rPr>
              <a:t>equence (STSC-MS)</a:t>
            </a:r>
            <a:endParaRPr sz="4800">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2"/>
          <p:cNvSpPr txBox="1"/>
          <p:nvPr>
            <p:ph type="title"/>
          </p:nvPr>
        </p:nvSpPr>
        <p:spPr>
          <a:xfrm>
            <a:off x="2583450" y="0"/>
            <a:ext cx="3977100" cy="7092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Motor Selection</a:t>
            </a:r>
            <a:endParaRPr sz="3000"/>
          </a:p>
        </p:txBody>
      </p:sp>
      <p:pic>
        <p:nvPicPr>
          <p:cNvPr id="212" name="Google Shape;212;p22"/>
          <p:cNvPicPr preferRelativeResize="0"/>
          <p:nvPr/>
        </p:nvPicPr>
        <p:blipFill>
          <a:blip r:embed="rId3">
            <a:alphaModFix/>
          </a:blip>
          <a:stretch>
            <a:fillRect/>
          </a:stretch>
        </p:blipFill>
        <p:spPr>
          <a:xfrm>
            <a:off x="7064600" y="1801650"/>
            <a:ext cx="1803850" cy="1540200"/>
          </a:xfrm>
          <a:prstGeom prst="rect">
            <a:avLst/>
          </a:prstGeom>
          <a:noFill/>
          <a:ln cap="flat" cmpd="sng" w="9525">
            <a:solidFill>
              <a:srgbClr val="0000FF"/>
            </a:solidFill>
            <a:prstDash val="solid"/>
            <a:round/>
            <a:headEnd len="sm" w="sm" type="none"/>
            <a:tailEnd len="sm" w="sm" type="none"/>
          </a:ln>
        </p:spPr>
      </p:pic>
      <p:graphicFrame>
        <p:nvGraphicFramePr>
          <p:cNvPr id="213" name="Google Shape;213;p22"/>
          <p:cNvGraphicFramePr/>
          <p:nvPr/>
        </p:nvGraphicFramePr>
        <p:xfrm>
          <a:off x="336800" y="997625"/>
          <a:ext cx="3000000" cy="3000000"/>
        </p:xfrm>
        <a:graphic>
          <a:graphicData uri="http://schemas.openxmlformats.org/drawingml/2006/table">
            <a:tbl>
              <a:tblPr>
                <a:noFill/>
                <a:tableStyleId>{4D8D0809-C839-483A-A35A-23EA3515A6C2}</a:tableStyleId>
              </a:tblPr>
              <a:tblGrid>
                <a:gridCol w="1645650"/>
                <a:gridCol w="1645650"/>
                <a:gridCol w="1645650"/>
                <a:gridCol w="1645650"/>
              </a:tblGrid>
              <a:tr h="629650">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Electrical Motor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Step Angle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Torque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6296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17HM19-1684S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.9 Degrees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.44 Ncm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$23.99</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r>
              <a:tr h="6296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MIKROE-1530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5.625 Degrees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.03 Nm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$8.00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296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SF2421-10B11</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1.8 Degrees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.29 Nm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$28.32</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296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WO-211-13-01-RO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1.8 Degrees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.06 Nm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$43.60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3"/>
          <p:cNvSpPr txBox="1"/>
          <p:nvPr>
            <p:ph type="title"/>
          </p:nvPr>
        </p:nvSpPr>
        <p:spPr>
          <a:xfrm>
            <a:off x="2281200" y="0"/>
            <a:ext cx="4581600" cy="8184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Microcontroller </a:t>
            </a:r>
            <a:r>
              <a:rPr lang="en" sz="3000"/>
              <a:t>Selection</a:t>
            </a:r>
            <a:endParaRPr sz="3000"/>
          </a:p>
        </p:txBody>
      </p:sp>
      <p:graphicFrame>
        <p:nvGraphicFramePr>
          <p:cNvPr id="219" name="Google Shape;219;p23"/>
          <p:cNvGraphicFramePr/>
          <p:nvPr/>
        </p:nvGraphicFramePr>
        <p:xfrm>
          <a:off x="959163" y="1310400"/>
          <a:ext cx="3000000" cy="3000000"/>
        </p:xfrm>
        <a:graphic>
          <a:graphicData uri="http://schemas.openxmlformats.org/drawingml/2006/table">
            <a:tbl>
              <a:tblPr>
                <a:noFill/>
                <a:tableStyleId>{4D8D0809-C839-483A-A35A-23EA3515A6C2}</a:tableStyleId>
              </a:tblPr>
              <a:tblGrid>
                <a:gridCol w="3003550"/>
                <a:gridCol w="2154500"/>
                <a:gridCol w="1127875"/>
                <a:gridCol w="939750"/>
              </a:tblGrid>
              <a:tr h="63067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Microcontroller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I/O Lines</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Vin</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6306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ATMEGA328P (Arduino Mini Chip)</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23 Programmable I/O Lines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2.7-5.5V Vin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$1.52</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C47D"/>
                    </a:solidFill>
                  </a:tcPr>
                </a:tc>
              </a:tr>
              <a:tr h="6306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ATMEGA328P</a:t>
                      </a:r>
                      <a:r>
                        <a:rPr lang="en" sz="1200">
                          <a:solidFill>
                            <a:schemeClr val="lt1"/>
                          </a:solidFill>
                          <a:latin typeface="Bree Serif"/>
                          <a:ea typeface="Bree Serif"/>
                          <a:cs typeface="Bree Serif"/>
                          <a:sym typeface="Bree Serif"/>
                        </a:rPr>
                        <a:t>B-AU </a:t>
                      </a:r>
                      <a:r>
                        <a:rPr lang="en" sz="1200">
                          <a:solidFill>
                            <a:schemeClr val="lt1"/>
                          </a:solidFill>
                          <a:latin typeface="Bree Serif"/>
                          <a:ea typeface="Bree Serif"/>
                          <a:cs typeface="Bree Serif"/>
                          <a:sym typeface="Bree Serif"/>
                        </a:rPr>
                        <a:t>(Arduino Uno R3 Chip)</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27 Programmable I/O Lines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2.5-5.5V Vin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$2.89</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306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PIC16F18023</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6 Programmable I/O Lines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1.8-5.5V Vin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$0.71</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2583450" y="0"/>
            <a:ext cx="39771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Driver </a:t>
            </a:r>
            <a:r>
              <a:rPr lang="en" sz="3000"/>
              <a:t>Selection</a:t>
            </a:r>
            <a:endParaRPr sz="3000"/>
          </a:p>
        </p:txBody>
      </p:sp>
      <p:pic>
        <p:nvPicPr>
          <p:cNvPr id="225" name="Google Shape;225;p24"/>
          <p:cNvPicPr preferRelativeResize="0"/>
          <p:nvPr/>
        </p:nvPicPr>
        <p:blipFill rotWithShape="1">
          <a:blip r:embed="rId4">
            <a:alphaModFix/>
          </a:blip>
          <a:srcRect b="0" l="5033" r="0" t="7475"/>
          <a:stretch/>
        </p:blipFill>
        <p:spPr>
          <a:xfrm>
            <a:off x="6665025" y="170900"/>
            <a:ext cx="1970501" cy="1376925"/>
          </a:xfrm>
          <a:prstGeom prst="rect">
            <a:avLst/>
          </a:prstGeom>
          <a:noFill/>
          <a:ln cap="flat" cmpd="sng" w="9525">
            <a:solidFill>
              <a:srgbClr val="0000FF"/>
            </a:solidFill>
            <a:prstDash val="solid"/>
            <a:round/>
            <a:headEnd len="sm" w="sm" type="none"/>
            <a:tailEnd len="sm" w="sm" type="none"/>
          </a:ln>
        </p:spPr>
      </p:pic>
      <p:pic>
        <p:nvPicPr>
          <p:cNvPr id="226" name="Google Shape;226;p24"/>
          <p:cNvPicPr preferRelativeResize="0"/>
          <p:nvPr/>
        </p:nvPicPr>
        <p:blipFill rotWithShape="1">
          <a:blip r:embed="rId5">
            <a:alphaModFix/>
          </a:blip>
          <a:srcRect b="2536" l="3793" r="4798" t="2107"/>
          <a:stretch/>
        </p:blipFill>
        <p:spPr>
          <a:xfrm rot="-5400000">
            <a:off x="1094238" y="58613"/>
            <a:ext cx="1279875" cy="1698550"/>
          </a:xfrm>
          <a:prstGeom prst="rect">
            <a:avLst/>
          </a:prstGeom>
          <a:noFill/>
          <a:ln cap="flat" cmpd="sng" w="9525">
            <a:solidFill>
              <a:srgbClr val="0000FF"/>
            </a:solidFill>
            <a:prstDash val="solid"/>
            <a:round/>
            <a:headEnd len="sm" w="sm" type="none"/>
            <a:tailEnd len="sm" w="sm" type="none"/>
          </a:ln>
        </p:spPr>
      </p:pic>
      <p:graphicFrame>
        <p:nvGraphicFramePr>
          <p:cNvPr id="227" name="Google Shape;227;p24"/>
          <p:cNvGraphicFramePr/>
          <p:nvPr/>
        </p:nvGraphicFramePr>
        <p:xfrm>
          <a:off x="1306025" y="1644875"/>
          <a:ext cx="3000000" cy="3000000"/>
        </p:xfrm>
        <a:graphic>
          <a:graphicData uri="http://schemas.openxmlformats.org/drawingml/2006/table">
            <a:tbl>
              <a:tblPr>
                <a:noFill/>
                <a:tableStyleId>{4D8D0809-C839-483A-A35A-23EA3515A6C2}</a:tableStyleId>
              </a:tblPr>
              <a:tblGrid>
                <a:gridCol w="2042975"/>
                <a:gridCol w="2598600"/>
                <a:gridCol w="1022925"/>
                <a:gridCol w="867425"/>
              </a:tblGrid>
              <a:tr h="56547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Driver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Microstepping Capability</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I-out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654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TMC2209SILENTSTEPSTICK</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102,400 steps/rev</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1.4A-3A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$30.19</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B6D7A8"/>
                    </a:solidFill>
                  </a:tcPr>
                </a:tc>
              </a:tr>
              <a:tr h="5654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DRV8825</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12,800 steps/rev</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2.5A-3A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$11.88</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654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DM332T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12,800 steps/rev</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1A-3.2A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$22.99</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ph type="title"/>
          </p:nvPr>
        </p:nvSpPr>
        <p:spPr>
          <a:xfrm>
            <a:off x="2094750" y="0"/>
            <a:ext cx="4954500" cy="15249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Hardware Selection for the Spectrometer System</a:t>
            </a:r>
            <a:endParaRPr sz="3000"/>
          </a:p>
        </p:txBody>
      </p:sp>
      <p:graphicFrame>
        <p:nvGraphicFramePr>
          <p:cNvPr id="233" name="Google Shape;233;p25"/>
          <p:cNvGraphicFramePr/>
          <p:nvPr/>
        </p:nvGraphicFramePr>
        <p:xfrm>
          <a:off x="492613" y="1524900"/>
          <a:ext cx="3000000" cy="3000000"/>
        </p:xfrm>
        <a:graphic>
          <a:graphicData uri="http://schemas.openxmlformats.org/drawingml/2006/table">
            <a:tbl>
              <a:tblPr>
                <a:noFill/>
                <a:tableStyleId>{4D8D0809-C839-483A-A35A-23EA3515A6C2}</a:tableStyleId>
              </a:tblPr>
              <a:tblGrid>
                <a:gridCol w="1551725"/>
                <a:gridCol w="1647400"/>
                <a:gridCol w="2155300"/>
                <a:gridCol w="1054800"/>
                <a:gridCol w="1749550"/>
              </a:tblGrid>
              <a:tr h="59992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Component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Parameter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Purpose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Quantity</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ZWOASI294MC Pro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11MP Cooled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Plenty of resolution and cooled camera give greater sensitivity to 700nm and longer wavelengths.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1</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$999 (Already Owned)</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Diffraction Grating</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600 Lines/mm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Spectrum fills camera sensor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1</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Concave Mirror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12.7mm Diameter 50mm Focal Length</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First mirror </a:t>
                      </a:r>
                      <a:r>
                        <a:rPr lang="en" sz="1200">
                          <a:solidFill>
                            <a:schemeClr val="lt1"/>
                          </a:solidFill>
                          <a:latin typeface="Bree Serif"/>
                          <a:ea typeface="Bree Serif"/>
                          <a:cs typeface="Bree Serif"/>
                          <a:sym typeface="Bree Serif"/>
                        </a:rPr>
                        <a:t>collimates </a:t>
                      </a:r>
                      <a:r>
                        <a:rPr lang="en" sz="1200">
                          <a:solidFill>
                            <a:schemeClr val="lt1"/>
                          </a:solidFill>
                          <a:latin typeface="Bree Serif"/>
                          <a:ea typeface="Bree Serif"/>
                          <a:cs typeface="Bree Serif"/>
                          <a:sym typeface="Bree Serif"/>
                        </a:rPr>
                        <a:t> the light second focuses the spectrum into the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2</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$43</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6"/>
          <p:cNvSpPr txBox="1"/>
          <p:nvPr>
            <p:ph type="title"/>
          </p:nvPr>
        </p:nvSpPr>
        <p:spPr>
          <a:xfrm>
            <a:off x="2267250" y="0"/>
            <a:ext cx="4609500" cy="914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000"/>
              <a:t>Onboard Computer Selection</a:t>
            </a:r>
            <a:endParaRPr sz="3000"/>
          </a:p>
        </p:txBody>
      </p:sp>
      <p:graphicFrame>
        <p:nvGraphicFramePr>
          <p:cNvPr id="239" name="Google Shape;239;p26"/>
          <p:cNvGraphicFramePr/>
          <p:nvPr/>
        </p:nvGraphicFramePr>
        <p:xfrm>
          <a:off x="343113" y="914100"/>
          <a:ext cx="3000000" cy="3000000"/>
        </p:xfrm>
        <a:graphic>
          <a:graphicData uri="http://schemas.openxmlformats.org/drawingml/2006/table">
            <a:tbl>
              <a:tblPr>
                <a:noFill/>
                <a:tableStyleId>{4D8D0809-C839-483A-A35A-23EA3515A6C2}</a:tableStyleId>
              </a:tblPr>
              <a:tblGrid>
                <a:gridCol w="1609250"/>
                <a:gridCol w="1268725"/>
                <a:gridCol w="1033825"/>
                <a:gridCol w="2032025"/>
                <a:gridCol w="1515325"/>
                <a:gridCol w="998600"/>
              </a:tblGrid>
              <a:tr h="57177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Onboard Computer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Processor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Max Ram</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GPIO</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Onboard GPU</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10805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Raspberry Pi Compute Module 4</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Broadcom BCM2711, Quad-core Cortex-A72 (ARM v8) 64-bit SoC @ 1.5GHz</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 GB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I2C, SPI, UART, PWM, SDIO, PCIe 1x lane, USB 2.0, MIPI DSI display port, MIPI CSI camera port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75.00 $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9475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NVIDIA Jetson Nano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Quad-core ARM® Cortex®-A57 MPCore processor @ 1.43GHz</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 GB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GPIO, I2C, I2S, SPI, UART, USB 3.0, USB 2.0, HDMI, MIPI CSI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129.00 $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9123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BeagleBone Black</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AM335x 1GHz ARM® Cortex-A8</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512 MB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GPIO, I2C, SPI, UART, ADC, PWM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72.54 $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7"/>
          <p:cNvPicPr preferRelativeResize="0"/>
          <p:nvPr/>
        </p:nvPicPr>
        <p:blipFill>
          <a:blip r:embed="rId3">
            <a:alphaModFix/>
          </a:blip>
          <a:stretch>
            <a:fillRect/>
          </a:stretch>
        </p:blipFill>
        <p:spPr>
          <a:xfrm>
            <a:off x="6882823" y="158875"/>
            <a:ext cx="1926850" cy="1090575"/>
          </a:xfrm>
          <a:prstGeom prst="rect">
            <a:avLst/>
          </a:prstGeom>
          <a:noFill/>
          <a:ln cap="flat" cmpd="sng" w="9525">
            <a:solidFill>
              <a:srgbClr val="0000FF"/>
            </a:solidFill>
            <a:prstDash val="solid"/>
            <a:round/>
            <a:headEnd len="sm" w="sm" type="none"/>
            <a:tailEnd len="sm" w="sm" type="none"/>
          </a:ln>
        </p:spPr>
      </p:pic>
      <p:graphicFrame>
        <p:nvGraphicFramePr>
          <p:cNvPr id="245" name="Google Shape;245;p27"/>
          <p:cNvGraphicFramePr/>
          <p:nvPr/>
        </p:nvGraphicFramePr>
        <p:xfrm>
          <a:off x="1228950" y="1249450"/>
          <a:ext cx="3000000" cy="3000000"/>
        </p:xfrm>
        <a:graphic>
          <a:graphicData uri="http://schemas.openxmlformats.org/drawingml/2006/table">
            <a:tbl>
              <a:tblPr>
                <a:noFill/>
                <a:tableStyleId>{4D8D0809-C839-483A-A35A-23EA3515A6C2}</a:tableStyleId>
              </a:tblPr>
              <a:tblGrid>
                <a:gridCol w="1114350"/>
                <a:gridCol w="1114350"/>
                <a:gridCol w="1114350"/>
                <a:gridCol w="1114350"/>
                <a:gridCol w="1114350"/>
                <a:gridCol w="1114350"/>
              </a:tblGrid>
              <a:tr h="840750">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Guide Camera</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Sensor</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Lens Mount</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Resolution</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Pixel Size</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Camera Module 3</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Sony IMX708</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11.9 Megapixels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1.4 µm x 1.4 µm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t>
                      </a:r>
                      <a:r>
                        <a:rPr lang="en" sz="1200">
                          <a:solidFill>
                            <a:schemeClr val="lt1"/>
                          </a:solidFill>
                          <a:latin typeface="Bree Serif"/>
                          <a:ea typeface="Bree Serif"/>
                          <a:cs typeface="Bree Serif"/>
                          <a:sym typeface="Bree Serif"/>
                        </a:rPr>
                        <a:t>25</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HQ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Sony IMX477</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C/CS- or M12-mount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12.3 Megapixels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1.55 µm x 1.55 µm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$50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GS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Sony IMX296</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C/CS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1.58 Megapixels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3.45 µm x 3.45 µm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t>
                      </a:r>
                      <a:r>
                        <a:rPr lang="en" sz="1200">
                          <a:solidFill>
                            <a:schemeClr val="lt1"/>
                          </a:solidFill>
                          <a:latin typeface="Bree Serif"/>
                          <a:ea typeface="Bree Serif"/>
                          <a:cs typeface="Bree Serif"/>
                          <a:sym typeface="Bree Serif"/>
                        </a:rPr>
                        <a:t>50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
        <p:nvSpPr>
          <p:cNvPr id="246" name="Google Shape;246;p27"/>
          <p:cNvSpPr txBox="1"/>
          <p:nvPr/>
        </p:nvSpPr>
        <p:spPr>
          <a:xfrm>
            <a:off x="2422950" y="0"/>
            <a:ext cx="4298100" cy="77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Bree Serif"/>
                <a:ea typeface="Bree Serif"/>
                <a:cs typeface="Bree Serif"/>
                <a:sym typeface="Bree Serif"/>
              </a:rPr>
              <a:t>Guide Camera Selection</a:t>
            </a:r>
            <a:endParaRPr sz="3000">
              <a:solidFill>
                <a:schemeClr val="lt1"/>
              </a:solidFill>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txBox="1"/>
          <p:nvPr>
            <p:ph type="title"/>
          </p:nvPr>
        </p:nvSpPr>
        <p:spPr>
          <a:xfrm>
            <a:off x="898375" y="393750"/>
            <a:ext cx="7038900" cy="914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Embedded Display Selection</a:t>
            </a:r>
            <a:endParaRPr/>
          </a:p>
        </p:txBody>
      </p:sp>
      <p:pic>
        <p:nvPicPr>
          <p:cNvPr id="252" name="Google Shape;252;p28"/>
          <p:cNvPicPr preferRelativeResize="0"/>
          <p:nvPr/>
        </p:nvPicPr>
        <p:blipFill rotWithShape="1">
          <a:blip r:embed="rId3">
            <a:alphaModFix/>
          </a:blip>
          <a:srcRect b="14009" l="4716" r="8905" t="11867"/>
          <a:stretch/>
        </p:blipFill>
        <p:spPr>
          <a:xfrm>
            <a:off x="7101625" y="273625"/>
            <a:ext cx="1790301" cy="1154350"/>
          </a:xfrm>
          <a:prstGeom prst="rect">
            <a:avLst/>
          </a:prstGeom>
          <a:noFill/>
          <a:ln cap="flat" cmpd="sng" w="9525">
            <a:solidFill>
              <a:srgbClr val="0000FF"/>
            </a:solidFill>
            <a:prstDash val="solid"/>
            <a:round/>
            <a:headEnd len="sm" w="sm" type="none"/>
            <a:tailEnd len="sm" w="sm" type="none"/>
          </a:ln>
        </p:spPr>
      </p:pic>
      <p:graphicFrame>
        <p:nvGraphicFramePr>
          <p:cNvPr id="253" name="Google Shape;253;p28"/>
          <p:cNvGraphicFramePr/>
          <p:nvPr/>
        </p:nvGraphicFramePr>
        <p:xfrm>
          <a:off x="322050" y="1427975"/>
          <a:ext cx="3000000" cy="3000000"/>
        </p:xfrm>
        <a:graphic>
          <a:graphicData uri="http://schemas.openxmlformats.org/drawingml/2006/table">
            <a:tbl>
              <a:tblPr>
                <a:noFill/>
                <a:tableStyleId>{4D8D0809-C839-483A-A35A-23EA3515A6C2}</a:tableStyleId>
              </a:tblPr>
              <a:tblGrid>
                <a:gridCol w="2185975"/>
                <a:gridCol w="1044675"/>
                <a:gridCol w="1465700"/>
                <a:gridCol w="1365300"/>
                <a:gridCol w="1206125"/>
                <a:gridCol w="923750"/>
              </a:tblGrid>
              <a:tr h="840750">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Embedded Display</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Power Source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Touchscreen Support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Connectivity Type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Resolution</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840750">
                <a:tc>
                  <a:txBody>
                    <a:bodyPr/>
                    <a:lstStyle/>
                    <a:p>
                      <a:pPr indent="0" lvl="0" marL="0" rtl="0" algn="l">
                        <a:spcBef>
                          <a:spcPts val="0"/>
                        </a:spcBef>
                        <a:spcAft>
                          <a:spcPts val="0"/>
                        </a:spcAft>
                        <a:buNone/>
                      </a:pPr>
                      <a:r>
                        <a:rPr lang="en" sz="1100">
                          <a:solidFill>
                            <a:schemeClr val="lt1"/>
                          </a:solidFill>
                          <a:latin typeface="Bree Serif"/>
                          <a:ea typeface="Bree Serif"/>
                          <a:cs typeface="Bree Serif"/>
                          <a:sym typeface="Bree Serif"/>
                        </a:rPr>
                        <a:t>Raspberry Pi 7" Touchscreen Display</a:t>
                      </a:r>
                      <a:endParaRPr sz="11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micro USB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DSI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800x480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$85.00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840750">
                <a:tc>
                  <a:txBody>
                    <a:bodyPr/>
                    <a:lstStyle/>
                    <a:p>
                      <a:pPr indent="0" lvl="0" marL="0" rtl="0" algn="l">
                        <a:spcBef>
                          <a:spcPts val="0"/>
                        </a:spcBef>
                        <a:spcAft>
                          <a:spcPts val="0"/>
                        </a:spcAft>
                        <a:buNone/>
                      </a:pPr>
                      <a:r>
                        <a:rPr lang="en" sz="1100">
                          <a:solidFill>
                            <a:schemeClr val="lt1"/>
                          </a:solidFill>
                          <a:latin typeface="Bree Serif"/>
                          <a:ea typeface="Bree Serif"/>
                          <a:cs typeface="Bree Serif"/>
                          <a:sym typeface="Bree Serif"/>
                        </a:rPr>
                        <a:t>Adafruit HDMI 7" 800x480 Display Backpack</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micro USB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No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HDMI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800x480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$79.95</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Waveshare 7" HDMI LCD (C)</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micro USB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Optional</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HDMI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1024x600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type="title"/>
          </p:nvPr>
        </p:nvSpPr>
        <p:spPr>
          <a:xfrm>
            <a:off x="2802000" y="0"/>
            <a:ext cx="35400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Software S</a:t>
            </a:r>
            <a:r>
              <a:rPr lang="en" sz="3000"/>
              <a:t>election</a:t>
            </a:r>
            <a:endParaRPr sz="3000"/>
          </a:p>
        </p:txBody>
      </p:sp>
      <p:graphicFrame>
        <p:nvGraphicFramePr>
          <p:cNvPr id="259" name="Google Shape;259;p29"/>
          <p:cNvGraphicFramePr/>
          <p:nvPr/>
        </p:nvGraphicFramePr>
        <p:xfrm>
          <a:off x="1488713" y="914100"/>
          <a:ext cx="3000000" cy="3000000"/>
        </p:xfrm>
        <a:graphic>
          <a:graphicData uri="http://schemas.openxmlformats.org/drawingml/2006/table">
            <a:tbl>
              <a:tblPr>
                <a:noFill/>
                <a:tableStyleId>{4D8D0809-C839-483A-A35A-23EA3515A6C2}</a:tableStyleId>
              </a:tblPr>
              <a:tblGrid>
                <a:gridCol w="3083275"/>
                <a:gridCol w="3083275"/>
              </a:tblGrid>
              <a:tr h="59992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Programming Language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Attributes</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rowSpan="3">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C</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Low-level design</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Portability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Extensibility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rowSpan="3">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Python</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Extensive library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Ability to analyze data</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Support of programming paradigms</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0"/>
          <p:cNvSpPr txBox="1"/>
          <p:nvPr>
            <p:ph type="title"/>
          </p:nvPr>
        </p:nvSpPr>
        <p:spPr>
          <a:xfrm>
            <a:off x="3454950" y="284025"/>
            <a:ext cx="22341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PCB Design</a:t>
            </a:r>
            <a:endParaRPr sz="3000"/>
          </a:p>
        </p:txBody>
      </p:sp>
      <p:sp>
        <p:nvSpPr>
          <p:cNvPr id="265" name="Google Shape;265;p30"/>
          <p:cNvSpPr txBox="1"/>
          <p:nvPr>
            <p:ph idx="1" type="body"/>
          </p:nvPr>
        </p:nvSpPr>
        <p:spPr>
          <a:xfrm>
            <a:off x="2230500" y="2146325"/>
            <a:ext cx="4683000" cy="248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Challenges:</a:t>
            </a:r>
            <a:endParaRPr sz="1800"/>
          </a:p>
          <a:p>
            <a:pPr indent="-342900" lvl="0" marL="457200" marR="0" rtl="0" algn="l">
              <a:lnSpc>
                <a:spcPct val="95000"/>
              </a:lnSpc>
              <a:spcBef>
                <a:spcPts val="1200"/>
              </a:spcBef>
              <a:spcAft>
                <a:spcPts val="0"/>
              </a:spcAft>
              <a:buSzPts val="1800"/>
              <a:buChar char="●"/>
            </a:pPr>
            <a:r>
              <a:rPr lang="en" sz="1800"/>
              <a:t>3 Barrel Jacks Needed to support a max Current of 12 Amps</a:t>
            </a:r>
            <a:endParaRPr sz="1800"/>
          </a:p>
          <a:p>
            <a:pPr indent="-342900" lvl="0" marL="457200" marR="0" rtl="0" algn="l">
              <a:lnSpc>
                <a:spcPct val="95000"/>
              </a:lnSpc>
              <a:spcBef>
                <a:spcPts val="0"/>
              </a:spcBef>
              <a:spcAft>
                <a:spcPts val="0"/>
              </a:spcAft>
              <a:buSzPts val="1800"/>
              <a:buChar char="●"/>
            </a:pPr>
            <a:r>
              <a:rPr lang="en" sz="1800"/>
              <a:t>Each Barrel Jack supports 4 amps requiring wide tracing making routing into the 0.4mm pitch connector difficult </a:t>
            </a:r>
            <a:endParaRPr sz="1800"/>
          </a:p>
          <a:p>
            <a:pPr indent="-342900" lvl="0" marL="457200" marR="0" rtl="0" algn="l">
              <a:lnSpc>
                <a:spcPct val="95000"/>
              </a:lnSpc>
              <a:spcBef>
                <a:spcPts val="0"/>
              </a:spcBef>
              <a:spcAft>
                <a:spcPts val="0"/>
              </a:spcAft>
              <a:buSzPts val="1800"/>
              <a:buChar char="●"/>
            </a:pPr>
            <a:r>
              <a:rPr lang="en" sz="1800"/>
              <a:t>4 USB ports to allow for all </a:t>
            </a:r>
            <a:r>
              <a:rPr lang="en" sz="1800"/>
              <a:t>peripherals</a:t>
            </a:r>
            <a:r>
              <a:rPr lang="en" sz="1800"/>
              <a:t> to be added</a:t>
            </a:r>
            <a:endParaRPr sz="1800"/>
          </a:p>
        </p:txBody>
      </p:sp>
      <p:pic>
        <p:nvPicPr>
          <p:cNvPr id="266" name="Google Shape;266;p30"/>
          <p:cNvPicPr preferRelativeResize="0"/>
          <p:nvPr/>
        </p:nvPicPr>
        <p:blipFill>
          <a:blip r:embed="rId4">
            <a:alphaModFix/>
          </a:blip>
          <a:stretch>
            <a:fillRect/>
          </a:stretch>
        </p:blipFill>
        <p:spPr>
          <a:xfrm>
            <a:off x="170276" y="3504500"/>
            <a:ext cx="1694501" cy="1528051"/>
          </a:xfrm>
          <a:prstGeom prst="rect">
            <a:avLst/>
          </a:prstGeom>
          <a:noFill/>
          <a:ln cap="flat" cmpd="sng" w="9525">
            <a:solidFill>
              <a:srgbClr val="0000FF"/>
            </a:solidFill>
            <a:prstDash val="solid"/>
            <a:round/>
            <a:headEnd len="sm" w="sm" type="none"/>
            <a:tailEnd len="sm" w="sm" type="none"/>
          </a:ln>
        </p:spPr>
      </p:pic>
      <p:pic>
        <p:nvPicPr>
          <p:cNvPr id="267" name="Google Shape;267;p30"/>
          <p:cNvPicPr preferRelativeResize="0"/>
          <p:nvPr/>
        </p:nvPicPr>
        <p:blipFill>
          <a:blip r:embed="rId5">
            <a:alphaModFix/>
          </a:blip>
          <a:stretch>
            <a:fillRect/>
          </a:stretch>
        </p:blipFill>
        <p:spPr>
          <a:xfrm>
            <a:off x="6940025" y="3504500"/>
            <a:ext cx="2056515" cy="1528050"/>
          </a:xfrm>
          <a:prstGeom prst="rect">
            <a:avLst/>
          </a:prstGeom>
          <a:noFill/>
          <a:ln cap="flat" cmpd="sng" w="9525">
            <a:solidFill>
              <a:srgbClr val="0000FF"/>
            </a:solidFill>
            <a:prstDash val="solid"/>
            <a:round/>
            <a:headEnd len="sm" w="sm" type="none"/>
            <a:tailEnd len="sm" w="sm" type="none"/>
          </a:ln>
        </p:spPr>
      </p:pic>
      <p:pic>
        <p:nvPicPr>
          <p:cNvPr id="268" name="Google Shape;268;p30"/>
          <p:cNvPicPr preferRelativeResize="0"/>
          <p:nvPr/>
        </p:nvPicPr>
        <p:blipFill>
          <a:blip r:embed="rId6">
            <a:alphaModFix/>
          </a:blip>
          <a:stretch>
            <a:fillRect/>
          </a:stretch>
        </p:blipFill>
        <p:spPr>
          <a:xfrm>
            <a:off x="5689050" y="59275"/>
            <a:ext cx="3307500" cy="2152975"/>
          </a:xfrm>
          <a:prstGeom prst="rect">
            <a:avLst/>
          </a:prstGeom>
          <a:noFill/>
          <a:ln cap="flat" cmpd="sng" w="9525">
            <a:solidFill>
              <a:srgbClr val="0000FF"/>
            </a:solidFill>
            <a:prstDash val="solid"/>
            <a:round/>
            <a:headEnd len="sm" w="sm" type="none"/>
            <a:tailEnd len="sm" w="sm" type="none"/>
          </a:ln>
        </p:spPr>
      </p:pic>
      <p:pic>
        <p:nvPicPr>
          <p:cNvPr id="269" name="Google Shape;269;p30"/>
          <p:cNvPicPr preferRelativeResize="0"/>
          <p:nvPr/>
        </p:nvPicPr>
        <p:blipFill>
          <a:blip r:embed="rId7">
            <a:alphaModFix/>
          </a:blip>
          <a:stretch>
            <a:fillRect/>
          </a:stretch>
        </p:blipFill>
        <p:spPr>
          <a:xfrm>
            <a:off x="54350" y="59275"/>
            <a:ext cx="3400599" cy="2087050"/>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31"/>
          <p:cNvSpPr txBox="1"/>
          <p:nvPr>
            <p:ph type="title"/>
          </p:nvPr>
        </p:nvSpPr>
        <p:spPr>
          <a:xfrm>
            <a:off x="2247750" y="0"/>
            <a:ext cx="46485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Spectrometer V1</a:t>
            </a:r>
            <a:endParaRPr sz="3000"/>
          </a:p>
        </p:txBody>
      </p:sp>
      <p:pic>
        <p:nvPicPr>
          <p:cNvPr id="275" name="Google Shape;275;p31"/>
          <p:cNvPicPr preferRelativeResize="0"/>
          <p:nvPr/>
        </p:nvPicPr>
        <p:blipFill>
          <a:blip r:embed="rId3">
            <a:alphaModFix/>
          </a:blip>
          <a:stretch>
            <a:fillRect/>
          </a:stretch>
        </p:blipFill>
        <p:spPr>
          <a:xfrm>
            <a:off x="4572000" y="962525"/>
            <a:ext cx="2355425" cy="2205975"/>
          </a:xfrm>
          <a:prstGeom prst="rect">
            <a:avLst/>
          </a:prstGeom>
          <a:noFill/>
          <a:ln cap="flat" cmpd="sng" w="9525">
            <a:solidFill>
              <a:srgbClr val="0000FF"/>
            </a:solidFill>
            <a:prstDash val="solid"/>
            <a:round/>
            <a:headEnd len="sm" w="sm" type="none"/>
            <a:tailEnd len="sm" w="sm" type="none"/>
          </a:ln>
        </p:spPr>
      </p:pic>
      <p:pic>
        <p:nvPicPr>
          <p:cNvPr id="276" name="Google Shape;276;p31"/>
          <p:cNvPicPr preferRelativeResize="0"/>
          <p:nvPr/>
        </p:nvPicPr>
        <p:blipFill>
          <a:blip r:embed="rId4">
            <a:alphaModFix/>
          </a:blip>
          <a:stretch>
            <a:fillRect/>
          </a:stretch>
        </p:blipFill>
        <p:spPr>
          <a:xfrm rot="5400000">
            <a:off x="5126275" y="2920050"/>
            <a:ext cx="1462075" cy="2570625"/>
          </a:xfrm>
          <a:prstGeom prst="rect">
            <a:avLst/>
          </a:prstGeom>
          <a:noFill/>
          <a:ln cap="flat" cmpd="sng" w="9525">
            <a:solidFill>
              <a:srgbClr val="0000FF"/>
            </a:solidFill>
            <a:prstDash val="solid"/>
            <a:round/>
            <a:headEnd len="sm" w="sm" type="none"/>
            <a:tailEnd len="sm" w="sm" type="none"/>
          </a:ln>
        </p:spPr>
      </p:pic>
      <p:sp>
        <p:nvSpPr>
          <p:cNvPr id="277" name="Google Shape;277;p31"/>
          <p:cNvSpPr txBox="1"/>
          <p:nvPr/>
        </p:nvSpPr>
        <p:spPr>
          <a:xfrm>
            <a:off x="1246500" y="1669200"/>
            <a:ext cx="3325500" cy="1805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Poor mirror mount method</a:t>
            </a:r>
            <a:endParaRPr sz="2000">
              <a:solidFill>
                <a:schemeClr val="lt1"/>
              </a:solidFill>
              <a:latin typeface="Bree Serif"/>
              <a:ea typeface="Bree Serif"/>
              <a:cs typeface="Bree Serif"/>
              <a:sym typeface="Bree Serif"/>
            </a:endParaRPr>
          </a:p>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No camera mount</a:t>
            </a:r>
            <a:endParaRPr sz="2000">
              <a:solidFill>
                <a:schemeClr val="lt1"/>
              </a:solidFill>
              <a:latin typeface="Bree Serif"/>
              <a:ea typeface="Bree Serif"/>
              <a:cs typeface="Bree Serif"/>
              <a:sym typeface="Bree Serif"/>
            </a:endParaRPr>
          </a:p>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No way to test on a star</a:t>
            </a:r>
            <a:endParaRPr sz="2000">
              <a:solidFill>
                <a:schemeClr val="lt1"/>
              </a:solidFill>
              <a:latin typeface="Bree Serif"/>
              <a:ea typeface="Bree Serif"/>
              <a:cs typeface="Bree Serif"/>
              <a:sym typeface="Bree Serif"/>
            </a:endParaRPr>
          </a:p>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Proof of concept</a:t>
            </a:r>
            <a:endParaRPr sz="2000">
              <a:solidFill>
                <a:schemeClr val="lt1"/>
              </a:solidFill>
              <a:latin typeface="Bree Serif"/>
              <a:ea typeface="Bree Serif"/>
              <a:cs typeface="Bree Serif"/>
              <a:sym typeface="Bree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3193950" y="346775"/>
            <a:ext cx="2756100" cy="64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Meet Group 3!</a:t>
            </a:r>
            <a:endParaRPr sz="3000"/>
          </a:p>
        </p:txBody>
      </p:sp>
      <p:sp>
        <p:nvSpPr>
          <p:cNvPr id="141" name="Google Shape;141;p14"/>
          <p:cNvSpPr txBox="1"/>
          <p:nvPr>
            <p:ph idx="1" type="body"/>
          </p:nvPr>
        </p:nvSpPr>
        <p:spPr>
          <a:xfrm>
            <a:off x="7314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sp>
        <p:nvSpPr>
          <p:cNvPr id="142" name="Google Shape;142;p14"/>
          <p:cNvSpPr txBox="1"/>
          <p:nvPr>
            <p:ph idx="1" type="body"/>
          </p:nvPr>
        </p:nvSpPr>
        <p:spPr>
          <a:xfrm>
            <a:off x="26517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sp>
        <p:nvSpPr>
          <p:cNvPr id="143" name="Google Shape;143;p14"/>
          <p:cNvSpPr txBox="1"/>
          <p:nvPr>
            <p:ph idx="1" type="body"/>
          </p:nvPr>
        </p:nvSpPr>
        <p:spPr>
          <a:xfrm>
            <a:off x="45720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Alejandro Olivo</a:t>
            </a:r>
            <a:endParaRPr sz="1600"/>
          </a:p>
          <a:p>
            <a:pPr indent="0" lvl="0" marL="0" rtl="0" algn="ctr">
              <a:lnSpc>
                <a:spcPct val="100000"/>
              </a:lnSpc>
              <a:spcBef>
                <a:spcPts val="1200"/>
              </a:spcBef>
              <a:spcAft>
                <a:spcPts val="1200"/>
              </a:spcAft>
              <a:buNone/>
            </a:pPr>
            <a:r>
              <a:rPr lang="en" sz="1600"/>
              <a:t>Computer Engineering</a:t>
            </a:r>
            <a:endParaRPr sz="1600"/>
          </a:p>
        </p:txBody>
      </p:sp>
      <p:sp>
        <p:nvSpPr>
          <p:cNvPr id="144" name="Google Shape;144;p14"/>
          <p:cNvSpPr txBox="1"/>
          <p:nvPr>
            <p:ph idx="1" type="body"/>
          </p:nvPr>
        </p:nvSpPr>
        <p:spPr>
          <a:xfrm>
            <a:off x="64923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145" name="Google Shape;145;p14"/>
          <p:cNvPicPr preferRelativeResize="0"/>
          <p:nvPr/>
        </p:nvPicPr>
        <p:blipFill>
          <a:blip r:embed="rId3">
            <a:alphaModFix/>
          </a:blip>
          <a:stretch>
            <a:fillRect/>
          </a:stretch>
        </p:blipFill>
        <p:spPr>
          <a:xfrm>
            <a:off x="4773475" y="1643800"/>
            <a:ext cx="1493700" cy="1855900"/>
          </a:xfrm>
          <a:prstGeom prst="rect">
            <a:avLst/>
          </a:prstGeom>
          <a:noFill/>
          <a:ln>
            <a:noFill/>
          </a:ln>
        </p:spPr>
      </p:pic>
      <p:pic>
        <p:nvPicPr>
          <p:cNvPr id="146" name="Google Shape;146;p14"/>
          <p:cNvPicPr preferRelativeResize="0"/>
          <p:nvPr/>
        </p:nvPicPr>
        <p:blipFill rotWithShape="1">
          <a:blip r:embed="rId4">
            <a:alphaModFix/>
          </a:blip>
          <a:srcRect b="0" l="0" r="0" t="11126"/>
          <a:stretch/>
        </p:blipFill>
        <p:spPr>
          <a:xfrm>
            <a:off x="6732850" y="1643800"/>
            <a:ext cx="1439201" cy="1919073"/>
          </a:xfrm>
          <a:prstGeom prst="rect">
            <a:avLst/>
          </a:prstGeom>
          <a:noFill/>
          <a:ln>
            <a:noFill/>
          </a:ln>
        </p:spPr>
      </p:pic>
      <p:pic>
        <p:nvPicPr>
          <p:cNvPr id="147" name="Google Shape;147;p14"/>
          <p:cNvPicPr preferRelativeResize="0"/>
          <p:nvPr/>
        </p:nvPicPr>
        <p:blipFill>
          <a:blip r:embed="rId5">
            <a:alphaModFix/>
          </a:blip>
          <a:stretch>
            <a:fillRect/>
          </a:stretch>
        </p:blipFill>
        <p:spPr>
          <a:xfrm>
            <a:off x="944700" y="1681186"/>
            <a:ext cx="1493701" cy="1855887"/>
          </a:xfrm>
          <a:prstGeom prst="rect">
            <a:avLst/>
          </a:prstGeom>
          <a:noFill/>
          <a:ln>
            <a:noFill/>
          </a:ln>
        </p:spPr>
      </p:pic>
      <p:pic>
        <p:nvPicPr>
          <p:cNvPr id="148" name="Google Shape;148;p14"/>
          <p:cNvPicPr preferRelativeResize="0"/>
          <p:nvPr/>
        </p:nvPicPr>
        <p:blipFill>
          <a:blip r:embed="rId6">
            <a:alphaModFix/>
          </a:blip>
          <a:stretch>
            <a:fillRect/>
          </a:stretch>
        </p:blipFill>
        <p:spPr>
          <a:xfrm>
            <a:off x="2909975" y="1643800"/>
            <a:ext cx="1391923" cy="18558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2"/>
          <p:cNvSpPr txBox="1"/>
          <p:nvPr>
            <p:ph type="title"/>
          </p:nvPr>
        </p:nvSpPr>
        <p:spPr>
          <a:xfrm>
            <a:off x="2433000" y="213100"/>
            <a:ext cx="42780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Spectrometer V2</a:t>
            </a:r>
            <a:endParaRPr sz="3000"/>
          </a:p>
        </p:txBody>
      </p:sp>
      <p:pic>
        <p:nvPicPr>
          <p:cNvPr id="283" name="Google Shape;283;p32"/>
          <p:cNvPicPr preferRelativeResize="0"/>
          <p:nvPr/>
        </p:nvPicPr>
        <p:blipFill rotWithShape="1">
          <a:blip r:embed="rId4">
            <a:alphaModFix/>
          </a:blip>
          <a:srcRect b="20426" l="0" r="0" t="0"/>
          <a:stretch/>
        </p:blipFill>
        <p:spPr>
          <a:xfrm>
            <a:off x="284450" y="2571750"/>
            <a:ext cx="3137101" cy="2031652"/>
          </a:xfrm>
          <a:prstGeom prst="rect">
            <a:avLst/>
          </a:prstGeom>
          <a:noFill/>
          <a:ln cap="flat" cmpd="sng" w="9525">
            <a:solidFill>
              <a:srgbClr val="0000FF"/>
            </a:solidFill>
            <a:prstDash val="solid"/>
            <a:round/>
            <a:headEnd len="sm" w="sm" type="none"/>
            <a:tailEnd len="sm" w="sm" type="none"/>
          </a:ln>
        </p:spPr>
      </p:pic>
      <p:pic>
        <p:nvPicPr>
          <p:cNvPr id="284" name="Google Shape;284;p32"/>
          <p:cNvPicPr preferRelativeResize="0"/>
          <p:nvPr/>
        </p:nvPicPr>
        <p:blipFill rotWithShape="1">
          <a:blip r:embed="rId5">
            <a:alphaModFix/>
          </a:blip>
          <a:srcRect b="36733" l="32641" r="32644" t="42128"/>
          <a:stretch/>
        </p:blipFill>
        <p:spPr>
          <a:xfrm>
            <a:off x="3682176" y="2571761"/>
            <a:ext cx="2578598" cy="2093573"/>
          </a:xfrm>
          <a:prstGeom prst="rect">
            <a:avLst/>
          </a:prstGeom>
          <a:noFill/>
          <a:ln cap="flat" cmpd="sng" w="9525">
            <a:solidFill>
              <a:srgbClr val="0000FF"/>
            </a:solidFill>
            <a:prstDash val="solid"/>
            <a:round/>
            <a:headEnd len="sm" w="sm" type="none"/>
            <a:tailEnd len="sm" w="sm" type="none"/>
          </a:ln>
        </p:spPr>
      </p:pic>
      <p:sp>
        <p:nvSpPr>
          <p:cNvPr id="285" name="Google Shape;285;p32"/>
          <p:cNvSpPr txBox="1"/>
          <p:nvPr/>
        </p:nvSpPr>
        <p:spPr>
          <a:xfrm>
            <a:off x="1434900" y="1392425"/>
            <a:ext cx="3137100" cy="914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Font typeface="Bree Serif"/>
              <a:buChar char="●"/>
            </a:pPr>
            <a:r>
              <a:rPr lang="en" sz="1800">
                <a:solidFill>
                  <a:schemeClr val="lt1"/>
                </a:solidFill>
                <a:latin typeface="Bree Serif"/>
                <a:ea typeface="Bree Serif"/>
                <a:cs typeface="Bree Serif"/>
                <a:sym typeface="Bree Serif"/>
              </a:rPr>
              <a:t>Unexpected print error</a:t>
            </a:r>
            <a:endParaRPr sz="1800">
              <a:solidFill>
                <a:schemeClr val="lt1"/>
              </a:solidFill>
              <a:latin typeface="Bree Serif"/>
              <a:ea typeface="Bree Serif"/>
              <a:cs typeface="Bree Serif"/>
              <a:sym typeface="Bree Serif"/>
            </a:endParaRPr>
          </a:p>
          <a:p>
            <a:pPr indent="-342900" lvl="0" marL="457200" rtl="0" algn="l">
              <a:spcBef>
                <a:spcPts val="0"/>
              </a:spcBef>
              <a:spcAft>
                <a:spcPts val="0"/>
              </a:spcAft>
              <a:buClr>
                <a:schemeClr val="lt1"/>
              </a:buClr>
              <a:buSzPts val="1800"/>
              <a:buFont typeface="Bree Serif"/>
              <a:buChar char="●"/>
            </a:pPr>
            <a:r>
              <a:rPr lang="en" sz="1800">
                <a:solidFill>
                  <a:schemeClr val="lt1"/>
                </a:solidFill>
                <a:latin typeface="Bree Serif"/>
                <a:ea typeface="Bree Serif"/>
                <a:cs typeface="Bree Serif"/>
                <a:sym typeface="Bree Serif"/>
              </a:rPr>
              <a:t>Sturdy</a:t>
            </a:r>
            <a:endParaRPr sz="1800">
              <a:solidFill>
                <a:schemeClr val="lt1"/>
              </a:solidFill>
              <a:latin typeface="Bree Serif"/>
              <a:ea typeface="Bree Serif"/>
              <a:cs typeface="Bree Serif"/>
              <a:sym typeface="Bree Serif"/>
            </a:endParaRPr>
          </a:p>
          <a:p>
            <a:pPr indent="-342900" lvl="0" marL="457200" rtl="0" algn="l">
              <a:spcBef>
                <a:spcPts val="0"/>
              </a:spcBef>
              <a:spcAft>
                <a:spcPts val="0"/>
              </a:spcAft>
              <a:buClr>
                <a:schemeClr val="lt1"/>
              </a:buClr>
              <a:buSzPts val="1800"/>
              <a:buFont typeface="Bree Serif"/>
              <a:buChar char="●"/>
            </a:pPr>
            <a:r>
              <a:rPr lang="en" sz="1800">
                <a:solidFill>
                  <a:schemeClr val="lt1"/>
                </a:solidFill>
                <a:latin typeface="Bree Serif"/>
                <a:ea typeface="Bree Serif"/>
                <a:cs typeface="Bree Serif"/>
                <a:sym typeface="Bree Serif"/>
              </a:rPr>
              <a:t>Telescope mount works</a:t>
            </a:r>
            <a:endParaRPr sz="1800">
              <a:solidFill>
                <a:schemeClr val="lt1"/>
              </a:solidFill>
              <a:latin typeface="Bree Serif"/>
              <a:ea typeface="Bree Serif"/>
              <a:cs typeface="Bree Serif"/>
              <a:sym typeface="Bree Serif"/>
            </a:endParaRPr>
          </a:p>
        </p:txBody>
      </p:sp>
      <p:pic>
        <p:nvPicPr>
          <p:cNvPr id="286" name="Google Shape;286;p32"/>
          <p:cNvPicPr preferRelativeResize="0"/>
          <p:nvPr/>
        </p:nvPicPr>
        <p:blipFill>
          <a:blip r:embed="rId6">
            <a:alphaModFix/>
          </a:blip>
          <a:stretch>
            <a:fillRect/>
          </a:stretch>
        </p:blipFill>
        <p:spPr>
          <a:xfrm>
            <a:off x="6521399" y="1287325"/>
            <a:ext cx="2531200" cy="3378002"/>
          </a:xfrm>
          <a:prstGeom prst="rect">
            <a:avLst/>
          </a:prstGeom>
          <a:noFill/>
          <a:ln cap="flat" cmpd="sng" w="9525">
            <a:solidFill>
              <a:srgbClr val="0000FF"/>
            </a:solidFill>
            <a:prstDash val="solid"/>
            <a:round/>
            <a:headEnd len="sm" w="sm" type="none"/>
            <a:tailEnd len="sm" w="sm" type="none"/>
          </a:ln>
        </p:spPr>
      </p:pic>
      <p:sp>
        <p:nvSpPr>
          <p:cNvPr id="287" name="Google Shape;287;p32"/>
          <p:cNvSpPr txBox="1"/>
          <p:nvPr/>
        </p:nvSpPr>
        <p:spPr>
          <a:xfrm>
            <a:off x="6613700" y="4736400"/>
            <a:ext cx="23466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Fusion 360 </a:t>
            </a:r>
            <a:r>
              <a:rPr lang="en" sz="1600">
                <a:solidFill>
                  <a:schemeClr val="lt1"/>
                </a:solidFill>
                <a:latin typeface="Bree Serif"/>
                <a:ea typeface="Bree Serif"/>
                <a:cs typeface="Bree Serif"/>
                <a:sym typeface="Bree Serif"/>
              </a:rPr>
              <a:t>model</a:t>
            </a:r>
            <a:r>
              <a:rPr lang="en" sz="1600">
                <a:solidFill>
                  <a:schemeClr val="lt1"/>
                </a:solidFill>
                <a:latin typeface="Bree Serif"/>
                <a:ea typeface="Bree Serif"/>
                <a:cs typeface="Bree Serif"/>
                <a:sym typeface="Bree Serif"/>
              </a:rPr>
              <a:t> of V3</a:t>
            </a:r>
            <a:endParaRPr sz="1600">
              <a:solidFill>
                <a:schemeClr val="lt1"/>
              </a:solidFill>
              <a:latin typeface="Bree Serif"/>
              <a:ea typeface="Bree Serif"/>
              <a:cs typeface="Bree Serif"/>
              <a:sym typeface="Bree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txBox="1"/>
          <p:nvPr>
            <p:ph type="title"/>
          </p:nvPr>
        </p:nvSpPr>
        <p:spPr>
          <a:xfrm>
            <a:off x="3205650" y="0"/>
            <a:ext cx="2732700" cy="7500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rgbClr val="000000"/>
              </a:buClr>
              <a:buSzPts val="990"/>
              <a:buFont typeface="Arial"/>
              <a:buNone/>
            </a:pPr>
            <a:r>
              <a:rPr lang="en" sz="3000"/>
              <a:t>Prototyping</a:t>
            </a:r>
            <a:endParaRPr sz="3000"/>
          </a:p>
        </p:txBody>
      </p:sp>
      <p:sp>
        <p:nvSpPr>
          <p:cNvPr id="293" name="Google Shape;293;p33"/>
          <p:cNvSpPr txBox="1"/>
          <p:nvPr>
            <p:ph idx="1" type="body"/>
          </p:nvPr>
        </p:nvSpPr>
        <p:spPr>
          <a:xfrm>
            <a:off x="1052550" y="1116150"/>
            <a:ext cx="4166400" cy="11265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SzPts val="1800"/>
              <a:buChar char="●"/>
            </a:pPr>
            <a:r>
              <a:rPr lang="en" sz="1800"/>
              <a:t>INDI Driver Installation &amp; Testing</a:t>
            </a:r>
            <a:endParaRPr sz="1800"/>
          </a:p>
          <a:p>
            <a:pPr indent="-342900" lvl="0" marL="457200" rtl="0" algn="l">
              <a:lnSpc>
                <a:spcPct val="95000"/>
              </a:lnSpc>
              <a:spcBef>
                <a:spcPts val="0"/>
              </a:spcBef>
              <a:spcAft>
                <a:spcPts val="0"/>
              </a:spcAft>
              <a:buSzPts val="1800"/>
              <a:buChar char="●"/>
            </a:pPr>
            <a:r>
              <a:rPr lang="en" sz="1800"/>
              <a:t>PHD2 Guiding &amp; Tracking Test</a:t>
            </a:r>
            <a:endParaRPr sz="1800"/>
          </a:p>
          <a:p>
            <a:pPr indent="-342900" lvl="0" marL="457200" rtl="0" algn="l">
              <a:lnSpc>
                <a:spcPct val="95000"/>
              </a:lnSpc>
              <a:spcBef>
                <a:spcPts val="0"/>
              </a:spcBef>
              <a:spcAft>
                <a:spcPts val="0"/>
              </a:spcAft>
              <a:buSzPts val="1800"/>
              <a:buChar char="●"/>
            </a:pPr>
            <a:r>
              <a:rPr lang="en" sz="1800"/>
              <a:t>Raspberry PI Camera HQ Testing</a:t>
            </a:r>
            <a:endParaRPr sz="1800"/>
          </a:p>
          <a:p>
            <a:pPr indent="0" lvl="0" marL="457200" rtl="0" algn="l">
              <a:lnSpc>
                <a:spcPct val="95000"/>
              </a:lnSpc>
              <a:spcBef>
                <a:spcPts val="1200"/>
              </a:spcBef>
              <a:spcAft>
                <a:spcPts val="1200"/>
              </a:spcAft>
              <a:buSzPts val="935"/>
              <a:buNone/>
            </a:pPr>
            <a:r>
              <a:t/>
            </a:r>
            <a:endParaRPr sz="1800"/>
          </a:p>
        </p:txBody>
      </p:sp>
      <p:pic>
        <p:nvPicPr>
          <p:cNvPr id="294" name="Google Shape;294;p33"/>
          <p:cNvPicPr preferRelativeResize="0"/>
          <p:nvPr/>
        </p:nvPicPr>
        <p:blipFill>
          <a:blip r:embed="rId3">
            <a:alphaModFix/>
          </a:blip>
          <a:stretch>
            <a:fillRect/>
          </a:stretch>
        </p:blipFill>
        <p:spPr>
          <a:xfrm>
            <a:off x="619775" y="2382550"/>
            <a:ext cx="5168426" cy="2200350"/>
          </a:xfrm>
          <a:prstGeom prst="rect">
            <a:avLst/>
          </a:prstGeom>
          <a:noFill/>
          <a:ln cap="flat" cmpd="sng" w="9525">
            <a:solidFill>
              <a:srgbClr val="0000FF"/>
            </a:solidFill>
            <a:prstDash val="solid"/>
            <a:round/>
            <a:headEnd len="sm" w="sm" type="none"/>
            <a:tailEnd len="sm" w="sm" type="none"/>
          </a:ln>
        </p:spPr>
      </p:pic>
      <p:pic>
        <p:nvPicPr>
          <p:cNvPr id="295" name="Google Shape;295;p33"/>
          <p:cNvPicPr preferRelativeResize="0"/>
          <p:nvPr/>
        </p:nvPicPr>
        <p:blipFill>
          <a:blip r:embed="rId4">
            <a:alphaModFix/>
          </a:blip>
          <a:stretch>
            <a:fillRect/>
          </a:stretch>
        </p:blipFill>
        <p:spPr>
          <a:xfrm>
            <a:off x="5218950" y="890000"/>
            <a:ext cx="1295400" cy="1352550"/>
          </a:xfrm>
          <a:prstGeom prst="rect">
            <a:avLst/>
          </a:prstGeom>
          <a:noFill/>
          <a:ln cap="flat" cmpd="sng" w="9525">
            <a:solidFill>
              <a:srgbClr val="0000FF"/>
            </a:solidFill>
            <a:prstDash val="solid"/>
            <a:round/>
            <a:headEnd len="sm" w="sm" type="none"/>
            <a:tailEnd len="sm" w="sm" type="none"/>
          </a:ln>
        </p:spPr>
      </p:pic>
      <p:pic>
        <p:nvPicPr>
          <p:cNvPr id="296" name="Google Shape;296;p33"/>
          <p:cNvPicPr preferRelativeResize="0"/>
          <p:nvPr/>
        </p:nvPicPr>
        <p:blipFill>
          <a:blip r:embed="rId5">
            <a:alphaModFix/>
          </a:blip>
          <a:stretch>
            <a:fillRect/>
          </a:stretch>
        </p:blipFill>
        <p:spPr>
          <a:xfrm>
            <a:off x="5938362" y="2382550"/>
            <a:ext cx="2939790" cy="2200350"/>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4"/>
          <p:cNvSpPr txBox="1"/>
          <p:nvPr>
            <p:ph type="title"/>
          </p:nvPr>
        </p:nvSpPr>
        <p:spPr>
          <a:xfrm>
            <a:off x="2619000" y="0"/>
            <a:ext cx="3906000" cy="914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Software Prototyping</a:t>
            </a:r>
            <a:endParaRPr sz="3000"/>
          </a:p>
        </p:txBody>
      </p:sp>
      <p:sp>
        <p:nvSpPr>
          <p:cNvPr id="302" name="Google Shape;302;p34"/>
          <p:cNvSpPr txBox="1"/>
          <p:nvPr>
            <p:ph idx="1" type="body"/>
          </p:nvPr>
        </p:nvSpPr>
        <p:spPr>
          <a:xfrm>
            <a:off x="2487600" y="4414800"/>
            <a:ext cx="4168800" cy="5679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sz="2000"/>
              <a:t>Foundation of our User Interface </a:t>
            </a:r>
            <a:endParaRPr sz="2000"/>
          </a:p>
        </p:txBody>
      </p:sp>
      <p:pic>
        <p:nvPicPr>
          <p:cNvPr id="303" name="Google Shape;303;p34"/>
          <p:cNvPicPr preferRelativeResize="0"/>
          <p:nvPr/>
        </p:nvPicPr>
        <p:blipFill>
          <a:blip r:embed="rId3">
            <a:alphaModFix/>
          </a:blip>
          <a:stretch>
            <a:fillRect/>
          </a:stretch>
        </p:blipFill>
        <p:spPr>
          <a:xfrm>
            <a:off x="2580225" y="914100"/>
            <a:ext cx="3983550" cy="3561225"/>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5"/>
          <p:cNvSpPr txBox="1"/>
          <p:nvPr>
            <p:ph type="title"/>
          </p:nvPr>
        </p:nvSpPr>
        <p:spPr>
          <a:xfrm>
            <a:off x="3047550" y="0"/>
            <a:ext cx="3048900" cy="7983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Current Budget</a:t>
            </a:r>
            <a:endParaRPr sz="3000"/>
          </a:p>
        </p:txBody>
      </p:sp>
      <p:graphicFrame>
        <p:nvGraphicFramePr>
          <p:cNvPr id="309" name="Google Shape;309;p35"/>
          <p:cNvGraphicFramePr/>
          <p:nvPr/>
        </p:nvGraphicFramePr>
        <p:xfrm>
          <a:off x="1142475" y="798300"/>
          <a:ext cx="3000000" cy="3000000"/>
        </p:xfrm>
        <a:graphic>
          <a:graphicData uri="http://schemas.openxmlformats.org/drawingml/2006/table">
            <a:tbl>
              <a:tblPr>
                <a:noFill/>
                <a:tableStyleId>{4D8D0809-C839-483A-A35A-23EA3515A6C2}</a:tableStyleId>
              </a:tblPr>
              <a:tblGrid>
                <a:gridCol w="2286350"/>
                <a:gridCol w="2286350"/>
                <a:gridCol w="2286350"/>
              </a:tblGrid>
              <a:tr h="599925">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Quantity</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Cost per 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Diffraction Grating</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$80</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Protected Silver Coating Mirrors</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$43</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Main PCB</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∼$35</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Secondary PCB</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∼$40</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Stepper Motors</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$23.99</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Total</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7</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$288.98</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6"/>
          <p:cNvSpPr txBox="1"/>
          <p:nvPr>
            <p:ph type="title"/>
          </p:nvPr>
        </p:nvSpPr>
        <p:spPr>
          <a:xfrm>
            <a:off x="2899275" y="0"/>
            <a:ext cx="3203700" cy="1009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sz="3000"/>
              <a:t>Bill of Materials</a:t>
            </a:r>
            <a:endParaRPr sz="3000"/>
          </a:p>
        </p:txBody>
      </p:sp>
      <p:graphicFrame>
        <p:nvGraphicFramePr>
          <p:cNvPr id="315" name="Google Shape;315;p36"/>
          <p:cNvGraphicFramePr/>
          <p:nvPr/>
        </p:nvGraphicFramePr>
        <p:xfrm>
          <a:off x="1753088" y="1200375"/>
          <a:ext cx="3000000" cy="3000000"/>
        </p:xfrm>
        <a:graphic>
          <a:graphicData uri="http://schemas.openxmlformats.org/drawingml/2006/table">
            <a:tbl>
              <a:tblPr>
                <a:noFill/>
                <a:tableStyleId>{4D8D0809-C839-483A-A35A-23EA3515A6C2}</a:tableStyleId>
              </a:tblPr>
              <a:tblGrid>
                <a:gridCol w="1879275"/>
                <a:gridCol w="1879275"/>
                <a:gridCol w="1879275"/>
              </a:tblGrid>
              <a:tr h="599925">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Quantity</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Cost</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Telescope &amp; Mount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$1000</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Camera</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$999</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HDMI Display</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$80</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Total</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3</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$2079</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7"/>
          <p:cNvSpPr txBox="1"/>
          <p:nvPr>
            <p:ph type="title"/>
          </p:nvPr>
        </p:nvSpPr>
        <p:spPr>
          <a:xfrm>
            <a:off x="2860500" y="0"/>
            <a:ext cx="34230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Work Distribution</a:t>
            </a:r>
            <a:endParaRPr sz="3000"/>
          </a:p>
        </p:txBody>
      </p:sp>
      <p:graphicFrame>
        <p:nvGraphicFramePr>
          <p:cNvPr id="321" name="Google Shape;321;p37"/>
          <p:cNvGraphicFramePr/>
          <p:nvPr/>
        </p:nvGraphicFramePr>
        <p:xfrm>
          <a:off x="328025" y="914088"/>
          <a:ext cx="3000000" cy="3000000"/>
        </p:xfrm>
        <a:graphic>
          <a:graphicData uri="http://schemas.openxmlformats.org/drawingml/2006/table">
            <a:tbl>
              <a:tblPr>
                <a:noFill/>
                <a:tableStyleId>{4D8D0809-C839-483A-A35A-23EA3515A6C2}</a:tableStyleId>
              </a:tblPr>
              <a:tblGrid>
                <a:gridCol w="1371600"/>
                <a:gridCol w="1371600"/>
                <a:gridCol w="1371600"/>
              </a:tblGrid>
              <a:tr h="400575">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Task</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Primary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Secondary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5465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3D Print &amp; Design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Addison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3350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Camera Control</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N/A</a:t>
                      </a:r>
                      <a:endParaRPr sz="1200">
                        <a:solidFill>
                          <a:srgbClr val="FF0000"/>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5465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Drivers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3350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Frontend User Interface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Alejandro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73955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Hardware &amp; Software Integration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Alejandro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36975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PCB Design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graphicFrame>
        <p:nvGraphicFramePr>
          <p:cNvPr id="322" name="Google Shape;322;p37"/>
          <p:cNvGraphicFramePr/>
          <p:nvPr/>
        </p:nvGraphicFramePr>
        <p:xfrm>
          <a:off x="4681728" y="914075"/>
          <a:ext cx="3000000" cy="3000000"/>
        </p:xfrm>
        <a:graphic>
          <a:graphicData uri="http://schemas.openxmlformats.org/drawingml/2006/table">
            <a:tbl>
              <a:tblPr>
                <a:noFill/>
                <a:tableStyleId>{4D8D0809-C839-483A-A35A-23EA3515A6C2}</a:tableStyleId>
              </a:tblPr>
              <a:tblGrid>
                <a:gridCol w="1371600"/>
                <a:gridCol w="1371600"/>
                <a:gridCol w="1371600"/>
              </a:tblGrid>
              <a:tr h="491000">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Task</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Primary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Secondary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74372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PHD2 Client Integration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9469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Software for Spectrum Classification &amp; Analysis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Alejandro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681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Spectrometer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Addison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681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Spectrum Analysis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Addison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rgbClr val="FF0000"/>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681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Stretch Board</a:t>
                      </a:r>
                      <a:endParaRPr sz="12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200">
                          <a:solidFill>
                            <a:schemeClr val="lt1"/>
                          </a:solidFill>
                          <a:latin typeface="Bree Serif"/>
                          <a:ea typeface="Bree Serif"/>
                          <a:cs typeface="Bree Serif"/>
                          <a:sym typeface="Bree Serif"/>
                        </a:rPr>
                        <a:t>(Motor Control)</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ph type="title"/>
          </p:nvPr>
        </p:nvSpPr>
        <p:spPr>
          <a:xfrm>
            <a:off x="1355825" y="0"/>
            <a:ext cx="64323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Progress and Plan for Completion (June)</a:t>
            </a:r>
            <a:endParaRPr sz="3000"/>
          </a:p>
        </p:txBody>
      </p:sp>
      <p:graphicFrame>
        <p:nvGraphicFramePr>
          <p:cNvPr id="328" name="Google Shape;328;p38"/>
          <p:cNvGraphicFramePr/>
          <p:nvPr/>
        </p:nvGraphicFramePr>
        <p:xfrm>
          <a:off x="114300" y="1245275"/>
          <a:ext cx="3000000" cy="3000000"/>
        </p:xfrm>
        <a:graphic>
          <a:graphicData uri="http://schemas.openxmlformats.org/drawingml/2006/table">
            <a:tbl>
              <a:tblPr>
                <a:noFill/>
                <a:tableStyleId>{4D8D0809-C839-483A-A35A-23EA3515A6C2}</a:tableStyleId>
              </a:tblPr>
              <a:tblGrid>
                <a:gridCol w="1273625"/>
                <a:gridCol w="1273625"/>
                <a:gridCol w="1273625"/>
                <a:gridCol w="1273625"/>
                <a:gridCol w="1273625"/>
                <a:gridCol w="1273625"/>
                <a:gridCol w="1273625"/>
              </a:tblGrid>
              <a:tr h="72642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Sunday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Monday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Tuesday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Wednesday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Thursday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Friday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Saturday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3</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4</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5</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6</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7</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8</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9</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10</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11</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12</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13</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14</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15</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16</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17</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18</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19</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20</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21</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22</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23</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24</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25</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26</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27</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28</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29</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sz="1600">
                          <a:solidFill>
                            <a:srgbClr val="FF0000"/>
                          </a:solidFill>
                          <a:latin typeface="Bree Serif"/>
                          <a:ea typeface="Bree Serif"/>
                          <a:cs typeface="Bree Serif"/>
                          <a:sym typeface="Bree Serif"/>
                        </a:rPr>
                        <a:t>30</a:t>
                      </a:r>
                      <a:endParaRPr sz="1600">
                        <a:solidFill>
                          <a:srgbClr val="FF0000"/>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gridSpan="5">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c hMerge="1"/>
                <a:tc hMerge="1"/>
              </a:tr>
            </a:tbl>
          </a:graphicData>
        </a:graphic>
      </p:graphicFrame>
      <p:cxnSp>
        <p:nvCxnSpPr>
          <p:cNvPr id="329" name="Google Shape;329;p38"/>
          <p:cNvCxnSpPr>
            <a:stCxn id="330" idx="6"/>
            <a:endCxn id="331" idx="1"/>
          </p:cNvCxnSpPr>
          <p:nvPr/>
        </p:nvCxnSpPr>
        <p:spPr>
          <a:xfrm flipH="1" rot="10800000">
            <a:off x="484375" y="2373575"/>
            <a:ext cx="1803000" cy="2127600"/>
          </a:xfrm>
          <a:prstGeom prst="straightConnector1">
            <a:avLst/>
          </a:prstGeom>
          <a:noFill/>
          <a:ln cap="flat" cmpd="sng" w="9525">
            <a:solidFill>
              <a:schemeClr val="dk2"/>
            </a:solidFill>
            <a:prstDash val="solid"/>
            <a:round/>
            <a:headEnd len="med" w="med" type="none"/>
            <a:tailEnd len="med" w="med" type="none"/>
          </a:ln>
        </p:spPr>
      </p:cxnSp>
      <p:cxnSp>
        <p:nvCxnSpPr>
          <p:cNvPr id="332" name="Google Shape;332;p38"/>
          <p:cNvCxnSpPr>
            <a:stCxn id="330" idx="6"/>
            <a:endCxn id="331" idx="3"/>
          </p:cNvCxnSpPr>
          <p:nvPr/>
        </p:nvCxnSpPr>
        <p:spPr>
          <a:xfrm flipH="1" rot="10800000">
            <a:off x="484375" y="4313075"/>
            <a:ext cx="1803000" cy="188100"/>
          </a:xfrm>
          <a:prstGeom prst="straightConnector1">
            <a:avLst/>
          </a:prstGeom>
          <a:noFill/>
          <a:ln cap="flat" cmpd="sng" w="9525">
            <a:solidFill>
              <a:schemeClr val="dk2"/>
            </a:solidFill>
            <a:prstDash val="solid"/>
            <a:round/>
            <a:headEnd len="med" w="med" type="none"/>
            <a:tailEnd len="med" w="med" type="none"/>
          </a:ln>
        </p:spPr>
      </p:cxnSp>
      <p:sp>
        <p:nvSpPr>
          <p:cNvPr id="331" name="Google Shape;331;p38"/>
          <p:cNvSpPr/>
          <p:nvPr/>
        </p:nvSpPr>
        <p:spPr>
          <a:xfrm>
            <a:off x="1885725" y="1971700"/>
            <a:ext cx="2743200" cy="2743200"/>
          </a:xfrm>
          <a:prstGeom prst="ellipse">
            <a:avLst/>
          </a:prstGeom>
          <a:solidFill>
            <a:schemeClr val="dk1"/>
          </a:solidFill>
          <a:ln cap="flat" cmpd="sng" w="9525">
            <a:solidFill>
              <a:schemeClr val="lt1"/>
            </a:solidFill>
            <a:prstDash val="solid"/>
            <a:round/>
            <a:headEnd len="sm" w="sm" type="none"/>
            <a:tailEnd len="sm" w="sm" type="none"/>
          </a:ln>
          <a:effectLst>
            <a:reflection blurRad="0" dir="0" dist="0" endA="0" endPos="20000" fadeDir="5400012" kx="0" rotWithShape="0" algn="bl" stA="5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June 30th:</a:t>
            </a:r>
            <a:endParaRPr sz="16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600">
                <a:solidFill>
                  <a:schemeClr val="lt1"/>
                </a:solidFill>
                <a:latin typeface="Bree Serif"/>
                <a:ea typeface="Bree Serif"/>
                <a:cs typeface="Bree Serif"/>
                <a:sym typeface="Bree Serif"/>
              </a:rPr>
              <a:t>Rudimentary</a:t>
            </a:r>
            <a:r>
              <a:rPr lang="en" sz="1600">
                <a:solidFill>
                  <a:schemeClr val="lt1"/>
                </a:solidFill>
                <a:latin typeface="Bree Serif"/>
                <a:ea typeface="Bree Serif"/>
                <a:cs typeface="Bree Serif"/>
                <a:sym typeface="Bree Serif"/>
              </a:rPr>
              <a:t> classification</a:t>
            </a:r>
            <a:endParaRPr sz="1600">
              <a:solidFill>
                <a:schemeClr val="lt1"/>
              </a:solidFill>
              <a:latin typeface="Bree Serif"/>
              <a:ea typeface="Bree Serif"/>
              <a:cs typeface="Bree Serif"/>
              <a:sym typeface="Bree Serif"/>
            </a:endParaRPr>
          </a:p>
        </p:txBody>
      </p:sp>
      <p:sp>
        <p:nvSpPr>
          <p:cNvPr id="330" name="Google Shape;330;p38"/>
          <p:cNvSpPr/>
          <p:nvPr/>
        </p:nvSpPr>
        <p:spPr>
          <a:xfrm>
            <a:off x="164275" y="4341125"/>
            <a:ext cx="320100" cy="3201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ee Serif"/>
              <a:ea typeface="Bree Serif"/>
              <a:cs typeface="Bree Serif"/>
              <a:sym typeface="Bree Serif"/>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9"/>
          <p:cNvSpPr txBox="1"/>
          <p:nvPr>
            <p:ph type="title"/>
          </p:nvPr>
        </p:nvSpPr>
        <p:spPr>
          <a:xfrm>
            <a:off x="1433238" y="0"/>
            <a:ext cx="62775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Progress and Plan for Completion (July)</a:t>
            </a:r>
            <a:endParaRPr sz="3000"/>
          </a:p>
        </p:txBody>
      </p:sp>
      <p:graphicFrame>
        <p:nvGraphicFramePr>
          <p:cNvPr id="338" name="Google Shape;338;p39"/>
          <p:cNvGraphicFramePr/>
          <p:nvPr/>
        </p:nvGraphicFramePr>
        <p:xfrm>
          <a:off x="114300" y="1245275"/>
          <a:ext cx="3000000" cy="3000000"/>
        </p:xfrm>
        <a:graphic>
          <a:graphicData uri="http://schemas.openxmlformats.org/drawingml/2006/table">
            <a:tbl>
              <a:tblPr>
                <a:noFill/>
                <a:tableStyleId>{4D8D0809-C839-483A-A35A-23EA3515A6C2}</a:tableStyleId>
              </a:tblPr>
              <a:tblGrid>
                <a:gridCol w="1273625"/>
                <a:gridCol w="1273625"/>
                <a:gridCol w="1273625"/>
                <a:gridCol w="1273625"/>
                <a:gridCol w="1273625"/>
                <a:gridCol w="1273625"/>
                <a:gridCol w="1273625"/>
              </a:tblGrid>
              <a:tr h="72642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Sunday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Monday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Tuesday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Wednesday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Thursday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Friday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Saturday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FF0000"/>
                          </a:solidFill>
                          <a:latin typeface="Bree Serif"/>
                          <a:ea typeface="Bree Serif"/>
                          <a:cs typeface="Bree Serif"/>
                          <a:sym typeface="Bree Serif"/>
                        </a:rPr>
                        <a:t>1</a:t>
                      </a:r>
                      <a:endParaRPr sz="1600">
                        <a:solidFill>
                          <a:srgbClr val="FF0000"/>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3</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4</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5</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12</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13</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14</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15</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22</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23</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24</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25</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30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31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cxnSp>
        <p:nvCxnSpPr>
          <p:cNvPr id="339" name="Google Shape;339;p39"/>
          <p:cNvCxnSpPr>
            <a:stCxn id="340" idx="6"/>
            <a:endCxn id="341" idx="0"/>
          </p:cNvCxnSpPr>
          <p:nvPr/>
        </p:nvCxnSpPr>
        <p:spPr>
          <a:xfrm flipH="1" rot="10800000">
            <a:off x="1658575" y="1752800"/>
            <a:ext cx="2475300" cy="433200"/>
          </a:xfrm>
          <a:prstGeom prst="straightConnector1">
            <a:avLst/>
          </a:prstGeom>
          <a:noFill/>
          <a:ln cap="flat" cmpd="sng" w="9525">
            <a:solidFill>
              <a:schemeClr val="dk2"/>
            </a:solidFill>
            <a:prstDash val="solid"/>
            <a:round/>
            <a:headEnd len="med" w="med" type="none"/>
            <a:tailEnd len="med" w="med" type="none"/>
          </a:ln>
        </p:spPr>
      </p:cxnSp>
      <p:cxnSp>
        <p:nvCxnSpPr>
          <p:cNvPr id="342" name="Google Shape;342;p39"/>
          <p:cNvCxnSpPr>
            <a:stCxn id="340" idx="6"/>
            <a:endCxn id="341" idx="3"/>
          </p:cNvCxnSpPr>
          <p:nvPr/>
        </p:nvCxnSpPr>
        <p:spPr>
          <a:xfrm>
            <a:off x="1658575" y="2186000"/>
            <a:ext cx="1505700" cy="1908300"/>
          </a:xfrm>
          <a:prstGeom prst="straightConnector1">
            <a:avLst/>
          </a:prstGeom>
          <a:noFill/>
          <a:ln cap="flat" cmpd="sng" w="9525">
            <a:solidFill>
              <a:schemeClr val="dk2"/>
            </a:solidFill>
            <a:prstDash val="solid"/>
            <a:round/>
            <a:headEnd len="med" w="med" type="none"/>
            <a:tailEnd len="med" w="med" type="none"/>
          </a:ln>
        </p:spPr>
      </p:cxnSp>
      <p:sp>
        <p:nvSpPr>
          <p:cNvPr id="341" name="Google Shape;341;p39"/>
          <p:cNvSpPr/>
          <p:nvPr/>
        </p:nvSpPr>
        <p:spPr>
          <a:xfrm>
            <a:off x="2762400" y="1752800"/>
            <a:ext cx="2743200" cy="2743200"/>
          </a:xfrm>
          <a:prstGeom prst="ellipse">
            <a:avLst/>
          </a:prstGeom>
          <a:solidFill>
            <a:schemeClr val="dk1"/>
          </a:solidFill>
          <a:ln cap="flat" cmpd="sng" w="9525">
            <a:solidFill>
              <a:schemeClr val="lt1"/>
            </a:solidFill>
            <a:prstDash val="solid"/>
            <a:round/>
            <a:headEnd len="sm" w="sm" type="none"/>
            <a:tailEnd len="sm" w="sm" type="none"/>
          </a:ln>
          <a:effectLst>
            <a:reflection blurRad="0" dir="0" dist="0" endA="0" endPos="20000" fadeDir="5400012" kx="0" rotWithShape="0" algn="bl" stA="5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July 1st</a:t>
            </a:r>
            <a:r>
              <a:rPr lang="en" sz="1600">
                <a:solidFill>
                  <a:schemeClr val="lt1"/>
                </a:solidFill>
                <a:latin typeface="Bree Serif"/>
                <a:ea typeface="Bree Serif"/>
                <a:cs typeface="Bree Serif"/>
                <a:sym typeface="Bree Serif"/>
              </a:rPr>
              <a:t>:</a:t>
            </a:r>
            <a:endParaRPr sz="16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600">
                <a:solidFill>
                  <a:schemeClr val="lt1"/>
                </a:solidFill>
                <a:latin typeface="Bree Serif"/>
                <a:ea typeface="Bree Serif"/>
                <a:cs typeface="Bree Serif"/>
                <a:sym typeface="Bree Serif"/>
              </a:rPr>
              <a:t>Custom mount</a:t>
            </a:r>
            <a:endParaRPr sz="16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600">
                <a:solidFill>
                  <a:schemeClr val="lt1"/>
                </a:solidFill>
                <a:latin typeface="Bree Serif"/>
                <a:ea typeface="Bree Serif"/>
                <a:cs typeface="Bree Serif"/>
                <a:sym typeface="Bree Serif"/>
              </a:rPr>
              <a:t>(for stretch goal)</a:t>
            </a:r>
            <a:endParaRPr sz="1600">
              <a:solidFill>
                <a:schemeClr val="lt1"/>
              </a:solidFill>
              <a:latin typeface="Bree Serif"/>
              <a:ea typeface="Bree Serif"/>
              <a:cs typeface="Bree Serif"/>
              <a:sym typeface="Bree Serif"/>
            </a:endParaRPr>
          </a:p>
        </p:txBody>
      </p:sp>
      <p:sp>
        <p:nvSpPr>
          <p:cNvPr id="340" name="Google Shape;340;p39"/>
          <p:cNvSpPr/>
          <p:nvPr/>
        </p:nvSpPr>
        <p:spPr>
          <a:xfrm>
            <a:off x="1429975" y="2071700"/>
            <a:ext cx="228600" cy="2286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ee Serif"/>
              <a:ea typeface="Bree Serif"/>
              <a:cs typeface="Bree Serif"/>
              <a:sym typeface="Bree Serif"/>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0"/>
          <p:cNvSpPr txBox="1"/>
          <p:nvPr>
            <p:ph type="title"/>
          </p:nvPr>
        </p:nvSpPr>
        <p:spPr>
          <a:xfrm>
            <a:off x="1433238" y="0"/>
            <a:ext cx="62775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Progress and Plan for Completion (July)</a:t>
            </a:r>
            <a:endParaRPr sz="3000"/>
          </a:p>
        </p:txBody>
      </p:sp>
      <p:graphicFrame>
        <p:nvGraphicFramePr>
          <p:cNvPr id="348" name="Google Shape;348;p40"/>
          <p:cNvGraphicFramePr/>
          <p:nvPr/>
        </p:nvGraphicFramePr>
        <p:xfrm>
          <a:off x="114300" y="1245275"/>
          <a:ext cx="3000000" cy="3000000"/>
        </p:xfrm>
        <a:graphic>
          <a:graphicData uri="http://schemas.openxmlformats.org/drawingml/2006/table">
            <a:tbl>
              <a:tblPr>
                <a:noFill/>
                <a:tableStyleId>{4D8D0809-C839-483A-A35A-23EA3515A6C2}</a:tableStyleId>
              </a:tblPr>
              <a:tblGrid>
                <a:gridCol w="1273625"/>
                <a:gridCol w="1273625"/>
                <a:gridCol w="1273625"/>
                <a:gridCol w="1273625"/>
                <a:gridCol w="1273625"/>
                <a:gridCol w="1273625"/>
                <a:gridCol w="1273625"/>
              </a:tblGrid>
              <a:tr h="72642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Sunday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Monday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Tuesday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Wednesday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Thursday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Friday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Saturday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3</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4</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5</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12</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13</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14</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15</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0000"/>
                          </a:solidFill>
                          <a:latin typeface="Bree Serif"/>
                          <a:ea typeface="Bree Serif"/>
                          <a:cs typeface="Bree Serif"/>
                          <a:sym typeface="Bree Serif"/>
                        </a:rPr>
                        <a:t>18</a:t>
                      </a:r>
                      <a:endParaRPr>
                        <a:solidFill>
                          <a:srgbClr val="FF0000"/>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22</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23</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24</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25</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30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31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cxnSp>
        <p:nvCxnSpPr>
          <p:cNvPr id="349" name="Google Shape;349;p40"/>
          <p:cNvCxnSpPr>
            <a:stCxn id="350" idx="2"/>
            <a:endCxn id="351" idx="7"/>
          </p:cNvCxnSpPr>
          <p:nvPr/>
        </p:nvCxnSpPr>
        <p:spPr>
          <a:xfrm rot="10800000">
            <a:off x="3937525" y="2429850"/>
            <a:ext cx="1305300" cy="666300"/>
          </a:xfrm>
          <a:prstGeom prst="straightConnector1">
            <a:avLst/>
          </a:prstGeom>
          <a:noFill/>
          <a:ln cap="flat" cmpd="sng" w="9525">
            <a:solidFill>
              <a:schemeClr val="dk2"/>
            </a:solidFill>
            <a:prstDash val="solid"/>
            <a:round/>
            <a:headEnd len="med" w="med" type="none"/>
            <a:tailEnd len="med" w="med" type="none"/>
          </a:ln>
        </p:spPr>
      </p:cxnSp>
      <p:cxnSp>
        <p:nvCxnSpPr>
          <p:cNvPr id="352" name="Google Shape;352;p40"/>
          <p:cNvCxnSpPr>
            <a:stCxn id="350" idx="2"/>
            <a:endCxn id="351" idx="5"/>
          </p:cNvCxnSpPr>
          <p:nvPr/>
        </p:nvCxnSpPr>
        <p:spPr>
          <a:xfrm flipH="1">
            <a:off x="3937525" y="3096150"/>
            <a:ext cx="1305300" cy="1273500"/>
          </a:xfrm>
          <a:prstGeom prst="straightConnector1">
            <a:avLst/>
          </a:prstGeom>
          <a:noFill/>
          <a:ln cap="flat" cmpd="sng" w="9525">
            <a:solidFill>
              <a:schemeClr val="dk2"/>
            </a:solidFill>
            <a:prstDash val="solid"/>
            <a:round/>
            <a:headEnd len="med" w="med" type="none"/>
            <a:tailEnd len="med" w="med" type="none"/>
          </a:ln>
        </p:spPr>
      </p:cxnSp>
      <p:sp>
        <p:nvSpPr>
          <p:cNvPr id="351" name="Google Shape;351;p40"/>
          <p:cNvSpPr/>
          <p:nvPr/>
        </p:nvSpPr>
        <p:spPr>
          <a:xfrm>
            <a:off x="1595950" y="2028100"/>
            <a:ext cx="2743200" cy="2743200"/>
          </a:xfrm>
          <a:prstGeom prst="ellipse">
            <a:avLst/>
          </a:prstGeom>
          <a:solidFill>
            <a:schemeClr val="dk1"/>
          </a:solidFill>
          <a:ln cap="flat" cmpd="sng" w="9525">
            <a:solidFill>
              <a:schemeClr val="lt1"/>
            </a:solidFill>
            <a:prstDash val="solid"/>
            <a:round/>
            <a:headEnd len="sm" w="sm" type="none"/>
            <a:tailEnd len="sm" w="sm" type="none"/>
          </a:ln>
          <a:effectLst>
            <a:reflection blurRad="0" dir="0" dist="0" endA="0" endPos="20000" fadeDir="5400012" kx="0" rotWithShape="0" algn="bl" stA="5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July 18th:</a:t>
            </a:r>
            <a:endParaRPr sz="16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600">
                <a:solidFill>
                  <a:schemeClr val="lt1"/>
                </a:solidFill>
                <a:latin typeface="Bree Serif"/>
                <a:ea typeface="Bree Serif"/>
                <a:cs typeface="Bree Serif"/>
                <a:sym typeface="Bree Serif"/>
              </a:rPr>
              <a:t>Final adjustments</a:t>
            </a:r>
            <a:endParaRPr sz="1600">
              <a:solidFill>
                <a:schemeClr val="lt1"/>
              </a:solidFill>
              <a:latin typeface="Bree Serif"/>
              <a:ea typeface="Bree Serif"/>
              <a:cs typeface="Bree Serif"/>
              <a:sym typeface="Bree Serif"/>
            </a:endParaRPr>
          </a:p>
        </p:txBody>
      </p:sp>
      <p:sp>
        <p:nvSpPr>
          <p:cNvPr id="350" name="Google Shape;350;p40"/>
          <p:cNvSpPr/>
          <p:nvPr/>
        </p:nvSpPr>
        <p:spPr>
          <a:xfrm>
            <a:off x="5242825" y="2936100"/>
            <a:ext cx="320100" cy="3201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ee Serif"/>
              <a:ea typeface="Bree Serif"/>
              <a:cs typeface="Bree Serif"/>
              <a:sym typeface="Bree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1"/>
          <p:cNvSpPr txBox="1"/>
          <p:nvPr>
            <p:ph type="title"/>
          </p:nvPr>
        </p:nvSpPr>
        <p:spPr>
          <a:xfrm>
            <a:off x="1433238" y="0"/>
            <a:ext cx="62775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Progress and Plan for Completion (July)</a:t>
            </a:r>
            <a:endParaRPr sz="3000"/>
          </a:p>
        </p:txBody>
      </p:sp>
      <p:graphicFrame>
        <p:nvGraphicFramePr>
          <p:cNvPr id="358" name="Google Shape;358;p41"/>
          <p:cNvGraphicFramePr/>
          <p:nvPr/>
        </p:nvGraphicFramePr>
        <p:xfrm>
          <a:off x="114300" y="1245275"/>
          <a:ext cx="3000000" cy="3000000"/>
        </p:xfrm>
        <a:graphic>
          <a:graphicData uri="http://schemas.openxmlformats.org/drawingml/2006/table">
            <a:tbl>
              <a:tblPr>
                <a:noFill/>
                <a:tableStyleId>{4D8D0809-C839-483A-A35A-23EA3515A6C2}</a:tableStyleId>
              </a:tblPr>
              <a:tblGrid>
                <a:gridCol w="1273625"/>
                <a:gridCol w="1273625"/>
                <a:gridCol w="1273625"/>
                <a:gridCol w="1273625"/>
                <a:gridCol w="1273625"/>
                <a:gridCol w="1273625"/>
                <a:gridCol w="1273625"/>
              </a:tblGrid>
              <a:tr h="726425">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Sunday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Monday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Tuesday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Wednesday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Thursday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Friday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Saturday</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3</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4</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5</a:t>
                      </a:r>
                      <a:endParaRPr sz="1600">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12</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13</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14</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15</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18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rgbClr val="FF0000"/>
                          </a:solidFill>
                          <a:latin typeface="Bree Serif"/>
                          <a:ea typeface="Bree Serif"/>
                          <a:cs typeface="Bree Serif"/>
                          <a:sym typeface="Bree Serif"/>
                        </a:rPr>
                        <a:t>19</a:t>
                      </a:r>
                      <a:endParaRPr>
                        <a:solidFill>
                          <a:srgbClr val="FF0000"/>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22</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23</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24</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25</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26</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27</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62275">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28</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29</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30</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a:solidFill>
                            <a:schemeClr val="lt1"/>
                          </a:solidFill>
                          <a:latin typeface="Bree Serif"/>
                          <a:ea typeface="Bree Serif"/>
                          <a:cs typeface="Bree Serif"/>
                          <a:sym typeface="Bree Serif"/>
                        </a:rPr>
                        <a:t>31</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lt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a:solidFill>
                          <a:schemeClr val="lt1"/>
                        </a:solidFill>
                        <a:latin typeface="Bree Serif"/>
                        <a:ea typeface="Bree Serif"/>
                        <a:cs typeface="Bree Serif"/>
                        <a:sym typeface="Bree Serif"/>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cxnSp>
        <p:nvCxnSpPr>
          <p:cNvPr id="359" name="Google Shape;359;p41"/>
          <p:cNvCxnSpPr>
            <a:stCxn id="360" idx="2"/>
            <a:endCxn id="361" idx="7"/>
          </p:cNvCxnSpPr>
          <p:nvPr/>
        </p:nvCxnSpPr>
        <p:spPr>
          <a:xfrm rot="10800000">
            <a:off x="5476825" y="2498500"/>
            <a:ext cx="1026900" cy="600600"/>
          </a:xfrm>
          <a:prstGeom prst="straightConnector1">
            <a:avLst/>
          </a:prstGeom>
          <a:noFill/>
          <a:ln cap="flat" cmpd="sng" w="9525">
            <a:solidFill>
              <a:schemeClr val="dk2"/>
            </a:solidFill>
            <a:prstDash val="solid"/>
            <a:round/>
            <a:headEnd len="med" w="med" type="none"/>
            <a:tailEnd len="med" w="med" type="none"/>
          </a:ln>
        </p:spPr>
      </p:cxnSp>
      <p:cxnSp>
        <p:nvCxnSpPr>
          <p:cNvPr id="362" name="Google Shape;362;p41"/>
          <p:cNvCxnSpPr>
            <a:stCxn id="360" idx="2"/>
            <a:endCxn id="361" idx="5"/>
          </p:cNvCxnSpPr>
          <p:nvPr/>
        </p:nvCxnSpPr>
        <p:spPr>
          <a:xfrm flipH="1">
            <a:off x="5476825" y="3099100"/>
            <a:ext cx="1026900" cy="1339200"/>
          </a:xfrm>
          <a:prstGeom prst="straightConnector1">
            <a:avLst/>
          </a:prstGeom>
          <a:noFill/>
          <a:ln cap="flat" cmpd="sng" w="9525">
            <a:solidFill>
              <a:schemeClr val="dk2"/>
            </a:solidFill>
            <a:prstDash val="solid"/>
            <a:round/>
            <a:headEnd len="med" w="med" type="none"/>
            <a:tailEnd len="med" w="med" type="none"/>
          </a:ln>
        </p:spPr>
      </p:cxnSp>
      <p:sp>
        <p:nvSpPr>
          <p:cNvPr id="361" name="Google Shape;361;p41"/>
          <p:cNvSpPr/>
          <p:nvPr/>
        </p:nvSpPr>
        <p:spPr>
          <a:xfrm>
            <a:off x="3135250" y="2096850"/>
            <a:ext cx="2743200" cy="2743200"/>
          </a:xfrm>
          <a:prstGeom prst="ellipse">
            <a:avLst/>
          </a:prstGeom>
          <a:solidFill>
            <a:schemeClr val="dk1"/>
          </a:solidFill>
          <a:ln cap="flat" cmpd="sng" w="9525">
            <a:solidFill>
              <a:schemeClr val="lt1"/>
            </a:solidFill>
            <a:prstDash val="solid"/>
            <a:round/>
            <a:headEnd len="sm" w="sm" type="none"/>
            <a:tailEnd len="sm" w="sm" type="none"/>
          </a:ln>
          <a:effectLst>
            <a:reflection blurRad="0" dir="0" dist="0" endA="0" endPos="20000" fadeDir="5400012" kx="0" rotWithShape="0" algn="bl" stA="50000" stPos="0" sy="-100000" ky="0"/>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July 19th:</a:t>
            </a:r>
            <a:endParaRPr sz="16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600">
                <a:solidFill>
                  <a:schemeClr val="lt1"/>
                </a:solidFill>
                <a:latin typeface="Bree Serif"/>
                <a:ea typeface="Bree Serif"/>
                <a:cs typeface="Bree Serif"/>
                <a:sym typeface="Bree Serif"/>
              </a:rPr>
              <a:t>Final Showcase</a:t>
            </a:r>
            <a:endParaRPr sz="1600">
              <a:solidFill>
                <a:schemeClr val="lt1"/>
              </a:solidFill>
              <a:latin typeface="Bree Serif"/>
              <a:ea typeface="Bree Serif"/>
              <a:cs typeface="Bree Serif"/>
              <a:sym typeface="Bree Serif"/>
            </a:endParaRPr>
          </a:p>
        </p:txBody>
      </p:sp>
      <p:sp>
        <p:nvSpPr>
          <p:cNvPr id="360" name="Google Shape;360;p41"/>
          <p:cNvSpPr/>
          <p:nvPr/>
        </p:nvSpPr>
        <p:spPr>
          <a:xfrm>
            <a:off x="6503725" y="2939050"/>
            <a:ext cx="320100" cy="3201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ee Serif"/>
              <a:ea typeface="Bree Serif"/>
              <a:cs typeface="Bree Serif"/>
              <a:sym typeface="Bree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5"/>
          <p:cNvSpPr txBox="1"/>
          <p:nvPr>
            <p:ph type="title"/>
          </p:nvPr>
        </p:nvSpPr>
        <p:spPr>
          <a:xfrm>
            <a:off x="1909350" y="0"/>
            <a:ext cx="5325300" cy="914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Motivation and Background</a:t>
            </a:r>
            <a:endParaRPr sz="3000"/>
          </a:p>
        </p:txBody>
      </p:sp>
      <p:pic>
        <p:nvPicPr>
          <p:cNvPr id="154" name="Google Shape;154;p15"/>
          <p:cNvPicPr preferRelativeResize="0"/>
          <p:nvPr/>
        </p:nvPicPr>
        <p:blipFill>
          <a:blip r:embed="rId3">
            <a:alphaModFix/>
          </a:blip>
          <a:stretch>
            <a:fillRect/>
          </a:stretch>
        </p:blipFill>
        <p:spPr>
          <a:xfrm>
            <a:off x="3574700" y="1169325"/>
            <a:ext cx="2298100" cy="2997550"/>
          </a:xfrm>
          <a:prstGeom prst="rect">
            <a:avLst/>
          </a:prstGeom>
          <a:noFill/>
          <a:ln cap="flat" cmpd="sng" w="9525">
            <a:solidFill>
              <a:srgbClr val="0000FF"/>
            </a:solidFill>
            <a:prstDash val="solid"/>
            <a:round/>
            <a:headEnd len="sm" w="sm" type="none"/>
            <a:tailEnd len="sm" w="sm" type="none"/>
          </a:ln>
        </p:spPr>
      </p:pic>
      <p:pic>
        <p:nvPicPr>
          <p:cNvPr id="155" name="Google Shape;155;p15"/>
          <p:cNvPicPr preferRelativeResize="0"/>
          <p:nvPr/>
        </p:nvPicPr>
        <p:blipFill rotWithShape="1">
          <a:blip r:embed="rId4">
            <a:alphaModFix/>
          </a:blip>
          <a:srcRect b="16541" l="4712" r="5018" t="43443"/>
          <a:stretch/>
        </p:blipFill>
        <p:spPr>
          <a:xfrm>
            <a:off x="329325" y="3052725"/>
            <a:ext cx="3015752" cy="1114150"/>
          </a:xfrm>
          <a:prstGeom prst="rect">
            <a:avLst/>
          </a:prstGeom>
          <a:noFill/>
          <a:ln cap="flat" cmpd="sng" w="9525">
            <a:solidFill>
              <a:srgbClr val="0000FF"/>
            </a:solidFill>
            <a:prstDash val="solid"/>
            <a:round/>
            <a:headEnd len="sm" w="sm" type="none"/>
            <a:tailEnd len="sm" w="sm" type="none"/>
          </a:ln>
        </p:spPr>
      </p:pic>
      <p:pic>
        <p:nvPicPr>
          <p:cNvPr id="156" name="Google Shape;156;p15"/>
          <p:cNvPicPr preferRelativeResize="0"/>
          <p:nvPr/>
        </p:nvPicPr>
        <p:blipFill>
          <a:blip r:embed="rId5">
            <a:alphaModFix/>
          </a:blip>
          <a:stretch>
            <a:fillRect/>
          </a:stretch>
        </p:blipFill>
        <p:spPr>
          <a:xfrm rot="5400000">
            <a:off x="5866061" y="1806112"/>
            <a:ext cx="3030277" cy="1691226"/>
          </a:xfrm>
          <a:prstGeom prst="rect">
            <a:avLst/>
          </a:prstGeom>
          <a:noFill/>
          <a:ln cap="flat" cmpd="sng" w="9525">
            <a:solidFill>
              <a:srgbClr val="0000FF"/>
            </a:solidFill>
            <a:prstDash val="solid"/>
            <a:round/>
            <a:headEnd len="sm" w="sm" type="none"/>
            <a:tailEnd len="sm" w="sm" type="none"/>
          </a:ln>
        </p:spPr>
      </p:pic>
      <p:sp>
        <p:nvSpPr>
          <p:cNvPr id="157" name="Google Shape;157;p15"/>
          <p:cNvSpPr txBox="1"/>
          <p:nvPr/>
        </p:nvSpPr>
        <p:spPr>
          <a:xfrm>
            <a:off x="542550" y="1758025"/>
            <a:ext cx="2589300" cy="91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Bree Serif"/>
              <a:buChar char="●"/>
            </a:pPr>
            <a:r>
              <a:rPr lang="en" sz="1600">
                <a:solidFill>
                  <a:schemeClr val="lt1"/>
                </a:solidFill>
                <a:latin typeface="Bree Serif"/>
                <a:ea typeface="Bree Serif"/>
                <a:cs typeface="Bree Serif"/>
                <a:sym typeface="Bree Serif"/>
              </a:rPr>
              <a:t>Curiosity</a:t>
            </a:r>
            <a:endParaRPr sz="1600">
              <a:solidFill>
                <a:schemeClr val="lt1"/>
              </a:solidFill>
              <a:latin typeface="Bree Serif"/>
              <a:ea typeface="Bree Serif"/>
              <a:cs typeface="Bree Serif"/>
              <a:sym typeface="Bree Serif"/>
            </a:endParaRPr>
          </a:p>
          <a:p>
            <a:pPr indent="-330200" lvl="0" marL="457200" rtl="0" algn="l">
              <a:spcBef>
                <a:spcPts val="0"/>
              </a:spcBef>
              <a:spcAft>
                <a:spcPts val="0"/>
              </a:spcAft>
              <a:buClr>
                <a:schemeClr val="lt1"/>
              </a:buClr>
              <a:buSzPts val="1600"/>
              <a:buFont typeface="Bree Serif"/>
              <a:buChar char="●"/>
            </a:pPr>
            <a:r>
              <a:rPr lang="en" sz="1600">
                <a:solidFill>
                  <a:schemeClr val="lt1"/>
                </a:solidFill>
                <a:latin typeface="Bree Serif"/>
                <a:ea typeface="Bree Serif"/>
                <a:cs typeface="Bree Serif"/>
                <a:sym typeface="Bree Serif"/>
              </a:rPr>
              <a:t>Market </a:t>
            </a:r>
            <a:r>
              <a:rPr lang="en" sz="1600">
                <a:solidFill>
                  <a:schemeClr val="lt1"/>
                </a:solidFill>
                <a:latin typeface="Bree Serif"/>
                <a:ea typeface="Bree Serif"/>
                <a:cs typeface="Bree Serif"/>
                <a:sym typeface="Bree Serif"/>
              </a:rPr>
              <a:t>opportunity</a:t>
            </a:r>
            <a:endParaRPr sz="1600">
              <a:solidFill>
                <a:schemeClr val="lt1"/>
              </a:solidFill>
              <a:latin typeface="Bree Serif"/>
              <a:ea typeface="Bree Serif"/>
              <a:cs typeface="Bree Serif"/>
              <a:sym typeface="Bree Serif"/>
            </a:endParaRPr>
          </a:p>
          <a:p>
            <a:pPr indent="-330200" lvl="0" marL="457200" rtl="0" algn="l">
              <a:spcBef>
                <a:spcPts val="0"/>
              </a:spcBef>
              <a:spcAft>
                <a:spcPts val="0"/>
              </a:spcAft>
              <a:buClr>
                <a:schemeClr val="lt1"/>
              </a:buClr>
              <a:buSzPts val="1600"/>
              <a:buFont typeface="Bree Serif"/>
              <a:buChar char="●"/>
            </a:pPr>
            <a:r>
              <a:rPr lang="en" sz="1600">
                <a:solidFill>
                  <a:schemeClr val="lt1"/>
                </a:solidFill>
                <a:latin typeface="Bree Serif"/>
                <a:ea typeface="Bree Serif"/>
                <a:cs typeface="Bree Serif"/>
                <a:sym typeface="Bree Serif"/>
              </a:rPr>
              <a:t>Modern Resources</a:t>
            </a:r>
            <a:endParaRPr sz="1600">
              <a:solidFill>
                <a:schemeClr val="lt1"/>
              </a:solidFill>
              <a:latin typeface="Bree Serif"/>
              <a:ea typeface="Bree Serif"/>
              <a:cs typeface="Bree Serif"/>
              <a:sym typeface="Bree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2"/>
          <p:cNvSpPr txBox="1"/>
          <p:nvPr>
            <p:ph type="title"/>
          </p:nvPr>
        </p:nvSpPr>
        <p:spPr>
          <a:xfrm>
            <a:off x="2877150" y="2141250"/>
            <a:ext cx="33897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Questions?</a:t>
            </a:r>
            <a:endParaRPr sz="5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6"/>
          <p:cNvSpPr txBox="1"/>
          <p:nvPr>
            <p:ph type="title"/>
          </p:nvPr>
        </p:nvSpPr>
        <p:spPr>
          <a:xfrm>
            <a:off x="3051750" y="0"/>
            <a:ext cx="3040500" cy="646500"/>
          </a:xfrm>
          <a:prstGeom prst="rect">
            <a:avLst/>
          </a:prstGeom>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SzPts val="990"/>
              <a:buNone/>
            </a:pPr>
            <a:r>
              <a:rPr lang="en" sz="3000"/>
              <a:t>Project Goals</a:t>
            </a:r>
            <a:endParaRPr sz="3000"/>
          </a:p>
        </p:txBody>
      </p:sp>
      <p:sp>
        <p:nvSpPr>
          <p:cNvPr id="163" name="Google Shape;163;p16"/>
          <p:cNvSpPr txBox="1"/>
          <p:nvPr>
            <p:ph idx="1" type="body"/>
          </p:nvPr>
        </p:nvSpPr>
        <p:spPr>
          <a:xfrm>
            <a:off x="1052550" y="795750"/>
            <a:ext cx="7038900" cy="3552000"/>
          </a:xfrm>
          <a:prstGeom prst="rect">
            <a:avLst/>
          </a:prstGeom>
        </p:spPr>
        <p:txBody>
          <a:bodyPr anchorCtr="0" anchor="t" bIns="91425" lIns="91425" spcFirstLastPara="1" rIns="91425" wrap="square" tIns="91425">
            <a:noAutofit/>
          </a:bodyPr>
          <a:lstStyle/>
          <a:p>
            <a:pPr indent="-331787" lvl="0" marL="457200" rtl="0" algn="l">
              <a:lnSpc>
                <a:spcPct val="95000"/>
              </a:lnSpc>
              <a:spcBef>
                <a:spcPts val="0"/>
              </a:spcBef>
              <a:spcAft>
                <a:spcPts val="0"/>
              </a:spcAft>
              <a:buSzPts val="1625"/>
              <a:buChar char="●"/>
            </a:pPr>
            <a:r>
              <a:rPr lang="en" sz="1625"/>
              <a:t>Basic Goals</a:t>
            </a:r>
            <a:endParaRPr sz="1625"/>
          </a:p>
          <a:p>
            <a:pPr indent="-331787" lvl="1" marL="914400" rtl="0" algn="l">
              <a:lnSpc>
                <a:spcPct val="95000"/>
              </a:lnSpc>
              <a:spcBef>
                <a:spcPts val="0"/>
              </a:spcBef>
              <a:spcAft>
                <a:spcPts val="0"/>
              </a:spcAft>
              <a:buSzPts val="1625"/>
              <a:buChar char="○"/>
            </a:pPr>
            <a:r>
              <a:rPr lang="en" sz="1625"/>
              <a:t>Broad Spectrum survey capabilities</a:t>
            </a:r>
            <a:endParaRPr sz="1625"/>
          </a:p>
          <a:p>
            <a:pPr indent="-331787" lvl="1" marL="914400" rtl="0" algn="l">
              <a:lnSpc>
                <a:spcPct val="95000"/>
              </a:lnSpc>
              <a:spcBef>
                <a:spcPts val="0"/>
              </a:spcBef>
              <a:spcAft>
                <a:spcPts val="0"/>
              </a:spcAft>
              <a:buSzPts val="1625"/>
              <a:buChar char="○"/>
            </a:pPr>
            <a:r>
              <a:rPr lang="en" sz="1625"/>
              <a:t>User Interface implementation</a:t>
            </a:r>
            <a:endParaRPr sz="1625"/>
          </a:p>
          <a:p>
            <a:pPr indent="-331787" lvl="1" marL="914400" rtl="0" algn="l">
              <a:lnSpc>
                <a:spcPct val="95000"/>
              </a:lnSpc>
              <a:spcBef>
                <a:spcPts val="0"/>
              </a:spcBef>
              <a:spcAft>
                <a:spcPts val="0"/>
              </a:spcAft>
              <a:buSzPts val="1625"/>
              <a:buChar char="○"/>
            </a:pPr>
            <a:r>
              <a:rPr lang="en" sz="1625"/>
              <a:t>General Control PCB</a:t>
            </a:r>
            <a:endParaRPr sz="1625"/>
          </a:p>
          <a:p>
            <a:pPr indent="-331787" lvl="0" marL="457200" rtl="0" algn="l">
              <a:lnSpc>
                <a:spcPct val="95000"/>
              </a:lnSpc>
              <a:spcBef>
                <a:spcPts val="0"/>
              </a:spcBef>
              <a:spcAft>
                <a:spcPts val="0"/>
              </a:spcAft>
              <a:buSzPts val="1625"/>
              <a:buChar char="●"/>
            </a:pPr>
            <a:r>
              <a:rPr lang="en" sz="1625"/>
              <a:t>Intermediate Goals </a:t>
            </a:r>
            <a:endParaRPr sz="1625"/>
          </a:p>
          <a:p>
            <a:pPr indent="-331787" lvl="1" marL="914400" rtl="0" algn="l">
              <a:lnSpc>
                <a:spcPct val="95000"/>
              </a:lnSpc>
              <a:spcBef>
                <a:spcPts val="0"/>
              </a:spcBef>
              <a:spcAft>
                <a:spcPts val="0"/>
              </a:spcAft>
              <a:buSzPts val="1625"/>
              <a:buChar char="○"/>
            </a:pPr>
            <a:r>
              <a:rPr lang="en" sz="1625"/>
              <a:t>Rudimentary Classification</a:t>
            </a:r>
            <a:endParaRPr sz="1625"/>
          </a:p>
          <a:p>
            <a:pPr indent="-331787" lvl="1" marL="914400" rtl="0" algn="l">
              <a:lnSpc>
                <a:spcPct val="95000"/>
              </a:lnSpc>
              <a:spcBef>
                <a:spcPts val="0"/>
              </a:spcBef>
              <a:spcAft>
                <a:spcPts val="0"/>
              </a:spcAft>
              <a:buSzPts val="1625"/>
              <a:buChar char="○"/>
            </a:pPr>
            <a:r>
              <a:rPr lang="en" sz="1625"/>
              <a:t>Interfacing SE mount for guiding and tracking</a:t>
            </a:r>
            <a:endParaRPr sz="1625"/>
          </a:p>
          <a:p>
            <a:pPr indent="-331787" lvl="1" marL="914400" rtl="0" algn="l">
              <a:lnSpc>
                <a:spcPct val="95000"/>
              </a:lnSpc>
              <a:spcBef>
                <a:spcPts val="0"/>
              </a:spcBef>
              <a:spcAft>
                <a:spcPts val="0"/>
              </a:spcAft>
              <a:buSzPts val="1625"/>
              <a:buChar char="○"/>
            </a:pPr>
            <a:r>
              <a:rPr lang="en" sz="1625"/>
              <a:t>imaging survey capabilities</a:t>
            </a:r>
            <a:endParaRPr sz="1625"/>
          </a:p>
          <a:p>
            <a:pPr indent="-331787" lvl="0" marL="457200" rtl="0" algn="l">
              <a:lnSpc>
                <a:spcPct val="95000"/>
              </a:lnSpc>
              <a:spcBef>
                <a:spcPts val="0"/>
              </a:spcBef>
              <a:spcAft>
                <a:spcPts val="0"/>
              </a:spcAft>
              <a:buSzPts val="1625"/>
              <a:buChar char="●"/>
            </a:pPr>
            <a:r>
              <a:rPr lang="en" sz="1625"/>
              <a:t>Stretch Goals</a:t>
            </a:r>
            <a:endParaRPr sz="1625"/>
          </a:p>
          <a:p>
            <a:pPr indent="-331787" lvl="1" marL="914400" rtl="0" algn="l">
              <a:lnSpc>
                <a:spcPct val="95000"/>
              </a:lnSpc>
              <a:spcBef>
                <a:spcPts val="0"/>
              </a:spcBef>
              <a:spcAft>
                <a:spcPts val="0"/>
              </a:spcAft>
              <a:buSzPts val="1625"/>
              <a:buChar char="○"/>
            </a:pPr>
            <a:r>
              <a:rPr lang="en" sz="1625"/>
              <a:t>MK Classification</a:t>
            </a:r>
            <a:endParaRPr sz="1625"/>
          </a:p>
          <a:p>
            <a:pPr indent="-331787" lvl="1" marL="914400" rtl="0" algn="l">
              <a:lnSpc>
                <a:spcPct val="95000"/>
              </a:lnSpc>
              <a:spcBef>
                <a:spcPts val="0"/>
              </a:spcBef>
              <a:spcAft>
                <a:spcPts val="0"/>
              </a:spcAft>
              <a:buSzPts val="1625"/>
              <a:buChar char="○"/>
            </a:pPr>
            <a:r>
              <a:rPr lang="en" sz="1625"/>
              <a:t>Custom tracking mount</a:t>
            </a:r>
            <a:endParaRPr sz="1625"/>
          </a:p>
          <a:p>
            <a:pPr indent="-331787" lvl="1" marL="914400" rtl="0" algn="l">
              <a:lnSpc>
                <a:spcPct val="95000"/>
              </a:lnSpc>
              <a:spcBef>
                <a:spcPts val="0"/>
              </a:spcBef>
              <a:spcAft>
                <a:spcPts val="0"/>
              </a:spcAft>
              <a:buSzPts val="1625"/>
              <a:buChar char="○"/>
            </a:pPr>
            <a:r>
              <a:rPr lang="en" sz="1625"/>
              <a:t>Identification of spectroscopic binary star systems</a:t>
            </a:r>
            <a:endParaRPr sz="1625"/>
          </a:p>
          <a:p>
            <a:pPr indent="-331787" lvl="1" marL="914400" rtl="0" algn="l">
              <a:lnSpc>
                <a:spcPct val="95000"/>
              </a:lnSpc>
              <a:spcBef>
                <a:spcPts val="0"/>
              </a:spcBef>
              <a:spcAft>
                <a:spcPts val="0"/>
              </a:spcAft>
              <a:buSzPts val="1625"/>
              <a:buChar char="○"/>
            </a:pPr>
            <a:r>
              <a:rPr lang="en" sz="1625"/>
              <a:t>Live stacking and live plate solving</a:t>
            </a:r>
            <a:endParaRPr sz="1625"/>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7"/>
          <p:cNvSpPr txBox="1"/>
          <p:nvPr>
            <p:ph type="title"/>
          </p:nvPr>
        </p:nvSpPr>
        <p:spPr>
          <a:xfrm>
            <a:off x="3413100" y="0"/>
            <a:ext cx="23178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 Objectives</a:t>
            </a:r>
            <a:endParaRPr sz="3000"/>
          </a:p>
        </p:txBody>
      </p:sp>
      <p:sp>
        <p:nvSpPr>
          <p:cNvPr id="169" name="Google Shape;169;p17"/>
          <p:cNvSpPr txBox="1"/>
          <p:nvPr>
            <p:ph idx="1" type="body"/>
          </p:nvPr>
        </p:nvSpPr>
        <p:spPr>
          <a:xfrm>
            <a:off x="1052550" y="914100"/>
            <a:ext cx="7038900" cy="3959100"/>
          </a:xfrm>
          <a:prstGeom prst="rect">
            <a:avLst/>
          </a:prstGeom>
        </p:spPr>
        <p:txBody>
          <a:bodyPr anchorCtr="0" anchor="t" bIns="91425" lIns="91425" spcFirstLastPara="1" rIns="91425" wrap="square" tIns="91425">
            <a:noAutofit/>
          </a:bodyPr>
          <a:lstStyle/>
          <a:p>
            <a:pPr indent="-331787" lvl="0" marL="457200" rtl="0" algn="l">
              <a:lnSpc>
                <a:spcPct val="95000"/>
              </a:lnSpc>
              <a:spcBef>
                <a:spcPts val="0"/>
              </a:spcBef>
              <a:spcAft>
                <a:spcPts val="0"/>
              </a:spcAft>
              <a:buSzPts val="1625"/>
              <a:buChar char="●"/>
            </a:pPr>
            <a:r>
              <a:rPr lang="en" sz="1625"/>
              <a:t>Basic Objectives</a:t>
            </a:r>
            <a:endParaRPr sz="1625"/>
          </a:p>
          <a:p>
            <a:pPr indent="-331787" lvl="1" marL="914400" rtl="0" algn="l">
              <a:lnSpc>
                <a:spcPct val="95000"/>
              </a:lnSpc>
              <a:spcBef>
                <a:spcPts val="0"/>
              </a:spcBef>
              <a:spcAft>
                <a:spcPts val="0"/>
              </a:spcAft>
              <a:buSzPts val="1625"/>
              <a:buChar char="○"/>
            </a:pPr>
            <a:r>
              <a:rPr lang="en" sz="1625"/>
              <a:t>Spectrum acquisition</a:t>
            </a:r>
            <a:endParaRPr sz="1625"/>
          </a:p>
          <a:p>
            <a:pPr indent="-331787" lvl="1" marL="914400" rtl="0" algn="l">
              <a:lnSpc>
                <a:spcPct val="95000"/>
              </a:lnSpc>
              <a:spcBef>
                <a:spcPts val="0"/>
              </a:spcBef>
              <a:spcAft>
                <a:spcPts val="0"/>
              </a:spcAft>
              <a:buSzPts val="1625"/>
              <a:buChar char="○"/>
            </a:pPr>
            <a:r>
              <a:rPr lang="en" sz="1625"/>
              <a:t>Embedded</a:t>
            </a:r>
            <a:r>
              <a:rPr lang="en" sz="1625"/>
              <a:t> Monitor integration</a:t>
            </a:r>
            <a:endParaRPr sz="1625"/>
          </a:p>
          <a:p>
            <a:pPr indent="-331787" lvl="1" marL="914400" rtl="0" algn="l">
              <a:lnSpc>
                <a:spcPct val="95000"/>
              </a:lnSpc>
              <a:spcBef>
                <a:spcPts val="0"/>
              </a:spcBef>
              <a:spcAft>
                <a:spcPts val="0"/>
              </a:spcAft>
              <a:buSzPts val="1625"/>
              <a:buChar char="○"/>
            </a:pPr>
            <a:r>
              <a:rPr lang="en" sz="1625"/>
              <a:t>Raspberry</a:t>
            </a:r>
            <a:r>
              <a:rPr lang="en" sz="1625"/>
              <a:t> pi Control circuit</a:t>
            </a:r>
            <a:endParaRPr sz="1625"/>
          </a:p>
          <a:p>
            <a:pPr indent="-331787" lvl="1" marL="914400" rtl="0" algn="l">
              <a:lnSpc>
                <a:spcPct val="95000"/>
              </a:lnSpc>
              <a:spcBef>
                <a:spcPts val="0"/>
              </a:spcBef>
              <a:spcAft>
                <a:spcPts val="0"/>
              </a:spcAft>
              <a:buSzPts val="1625"/>
              <a:buChar char="○"/>
            </a:pPr>
            <a:r>
              <a:rPr lang="en" sz="1625"/>
              <a:t>Tracking with 5 seconds of exposure time with </a:t>
            </a:r>
            <a:r>
              <a:rPr lang="en" sz="1625"/>
              <a:t>trailing</a:t>
            </a:r>
            <a:r>
              <a:rPr lang="en" sz="1625"/>
              <a:t> not exceeding 2 seconds of arc</a:t>
            </a:r>
            <a:endParaRPr sz="1625"/>
          </a:p>
          <a:p>
            <a:pPr indent="-331787" lvl="0" marL="457200" rtl="0" algn="l">
              <a:lnSpc>
                <a:spcPct val="95000"/>
              </a:lnSpc>
              <a:spcBef>
                <a:spcPts val="0"/>
              </a:spcBef>
              <a:spcAft>
                <a:spcPts val="0"/>
              </a:spcAft>
              <a:buSzPts val="1625"/>
              <a:buChar char="●"/>
            </a:pPr>
            <a:r>
              <a:rPr lang="en" sz="1625"/>
              <a:t>Intermediate Objectives</a:t>
            </a:r>
            <a:endParaRPr sz="1625"/>
          </a:p>
          <a:p>
            <a:pPr indent="-331787" lvl="1" marL="914400" rtl="0" algn="l">
              <a:lnSpc>
                <a:spcPct val="95000"/>
              </a:lnSpc>
              <a:spcBef>
                <a:spcPts val="0"/>
              </a:spcBef>
              <a:spcAft>
                <a:spcPts val="0"/>
              </a:spcAft>
              <a:buSzPts val="1625"/>
              <a:buChar char="○"/>
            </a:pPr>
            <a:r>
              <a:rPr lang="en" sz="1625"/>
              <a:t>Classification software </a:t>
            </a:r>
            <a:r>
              <a:rPr lang="en" sz="1625"/>
              <a:t>based</a:t>
            </a:r>
            <a:r>
              <a:rPr lang="en" sz="1625"/>
              <a:t> on Planck’s law</a:t>
            </a:r>
            <a:endParaRPr sz="1625"/>
          </a:p>
          <a:p>
            <a:pPr indent="-331787" lvl="1" marL="914400" rtl="0" algn="l">
              <a:lnSpc>
                <a:spcPct val="95000"/>
              </a:lnSpc>
              <a:spcBef>
                <a:spcPts val="0"/>
              </a:spcBef>
              <a:spcAft>
                <a:spcPts val="0"/>
              </a:spcAft>
              <a:buSzPts val="1625"/>
              <a:buChar char="○"/>
            </a:pPr>
            <a:r>
              <a:rPr lang="en" sz="1625"/>
              <a:t>Driver design and </a:t>
            </a:r>
            <a:r>
              <a:rPr lang="en" sz="1625"/>
              <a:t>implementation</a:t>
            </a:r>
            <a:r>
              <a:rPr lang="en" sz="1625"/>
              <a:t> of PHD2 base mount </a:t>
            </a:r>
            <a:r>
              <a:rPr lang="en" sz="1625"/>
              <a:t>implementation</a:t>
            </a:r>
            <a:r>
              <a:rPr lang="en" sz="1625"/>
              <a:t> </a:t>
            </a:r>
            <a:endParaRPr sz="1625"/>
          </a:p>
          <a:p>
            <a:pPr indent="-331787" lvl="1" marL="914400" rtl="0" algn="l">
              <a:lnSpc>
                <a:spcPct val="95000"/>
              </a:lnSpc>
              <a:spcBef>
                <a:spcPts val="0"/>
              </a:spcBef>
              <a:spcAft>
                <a:spcPts val="0"/>
              </a:spcAft>
              <a:buSzPts val="1625"/>
              <a:buChar char="○"/>
            </a:pPr>
            <a:r>
              <a:rPr lang="en" sz="1625"/>
              <a:t>Tracking with 30 seconds of exposure time with trailing not exceeding 2 seconds of arc</a:t>
            </a:r>
            <a:endParaRPr sz="1625"/>
          </a:p>
          <a:p>
            <a:pPr indent="-331787" lvl="0" marL="457200" rtl="0" algn="l">
              <a:lnSpc>
                <a:spcPct val="95000"/>
              </a:lnSpc>
              <a:spcBef>
                <a:spcPts val="0"/>
              </a:spcBef>
              <a:spcAft>
                <a:spcPts val="0"/>
              </a:spcAft>
              <a:buSzPts val="1625"/>
              <a:buChar char="●"/>
            </a:pPr>
            <a:r>
              <a:rPr lang="en" sz="1625"/>
              <a:t>Stretch Goal Objectives</a:t>
            </a:r>
            <a:endParaRPr sz="1625"/>
          </a:p>
          <a:p>
            <a:pPr indent="-331787" lvl="1" marL="914400" rtl="0" algn="l">
              <a:lnSpc>
                <a:spcPct val="95000"/>
              </a:lnSpc>
              <a:spcBef>
                <a:spcPts val="0"/>
              </a:spcBef>
              <a:spcAft>
                <a:spcPts val="0"/>
              </a:spcAft>
              <a:buSzPts val="1625"/>
              <a:buChar char="○"/>
            </a:pPr>
            <a:r>
              <a:rPr lang="en" sz="1625"/>
              <a:t>Reach MK standard of 10 Angstrom spectral resolution</a:t>
            </a:r>
            <a:endParaRPr sz="1625"/>
          </a:p>
          <a:p>
            <a:pPr indent="-331787" lvl="1" marL="914400" rtl="0" algn="l">
              <a:lnSpc>
                <a:spcPct val="95000"/>
              </a:lnSpc>
              <a:spcBef>
                <a:spcPts val="0"/>
              </a:spcBef>
              <a:spcAft>
                <a:spcPts val="0"/>
              </a:spcAft>
              <a:buSzPts val="1625"/>
              <a:buChar char="○"/>
            </a:pPr>
            <a:r>
              <a:rPr lang="en" sz="1625"/>
              <a:t>15.04 arc second per second tracking</a:t>
            </a:r>
            <a:endParaRPr sz="1625"/>
          </a:p>
          <a:p>
            <a:pPr indent="-331787" lvl="1" marL="914400" rtl="0" algn="l">
              <a:lnSpc>
                <a:spcPct val="95000"/>
              </a:lnSpc>
              <a:spcBef>
                <a:spcPts val="0"/>
              </a:spcBef>
              <a:spcAft>
                <a:spcPts val="0"/>
              </a:spcAft>
              <a:buSzPts val="1625"/>
              <a:buChar char="○"/>
            </a:pPr>
            <a:r>
              <a:rPr lang="en" sz="1625"/>
              <a:t>480mb/s file transfer rate to personal compute</a:t>
            </a:r>
            <a:r>
              <a:rPr lang="en" sz="1625"/>
              <a:t>r</a:t>
            </a:r>
            <a:endParaRPr sz="1625"/>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ph type="title"/>
          </p:nvPr>
        </p:nvSpPr>
        <p:spPr>
          <a:xfrm>
            <a:off x="1558950" y="0"/>
            <a:ext cx="6026100" cy="747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Specifications and Requirements</a:t>
            </a:r>
            <a:endParaRPr/>
          </a:p>
        </p:txBody>
      </p:sp>
      <p:graphicFrame>
        <p:nvGraphicFramePr>
          <p:cNvPr id="175" name="Google Shape;175;p18"/>
          <p:cNvGraphicFramePr/>
          <p:nvPr/>
        </p:nvGraphicFramePr>
        <p:xfrm>
          <a:off x="1140063" y="630663"/>
          <a:ext cx="3000000" cy="3000000"/>
        </p:xfrm>
        <a:graphic>
          <a:graphicData uri="http://schemas.openxmlformats.org/drawingml/2006/table">
            <a:tbl>
              <a:tblPr>
                <a:noFill/>
                <a:tableStyleId>{4D8D0809-C839-483A-A35A-23EA3515A6C2}</a:tableStyleId>
              </a:tblPr>
              <a:tblGrid>
                <a:gridCol w="2287950"/>
                <a:gridCol w="2287950"/>
                <a:gridCol w="2287950"/>
              </a:tblGrid>
              <a:tr h="381000">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Component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Specification</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Parameter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Spectrometer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Spectral range (for MK classification)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Δλ = 1 nm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Tracking Mount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Position accuracy, weight, motor input power, PCB input power, &amp; plate-solving time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&lt;3 arcminutes, &lt;5 lbs, 12 VDC, 5 VDC, &amp; &lt;3 minutes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Diffraction Grating</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Grating period &amp; Grating  type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600 lines/mm</a:t>
                      </a:r>
                      <a:r>
                        <a:rPr lang="en" sz="1200">
                          <a:solidFill>
                            <a:schemeClr val="lt1"/>
                          </a:solidFill>
                          <a:latin typeface="Bree Serif"/>
                          <a:ea typeface="Bree Serif"/>
                          <a:cs typeface="Bree Serif"/>
                          <a:sym typeface="Bree Serif"/>
                        </a:rPr>
                        <a:t> &amp; Holographic</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Slit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Slit width</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 mm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Concave Mirrors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Spectral range &amp; Focal length</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450-700 nm &amp; 100 mm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Flat Mirrors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Spectral range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450-700 nm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Guide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Pixel size &amp; Frame refresh rate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3.72 𝜇m &amp; .25 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Spectrometer Imaging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Pixel size &amp; Frame refresh rate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3.72 𝜇m &amp; 1 min&gt;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Raspberry Pi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Clock speed</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 GHz</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9"/>
          <p:cNvSpPr txBox="1"/>
          <p:nvPr>
            <p:ph type="title"/>
          </p:nvPr>
        </p:nvSpPr>
        <p:spPr>
          <a:xfrm>
            <a:off x="1784250" y="0"/>
            <a:ext cx="5575500" cy="6864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O</a:t>
            </a:r>
            <a:r>
              <a:rPr lang="en" sz="3000"/>
              <a:t>verall Project Block Diagram</a:t>
            </a:r>
            <a:endParaRPr sz="3000"/>
          </a:p>
        </p:txBody>
      </p:sp>
      <p:sp>
        <p:nvSpPr>
          <p:cNvPr id="181" name="Google Shape;181;p19"/>
          <p:cNvSpPr txBox="1"/>
          <p:nvPr/>
        </p:nvSpPr>
        <p:spPr>
          <a:xfrm>
            <a:off x="5716900" y="1971675"/>
            <a:ext cx="31623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lt1"/>
              </a:solidFill>
              <a:latin typeface="Bree Serif"/>
              <a:ea typeface="Bree Serif"/>
              <a:cs typeface="Bree Serif"/>
              <a:sym typeface="Bree Serif"/>
            </a:endParaRPr>
          </a:p>
        </p:txBody>
      </p:sp>
      <p:pic>
        <p:nvPicPr>
          <p:cNvPr id="182" name="Google Shape;182;p19"/>
          <p:cNvPicPr preferRelativeResize="0"/>
          <p:nvPr/>
        </p:nvPicPr>
        <p:blipFill rotWithShape="1">
          <a:blip r:embed="rId4">
            <a:alphaModFix/>
          </a:blip>
          <a:srcRect b="0" l="0" r="0" t="17143"/>
          <a:stretch/>
        </p:blipFill>
        <p:spPr>
          <a:xfrm>
            <a:off x="1707850" y="848000"/>
            <a:ext cx="5728300" cy="3806525"/>
          </a:xfrm>
          <a:prstGeom prst="rect">
            <a:avLst/>
          </a:prstGeom>
          <a:noFill/>
          <a:ln>
            <a:noFill/>
          </a:ln>
        </p:spPr>
      </p:pic>
      <p:graphicFrame>
        <p:nvGraphicFramePr>
          <p:cNvPr id="183" name="Google Shape;183;p19"/>
          <p:cNvGraphicFramePr/>
          <p:nvPr/>
        </p:nvGraphicFramePr>
        <p:xfrm>
          <a:off x="456850" y="848000"/>
          <a:ext cx="3000000" cy="3000000"/>
        </p:xfrm>
        <a:graphic>
          <a:graphicData uri="http://schemas.openxmlformats.org/drawingml/2006/table">
            <a:tbl>
              <a:tblPr>
                <a:noFill/>
                <a:tableStyleId>{4D8D0809-C839-483A-A35A-23EA3515A6C2}</a:tableStyleId>
              </a:tblPr>
              <a:tblGrid>
                <a:gridCol w="1327400"/>
              </a:tblGrid>
              <a:tr h="381000">
                <a:tc>
                  <a:txBody>
                    <a:bodyPr/>
                    <a:lstStyle/>
                    <a:p>
                      <a:pPr indent="0" lvl="0" marL="0" rtl="0" algn="ctr">
                        <a:spcBef>
                          <a:spcPts val="0"/>
                        </a:spcBef>
                        <a:spcAft>
                          <a:spcPts val="0"/>
                        </a:spcAft>
                        <a:buNone/>
                      </a:pPr>
                      <a:r>
                        <a:rPr lang="en">
                          <a:solidFill>
                            <a:schemeClr val="lt1"/>
                          </a:solidFill>
                        </a:rPr>
                        <a:t>Legend:</a:t>
                      </a:r>
                      <a:endParaRPr>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b="1" lang="en">
                          <a:solidFill>
                            <a:srgbClr val="9900FF"/>
                          </a:solidFill>
                        </a:rPr>
                        <a:t>★</a:t>
                      </a:r>
                      <a:r>
                        <a:rPr lang="en">
                          <a:solidFill>
                            <a:schemeClr val="lt1"/>
                          </a:solidFill>
                        </a:rPr>
                        <a:t> </a:t>
                      </a:r>
                      <a:r>
                        <a:rPr lang="en">
                          <a:solidFill>
                            <a:schemeClr val="lt1"/>
                          </a:solidFill>
                        </a:rPr>
                        <a:t>Aaron</a:t>
                      </a:r>
                      <a:endParaRPr>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b="1" lang="en">
                          <a:solidFill>
                            <a:schemeClr val="lt2"/>
                          </a:solidFill>
                        </a:rPr>
                        <a:t>★</a:t>
                      </a:r>
                      <a:r>
                        <a:rPr lang="en">
                          <a:solidFill>
                            <a:schemeClr val="lt1"/>
                          </a:solidFill>
                        </a:rPr>
                        <a:t> Addison</a:t>
                      </a:r>
                      <a:endParaRPr>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b="1" lang="en">
                          <a:solidFill>
                            <a:srgbClr val="FF0000"/>
                          </a:solidFill>
                        </a:rPr>
                        <a:t>★</a:t>
                      </a:r>
                      <a:r>
                        <a:rPr lang="en">
                          <a:solidFill>
                            <a:schemeClr val="lt1"/>
                          </a:solidFill>
                        </a:rPr>
                        <a:t> Alejandro</a:t>
                      </a:r>
                      <a:endParaRPr>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b="1" lang="en">
                          <a:solidFill>
                            <a:srgbClr val="00FFFF"/>
                          </a:solidFill>
                        </a:rPr>
                        <a:t>★</a:t>
                      </a:r>
                      <a:r>
                        <a:rPr lang="en">
                          <a:solidFill>
                            <a:schemeClr val="lt1"/>
                          </a:solidFill>
                        </a:rPr>
                        <a:t> Sebastian</a:t>
                      </a:r>
                      <a:endParaRPr>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3C3CFF">
                        <a:alpha val="55970"/>
                      </a:srgbClr>
                    </a:solidFill>
                  </a:tcPr>
                </a:tc>
              </a:tr>
            </a:tbl>
          </a:graphicData>
        </a:graphic>
      </p:graphicFrame>
      <p:sp>
        <p:nvSpPr>
          <p:cNvPr id="184" name="Google Shape;184;p19"/>
          <p:cNvSpPr txBox="1"/>
          <p:nvPr/>
        </p:nvSpPr>
        <p:spPr>
          <a:xfrm>
            <a:off x="2913225" y="90880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2"/>
                </a:solidFill>
              </a:rPr>
              <a:t>★</a:t>
            </a:r>
            <a:endParaRPr/>
          </a:p>
        </p:txBody>
      </p:sp>
      <p:sp>
        <p:nvSpPr>
          <p:cNvPr id="185" name="Google Shape;185;p19"/>
          <p:cNvSpPr txBox="1"/>
          <p:nvPr/>
        </p:nvSpPr>
        <p:spPr>
          <a:xfrm>
            <a:off x="4192650" y="90880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2"/>
                </a:solidFill>
              </a:rPr>
              <a:t>★</a:t>
            </a:r>
            <a:endParaRPr/>
          </a:p>
        </p:txBody>
      </p:sp>
      <p:sp>
        <p:nvSpPr>
          <p:cNvPr id="186" name="Google Shape;186;p19"/>
          <p:cNvSpPr txBox="1"/>
          <p:nvPr/>
        </p:nvSpPr>
        <p:spPr>
          <a:xfrm>
            <a:off x="5319675" y="878525"/>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2"/>
                </a:solidFill>
              </a:rPr>
              <a:t>★</a:t>
            </a:r>
            <a:endParaRPr/>
          </a:p>
        </p:txBody>
      </p:sp>
      <p:sp>
        <p:nvSpPr>
          <p:cNvPr id="187" name="Google Shape;187;p19"/>
          <p:cNvSpPr txBox="1"/>
          <p:nvPr/>
        </p:nvSpPr>
        <p:spPr>
          <a:xfrm>
            <a:off x="4192650" y="180245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2"/>
                </a:solidFill>
              </a:rPr>
              <a:t>★</a:t>
            </a:r>
            <a:endParaRPr/>
          </a:p>
        </p:txBody>
      </p:sp>
      <p:sp>
        <p:nvSpPr>
          <p:cNvPr id="188" name="Google Shape;188;p19"/>
          <p:cNvSpPr txBox="1"/>
          <p:nvPr/>
        </p:nvSpPr>
        <p:spPr>
          <a:xfrm>
            <a:off x="6251175" y="2714475"/>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2"/>
                </a:solidFill>
              </a:rPr>
              <a:t>★</a:t>
            </a:r>
            <a:endParaRPr/>
          </a:p>
        </p:txBody>
      </p:sp>
      <p:sp>
        <p:nvSpPr>
          <p:cNvPr id="189" name="Google Shape;189;p19"/>
          <p:cNvSpPr txBox="1"/>
          <p:nvPr/>
        </p:nvSpPr>
        <p:spPr>
          <a:xfrm>
            <a:off x="4381775" y="180245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a:t>
            </a:r>
            <a:endParaRPr>
              <a:solidFill>
                <a:srgbClr val="9900FF"/>
              </a:solidFill>
            </a:endParaRPr>
          </a:p>
        </p:txBody>
      </p:sp>
      <p:sp>
        <p:nvSpPr>
          <p:cNvPr id="190" name="Google Shape;190;p19"/>
          <p:cNvSpPr txBox="1"/>
          <p:nvPr/>
        </p:nvSpPr>
        <p:spPr>
          <a:xfrm>
            <a:off x="6455375" y="2714475"/>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900FF"/>
                </a:solidFill>
              </a:rPr>
              <a:t>★</a:t>
            </a:r>
            <a:endParaRPr>
              <a:solidFill>
                <a:srgbClr val="9900FF"/>
              </a:solidFill>
            </a:endParaRPr>
          </a:p>
        </p:txBody>
      </p:sp>
      <p:sp>
        <p:nvSpPr>
          <p:cNvPr id="191" name="Google Shape;191;p19"/>
          <p:cNvSpPr txBox="1"/>
          <p:nvPr/>
        </p:nvSpPr>
        <p:spPr>
          <a:xfrm>
            <a:off x="1914775" y="3627225"/>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FFFF"/>
                </a:solidFill>
              </a:rPr>
              <a:t>★</a:t>
            </a:r>
            <a:endParaRPr>
              <a:solidFill>
                <a:srgbClr val="00FFFF"/>
              </a:solidFill>
            </a:endParaRPr>
          </a:p>
        </p:txBody>
      </p:sp>
      <p:sp>
        <p:nvSpPr>
          <p:cNvPr id="192" name="Google Shape;192;p19"/>
          <p:cNvSpPr txBox="1"/>
          <p:nvPr/>
        </p:nvSpPr>
        <p:spPr>
          <a:xfrm>
            <a:off x="6635275" y="2714475"/>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a:t>
            </a:r>
            <a:endParaRPr>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0"/>
          <p:cNvSpPr txBox="1"/>
          <p:nvPr>
            <p:ph type="title"/>
          </p:nvPr>
        </p:nvSpPr>
        <p:spPr>
          <a:xfrm>
            <a:off x="1429200" y="0"/>
            <a:ext cx="6285600" cy="815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Operational </a:t>
            </a:r>
            <a:r>
              <a:rPr lang="en" sz="3000"/>
              <a:t>Project Flow Diagram</a:t>
            </a:r>
            <a:endParaRPr sz="3000"/>
          </a:p>
        </p:txBody>
      </p:sp>
      <p:sp>
        <p:nvSpPr>
          <p:cNvPr id="198" name="Google Shape;198;p20"/>
          <p:cNvSpPr txBox="1"/>
          <p:nvPr/>
        </p:nvSpPr>
        <p:spPr>
          <a:xfrm>
            <a:off x="963925" y="2000250"/>
            <a:ext cx="2933700" cy="19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lt1"/>
              </a:solidFill>
              <a:latin typeface="Bree Serif"/>
              <a:ea typeface="Bree Serif"/>
              <a:cs typeface="Bree Serif"/>
              <a:sym typeface="Bree Serif"/>
            </a:endParaRPr>
          </a:p>
        </p:txBody>
      </p:sp>
      <p:sp>
        <p:nvSpPr>
          <p:cNvPr id="199" name="Google Shape;199;p20"/>
          <p:cNvSpPr txBox="1"/>
          <p:nvPr/>
        </p:nvSpPr>
        <p:spPr>
          <a:xfrm>
            <a:off x="5716900" y="1971675"/>
            <a:ext cx="31623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lt1"/>
              </a:solidFill>
              <a:latin typeface="Bree Serif"/>
              <a:ea typeface="Bree Serif"/>
              <a:cs typeface="Bree Serif"/>
              <a:sym typeface="Bree Serif"/>
            </a:endParaRPr>
          </a:p>
        </p:txBody>
      </p:sp>
      <p:pic>
        <p:nvPicPr>
          <p:cNvPr id="200" name="Google Shape;200;p20"/>
          <p:cNvPicPr preferRelativeResize="0"/>
          <p:nvPr/>
        </p:nvPicPr>
        <p:blipFill rotWithShape="1">
          <a:blip r:embed="rId4">
            <a:alphaModFix/>
          </a:blip>
          <a:srcRect b="0" l="0" r="0" t="9066"/>
          <a:stretch/>
        </p:blipFill>
        <p:spPr>
          <a:xfrm>
            <a:off x="2417000" y="599100"/>
            <a:ext cx="4309998" cy="4393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1"/>
          <p:cNvSpPr txBox="1"/>
          <p:nvPr>
            <p:ph type="title"/>
          </p:nvPr>
        </p:nvSpPr>
        <p:spPr>
          <a:xfrm>
            <a:off x="2350350" y="0"/>
            <a:ext cx="44433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P</a:t>
            </a:r>
            <a:r>
              <a:rPr lang="en" sz="3000"/>
              <a:t>roject Design Approach</a:t>
            </a:r>
            <a:endParaRPr sz="3000"/>
          </a:p>
        </p:txBody>
      </p:sp>
      <p:pic>
        <p:nvPicPr>
          <p:cNvPr id="206" name="Google Shape;206;p21"/>
          <p:cNvPicPr preferRelativeResize="0"/>
          <p:nvPr/>
        </p:nvPicPr>
        <p:blipFill rotWithShape="1">
          <a:blip r:embed="rId3">
            <a:alphaModFix/>
          </a:blip>
          <a:srcRect b="0" l="3533" r="2736" t="2095"/>
          <a:stretch/>
        </p:blipFill>
        <p:spPr>
          <a:xfrm>
            <a:off x="1845188" y="914100"/>
            <a:ext cx="5453626" cy="3842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