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Montserrat"/>
      <p:regular r:id="rId37"/>
      <p:bold r:id="rId38"/>
      <p:italic r:id="rId39"/>
      <p:boldItalic r:id="rId40"/>
    </p:embeddedFont>
    <p:embeddedFont>
      <p:font typeface="Lato"/>
      <p:regular r:id="rId41"/>
      <p:bold r:id="rId42"/>
      <p:italic r:id="rId43"/>
      <p:boldItalic r:id="rId44"/>
    </p:embeddedFont>
    <p:embeddedFont>
      <p:font typeface="Bree Serif"/>
      <p:regular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26D665B-BBAE-4BF4-BF64-F76330F1DDFB}">
  <a:tblStyle styleId="{826D665B-BBAE-4BF4-BF64-F76330F1DDF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4.xml"/><Relationship Id="rId42" Type="http://schemas.openxmlformats.org/officeDocument/2006/relationships/font" Target="fonts/Lato-bold.fntdata"/><Relationship Id="rId41" Type="http://schemas.openxmlformats.org/officeDocument/2006/relationships/font" Target="fonts/Lato-regular.fntdata"/><Relationship Id="rId22" Type="http://schemas.openxmlformats.org/officeDocument/2006/relationships/slide" Target="slides/slide16.xml"/><Relationship Id="rId44" Type="http://schemas.openxmlformats.org/officeDocument/2006/relationships/font" Target="fonts/Lato-boldItalic.fntdata"/><Relationship Id="rId21" Type="http://schemas.openxmlformats.org/officeDocument/2006/relationships/slide" Target="slides/slide15.xml"/><Relationship Id="rId43" Type="http://schemas.openxmlformats.org/officeDocument/2006/relationships/font" Target="fonts/Lato-italic.fntdata"/><Relationship Id="rId24" Type="http://schemas.openxmlformats.org/officeDocument/2006/relationships/slide" Target="slides/slide18.xml"/><Relationship Id="rId23" Type="http://schemas.openxmlformats.org/officeDocument/2006/relationships/slide" Target="slides/slide17.xml"/><Relationship Id="rId45" Type="http://schemas.openxmlformats.org/officeDocument/2006/relationships/font" Target="fonts/BreeSerif-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Montserrat-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Montserrat-italic.fntdata"/><Relationship Id="rId16" Type="http://schemas.openxmlformats.org/officeDocument/2006/relationships/slide" Target="slides/slide10.xml"/><Relationship Id="rId38" Type="http://schemas.openxmlformats.org/officeDocument/2006/relationships/font" Target="fonts/Montserrat-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I will speak here and introduce the group since I have the next slide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0df7d978f7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0df7d978f7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 about cameras &amp; optics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For the spectrometer diffraction Grating, I selected a 500line/mm ruled grating to ensure 1 nm wavelength separation while ensuring we can fit a spectrum from 400-700nm on the camera sensor. To prevent chromatic aberrations and signal loss, our system is catoptric with no transmissive elements other than the Schmidt Corrector plate for the telescope.</a:t>
            </a:r>
            <a:endParaRPr/>
          </a:p>
          <a:p>
            <a:pPr indent="0" lvl="0" marL="0" rtl="0" algn="l">
              <a:spcBef>
                <a:spcPts val="0"/>
              </a:spcBef>
              <a:spcAft>
                <a:spcPts val="0"/>
              </a:spcAft>
              <a:buClr>
                <a:schemeClr val="dk1"/>
              </a:buClr>
              <a:buSzPts val="1100"/>
              <a:buFont typeface="Arial"/>
              <a:buNone/>
            </a:pPr>
            <a:r>
              <a:rPr lang="en"/>
              <a:t>For the mirror choice, I decided to use silver-coated first surface mirrors for greater than 90% efficiency from 400nm-20um. For this project we will be using a Cooled Deep sky camera for its superior sensitivity. However, this system is not limited to a specific camera. It is adaptable to any camera given a 1.25 inch nosepiece adapter. Just like the camera, the telescope is also adaptable. The spectrometer is designed around the F/10 6 inch SCT from celestron. This telescope has a long focal length of around 1500mm, and the relatively slow f/# enables us to pick out stars easily, reducing spectrum contamination from background stars. However, this spectrometer can be easily adapted to any telescope, ensuring that it can cater to your specific equipment and needs.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1531452bd7_4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1531452bd7_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0df7d978f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0df7d978f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0df7d978f7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0df7d978f7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e1e321091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e1e321091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2cc0107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e2cc0107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a:p>
            <a:pPr indent="0" lvl="0" marL="0" rtl="0" algn="just">
              <a:spcBef>
                <a:spcPts val="0"/>
              </a:spcBef>
              <a:spcAft>
                <a:spcPts val="0"/>
              </a:spcAft>
              <a:buClr>
                <a:schemeClr val="dk1"/>
              </a:buClr>
              <a:buSzPts val="1100"/>
              <a:buFont typeface="Arial"/>
              <a:buNone/>
            </a:pPr>
            <a:r>
              <a:rPr lang="en" sz="1200">
                <a:solidFill>
                  <a:schemeClr val="dk1"/>
                </a:solidFill>
              </a:rPr>
              <a:t>Taking this information into account and applying it to our use case, we believe it best to use a stepper motor as they provide a very high degree of accuracy and stability. Though it does not move very fast, it does not need to move very fast as the motions we will be making with the motor are very very small. Furthermore, our entire rig will not be that heavy (less than 10lbs) and therefore we can get away with not having a huge stepper motor to get enough torque to move our rig. </a:t>
            </a:r>
            <a:endParaRPr sz="1200">
              <a:solidFill>
                <a:schemeClr val="dk1"/>
              </a:solidFill>
            </a:endParaRPr>
          </a:p>
          <a:p>
            <a:pPr indent="0" lvl="0" marL="0" rtl="0" algn="just">
              <a:spcBef>
                <a:spcPts val="0"/>
              </a:spcBef>
              <a:spcAft>
                <a:spcPts val="0"/>
              </a:spcAft>
              <a:buNone/>
            </a:pPr>
            <a:r>
              <a:t/>
            </a:r>
            <a:endParaRPr sz="1200">
              <a:solidFill>
                <a:schemeClr val="dk1"/>
              </a:solidFill>
              <a:highlight>
                <a:srgbClr val="00FF00"/>
              </a:highlight>
            </a:endParaRPr>
          </a:p>
          <a:p>
            <a:pPr indent="0" lvl="0" marL="0" rtl="0" algn="l">
              <a:spcBef>
                <a:spcPts val="0"/>
              </a:spcBef>
              <a:spcAft>
                <a:spcPts val="0"/>
              </a:spcAft>
              <a:buClr>
                <a:schemeClr val="dk1"/>
              </a:buClr>
              <a:buSzPts val="523"/>
              <a:buFont typeface="Arial"/>
              <a:buNone/>
            </a:pPr>
            <a:r>
              <a:rPr i="1" lang="en" sz="1200" u="sng">
                <a:solidFill>
                  <a:srgbClr val="FF0000"/>
                </a:solidFill>
                <a:latin typeface="Bree Serif"/>
                <a:ea typeface="Bree Serif"/>
                <a:cs typeface="Bree Serif"/>
                <a:sym typeface="Bree Serif"/>
              </a:rPr>
              <a:t>What kind of electromechanical motor?</a:t>
            </a:r>
            <a:endParaRPr i="1" sz="1200" u="sng">
              <a:solidFill>
                <a:srgbClr val="FF0000"/>
              </a:solidFill>
              <a:latin typeface="Bree Serif"/>
              <a:ea typeface="Bree Serif"/>
              <a:cs typeface="Bree Serif"/>
              <a:sym typeface="Bree Serif"/>
            </a:endParaRPr>
          </a:p>
          <a:p>
            <a:pPr indent="-304800" lvl="0" marL="457200" rtl="0" algn="l">
              <a:spcBef>
                <a:spcPts val="1200"/>
              </a:spcBef>
              <a:spcAft>
                <a:spcPts val="0"/>
              </a:spcAft>
              <a:buClr>
                <a:srgbClr val="FF0000"/>
              </a:buClr>
              <a:buSzPts val="1200"/>
              <a:buFont typeface="Bree Serif"/>
              <a:buAutoNum type="arabicPeriod"/>
            </a:pPr>
            <a:r>
              <a:rPr b="1" lang="en" sz="1200">
                <a:solidFill>
                  <a:srgbClr val="FF0000"/>
                </a:solidFill>
                <a:latin typeface="Bree Serif"/>
                <a:ea typeface="Bree Serif"/>
                <a:cs typeface="Bree Serif"/>
                <a:sym typeface="Bree Serif"/>
              </a:rPr>
              <a:t>DC Motors</a:t>
            </a:r>
            <a:endParaRPr b="1"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Simple control</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Good for continuous rotation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Limited precision</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AutoNum type="arabicPeriod"/>
            </a:pPr>
            <a:r>
              <a:rPr b="1" lang="en" sz="1200">
                <a:solidFill>
                  <a:srgbClr val="FF0000"/>
                </a:solidFill>
                <a:latin typeface="Bree Serif"/>
                <a:ea typeface="Bree Serif"/>
                <a:cs typeface="Bree Serif"/>
                <a:sym typeface="Bree Serif"/>
              </a:rPr>
              <a:t>Servo Motors</a:t>
            </a:r>
            <a:endParaRPr b="1"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High precision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Feedback control</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More complex and expensive</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AutoNum type="arabicPeriod"/>
            </a:pPr>
            <a:r>
              <a:rPr b="1" lang="en" sz="1200">
                <a:solidFill>
                  <a:srgbClr val="FF0000"/>
                </a:solidFill>
                <a:latin typeface="Bree Serif"/>
                <a:ea typeface="Bree Serif"/>
                <a:cs typeface="Bree Serif"/>
                <a:sym typeface="Bree Serif"/>
              </a:rPr>
              <a:t>Stepper Motors</a:t>
            </a:r>
            <a:endParaRPr b="1"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High precision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Simple control for position</a:t>
            </a:r>
            <a:endParaRPr sz="1200">
              <a:solidFill>
                <a:srgbClr val="FF0000"/>
              </a:solidFill>
              <a:latin typeface="Bree Serif"/>
              <a:ea typeface="Bree Serif"/>
              <a:cs typeface="Bree Serif"/>
              <a:sym typeface="Bree Serif"/>
            </a:endParaRPr>
          </a:p>
          <a:p>
            <a:pPr indent="-304800" lvl="1" marL="9144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Suitable for incremental movements</a:t>
            </a:r>
            <a:endParaRPr sz="1200">
              <a:solidFill>
                <a:srgbClr val="FF0000"/>
              </a:solidFill>
              <a:latin typeface="Bree Serif"/>
              <a:ea typeface="Bree Serif"/>
              <a:cs typeface="Bree Serif"/>
              <a:sym typeface="Bree Serif"/>
            </a:endParaRPr>
          </a:p>
          <a:p>
            <a:pPr indent="0" lvl="0" marL="0" rtl="0" algn="l">
              <a:spcBef>
                <a:spcPts val="1200"/>
              </a:spcBef>
              <a:spcAft>
                <a:spcPts val="0"/>
              </a:spcAft>
              <a:buClr>
                <a:schemeClr val="dk1"/>
              </a:buClr>
              <a:buSzPts val="1100"/>
              <a:buFont typeface="Arial"/>
              <a:buNone/>
            </a:pPr>
            <a:r>
              <a:rPr i="1" lang="en" sz="1200" u="sng">
                <a:solidFill>
                  <a:srgbClr val="FF0000"/>
                </a:solidFill>
                <a:latin typeface="Bree Serif"/>
                <a:ea typeface="Bree Serif"/>
                <a:cs typeface="Bree Serif"/>
                <a:sym typeface="Bree Serif"/>
              </a:rPr>
              <a:t>Choice → StepperOnline 17HM19-1684S</a:t>
            </a:r>
            <a:endParaRPr i="1" sz="1200" u="sng">
              <a:solidFill>
                <a:srgbClr val="FF0000"/>
              </a:solidFill>
              <a:latin typeface="Bree Serif"/>
              <a:ea typeface="Bree Serif"/>
              <a:cs typeface="Bree Serif"/>
              <a:sym typeface="Bree Serif"/>
            </a:endParaRPr>
          </a:p>
          <a:p>
            <a:pPr indent="-304800" lvl="0" marL="457200" rtl="0" algn="l">
              <a:spcBef>
                <a:spcPts val="120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0.9 degree Step Angle</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44 Ncm Torque</a:t>
            </a:r>
            <a:endParaRPr sz="1200">
              <a:solidFill>
                <a:srgbClr val="FF0000"/>
              </a:solidFill>
              <a:latin typeface="Bree Serif"/>
              <a:ea typeface="Bree Serif"/>
              <a:cs typeface="Bree Serif"/>
              <a:sym typeface="Bree Serif"/>
            </a:endParaRPr>
          </a:p>
          <a:p>
            <a:pPr indent="-304800" lvl="0" marL="457200" rtl="0" algn="l">
              <a:spcBef>
                <a:spcPts val="0"/>
              </a:spcBef>
              <a:spcAft>
                <a:spcPts val="0"/>
              </a:spcAft>
              <a:buClr>
                <a:srgbClr val="FF0000"/>
              </a:buClr>
              <a:buSzPts val="1200"/>
              <a:buFont typeface="Bree Serif"/>
              <a:buChar char="●"/>
            </a:pPr>
            <a:r>
              <a:rPr lang="en" sz="1200">
                <a:solidFill>
                  <a:srgbClr val="FF0000"/>
                </a:solidFill>
                <a:latin typeface="Bree Serif"/>
                <a:ea typeface="Bree Serif"/>
                <a:cs typeface="Bree Serif"/>
                <a:sym typeface="Bree Serif"/>
              </a:rPr>
              <a:t>Affordable</a:t>
            </a:r>
            <a:endParaRPr sz="1200">
              <a:solidFill>
                <a:schemeClr val="dk1"/>
              </a:solidFill>
              <a:highlight>
                <a:srgbClr val="00FF00"/>
              </a:highlight>
            </a:endParaRPr>
          </a:p>
          <a:p>
            <a:pPr indent="0" lvl="0" marL="0" rtl="0" algn="just">
              <a:spcBef>
                <a:spcPts val="1200"/>
              </a:spcBef>
              <a:spcAft>
                <a:spcPts val="0"/>
              </a:spcAft>
              <a:buClr>
                <a:schemeClr val="dk1"/>
              </a:buClr>
              <a:buSzPts val="1100"/>
              <a:buFont typeface="Arial"/>
              <a:buNone/>
            </a:pPr>
            <a:r>
              <a:t/>
            </a:r>
            <a:endParaRPr sz="1200">
              <a:solidFill>
                <a:schemeClr val="dk1"/>
              </a:solidFill>
              <a:highlight>
                <a:srgbClr val="00FF00"/>
              </a:highlight>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1ba9e04a2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1ba9e04a2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1ba9e04a2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1ba9e04a2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e1e321091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e1e321091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the first version of the spectrometer and it has many issues. First we mounted the mirrors using heavy duty double sided tape and because at this point in senior design we were not certain on what camera we wanted to use we just left a window that would allow us to project the spectrum onto a card. The tracking mount was not functional at this time so we had no way to test with a star but I was able to use a hand made cardboard slit and a camera lens I had to focus the light from my phone camera and create the spectrum you see on the card. We get a nice continuous spectrum but its sloppy since we are working in </a:t>
            </a:r>
            <a:r>
              <a:rPr lang="en"/>
              <a:t>suboptimal</a:t>
            </a:r>
            <a:r>
              <a:rPr lang="en"/>
              <a:t> conditions This was mostly a proof of concept and a confirmation of the simulation.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e1e321091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e1e321091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Speaks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Unfortunately, version 2 of the spectrometer is not usable. We needed to develop our own mirror mounting method for our product to work. Despite using proper dimensions in 3d cad, the actual 3d print was around .2mm too small, which prevented our mirror mount from working since we needed to be precise to properly tension the mirror to hold it in place. Despite being unable to test the spectrometer output on the camera, we could at least mount both the camera and telescope to verify that the print is sturdy and that the telescope's center of mass does not deviate too much. V3 is currently in the design stage our current 3d model has been adjusted for print error and the schematic was changed from Cannons EF mount to a 1.25inch </a:t>
            </a:r>
            <a:r>
              <a:rPr lang="en"/>
              <a:t>nosepiece</a:t>
            </a:r>
            <a:r>
              <a:rPr lang="en"/>
              <a:t> which is a more </a:t>
            </a:r>
            <a:r>
              <a:rPr lang="en"/>
              <a:t>universal</a:t>
            </a:r>
            <a:r>
              <a:rPr lang="en"/>
              <a:t> camera adapter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0e0356d7f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0e0356d7f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all present ourselves</a:t>
            </a:r>
            <a:endParaRPr/>
          </a:p>
          <a:p>
            <a:pPr indent="0" lvl="0" marL="0" rtl="0" algn="l">
              <a:spcBef>
                <a:spcPts val="0"/>
              </a:spcBef>
              <a:spcAft>
                <a:spcPts val="0"/>
              </a:spcAft>
              <a:buNone/>
            </a:pPr>
            <a:r>
              <a:rPr lang="en"/>
              <a:t>(If you would like to use a script) Script: My name is [INSERT NAME HERE] and I am in the [INSERT COLLEGE HERE] program.</a:t>
            </a:r>
            <a:endParaRPr/>
          </a:p>
          <a:p>
            <a:pPr indent="0" lvl="0" marL="0" rtl="0" algn="l">
              <a:spcBef>
                <a:spcPts val="0"/>
              </a:spcBef>
              <a:spcAft>
                <a:spcPts val="0"/>
              </a:spcAft>
              <a:buNone/>
            </a:pPr>
            <a:r>
              <a:rPr lang="en"/>
              <a:t>Ex: “My name is Alejandro Olivo and I am in the Computer Engineering program.”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15940a11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15940a11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1ba9e04a2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1ba9e04a2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15940a112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15940a112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15940a112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15940a112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0df7d978f7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0df7d978f7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Alejandro will speak about UI stuff </a:t>
            </a:r>
            <a:endParaRPr/>
          </a:p>
          <a:p>
            <a:pPr indent="0" lvl="0" marL="0" rtl="0" algn="l">
              <a:spcBef>
                <a:spcPts val="0"/>
              </a:spcBef>
              <a:spcAft>
                <a:spcPts val="0"/>
              </a:spcAft>
              <a:buNone/>
            </a:pPr>
            <a:r>
              <a:rPr lang="en"/>
              <a:t>Addison note: the nebula in the UI there is the veil nebula if you want to mention it.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1ba9e04a28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1ba9e04a28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1ba9e04a28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1ba9e04a28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e1e3210913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e1e321091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Spectrometer 160$</a:t>
            </a:r>
            <a:endParaRPr sz="1600">
              <a:solidFill>
                <a:schemeClr val="dk1"/>
              </a:solidFill>
              <a:latin typeface="Bree Serif"/>
              <a:ea typeface="Bree Serif"/>
              <a:cs typeface="Bree Serif"/>
              <a:sym typeface="Bree Serif"/>
            </a:endParaRPr>
          </a:p>
          <a:p>
            <a:pPr indent="-330200" lvl="1" marL="9144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1x Diffraction grating 600 lines/mm 12.7x12.7mm 80$</a:t>
            </a:r>
            <a:endParaRPr sz="1600">
              <a:solidFill>
                <a:schemeClr val="dk1"/>
              </a:solidFill>
              <a:latin typeface="Bree Serif"/>
              <a:ea typeface="Bree Serif"/>
              <a:cs typeface="Bree Serif"/>
              <a:sym typeface="Bree Serif"/>
            </a:endParaRPr>
          </a:p>
          <a:p>
            <a:pPr indent="-330200" lvl="1" marL="9144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2x Protected silver coating mirrors 12.7mm diameter 95% reflective between 400-20um wavelengths $43 x2</a:t>
            </a:r>
            <a:endParaRPr sz="1600">
              <a:solidFill>
                <a:schemeClr val="dk1"/>
              </a:solidFill>
              <a:latin typeface="Bree Serif"/>
              <a:ea typeface="Bree Serif"/>
              <a:cs typeface="Bree Serif"/>
              <a:sym typeface="Bree Serif"/>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Main PCB ~$35 ($30 is RPC4)</a:t>
            </a:r>
            <a:endParaRPr sz="1600">
              <a:solidFill>
                <a:schemeClr val="dk1"/>
              </a:solidFill>
              <a:latin typeface="Bree Serif"/>
              <a:ea typeface="Bree Serif"/>
              <a:cs typeface="Bree Serif"/>
              <a:sym typeface="Bree Serif"/>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Stretch PCB ~$40 (2x $15 Motor Drivers)</a:t>
            </a:r>
            <a:endParaRPr sz="1600">
              <a:solidFill>
                <a:schemeClr val="dk1"/>
              </a:solidFill>
              <a:latin typeface="Bree Serif"/>
              <a:ea typeface="Bree Serif"/>
              <a:cs typeface="Bree Serif"/>
              <a:sym typeface="Bree Serif"/>
            </a:endParaRPr>
          </a:p>
          <a:p>
            <a:pPr indent="-330200" lvl="0" marL="457200" rtl="0" algn="l">
              <a:lnSpc>
                <a:spcPct val="115000"/>
              </a:lnSpc>
              <a:spcBef>
                <a:spcPts val="0"/>
              </a:spcBef>
              <a:spcAft>
                <a:spcPts val="0"/>
              </a:spcAft>
              <a:buClr>
                <a:schemeClr val="dk1"/>
              </a:buClr>
              <a:buSzPts val="1600"/>
              <a:buFont typeface="Bree Serif"/>
              <a:buChar char="●"/>
            </a:pPr>
            <a:r>
              <a:rPr lang="en" sz="1600">
                <a:solidFill>
                  <a:schemeClr val="dk1"/>
                </a:solidFill>
                <a:latin typeface="Bree Serif"/>
                <a:ea typeface="Bree Serif"/>
                <a:cs typeface="Bree Serif"/>
                <a:sym typeface="Bree Serif"/>
              </a:rPr>
              <a:t>Stepper Motor - $23.99</a:t>
            </a:r>
            <a:endParaRPr sz="1600">
              <a:solidFill>
                <a:schemeClr val="dk1"/>
              </a:solidFill>
              <a:latin typeface="Bree Serif"/>
              <a:ea typeface="Bree Serif"/>
              <a:cs typeface="Bree Serif"/>
              <a:sym typeface="Bree Serif"/>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e2cc010760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2e2cc010760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e1e3210913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e1e3210913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Sebastian will speak</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0df7d978f7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0df7d978f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 sz="1300">
                <a:solidFill>
                  <a:schemeClr val="dk1"/>
                </a:solidFill>
                <a:latin typeface="Bree Serif"/>
                <a:ea typeface="Bree Serif"/>
                <a:cs typeface="Bree Serif"/>
                <a:sym typeface="Bree Serif"/>
              </a:rPr>
              <a:t>The night sky is home to many nebula, stars, and galaxies. In my time doing astrophotography, I have taken many photos of various deep sky objects, and the results are always fascinating, but the images I take lack information. I, like many other curious hobbyist astronomers, turn to spectroscopy. Spectroscopic methods enable us to thoroughly analyze the light from these deep-sky objects to infer their properties. The first spectrograms were initially gathered by Sir Isaac Newton of the Sun by simply placing a prism in the shutter of his window. Later, spectrograms were taken on film, but now, in the modern age, precisely machined ruled diffraction gratings are affordable, digital cameras are so sensitive to light that nearly every photon is captured, and auto-tracking and guiding are now reaching the mainstream. There is an emerging market of astrophotographers and hobbyist astronomers, and as a team, we aim to create a product that is affordable and adaptable to enable anyone to learn and explore the wonders of the cosmos.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0e0356d7f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0e0356d7f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1e321091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e1e321091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Clr>
                <a:schemeClr val="dk1"/>
              </a:buClr>
              <a:buSzPts val="1100"/>
              <a:buFont typeface="Arial"/>
              <a:buNone/>
            </a:pPr>
            <a:r>
              <a:rPr lang="en" sz="1125">
                <a:solidFill>
                  <a:schemeClr val="dk1"/>
                </a:solidFill>
                <a:latin typeface="Bree Serif"/>
                <a:ea typeface="Bree Serif"/>
                <a:cs typeface="Bree Serif"/>
                <a:sym typeface="Bree Serif"/>
              </a:rPr>
              <a:t>Record screen; Everyone present this part. Addison will edit the good parts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e1e321091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e1e321091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1200"/>
              </a:spcAft>
              <a:buNone/>
            </a:pPr>
            <a:r>
              <a:rPr lang="en" sz="1125">
                <a:solidFill>
                  <a:schemeClr val="dk1"/>
                </a:solidFill>
                <a:latin typeface="Bree Serif"/>
                <a:ea typeface="Bree Serif"/>
                <a:cs typeface="Bree Serif"/>
                <a:sym typeface="Bree Serif"/>
              </a:rPr>
              <a:t>Record screen; Everyone present this part. Addison will edit the good parts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0df7d978f7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0df7d978f7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will speak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 spectral resolution of around 1 nm, we can resolve spectral features such as absorptions and emissions; with these details, we can perform general stellar spectral classification. With auto tracking and guiding at a rate lower than 25 arc mins in altitude and azimuth, we can take long exposures and pull out faint details. We hope to surpass my current tracking rig accuracy and achieve a tracking error of less than 25 arc mins in altitude and azimuth. At nearly 1 full degree of error in both altitude and azimuth, I managed this image of the M3 globular cluster with nice round stars, none of them stretching more than a few arc seconds. At a full 60 seconds of exposure time per subframe, we can be sure that our mount tracks are accurate enough to gather plenty of photons from even the dimmest sources while preserving fine details of the spectrum.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1e321091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1e321091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0e11d84755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0e11d84755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Aaron will speak</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1e321091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e1e321091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Addison - Optics</a:t>
            </a:r>
            <a:endParaRPr/>
          </a:p>
          <a:p>
            <a:pPr indent="0" lvl="0" marL="0" rtl="0" algn="l">
              <a:spcBef>
                <a:spcPts val="0"/>
              </a:spcBef>
              <a:spcAft>
                <a:spcPts val="0"/>
              </a:spcAft>
              <a:buNone/>
            </a:pPr>
            <a:r>
              <a:rPr lang="en"/>
              <a:t>When we decided to take on the challenge of capturing stellar spectra, we first had to identify all the complicating factors. First, individual stars are very dim, so gathering enough light for spectroscopy is difficult. We opted for a fully catoptric system to ensure we lose as little light as possible. However, that is only one piece of the puzzle. To maximize the signal, we need to take long exposures; star trails are evident because of the earth's rotation, even at short exposures. To combat earth's rotation, we need a tracking and guiding setup. I will now pass it on to Aaron to explain how we are going to approach the tracking and guiding problem</a:t>
            </a:r>
            <a:endParaRPr/>
          </a:p>
          <a:p>
            <a:pPr indent="0" lvl="0" marL="0" rtl="0" algn="l">
              <a:spcBef>
                <a:spcPts val="0"/>
              </a:spcBef>
              <a:spcAft>
                <a:spcPts val="0"/>
              </a:spcAft>
              <a:buNone/>
            </a:pPr>
            <a:r>
              <a:rPr lang="en"/>
              <a:t>Aaron - CPE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Font typeface="Bree Serif"/>
              <a:buNone/>
              <a:defRPr sz="4000">
                <a:latin typeface="Bree Serif"/>
                <a:ea typeface="Bree Serif"/>
                <a:cs typeface="Bree Serif"/>
                <a:sym typeface="Bree Serif"/>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Font typeface="Bree Serif"/>
              <a:buNone/>
              <a:defRPr>
                <a:latin typeface="Bree Serif"/>
                <a:ea typeface="Bree Serif"/>
                <a:cs typeface="Bree Serif"/>
                <a:sym typeface="Bree Serif"/>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6" name="Shape 106"/>
        <p:cNvGrpSpPr/>
        <p:nvPr/>
      </p:nvGrpSpPr>
      <p:grpSpPr>
        <a:xfrm>
          <a:off x="0" y="0"/>
          <a:ext cx="0" cy="0"/>
          <a:chOff x="0" y="0"/>
          <a:chExt cx="0" cy="0"/>
        </a:xfrm>
      </p:grpSpPr>
      <p:grpSp>
        <p:nvGrpSpPr>
          <p:cNvPr id="107" name="Google Shape;107;p11"/>
          <p:cNvGrpSpPr/>
          <p:nvPr/>
        </p:nvGrpSpPr>
        <p:grpSpPr>
          <a:xfrm>
            <a:off x="4406400" y="0"/>
            <a:ext cx="4737600" cy="5143065"/>
            <a:chOff x="4406400" y="0"/>
            <a:chExt cx="4737600" cy="5143065"/>
          </a:xfrm>
        </p:grpSpPr>
        <p:sp>
          <p:nvSpPr>
            <p:cNvPr id="108" name="Google Shape;108;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 name="Google Shape;126;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7" name="Google Shape;127;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8" name="Google Shape;12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9" name="Shape 129"/>
        <p:cNvGrpSpPr/>
        <p:nvPr/>
      </p:nvGrpSpPr>
      <p:grpSpPr>
        <a:xfrm>
          <a:off x="0" y="0"/>
          <a:ext cx="0" cy="0"/>
          <a:chOff x="0" y="0"/>
          <a:chExt cx="0" cy="0"/>
        </a:xfrm>
      </p:grpSpPr>
      <p:sp>
        <p:nvSpPr>
          <p:cNvPr id="130" name="Google Shape;13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Font typeface="Bree Serif"/>
              <a:buNone/>
              <a:defRPr>
                <a:latin typeface="Bree Serif"/>
                <a:ea typeface="Bree Serif"/>
                <a:cs typeface="Bree Serif"/>
                <a:sym typeface="Bree Serif"/>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Font typeface="Bree Serif"/>
              <a:buChar char="●"/>
              <a:defRPr>
                <a:latin typeface="Bree Serif"/>
                <a:ea typeface="Bree Serif"/>
                <a:cs typeface="Bree Serif"/>
                <a:sym typeface="Bree Serif"/>
              </a:defRPr>
            </a:lvl1pPr>
            <a:lvl2pPr indent="-298450" lvl="1" marL="914400">
              <a:spcBef>
                <a:spcPts val="0"/>
              </a:spcBef>
              <a:spcAft>
                <a:spcPts val="0"/>
              </a:spcAft>
              <a:buSzPts val="1100"/>
              <a:buFont typeface="Bree Serif"/>
              <a:buChar char="○"/>
              <a:defRPr>
                <a:latin typeface="Bree Serif"/>
                <a:ea typeface="Bree Serif"/>
                <a:cs typeface="Bree Serif"/>
                <a:sym typeface="Bree Serif"/>
              </a:defRPr>
            </a:lvl2pPr>
            <a:lvl3pPr indent="-298450" lvl="2" marL="1371600">
              <a:spcBef>
                <a:spcPts val="0"/>
              </a:spcBef>
              <a:spcAft>
                <a:spcPts val="0"/>
              </a:spcAft>
              <a:buSzPts val="1100"/>
              <a:buFont typeface="Bree Serif"/>
              <a:buChar char="■"/>
              <a:defRPr>
                <a:latin typeface="Bree Serif"/>
                <a:ea typeface="Bree Serif"/>
                <a:cs typeface="Bree Serif"/>
                <a:sym typeface="Bree Serif"/>
              </a:defRPr>
            </a:lvl3pPr>
            <a:lvl4pPr indent="-298450" lvl="3" marL="1828800">
              <a:spcBef>
                <a:spcPts val="0"/>
              </a:spcBef>
              <a:spcAft>
                <a:spcPts val="0"/>
              </a:spcAft>
              <a:buSzPts val="1100"/>
              <a:buFont typeface="Bree Serif"/>
              <a:buChar char="●"/>
              <a:defRPr>
                <a:latin typeface="Bree Serif"/>
                <a:ea typeface="Bree Serif"/>
                <a:cs typeface="Bree Serif"/>
                <a:sym typeface="Bree Serif"/>
              </a:defRPr>
            </a:lvl4pPr>
            <a:lvl5pPr indent="-298450" lvl="4" marL="2286000">
              <a:spcBef>
                <a:spcPts val="0"/>
              </a:spcBef>
              <a:spcAft>
                <a:spcPts val="0"/>
              </a:spcAft>
              <a:buSzPts val="1100"/>
              <a:buFont typeface="Bree Serif"/>
              <a:buChar char="○"/>
              <a:defRPr>
                <a:latin typeface="Bree Serif"/>
                <a:ea typeface="Bree Serif"/>
                <a:cs typeface="Bree Serif"/>
                <a:sym typeface="Bree Serif"/>
              </a:defRPr>
            </a:lvl5pPr>
            <a:lvl6pPr indent="-298450" lvl="5" marL="2743200">
              <a:spcBef>
                <a:spcPts val="0"/>
              </a:spcBef>
              <a:spcAft>
                <a:spcPts val="0"/>
              </a:spcAft>
              <a:buSzPts val="1100"/>
              <a:buFont typeface="Bree Serif"/>
              <a:buChar char="■"/>
              <a:defRPr>
                <a:latin typeface="Bree Serif"/>
                <a:ea typeface="Bree Serif"/>
                <a:cs typeface="Bree Serif"/>
                <a:sym typeface="Bree Serif"/>
              </a:defRPr>
            </a:lvl6pPr>
            <a:lvl7pPr indent="-298450" lvl="6" marL="3200400">
              <a:spcBef>
                <a:spcPts val="0"/>
              </a:spcBef>
              <a:spcAft>
                <a:spcPts val="0"/>
              </a:spcAft>
              <a:buSzPts val="1100"/>
              <a:buFont typeface="Bree Serif"/>
              <a:buChar char="●"/>
              <a:defRPr>
                <a:latin typeface="Bree Serif"/>
                <a:ea typeface="Bree Serif"/>
                <a:cs typeface="Bree Serif"/>
                <a:sym typeface="Bree Serif"/>
              </a:defRPr>
            </a:lvl7pPr>
            <a:lvl8pPr indent="-298450" lvl="7" marL="3657600">
              <a:spcBef>
                <a:spcPts val="0"/>
              </a:spcBef>
              <a:spcAft>
                <a:spcPts val="0"/>
              </a:spcAft>
              <a:buSzPts val="1100"/>
              <a:buFont typeface="Bree Serif"/>
              <a:buChar char="○"/>
              <a:defRPr>
                <a:latin typeface="Bree Serif"/>
                <a:ea typeface="Bree Serif"/>
                <a:cs typeface="Bree Serif"/>
                <a:sym typeface="Bree Serif"/>
              </a:defRPr>
            </a:lvl8pPr>
            <a:lvl9pPr indent="-298450" lvl="8" marL="4114800">
              <a:spcBef>
                <a:spcPts val="0"/>
              </a:spcBef>
              <a:spcAft>
                <a:spcPts val="0"/>
              </a:spcAft>
              <a:buSzPts val="1100"/>
              <a:buFont typeface="Bree Serif"/>
              <a:buChar char="■"/>
              <a:defRPr>
                <a:latin typeface="Bree Serif"/>
                <a:ea typeface="Bree Serif"/>
                <a:cs typeface="Bree Serif"/>
                <a:sym typeface="Bree Serif"/>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8" name="Google Shape;48;p4"/>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9" name="Shape 49"/>
        <p:cNvGrpSpPr/>
        <p:nvPr/>
      </p:nvGrpSpPr>
      <p:grpSpPr>
        <a:xfrm>
          <a:off x="0" y="0"/>
          <a:ext cx="0" cy="0"/>
          <a:chOff x="0" y="0"/>
          <a:chExt cx="0" cy="0"/>
        </a:xfrm>
      </p:grpSpPr>
      <p:grpSp>
        <p:nvGrpSpPr>
          <p:cNvPr id="50" name="Google Shape;50;p5"/>
          <p:cNvGrpSpPr/>
          <p:nvPr/>
        </p:nvGrpSpPr>
        <p:grpSpPr>
          <a:xfrm>
            <a:off x="0" y="381001"/>
            <a:ext cx="1037850" cy="1016287"/>
            <a:chOff x="0" y="381001"/>
            <a:chExt cx="1037850" cy="1016287"/>
          </a:xfrm>
        </p:grpSpPr>
        <p:sp>
          <p:nvSpPr>
            <p:cNvPr id="51" name="Google Shape;51;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 name="Google Shape;53;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4" name="Google Shape;54;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6" name="Google Shape;56;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grpSp>
        <p:nvGrpSpPr>
          <p:cNvPr id="58" name="Google Shape;58;p6"/>
          <p:cNvGrpSpPr/>
          <p:nvPr/>
        </p:nvGrpSpPr>
        <p:grpSpPr>
          <a:xfrm>
            <a:off x="0" y="381001"/>
            <a:ext cx="1037850" cy="1016287"/>
            <a:chOff x="0" y="381001"/>
            <a:chExt cx="1037850" cy="1016287"/>
          </a:xfrm>
        </p:grpSpPr>
        <p:sp>
          <p:nvSpPr>
            <p:cNvPr id="59" name="Google Shape;59;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2" name="Google Shape;6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3" name="Shape 63"/>
        <p:cNvGrpSpPr/>
        <p:nvPr/>
      </p:nvGrpSpPr>
      <p:grpSpPr>
        <a:xfrm>
          <a:off x="0" y="0"/>
          <a:ext cx="0" cy="0"/>
          <a:chOff x="0" y="0"/>
          <a:chExt cx="0" cy="0"/>
        </a:xfrm>
      </p:grpSpPr>
      <p:grpSp>
        <p:nvGrpSpPr>
          <p:cNvPr id="64" name="Google Shape;64;p7"/>
          <p:cNvGrpSpPr/>
          <p:nvPr/>
        </p:nvGrpSpPr>
        <p:grpSpPr>
          <a:xfrm>
            <a:off x="0" y="381001"/>
            <a:ext cx="1037850" cy="1016287"/>
            <a:chOff x="0" y="381001"/>
            <a:chExt cx="1037850" cy="1016287"/>
          </a:xfrm>
        </p:grpSpPr>
        <p:sp>
          <p:nvSpPr>
            <p:cNvPr id="65" name="Google Shape;65;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 name="Google Shape;67;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8" name="Google Shape;68;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0" name="Shape 70"/>
        <p:cNvGrpSpPr/>
        <p:nvPr/>
      </p:nvGrpSpPr>
      <p:grpSpPr>
        <a:xfrm>
          <a:off x="0" y="0"/>
          <a:ext cx="0" cy="0"/>
          <a:chOff x="0" y="0"/>
          <a:chExt cx="0" cy="0"/>
        </a:xfrm>
      </p:grpSpPr>
      <p:grpSp>
        <p:nvGrpSpPr>
          <p:cNvPr id="71" name="Google Shape;71;p8"/>
          <p:cNvGrpSpPr/>
          <p:nvPr/>
        </p:nvGrpSpPr>
        <p:grpSpPr>
          <a:xfrm>
            <a:off x="4406400" y="0"/>
            <a:ext cx="4737600" cy="5143500"/>
            <a:chOff x="4406400" y="0"/>
            <a:chExt cx="4737600" cy="5143500"/>
          </a:xfrm>
        </p:grpSpPr>
        <p:sp>
          <p:nvSpPr>
            <p:cNvPr id="72" name="Google Shape;72;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1" name="Google Shape;9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2" name="Shape 92"/>
        <p:cNvGrpSpPr/>
        <p:nvPr/>
      </p:nvGrpSpPr>
      <p:grpSpPr>
        <a:xfrm>
          <a:off x="0" y="0"/>
          <a:ext cx="0" cy="0"/>
          <a:chOff x="0" y="0"/>
          <a:chExt cx="0" cy="0"/>
        </a:xfrm>
      </p:grpSpPr>
      <p:grpSp>
        <p:nvGrpSpPr>
          <p:cNvPr id="93" name="Google Shape;93;p9"/>
          <p:cNvGrpSpPr/>
          <p:nvPr/>
        </p:nvGrpSpPr>
        <p:grpSpPr>
          <a:xfrm>
            <a:off x="0" y="381001"/>
            <a:ext cx="1037850" cy="1016287"/>
            <a:chOff x="0" y="381001"/>
            <a:chExt cx="1037850" cy="1016287"/>
          </a:xfrm>
        </p:grpSpPr>
        <p:sp>
          <p:nvSpPr>
            <p:cNvPr id="94" name="Google Shape;94;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 name="Google Shape;96;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7" name="Google Shape;97;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8" name="Google Shape;98;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9" name="Google Shape;9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grpSp>
        <p:nvGrpSpPr>
          <p:cNvPr id="101" name="Google Shape;101;p10"/>
          <p:cNvGrpSpPr/>
          <p:nvPr/>
        </p:nvGrpSpPr>
        <p:grpSpPr>
          <a:xfrm>
            <a:off x="0" y="4128572"/>
            <a:ext cx="698925" cy="684657"/>
            <a:chOff x="0" y="3785672"/>
            <a:chExt cx="698925" cy="684657"/>
          </a:xfrm>
        </p:grpSpPr>
        <p:sp>
          <p:nvSpPr>
            <p:cNvPr id="102" name="Google Shape;102;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5" name="Google Shape;10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Bree Serif"/>
              <a:buNone/>
              <a:defRPr sz="2800">
                <a:solidFill>
                  <a:schemeClr val="lt1"/>
                </a:solidFill>
                <a:latin typeface="Bree Serif"/>
                <a:ea typeface="Bree Serif"/>
                <a:cs typeface="Bree Serif"/>
                <a:sym typeface="Bree Serif"/>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Bree Serif"/>
              <a:buChar char="●"/>
              <a:defRPr sz="1300">
                <a:solidFill>
                  <a:schemeClr val="lt1"/>
                </a:solidFill>
                <a:latin typeface="Bree Serif"/>
                <a:ea typeface="Bree Serif"/>
                <a:cs typeface="Bree Serif"/>
                <a:sym typeface="Bree Serif"/>
              </a:defRPr>
            </a:lvl1pPr>
            <a:lvl2pPr indent="-298450" lvl="1" marL="9144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2pPr>
            <a:lvl3pPr indent="-298450" lvl="2" marL="13716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3pPr>
            <a:lvl4pPr indent="-298450" lvl="3" marL="18288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4pPr>
            <a:lvl5pPr indent="-298450" lvl="4" marL="22860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5pPr>
            <a:lvl6pPr indent="-298450" lvl="5" marL="27432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6pPr>
            <a:lvl7pPr indent="-298450" lvl="6" marL="32004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7pPr>
            <a:lvl8pPr indent="-298450" lvl="7" marL="36576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8pPr>
            <a:lvl9pPr indent="-298450" lvl="8" marL="4114800">
              <a:lnSpc>
                <a:spcPct val="115000"/>
              </a:lnSpc>
              <a:spcBef>
                <a:spcPts val="0"/>
              </a:spcBef>
              <a:spcAft>
                <a:spcPts val="0"/>
              </a:spcAft>
              <a:buClr>
                <a:schemeClr val="lt1"/>
              </a:buClr>
              <a:buSzPts val="1100"/>
              <a:buFont typeface="Bree Serif"/>
              <a:buChar char="■"/>
              <a:defRPr sz="1100">
                <a:solidFill>
                  <a:schemeClr val="lt1"/>
                </a:solidFill>
                <a:latin typeface="Bree Serif"/>
                <a:ea typeface="Bree Serif"/>
                <a:cs typeface="Bree Serif"/>
                <a:sym typeface="Bree Serif"/>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21.jpg"/><Relationship Id="rId5"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9.png"/><Relationship Id="rId5" Type="http://schemas.openxmlformats.org/officeDocument/2006/relationships/image" Target="../media/image17.png"/><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40.png"/><Relationship Id="rId6"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31.png"/><Relationship Id="rId9" Type="http://schemas.openxmlformats.org/officeDocument/2006/relationships/image" Target="../media/image30.png"/><Relationship Id="rId5" Type="http://schemas.openxmlformats.org/officeDocument/2006/relationships/image" Target="../media/image35.png"/><Relationship Id="rId6" Type="http://schemas.openxmlformats.org/officeDocument/2006/relationships/image" Target="../media/image8.png"/><Relationship Id="rId7" Type="http://schemas.openxmlformats.org/officeDocument/2006/relationships/image" Target="../media/image26.png"/><Relationship Id="rId8"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5.jpg"/><Relationship Id="rId5" Type="http://schemas.openxmlformats.org/officeDocument/2006/relationships/image" Target="../media/image13.jpg"/><Relationship Id="rId6"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4" name="Shape 134"/>
        <p:cNvGrpSpPr/>
        <p:nvPr/>
      </p:nvGrpSpPr>
      <p:grpSpPr>
        <a:xfrm>
          <a:off x="0" y="0"/>
          <a:ext cx="0" cy="0"/>
          <a:chOff x="0" y="0"/>
          <a:chExt cx="0" cy="0"/>
        </a:xfrm>
      </p:grpSpPr>
      <p:sp>
        <p:nvSpPr>
          <p:cNvPr id="135" name="Google Shape;135;p13"/>
          <p:cNvSpPr txBox="1"/>
          <p:nvPr>
            <p:ph idx="4294967295" type="ctrTitle"/>
          </p:nvPr>
        </p:nvSpPr>
        <p:spPr>
          <a:xfrm>
            <a:off x="467700" y="1398150"/>
            <a:ext cx="8208600" cy="2347200"/>
          </a:xfrm>
          <a:prstGeom prst="rect">
            <a:avLst/>
          </a:prstGeom>
          <a:solidFill>
            <a:srgbClr val="000000">
              <a:alpha val="0"/>
            </a:srgbClr>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4800">
                <a:latin typeface="Bree Serif"/>
                <a:ea typeface="Bree Serif"/>
                <a:cs typeface="Bree Serif"/>
                <a:sym typeface="Bree Serif"/>
              </a:rPr>
              <a:t>Spectral Telescope for Star Classification by Main </a:t>
            </a:r>
            <a:r>
              <a:rPr lang="en" sz="4800">
                <a:latin typeface="Bree Serif"/>
                <a:ea typeface="Bree Serif"/>
                <a:cs typeface="Bree Serif"/>
                <a:sym typeface="Bree Serif"/>
              </a:rPr>
              <a:t>S</a:t>
            </a:r>
            <a:r>
              <a:rPr lang="en" sz="4800">
                <a:latin typeface="Bree Serif"/>
                <a:ea typeface="Bree Serif"/>
                <a:cs typeface="Bree Serif"/>
                <a:sym typeface="Bree Serif"/>
              </a:rPr>
              <a:t>equence (STSC-MS)</a:t>
            </a:r>
            <a:endParaRPr sz="4800">
              <a:latin typeface="Bree Serif"/>
              <a:ea typeface="Bree Serif"/>
              <a:cs typeface="Bree Serif"/>
              <a:sym typeface="Bree Serif"/>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2"/>
          <p:cNvSpPr txBox="1"/>
          <p:nvPr>
            <p:ph type="title"/>
          </p:nvPr>
        </p:nvSpPr>
        <p:spPr>
          <a:xfrm>
            <a:off x="2094750" y="0"/>
            <a:ext cx="4954500" cy="15249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Hardware Selection for the Spectrometer System</a:t>
            </a:r>
            <a:endParaRPr sz="3000"/>
          </a:p>
        </p:txBody>
      </p:sp>
      <p:graphicFrame>
        <p:nvGraphicFramePr>
          <p:cNvPr id="217" name="Google Shape;217;p22"/>
          <p:cNvGraphicFramePr/>
          <p:nvPr/>
        </p:nvGraphicFramePr>
        <p:xfrm>
          <a:off x="492600" y="1991900"/>
          <a:ext cx="3000000" cy="3000000"/>
        </p:xfrm>
        <a:graphic>
          <a:graphicData uri="http://schemas.openxmlformats.org/drawingml/2006/table">
            <a:tbl>
              <a:tblPr>
                <a:noFill/>
                <a:tableStyleId>{826D665B-BBAE-4BF4-BF64-F76330F1DDFB}</a:tableStyleId>
              </a:tblPr>
              <a:tblGrid>
                <a:gridCol w="1551725"/>
                <a:gridCol w="1647400"/>
                <a:gridCol w="2155300"/>
                <a:gridCol w="1054800"/>
                <a:gridCol w="1749550"/>
              </a:tblGrid>
              <a:tr h="59992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Component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Parameter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Purpose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Quantity</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357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ZWOASI294MC Pro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11MP Cooled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Plenty of resolution and cooled camera give greater sensitivity to 700nm and longer wavelengths.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1</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$999 (Already Owned)</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Diffraction Grating</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600 Lines/mm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Spectrum fills camera sensor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1</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Concave Mirror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12.7mm Diameter 50mm Focal Length</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First mirror </a:t>
                      </a:r>
                      <a:r>
                        <a:rPr lang="en" sz="1200">
                          <a:solidFill>
                            <a:schemeClr val="lt1"/>
                          </a:solidFill>
                          <a:latin typeface="Bree Serif"/>
                          <a:ea typeface="Bree Serif"/>
                          <a:cs typeface="Bree Serif"/>
                          <a:sym typeface="Bree Serif"/>
                        </a:rPr>
                        <a:t>collimates </a:t>
                      </a:r>
                      <a:r>
                        <a:rPr lang="en" sz="1200">
                          <a:solidFill>
                            <a:schemeClr val="lt1"/>
                          </a:solidFill>
                          <a:latin typeface="Bree Serif"/>
                          <a:ea typeface="Bree Serif"/>
                          <a:cs typeface="Bree Serif"/>
                          <a:sym typeface="Bree Serif"/>
                        </a:rPr>
                        <a:t> the light second focuses the spectrum into the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2</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$43</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
        <p:nvSpPr>
          <p:cNvPr id="218" name="Google Shape;218;p22"/>
          <p:cNvSpPr txBox="1"/>
          <p:nvPr>
            <p:ph idx="1" type="body"/>
          </p:nvPr>
        </p:nvSpPr>
        <p:spPr>
          <a:xfrm>
            <a:off x="0" y="1205499"/>
            <a:ext cx="1186200" cy="6813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219" name="Google Shape;219;p22"/>
          <p:cNvPicPr preferRelativeResize="0"/>
          <p:nvPr/>
        </p:nvPicPr>
        <p:blipFill>
          <a:blip r:embed="rId3">
            <a:alphaModFix/>
          </a:blip>
          <a:stretch>
            <a:fillRect/>
          </a:stretch>
        </p:blipFill>
        <p:spPr>
          <a:xfrm>
            <a:off x="131752" y="84050"/>
            <a:ext cx="922635" cy="11060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3"/>
          <p:cNvPicPr preferRelativeResize="0"/>
          <p:nvPr/>
        </p:nvPicPr>
        <p:blipFill>
          <a:blip r:embed="rId3">
            <a:alphaModFix/>
          </a:blip>
          <a:stretch>
            <a:fillRect/>
          </a:stretch>
        </p:blipFill>
        <p:spPr>
          <a:xfrm>
            <a:off x="6882823" y="158875"/>
            <a:ext cx="1926850" cy="1090575"/>
          </a:xfrm>
          <a:prstGeom prst="rect">
            <a:avLst/>
          </a:prstGeom>
          <a:noFill/>
          <a:ln cap="flat" cmpd="sng" w="9525">
            <a:solidFill>
              <a:srgbClr val="0000FF"/>
            </a:solidFill>
            <a:prstDash val="solid"/>
            <a:round/>
            <a:headEnd len="sm" w="sm" type="none"/>
            <a:tailEnd len="sm" w="sm" type="none"/>
          </a:ln>
        </p:spPr>
      </p:pic>
      <p:graphicFrame>
        <p:nvGraphicFramePr>
          <p:cNvPr id="225" name="Google Shape;225;p23"/>
          <p:cNvGraphicFramePr/>
          <p:nvPr/>
        </p:nvGraphicFramePr>
        <p:xfrm>
          <a:off x="1228950" y="1249450"/>
          <a:ext cx="3000000" cy="3000000"/>
        </p:xfrm>
        <a:graphic>
          <a:graphicData uri="http://schemas.openxmlformats.org/drawingml/2006/table">
            <a:tbl>
              <a:tblPr>
                <a:noFill/>
                <a:tableStyleId>{826D665B-BBAE-4BF4-BF64-F76330F1DDFB}</a:tableStyleId>
              </a:tblPr>
              <a:tblGrid>
                <a:gridCol w="1114350"/>
                <a:gridCol w="1114350"/>
                <a:gridCol w="1114350"/>
                <a:gridCol w="1114350"/>
                <a:gridCol w="1114350"/>
                <a:gridCol w="1114350"/>
              </a:tblGrid>
              <a:tr h="840750">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Guide Camera</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Sensor</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Lens Mount</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Resolution</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Pixel Size</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8407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Camera Module 3</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Sony IMX708</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N/A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11.9 Megapixels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1.4 µm x 1.4 µm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t>
                      </a:r>
                      <a:r>
                        <a:rPr lang="en" sz="1200">
                          <a:solidFill>
                            <a:schemeClr val="lt1"/>
                          </a:solidFill>
                          <a:latin typeface="Bree Serif"/>
                          <a:ea typeface="Bree Serif"/>
                          <a:cs typeface="Bree Serif"/>
                          <a:sym typeface="Bree Serif"/>
                        </a:rPr>
                        <a:t>25</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8407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HQ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Sony IMX477</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C/CS- or M12-mount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12.3 Megapixels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1.55 µm x 1.55 µm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$50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8407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GS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Sony </a:t>
                      </a:r>
                      <a:r>
                        <a:rPr lang="en" sz="1200">
                          <a:solidFill>
                            <a:schemeClr val="lt1"/>
                          </a:solidFill>
                          <a:latin typeface="Bree Serif"/>
                          <a:ea typeface="Bree Serif"/>
                          <a:cs typeface="Bree Serif"/>
                          <a:sym typeface="Bree Serif"/>
                        </a:rPr>
                        <a:t>IMX 296</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C/CS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1.58 Megapixels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3.45 µm x 3.45 µm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t>
                      </a:r>
                      <a:r>
                        <a:rPr lang="en" sz="1200">
                          <a:solidFill>
                            <a:schemeClr val="lt1"/>
                          </a:solidFill>
                          <a:latin typeface="Bree Serif"/>
                          <a:ea typeface="Bree Serif"/>
                          <a:cs typeface="Bree Serif"/>
                          <a:sym typeface="Bree Serif"/>
                        </a:rPr>
                        <a:t>50</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
        <p:nvSpPr>
          <p:cNvPr id="226" name="Google Shape;226;p23"/>
          <p:cNvSpPr txBox="1"/>
          <p:nvPr/>
        </p:nvSpPr>
        <p:spPr>
          <a:xfrm>
            <a:off x="2422950" y="0"/>
            <a:ext cx="4298100" cy="77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chemeClr val="lt1"/>
                </a:solidFill>
                <a:latin typeface="Bree Serif"/>
                <a:ea typeface="Bree Serif"/>
                <a:cs typeface="Bree Serif"/>
                <a:sym typeface="Bree Serif"/>
              </a:rPr>
              <a:t>Guide Camera Selection</a:t>
            </a:r>
            <a:endParaRPr sz="3000">
              <a:solidFill>
                <a:schemeClr val="lt1"/>
              </a:solidFill>
              <a:latin typeface="Bree Serif"/>
              <a:ea typeface="Bree Serif"/>
              <a:cs typeface="Bree Serif"/>
              <a:sym typeface="Bree Serif"/>
            </a:endParaRPr>
          </a:p>
        </p:txBody>
      </p:sp>
      <p:sp>
        <p:nvSpPr>
          <p:cNvPr id="227" name="Google Shape;227;p23"/>
          <p:cNvSpPr txBox="1"/>
          <p:nvPr>
            <p:ph idx="1" type="body"/>
          </p:nvPr>
        </p:nvSpPr>
        <p:spPr>
          <a:xfrm>
            <a:off x="18000" y="1012699"/>
            <a:ext cx="1046700" cy="603300"/>
          </a:xfrm>
          <a:prstGeom prst="rect">
            <a:avLst/>
          </a:prstGeom>
        </p:spPr>
        <p:txBody>
          <a:bodyPr anchorCtr="0" anchor="ctr" bIns="91425" lIns="91425" spcFirstLastPara="1" rIns="91425" wrap="square" tIns="91425">
            <a:normAutofit fontScale="40000"/>
          </a:bodyPr>
          <a:lstStyle/>
          <a:p>
            <a:pPr indent="0" lvl="0" marL="0" rtl="0" algn="ctr">
              <a:lnSpc>
                <a:spcPct val="100000"/>
              </a:lnSpc>
              <a:spcBef>
                <a:spcPts val="0"/>
              </a:spcBef>
              <a:spcAft>
                <a:spcPts val="0"/>
              </a:spcAft>
              <a:buNone/>
            </a:pPr>
            <a:r>
              <a:rPr lang="en" sz="1600"/>
              <a:t>Aaron Moreno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228" name="Google Shape;228;p23"/>
          <p:cNvPicPr preferRelativeResize="0"/>
          <p:nvPr/>
        </p:nvPicPr>
        <p:blipFill>
          <a:blip r:embed="rId4">
            <a:alphaModFix/>
          </a:blip>
          <a:stretch>
            <a:fillRect/>
          </a:stretch>
        </p:blipFill>
        <p:spPr>
          <a:xfrm>
            <a:off x="161985" y="33350"/>
            <a:ext cx="758730" cy="97935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4"/>
          <p:cNvSpPr txBox="1"/>
          <p:nvPr>
            <p:ph type="title"/>
          </p:nvPr>
        </p:nvSpPr>
        <p:spPr>
          <a:xfrm>
            <a:off x="2802000" y="0"/>
            <a:ext cx="35400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Software S</a:t>
            </a:r>
            <a:r>
              <a:rPr lang="en" sz="3000"/>
              <a:t>election</a:t>
            </a:r>
            <a:endParaRPr sz="3000"/>
          </a:p>
        </p:txBody>
      </p:sp>
      <p:graphicFrame>
        <p:nvGraphicFramePr>
          <p:cNvPr id="234" name="Google Shape;234;p24"/>
          <p:cNvGraphicFramePr/>
          <p:nvPr/>
        </p:nvGraphicFramePr>
        <p:xfrm>
          <a:off x="1488713" y="914100"/>
          <a:ext cx="3000000" cy="3000000"/>
        </p:xfrm>
        <a:graphic>
          <a:graphicData uri="http://schemas.openxmlformats.org/drawingml/2006/table">
            <a:tbl>
              <a:tblPr>
                <a:noFill/>
                <a:tableStyleId>{826D665B-BBAE-4BF4-BF64-F76330F1DDFB}</a:tableStyleId>
              </a:tblPr>
              <a:tblGrid>
                <a:gridCol w="3083275"/>
                <a:gridCol w="3083275"/>
              </a:tblGrid>
              <a:tr h="59992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Programming Language</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Attributes</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35700">
                <a:tc rowSpan="3">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C</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Low-level design</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Portability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Extensibility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rowSpan="3">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Python</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Extensive library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Ability to analyze data</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vMerge="1"/>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Support of programming paradigms</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
        <p:nvSpPr>
          <p:cNvPr id="235" name="Google Shape;235;p24"/>
          <p:cNvSpPr txBox="1"/>
          <p:nvPr>
            <p:ph idx="1" type="body"/>
          </p:nvPr>
        </p:nvSpPr>
        <p:spPr>
          <a:xfrm>
            <a:off x="0" y="1176598"/>
            <a:ext cx="1214100" cy="700800"/>
          </a:xfrm>
          <a:prstGeom prst="rect">
            <a:avLst/>
          </a:prstGeom>
        </p:spPr>
        <p:txBody>
          <a:bodyPr anchorCtr="0" anchor="ctr" bIns="91425" lIns="91425" spcFirstLastPara="1" rIns="91425" wrap="square" tIns="91425">
            <a:normAutofit fontScale="55000" lnSpcReduction="10000"/>
          </a:bodyPr>
          <a:lstStyle/>
          <a:p>
            <a:pPr indent="0" lvl="0" marL="0" rtl="0" algn="ctr">
              <a:lnSpc>
                <a:spcPct val="100000"/>
              </a:lnSpc>
              <a:spcBef>
                <a:spcPts val="0"/>
              </a:spcBef>
              <a:spcAft>
                <a:spcPts val="0"/>
              </a:spcAft>
              <a:buNone/>
            </a:pPr>
            <a:r>
              <a:rPr lang="en" sz="1600"/>
              <a:t>Alejandro Olivo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236" name="Google Shape;236;p24"/>
          <p:cNvPicPr preferRelativeResize="0"/>
          <p:nvPr/>
        </p:nvPicPr>
        <p:blipFill>
          <a:blip r:embed="rId3">
            <a:alphaModFix/>
          </a:blip>
          <a:stretch>
            <a:fillRect/>
          </a:stretch>
        </p:blipFill>
        <p:spPr>
          <a:xfrm>
            <a:off x="134789" y="38725"/>
            <a:ext cx="944535" cy="11378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5"/>
          <p:cNvSpPr txBox="1"/>
          <p:nvPr>
            <p:ph type="title"/>
          </p:nvPr>
        </p:nvSpPr>
        <p:spPr>
          <a:xfrm>
            <a:off x="2267250" y="0"/>
            <a:ext cx="4609500" cy="9141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000"/>
              <a:t>Onboard Computer Selection</a:t>
            </a:r>
            <a:endParaRPr sz="3000"/>
          </a:p>
        </p:txBody>
      </p:sp>
      <p:graphicFrame>
        <p:nvGraphicFramePr>
          <p:cNvPr id="242" name="Google Shape;242;p25"/>
          <p:cNvGraphicFramePr/>
          <p:nvPr/>
        </p:nvGraphicFramePr>
        <p:xfrm>
          <a:off x="343113" y="1299875"/>
          <a:ext cx="3000000" cy="3000000"/>
        </p:xfrm>
        <a:graphic>
          <a:graphicData uri="http://schemas.openxmlformats.org/drawingml/2006/table">
            <a:tbl>
              <a:tblPr>
                <a:noFill/>
                <a:tableStyleId>{826D665B-BBAE-4BF4-BF64-F76330F1DDFB}</a:tableStyleId>
              </a:tblPr>
              <a:tblGrid>
                <a:gridCol w="1609250"/>
                <a:gridCol w="1669625"/>
                <a:gridCol w="632925"/>
                <a:gridCol w="2485675"/>
                <a:gridCol w="1061675"/>
                <a:gridCol w="998600"/>
              </a:tblGrid>
              <a:tr h="571775">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Onboard Computer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Processor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Max Ram</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GPIO</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Onboard GPU</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Cost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10805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Raspberry Pi Compute Module 4</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Broadcom BCM2711, Quad-core Cortex-A72 (ARM v8) 64-bit SoC @ 1.5GHz</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8 GB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lnSpc>
                          <a:spcPct val="115000"/>
                        </a:lnSpc>
                        <a:spcBef>
                          <a:spcPts val="1200"/>
                        </a:spcBef>
                        <a:spcAft>
                          <a:spcPts val="1200"/>
                        </a:spcAft>
                        <a:buNone/>
                      </a:pPr>
                      <a:r>
                        <a:rPr lang="en" sz="1200">
                          <a:solidFill>
                            <a:schemeClr val="lt1"/>
                          </a:solidFill>
                          <a:latin typeface="Bree Serif"/>
                          <a:ea typeface="Bree Serif"/>
                          <a:cs typeface="Bree Serif"/>
                          <a:sym typeface="Bree Serif"/>
                        </a:rPr>
                        <a:t>I2C, SPI, UART, PWM, SDIO, PCIe 1x lane, USB 2.0, MIPI DSI display port, MIPI CSI camera port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Yes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75.00 $</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947575">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NVIDIA Jetson Nano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Quad-core ARM® Cortex®-A57 MPCore processor @ 1.43GHz</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 GB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GPIO, I2C, I2S, SPI, UART, USB 3.0, USB 2.0, HDMI, MIPI CSI</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Yes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129.00 $</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91235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BeagleBone Black</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AM335x 1GHz ARM® Cortex-A8</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512 MB</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GPIO, I2C, SPI, UART, ADC, PWM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Yes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72.54 $</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
        <p:nvSpPr>
          <p:cNvPr id="243" name="Google Shape;243;p25"/>
          <p:cNvSpPr txBox="1"/>
          <p:nvPr>
            <p:ph idx="1" type="body"/>
          </p:nvPr>
        </p:nvSpPr>
        <p:spPr>
          <a:xfrm>
            <a:off x="917513" y="376049"/>
            <a:ext cx="1046700" cy="603300"/>
          </a:xfrm>
          <a:prstGeom prst="rect">
            <a:avLst/>
          </a:prstGeom>
        </p:spPr>
        <p:txBody>
          <a:bodyPr anchorCtr="0" anchor="ctr" bIns="91425" lIns="91425" spcFirstLastPara="1" rIns="91425" wrap="square" tIns="91425">
            <a:normAutofit fontScale="40000"/>
          </a:bodyPr>
          <a:lstStyle/>
          <a:p>
            <a:pPr indent="0" lvl="0" marL="0" rtl="0" algn="ctr">
              <a:lnSpc>
                <a:spcPct val="100000"/>
              </a:lnSpc>
              <a:spcBef>
                <a:spcPts val="0"/>
              </a:spcBef>
              <a:spcAft>
                <a:spcPts val="0"/>
              </a:spcAft>
              <a:buNone/>
            </a:pPr>
            <a:r>
              <a:rPr lang="en" sz="1600"/>
              <a:t>Aaron Moreno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244" name="Google Shape;244;p25"/>
          <p:cNvPicPr preferRelativeResize="0"/>
          <p:nvPr/>
        </p:nvPicPr>
        <p:blipFill>
          <a:blip r:embed="rId3">
            <a:alphaModFix/>
          </a:blip>
          <a:stretch>
            <a:fillRect/>
          </a:stretch>
        </p:blipFill>
        <p:spPr>
          <a:xfrm>
            <a:off x="158785" y="42050"/>
            <a:ext cx="758730" cy="9793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6"/>
          <p:cNvSpPr txBox="1"/>
          <p:nvPr>
            <p:ph type="title"/>
          </p:nvPr>
        </p:nvSpPr>
        <p:spPr>
          <a:xfrm>
            <a:off x="3119100" y="0"/>
            <a:ext cx="2905800" cy="7365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Peripheral I/O</a:t>
            </a:r>
            <a:endParaRPr sz="3000"/>
          </a:p>
        </p:txBody>
      </p:sp>
      <p:sp>
        <p:nvSpPr>
          <p:cNvPr id="250" name="Google Shape;250;p26"/>
          <p:cNvSpPr txBox="1"/>
          <p:nvPr>
            <p:ph idx="1" type="body"/>
          </p:nvPr>
        </p:nvSpPr>
        <p:spPr>
          <a:xfrm>
            <a:off x="558475" y="1443825"/>
            <a:ext cx="6637200" cy="3339300"/>
          </a:xfrm>
          <a:prstGeom prst="rect">
            <a:avLst/>
          </a:prstGeom>
        </p:spPr>
        <p:txBody>
          <a:bodyPr anchorCtr="0" anchor="ctr" bIns="91425" lIns="91425" spcFirstLastPara="1" rIns="91425" wrap="square" tIns="91425">
            <a:noAutofit/>
          </a:bodyPr>
          <a:lstStyle/>
          <a:p>
            <a:pPr indent="-342900" lvl="0" marL="457200" marR="0" rtl="0" algn="l">
              <a:lnSpc>
                <a:spcPct val="95000"/>
              </a:lnSpc>
              <a:spcBef>
                <a:spcPts val="0"/>
              </a:spcBef>
              <a:spcAft>
                <a:spcPts val="0"/>
              </a:spcAft>
              <a:buSzPts val="1800"/>
              <a:buChar char="●"/>
            </a:pPr>
            <a:r>
              <a:rPr lang="en" sz="1800"/>
              <a:t>4x USB</a:t>
            </a:r>
            <a:endParaRPr sz="1800"/>
          </a:p>
          <a:p>
            <a:pPr indent="-342900" lvl="1" marL="914400" marR="0" rtl="0" algn="l">
              <a:lnSpc>
                <a:spcPct val="95000"/>
              </a:lnSpc>
              <a:spcBef>
                <a:spcPts val="0"/>
              </a:spcBef>
              <a:spcAft>
                <a:spcPts val="0"/>
              </a:spcAft>
              <a:buSzPts val="1800"/>
              <a:buChar char="○"/>
            </a:pPr>
            <a:r>
              <a:rPr lang="en" sz="1800"/>
              <a:t>To Support Keyboard, Mouse, Main Camera, Mount</a:t>
            </a:r>
            <a:endParaRPr sz="1800"/>
          </a:p>
          <a:p>
            <a:pPr indent="-342900" lvl="1" marL="914400" marR="0" rtl="0" algn="l">
              <a:lnSpc>
                <a:spcPct val="95000"/>
              </a:lnSpc>
              <a:spcBef>
                <a:spcPts val="0"/>
              </a:spcBef>
              <a:spcAft>
                <a:spcPts val="0"/>
              </a:spcAft>
              <a:buSzPts val="1800"/>
              <a:buChar char="○"/>
            </a:pPr>
            <a:r>
              <a:rPr lang="en" sz="1800"/>
              <a:t>MUX To support 4 USB Ports</a:t>
            </a:r>
            <a:endParaRPr sz="1800"/>
          </a:p>
          <a:p>
            <a:pPr indent="-342900" lvl="2" marL="1371600" marR="0" rtl="0" algn="l">
              <a:lnSpc>
                <a:spcPct val="95000"/>
              </a:lnSpc>
              <a:spcBef>
                <a:spcPts val="0"/>
              </a:spcBef>
              <a:spcAft>
                <a:spcPts val="0"/>
              </a:spcAft>
              <a:buSzPts val="1800"/>
              <a:buChar char="■"/>
            </a:pPr>
            <a:r>
              <a:rPr lang="en" sz="1800"/>
              <a:t>Microchip USB2514B</a:t>
            </a:r>
            <a:endParaRPr sz="1800"/>
          </a:p>
          <a:p>
            <a:pPr indent="-342900" lvl="0" marL="457200" marR="0" rtl="0" algn="l">
              <a:lnSpc>
                <a:spcPct val="95000"/>
              </a:lnSpc>
              <a:spcBef>
                <a:spcPts val="0"/>
              </a:spcBef>
              <a:spcAft>
                <a:spcPts val="0"/>
              </a:spcAft>
              <a:buSzPts val="1800"/>
              <a:buChar char="●"/>
            </a:pPr>
            <a:r>
              <a:rPr lang="en" sz="1800"/>
              <a:t>1x HDMI</a:t>
            </a:r>
            <a:endParaRPr sz="1800"/>
          </a:p>
          <a:p>
            <a:pPr indent="-342900" lvl="1" marL="914400" marR="0" rtl="0" algn="l">
              <a:lnSpc>
                <a:spcPct val="95000"/>
              </a:lnSpc>
              <a:spcBef>
                <a:spcPts val="0"/>
              </a:spcBef>
              <a:spcAft>
                <a:spcPts val="0"/>
              </a:spcAft>
              <a:buSzPts val="1800"/>
              <a:buChar char="○"/>
            </a:pPr>
            <a:r>
              <a:rPr lang="en" sz="1800"/>
              <a:t>To Support External Display</a:t>
            </a:r>
            <a:endParaRPr sz="1800"/>
          </a:p>
          <a:p>
            <a:pPr indent="-342900" lvl="1" marL="914400" marR="0" rtl="0" algn="l">
              <a:lnSpc>
                <a:spcPct val="95000"/>
              </a:lnSpc>
              <a:spcBef>
                <a:spcPts val="0"/>
              </a:spcBef>
              <a:spcAft>
                <a:spcPts val="0"/>
              </a:spcAft>
              <a:buSzPts val="1800"/>
              <a:buChar char="○"/>
            </a:pPr>
            <a:r>
              <a:rPr lang="en" sz="1800"/>
              <a:t>Power Switch to ensure s</a:t>
            </a:r>
            <a:r>
              <a:rPr lang="en" sz="1800"/>
              <a:t>teady power flow through HDMI </a:t>
            </a:r>
            <a:endParaRPr sz="1800"/>
          </a:p>
          <a:p>
            <a:pPr indent="-342900" lvl="2" marL="1371600" rtl="0" algn="l">
              <a:lnSpc>
                <a:spcPct val="95000"/>
              </a:lnSpc>
              <a:spcBef>
                <a:spcPts val="0"/>
              </a:spcBef>
              <a:spcAft>
                <a:spcPts val="0"/>
              </a:spcAft>
              <a:buSzPts val="1800"/>
              <a:buChar char="■"/>
            </a:pPr>
            <a:r>
              <a:rPr lang="en" sz="1800"/>
              <a:t>Richtek Technology RT9742SNGV</a:t>
            </a:r>
            <a:endParaRPr sz="1800"/>
          </a:p>
          <a:p>
            <a:pPr indent="-342900" lvl="0" marL="457200" rtl="0" algn="l">
              <a:lnSpc>
                <a:spcPct val="95000"/>
              </a:lnSpc>
              <a:spcBef>
                <a:spcPts val="0"/>
              </a:spcBef>
              <a:spcAft>
                <a:spcPts val="0"/>
              </a:spcAft>
              <a:buSzPts val="1800"/>
              <a:buChar char="●"/>
            </a:pPr>
            <a:r>
              <a:rPr lang="en" sz="1800"/>
              <a:t>2x CSI2</a:t>
            </a:r>
            <a:endParaRPr sz="1800"/>
          </a:p>
          <a:p>
            <a:pPr indent="-342900" lvl="1" marL="914400" rtl="0" algn="l">
              <a:lnSpc>
                <a:spcPct val="95000"/>
              </a:lnSpc>
              <a:spcBef>
                <a:spcPts val="0"/>
              </a:spcBef>
              <a:spcAft>
                <a:spcPts val="0"/>
              </a:spcAft>
              <a:buSzPts val="1800"/>
              <a:buChar char="○"/>
            </a:pPr>
            <a:r>
              <a:rPr lang="en" sz="1800"/>
              <a:t>To Support Guide Camera and Stretch Board</a:t>
            </a:r>
            <a:endParaRPr sz="1800"/>
          </a:p>
          <a:p>
            <a:pPr indent="-342900" lvl="1" marL="914400" rtl="0" algn="l">
              <a:lnSpc>
                <a:spcPct val="95000"/>
              </a:lnSpc>
              <a:spcBef>
                <a:spcPts val="0"/>
              </a:spcBef>
              <a:spcAft>
                <a:spcPts val="0"/>
              </a:spcAft>
              <a:buSzPts val="1800"/>
              <a:buChar char="○"/>
            </a:pPr>
            <a:r>
              <a:rPr lang="en" sz="1800"/>
              <a:t>Independent power line for Stretch Board</a:t>
            </a:r>
            <a:endParaRPr sz="1800"/>
          </a:p>
        </p:txBody>
      </p:sp>
      <p:pic>
        <p:nvPicPr>
          <p:cNvPr id="251" name="Google Shape;251;p26"/>
          <p:cNvPicPr preferRelativeResize="0"/>
          <p:nvPr/>
        </p:nvPicPr>
        <p:blipFill>
          <a:blip r:embed="rId3">
            <a:alphaModFix/>
          </a:blip>
          <a:stretch>
            <a:fillRect/>
          </a:stretch>
        </p:blipFill>
        <p:spPr>
          <a:xfrm>
            <a:off x="7297176" y="1354225"/>
            <a:ext cx="1289874" cy="1141524"/>
          </a:xfrm>
          <a:prstGeom prst="rect">
            <a:avLst/>
          </a:prstGeom>
          <a:noFill/>
          <a:ln>
            <a:noFill/>
          </a:ln>
        </p:spPr>
      </p:pic>
      <p:pic>
        <p:nvPicPr>
          <p:cNvPr id="252" name="Google Shape;252;p26"/>
          <p:cNvPicPr preferRelativeResize="0"/>
          <p:nvPr/>
        </p:nvPicPr>
        <p:blipFill>
          <a:blip r:embed="rId4">
            <a:alphaModFix/>
          </a:blip>
          <a:stretch>
            <a:fillRect/>
          </a:stretch>
        </p:blipFill>
        <p:spPr>
          <a:xfrm>
            <a:off x="7195675" y="3035550"/>
            <a:ext cx="1391375" cy="1205850"/>
          </a:xfrm>
          <a:prstGeom prst="rect">
            <a:avLst/>
          </a:prstGeom>
          <a:noFill/>
          <a:ln>
            <a:noFill/>
          </a:ln>
        </p:spPr>
      </p:pic>
      <p:sp>
        <p:nvSpPr>
          <p:cNvPr id="253" name="Google Shape;253;p26"/>
          <p:cNvSpPr txBox="1"/>
          <p:nvPr>
            <p:ph idx="1" type="body"/>
          </p:nvPr>
        </p:nvSpPr>
        <p:spPr>
          <a:xfrm>
            <a:off x="1159075" y="296161"/>
            <a:ext cx="1138500" cy="6798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254" name="Google Shape;254;p26"/>
          <p:cNvPicPr preferRelativeResize="0"/>
          <p:nvPr/>
        </p:nvPicPr>
        <p:blipFill rotWithShape="1">
          <a:blip r:embed="rId5">
            <a:alphaModFix/>
          </a:blip>
          <a:srcRect b="0" l="0" r="0" t="11126"/>
          <a:stretch/>
        </p:blipFill>
        <p:spPr>
          <a:xfrm>
            <a:off x="218258" y="65300"/>
            <a:ext cx="853367" cy="11415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7"/>
          <p:cNvSpPr txBox="1"/>
          <p:nvPr>
            <p:ph type="title"/>
          </p:nvPr>
        </p:nvSpPr>
        <p:spPr>
          <a:xfrm>
            <a:off x="2583450" y="0"/>
            <a:ext cx="3977100" cy="7092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Stretch Board</a:t>
            </a:r>
            <a:endParaRPr sz="3000"/>
          </a:p>
        </p:txBody>
      </p:sp>
      <p:graphicFrame>
        <p:nvGraphicFramePr>
          <p:cNvPr id="260" name="Google Shape;260;p27"/>
          <p:cNvGraphicFramePr/>
          <p:nvPr/>
        </p:nvGraphicFramePr>
        <p:xfrm>
          <a:off x="4461725" y="755900"/>
          <a:ext cx="3000000" cy="3000000"/>
        </p:xfrm>
        <a:graphic>
          <a:graphicData uri="http://schemas.openxmlformats.org/drawingml/2006/table">
            <a:tbl>
              <a:tblPr>
                <a:noFill/>
                <a:tableStyleId>{826D665B-BBAE-4BF4-BF64-F76330F1DDFB}</a:tableStyleId>
              </a:tblPr>
              <a:tblGrid>
                <a:gridCol w="1101250"/>
                <a:gridCol w="1101250"/>
                <a:gridCol w="1101250"/>
                <a:gridCol w="1101250"/>
              </a:tblGrid>
              <a:tr h="228675">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Motor</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Step Angle</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Torque</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Cost</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196000">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17HM19-1684S</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.9 Degrees</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.44 Ncm</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$23.99</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196000">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MIKROE-1530</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5.625 Degrees</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.03 Nm</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$8.00</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196000">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SF2421-10B11</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1.8 Degrees</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.29 Nm</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$28.32</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graphicFrame>
        <p:nvGraphicFramePr>
          <p:cNvPr id="261" name="Google Shape;261;p27"/>
          <p:cNvGraphicFramePr/>
          <p:nvPr/>
        </p:nvGraphicFramePr>
        <p:xfrm>
          <a:off x="4461738" y="2175600"/>
          <a:ext cx="3000000" cy="3000000"/>
        </p:xfrm>
        <a:graphic>
          <a:graphicData uri="http://schemas.openxmlformats.org/drawingml/2006/table">
            <a:tbl>
              <a:tblPr>
                <a:noFill/>
                <a:tableStyleId>{826D665B-BBAE-4BF4-BF64-F76330F1DDFB}</a:tableStyleId>
              </a:tblPr>
              <a:tblGrid>
                <a:gridCol w="1831025"/>
                <a:gridCol w="1407350"/>
                <a:gridCol w="687600"/>
                <a:gridCol w="478975"/>
              </a:tblGrid>
              <a:tr h="220775">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Microcontroller</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I/O</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Vin</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Cost</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199750">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PIC18F26Q43</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2x SPI, 1x 12C, 5x UART</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1.8-5.5V Vin</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$2.23</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199750">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ATMEGA328P (Arduino Mini Chip)</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23x GPIO, 1x USART, 1x SPI</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2.7-5.5V Vin</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$1.52</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273350">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ATMEGA328PB-AU (Arduino Uno R3 Chip)</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27x GPIO, 1x SPI, 1x UART</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2.5-5.5V Vin</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700">
                          <a:solidFill>
                            <a:schemeClr val="lt1"/>
                          </a:solidFill>
                          <a:latin typeface="Bree Serif"/>
                          <a:ea typeface="Bree Serif"/>
                          <a:cs typeface="Bree Serif"/>
                          <a:sym typeface="Bree Serif"/>
                        </a:rPr>
                        <a:t>$2.89</a:t>
                      </a:r>
                      <a:endParaRPr sz="7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graphicFrame>
        <p:nvGraphicFramePr>
          <p:cNvPr id="262" name="Google Shape;262;p27"/>
          <p:cNvGraphicFramePr/>
          <p:nvPr/>
        </p:nvGraphicFramePr>
        <p:xfrm>
          <a:off x="4461750" y="3595300"/>
          <a:ext cx="3000000" cy="3000000"/>
        </p:xfrm>
        <a:graphic>
          <a:graphicData uri="http://schemas.openxmlformats.org/drawingml/2006/table">
            <a:tbl>
              <a:tblPr>
                <a:noFill/>
                <a:tableStyleId>{826D665B-BBAE-4BF4-BF64-F76330F1DDFB}</a:tableStyleId>
              </a:tblPr>
              <a:tblGrid>
                <a:gridCol w="1647825"/>
                <a:gridCol w="1380125"/>
                <a:gridCol w="772625"/>
                <a:gridCol w="604375"/>
              </a:tblGrid>
              <a:tr h="312150">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Driver</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Microstepping </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I-out</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900">
                          <a:solidFill>
                            <a:schemeClr val="lt1"/>
                          </a:solidFill>
                          <a:latin typeface="Bree Serif"/>
                          <a:ea typeface="Bree Serif"/>
                          <a:cs typeface="Bree Serif"/>
                          <a:sym typeface="Bree Serif"/>
                        </a:rPr>
                        <a:t>Cost</a:t>
                      </a:r>
                      <a:endParaRPr sz="9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292150">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TMC2209 SILENTSTEPSTICK</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102,400 steps/rev</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1.4A-3A</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$30.19</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9393A1">
                        <a:alpha val="71070"/>
                      </a:srgbClr>
                    </a:solidFill>
                  </a:tcPr>
                </a:tc>
              </a:tr>
              <a:tr h="292150">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DRV8825</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12,800 steps/rev</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2.5A-3A</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$11.88</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292150">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DM332T</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12,800 steps/rev</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1A-3.2A</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800">
                          <a:solidFill>
                            <a:schemeClr val="lt1"/>
                          </a:solidFill>
                          <a:latin typeface="Bree Serif"/>
                          <a:ea typeface="Bree Serif"/>
                          <a:cs typeface="Bree Serif"/>
                          <a:sym typeface="Bree Serif"/>
                        </a:rPr>
                        <a:t>$22.99</a:t>
                      </a:r>
                      <a:endParaRPr sz="8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
        <p:nvSpPr>
          <p:cNvPr id="263" name="Google Shape;263;p27"/>
          <p:cNvSpPr txBox="1"/>
          <p:nvPr/>
        </p:nvSpPr>
        <p:spPr>
          <a:xfrm>
            <a:off x="689150" y="709200"/>
            <a:ext cx="3577200" cy="2560800"/>
          </a:xfrm>
          <a:prstGeom prst="rect">
            <a:avLst/>
          </a:prstGeom>
          <a:noFill/>
          <a:ln>
            <a:noFill/>
          </a:ln>
        </p:spPr>
        <p:txBody>
          <a:bodyPr anchorCtr="0" anchor="ctr" bIns="91425" lIns="91425" spcFirstLastPara="1" rIns="91425" wrap="square" tIns="91425">
            <a:noAutofit/>
          </a:bodyPr>
          <a:lstStyle/>
          <a:p>
            <a:pPr indent="-331787" lvl="0" marL="457200" rtl="0" algn="l">
              <a:lnSpc>
                <a:spcPct val="95000"/>
              </a:lnSpc>
              <a:spcBef>
                <a:spcPts val="0"/>
              </a:spcBef>
              <a:spcAft>
                <a:spcPts val="0"/>
              </a:spcAft>
              <a:buClr>
                <a:schemeClr val="lt1"/>
              </a:buClr>
              <a:buSzPts val="1625"/>
              <a:buFont typeface="Bree Serif"/>
              <a:buChar char="●"/>
            </a:pPr>
            <a:r>
              <a:rPr lang="en" sz="1625">
                <a:solidFill>
                  <a:schemeClr val="lt1"/>
                </a:solidFill>
                <a:latin typeface="Bree Serif"/>
                <a:ea typeface="Bree Serif"/>
                <a:cs typeface="Bree Serif"/>
                <a:sym typeface="Bree Serif"/>
              </a:rPr>
              <a:t>Motor Control Board for Control of a custom mount</a:t>
            </a:r>
            <a:endParaRPr sz="1625">
              <a:solidFill>
                <a:schemeClr val="lt1"/>
              </a:solidFill>
              <a:latin typeface="Bree Serif"/>
              <a:ea typeface="Bree Serif"/>
              <a:cs typeface="Bree Serif"/>
              <a:sym typeface="Bree Serif"/>
            </a:endParaRPr>
          </a:p>
          <a:p>
            <a:pPr indent="-331787" lvl="0" marL="457200" rtl="0" algn="l">
              <a:lnSpc>
                <a:spcPct val="95000"/>
              </a:lnSpc>
              <a:spcBef>
                <a:spcPts val="0"/>
              </a:spcBef>
              <a:spcAft>
                <a:spcPts val="0"/>
              </a:spcAft>
              <a:buClr>
                <a:schemeClr val="lt1"/>
              </a:buClr>
              <a:buSzPts val="1625"/>
              <a:buFont typeface="Bree Serif"/>
              <a:buChar char="●"/>
            </a:pPr>
            <a:r>
              <a:rPr lang="en" sz="1625">
                <a:solidFill>
                  <a:schemeClr val="lt1"/>
                </a:solidFill>
                <a:latin typeface="Bree Serif"/>
                <a:ea typeface="Bree Serif"/>
                <a:cs typeface="Bree Serif"/>
                <a:sym typeface="Bree Serif"/>
              </a:rPr>
              <a:t>Communication over 12C from RPCM4 to PIC18 to Motor Drivers</a:t>
            </a:r>
            <a:endParaRPr sz="1625">
              <a:solidFill>
                <a:schemeClr val="lt1"/>
              </a:solidFill>
              <a:latin typeface="Bree Serif"/>
              <a:ea typeface="Bree Serif"/>
              <a:cs typeface="Bree Serif"/>
              <a:sym typeface="Bree Serif"/>
            </a:endParaRPr>
          </a:p>
          <a:p>
            <a:pPr indent="-331787" lvl="0" marL="457200" rtl="0" algn="l">
              <a:lnSpc>
                <a:spcPct val="95000"/>
              </a:lnSpc>
              <a:spcBef>
                <a:spcPts val="0"/>
              </a:spcBef>
              <a:spcAft>
                <a:spcPts val="0"/>
              </a:spcAft>
              <a:buClr>
                <a:schemeClr val="lt1"/>
              </a:buClr>
              <a:buSzPts val="1625"/>
              <a:buFont typeface="Bree Serif"/>
              <a:buChar char="●"/>
            </a:pPr>
            <a:r>
              <a:rPr lang="en" sz="1625">
                <a:solidFill>
                  <a:schemeClr val="lt1"/>
                </a:solidFill>
                <a:latin typeface="Bree Serif"/>
                <a:ea typeface="Bree Serif"/>
                <a:cs typeface="Bree Serif"/>
                <a:sym typeface="Bree Serif"/>
              </a:rPr>
              <a:t>Main PCB Built ready for addition of Stretch Board</a:t>
            </a:r>
            <a:endParaRPr sz="1625">
              <a:solidFill>
                <a:schemeClr val="lt1"/>
              </a:solidFill>
              <a:latin typeface="Bree Serif"/>
              <a:ea typeface="Bree Serif"/>
              <a:cs typeface="Bree Serif"/>
              <a:sym typeface="Bree Serif"/>
            </a:endParaRPr>
          </a:p>
          <a:p>
            <a:pPr indent="-331787" lvl="1" marL="914400" rtl="0" algn="l">
              <a:lnSpc>
                <a:spcPct val="95000"/>
              </a:lnSpc>
              <a:spcBef>
                <a:spcPts val="0"/>
              </a:spcBef>
              <a:spcAft>
                <a:spcPts val="0"/>
              </a:spcAft>
              <a:buClr>
                <a:schemeClr val="lt1"/>
              </a:buClr>
              <a:buSzPts val="1625"/>
              <a:buFont typeface="Bree Serif"/>
              <a:buChar char="○"/>
            </a:pPr>
            <a:r>
              <a:rPr lang="en" sz="1625">
                <a:solidFill>
                  <a:schemeClr val="lt1"/>
                </a:solidFill>
                <a:latin typeface="Bree Serif"/>
                <a:ea typeface="Bree Serif"/>
                <a:cs typeface="Bree Serif"/>
                <a:sym typeface="Bree Serif"/>
              </a:rPr>
              <a:t>Third Power Supply</a:t>
            </a:r>
            <a:endParaRPr sz="1625">
              <a:solidFill>
                <a:schemeClr val="lt1"/>
              </a:solidFill>
              <a:latin typeface="Bree Serif"/>
              <a:ea typeface="Bree Serif"/>
              <a:cs typeface="Bree Serif"/>
              <a:sym typeface="Bree Serif"/>
            </a:endParaRPr>
          </a:p>
          <a:p>
            <a:pPr indent="-331787" lvl="1" marL="914400" rtl="0" algn="l">
              <a:lnSpc>
                <a:spcPct val="95000"/>
              </a:lnSpc>
              <a:spcBef>
                <a:spcPts val="0"/>
              </a:spcBef>
              <a:spcAft>
                <a:spcPts val="0"/>
              </a:spcAft>
              <a:buClr>
                <a:schemeClr val="lt1"/>
              </a:buClr>
              <a:buSzPts val="1625"/>
              <a:buFont typeface="Bree Serif"/>
              <a:buChar char="○"/>
            </a:pPr>
            <a:r>
              <a:rPr lang="en" sz="1625">
                <a:solidFill>
                  <a:schemeClr val="lt1"/>
                </a:solidFill>
                <a:latin typeface="Bree Serif"/>
                <a:ea typeface="Bree Serif"/>
                <a:cs typeface="Bree Serif"/>
                <a:sym typeface="Bree Serif"/>
              </a:rPr>
              <a:t>2nd FPC Connector</a:t>
            </a:r>
            <a:endParaRPr sz="1625">
              <a:solidFill>
                <a:schemeClr val="lt1"/>
              </a:solidFill>
              <a:latin typeface="Bree Serif"/>
              <a:ea typeface="Bree Serif"/>
              <a:cs typeface="Bree Serif"/>
              <a:sym typeface="Bree Serif"/>
            </a:endParaRPr>
          </a:p>
          <a:p>
            <a:pPr indent="-331787" lvl="1" marL="914400" rtl="0" algn="l">
              <a:lnSpc>
                <a:spcPct val="95000"/>
              </a:lnSpc>
              <a:spcBef>
                <a:spcPts val="0"/>
              </a:spcBef>
              <a:spcAft>
                <a:spcPts val="0"/>
              </a:spcAft>
              <a:buClr>
                <a:schemeClr val="lt1"/>
              </a:buClr>
              <a:buSzPts val="1625"/>
              <a:buFont typeface="Bree Serif"/>
              <a:buChar char="○"/>
            </a:pPr>
            <a:r>
              <a:rPr lang="en" sz="1625">
                <a:solidFill>
                  <a:schemeClr val="lt1"/>
                </a:solidFill>
                <a:latin typeface="Bree Serif"/>
                <a:ea typeface="Bree Serif"/>
                <a:cs typeface="Bree Serif"/>
                <a:sym typeface="Bree Serif"/>
              </a:rPr>
              <a:t>Data lines to RPCP4</a:t>
            </a:r>
            <a:endParaRPr sz="1625">
              <a:solidFill>
                <a:schemeClr val="lt1"/>
              </a:solidFill>
              <a:latin typeface="Bree Serif"/>
              <a:ea typeface="Bree Serif"/>
              <a:cs typeface="Bree Serif"/>
              <a:sym typeface="Bree Serif"/>
            </a:endParaRPr>
          </a:p>
        </p:txBody>
      </p:sp>
      <p:pic>
        <p:nvPicPr>
          <p:cNvPr id="264" name="Google Shape;264;p27"/>
          <p:cNvPicPr preferRelativeResize="0"/>
          <p:nvPr/>
        </p:nvPicPr>
        <p:blipFill rotWithShape="1">
          <a:blip r:embed="rId3">
            <a:alphaModFix/>
          </a:blip>
          <a:srcRect b="56484" l="20515" r="18609" t="7088"/>
          <a:stretch/>
        </p:blipFill>
        <p:spPr>
          <a:xfrm>
            <a:off x="432888" y="3364175"/>
            <a:ext cx="3495975" cy="1465375"/>
          </a:xfrm>
          <a:prstGeom prst="rect">
            <a:avLst/>
          </a:prstGeom>
          <a:noFill/>
          <a:ln>
            <a:noFill/>
          </a:ln>
        </p:spPr>
      </p:pic>
      <p:sp>
        <p:nvSpPr>
          <p:cNvPr id="265" name="Google Shape;265;p27"/>
          <p:cNvSpPr txBox="1"/>
          <p:nvPr>
            <p:ph idx="1" type="body"/>
          </p:nvPr>
        </p:nvSpPr>
        <p:spPr>
          <a:xfrm>
            <a:off x="-44364" y="1033125"/>
            <a:ext cx="1037400" cy="6798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266" name="Google Shape;266;p27"/>
          <p:cNvPicPr preferRelativeResize="0"/>
          <p:nvPr/>
        </p:nvPicPr>
        <p:blipFill rotWithShape="1">
          <a:blip r:embed="rId4">
            <a:alphaModFix/>
          </a:blip>
          <a:srcRect b="0" l="0" r="0" t="11126"/>
          <a:stretch/>
        </p:blipFill>
        <p:spPr>
          <a:xfrm>
            <a:off x="144024" y="80000"/>
            <a:ext cx="660626" cy="8837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8"/>
          <p:cNvPicPr preferRelativeResize="0"/>
          <p:nvPr/>
        </p:nvPicPr>
        <p:blipFill>
          <a:blip r:embed="rId3">
            <a:alphaModFix/>
          </a:blip>
          <a:stretch>
            <a:fillRect/>
          </a:stretch>
        </p:blipFill>
        <p:spPr>
          <a:xfrm>
            <a:off x="54350" y="3111325"/>
            <a:ext cx="2394725" cy="1990124"/>
          </a:xfrm>
          <a:prstGeom prst="rect">
            <a:avLst/>
          </a:prstGeom>
          <a:noFill/>
          <a:ln>
            <a:noFill/>
          </a:ln>
        </p:spPr>
      </p:pic>
      <p:sp>
        <p:nvSpPr>
          <p:cNvPr id="272" name="Google Shape;272;p28"/>
          <p:cNvSpPr txBox="1"/>
          <p:nvPr>
            <p:ph type="title"/>
          </p:nvPr>
        </p:nvSpPr>
        <p:spPr>
          <a:xfrm>
            <a:off x="3454950" y="0"/>
            <a:ext cx="22341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PCB Design</a:t>
            </a:r>
            <a:endParaRPr sz="3000"/>
          </a:p>
        </p:txBody>
      </p:sp>
      <p:sp>
        <p:nvSpPr>
          <p:cNvPr id="273" name="Google Shape;273;p28"/>
          <p:cNvSpPr txBox="1"/>
          <p:nvPr>
            <p:ph idx="1" type="body"/>
          </p:nvPr>
        </p:nvSpPr>
        <p:spPr>
          <a:xfrm>
            <a:off x="2230500" y="2212250"/>
            <a:ext cx="4683000" cy="1934400"/>
          </a:xfrm>
          <a:prstGeom prst="rect">
            <a:avLst/>
          </a:prstGeom>
        </p:spPr>
        <p:txBody>
          <a:bodyPr anchorCtr="0" anchor="ctr" bIns="91425" lIns="91425" spcFirstLastPara="1" rIns="91425" wrap="square" tIns="91425">
            <a:noAutofit/>
          </a:bodyPr>
          <a:lstStyle/>
          <a:p>
            <a:pPr indent="0" lvl="0" marL="0" marR="0" rtl="0" algn="l">
              <a:lnSpc>
                <a:spcPct val="95000"/>
              </a:lnSpc>
              <a:spcBef>
                <a:spcPts val="0"/>
              </a:spcBef>
              <a:spcAft>
                <a:spcPts val="0"/>
              </a:spcAft>
              <a:buNone/>
            </a:pPr>
            <a:r>
              <a:rPr lang="en" sz="1800"/>
              <a:t>Key Features</a:t>
            </a:r>
            <a:endParaRPr sz="1800"/>
          </a:p>
          <a:p>
            <a:pPr indent="-342900" lvl="0" marL="457200" marR="0" rtl="0" algn="l">
              <a:lnSpc>
                <a:spcPct val="95000"/>
              </a:lnSpc>
              <a:spcBef>
                <a:spcPts val="1200"/>
              </a:spcBef>
              <a:spcAft>
                <a:spcPts val="0"/>
              </a:spcAft>
              <a:buSzPts val="1800"/>
              <a:buChar char="●"/>
            </a:pPr>
            <a:r>
              <a:rPr lang="en" sz="1800"/>
              <a:t>Separate</a:t>
            </a:r>
            <a:r>
              <a:rPr lang="en" sz="1800"/>
              <a:t> power line to reduce noise and voltage drop on raspberry pi VIN</a:t>
            </a:r>
            <a:endParaRPr sz="1800"/>
          </a:p>
          <a:p>
            <a:pPr indent="-342900" lvl="0" marL="457200" marR="0" rtl="0" algn="l">
              <a:lnSpc>
                <a:spcPct val="95000"/>
              </a:lnSpc>
              <a:spcBef>
                <a:spcPts val="0"/>
              </a:spcBef>
              <a:spcAft>
                <a:spcPts val="0"/>
              </a:spcAft>
              <a:buSzPts val="1800"/>
              <a:buChar char="●"/>
            </a:pPr>
            <a:r>
              <a:rPr lang="en" sz="1800"/>
              <a:t>2.64mm wide traces with 2 oz of copper to allow for up to 4 amps of current</a:t>
            </a:r>
            <a:endParaRPr sz="1800"/>
          </a:p>
        </p:txBody>
      </p:sp>
      <p:pic>
        <p:nvPicPr>
          <p:cNvPr id="274" name="Google Shape;274;p28"/>
          <p:cNvPicPr preferRelativeResize="0"/>
          <p:nvPr/>
        </p:nvPicPr>
        <p:blipFill>
          <a:blip r:embed="rId4">
            <a:alphaModFix/>
          </a:blip>
          <a:stretch>
            <a:fillRect/>
          </a:stretch>
        </p:blipFill>
        <p:spPr>
          <a:xfrm>
            <a:off x="5773125" y="59275"/>
            <a:ext cx="3307500" cy="2152975"/>
          </a:xfrm>
          <a:prstGeom prst="rect">
            <a:avLst/>
          </a:prstGeom>
          <a:noFill/>
          <a:ln cap="flat" cmpd="sng" w="9525">
            <a:solidFill>
              <a:srgbClr val="0000FF"/>
            </a:solidFill>
            <a:prstDash val="solid"/>
            <a:round/>
            <a:headEnd len="sm" w="sm" type="none"/>
            <a:tailEnd len="sm" w="sm" type="none"/>
          </a:ln>
        </p:spPr>
      </p:pic>
      <p:pic>
        <p:nvPicPr>
          <p:cNvPr id="275" name="Google Shape;275;p28"/>
          <p:cNvPicPr preferRelativeResize="0"/>
          <p:nvPr/>
        </p:nvPicPr>
        <p:blipFill>
          <a:blip r:embed="rId5">
            <a:alphaModFix/>
          </a:blip>
          <a:stretch>
            <a:fillRect/>
          </a:stretch>
        </p:blipFill>
        <p:spPr>
          <a:xfrm>
            <a:off x="54350" y="59275"/>
            <a:ext cx="3400599" cy="2087050"/>
          </a:xfrm>
          <a:prstGeom prst="rect">
            <a:avLst/>
          </a:prstGeom>
          <a:noFill/>
          <a:ln cap="flat" cmpd="sng" w="9525">
            <a:solidFill>
              <a:srgbClr val="0000FF"/>
            </a:solidFill>
            <a:prstDash val="solid"/>
            <a:round/>
            <a:headEnd len="sm" w="sm" type="none"/>
            <a:tailEnd len="sm" w="sm" type="none"/>
          </a:ln>
        </p:spPr>
      </p:pic>
      <p:pic>
        <p:nvPicPr>
          <p:cNvPr id="276" name="Google Shape;276;p28"/>
          <p:cNvPicPr preferRelativeResize="0"/>
          <p:nvPr/>
        </p:nvPicPr>
        <p:blipFill>
          <a:blip r:embed="rId6">
            <a:alphaModFix/>
          </a:blip>
          <a:stretch>
            <a:fillRect/>
          </a:stretch>
        </p:blipFill>
        <p:spPr>
          <a:xfrm>
            <a:off x="6846525" y="3293525"/>
            <a:ext cx="2234101" cy="1807924"/>
          </a:xfrm>
          <a:prstGeom prst="rect">
            <a:avLst/>
          </a:prstGeom>
          <a:noFill/>
          <a:ln>
            <a:noFill/>
          </a:ln>
        </p:spPr>
      </p:pic>
      <p:sp>
        <p:nvSpPr>
          <p:cNvPr id="277" name="Google Shape;277;p28"/>
          <p:cNvSpPr txBox="1"/>
          <p:nvPr>
            <p:ph idx="1" type="body"/>
          </p:nvPr>
        </p:nvSpPr>
        <p:spPr>
          <a:xfrm>
            <a:off x="891203" y="2343675"/>
            <a:ext cx="799200" cy="570300"/>
          </a:xfrm>
          <a:prstGeom prst="rect">
            <a:avLst/>
          </a:prstGeom>
        </p:spPr>
        <p:txBody>
          <a:bodyPr anchorCtr="0" anchor="ctr" bIns="91425" lIns="91425" spcFirstLastPara="1" rIns="91425" wrap="square" tIns="91425">
            <a:noAutofit/>
          </a:bodyPr>
          <a:lstStyle/>
          <a:p>
            <a:pPr indent="0" lvl="0" marL="0" rtl="0" algn="ctr">
              <a:lnSpc>
                <a:spcPct val="80000"/>
              </a:lnSpc>
              <a:spcBef>
                <a:spcPts val="0"/>
              </a:spcBef>
              <a:spcAft>
                <a:spcPts val="0"/>
              </a:spcAft>
              <a:buSzPts val="440"/>
              <a:buNone/>
            </a:pPr>
            <a:r>
              <a:rPr lang="en" sz="740"/>
              <a:t>Aaron Moreno</a:t>
            </a:r>
            <a:endParaRPr sz="740"/>
          </a:p>
          <a:p>
            <a:pPr indent="0" lvl="0" marL="0" rtl="0" algn="ctr">
              <a:lnSpc>
                <a:spcPct val="80000"/>
              </a:lnSpc>
              <a:spcBef>
                <a:spcPts val="1200"/>
              </a:spcBef>
              <a:spcAft>
                <a:spcPts val="1200"/>
              </a:spcAft>
              <a:buSzPts val="440"/>
              <a:buNone/>
            </a:pPr>
            <a:r>
              <a:rPr lang="en" sz="740"/>
              <a:t>Computer Engineering</a:t>
            </a:r>
            <a:endParaRPr sz="740"/>
          </a:p>
        </p:txBody>
      </p:sp>
      <p:pic>
        <p:nvPicPr>
          <p:cNvPr id="278" name="Google Shape;278;p28"/>
          <p:cNvPicPr preferRelativeResize="0"/>
          <p:nvPr/>
        </p:nvPicPr>
        <p:blipFill>
          <a:blip r:embed="rId7">
            <a:alphaModFix/>
          </a:blip>
          <a:stretch>
            <a:fillRect/>
          </a:stretch>
        </p:blipFill>
        <p:spPr>
          <a:xfrm>
            <a:off x="138723" y="2212250"/>
            <a:ext cx="683439" cy="81888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9"/>
          <p:cNvSpPr txBox="1"/>
          <p:nvPr>
            <p:ph type="title"/>
          </p:nvPr>
        </p:nvSpPr>
        <p:spPr>
          <a:xfrm>
            <a:off x="3127650" y="0"/>
            <a:ext cx="2888700" cy="9141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SzPts val="990"/>
              <a:buNone/>
            </a:pPr>
            <a:r>
              <a:rPr lang="en" sz="3000"/>
              <a:t>Main PCB v2</a:t>
            </a:r>
            <a:endParaRPr sz="3000"/>
          </a:p>
        </p:txBody>
      </p:sp>
      <p:sp>
        <p:nvSpPr>
          <p:cNvPr id="284" name="Google Shape;284;p29"/>
          <p:cNvSpPr txBox="1"/>
          <p:nvPr>
            <p:ph idx="1" type="body"/>
          </p:nvPr>
        </p:nvSpPr>
        <p:spPr>
          <a:xfrm>
            <a:off x="467575" y="2113525"/>
            <a:ext cx="4683000" cy="2186700"/>
          </a:xfrm>
          <a:prstGeom prst="rect">
            <a:avLst/>
          </a:prstGeom>
        </p:spPr>
        <p:txBody>
          <a:bodyPr anchorCtr="0" anchor="ctr" bIns="91425" lIns="91425" spcFirstLastPara="1" rIns="91425" wrap="square" tIns="91425">
            <a:noAutofit/>
          </a:bodyPr>
          <a:lstStyle/>
          <a:p>
            <a:pPr indent="0" lvl="0" marL="0" marR="0" rtl="0" algn="l">
              <a:lnSpc>
                <a:spcPct val="95000"/>
              </a:lnSpc>
              <a:spcBef>
                <a:spcPts val="0"/>
              </a:spcBef>
              <a:spcAft>
                <a:spcPts val="0"/>
              </a:spcAft>
              <a:buNone/>
            </a:pPr>
            <a:r>
              <a:rPr lang="en" sz="1800"/>
              <a:t>Three Major Improvements</a:t>
            </a:r>
            <a:endParaRPr sz="1800"/>
          </a:p>
          <a:p>
            <a:pPr indent="-342900" lvl="0" marL="457200" rtl="0" algn="l">
              <a:lnSpc>
                <a:spcPct val="95000"/>
              </a:lnSpc>
              <a:spcBef>
                <a:spcPts val="1200"/>
              </a:spcBef>
              <a:spcAft>
                <a:spcPts val="0"/>
              </a:spcAft>
              <a:buSzPts val="1800"/>
              <a:buChar char="●"/>
            </a:pPr>
            <a:r>
              <a:rPr lang="en" sz="1800"/>
              <a:t>Male USB Ports swapped out for Female USB ports</a:t>
            </a:r>
            <a:endParaRPr sz="1800"/>
          </a:p>
          <a:p>
            <a:pPr indent="-342900" lvl="0" marL="457200" marR="0" rtl="0" algn="l">
              <a:lnSpc>
                <a:spcPct val="95000"/>
              </a:lnSpc>
              <a:spcBef>
                <a:spcPts val="0"/>
              </a:spcBef>
              <a:spcAft>
                <a:spcPts val="0"/>
              </a:spcAft>
              <a:buSzPts val="1800"/>
              <a:buChar char="●"/>
            </a:pPr>
            <a:r>
              <a:rPr lang="en" sz="1800"/>
              <a:t>Guide Scope CSI2 Data Line Polarity…</a:t>
            </a:r>
            <a:endParaRPr sz="1800"/>
          </a:p>
          <a:p>
            <a:pPr indent="-342900" lvl="1" marL="914400" marR="0" rtl="0" algn="l">
              <a:lnSpc>
                <a:spcPct val="95000"/>
              </a:lnSpc>
              <a:spcBef>
                <a:spcPts val="0"/>
              </a:spcBef>
              <a:spcAft>
                <a:spcPts val="0"/>
              </a:spcAft>
              <a:buSzPts val="1800"/>
              <a:buChar char="○"/>
            </a:pPr>
            <a:r>
              <a:rPr lang="en" sz="1800"/>
              <a:t>…and “Manual Adjustment” of the CSI2 Port </a:t>
            </a:r>
            <a:r>
              <a:rPr lang="en" sz="1800"/>
              <a:t>orientation</a:t>
            </a:r>
            <a:endParaRPr sz="1800"/>
          </a:p>
          <a:p>
            <a:pPr indent="-342900" lvl="0" marL="457200" marR="0" rtl="0" algn="l">
              <a:lnSpc>
                <a:spcPct val="95000"/>
              </a:lnSpc>
              <a:spcBef>
                <a:spcPts val="0"/>
              </a:spcBef>
              <a:spcAft>
                <a:spcPts val="0"/>
              </a:spcAft>
              <a:buSzPts val="1800"/>
              <a:buChar char="●"/>
            </a:pPr>
            <a:r>
              <a:rPr lang="en" sz="1800"/>
              <a:t>Power Switches and LED Indicators</a:t>
            </a:r>
            <a:endParaRPr sz="1800"/>
          </a:p>
        </p:txBody>
      </p:sp>
      <p:pic>
        <p:nvPicPr>
          <p:cNvPr id="285" name="Google Shape;285;p29"/>
          <p:cNvPicPr preferRelativeResize="0"/>
          <p:nvPr/>
        </p:nvPicPr>
        <p:blipFill>
          <a:blip r:embed="rId3">
            <a:alphaModFix/>
          </a:blip>
          <a:stretch>
            <a:fillRect/>
          </a:stretch>
        </p:blipFill>
        <p:spPr>
          <a:xfrm>
            <a:off x="5263225" y="1184118"/>
            <a:ext cx="3700352" cy="2775264"/>
          </a:xfrm>
          <a:prstGeom prst="rect">
            <a:avLst/>
          </a:prstGeom>
          <a:noFill/>
          <a:ln cap="flat" cmpd="sng" w="9525">
            <a:solidFill>
              <a:srgbClr val="0000FF"/>
            </a:solidFill>
            <a:prstDash val="solid"/>
            <a:round/>
            <a:headEnd len="sm" w="sm" type="none"/>
            <a:tailEnd len="sm" w="sm" type="none"/>
          </a:ln>
        </p:spPr>
      </p:pic>
      <p:sp>
        <p:nvSpPr>
          <p:cNvPr id="286" name="Google Shape;286;p29"/>
          <p:cNvSpPr txBox="1"/>
          <p:nvPr>
            <p:ph idx="1" type="body"/>
          </p:nvPr>
        </p:nvSpPr>
        <p:spPr>
          <a:xfrm>
            <a:off x="75625" y="1206824"/>
            <a:ext cx="1138500" cy="6798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287" name="Google Shape;287;p29"/>
          <p:cNvPicPr preferRelativeResize="0"/>
          <p:nvPr/>
        </p:nvPicPr>
        <p:blipFill rotWithShape="1">
          <a:blip r:embed="rId4">
            <a:alphaModFix/>
          </a:blip>
          <a:srcRect b="0" l="0" r="0" t="11126"/>
          <a:stretch/>
        </p:blipFill>
        <p:spPr>
          <a:xfrm>
            <a:off x="218258" y="65300"/>
            <a:ext cx="853367" cy="114151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0"/>
          <p:cNvSpPr txBox="1"/>
          <p:nvPr>
            <p:ph type="title"/>
          </p:nvPr>
        </p:nvSpPr>
        <p:spPr>
          <a:xfrm>
            <a:off x="2247750" y="0"/>
            <a:ext cx="46485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Spectrometer V1</a:t>
            </a:r>
            <a:endParaRPr sz="3000"/>
          </a:p>
        </p:txBody>
      </p:sp>
      <p:pic>
        <p:nvPicPr>
          <p:cNvPr id="293" name="Google Shape;293;p30"/>
          <p:cNvPicPr preferRelativeResize="0"/>
          <p:nvPr/>
        </p:nvPicPr>
        <p:blipFill>
          <a:blip r:embed="rId3">
            <a:alphaModFix/>
          </a:blip>
          <a:stretch>
            <a:fillRect/>
          </a:stretch>
        </p:blipFill>
        <p:spPr>
          <a:xfrm>
            <a:off x="4572000" y="962525"/>
            <a:ext cx="2355425" cy="2205975"/>
          </a:xfrm>
          <a:prstGeom prst="rect">
            <a:avLst/>
          </a:prstGeom>
          <a:noFill/>
          <a:ln cap="flat" cmpd="sng" w="9525">
            <a:solidFill>
              <a:srgbClr val="0000FF"/>
            </a:solidFill>
            <a:prstDash val="solid"/>
            <a:round/>
            <a:headEnd len="sm" w="sm" type="none"/>
            <a:tailEnd len="sm" w="sm" type="none"/>
          </a:ln>
        </p:spPr>
      </p:pic>
      <p:pic>
        <p:nvPicPr>
          <p:cNvPr id="294" name="Google Shape;294;p30"/>
          <p:cNvPicPr preferRelativeResize="0"/>
          <p:nvPr/>
        </p:nvPicPr>
        <p:blipFill>
          <a:blip r:embed="rId4">
            <a:alphaModFix/>
          </a:blip>
          <a:stretch>
            <a:fillRect/>
          </a:stretch>
        </p:blipFill>
        <p:spPr>
          <a:xfrm rot="5400000">
            <a:off x="5126275" y="2920050"/>
            <a:ext cx="1462075" cy="2570625"/>
          </a:xfrm>
          <a:prstGeom prst="rect">
            <a:avLst/>
          </a:prstGeom>
          <a:noFill/>
          <a:ln cap="flat" cmpd="sng" w="9525">
            <a:solidFill>
              <a:srgbClr val="0000FF"/>
            </a:solidFill>
            <a:prstDash val="solid"/>
            <a:round/>
            <a:headEnd len="sm" w="sm" type="none"/>
            <a:tailEnd len="sm" w="sm" type="none"/>
          </a:ln>
        </p:spPr>
      </p:pic>
      <p:sp>
        <p:nvSpPr>
          <p:cNvPr id="295" name="Google Shape;295;p30"/>
          <p:cNvSpPr txBox="1"/>
          <p:nvPr/>
        </p:nvSpPr>
        <p:spPr>
          <a:xfrm>
            <a:off x="1246500" y="1669200"/>
            <a:ext cx="3325500" cy="1805100"/>
          </a:xfrm>
          <a:prstGeom prst="rect">
            <a:avLst/>
          </a:prstGeom>
          <a:noFill/>
          <a:ln>
            <a:noFill/>
          </a:ln>
        </p:spPr>
        <p:txBody>
          <a:bodyPr anchorCtr="0" anchor="ctr" bIns="91425" lIns="91425" spcFirstLastPara="1" rIns="91425" wrap="square" tIns="91425">
            <a:noAutofit/>
          </a:bodyPr>
          <a:lstStyle/>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Poor mirror mount method</a:t>
            </a:r>
            <a:endParaRPr sz="2000">
              <a:solidFill>
                <a:schemeClr val="lt1"/>
              </a:solidFill>
              <a:latin typeface="Bree Serif"/>
              <a:ea typeface="Bree Serif"/>
              <a:cs typeface="Bree Serif"/>
              <a:sym typeface="Bree Serif"/>
            </a:endParaRPr>
          </a:p>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No camera mount</a:t>
            </a:r>
            <a:endParaRPr sz="2000">
              <a:solidFill>
                <a:schemeClr val="lt1"/>
              </a:solidFill>
              <a:latin typeface="Bree Serif"/>
              <a:ea typeface="Bree Serif"/>
              <a:cs typeface="Bree Serif"/>
              <a:sym typeface="Bree Serif"/>
            </a:endParaRPr>
          </a:p>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No way to test on a star</a:t>
            </a:r>
            <a:endParaRPr sz="2000">
              <a:solidFill>
                <a:schemeClr val="lt1"/>
              </a:solidFill>
              <a:latin typeface="Bree Serif"/>
              <a:ea typeface="Bree Serif"/>
              <a:cs typeface="Bree Serif"/>
              <a:sym typeface="Bree Serif"/>
            </a:endParaRPr>
          </a:p>
          <a:p>
            <a:pPr indent="-355600" lvl="0" marL="457200" rtl="0" algn="l">
              <a:spcBef>
                <a:spcPts val="0"/>
              </a:spcBef>
              <a:spcAft>
                <a:spcPts val="0"/>
              </a:spcAft>
              <a:buClr>
                <a:schemeClr val="lt1"/>
              </a:buClr>
              <a:buSzPts val="2000"/>
              <a:buFont typeface="Bree Serif"/>
              <a:buChar char="●"/>
            </a:pPr>
            <a:r>
              <a:rPr lang="en" sz="2000">
                <a:solidFill>
                  <a:schemeClr val="lt1"/>
                </a:solidFill>
                <a:latin typeface="Bree Serif"/>
                <a:ea typeface="Bree Serif"/>
                <a:cs typeface="Bree Serif"/>
                <a:sym typeface="Bree Serif"/>
              </a:rPr>
              <a:t>Proof of concept</a:t>
            </a:r>
            <a:endParaRPr sz="2000">
              <a:solidFill>
                <a:schemeClr val="lt1"/>
              </a:solidFill>
              <a:latin typeface="Bree Serif"/>
              <a:ea typeface="Bree Serif"/>
              <a:cs typeface="Bree Serif"/>
              <a:sym typeface="Bree Serif"/>
            </a:endParaRPr>
          </a:p>
        </p:txBody>
      </p:sp>
      <p:sp>
        <p:nvSpPr>
          <p:cNvPr id="296" name="Google Shape;296;p30"/>
          <p:cNvSpPr txBox="1"/>
          <p:nvPr>
            <p:ph idx="1" type="body"/>
          </p:nvPr>
        </p:nvSpPr>
        <p:spPr>
          <a:xfrm>
            <a:off x="0" y="1205499"/>
            <a:ext cx="1186200" cy="6813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297" name="Google Shape;297;p30"/>
          <p:cNvPicPr preferRelativeResize="0"/>
          <p:nvPr/>
        </p:nvPicPr>
        <p:blipFill>
          <a:blip r:embed="rId5">
            <a:alphaModFix/>
          </a:blip>
          <a:stretch>
            <a:fillRect/>
          </a:stretch>
        </p:blipFill>
        <p:spPr>
          <a:xfrm>
            <a:off x="131752" y="84050"/>
            <a:ext cx="922635" cy="11060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1"/>
          <p:cNvSpPr txBox="1"/>
          <p:nvPr>
            <p:ph type="title"/>
          </p:nvPr>
        </p:nvSpPr>
        <p:spPr>
          <a:xfrm>
            <a:off x="1841550" y="0"/>
            <a:ext cx="54609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Early Design of Spectrometer</a:t>
            </a:r>
            <a:endParaRPr sz="3000"/>
          </a:p>
        </p:txBody>
      </p:sp>
      <p:pic>
        <p:nvPicPr>
          <p:cNvPr id="303" name="Google Shape;303;p31"/>
          <p:cNvPicPr preferRelativeResize="0"/>
          <p:nvPr/>
        </p:nvPicPr>
        <p:blipFill rotWithShape="1">
          <a:blip r:embed="rId3">
            <a:alphaModFix/>
          </a:blip>
          <a:srcRect b="20426" l="0" r="0" t="0"/>
          <a:stretch/>
        </p:blipFill>
        <p:spPr>
          <a:xfrm>
            <a:off x="284450" y="2571750"/>
            <a:ext cx="3137101" cy="2031652"/>
          </a:xfrm>
          <a:prstGeom prst="rect">
            <a:avLst/>
          </a:prstGeom>
          <a:noFill/>
          <a:ln cap="flat" cmpd="sng" w="9525">
            <a:solidFill>
              <a:srgbClr val="0000FF"/>
            </a:solidFill>
            <a:prstDash val="solid"/>
            <a:round/>
            <a:headEnd len="sm" w="sm" type="none"/>
            <a:tailEnd len="sm" w="sm" type="none"/>
          </a:ln>
        </p:spPr>
      </p:pic>
      <p:pic>
        <p:nvPicPr>
          <p:cNvPr id="304" name="Google Shape;304;p31"/>
          <p:cNvPicPr preferRelativeResize="0"/>
          <p:nvPr/>
        </p:nvPicPr>
        <p:blipFill rotWithShape="1">
          <a:blip r:embed="rId4">
            <a:alphaModFix/>
          </a:blip>
          <a:srcRect b="36733" l="32641" r="32644" t="42128"/>
          <a:stretch/>
        </p:blipFill>
        <p:spPr>
          <a:xfrm>
            <a:off x="3682176" y="2571761"/>
            <a:ext cx="2578598" cy="2093573"/>
          </a:xfrm>
          <a:prstGeom prst="rect">
            <a:avLst/>
          </a:prstGeom>
          <a:noFill/>
          <a:ln cap="flat" cmpd="sng" w="9525">
            <a:solidFill>
              <a:srgbClr val="0000FF"/>
            </a:solidFill>
            <a:prstDash val="solid"/>
            <a:round/>
            <a:headEnd len="sm" w="sm" type="none"/>
            <a:tailEnd len="sm" w="sm" type="none"/>
          </a:ln>
        </p:spPr>
      </p:pic>
      <p:sp>
        <p:nvSpPr>
          <p:cNvPr id="305" name="Google Shape;305;p31"/>
          <p:cNvSpPr txBox="1"/>
          <p:nvPr/>
        </p:nvSpPr>
        <p:spPr>
          <a:xfrm>
            <a:off x="1434900" y="1392425"/>
            <a:ext cx="3137100" cy="914100"/>
          </a:xfrm>
          <a:prstGeom prst="rect">
            <a:avLst/>
          </a:prstGeom>
          <a:noFill/>
          <a:ln>
            <a:noFill/>
          </a:ln>
        </p:spPr>
        <p:txBody>
          <a:bodyPr anchorCtr="0" anchor="ctr" bIns="91425" lIns="91425" spcFirstLastPara="1" rIns="91425" wrap="square" tIns="91425">
            <a:noAutofit/>
          </a:bodyPr>
          <a:lstStyle/>
          <a:p>
            <a:pPr indent="-342900" lvl="0" marL="457200" rtl="0" algn="l">
              <a:spcBef>
                <a:spcPts val="0"/>
              </a:spcBef>
              <a:spcAft>
                <a:spcPts val="0"/>
              </a:spcAft>
              <a:buClr>
                <a:schemeClr val="lt1"/>
              </a:buClr>
              <a:buSzPts val="1800"/>
              <a:buFont typeface="Bree Serif"/>
              <a:buChar char="●"/>
            </a:pPr>
            <a:r>
              <a:rPr lang="en" sz="1800">
                <a:solidFill>
                  <a:schemeClr val="lt1"/>
                </a:solidFill>
                <a:latin typeface="Bree Serif"/>
                <a:ea typeface="Bree Serif"/>
                <a:cs typeface="Bree Serif"/>
                <a:sym typeface="Bree Serif"/>
              </a:rPr>
              <a:t>Unexpected print error</a:t>
            </a:r>
            <a:endParaRPr sz="1800">
              <a:solidFill>
                <a:schemeClr val="lt1"/>
              </a:solidFill>
              <a:latin typeface="Bree Serif"/>
              <a:ea typeface="Bree Serif"/>
              <a:cs typeface="Bree Serif"/>
              <a:sym typeface="Bree Serif"/>
            </a:endParaRPr>
          </a:p>
          <a:p>
            <a:pPr indent="-342900" lvl="0" marL="457200" rtl="0" algn="l">
              <a:spcBef>
                <a:spcPts val="0"/>
              </a:spcBef>
              <a:spcAft>
                <a:spcPts val="0"/>
              </a:spcAft>
              <a:buClr>
                <a:schemeClr val="lt1"/>
              </a:buClr>
              <a:buSzPts val="1800"/>
              <a:buFont typeface="Bree Serif"/>
              <a:buChar char="●"/>
            </a:pPr>
            <a:r>
              <a:rPr lang="en" sz="1800">
                <a:solidFill>
                  <a:schemeClr val="lt1"/>
                </a:solidFill>
                <a:latin typeface="Bree Serif"/>
                <a:ea typeface="Bree Serif"/>
                <a:cs typeface="Bree Serif"/>
                <a:sym typeface="Bree Serif"/>
              </a:rPr>
              <a:t>Sturdy</a:t>
            </a:r>
            <a:endParaRPr sz="1800">
              <a:solidFill>
                <a:schemeClr val="lt1"/>
              </a:solidFill>
              <a:latin typeface="Bree Serif"/>
              <a:ea typeface="Bree Serif"/>
              <a:cs typeface="Bree Serif"/>
              <a:sym typeface="Bree Serif"/>
            </a:endParaRPr>
          </a:p>
          <a:p>
            <a:pPr indent="-342900" lvl="0" marL="457200" rtl="0" algn="l">
              <a:spcBef>
                <a:spcPts val="0"/>
              </a:spcBef>
              <a:spcAft>
                <a:spcPts val="0"/>
              </a:spcAft>
              <a:buClr>
                <a:schemeClr val="lt1"/>
              </a:buClr>
              <a:buSzPts val="1800"/>
              <a:buFont typeface="Bree Serif"/>
              <a:buChar char="●"/>
            </a:pPr>
            <a:r>
              <a:rPr lang="en" sz="1800">
                <a:solidFill>
                  <a:schemeClr val="lt1"/>
                </a:solidFill>
                <a:latin typeface="Bree Serif"/>
                <a:ea typeface="Bree Serif"/>
                <a:cs typeface="Bree Serif"/>
                <a:sym typeface="Bree Serif"/>
              </a:rPr>
              <a:t>Telescope mount works</a:t>
            </a:r>
            <a:endParaRPr sz="1800">
              <a:solidFill>
                <a:schemeClr val="lt1"/>
              </a:solidFill>
              <a:latin typeface="Bree Serif"/>
              <a:ea typeface="Bree Serif"/>
              <a:cs typeface="Bree Serif"/>
              <a:sym typeface="Bree Serif"/>
            </a:endParaRPr>
          </a:p>
        </p:txBody>
      </p:sp>
      <p:pic>
        <p:nvPicPr>
          <p:cNvPr id="306" name="Google Shape;306;p31"/>
          <p:cNvPicPr preferRelativeResize="0"/>
          <p:nvPr/>
        </p:nvPicPr>
        <p:blipFill>
          <a:blip r:embed="rId5">
            <a:alphaModFix/>
          </a:blip>
          <a:stretch>
            <a:fillRect/>
          </a:stretch>
        </p:blipFill>
        <p:spPr>
          <a:xfrm>
            <a:off x="6521399" y="1287325"/>
            <a:ext cx="2531200" cy="3378002"/>
          </a:xfrm>
          <a:prstGeom prst="rect">
            <a:avLst/>
          </a:prstGeom>
          <a:noFill/>
          <a:ln cap="flat" cmpd="sng" w="9525">
            <a:solidFill>
              <a:srgbClr val="0000FF"/>
            </a:solidFill>
            <a:prstDash val="solid"/>
            <a:round/>
            <a:headEnd len="sm" w="sm" type="none"/>
            <a:tailEnd len="sm" w="sm" type="none"/>
          </a:ln>
        </p:spPr>
      </p:pic>
      <p:sp>
        <p:nvSpPr>
          <p:cNvPr id="307" name="Google Shape;307;p31"/>
          <p:cNvSpPr txBox="1"/>
          <p:nvPr/>
        </p:nvSpPr>
        <p:spPr>
          <a:xfrm>
            <a:off x="6613700" y="4736400"/>
            <a:ext cx="23466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Fusion 360 </a:t>
            </a:r>
            <a:r>
              <a:rPr lang="en" sz="1600">
                <a:solidFill>
                  <a:schemeClr val="lt1"/>
                </a:solidFill>
                <a:latin typeface="Bree Serif"/>
                <a:ea typeface="Bree Serif"/>
                <a:cs typeface="Bree Serif"/>
                <a:sym typeface="Bree Serif"/>
              </a:rPr>
              <a:t>model</a:t>
            </a:r>
            <a:r>
              <a:rPr lang="en" sz="1600">
                <a:solidFill>
                  <a:schemeClr val="lt1"/>
                </a:solidFill>
                <a:latin typeface="Bree Serif"/>
                <a:ea typeface="Bree Serif"/>
                <a:cs typeface="Bree Serif"/>
                <a:sym typeface="Bree Serif"/>
              </a:rPr>
              <a:t> of V3</a:t>
            </a:r>
            <a:endParaRPr sz="1600">
              <a:solidFill>
                <a:schemeClr val="lt1"/>
              </a:solidFill>
              <a:latin typeface="Bree Serif"/>
              <a:ea typeface="Bree Serif"/>
              <a:cs typeface="Bree Serif"/>
              <a:sym typeface="Bree Serif"/>
            </a:endParaRPr>
          </a:p>
        </p:txBody>
      </p:sp>
      <p:sp>
        <p:nvSpPr>
          <p:cNvPr id="308" name="Google Shape;308;p31"/>
          <p:cNvSpPr txBox="1"/>
          <p:nvPr>
            <p:ph idx="1" type="body"/>
          </p:nvPr>
        </p:nvSpPr>
        <p:spPr>
          <a:xfrm>
            <a:off x="0" y="1205499"/>
            <a:ext cx="1186200" cy="6813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309" name="Google Shape;309;p31"/>
          <p:cNvPicPr preferRelativeResize="0"/>
          <p:nvPr/>
        </p:nvPicPr>
        <p:blipFill>
          <a:blip r:embed="rId6">
            <a:alphaModFix/>
          </a:blip>
          <a:stretch>
            <a:fillRect/>
          </a:stretch>
        </p:blipFill>
        <p:spPr>
          <a:xfrm>
            <a:off x="131752" y="84050"/>
            <a:ext cx="922635" cy="11060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3193950" y="346775"/>
            <a:ext cx="2756100" cy="64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000"/>
              <a:t>Meet Group 3!</a:t>
            </a:r>
            <a:endParaRPr sz="3000"/>
          </a:p>
        </p:txBody>
      </p:sp>
      <p:sp>
        <p:nvSpPr>
          <p:cNvPr id="141" name="Google Shape;141;p14"/>
          <p:cNvSpPr txBox="1"/>
          <p:nvPr>
            <p:ph idx="1" type="body"/>
          </p:nvPr>
        </p:nvSpPr>
        <p:spPr>
          <a:xfrm>
            <a:off x="7314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sp>
        <p:nvSpPr>
          <p:cNvPr id="142" name="Google Shape;142;p14"/>
          <p:cNvSpPr txBox="1"/>
          <p:nvPr>
            <p:ph idx="1" type="body"/>
          </p:nvPr>
        </p:nvSpPr>
        <p:spPr>
          <a:xfrm>
            <a:off x="26517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Aaron Moreno</a:t>
            </a:r>
            <a:endParaRPr sz="1600"/>
          </a:p>
          <a:p>
            <a:pPr indent="0" lvl="0" marL="0" rtl="0" algn="ctr">
              <a:lnSpc>
                <a:spcPct val="100000"/>
              </a:lnSpc>
              <a:spcBef>
                <a:spcPts val="1200"/>
              </a:spcBef>
              <a:spcAft>
                <a:spcPts val="1200"/>
              </a:spcAft>
              <a:buNone/>
            </a:pPr>
            <a:r>
              <a:rPr lang="en" sz="1600"/>
              <a:t>Computer Engineering</a:t>
            </a:r>
            <a:endParaRPr sz="1600"/>
          </a:p>
        </p:txBody>
      </p:sp>
      <p:sp>
        <p:nvSpPr>
          <p:cNvPr id="143" name="Google Shape;143;p14"/>
          <p:cNvSpPr txBox="1"/>
          <p:nvPr>
            <p:ph idx="1" type="body"/>
          </p:nvPr>
        </p:nvSpPr>
        <p:spPr>
          <a:xfrm>
            <a:off x="45720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Alejandro Olivo</a:t>
            </a:r>
            <a:endParaRPr sz="1600"/>
          </a:p>
          <a:p>
            <a:pPr indent="0" lvl="0" marL="0" rtl="0" algn="ctr">
              <a:lnSpc>
                <a:spcPct val="100000"/>
              </a:lnSpc>
              <a:spcBef>
                <a:spcPts val="1200"/>
              </a:spcBef>
              <a:spcAft>
                <a:spcPts val="1200"/>
              </a:spcAft>
              <a:buNone/>
            </a:pPr>
            <a:r>
              <a:rPr lang="en" sz="1600"/>
              <a:t>Computer Engineering</a:t>
            </a:r>
            <a:endParaRPr sz="1600"/>
          </a:p>
        </p:txBody>
      </p:sp>
      <p:sp>
        <p:nvSpPr>
          <p:cNvPr id="144" name="Google Shape;144;p14"/>
          <p:cNvSpPr txBox="1"/>
          <p:nvPr>
            <p:ph idx="1" type="body"/>
          </p:nvPr>
        </p:nvSpPr>
        <p:spPr>
          <a:xfrm>
            <a:off x="6492300" y="3562875"/>
            <a:ext cx="1920300" cy="11430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145" name="Google Shape;145;p14"/>
          <p:cNvPicPr preferRelativeResize="0"/>
          <p:nvPr/>
        </p:nvPicPr>
        <p:blipFill>
          <a:blip r:embed="rId3">
            <a:alphaModFix/>
          </a:blip>
          <a:stretch>
            <a:fillRect/>
          </a:stretch>
        </p:blipFill>
        <p:spPr>
          <a:xfrm>
            <a:off x="4773475" y="1643800"/>
            <a:ext cx="1493700" cy="1855900"/>
          </a:xfrm>
          <a:prstGeom prst="rect">
            <a:avLst/>
          </a:prstGeom>
          <a:noFill/>
          <a:ln>
            <a:noFill/>
          </a:ln>
        </p:spPr>
      </p:pic>
      <p:pic>
        <p:nvPicPr>
          <p:cNvPr id="146" name="Google Shape;146;p14"/>
          <p:cNvPicPr preferRelativeResize="0"/>
          <p:nvPr/>
        </p:nvPicPr>
        <p:blipFill rotWithShape="1">
          <a:blip r:embed="rId4">
            <a:alphaModFix/>
          </a:blip>
          <a:srcRect b="0" l="0" r="0" t="11126"/>
          <a:stretch/>
        </p:blipFill>
        <p:spPr>
          <a:xfrm>
            <a:off x="6732850" y="1643800"/>
            <a:ext cx="1439201" cy="1919073"/>
          </a:xfrm>
          <a:prstGeom prst="rect">
            <a:avLst/>
          </a:prstGeom>
          <a:noFill/>
          <a:ln>
            <a:noFill/>
          </a:ln>
        </p:spPr>
      </p:pic>
      <p:pic>
        <p:nvPicPr>
          <p:cNvPr id="147" name="Google Shape;147;p14"/>
          <p:cNvPicPr preferRelativeResize="0"/>
          <p:nvPr/>
        </p:nvPicPr>
        <p:blipFill>
          <a:blip r:embed="rId5">
            <a:alphaModFix/>
          </a:blip>
          <a:stretch>
            <a:fillRect/>
          </a:stretch>
        </p:blipFill>
        <p:spPr>
          <a:xfrm>
            <a:off x="944700" y="1681186"/>
            <a:ext cx="1493701" cy="1855887"/>
          </a:xfrm>
          <a:prstGeom prst="rect">
            <a:avLst/>
          </a:prstGeom>
          <a:noFill/>
          <a:ln>
            <a:noFill/>
          </a:ln>
        </p:spPr>
      </p:pic>
      <p:pic>
        <p:nvPicPr>
          <p:cNvPr id="148" name="Google Shape;148;p14"/>
          <p:cNvPicPr preferRelativeResize="0"/>
          <p:nvPr/>
        </p:nvPicPr>
        <p:blipFill>
          <a:blip r:embed="rId6">
            <a:alphaModFix/>
          </a:blip>
          <a:stretch>
            <a:fillRect/>
          </a:stretch>
        </p:blipFill>
        <p:spPr>
          <a:xfrm>
            <a:off x="2909975" y="1643800"/>
            <a:ext cx="1391923" cy="18558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2"/>
          <p:cNvSpPr txBox="1"/>
          <p:nvPr>
            <p:ph type="title"/>
          </p:nvPr>
        </p:nvSpPr>
        <p:spPr>
          <a:xfrm>
            <a:off x="2724750" y="-125"/>
            <a:ext cx="3694500" cy="75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3000"/>
              <a:t>Final Spectrometer</a:t>
            </a:r>
            <a:endParaRPr sz="3000"/>
          </a:p>
        </p:txBody>
      </p:sp>
      <p:sp>
        <p:nvSpPr>
          <p:cNvPr id="315" name="Google Shape;315;p32"/>
          <p:cNvSpPr txBox="1"/>
          <p:nvPr>
            <p:ph idx="1" type="body"/>
          </p:nvPr>
        </p:nvSpPr>
        <p:spPr>
          <a:xfrm>
            <a:off x="211075" y="900151"/>
            <a:ext cx="3510300" cy="983400"/>
          </a:xfrm>
          <a:prstGeom prst="rect">
            <a:avLst/>
          </a:prstGeom>
        </p:spPr>
        <p:txBody>
          <a:bodyPr anchorCtr="0" anchor="ctr" bIns="91425" lIns="91425" spcFirstLastPara="1" rIns="91425" wrap="square" tIns="91425">
            <a:noAutofit/>
          </a:bodyPr>
          <a:lstStyle/>
          <a:p>
            <a:pPr indent="-343217" lvl="0" marL="457200" rtl="0" algn="l">
              <a:lnSpc>
                <a:spcPct val="80000"/>
              </a:lnSpc>
              <a:spcBef>
                <a:spcPts val="0"/>
              </a:spcBef>
              <a:spcAft>
                <a:spcPts val="0"/>
              </a:spcAft>
              <a:buSzPts val="1805"/>
              <a:buChar char="●"/>
            </a:pPr>
            <a:r>
              <a:rPr lang="en" sz="1804"/>
              <a:t>Higher resolution print</a:t>
            </a:r>
            <a:endParaRPr sz="1804"/>
          </a:p>
          <a:p>
            <a:pPr indent="-343217" lvl="0" marL="457200" rtl="0" algn="l">
              <a:lnSpc>
                <a:spcPct val="80000"/>
              </a:lnSpc>
              <a:spcBef>
                <a:spcPts val="0"/>
              </a:spcBef>
              <a:spcAft>
                <a:spcPts val="0"/>
              </a:spcAft>
              <a:buSzPts val="1805"/>
              <a:buChar char="●"/>
            </a:pPr>
            <a:r>
              <a:rPr lang="en" sz="1804"/>
              <a:t>Still has astigmatism</a:t>
            </a:r>
            <a:endParaRPr sz="1804"/>
          </a:p>
          <a:p>
            <a:pPr indent="-343217" lvl="0" marL="457200" rtl="0" algn="l">
              <a:lnSpc>
                <a:spcPct val="80000"/>
              </a:lnSpc>
              <a:spcBef>
                <a:spcPts val="0"/>
              </a:spcBef>
              <a:spcAft>
                <a:spcPts val="0"/>
              </a:spcAft>
              <a:buSzPts val="1805"/>
              <a:buChar char="●"/>
            </a:pPr>
            <a:r>
              <a:rPr lang="en" sz="1804"/>
              <a:t>Full Spectral range</a:t>
            </a:r>
            <a:endParaRPr sz="1804"/>
          </a:p>
          <a:p>
            <a:pPr indent="-343217" lvl="0" marL="457200" rtl="0" algn="l">
              <a:lnSpc>
                <a:spcPct val="80000"/>
              </a:lnSpc>
              <a:spcBef>
                <a:spcPts val="0"/>
              </a:spcBef>
              <a:spcAft>
                <a:spcPts val="0"/>
              </a:spcAft>
              <a:buSzPts val="1805"/>
              <a:buChar char="●"/>
            </a:pPr>
            <a:r>
              <a:rPr lang="en" sz="1804"/>
              <a:t>Adapter for ZWO camera</a:t>
            </a:r>
            <a:endParaRPr sz="1804"/>
          </a:p>
        </p:txBody>
      </p:sp>
      <p:pic>
        <p:nvPicPr>
          <p:cNvPr id="316" name="Google Shape;316;p32"/>
          <p:cNvPicPr preferRelativeResize="0"/>
          <p:nvPr/>
        </p:nvPicPr>
        <p:blipFill rotWithShape="1">
          <a:blip r:embed="rId3">
            <a:alphaModFix/>
          </a:blip>
          <a:srcRect b="8018" l="13045" r="19432" t="29481"/>
          <a:stretch/>
        </p:blipFill>
        <p:spPr>
          <a:xfrm>
            <a:off x="264975" y="2025725"/>
            <a:ext cx="2356600" cy="2908426"/>
          </a:xfrm>
          <a:prstGeom prst="rect">
            <a:avLst/>
          </a:prstGeom>
          <a:noFill/>
          <a:ln cap="flat" cmpd="sng" w="9525">
            <a:solidFill>
              <a:srgbClr val="0000FF"/>
            </a:solidFill>
            <a:prstDash val="solid"/>
            <a:round/>
            <a:headEnd len="sm" w="sm" type="none"/>
            <a:tailEnd len="sm" w="sm" type="none"/>
          </a:ln>
        </p:spPr>
      </p:pic>
      <p:pic>
        <p:nvPicPr>
          <p:cNvPr id="317" name="Google Shape;317;p32"/>
          <p:cNvPicPr preferRelativeResize="0"/>
          <p:nvPr/>
        </p:nvPicPr>
        <p:blipFill rotWithShape="1">
          <a:blip r:embed="rId4">
            <a:alphaModFix/>
          </a:blip>
          <a:srcRect b="26931" l="25867" r="6610" t="10568"/>
          <a:stretch/>
        </p:blipFill>
        <p:spPr>
          <a:xfrm>
            <a:off x="2777800" y="2025725"/>
            <a:ext cx="2356600" cy="2908426"/>
          </a:xfrm>
          <a:prstGeom prst="rect">
            <a:avLst/>
          </a:prstGeom>
          <a:noFill/>
          <a:ln cap="flat" cmpd="sng" w="9525">
            <a:solidFill>
              <a:srgbClr val="0000FF"/>
            </a:solidFill>
            <a:prstDash val="solid"/>
            <a:round/>
            <a:headEnd len="sm" w="sm" type="none"/>
            <a:tailEnd len="sm" w="sm" type="none"/>
          </a:ln>
        </p:spPr>
      </p:pic>
      <p:pic>
        <p:nvPicPr>
          <p:cNvPr id="318" name="Google Shape;318;p32"/>
          <p:cNvPicPr preferRelativeResize="0"/>
          <p:nvPr/>
        </p:nvPicPr>
        <p:blipFill rotWithShape="1">
          <a:blip r:embed="rId5">
            <a:alphaModFix/>
          </a:blip>
          <a:srcRect b="60550" l="0" r="47932" t="26327"/>
          <a:stretch/>
        </p:blipFill>
        <p:spPr>
          <a:xfrm>
            <a:off x="5290625" y="2859550"/>
            <a:ext cx="3625902" cy="622425"/>
          </a:xfrm>
          <a:prstGeom prst="rect">
            <a:avLst/>
          </a:prstGeom>
          <a:noFill/>
          <a:ln cap="flat" cmpd="sng" w="9525">
            <a:solidFill>
              <a:srgbClr val="0000FF"/>
            </a:solidFill>
            <a:prstDash val="solid"/>
            <a:round/>
            <a:headEnd len="sm" w="sm" type="none"/>
            <a:tailEnd len="sm" w="sm" type="none"/>
          </a:ln>
        </p:spPr>
      </p:pic>
      <p:pic>
        <p:nvPicPr>
          <p:cNvPr id="319" name="Google Shape;319;p32"/>
          <p:cNvPicPr preferRelativeResize="0"/>
          <p:nvPr/>
        </p:nvPicPr>
        <p:blipFill rotWithShape="1">
          <a:blip r:embed="rId6">
            <a:alphaModFix/>
          </a:blip>
          <a:srcRect b="61121" l="0" r="39382" t="23602"/>
          <a:stretch/>
        </p:blipFill>
        <p:spPr>
          <a:xfrm>
            <a:off x="5290625" y="4302675"/>
            <a:ext cx="3625902" cy="622425"/>
          </a:xfrm>
          <a:prstGeom prst="rect">
            <a:avLst/>
          </a:prstGeom>
          <a:noFill/>
          <a:ln cap="flat" cmpd="sng" w="9525">
            <a:solidFill>
              <a:srgbClr val="0000FF"/>
            </a:solidFill>
            <a:prstDash val="solid"/>
            <a:round/>
            <a:headEnd len="sm" w="sm" type="none"/>
            <a:tailEnd len="sm" w="sm" type="none"/>
          </a:ln>
        </p:spPr>
      </p:pic>
      <p:sp>
        <p:nvSpPr>
          <p:cNvPr id="320" name="Google Shape;320;p32"/>
          <p:cNvSpPr txBox="1"/>
          <p:nvPr/>
        </p:nvSpPr>
        <p:spPr>
          <a:xfrm>
            <a:off x="5638075" y="1883550"/>
            <a:ext cx="2931000" cy="75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Rasalhague - Hot Spectroscopic binary temperature ~7500 kelvin</a:t>
            </a:r>
            <a:endParaRPr sz="1600">
              <a:solidFill>
                <a:schemeClr val="lt1"/>
              </a:solidFill>
              <a:latin typeface="Bree Serif"/>
              <a:ea typeface="Bree Serif"/>
              <a:cs typeface="Bree Serif"/>
              <a:sym typeface="Bree Serif"/>
            </a:endParaRPr>
          </a:p>
        </p:txBody>
      </p:sp>
      <p:sp>
        <p:nvSpPr>
          <p:cNvPr id="321" name="Google Shape;321;p32"/>
          <p:cNvSpPr txBox="1"/>
          <p:nvPr/>
        </p:nvSpPr>
        <p:spPr>
          <a:xfrm>
            <a:off x="5464375" y="3676775"/>
            <a:ext cx="3278400" cy="43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Arcturus - Cold star ~4300 kelvin</a:t>
            </a:r>
            <a:endParaRPr sz="1600"/>
          </a:p>
        </p:txBody>
      </p:sp>
      <p:sp>
        <p:nvSpPr>
          <p:cNvPr id="322" name="Google Shape;322;p32"/>
          <p:cNvSpPr txBox="1"/>
          <p:nvPr>
            <p:ph idx="1" type="body"/>
          </p:nvPr>
        </p:nvSpPr>
        <p:spPr>
          <a:xfrm>
            <a:off x="7730325" y="1235242"/>
            <a:ext cx="1058700" cy="648300"/>
          </a:xfrm>
          <a:prstGeom prst="rect">
            <a:avLst/>
          </a:prstGeom>
        </p:spPr>
        <p:txBody>
          <a:bodyPr anchorCtr="0" anchor="ctr" bIns="91425" lIns="91425" spcFirstLastPara="1" rIns="91425" wrap="square" tIns="91425">
            <a:normAutofit fontScale="47500" lnSpcReduction="1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323" name="Google Shape;323;p32"/>
          <p:cNvPicPr preferRelativeResize="0"/>
          <p:nvPr/>
        </p:nvPicPr>
        <p:blipFill>
          <a:blip r:embed="rId7">
            <a:alphaModFix/>
          </a:blip>
          <a:stretch>
            <a:fillRect/>
          </a:stretch>
        </p:blipFill>
        <p:spPr>
          <a:xfrm>
            <a:off x="7847921" y="168100"/>
            <a:ext cx="823503" cy="10525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33"/>
          <p:cNvSpPr/>
          <p:nvPr/>
        </p:nvSpPr>
        <p:spPr>
          <a:xfrm>
            <a:off x="7526150" y="279875"/>
            <a:ext cx="1395600" cy="1482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Bree Serif"/>
              <a:ea typeface="Bree Serif"/>
              <a:cs typeface="Bree Serif"/>
              <a:sym typeface="Bree Serif"/>
            </a:endParaRPr>
          </a:p>
        </p:txBody>
      </p:sp>
      <p:sp>
        <p:nvSpPr>
          <p:cNvPr id="329" name="Google Shape;329;p33"/>
          <p:cNvSpPr txBox="1"/>
          <p:nvPr>
            <p:ph type="title"/>
          </p:nvPr>
        </p:nvSpPr>
        <p:spPr>
          <a:xfrm>
            <a:off x="1869150" y="-15550"/>
            <a:ext cx="5405700" cy="655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Spectrum Analysis Software</a:t>
            </a:r>
            <a:endParaRPr sz="3000"/>
          </a:p>
        </p:txBody>
      </p:sp>
      <p:sp>
        <p:nvSpPr>
          <p:cNvPr id="330" name="Google Shape;330;p33"/>
          <p:cNvSpPr txBox="1"/>
          <p:nvPr>
            <p:ph idx="1" type="body"/>
          </p:nvPr>
        </p:nvSpPr>
        <p:spPr>
          <a:xfrm>
            <a:off x="0" y="1438350"/>
            <a:ext cx="2952300" cy="2266800"/>
          </a:xfrm>
          <a:prstGeom prst="rect">
            <a:avLst/>
          </a:prstGeom>
        </p:spPr>
        <p:txBody>
          <a:bodyPr anchorCtr="0" anchor="t" bIns="91425" lIns="91425" spcFirstLastPara="1" rIns="91425" wrap="square" tIns="91425">
            <a:noAutofit/>
          </a:bodyPr>
          <a:lstStyle/>
          <a:p>
            <a:pPr indent="-330358" lvl="0" marL="457200" rtl="0" algn="l">
              <a:lnSpc>
                <a:spcPct val="105000"/>
              </a:lnSpc>
              <a:spcBef>
                <a:spcPts val="0"/>
              </a:spcBef>
              <a:spcAft>
                <a:spcPts val="0"/>
              </a:spcAft>
              <a:buSzPts val="1603"/>
              <a:buChar char="●"/>
            </a:pPr>
            <a:r>
              <a:rPr lang="en" sz="1602"/>
              <a:t>Python Based</a:t>
            </a:r>
            <a:endParaRPr sz="1602"/>
          </a:p>
          <a:p>
            <a:pPr indent="-330358" lvl="0" marL="457200" rtl="0" algn="l">
              <a:lnSpc>
                <a:spcPct val="105000"/>
              </a:lnSpc>
              <a:spcBef>
                <a:spcPts val="0"/>
              </a:spcBef>
              <a:spcAft>
                <a:spcPts val="0"/>
              </a:spcAft>
              <a:buSzPts val="1603"/>
              <a:buChar char="●"/>
            </a:pPr>
            <a:r>
              <a:rPr lang="en" sz="1602"/>
              <a:t>Supports Fits File type</a:t>
            </a:r>
            <a:endParaRPr sz="1602"/>
          </a:p>
          <a:p>
            <a:pPr indent="-330358" lvl="0" marL="457200" rtl="0" algn="l">
              <a:lnSpc>
                <a:spcPct val="105000"/>
              </a:lnSpc>
              <a:spcBef>
                <a:spcPts val="0"/>
              </a:spcBef>
              <a:spcAft>
                <a:spcPts val="0"/>
              </a:spcAft>
              <a:buSzPts val="1603"/>
              <a:buChar char="●"/>
            </a:pPr>
            <a:r>
              <a:rPr lang="en" sz="1602"/>
              <a:t>Calculates Color Temperature based of CIE 1931 Color Space </a:t>
            </a:r>
            <a:r>
              <a:rPr lang="en" sz="1602"/>
              <a:t>fundamentals</a:t>
            </a:r>
            <a:endParaRPr sz="1602"/>
          </a:p>
          <a:p>
            <a:pPr indent="-330358" lvl="0" marL="457200" rtl="0" algn="l">
              <a:lnSpc>
                <a:spcPct val="105000"/>
              </a:lnSpc>
              <a:spcBef>
                <a:spcPts val="0"/>
              </a:spcBef>
              <a:spcAft>
                <a:spcPts val="0"/>
              </a:spcAft>
              <a:buSzPts val="1603"/>
              <a:buChar char="●"/>
            </a:pPr>
            <a:r>
              <a:rPr lang="en" sz="1602"/>
              <a:t>&gt; 95% Color Temperature Accuracy</a:t>
            </a:r>
            <a:endParaRPr sz="1602"/>
          </a:p>
        </p:txBody>
      </p:sp>
      <p:pic>
        <p:nvPicPr>
          <p:cNvPr id="331" name="Google Shape;331;p33"/>
          <p:cNvPicPr preferRelativeResize="0"/>
          <p:nvPr/>
        </p:nvPicPr>
        <p:blipFill rotWithShape="1">
          <a:blip r:embed="rId3">
            <a:alphaModFix/>
          </a:blip>
          <a:srcRect b="1566" l="8602" r="8602" t="4606"/>
          <a:stretch/>
        </p:blipFill>
        <p:spPr>
          <a:xfrm>
            <a:off x="2952300" y="1885275"/>
            <a:ext cx="2974539" cy="1830149"/>
          </a:xfrm>
          <a:prstGeom prst="rect">
            <a:avLst/>
          </a:prstGeom>
          <a:noFill/>
          <a:ln cap="flat" cmpd="sng" w="9525">
            <a:solidFill>
              <a:srgbClr val="0000FF"/>
            </a:solidFill>
            <a:prstDash val="solid"/>
            <a:round/>
            <a:headEnd len="sm" w="sm" type="none"/>
            <a:tailEnd len="sm" w="sm" type="none"/>
          </a:ln>
        </p:spPr>
      </p:pic>
      <p:pic>
        <p:nvPicPr>
          <p:cNvPr id="332" name="Google Shape;332;p33"/>
          <p:cNvPicPr preferRelativeResize="0"/>
          <p:nvPr/>
        </p:nvPicPr>
        <p:blipFill rotWithShape="1">
          <a:blip r:embed="rId4">
            <a:alphaModFix/>
          </a:blip>
          <a:srcRect b="0" l="9573" r="9297" t="6393"/>
          <a:stretch/>
        </p:blipFill>
        <p:spPr>
          <a:xfrm>
            <a:off x="6083725" y="1885268"/>
            <a:ext cx="2827372" cy="1830163"/>
          </a:xfrm>
          <a:prstGeom prst="rect">
            <a:avLst/>
          </a:prstGeom>
          <a:noFill/>
          <a:ln cap="flat" cmpd="sng" w="9525">
            <a:solidFill>
              <a:srgbClr val="0000FF"/>
            </a:solidFill>
            <a:prstDash val="solid"/>
            <a:round/>
            <a:headEnd len="sm" w="sm" type="none"/>
            <a:tailEnd len="sm" w="sm" type="none"/>
          </a:ln>
        </p:spPr>
      </p:pic>
      <p:sp>
        <p:nvSpPr>
          <p:cNvPr id="333" name="Google Shape;333;p33"/>
          <p:cNvSpPr txBox="1"/>
          <p:nvPr/>
        </p:nvSpPr>
        <p:spPr>
          <a:xfrm>
            <a:off x="3185250" y="4337875"/>
            <a:ext cx="5405700" cy="38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Resulting Color Temperature of </a:t>
            </a:r>
            <a:r>
              <a:rPr lang="en" sz="1600">
                <a:solidFill>
                  <a:schemeClr val="lt1"/>
                </a:solidFill>
                <a:latin typeface="Bree Serif"/>
                <a:ea typeface="Bree Serif"/>
                <a:cs typeface="Bree Serif"/>
                <a:sym typeface="Bree Serif"/>
              </a:rPr>
              <a:t>Rasalhague : 8323.107 K</a:t>
            </a:r>
            <a:endParaRPr sz="1600">
              <a:solidFill>
                <a:schemeClr val="lt1"/>
              </a:solidFill>
              <a:latin typeface="Bree Serif"/>
              <a:ea typeface="Bree Serif"/>
              <a:cs typeface="Bree Serif"/>
              <a:sym typeface="Bree Serif"/>
            </a:endParaRPr>
          </a:p>
        </p:txBody>
      </p:sp>
      <p:sp>
        <p:nvSpPr>
          <p:cNvPr id="334" name="Google Shape;334;p33"/>
          <p:cNvSpPr txBox="1"/>
          <p:nvPr/>
        </p:nvSpPr>
        <p:spPr>
          <a:xfrm>
            <a:off x="3041550" y="3834188"/>
            <a:ext cx="5693100" cy="38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Expected </a:t>
            </a:r>
            <a:r>
              <a:rPr lang="en" sz="1600">
                <a:solidFill>
                  <a:schemeClr val="lt1"/>
                </a:solidFill>
                <a:latin typeface="Bree Serif"/>
                <a:ea typeface="Bree Serif"/>
                <a:cs typeface="Bree Serif"/>
                <a:sym typeface="Bree Serif"/>
              </a:rPr>
              <a:t>Color Temperature of Rasalhague : 7880 K - 8050 K</a:t>
            </a:r>
            <a:endParaRPr sz="1600">
              <a:solidFill>
                <a:schemeClr val="lt1"/>
              </a:solidFill>
              <a:latin typeface="Bree Serif"/>
              <a:ea typeface="Bree Serif"/>
              <a:cs typeface="Bree Serif"/>
              <a:sym typeface="Bree Serif"/>
            </a:endParaRPr>
          </a:p>
        </p:txBody>
      </p:sp>
      <p:pic>
        <p:nvPicPr>
          <p:cNvPr id="335" name="Google Shape;335;p33"/>
          <p:cNvPicPr preferRelativeResize="0"/>
          <p:nvPr/>
        </p:nvPicPr>
        <p:blipFill>
          <a:blip r:embed="rId5">
            <a:alphaModFix/>
          </a:blip>
          <a:stretch>
            <a:fillRect/>
          </a:stretch>
        </p:blipFill>
        <p:spPr>
          <a:xfrm>
            <a:off x="7526076" y="283550"/>
            <a:ext cx="1395725" cy="1482949"/>
          </a:xfrm>
          <a:prstGeom prst="rect">
            <a:avLst/>
          </a:prstGeom>
          <a:noFill/>
          <a:ln cap="flat" cmpd="sng" w="9525">
            <a:solidFill>
              <a:srgbClr val="0000FF"/>
            </a:solidFill>
            <a:prstDash val="solid"/>
            <a:round/>
            <a:headEnd len="sm" w="sm" type="none"/>
            <a:tailEnd len="sm" w="sm" type="none"/>
          </a:ln>
        </p:spPr>
      </p:pic>
      <p:sp>
        <p:nvSpPr>
          <p:cNvPr id="336" name="Google Shape;336;p33"/>
          <p:cNvSpPr txBox="1"/>
          <p:nvPr>
            <p:ph idx="1" type="body"/>
          </p:nvPr>
        </p:nvSpPr>
        <p:spPr>
          <a:xfrm>
            <a:off x="18000" y="1012699"/>
            <a:ext cx="1046700" cy="603300"/>
          </a:xfrm>
          <a:prstGeom prst="rect">
            <a:avLst/>
          </a:prstGeom>
        </p:spPr>
        <p:txBody>
          <a:bodyPr anchorCtr="0" anchor="ctr" bIns="91425" lIns="91425" spcFirstLastPara="1" rIns="91425" wrap="square" tIns="91425">
            <a:normAutofit fontScale="40000"/>
          </a:bodyPr>
          <a:lstStyle/>
          <a:p>
            <a:pPr indent="0" lvl="0" marL="0" rtl="0" algn="ctr">
              <a:lnSpc>
                <a:spcPct val="100000"/>
              </a:lnSpc>
              <a:spcBef>
                <a:spcPts val="0"/>
              </a:spcBef>
              <a:spcAft>
                <a:spcPts val="0"/>
              </a:spcAft>
              <a:buNone/>
            </a:pPr>
            <a:r>
              <a:rPr lang="en" sz="1600"/>
              <a:t>Aaron Moreno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337" name="Google Shape;337;p33"/>
          <p:cNvPicPr preferRelativeResize="0"/>
          <p:nvPr/>
        </p:nvPicPr>
        <p:blipFill>
          <a:blip r:embed="rId6">
            <a:alphaModFix/>
          </a:blip>
          <a:stretch>
            <a:fillRect/>
          </a:stretch>
        </p:blipFill>
        <p:spPr>
          <a:xfrm>
            <a:off x="158785" y="0"/>
            <a:ext cx="758730" cy="979359"/>
          </a:xfrm>
          <a:prstGeom prst="rect">
            <a:avLst/>
          </a:prstGeom>
          <a:noFill/>
          <a:ln>
            <a:noFill/>
          </a:ln>
        </p:spPr>
      </p:pic>
      <p:pic>
        <p:nvPicPr>
          <p:cNvPr id="338" name="Google Shape;338;p33"/>
          <p:cNvPicPr preferRelativeResize="0"/>
          <p:nvPr/>
        </p:nvPicPr>
        <p:blipFill>
          <a:blip r:embed="rId7">
            <a:alphaModFix/>
          </a:blip>
          <a:stretch>
            <a:fillRect/>
          </a:stretch>
        </p:blipFill>
        <p:spPr>
          <a:xfrm>
            <a:off x="134336" y="4040650"/>
            <a:ext cx="2683625" cy="979350"/>
          </a:xfrm>
          <a:prstGeom prst="rect">
            <a:avLst/>
          </a:prstGeom>
          <a:noFill/>
          <a:ln>
            <a:noFill/>
          </a:ln>
        </p:spPr>
      </p:pic>
      <p:sp>
        <p:nvSpPr>
          <p:cNvPr id="339" name="Google Shape;339;p33"/>
          <p:cNvSpPr txBox="1"/>
          <p:nvPr/>
        </p:nvSpPr>
        <p:spPr>
          <a:xfrm>
            <a:off x="436038" y="3705150"/>
            <a:ext cx="2080200" cy="2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Bree Serif"/>
                <a:ea typeface="Bree Serif"/>
                <a:cs typeface="Bree Serif"/>
                <a:sym typeface="Bree Serif"/>
              </a:rPr>
              <a:t>XYZ to RGB for CIE 1931</a:t>
            </a:r>
            <a:endParaRPr sz="1300">
              <a:solidFill>
                <a:schemeClr val="lt1"/>
              </a:solidFill>
              <a:latin typeface="Bree Serif"/>
              <a:ea typeface="Bree Serif"/>
              <a:cs typeface="Bree Serif"/>
              <a:sym typeface="Bree Serif"/>
            </a:endParaRPr>
          </a:p>
        </p:txBody>
      </p:sp>
      <p:pic>
        <p:nvPicPr>
          <p:cNvPr id="340" name="Google Shape;340;p33"/>
          <p:cNvPicPr preferRelativeResize="0"/>
          <p:nvPr/>
        </p:nvPicPr>
        <p:blipFill rotWithShape="1">
          <a:blip r:embed="rId8">
            <a:alphaModFix/>
          </a:blip>
          <a:srcRect b="41245" l="0" r="0" t="0"/>
          <a:stretch/>
        </p:blipFill>
        <p:spPr>
          <a:xfrm>
            <a:off x="4389463" y="1290900"/>
            <a:ext cx="3131425" cy="485757"/>
          </a:xfrm>
          <a:prstGeom prst="rect">
            <a:avLst/>
          </a:prstGeom>
          <a:noFill/>
          <a:ln>
            <a:noFill/>
          </a:ln>
        </p:spPr>
      </p:pic>
      <p:sp>
        <p:nvSpPr>
          <p:cNvPr id="341" name="Google Shape;341;p33"/>
          <p:cNvSpPr txBox="1"/>
          <p:nvPr/>
        </p:nvSpPr>
        <p:spPr>
          <a:xfrm>
            <a:off x="4225817" y="777113"/>
            <a:ext cx="3458700" cy="48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Bree Serif"/>
                <a:ea typeface="Bree Serif"/>
                <a:cs typeface="Bree Serif"/>
                <a:sym typeface="Bree Serif"/>
              </a:rPr>
              <a:t>McCamy’s Approximation for Correlated color temperature</a:t>
            </a:r>
            <a:endParaRPr sz="1100">
              <a:solidFill>
                <a:schemeClr val="lt1"/>
              </a:solidFill>
              <a:latin typeface="Bree Serif"/>
              <a:ea typeface="Bree Serif"/>
              <a:cs typeface="Bree Serif"/>
              <a:sym typeface="Bree Serif"/>
            </a:endParaRPr>
          </a:p>
        </p:txBody>
      </p:sp>
      <p:pic>
        <p:nvPicPr>
          <p:cNvPr id="342" name="Google Shape;342;p33"/>
          <p:cNvPicPr preferRelativeResize="0"/>
          <p:nvPr/>
        </p:nvPicPr>
        <p:blipFill>
          <a:blip r:embed="rId9">
            <a:alphaModFix/>
          </a:blip>
          <a:stretch>
            <a:fillRect/>
          </a:stretch>
        </p:blipFill>
        <p:spPr>
          <a:xfrm>
            <a:off x="2952294" y="1118500"/>
            <a:ext cx="1046700" cy="628020"/>
          </a:xfrm>
          <a:prstGeom prst="rect">
            <a:avLst/>
          </a:prstGeom>
          <a:noFill/>
          <a:ln>
            <a:noFill/>
          </a:ln>
        </p:spPr>
      </p:pic>
      <p:sp>
        <p:nvSpPr>
          <p:cNvPr id="343" name="Google Shape;343;p33"/>
          <p:cNvSpPr txBox="1"/>
          <p:nvPr/>
        </p:nvSpPr>
        <p:spPr>
          <a:xfrm>
            <a:off x="2267400" y="767625"/>
            <a:ext cx="2416500" cy="222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Bree Serif"/>
                <a:ea typeface="Bree Serif"/>
                <a:cs typeface="Bree Serif"/>
                <a:sym typeface="Bree Serif"/>
              </a:rPr>
              <a:t>X-Y parameters for CCIE 1931</a:t>
            </a:r>
            <a:endParaRPr sz="1100">
              <a:solidFill>
                <a:schemeClr val="lt1"/>
              </a:solidFill>
              <a:latin typeface="Bree Serif"/>
              <a:ea typeface="Bree Serif"/>
              <a:cs typeface="Bree Serif"/>
              <a:sym typeface="Bree Serif"/>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4"/>
          <p:cNvSpPr txBox="1"/>
          <p:nvPr>
            <p:ph type="title"/>
          </p:nvPr>
        </p:nvSpPr>
        <p:spPr>
          <a:xfrm>
            <a:off x="2192400" y="0"/>
            <a:ext cx="4759200" cy="63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System Tracking Accuracy</a:t>
            </a:r>
            <a:endParaRPr sz="3000"/>
          </a:p>
        </p:txBody>
      </p:sp>
      <p:pic>
        <p:nvPicPr>
          <p:cNvPr id="349" name="Google Shape;349;p34"/>
          <p:cNvPicPr preferRelativeResize="0"/>
          <p:nvPr/>
        </p:nvPicPr>
        <p:blipFill>
          <a:blip r:embed="rId3">
            <a:alphaModFix/>
          </a:blip>
          <a:stretch>
            <a:fillRect/>
          </a:stretch>
        </p:blipFill>
        <p:spPr>
          <a:xfrm>
            <a:off x="2607775" y="905387"/>
            <a:ext cx="5995274" cy="3332725"/>
          </a:xfrm>
          <a:prstGeom prst="rect">
            <a:avLst/>
          </a:prstGeom>
          <a:noFill/>
          <a:ln cap="flat" cmpd="sng" w="9525">
            <a:solidFill>
              <a:srgbClr val="0000FF"/>
            </a:solidFill>
            <a:prstDash val="solid"/>
            <a:round/>
            <a:headEnd len="sm" w="sm" type="none"/>
            <a:tailEnd len="sm" w="sm" type="none"/>
          </a:ln>
        </p:spPr>
      </p:pic>
      <p:sp>
        <p:nvSpPr>
          <p:cNvPr id="350" name="Google Shape;350;p34"/>
          <p:cNvSpPr txBox="1"/>
          <p:nvPr>
            <p:ph type="title"/>
          </p:nvPr>
        </p:nvSpPr>
        <p:spPr>
          <a:xfrm>
            <a:off x="131750" y="2199425"/>
            <a:ext cx="2454300" cy="24072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Clr>
                <a:schemeClr val="lt1"/>
              </a:buClr>
              <a:buSzPts val="1600"/>
              <a:buFont typeface="Bree Serif"/>
              <a:buChar char="●"/>
            </a:pPr>
            <a:r>
              <a:rPr lang="en" sz="1600"/>
              <a:t>Single 20 second exposure of the pillars of creation</a:t>
            </a:r>
            <a:endParaRPr sz="1600"/>
          </a:p>
          <a:p>
            <a:pPr indent="-330200" lvl="0" marL="457200" rtl="0" algn="l">
              <a:spcBef>
                <a:spcPts val="0"/>
              </a:spcBef>
              <a:spcAft>
                <a:spcPts val="0"/>
              </a:spcAft>
              <a:buClr>
                <a:schemeClr val="lt1"/>
              </a:buClr>
              <a:buSzPts val="1600"/>
              <a:buFont typeface="Bree Serif"/>
              <a:buChar char="●"/>
            </a:pPr>
            <a:r>
              <a:rPr lang="en" sz="1600"/>
              <a:t>Average star size of 3.89 arcseconds</a:t>
            </a:r>
            <a:endParaRPr sz="1600"/>
          </a:p>
          <a:p>
            <a:pPr indent="-330200" lvl="0" marL="457200" rtl="0" algn="l">
              <a:spcBef>
                <a:spcPts val="0"/>
              </a:spcBef>
              <a:spcAft>
                <a:spcPts val="0"/>
              </a:spcAft>
              <a:buClr>
                <a:schemeClr val="lt1"/>
              </a:buClr>
              <a:buSzPts val="1600"/>
              <a:buFont typeface="Arial"/>
              <a:buChar char="●"/>
            </a:pPr>
            <a:r>
              <a:rPr lang="en" sz="1600"/>
              <a:t>Atmosphering distortion causes 2 seconds of arc bloating</a:t>
            </a:r>
            <a:endParaRPr sz="1600"/>
          </a:p>
        </p:txBody>
      </p:sp>
      <p:sp>
        <p:nvSpPr>
          <p:cNvPr id="351" name="Google Shape;351;p34"/>
          <p:cNvSpPr txBox="1"/>
          <p:nvPr>
            <p:ph idx="1" type="body"/>
          </p:nvPr>
        </p:nvSpPr>
        <p:spPr>
          <a:xfrm>
            <a:off x="0" y="1205499"/>
            <a:ext cx="1186200" cy="6813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352" name="Google Shape;352;p34"/>
          <p:cNvPicPr preferRelativeResize="0"/>
          <p:nvPr/>
        </p:nvPicPr>
        <p:blipFill>
          <a:blip r:embed="rId4">
            <a:alphaModFix/>
          </a:blip>
          <a:stretch>
            <a:fillRect/>
          </a:stretch>
        </p:blipFill>
        <p:spPr>
          <a:xfrm>
            <a:off x="131752" y="84050"/>
            <a:ext cx="922635" cy="11060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35"/>
          <p:cNvPicPr preferRelativeResize="0"/>
          <p:nvPr/>
        </p:nvPicPr>
        <p:blipFill>
          <a:blip r:embed="rId3">
            <a:alphaModFix/>
          </a:blip>
          <a:stretch>
            <a:fillRect/>
          </a:stretch>
        </p:blipFill>
        <p:spPr>
          <a:xfrm>
            <a:off x="152400" y="1767032"/>
            <a:ext cx="4419599" cy="3224067"/>
          </a:xfrm>
          <a:prstGeom prst="rect">
            <a:avLst/>
          </a:prstGeom>
          <a:noFill/>
          <a:ln cap="flat" cmpd="sng" w="9525">
            <a:solidFill>
              <a:srgbClr val="0000FF"/>
            </a:solidFill>
            <a:prstDash val="solid"/>
            <a:round/>
            <a:headEnd len="sm" w="sm" type="none"/>
            <a:tailEnd len="sm" w="sm" type="none"/>
          </a:ln>
        </p:spPr>
      </p:pic>
      <p:pic>
        <p:nvPicPr>
          <p:cNvPr id="358" name="Google Shape;358;p35"/>
          <p:cNvPicPr preferRelativeResize="0"/>
          <p:nvPr/>
        </p:nvPicPr>
        <p:blipFill rotWithShape="1">
          <a:blip r:embed="rId4">
            <a:alphaModFix/>
          </a:blip>
          <a:srcRect b="14177" l="0" r="0" t="0"/>
          <a:stretch/>
        </p:blipFill>
        <p:spPr>
          <a:xfrm>
            <a:off x="4656500" y="1767025"/>
            <a:ext cx="4267197" cy="3224075"/>
          </a:xfrm>
          <a:prstGeom prst="rect">
            <a:avLst/>
          </a:prstGeom>
          <a:noFill/>
          <a:ln cap="flat" cmpd="sng" w="9525">
            <a:solidFill>
              <a:srgbClr val="0000FF"/>
            </a:solidFill>
            <a:prstDash val="solid"/>
            <a:round/>
            <a:headEnd len="sm" w="sm" type="none"/>
            <a:tailEnd len="sm" w="sm" type="none"/>
          </a:ln>
        </p:spPr>
      </p:pic>
      <p:sp>
        <p:nvSpPr>
          <p:cNvPr id="359" name="Google Shape;359;p35"/>
          <p:cNvSpPr txBox="1"/>
          <p:nvPr/>
        </p:nvSpPr>
        <p:spPr>
          <a:xfrm>
            <a:off x="1353450" y="443625"/>
            <a:ext cx="6437100" cy="6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Bree Serif"/>
                <a:ea typeface="Bree Serif"/>
                <a:cs typeface="Bree Serif"/>
                <a:sym typeface="Bree Serif"/>
              </a:rPr>
              <a:t>200 x 20 second exposures </a:t>
            </a:r>
            <a:r>
              <a:rPr lang="en" sz="1300">
                <a:solidFill>
                  <a:schemeClr val="lt1"/>
                </a:solidFill>
                <a:latin typeface="Bree Serif"/>
                <a:ea typeface="Bree Serif"/>
                <a:cs typeface="Bree Serif"/>
                <a:sym typeface="Bree Serif"/>
              </a:rPr>
              <a:t>images stacked. Images were </a:t>
            </a:r>
            <a:r>
              <a:rPr lang="en" sz="1300">
                <a:solidFill>
                  <a:schemeClr val="lt1"/>
                </a:solidFill>
                <a:latin typeface="Bree Serif"/>
                <a:ea typeface="Bree Serif"/>
                <a:cs typeface="Bree Serif"/>
                <a:sym typeface="Bree Serif"/>
              </a:rPr>
              <a:t>taken during our clear nights after testing. These nebula have </a:t>
            </a:r>
            <a:r>
              <a:rPr lang="en" sz="1300">
                <a:solidFill>
                  <a:schemeClr val="lt1"/>
                </a:solidFill>
                <a:latin typeface="Bree Serif"/>
                <a:ea typeface="Bree Serif"/>
                <a:cs typeface="Bree Serif"/>
                <a:sym typeface="Bree Serif"/>
              </a:rPr>
              <a:t>their</a:t>
            </a:r>
            <a:r>
              <a:rPr lang="en" sz="1300">
                <a:solidFill>
                  <a:schemeClr val="lt1"/>
                </a:solidFill>
                <a:latin typeface="Bree Serif"/>
                <a:ea typeface="Bree Serif"/>
                <a:cs typeface="Bree Serif"/>
                <a:sym typeface="Bree Serif"/>
              </a:rPr>
              <a:t> primary </a:t>
            </a:r>
            <a:r>
              <a:rPr lang="en" sz="1300">
                <a:solidFill>
                  <a:schemeClr val="lt1"/>
                </a:solidFill>
                <a:latin typeface="Bree Serif"/>
                <a:ea typeface="Bree Serif"/>
                <a:cs typeface="Bree Serif"/>
                <a:sym typeface="Bree Serif"/>
              </a:rPr>
              <a:t>emission wavelengths</a:t>
            </a:r>
            <a:r>
              <a:rPr lang="en" sz="1300">
                <a:solidFill>
                  <a:schemeClr val="lt1"/>
                </a:solidFill>
                <a:latin typeface="Bree Serif"/>
                <a:ea typeface="Bree Serif"/>
                <a:cs typeface="Bree Serif"/>
                <a:sym typeface="Bree Serif"/>
              </a:rPr>
              <a:t> at the hydrogen alpha line (656 nm) </a:t>
            </a:r>
            <a:endParaRPr sz="1300">
              <a:solidFill>
                <a:schemeClr val="lt1"/>
              </a:solidFill>
              <a:latin typeface="Bree Serif"/>
              <a:ea typeface="Bree Serif"/>
              <a:cs typeface="Bree Serif"/>
              <a:sym typeface="Bree Serif"/>
            </a:endParaRPr>
          </a:p>
        </p:txBody>
      </p:sp>
      <p:sp>
        <p:nvSpPr>
          <p:cNvPr id="360" name="Google Shape;360;p35"/>
          <p:cNvSpPr txBox="1"/>
          <p:nvPr/>
        </p:nvSpPr>
        <p:spPr>
          <a:xfrm>
            <a:off x="749850" y="1267913"/>
            <a:ext cx="3224700" cy="36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Eagle Nebula &amp; Pillars of Creation</a:t>
            </a:r>
            <a:endParaRPr sz="1500">
              <a:solidFill>
                <a:schemeClr val="lt1"/>
              </a:solidFill>
              <a:latin typeface="Bree Serif"/>
              <a:ea typeface="Bree Serif"/>
              <a:cs typeface="Bree Serif"/>
              <a:sym typeface="Bree Serif"/>
            </a:endParaRPr>
          </a:p>
        </p:txBody>
      </p:sp>
      <p:sp>
        <p:nvSpPr>
          <p:cNvPr id="361" name="Google Shape;361;p35"/>
          <p:cNvSpPr txBox="1"/>
          <p:nvPr/>
        </p:nvSpPr>
        <p:spPr>
          <a:xfrm>
            <a:off x="5964800" y="1267913"/>
            <a:ext cx="1650600" cy="36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Omega Nebula</a:t>
            </a:r>
            <a:endParaRPr sz="1600">
              <a:solidFill>
                <a:schemeClr val="lt1"/>
              </a:solidFill>
              <a:latin typeface="Bree Serif"/>
              <a:ea typeface="Bree Serif"/>
              <a:cs typeface="Bree Serif"/>
              <a:sym typeface="Bree Serif"/>
            </a:endParaRPr>
          </a:p>
        </p:txBody>
      </p:sp>
      <p:sp>
        <p:nvSpPr>
          <p:cNvPr id="362" name="Google Shape;362;p35"/>
          <p:cNvSpPr txBox="1"/>
          <p:nvPr>
            <p:ph idx="1" type="body"/>
          </p:nvPr>
        </p:nvSpPr>
        <p:spPr>
          <a:xfrm>
            <a:off x="0" y="920748"/>
            <a:ext cx="868500" cy="508200"/>
          </a:xfrm>
          <a:prstGeom prst="rect">
            <a:avLst/>
          </a:prstGeom>
        </p:spPr>
        <p:txBody>
          <a:bodyPr anchorCtr="0" anchor="ctr" bIns="91425" lIns="91425" spcFirstLastPara="1" rIns="91425" wrap="square" tIns="91425">
            <a:normAutofit fontScale="25000" lnSpcReduction="1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363" name="Google Shape;363;p35"/>
          <p:cNvPicPr preferRelativeResize="0"/>
          <p:nvPr/>
        </p:nvPicPr>
        <p:blipFill>
          <a:blip r:embed="rId5">
            <a:alphaModFix/>
          </a:blip>
          <a:stretch>
            <a:fillRect/>
          </a:stretch>
        </p:blipFill>
        <p:spPr>
          <a:xfrm>
            <a:off x="96472" y="84050"/>
            <a:ext cx="675574" cy="82522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6"/>
          <p:cNvSpPr txBox="1"/>
          <p:nvPr>
            <p:ph type="title"/>
          </p:nvPr>
        </p:nvSpPr>
        <p:spPr>
          <a:xfrm>
            <a:off x="3026700" y="0"/>
            <a:ext cx="3090600" cy="684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Software Design</a:t>
            </a:r>
            <a:endParaRPr sz="3000"/>
          </a:p>
        </p:txBody>
      </p:sp>
      <p:pic>
        <p:nvPicPr>
          <p:cNvPr id="369" name="Google Shape;369;p36"/>
          <p:cNvPicPr preferRelativeResize="0"/>
          <p:nvPr/>
        </p:nvPicPr>
        <p:blipFill>
          <a:blip r:embed="rId3">
            <a:alphaModFix/>
          </a:blip>
          <a:stretch>
            <a:fillRect/>
          </a:stretch>
        </p:blipFill>
        <p:spPr>
          <a:xfrm>
            <a:off x="140900" y="1006337"/>
            <a:ext cx="4241625" cy="3774076"/>
          </a:xfrm>
          <a:prstGeom prst="rect">
            <a:avLst/>
          </a:prstGeom>
          <a:noFill/>
          <a:ln cap="flat" cmpd="sng" w="9525">
            <a:solidFill>
              <a:srgbClr val="0000FF"/>
            </a:solidFill>
            <a:prstDash val="solid"/>
            <a:round/>
            <a:headEnd len="sm" w="sm" type="none"/>
            <a:tailEnd len="sm" w="sm" type="none"/>
          </a:ln>
        </p:spPr>
      </p:pic>
      <p:pic>
        <p:nvPicPr>
          <p:cNvPr id="370" name="Google Shape;370;p36"/>
          <p:cNvPicPr preferRelativeResize="0"/>
          <p:nvPr/>
        </p:nvPicPr>
        <p:blipFill>
          <a:blip r:embed="rId4">
            <a:alphaModFix/>
          </a:blip>
          <a:stretch>
            <a:fillRect/>
          </a:stretch>
        </p:blipFill>
        <p:spPr>
          <a:xfrm>
            <a:off x="4572000" y="1006325"/>
            <a:ext cx="4214979" cy="3774100"/>
          </a:xfrm>
          <a:prstGeom prst="rect">
            <a:avLst/>
          </a:prstGeom>
          <a:noFill/>
          <a:ln cap="flat" cmpd="sng" w="9525">
            <a:solidFill>
              <a:srgbClr val="0000FF"/>
            </a:solidFill>
            <a:prstDash val="solid"/>
            <a:round/>
            <a:headEnd len="sm" w="sm" type="none"/>
            <a:tailEnd len="sm" w="sm" type="none"/>
          </a:ln>
        </p:spPr>
      </p:pic>
      <p:sp>
        <p:nvSpPr>
          <p:cNvPr id="371" name="Google Shape;371;p36"/>
          <p:cNvSpPr txBox="1"/>
          <p:nvPr>
            <p:ph idx="1" type="body"/>
          </p:nvPr>
        </p:nvSpPr>
        <p:spPr>
          <a:xfrm>
            <a:off x="1008750" y="147998"/>
            <a:ext cx="1214100" cy="700800"/>
          </a:xfrm>
          <a:prstGeom prst="rect">
            <a:avLst/>
          </a:prstGeom>
        </p:spPr>
        <p:txBody>
          <a:bodyPr anchorCtr="0" anchor="ctr" bIns="91425" lIns="91425" spcFirstLastPara="1" rIns="91425" wrap="square" tIns="91425">
            <a:normAutofit fontScale="55000" lnSpcReduction="10000"/>
          </a:bodyPr>
          <a:lstStyle/>
          <a:p>
            <a:pPr indent="0" lvl="0" marL="0" rtl="0" algn="ctr">
              <a:lnSpc>
                <a:spcPct val="100000"/>
              </a:lnSpc>
              <a:spcBef>
                <a:spcPts val="0"/>
              </a:spcBef>
              <a:spcAft>
                <a:spcPts val="0"/>
              </a:spcAft>
              <a:buNone/>
            </a:pPr>
            <a:r>
              <a:rPr lang="en" sz="1600"/>
              <a:t>Alejandro Olivo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372" name="Google Shape;372;p36"/>
          <p:cNvPicPr preferRelativeResize="0"/>
          <p:nvPr/>
        </p:nvPicPr>
        <p:blipFill>
          <a:blip r:embed="rId5">
            <a:alphaModFix/>
          </a:blip>
          <a:stretch>
            <a:fillRect/>
          </a:stretch>
        </p:blipFill>
        <p:spPr>
          <a:xfrm>
            <a:off x="134798" y="38725"/>
            <a:ext cx="763112" cy="919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7"/>
          <p:cNvSpPr txBox="1"/>
          <p:nvPr>
            <p:ph type="title"/>
          </p:nvPr>
        </p:nvSpPr>
        <p:spPr>
          <a:xfrm>
            <a:off x="3646050" y="0"/>
            <a:ext cx="1851900" cy="7224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Results</a:t>
            </a:r>
            <a:endParaRPr sz="3000"/>
          </a:p>
        </p:txBody>
      </p:sp>
      <p:sp>
        <p:nvSpPr>
          <p:cNvPr id="378" name="Google Shape;378;p37"/>
          <p:cNvSpPr txBox="1"/>
          <p:nvPr>
            <p:ph idx="1" type="body"/>
          </p:nvPr>
        </p:nvSpPr>
        <p:spPr>
          <a:xfrm>
            <a:off x="1052550" y="1536300"/>
            <a:ext cx="7038900" cy="2070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Reached desired spectral range 450 - 700</a:t>
            </a:r>
            <a:endParaRPr sz="1800"/>
          </a:p>
          <a:p>
            <a:pPr indent="-342900" lvl="0" marL="457200" rtl="0" algn="l">
              <a:spcBef>
                <a:spcPts val="0"/>
              </a:spcBef>
              <a:spcAft>
                <a:spcPts val="0"/>
              </a:spcAft>
              <a:buSzPts val="1800"/>
              <a:buChar char="●"/>
            </a:pPr>
            <a:r>
              <a:rPr lang="en" sz="1800"/>
              <a:t>Calculated Color Temperature of Stars</a:t>
            </a:r>
            <a:endParaRPr sz="1800"/>
          </a:p>
          <a:p>
            <a:pPr indent="-342900" lvl="0" marL="457200" rtl="0" algn="l">
              <a:spcBef>
                <a:spcPts val="0"/>
              </a:spcBef>
              <a:spcAft>
                <a:spcPts val="0"/>
              </a:spcAft>
              <a:buSzPts val="1800"/>
              <a:buChar char="●"/>
            </a:pPr>
            <a:r>
              <a:rPr lang="en" sz="1800"/>
              <a:t>Integrated Guiding (PHD2) into Celestron Mount</a:t>
            </a:r>
            <a:endParaRPr sz="1800"/>
          </a:p>
          <a:p>
            <a:pPr indent="-342900" lvl="0" marL="457200" rtl="0" algn="l">
              <a:spcBef>
                <a:spcPts val="0"/>
              </a:spcBef>
              <a:spcAft>
                <a:spcPts val="0"/>
              </a:spcAft>
              <a:buSzPts val="1800"/>
              <a:buChar char="●"/>
            </a:pPr>
            <a:r>
              <a:rPr lang="en" sz="1800"/>
              <a:t>PCB able to interface and control all needed peripherals </a:t>
            </a:r>
            <a:endParaRPr sz="1800"/>
          </a:p>
          <a:p>
            <a:pPr indent="-342900" lvl="0" marL="457200" rtl="0" algn="l">
              <a:spcBef>
                <a:spcPts val="0"/>
              </a:spcBef>
              <a:spcAft>
                <a:spcPts val="0"/>
              </a:spcAft>
              <a:buSzPts val="1800"/>
              <a:buChar char="●"/>
            </a:pPr>
            <a:r>
              <a:rPr lang="en" sz="1800"/>
              <a:t>Tracking with 20 Seconds Exposure with less than 2 seconds of arc (little to no star trails)</a:t>
            </a:r>
            <a:endParaRPr sz="1800"/>
          </a:p>
          <a:p>
            <a:pPr indent="0" lvl="0" marL="457200" rtl="0" algn="l">
              <a:spcBef>
                <a:spcPts val="1200"/>
              </a:spcBef>
              <a:spcAft>
                <a:spcPts val="0"/>
              </a:spcAft>
              <a:buNone/>
            </a:pPr>
            <a:r>
              <a:t/>
            </a:r>
            <a:endParaRPr sz="1800"/>
          </a:p>
          <a:p>
            <a:pPr indent="0" lvl="0" marL="457200" rtl="0" algn="l">
              <a:spcBef>
                <a:spcPts val="1200"/>
              </a:spcBef>
              <a:spcAft>
                <a:spcPts val="1200"/>
              </a:spcAft>
              <a:buNone/>
            </a:pPr>
            <a:r>
              <a:t/>
            </a:r>
            <a:endParaRPr sz="1800"/>
          </a:p>
        </p:txBody>
      </p:sp>
      <p:sp>
        <p:nvSpPr>
          <p:cNvPr id="379" name="Google Shape;379;p37"/>
          <p:cNvSpPr txBox="1"/>
          <p:nvPr>
            <p:ph idx="1" type="body"/>
          </p:nvPr>
        </p:nvSpPr>
        <p:spPr>
          <a:xfrm>
            <a:off x="0" y="1176598"/>
            <a:ext cx="1214100" cy="700800"/>
          </a:xfrm>
          <a:prstGeom prst="rect">
            <a:avLst/>
          </a:prstGeom>
        </p:spPr>
        <p:txBody>
          <a:bodyPr anchorCtr="0" anchor="ctr" bIns="91425" lIns="91425" spcFirstLastPara="1" rIns="91425" wrap="square" tIns="91425">
            <a:normAutofit fontScale="55000" lnSpcReduction="10000"/>
          </a:bodyPr>
          <a:lstStyle/>
          <a:p>
            <a:pPr indent="0" lvl="0" marL="0" rtl="0" algn="ctr">
              <a:lnSpc>
                <a:spcPct val="100000"/>
              </a:lnSpc>
              <a:spcBef>
                <a:spcPts val="0"/>
              </a:spcBef>
              <a:spcAft>
                <a:spcPts val="0"/>
              </a:spcAft>
              <a:buNone/>
            </a:pPr>
            <a:r>
              <a:rPr lang="en" sz="1600"/>
              <a:t>Alejandro Olivo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380" name="Google Shape;380;p37"/>
          <p:cNvPicPr preferRelativeResize="0"/>
          <p:nvPr/>
        </p:nvPicPr>
        <p:blipFill>
          <a:blip r:embed="rId3">
            <a:alphaModFix/>
          </a:blip>
          <a:stretch>
            <a:fillRect/>
          </a:stretch>
        </p:blipFill>
        <p:spPr>
          <a:xfrm>
            <a:off x="134789" y="38725"/>
            <a:ext cx="944535" cy="11378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8"/>
          <p:cNvSpPr txBox="1"/>
          <p:nvPr>
            <p:ph type="title"/>
          </p:nvPr>
        </p:nvSpPr>
        <p:spPr>
          <a:xfrm>
            <a:off x="3164550" y="0"/>
            <a:ext cx="2814900" cy="774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Improvements</a:t>
            </a:r>
            <a:endParaRPr sz="3000"/>
          </a:p>
        </p:txBody>
      </p:sp>
      <p:sp>
        <p:nvSpPr>
          <p:cNvPr id="386" name="Google Shape;386;p38"/>
          <p:cNvSpPr txBox="1"/>
          <p:nvPr>
            <p:ph idx="1" type="body"/>
          </p:nvPr>
        </p:nvSpPr>
        <p:spPr>
          <a:xfrm>
            <a:off x="1052550" y="1618500"/>
            <a:ext cx="7038900" cy="1906500"/>
          </a:xfrm>
          <a:prstGeom prst="rect">
            <a:avLst/>
          </a:prstGeom>
        </p:spPr>
        <p:txBody>
          <a:bodyPr anchorCtr="0" anchor="ctr" bIns="91425" lIns="91425" spcFirstLastPara="1" rIns="91425" wrap="square" tIns="91425">
            <a:noAutofit/>
          </a:bodyPr>
          <a:lstStyle/>
          <a:p>
            <a:pPr indent="-342900" lvl="0" marL="457200" rtl="0" algn="l">
              <a:spcBef>
                <a:spcPts val="0"/>
              </a:spcBef>
              <a:spcAft>
                <a:spcPts val="0"/>
              </a:spcAft>
              <a:buSzPts val="1800"/>
              <a:buChar char="●"/>
            </a:pPr>
            <a:r>
              <a:rPr lang="en" sz="1800"/>
              <a:t>Change camera type allowing for higher intensity blues</a:t>
            </a:r>
            <a:endParaRPr sz="1800"/>
          </a:p>
          <a:p>
            <a:pPr indent="-342900" lvl="0" marL="457200" rtl="0" algn="l">
              <a:spcBef>
                <a:spcPts val="0"/>
              </a:spcBef>
              <a:spcAft>
                <a:spcPts val="0"/>
              </a:spcAft>
              <a:buSzPts val="1800"/>
              <a:buChar char="●"/>
            </a:pPr>
            <a:r>
              <a:rPr lang="en" sz="1800"/>
              <a:t>Calculate stars color temperature using blackbody curve</a:t>
            </a:r>
            <a:endParaRPr sz="1800"/>
          </a:p>
          <a:p>
            <a:pPr indent="-342900" lvl="0" marL="457200" rtl="0" algn="l">
              <a:spcBef>
                <a:spcPts val="0"/>
              </a:spcBef>
              <a:spcAft>
                <a:spcPts val="0"/>
              </a:spcAft>
              <a:buSzPts val="1800"/>
              <a:buChar char="●"/>
            </a:pPr>
            <a:r>
              <a:rPr lang="en" sz="1800"/>
              <a:t>Make custom mount or change mount to further increase possible exposure times.</a:t>
            </a:r>
            <a:endParaRPr sz="1800"/>
          </a:p>
          <a:p>
            <a:pPr indent="-342900" lvl="0" marL="457200" rtl="0" algn="l">
              <a:spcBef>
                <a:spcPts val="0"/>
              </a:spcBef>
              <a:spcAft>
                <a:spcPts val="0"/>
              </a:spcAft>
              <a:buSzPts val="1800"/>
              <a:buChar char="●"/>
            </a:pPr>
            <a:r>
              <a:rPr lang="en" sz="1800"/>
              <a:t>Build custom Raspberry PI Library to speed up image </a:t>
            </a:r>
            <a:r>
              <a:rPr lang="en" sz="1800"/>
              <a:t>acquisition</a:t>
            </a:r>
            <a:r>
              <a:rPr lang="en" sz="1800"/>
              <a:t> on live view.</a:t>
            </a:r>
            <a:endParaRPr sz="1800"/>
          </a:p>
        </p:txBody>
      </p:sp>
      <p:sp>
        <p:nvSpPr>
          <p:cNvPr id="387" name="Google Shape;387;p38"/>
          <p:cNvSpPr txBox="1"/>
          <p:nvPr>
            <p:ph idx="1" type="body"/>
          </p:nvPr>
        </p:nvSpPr>
        <p:spPr>
          <a:xfrm>
            <a:off x="0" y="1176598"/>
            <a:ext cx="1214100" cy="700800"/>
          </a:xfrm>
          <a:prstGeom prst="rect">
            <a:avLst/>
          </a:prstGeom>
        </p:spPr>
        <p:txBody>
          <a:bodyPr anchorCtr="0" anchor="ctr" bIns="91425" lIns="91425" spcFirstLastPara="1" rIns="91425" wrap="square" tIns="91425">
            <a:normAutofit fontScale="55000" lnSpcReduction="10000"/>
          </a:bodyPr>
          <a:lstStyle/>
          <a:p>
            <a:pPr indent="0" lvl="0" marL="0" rtl="0" algn="ctr">
              <a:lnSpc>
                <a:spcPct val="100000"/>
              </a:lnSpc>
              <a:spcBef>
                <a:spcPts val="0"/>
              </a:spcBef>
              <a:spcAft>
                <a:spcPts val="0"/>
              </a:spcAft>
              <a:buNone/>
            </a:pPr>
            <a:r>
              <a:rPr lang="en" sz="1600"/>
              <a:t>Alejandro Olivo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388" name="Google Shape;388;p38"/>
          <p:cNvPicPr preferRelativeResize="0"/>
          <p:nvPr/>
        </p:nvPicPr>
        <p:blipFill>
          <a:blip r:embed="rId3">
            <a:alphaModFix/>
          </a:blip>
          <a:stretch>
            <a:fillRect/>
          </a:stretch>
        </p:blipFill>
        <p:spPr>
          <a:xfrm>
            <a:off x="134789" y="38725"/>
            <a:ext cx="944535" cy="113786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9"/>
          <p:cNvSpPr txBox="1"/>
          <p:nvPr>
            <p:ph type="title"/>
          </p:nvPr>
        </p:nvSpPr>
        <p:spPr>
          <a:xfrm>
            <a:off x="3047550" y="0"/>
            <a:ext cx="3048900" cy="7983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Current Budget</a:t>
            </a:r>
            <a:endParaRPr sz="3000"/>
          </a:p>
        </p:txBody>
      </p:sp>
      <p:graphicFrame>
        <p:nvGraphicFramePr>
          <p:cNvPr id="394" name="Google Shape;394;p39"/>
          <p:cNvGraphicFramePr/>
          <p:nvPr/>
        </p:nvGraphicFramePr>
        <p:xfrm>
          <a:off x="1142475" y="798300"/>
          <a:ext cx="3000000" cy="3000000"/>
        </p:xfrm>
        <a:graphic>
          <a:graphicData uri="http://schemas.openxmlformats.org/drawingml/2006/table">
            <a:tbl>
              <a:tblPr>
                <a:noFill/>
                <a:tableStyleId>{826D665B-BBAE-4BF4-BF64-F76330F1DDFB}</a:tableStyleId>
              </a:tblPr>
              <a:tblGrid>
                <a:gridCol w="2286350"/>
                <a:gridCol w="2286350"/>
                <a:gridCol w="2286350"/>
              </a:tblGrid>
              <a:tr h="599925">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Item</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Quantity</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Cost per Item</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Diffraction Grating</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$80</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Protected Silver Coating Mirrors</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2</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$43</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Guide Camera</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$50</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l">
                        <a:spcBef>
                          <a:spcPts val="0"/>
                        </a:spcBef>
                        <a:spcAft>
                          <a:spcPts val="0"/>
                        </a:spcAft>
                        <a:buNone/>
                      </a:pPr>
                      <a:r>
                        <a:rPr lang="en" sz="1600">
                          <a:solidFill>
                            <a:schemeClr val="lt1"/>
                          </a:solidFill>
                          <a:latin typeface="Bree Serif"/>
                          <a:ea typeface="Bree Serif"/>
                          <a:cs typeface="Bree Serif"/>
                          <a:sym typeface="Bree Serif"/>
                        </a:rPr>
                        <a:t>Main PCB</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1</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∼$55</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35700">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Total</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4</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600">
                          <a:solidFill>
                            <a:schemeClr val="lt1"/>
                          </a:solidFill>
                          <a:latin typeface="Bree Serif"/>
                          <a:ea typeface="Bree Serif"/>
                          <a:cs typeface="Bree Serif"/>
                          <a:sym typeface="Bree Serif"/>
                        </a:rPr>
                        <a:t>~$271</a:t>
                      </a:r>
                      <a:endParaRPr b="1" sz="16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bl>
          </a:graphicData>
        </a:graphic>
      </p:graphicFrame>
      <p:sp>
        <p:nvSpPr>
          <p:cNvPr id="395" name="Google Shape;395;p39"/>
          <p:cNvSpPr txBox="1"/>
          <p:nvPr>
            <p:ph idx="1" type="body"/>
          </p:nvPr>
        </p:nvSpPr>
        <p:spPr>
          <a:xfrm>
            <a:off x="75625" y="1142488"/>
            <a:ext cx="1066800" cy="641400"/>
          </a:xfrm>
          <a:prstGeom prst="rect">
            <a:avLst/>
          </a:prstGeom>
        </p:spPr>
        <p:txBody>
          <a:bodyPr anchorCtr="0" anchor="ctr" bIns="91425" lIns="91425" spcFirstLastPara="1" rIns="91425" wrap="square" tIns="91425">
            <a:normAutofit fontScale="47500" lnSpcReduction="20000"/>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396" name="Google Shape;396;p39"/>
          <p:cNvPicPr preferRelativeResize="0"/>
          <p:nvPr/>
        </p:nvPicPr>
        <p:blipFill rotWithShape="1">
          <a:blip r:embed="rId3">
            <a:alphaModFix/>
          </a:blip>
          <a:srcRect b="0" l="0" r="0" t="11126"/>
          <a:stretch/>
        </p:blipFill>
        <p:spPr>
          <a:xfrm>
            <a:off x="209281" y="65300"/>
            <a:ext cx="799661" cy="10771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40"/>
          <p:cNvSpPr txBox="1"/>
          <p:nvPr>
            <p:ph type="title"/>
          </p:nvPr>
        </p:nvSpPr>
        <p:spPr>
          <a:xfrm>
            <a:off x="854100" y="483675"/>
            <a:ext cx="3427800" cy="7452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sz="2000"/>
              <a:t>Components Already Owned</a:t>
            </a:r>
            <a:endParaRPr sz="2000"/>
          </a:p>
        </p:txBody>
      </p:sp>
      <p:graphicFrame>
        <p:nvGraphicFramePr>
          <p:cNvPr id="402" name="Google Shape;402;p40"/>
          <p:cNvGraphicFramePr/>
          <p:nvPr/>
        </p:nvGraphicFramePr>
        <p:xfrm>
          <a:off x="342788" y="1702775"/>
          <a:ext cx="3000000" cy="3000000"/>
        </p:xfrm>
        <a:graphic>
          <a:graphicData uri="http://schemas.openxmlformats.org/drawingml/2006/table">
            <a:tbl>
              <a:tblPr>
                <a:noFill/>
                <a:tableStyleId>{826D665B-BBAE-4BF4-BF64-F76330F1DDFB}</a:tableStyleId>
              </a:tblPr>
              <a:tblGrid>
                <a:gridCol w="1318850"/>
                <a:gridCol w="1318850"/>
                <a:gridCol w="1318850"/>
              </a:tblGrid>
              <a:tr h="424050">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Item</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Quantity</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Cost</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378650">
                <a:tc>
                  <a:txBody>
                    <a:bodyPr/>
                    <a:lstStyle/>
                    <a:p>
                      <a:pPr indent="0" lvl="0" marL="0" rtl="0" algn="l">
                        <a:spcBef>
                          <a:spcPts val="0"/>
                        </a:spcBef>
                        <a:spcAft>
                          <a:spcPts val="0"/>
                        </a:spcAft>
                        <a:buNone/>
                      </a:pPr>
                      <a:r>
                        <a:rPr lang="en" sz="1500">
                          <a:solidFill>
                            <a:schemeClr val="lt1"/>
                          </a:solidFill>
                          <a:latin typeface="Bree Serif"/>
                          <a:ea typeface="Bree Serif"/>
                          <a:cs typeface="Bree Serif"/>
                          <a:sym typeface="Bree Serif"/>
                        </a:rPr>
                        <a:t>Telescope &amp; Mount</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1</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$1000</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378650">
                <a:tc>
                  <a:txBody>
                    <a:bodyPr/>
                    <a:lstStyle/>
                    <a:p>
                      <a:pPr indent="0" lvl="0" marL="0" rtl="0" algn="l">
                        <a:spcBef>
                          <a:spcPts val="0"/>
                        </a:spcBef>
                        <a:spcAft>
                          <a:spcPts val="0"/>
                        </a:spcAft>
                        <a:buNone/>
                      </a:pPr>
                      <a:r>
                        <a:rPr lang="en" sz="1500">
                          <a:solidFill>
                            <a:schemeClr val="lt1"/>
                          </a:solidFill>
                          <a:latin typeface="Bree Serif"/>
                          <a:ea typeface="Bree Serif"/>
                          <a:cs typeface="Bree Serif"/>
                          <a:sym typeface="Bree Serif"/>
                        </a:rPr>
                        <a:t>Main Camera</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1</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$999</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378650">
                <a:tc>
                  <a:txBody>
                    <a:bodyPr/>
                    <a:lstStyle/>
                    <a:p>
                      <a:pPr indent="0" lvl="0" marL="0" rtl="0" algn="l">
                        <a:spcBef>
                          <a:spcPts val="0"/>
                        </a:spcBef>
                        <a:spcAft>
                          <a:spcPts val="0"/>
                        </a:spcAft>
                        <a:buNone/>
                      </a:pPr>
                      <a:r>
                        <a:rPr lang="en" sz="1500">
                          <a:solidFill>
                            <a:schemeClr val="lt1"/>
                          </a:solidFill>
                          <a:latin typeface="Bree Serif"/>
                          <a:ea typeface="Bree Serif"/>
                          <a:cs typeface="Bree Serif"/>
                          <a:sym typeface="Bree Serif"/>
                        </a:rPr>
                        <a:t>HDMI Display</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1</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$80</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378650">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Total</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3</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$2079</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bl>
          </a:graphicData>
        </a:graphic>
      </p:graphicFrame>
      <p:graphicFrame>
        <p:nvGraphicFramePr>
          <p:cNvPr id="403" name="Google Shape;403;p40"/>
          <p:cNvGraphicFramePr/>
          <p:nvPr/>
        </p:nvGraphicFramePr>
        <p:xfrm>
          <a:off x="4403863" y="1702775"/>
          <a:ext cx="3000000" cy="3000000"/>
        </p:xfrm>
        <a:graphic>
          <a:graphicData uri="http://schemas.openxmlformats.org/drawingml/2006/table">
            <a:tbl>
              <a:tblPr>
                <a:noFill/>
                <a:tableStyleId>{826D665B-BBAE-4BF4-BF64-F76330F1DDFB}</a:tableStyleId>
              </a:tblPr>
              <a:tblGrid>
                <a:gridCol w="1607875"/>
                <a:gridCol w="1468925"/>
                <a:gridCol w="1538400"/>
              </a:tblGrid>
              <a:tr h="282175">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Item</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Quantity</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2000">
                          <a:solidFill>
                            <a:schemeClr val="lt1"/>
                          </a:solidFill>
                          <a:latin typeface="Bree Serif"/>
                          <a:ea typeface="Bree Serif"/>
                          <a:cs typeface="Bree Serif"/>
                          <a:sym typeface="Bree Serif"/>
                        </a:rPr>
                        <a:t>Cost</a:t>
                      </a:r>
                      <a:endParaRPr sz="20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649375">
                <a:tc>
                  <a:txBody>
                    <a:bodyPr/>
                    <a:lstStyle/>
                    <a:p>
                      <a:pPr indent="0" lvl="0" marL="0" rtl="0" algn="l">
                        <a:spcBef>
                          <a:spcPts val="0"/>
                        </a:spcBef>
                        <a:spcAft>
                          <a:spcPts val="0"/>
                        </a:spcAft>
                        <a:buNone/>
                      </a:pPr>
                      <a:r>
                        <a:rPr lang="en" sz="1500">
                          <a:solidFill>
                            <a:schemeClr val="lt1"/>
                          </a:solidFill>
                          <a:latin typeface="Bree Serif"/>
                          <a:ea typeface="Bree Serif"/>
                          <a:cs typeface="Bree Serif"/>
                          <a:sym typeface="Bree Serif"/>
                        </a:rPr>
                        <a:t>Secondary PCB</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1</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∼$40</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649375">
                <a:tc>
                  <a:txBody>
                    <a:bodyPr/>
                    <a:lstStyle/>
                    <a:p>
                      <a:pPr indent="0" lvl="0" marL="0" rtl="0" algn="l">
                        <a:spcBef>
                          <a:spcPts val="0"/>
                        </a:spcBef>
                        <a:spcAft>
                          <a:spcPts val="0"/>
                        </a:spcAft>
                        <a:buNone/>
                      </a:pPr>
                      <a:r>
                        <a:rPr lang="en" sz="1500">
                          <a:solidFill>
                            <a:schemeClr val="lt1"/>
                          </a:solidFill>
                          <a:latin typeface="Bree Serif"/>
                          <a:ea typeface="Bree Serif"/>
                          <a:cs typeface="Bree Serif"/>
                          <a:sym typeface="Bree Serif"/>
                        </a:rPr>
                        <a:t>Stepper Motors</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2</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500">
                          <a:solidFill>
                            <a:schemeClr val="lt1"/>
                          </a:solidFill>
                          <a:latin typeface="Bree Serif"/>
                          <a:ea typeface="Bree Serif"/>
                          <a:cs typeface="Bree Serif"/>
                          <a:sym typeface="Bree Serif"/>
                        </a:rPr>
                        <a:t>$23.99</a:t>
                      </a:r>
                      <a:endParaRPr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518800">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Stretch </a:t>
                      </a:r>
                      <a:r>
                        <a:rPr b="1" lang="en" sz="1500">
                          <a:solidFill>
                            <a:schemeClr val="lt1"/>
                          </a:solidFill>
                          <a:latin typeface="Bree Serif"/>
                          <a:ea typeface="Bree Serif"/>
                          <a:cs typeface="Bree Serif"/>
                          <a:sym typeface="Bree Serif"/>
                        </a:rPr>
                        <a:t>Total</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3</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$87.98</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518800">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 </a:t>
                      </a:r>
                      <a:r>
                        <a:rPr b="1" lang="en" sz="1500">
                          <a:solidFill>
                            <a:schemeClr val="lt1"/>
                          </a:solidFill>
                          <a:latin typeface="Bree Serif"/>
                          <a:ea typeface="Bree Serif"/>
                          <a:cs typeface="Bree Serif"/>
                          <a:sym typeface="Bree Serif"/>
                        </a:rPr>
                        <a:t>Total w/ Main</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7</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b="1" lang="en" sz="1500">
                          <a:solidFill>
                            <a:schemeClr val="lt1"/>
                          </a:solidFill>
                          <a:latin typeface="Bree Serif"/>
                          <a:ea typeface="Bree Serif"/>
                          <a:cs typeface="Bree Serif"/>
                          <a:sym typeface="Bree Serif"/>
                        </a:rPr>
                        <a:t>$358.98</a:t>
                      </a:r>
                      <a:endParaRPr b="1" sz="15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bl>
          </a:graphicData>
        </a:graphic>
      </p:graphicFrame>
      <p:sp>
        <p:nvSpPr>
          <p:cNvPr id="404" name="Google Shape;404;p40"/>
          <p:cNvSpPr txBox="1"/>
          <p:nvPr>
            <p:ph type="title"/>
          </p:nvPr>
        </p:nvSpPr>
        <p:spPr>
          <a:xfrm>
            <a:off x="4997575" y="483675"/>
            <a:ext cx="3427800" cy="7452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1200"/>
              </a:spcAft>
              <a:buNone/>
            </a:pPr>
            <a:r>
              <a:rPr lang="en" sz="2000"/>
              <a:t>Stretch Board Budget</a:t>
            </a:r>
            <a:endParaRPr sz="2000"/>
          </a:p>
        </p:txBody>
      </p:sp>
      <p:sp>
        <p:nvSpPr>
          <p:cNvPr id="405" name="Google Shape;405;p40"/>
          <p:cNvSpPr txBox="1"/>
          <p:nvPr>
            <p:ph idx="1" type="body"/>
          </p:nvPr>
        </p:nvSpPr>
        <p:spPr>
          <a:xfrm>
            <a:off x="0" y="1030114"/>
            <a:ext cx="854100" cy="5118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58"/>
              <a:buNone/>
            </a:pPr>
            <a:r>
              <a:rPr lang="en" sz="620"/>
              <a:t>Sebastian Rowe</a:t>
            </a:r>
            <a:endParaRPr sz="620"/>
          </a:p>
          <a:p>
            <a:pPr indent="0" lvl="0" marL="0" rtl="0" algn="ctr">
              <a:lnSpc>
                <a:spcPct val="100000"/>
              </a:lnSpc>
              <a:spcBef>
                <a:spcPts val="1200"/>
              </a:spcBef>
              <a:spcAft>
                <a:spcPts val="1200"/>
              </a:spcAft>
              <a:buSzPts val="358"/>
              <a:buNone/>
            </a:pPr>
            <a:r>
              <a:rPr lang="en" sz="620"/>
              <a:t>Electrical Engineering</a:t>
            </a:r>
            <a:endParaRPr sz="620"/>
          </a:p>
        </p:txBody>
      </p:sp>
      <p:pic>
        <p:nvPicPr>
          <p:cNvPr id="406" name="Google Shape;406;p40"/>
          <p:cNvPicPr preferRelativeResize="0"/>
          <p:nvPr/>
        </p:nvPicPr>
        <p:blipFill rotWithShape="1">
          <a:blip r:embed="rId3">
            <a:alphaModFix/>
          </a:blip>
          <a:srcRect b="0" l="0" r="0" t="11126"/>
          <a:stretch/>
        </p:blipFill>
        <p:spPr>
          <a:xfrm>
            <a:off x="107005" y="170638"/>
            <a:ext cx="640205" cy="8594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1"/>
          <p:cNvSpPr txBox="1"/>
          <p:nvPr>
            <p:ph type="title"/>
          </p:nvPr>
        </p:nvSpPr>
        <p:spPr>
          <a:xfrm>
            <a:off x="2860500" y="0"/>
            <a:ext cx="34230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Work Distribution</a:t>
            </a:r>
            <a:endParaRPr sz="3000"/>
          </a:p>
        </p:txBody>
      </p:sp>
      <p:graphicFrame>
        <p:nvGraphicFramePr>
          <p:cNvPr id="412" name="Google Shape;412;p41"/>
          <p:cNvGraphicFramePr/>
          <p:nvPr/>
        </p:nvGraphicFramePr>
        <p:xfrm>
          <a:off x="328025" y="914088"/>
          <a:ext cx="3000000" cy="3000000"/>
        </p:xfrm>
        <a:graphic>
          <a:graphicData uri="http://schemas.openxmlformats.org/drawingml/2006/table">
            <a:tbl>
              <a:tblPr>
                <a:noFill/>
                <a:tableStyleId>{826D665B-BBAE-4BF4-BF64-F76330F1DDFB}</a:tableStyleId>
              </a:tblPr>
              <a:tblGrid>
                <a:gridCol w="1371600"/>
                <a:gridCol w="1371600"/>
                <a:gridCol w="1371600"/>
              </a:tblGrid>
              <a:tr h="450150">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Task</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Primary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Secondary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62330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3D Print &amp; Design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Addison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71190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INDI Driver Integration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Alejandro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62330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Drivers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N/A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71190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Frontend User Interface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Alejandro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83107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Hardware &amp; Software Integration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Alejandro</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graphicFrame>
        <p:nvGraphicFramePr>
          <p:cNvPr id="413" name="Google Shape;413;p41"/>
          <p:cNvGraphicFramePr/>
          <p:nvPr/>
        </p:nvGraphicFramePr>
        <p:xfrm>
          <a:off x="4681728" y="914075"/>
          <a:ext cx="3000000" cy="3000000"/>
        </p:xfrm>
        <a:graphic>
          <a:graphicData uri="http://schemas.openxmlformats.org/drawingml/2006/table">
            <a:tbl>
              <a:tblPr>
                <a:noFill/>
                <a:tableStyleId>{826D665B-BBAE-4BF4-BF64-F76330F1DDFB}</a:tableStyleId>
              </a:tblPr>
              <a:tblGrid>
                <a:gridCol w="1371600"/>
                <a:gridCol w="1371600"/>
                <a:gridCol w="1371600"/>
              </a:tblGrid>
              <a:tr h="377050">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Task</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Primary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a:solidFill>
                            <a:schemeClr val="lt1"/>
                          </a:solidFill>
                          <a:latin typeface="Bree Serif"/>
                          <a:ea typeface="Bree Serif"/>
                          <a:cs typeface="Bree Serif"/>
                          <a:sym typeface="Bree Serif"/>
                        </a:rPr>
                        <a:t>Secondary</a:t>
                      </a:r>
                      <a:endParaRPr>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0000"/>
                    </a:solidFill>
                  </a:tcPr>
                </a:tc>
              </a:tr>
              <a:tr h="86062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PCB Design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86807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Software for Spectrum Classification &amp; Analysis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Addison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795150">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Spectrometer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Addison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N/A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r h="985275">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Stretch Board</a:t>
                      </a:r>
                      <a:endParaRPr sz="1200">
                        <a:solidFill>
                          <a:schemeClr val="lt1"/>
                        </a:solidFill>
                        <a:latin typeface="Bree Serif"/>
                        <a:ea typeface="Bree Serif"/>
                        <a:cs typeface="Bree Serif"/>
                        <a:sym typeface="Bree Serif"/>
                      </a:endParaRPr>
                    </a:p>
                    <a:p>
                      <a:pPr indent="0" lvl="0" marL="0" rtl="0" algn="ctr">
                        <a:spcBef>
                          <a:spcPts val="0"/>
                        </a:spcBef>
                        <a:spcAft>
                          <a:spcPts val="0"/>
                        </a:spcAft>
                        <a:buNone/>
                      </a:pPr>
                      <a:r>
                        <a:rPr lang="en" sz="1200">
                          <a:solidFill>
                            <a:schemeClr val="lt1"/>
                          </a:solidFill>
                          <a:latin typeface="Bree Serif"/>
                          <a:ea typeface="Bree Serif"/>
                          <a:cs typeface="Bree Serif"/>
                          <a:sym typeface="Bree Serif"/>
                        </a:rPr>
                        <a:t>(Motor Control)</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Sebastian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c>
                  <a:txBody>
                    <a:bodyPr/>
                    <a:lstStyle/>
                    <a:p>
                      <a:pPr indent="0" lvl="0" marL="0" rtl="0" algn="ctr">
                        <a:spcBef>
                          <a:spcPts val="0"/>
                        </a:spcBef>
                        <a:spcAft>
                          <a:spcPts val="0"/>
                        </a:spcAft>
                        <a:buNone/>
                      </a:pPr>
                      <a:r>
                        <a:rPr lang="en" sz="1200">
                          <a:solidFill>
                            <a:schemeClr val="lt1"/>
                          </a:solidFill>
                          <a:latin typeface="Bree Serif"/>
                          <a:ea typeface="Bree Serif"/>
                          <a:cs typeface="Bree Serif"/>
                          <a:sym typeface="Bree Serif"/>
                        </a:rPr>
                        <a:t>Aaron</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3C3CFF">
                        <a:alpha val="55970"/>
                      </a:srgbClr>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5"/>
          <p:cNvSpPr txBox="1"/>
          <p:nvPr>
            <p:ph type="title"/>
          </p:nvPr>
        </p:nvSpPr>
        <p:spPr>
          <a:xfrm>
            <a:off x="1909350" y="0"/>
            <a:ext cx="5325300" cy="914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000"/>
              <a:t>Motivation and Background</a:t>
            </a:r>
            <a:endParaRPr sz="3000"/>
          </a:p>
        </p:txBody>
      </p:sp>
      <p:pic>
        <p:nvPicPr>
          <p:cNvPr id="154" name="Google Shape;154;p15"/>
          <p:cNvPicPr preferRelativeResize="0"/>
          <p:nvPr/>
        </p:nvPicPr>
        <p:blipFill>
          <a:blip r:embed="rId3">
            <a:alphaModFix/>
          </a:blip>
          <a:stretch>
            <a:fillRect/>
          </a:stretch>
        </p:blipFill>
        <p:spPr>
          <a:xfrm>
            <a:off x="3574700" y="1169325"/>
            <a:ext cx="2298100" cy="2997550"/>
          </a:xfrm>
          <a:prstGeom prst="rect">
            <a:avLst/>
          </a:prstGeom>
          <a:noFill/>
          <a:ln cap="flat" cmpd="sng" w="9525">
            <a:solidFill>
              <a:srgbClr val="0000FF"/>
            </a:solidFill>
            <a:prstDash val="solid"/>
            <a:round/>
            <a:headEnd len="sm" w="sm" type="none"/>
            <a:tailEnd len="sm" w="sm" type="none"/>
          </a:ln>
        </p:spPr>
      </p:pic>
      <p:pic>
        <p:nvPicPr>
          <p:cNvPr id="155" name="Google Shape;155;p15"/>
          <p:cNvPicPr preferRelativeResize="0"/>
          <p:nvPr/>
        </p:nvPicPr>
        <p:blipFill rotWithShape="1">
          <a:blip r:embed="rId4">
            <a:alphaModFix/>
          </a:blip>
          <a:srcRect b="16541" l="4712" r="5018" t="43443"/>
          <a:stretch/>
        </p:blipFill>
        <p:spPr>
          <a:xfrm>
            <a:off x="329325" y="3052725"/>
            <a:ext cx="3015752" cy="1114150"/>
          </a:xfrm>
          <a:prstGeom prst="rect">
            <a:avLst/>
          </a:prstGeom>
          <a:noFill/>
          <a:ln cap="flat" cmpd="sng" w="9525">
            <a:solidFill>
              <a:srgbClr val="0000FF"/>
            </a:solidFill>
            <a:prstDash val="solid"/>
            <a:round/>
            <a:headEnd len="sm" w="sm" type="none"/>
            <a:tailEnd len="sm" w="sm" type="none"/>
          </a:ln>
        </p:spPr>
      </p:pic>
      <p:pic>
        <p:nvPicPr>
          <p:cNvPr id="156" name="Google Shape;156;p15"/>
          <p:cNvPicPr preferRelativeResize="0"/>
          <p:nvPr/>
        </p:nvPicPr>
        <p:blipFill>
          <a:blip r:embed="rId5">
            <a:alphaModFix/>
          </a:blip>
          <a:stretch>
            <a:fillRect/>
          </a:stretch>
        </p:blipFill>
        <p:spPr>
          <a:xfrm rot="5400000">
            <a:off x="5866061" y="1806112"/>
            <a:ext cx="3030277" cy="1691226"/>
          </a:xfrm>
          <a:prstGeom prst="rect">
            <a:avLst/>
          </a:prstGeom>
          <a:noFill/>
          <a:ln cap="flat" cmpd="sng" w="9525">
            <a:solidFill>
              <a:srgbClr val="0000FF"/>
            </a:solidFill>
            <a:prstDash val="solid"/>
            <a:round/>
            <a:headEnd len="sm" w="sm" type="none"/>
            <a:tailEnd len="sm" w="sm" type="none"/>
          </a:ln>
        </p:spPr>
      </p:pic>
      <p:sp>
        <p:nvSpPr>
          <p:cNvPr id="157" name="Google Shape;157;p15"/>
          <p:cNvSpPr txBox="1"/>
          <p:nvPr/>
        </p:nvSpPr>
        <p:spPr>
          <a:xfrm>
            <a:off x="542550" y="1758025"/>
            <a:ext cx="2589300" cy="9141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Bree Serif"/>
              <a:buChar char="●"/>
            </a:pPr>
            <a:r>
              <a:rPr lang="en" sz="1600">
                <a:solidFill>
                  <a:schemeClr val="lt1"/>
                </a:solidFill>
                <a:latin typeface="Bree Serif"/>
                <a:ea typeface="Bree Serif"/>
                <a:cs typeface="Bree Serif"/>
                <a:sym typeface="Bree Serif"/>
              </a:rPr>
              <a:t>Curiosity</a:t>
            </a:r>
            <a:endParaRPr sz="1600">
              <a:solidFill>
                <a:schemeClr val="lt1"/>
              </a:solidFill>
              <a:latin typeface="Bree Serif"/>
              <a:ea typeface="Bree Serif"/>
              <a:cs typeface="Bree Serif"/>
              <a:sym typeface="Bree Serif"/>
            </a:endParaRPr>
          </a:p>
          <a:p>
            <a:pPr indent="-330200" lvl="0" marL="457200" rtl="0" algn="l">
              <a:spcBef>
                <a:spcPts val="0"/>
              </a:spcBef>
              <a:spcAft>
                <a:spcPts val="0"/>
              </a:spcAft>
              <a:buClr>
                <a:schemeClr val="lt1"/>
              </a:buClr>
              <a:buSzPts val="1600"/>
              <a:buFont typeface="Bree Serif"/>
              <a:buChar char="●"/>
            </a:pPr>
            <a:r>
              <a:rPr lang="en" sz="1600">
                <a:solidFill>
                  <a:schemeClr val="lt1"/>
                </a:solidFill>
                <a:latin typeface="Bree Serif"/>
                <a:ea typeface="Bree Serif"/>
                <a:cs typeface="Bree Serif"/>
                <a:sym typeface="Bree Serif"/>
              </a:rPr>
              <a:t>Market </a:t>
            </a:r>
            <a:r>
              <a:rPr lang="en" sz="1600">
                <a:solidFill>
                  <a:schemeClr val="lt1"/>
                </a:solidFill>
                <a:latin typeface="Bree Serif"/>
                <a:ea typeface="Bree Serif"/>
                <a:cs typeface="Bree Serif"/>
                <a:sym typeface="Bree Serif"/>
              </a:rPr>
              <a:t>opportunity</a:t>
            </a:r>
            <a:endParaRPr sz="1600">
              <a:solidFill>
                <a:schemeClr val="lt1"/>
              </a:solidFill>
              <a:latin typeface="Bree Serif"/>
              <a:ea typeface="Bree Serif"/>
              <a:cs typeface="Bree Serif"/>
              <a:sym typeface="Bree Serif"/>
            </a:endParaRPr>
          </a:p>
          <a:p>
            <a:pPr indent="-330200" lvl="0" marL="457200" rtl="0" algn="l">
              <a:spcBef>
                <a:spcPts val="0"/>
              </a:spcBef>
              <a:spcAft>
                <a:spcPts val="0"/>
              </a:spcAft>
              <a:buClr>
                <a:schemeClr val="lt1"/>
              </a:buClr>
              <a:buSzPts val="1600"/>
              <a:buFont typeface="Bree Serif"/>
              <a:buChar char="●"/>
            </a:pPr>
            <a:r>
              <a:rPr lang="en" sz="1600">
                <a:solidFill>
                  <a:schemeClr val="lt1"/>
                </a:solidFill>
                <a:latin typeface="Bree Serif"/>
                <a:ea typeface="Bree Serif"/>
                <a:cs typeface="Bree Serif"/>
                <a:sym typeface="Bree Serif"/>
              </a:rPr>
              <a:t>Modern Resources</a:t>
            </a:r>
            <a:endParaRPr sz="1600">
              <a:solidFill>
                <a:schemeClr val="lt1"/>
              </a:solidFill>
              <a:latin typeface="Bree Serif"/>
              <a:ea typeface="Bree Serif"/>
              <a:cs typeface="Bree Serif"/>
              <a:sym typeface="Bree Serif"/>
            </a:endParaRPr>
          </a:p>
        </p:txBody>
      </p:sp>
      <p:sp>
        <p:nvSpPr>
          <p:cNvPr id="158" name="Google Shape;158;p15"/>
          <p:cNvSpPr txBox="1"/>
          <p:nvPr>
            <p:ph idx="1" type="body"/>
          </p:nvPr>
        </p:nvSpPr>
        <p:spPr>
          <a:xfrm>
            <a:off x="0" y="1205499"/>
            <a:ext cx="1186200" cy="6813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159" name="Google Shape;159;p15"/>
          <p:cNvPicPr preferRelativeResize="0"/>
          <p:nvPr/>
        </p:nvPicPr>
        <p:blipFill>
          <a:blip r:embed="rId6">
            <a:alphaModFix/>
          </a:blip>
          <a:stretch>
            <a:fillRect/>
          </a:stretch>
        </p:blipFill>
        <p:spPr>
          <a:xfrm>
            <a:off x="131752" y="84050"/>
            <a:ext cx="922635" cy="11060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42"/>
          <p:cNvSpPr txBox="1"/>
          <p:nvPr>
            <p:ph type="title"/>
          </p:nvPr>
        </p:nvSpPr>
        <p:spPr>
          <a:xfrm>
            <a:off x="2877150" y="2141250"/>
            <a:ext cx="33897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000"/>
              <a:t>Questions?</a:t>
            </a:r>
            <a:endParaRPr sz="5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6"/>
          <p:cNvSpPr txBox="1"/>
          <p:nvPr>
            <p:ph type="title"/>
          </p:nvPr>
        </p:nvSpPr>
        <p:spPr>
          <a:xfrm>
            <a:off x="2936100" y="174000"/>
            <a:ext cx="3271800" cy="646500"/>
          </a:xfrm>
          <a:prstGeom prst="rect">
            <a:avLst/>
          </a:prstGeom>
        </p:spPr>
        <p:txBody>
          <a:bodyPr anchorCtr="0" anchor="ctr" bIns="91425" lIns="91425" spcFirstLastPara="1" rIns="91425" wrap="square" tIns="91425">
            <a:spAutoFit/>
          </a:bodyPr>
          <a:lstStyle/>
          <a:p>
            <a:pPr indent="0" lvl="0" marL="0" marR="0" rtl="0" algn="ctr">
              <a:lnSpc>
                <a:spcPct val="115000"/>
              </a:lnSpc>
              <a:spcBef>
                <a:spcPts val="0"/>
              </a:spcBef>
              <a:spcAft>
                <a:spcPts val="0"/>
              </a:spcAft>
              <a:buSzPts val="990"/>
              <a:buNone/>
            </a:pPr>
            <a:r>
              <a:rPr lang="en" sz="3000"/>
              <a:t>Project Goals Met</a:t>
            </a:r>
            <a:endParaRPr sz="3000"/>
          </a:p>
        </p:txBody>
      </p:sp>
      <p:sp>
        <p:nvSpPr>
          <p:cNvPr id="165" name="Google Shape;165;p16"/>
          <p:cNvSpPr txBox="1"/>
          <p:nvPr>
            <p:ph idx="1" type="body"/>
          </p:nvPr>
        </p:nvSpPr>
        <p:spPr>
          <a:xfrm>
            <a:off x="1055400" y="1680750"/>
            <a:ext cx="7033200" cy="2547600"/>
          </a:xfrm>
          <a:prstGeom prst="rect">
            <a:avLst/>
          </a:prstGeom>
        </p:spPr>
        <p:txBody>
          <a:bodyPr anchorCtr="0" anchor="t" bIns="91425" lIns="91425" spcFirstLastPara="1" rIns="91425" wrap="square" tIns="91425">
            <a:noAutofit/>
          </a:bodyPr>
          <a:lstStyle/>
          <a:p>
            <a:pPr indent="-331787" lvl="0" marL="457200" rtl="0" algn="l">
              <a:lnSpc>
                <a:spcPct val="95000"/>
              </a:lnSpc>
              <a:spcBef>
                <a:spcPts val="0"/>
              </a:spcBef>
              <a:spcAft>
                <a:spcPts val="0"/>
              </a:spcAft>
              <a:buSzPts val="1625"/>
              <a:buChar char="●"/>
            </a:pPr>
            <a:r>
              <a:rPr lang="en" sz="1625"/>
              <a:t>Basic Goals</a:t>
            </a:r>
            <a:endParaRPr sz="1625"/>
          </a:p>
          <a:p>
            <a:pPr indent="-331787" lvl="1" marL="914400" rtl="0" algn="l">
              <a:lnSpc>
                <a:spcPct val="95000"/>
              </a:lnSpc>
              <a:spcBef>
                <a:spcPts val="0"/>
              </a:spcBef>
              <a:spcAft>
                <a:spcPts val="0"/>
              </a:spcAft>
              <a:buSzPts val="1625"/>
              <a:buChar char="○"/>
            </a:pPr>
            <a:r>
              <a:rPr lang="en" sz="1625"/>
              <a:t>Broad Spectrum survey capabilities</a:t>
            </a:r>
            <a:endParaRPr sz="1625"/>
          </a:p>
          <a:p>
            <a:pPr indent="-331787" lvl="1" marL="914400" rtl="0" algn="l">
              <a:lnSpc>
                <a:spcPct val="95000"/>
              </a:lnSpc>
              <a:spcBef>
                <a:spcPts val="0"/>
              </a:spcBef>
              <a:spcAft>
                <a:spcPts val="0"/>
              </a:spcAft>
              <a:buSzPts val="1625"/>
              <a:buChar char="○"/>
            </a:pPr>
            <a:r>
              <a:rPr lang="en" sz="1625"/>
              <a:t>User Interface implementation</a:t>
            </a:r>
            <a:endParaRPr sz="1625"/>
          </a:p>
          <a:p>
            <a:pPr indent="-331787" lvl="1" marL="914400" rtl="0" algn="l">
              <a:lnSpc>
                <a:spcPct val="95000"/>
              </a:lnSpc>
              <a:spcBef>
                <a:spcPts val="0"/>
              </a:spcBef>
              <a:spcAft>
                <a:spcPts val="0"/>
              </a:spcAft>
              <a:buSzPts val="1625"/>
              <a:buChar char="○"/>
            </a:pPr>
            <a:r>
              <a:rPr lang="en" sz="1625"/>
              <a:t>General Control PCB</a:t>
            </a:r>
            <a:endParaRPr sz="1625"/>
          </a:p>
          <a:p>
            <a:pPr indent="-331787" lvl="0" marL="457200" rtl="0" algn="l">
              <a:lnSpc>
                <a:spcPct val="95000"/>
              </a:lnSpc>
              <a:spcBef>
                <a:spcPts val="0"/>
              </a:spcBef>
              <a:spcAft>
                <a:spcPts val="0"/>
              </a:spcAft>
              <a:buSzPts val="1625"/>
              <a:buChar char="●"/>
            </a:pPr>
            <a:r>
              <a:rPr lang="en" sz="1625"/>
              <a:t>Intermediate Goals </a:t>
            </a:r>
            <a:endParaRPr sz="1625"/>
          </a:p>
          <a:p>
            <a:pPr indent="-331787" lvl="1" marL="914400" rtl="0" algn="l">
              <a:lnSpc>
                <a:spcPct val="95000"/>
              </a:lnSpc>
              <a:spcBef>
                <a:spcPts val="0"/>
              </a:spcBef>
              <a:spcAft>
                <a:spcPts val="0"/>
              </a:spcAft>
              <a:buSzPts val="1625"/>
              <a:buChar char="○"/>
            </a:pPr>
            <a:r>
              <a:rPr lang="en" sz="1625"/>
              <a:t>Temperature Classification</a:t>
            </a:r>
            <a:endParaRPr sz="1625"/>
          </a:p>
          <a:p>
            <a:pPr indent="-331787" lvl="1" marL="914400" rtl="0" algn="l">
              <a:lnSpc>
                <a:spcPct val="95000"/>
              </a:lnSpc>
              <a:spcBef>
                <a:spcPts val="0"/>
              </a:spcBef>
              <a:spcAft>
                <a:spcPts val="0"/>
              </a:spcAft>
              <a:buSzPts val="1625"/>
              <a:buChar char="○"/>
            </a:pPr>
            <a:r>
              <a:rPr lang="en" sz="1625"/>
              <a:t>Interfacing SE mount for guiding and tracking</a:t>
            </a:r>
            <a:endParaRPr sz="1625"/>
          </a:p>
          <a:p>
            <a:pPr indent="-331787" lvl="1" marL="914400" rtl="0" algn="l">
              <a:lnSpc>
                <a:spcPct val="95000"/>
              </a:lnSpc>
              <a:spcBef>
                <a:spcPts val="0"/>
              </a:spcBef>
              <a:spcAft>
                <a:spcPts val="0"/>
              </a:spcAft>
              <a:buSzPts val="1625"/>
              <a:buChar char="○"/>
            </a:pPr>
            <a:r>
              <a:rPr lang="en" sz="1625"/>
              <a:t>Imaging survey capabilities</a:t>
            </a:r>
            <a:endParaRPr sz="1625"/>
          </a:p>
          <a:p>
            <a:pPr indent="-331787" lvl="0" marL="457200" rtl="0" algn="l">
              <a:lnSpc>
                <a:spcPct val="95000"/>
              </a:lnSpc>
              <a:spcBef>
                <a:spcPts val="0"/>
              </a:spcBef>
              <a:spcAft>
                <a:spcPts val="0"/>
              </a:spcAft>
              <a:buSzPts val="1625"/>
              <a:buChar char="●"/>
            </a:pPr>
            <a:r>
              <a:rPr lang="en" sz="1625"/>
              <a:t>Stretch Goals</a:t>
            </a:r>
            <a:endParaRPr sz="1625"/>
          </a:p>
          <a:p>
            <a:pPr indent="-331787" lvl="1" marL="914400" rtl="0" algn="l">
              <a:lnSpc>
                <a:spcPct val="95000"/>
              </a:lnSpc>
              <a:spcBef>
                <a:spcPts val="0"/>
              </a:spcBef>
              <a:spcAft>
                <a:spcPts val="0"/>
              </a:spcAft>
              <a:buSzPts val="1625"/>
              <a:buChar char="○"/>
            </a:pPr>
            <a:r>
              <a:rPr lang="en" sz="1625"/>
              <a:t>Identification of spectroscopic binary star systems</a:t>
            </a:r>
            <a:endParaRPr sz="1625"/>
          </a:p>
        </p:txBody>
      </p:sp>
      <p:sp>
        <p:nvSpPr>
          <p:cNvPr id="166" name="Google Shape;166;p16"/>
          <p:cNvSpPr txBox="1"/>
          <p:nvPr>
            <p:ph idx="1" type="body"/>
          </p:nvPr>
        </p:nvSpPr>
        <p:spPr>
          <a:xfrm>
            <a:off x="75625" y="1206824"/>
            <a:ext cx="1138500" cy="6798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167" name="Google Shape;167;p16"/>
          <p:cNvPicPr preferRelativeResize="0"/>
          <p:nvPr/>
        </p:nvPicPr>
        <p:blipFill rotWithShape="1">
          <a:blip r:embed="rId3">
            <a:alphaModFix/>
          </a:blip>
          <a:srcRect b="0" l="0" r="0" t="11126"/>
          <a:stretch/>
        </p:blipFill>
        <p:spPr>
          <a:xfrm>
            <a:off x="218258" y="65300"/>
            <a:ext cx="853367" cy="11415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7"/>
          <p:cNvSpPr txBox="1"/>
          <p:nvPr>
            <p:ph type="title"/>
          </p:nvPr>
        </p:nvSpPr>
        <p:spPr>
          <a:xfrm>
            <a:off x="3268050" y="151275"/>
            <a:ext cx="2607900" cy="914100"/>
          </a:xfrm>
          <a:prstGeom prst="rect">
            <a:avLst/>
          </a:prstGeom>
        </p:spPr>
        <p:txBody>
          <a:bodyPr anchorCtr="0" anchor="ctr" bIns="91425" lIns="91425" spcFirstLastPara="1" rIns="91425" wrap="square" tIns="91425">
            <a:normAutofit fontScale="90000"/>
          </a:bodyPr>
          <a:lstStyle/>
          <a:p>
            <a:pPr indent="0" lvl="0" marL="0" marR="0" rtl="0" algn="ctr">
              <a:lnSpc>
                <a:spcPct val="115000"/>
              </a:lnSpc>
              <a:spcBef>
                <a:spcPts val="0"/>
              </a:spcBef>
              <a:spcAft>
                <a:spcPts val="0"/>
              </a:spcAft>
              <a:buNone/>
            </a:pPr>
            <a:r>
              <a:rPr lang="en" sz="3000"/>
              <a:t> Objectives Met</a:t>
            </a:r>
            <a:endParaRPr sz="3000"/>
          </a:p>
        </p:txBody>
      </p:sp>
      <p:sp>
        <p:nvSpPr>
          <p:cNvPr id="173" name="Google Shape;173;p17"/>
          <p:cNvSpPr txBox="1"/>
          <p:nvPr>
            <p:ph idx="1" type="body"/>
          </p:nvPr>
        </p:nvSpPr>
        <p:spPr>
          <a:xfrm>
            <a:off x="1052550" y="1384050"/>
            <a:ext cx="7038900" cy="2375400"/>
          </a:xfrm>
          <a:prstGeom prst="rect">
            <a:avLst/>
          </a:prstGeom>
        </p:spPr>
        <p:txBody>
          <a:bodyPr anchorCtr="0" anchor="t" bIns="91425" lIns="91425" spcFirstLastPara="1" rIns="91425" wrap="square" tIns="91425">
            <a:noAutofit/>
          </a:bodyPr>
          <a:lstStyle/>
          <a:p>
            <a:pPr indent="-331787" lvl="0" marL="457200" rtl="0" algn="l">
              <a:lnSpc>
                <a:spcPct val="95000"/>
              </a:lnSpc>
              <a:spcBef>
                <a:spcPts val="0"/>
              </a:spcBef>
              <a:spcAft>
                <a:spcPts val="0"/>
              </a:spcAft>
              <a:buSzPts val="1625"/>
              <a:buChar char="●"/>
            </a:pPr>
            <a:r>
              <a:rPr lang="en" sz="1625"/>
              <a:t>Basic Objectives</a:t>
            </a:r>
            <a:endParaRPr sz="1625"/>
          </a:p>
          <a:p>
            <a:pPr indent="-331787" lvl="1" marL="914400" rtl="0" algn="l">
              <a:lnSpc>
                <a:spcPct val="95000"/>
              </a:lnSpc>
              <a:spcBef>
                <a:spcPts val="0"/>
              </a:spcBef>
              <a:spcAft>
                <a:spcPts val="0"/>
              </a:spcAft>
              <a:buSzPts val="1625"/>
              <a:buChar char="○"/>
            </a:pPr>
            <a:r>
              <a:rPr lang="en" sz="1625"/>
              <a:t>Spectrum acquisition</a:t>
            </a:r>
            <a:endParaRPr sz="1625"/>
          </a:p>
          <a:p>
            <a:pPr indent="-331787" lvl="1" marL="914400" rtl="0" algn="l">
              <a:lnSpc>
                <a:spcPct val="95000"/>
              </a:lnSpc>
              <a:spcBef>
                <a:spcPts val="0"/>
              </a:spcBef>
              <a:spcAft>
                <a:spcPts val="0"/>
              </a:spcAft>
              <a:buSzPts val="1625"/>
              <a:buChar char="○"/>
            </a:pPr>
            <a:r>
              <a:rPr lang="en" sz="1625"/>
              <a:t>Raspberry</a:t>
            </a:r>
            <a:r>
              <a:rPr lang="en" sz="1625"/>
              <a:t> pi Control circuit</a:t>
            </a:r>
            <a:endParaRPr sz="1625"/>
          </a:p>
          <a:p>
            <a:pPr indent="-331787" lvl="1" marL="914400" rtl="0" algn="l">
              <a:lnSpc>
                <a:spcPct val="95000"/>
              </a:lnSpc>
              <a:spcBef>
                <a:spcPts val="0"/>
              </a:spcBef>
              <a:spcAft>
                <a:spcPts val="0"/>
              </a:spcAft>
              <a:buSzPts val="1625"/>
              <a:buChar char="○"/>
            </a:pPr>
            <a:r>
              <a:rPr lang="en" sz="1625"/>
              <a:t>Tracking with 20 seconds of exposure time with </a:t>
            </a:r>
            <a:r>
              <a:rPr lang="en" sz="1625"/>
              <a:t>trailing</a:t>
            </a:r>
            <a:r>
              <a:rPr lang="en" sz="1625"/>
              <a:t> not exceeding 2 seconds of arc</a:t>
            </a:r>
            <a:endParaRPr sz="1625"/>
          </a:p>
          <a:p>
            <a:pPr indent="-331787" lvl="0" marL="457200" rtl="0" algn="l">
              <a:lnSpc>
                <a:spcPct val="95000"/>
              </a:lnSpc>
              <a:spcBef>
                <a:spcPts val="0"/>
              </a:spcBef>
              <a:spcAft>
                <a:spcPts val="0"/>
              </a:spcAft>
              <a:buSzPts val="1625"/>
              <a:buChar char="●"/>
            </a:pPr>
            <a:r>
              <a:rPr lang="en" sz="1625"/>
              <a:t>Intermediate Objectives</a:t>
            </a:r>
            <a:endParaRPr sz="1625"/>
          </a:p>
          <a:p>
            <a:pPr indent="-331787" lvl="1" marL="914400" rtl="0" algn="l">
              <a:lnSpc>
                <a:spcPct val="95000"/>
              </a:lnSpc>
              <a:spcBef>
                <a:spcPts val="0"/>
              </a:spcBef>
              <a:spcAft>
                <a:spcPts val="0"/>
              </a:spcAft>
              <a:buSzPts val="1625"/>
              <a:buChar char="○"/>
            </a:pPr>
            <a:r>
              <a:rPr lang="en" sz="1625"/>
              <a:t>I</a:t>
            </a:r>
            <a:r>
              <a:rPr lang="en" sz="1625"/>
              <a:t>mplementation</a:t>
            </a:r>
            <a:r>
              <a:rPr lang="en" sz="1625"/>
              <a:t> of PHD2</a:t>
            </a:r>
            <a:endParaRPr sz="1625"/>
          </a:p>
          <a:p>
            <a:pPr indent="-331787" lvl="0" marL="457200" rtl="0" algn="l">
              <a:lnSpc>
                <a:spcPct val="95000"/>
              </a:lnSpc>
              <a:spcBef>
                <a:spcPts val="0"/>
              </a:spcBef>
              <a:spcAft>
                <a:spcPts val="0"/>
              </a:spcAft>
              <a:buSzPts val="1625"/>
              <a:buChar char="●"/>
            </a:pPr>
            <a:r>
              <a:rPr lang="en" sz="1625"/>
              <a:t>Stretch Goal Objectives</a:t>
            </a:r>
            <a:endParaRPr sz="1625"/>
          </a:p>
          <a:p>
            <a:pPr indent="-331787" lvl="1" marL="914400" rtl="0" algn="l">
              <a:lnSpc>
                <a:spcPct val="95000"/>
              </a:lnSpc>
              <a:spcBef>
                <a:spcPts val="0"/>
              </a:spcBef>
              <a:spcAft>
                <a:spcPts val="0"/>
              </a:spcAft>
              <a:buSzPts val="1625"/>
              <a:buChar char="○"/>
            </a:pPr>
            <a:r>
              <a:rPr lang="en" sz="1625"/>
              <a:t>480mb/s file transfer rate to personal compute</a:t>
            </a:r>
            <a:r>
              <a:rPr lang="en" sz="1625"/>
              <a:t>r</a:t>
            </a:r>
            <a:endParaRPr sz="1625"/>
          </a:p>
        </p:txBody>
      </p:sp>
      <p:sp>
        <p:nvSpPr>
          <p:cNvPr id="174" name="Google Shape;174;p17"/>
          <p:cNvSpPr txBox="1"/>
          <p:nvPr>
            <p:ph idx="1" type="body"/>
          </p:nvPr>
        </p:nvSpPr>
        <p:spPr>
          <a:xfrm>
            <a:off x="75625" y="1206824"/>
            <a:ext cx="1138500" cy="6798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Sebastian Rowe</a:t>
            </a:r>
            <a:endParaRPr sz="1600"/>
          </a:p>
          <a:p>
            <a:pPr indent="0" lvl="0" marL="0" rtl="0" algn="ctr">
              <a:lnSpc>
                <a:spcPct val="100000"/>
              </a:lnSpc>
              <a:spcBef>
                <a:spcPts val="1200"/>
              </a:spcBef>
              <a:spcAft>
                <a:spcPts val="1200"/>
              </a:spcAft>
              <a:buNone/>
            </a:pPr>
            <a:r>
              <a:rPr lang="en" sz="1600"/>
              <a:t>Electrical Engineering</a:t>
            </a:r>
            <a:endParaRPr sz="1600"/>
          </a:p>
        </p:txBody>
      </p:sp>
      <p:pic>
        <p:nvPicPr>
          <p:cNvPr id="175" name="Google Shape;175;p17"/>
          <p:cNvPicPr preferRelativeResize="0"/>
          <p:nvPr/>
        </p:nvPicPr>
        <p:blipFill rotWithShape="1">
          <a:blip r:embed="rId3">
            <a:alphaModFix/>
          </a:blip>
          <a:srcRect b="0" l="0" r="0" t="11126"/>
          <a:stretch/>
        </p:blipFill>
        <p:spPr>
          <a:xfrm>
            <a:off x="218258" y="65300"/>
            <a:ext cx="853367" cy="11415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8"/>
          <p:cNvSpPr txBox="1"/>
          <p:nvPr>
            <p:ph type="title"/>
          </p:nvPr>
        </p:nvSpPr>
        <p:spPr>
          <a:xfrm>
            <a:off x="1558950" y="68075"/>
            <a:ext cx="6026100" cy="747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000"/>
              <a:t>Specifications and Requirements</a:t>
            </a:r>
            <a:endParaRPr/>
          </a:p>
        </p:txBody>
      </p:sp>
      <p:graphicFrame>
        <p:nvGraphicFramePr>
          <p:cNvPr id="181" name="Google Shape;181;p18"/>
          <p:cNvGraphicFramePr/>
          <p:nvPr/>
        </p:nvGraphicFramePr>
        <p:xfrm>
          <a:off x="1140063" y="849663"/>
          <a:ext cx="3000000" cy="3000000"/>
        </p:xfrm>
        <a:graphic>
          <a:graphicData uri="http://schemas.openxmlformats.org/drawingml/2006/table">
            <a:tbl>
              <a:tblPr>
                <a:noFill/>
                <a:tableStyleId>{826D665B-BBAE-4BF4-BF64-F76330F1DDFB}</a:tableStyleId>
              </a:tblPr>
              <a:tblGrid>
                <a:gridCol w="2287950"/>
                <a:gridCol w="2287950"/>
                <a:gridCol w="2287950"/>
              </a:tblGrid>
              <a:tr h="381000">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Component</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Specification</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c>
                  <a:txBody>
                    <a:bodyPr/>
                    <a:lstStyle/>
                    <a:p>
                      <a:pPr indent="0" lvl="0" marL="0" rtl="0" algn="ctr">
                        <a:spcBef>
                          <a:spcPts val="0"/>
                        </a:spcBef>
                        <a:spcAft>
                          <a:spcPts val="0"/>
                        </a:spcAft>
                        <a:buNone/>
                      </a:pPr>
                      <a:r>
                        <a:rPr lang="en" sz="1600">
                          <a:solidFill>
                            <a:schemeClr val="lt1"/>
                          </a:solidFill>
                          <a:latin typeface="Bree Serif"/>
                          <a:ea typeface="Bree Serif"/>
                          <a:cs typeface="Bree Serif"/>
                          <a:sym typeface="Bree Serif"/>
                        </a:rPr>
                        <a:t>Parameter</a:t>
                      </a:r>
                      <a:endParaRPr sz="16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000000"/>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Tracking Mount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Position accuracy, weight, motor input power, PCB input power</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&lt;15 arcminutes, &lt;5 lbs, 12 VDC, 5 VDC</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Diffraction Grating</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Grating period &amp; Grating  type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600 lines/mm</a:t>
                      </a:r>
                      <a:r>
                        <a:rPr lang="en" sz="1200">
                          <a:solidFill>
                            <a:schemeClr val="lt1"/>
                          </a:solidFill>
                          <a:latin typeface="Bree Serif"/>
                          <a:ea typeface="Bree Serif"/>
                          <a:cs typeface="Bree Serif"/>
                          <a:sym typeface="Bree Serif"/>
                        </a:rPr>
                        <a:t> &amp; Ruled</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Concave Mirrors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Spectral range &amp; Focal length</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450nm-20um &amp; 50 mm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Spectrometer </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Spectral range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450-700+ nm</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93A1">
                        <a:alpha val="710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Guide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Pixel size &amp; exposure time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3.72 𝜇m &amp; 1 s</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Spectrometer Imaging Camera</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Pixel size &amp; exposure time</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3.72 𝜇m &amp; 18 s&gt;</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r h="381000">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Raspberry Pi</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Clock speed</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c>
                  <a:txBody>
                    <a:bodyPr/>
                    <a:lstStyle/>
                    <a:p>
                      <a:pPr indent="0" lvl="0" marL="0" rtl="0" algn="l">
                        <a:spcBef>
                          <a:spcPts val="0"/>
                        </a:spcBef>
                        <a:spcAft>
                          <a:spcPts val="0"/>
                        </a:spcAft>
                        <a:buNone/>
                      </a:pPr>
                      <a:r>
                        <a:rPr lang="en" sz="1200">
                          <a:solidFill>
                            <a:schemeClr val="lt1"/>
                          </a:solidFill>
                          <a:latin typeface="Bree Serif"/>
                          <a:ea typeface="Bree Serif"/>
                          <a:cs typeface="Bree Serif"/>
                          <a:sym typeface="Bree Serif"/>
                        </a:rPr>
                        <a:t>∼3 GHz</a:t>
                      </a:r>
                      <a:endParaRPr sz="1200">
                        <a:solidFill>
                          <a:schemeClr val="lt1"/>
                        </a:solidFill>
                        <a:latin typeface="Bree Serif"/>
                        <a:ea typeface="Bree Serif"/>
                        <a:cs typeface="Bree Serif"/>
                        <a:sym typeface="Bree Serif"/>
                      </a:endParaRPr>
                    </a:p>
                  </a:txBody>
                  <a:tcPr marT="91425" marB="91425" marR="91425" marL="9142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C3CFF">
                        <a:alpha val="55970"/>
                      </a:srgbClr>
                    </a:solidFill>
                  </a:tcPr>
                </a:tc>
              </a:tr>
            </a:tbl>
          </a:graphicData>
        </a:graphic>
      </p:graphicFrame>
      <p:sp>
        <p:nvSpPr>
          <p:cNvPr id="182" name="Google Shape;182;p18"/>
          <p:cNvSpPr txBox="1"/>
          <p:nvPr>
            <p:ph idx="1" type="body"/>
          </p:nvPr>
        </p:nvSpPr>
        <p:spPr>
          <a:xfrm>
            <a:off x="0" y="1205499"/>
            <a:ext cx="1186200" cy="6813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183" name="Google Shape;183;p18"/>
          <p:cNvPicPr preferRelativeResize="0"/>
          <p:nvPr/>
        </p:nvPicPr>
        <p:blipFill>
          <a:blip r:embed="rId3">
            <a:alphaModFix/>
          </a:blip>
          <a:stretch>
            <a:fillRect/>
          </a:stretch>
        </p:blipFill>
        <p:spPr>
          <a:xfrm>
            <a:off x="131752" y="84050"/>
            <a:ext cx="922635" cy="11060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9"/>
          <p:cNvSpPr txBox="1"/>
          <p:nvPr>
            <p:ph type="title"/>
          </p:nvPr>
        </p:nvSpPr>
        <p:spPr>
          <a:xfrm>
            <a:off x="1784250" y="0"/>
            <a:ext cx="5575500" cy="6864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O</a:t>
            </a:r>
            <a:r>
              <a:rPr lang="en" sz="3000"/>
              <a:t>verall Project Block Diagram</a:t>
            </a:r>
            <a:endParaRPr sz="3000"/>
          </a:p>
        </p:txBody>
      </p:sp>
      <p:pic>
        <p:nvPicPr>
          <p:cNvPr id="189" name="Google Shape;189;p19"/>
          <p:cNvPicPr preferRelativeResize="0"/>
          <p:nvPr/>
        </p:nvPicPr>
        <p:blipFill rotWithShape="1">
          <a:blip r:embed="rId3">
            <a:alphaModFix/>
          </a:blip>
          <a:srcRect b="7052" l="0" r="0" t="7052"/>
          <a:stretch/>
        </p:blipFill>
        <p:spPr>
          <a:xfrm>
            <a:off x="1336188" y="878525"/>
            <a:ext cx="6017423" cy="3998650"/>
          </a:xfrm>
          <a:prstGeom prst="rect">
            <a:avLst/>
          </a:prstGeom>
          <a:noFill/>
          <a:ln>
            <a:noFill/>
          </a:ln>
        </p:spPr>
      </p:pic>
      <p:sp>
        <p:nvSpPr>
          <p:cNvPr id="190" name="Google Shape;190;p19"/>
          <p:cNvSpPr txBox="1"/>
          <p:nvPr/>
        </p:nvSpPr>
        <p:spPr>
          <a:xfrm>
            <a:off x="2913225" y="908800"/>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1" name="Google Shape;191;p19"/>
          <p:cNvSpPr txBox="1"/>
          <p:nvPr/>
        </p:nvSpPr>
        <p:spPr>
          <a:xfrm>
            <a:off x="4192650" y="908800"/>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2" name="Google Shape;192;p19"/>
          <p:cNvSpPr txBox="1"/>
          <p:nvPr/>
        </p:nvSpPr>
        <p:spPr>
          <a:xfrm>
            <a:off x="5319675" y="878525"/>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19"/>
          <p:cNvSpPr txBox="1"/>
          <p:nvPr/>
        </p:nvSpPr>
        <p:spPr>
          <a:xfrm>
            <a:off x="4192650" y="1802450"/>
            <a:ext cx="30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19"/>
          <p:cNvSpPr txBox="1"/>
          <p:nvPr>
            <p:ph idx="1" type="body"/>
          </p:nvPr>
        </p:nvSpPr>
        <p:spPr>
          <a:xfrm>
            <a:off x="18000" y="1012699"/>
            <a:ext cx="1046700" cy="603300"/>
          </a:xfrm>
          <a:prstGeom prst="rect">
            <a:avLst/>
          </a:prstGeom>
        </p:spPr>
        <p:txBody>
          <a:bodyPr anchorCtr="0" anchor="ctr" bIns="91425" lIns="91425" spcFirstLastPara="1" rIns="91425" wrap="square" tIns="91425">
            <a:normAutofit fontScale="40000"/>
          </a:bodyPr>
          <a:lstStyle/>
          <a:p>
            <a:pPr indent="0" lvl="0" marL="0" rtl="0" algn="ctr">
              <a:lnSpc>
                <a:spcPct val="100000"/>
              </a:lnSpc>
              <a:spcBef>
                <a:spcPts val="0"/>
              </a:spcBef>
              <a:spcAft>
                <a:spcPts val="0"/>
              </a:spcAft>
              <a:buNone/>
            </a:pPr>
            <a:r>
              <a:rPr lang="en" sz="1600"/>
              <a:t>Aaron Moreno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195" name="Google Shape;195;p19"/>
          <p:cNvPicPr preferRelativeResize="0"/>
          <p:nvPr/>
        </p:nvPicPr>
        <p:blipFill>
          <a:blip r:embed="rId4">
            <a:alphaModFix/>
          </a:blip>
          <a:stretch>
            <a:fillRect/>
          </a:stretch>
        </p:blipFill>
        <p:spPr>
          <a:xfrm>
            <a:off x="161985" y="33350"/>
            <a:ext cx="758730" cy="9793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0"/>
          <p:cNvSpPr txBox="1"/>
          <p:nvPr>
            <p:ph type="title"/>
          </p:nvPr>
        </p:nvSpPr>
        <p:spPr>
          <a:xfrm>
            <a:off x="1481550" y="0"/>
            <a:ext cx="6180900" cy="714900"/>
          </a:xfrm>
          <a:prstGeom prst="rect">
            <a:avLst/>
          </a:prstGeom>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None/>
            </a:pPr>
            <a:r>
              <a:rPr lang="en" sz="3000"/>
              <a:t>Operational </a:t>
            </a:r>
            <a:r>
              <a:rPr lang="en" sz="3000"/>
              <a:t>Project Flow Diagram</a:t>
            </a:r>
            <a:endParaRPr sz="3000"/>
          </a:p>
        </p:txBody>
      </p:sp>
      <p:sp>
        <p:nvSpPr>
          <p:cNvPr id="201" name="Google Shape;201;p20"/>
          <p:cNvSpPr txBox="1"/>
          <p:nvPr>
            <p:ph idx="1" type="body"/>
          </p:nvPr>
        </p:nvSpPr>
        <p:spPr>
          <a:xfrm>
            <a:off x="18000" y="1012699"/>
            <a:ext cx="1046700" cy="603300"/>
          </a:xfrm>
          <a:prstGeom prst="rect">
            <a:avLst/>
          </a:prstGeom>
        </p:spPr>
        <p:txBody>
          <a:bodyPr anchorCtr="0" anchor="ctr" bIns="91425" lIns="91425" spcFirstLastPara="1" rIns="91425" wrap="square" tIns="91425">
            <a:normAutofit fontScale="40000"/>
          </a:bodyPr>
          <a:lstStyle/>
          <a:p>
            <a:pPr indent="0" lvl="0" marL="0" rtl="0" algn="ctr">
              <a:lnSpc>
                <a:spcPct val="100000"/>
              </a:lnSpc>
              <a:spcBef>
                <a:spcPts val="0"/>
              </a:spcBef>
              <a:spcAft>
                <a:spcPts val="0"/>
              </a:spcAft>
              <a:buNone/>
            </a:pPr>
            <a:r>
              <a:rPr lang="en" sz="1600"/>
              <a:t>Aaron Moreno</a:t>
            </a:r>
            <a:endParaRPr sz="1600"/>
          </a:p>
          <a:p>
            <a:pPr indent="0" lvl="0" marL="0" rtl="0" algn="ctr">
              <a:lnSpc>
                <a:spcPct val="100000"/>
              </a:lnSpc>
              <a:spcBef>
                <a:spcPts val="1200"/>
              </a:spcBef>
              <a:spcAft>
                <a:spcPts val="1200"/>
              </a:spcAft>
              <a:buNone/>
            </a:pPr>
            <a:r>
              <a:rPr lang="en" sz="1600"/>
              <a:t>Computer Engineering</a:t>
            </a:r>
            <a:endParaRPr sz="1600"/>
          </a:p>
        </p:txBody>
      </p:sp>
      <p:pic>
        <p:nvPicPr>
          <p:cNvPr id="202" name="Google Shape;202;p20"/>
          <p:cNvPicPr preferRelativeResize="0"/>
          <p:nvPr/>
        </p:nvPicPr>
        <p:blipFill>
          <a:blip r:embed="rId3">
            <a:alphaModFix/>
          </a:blip>
          <a:stretch>
            <a:fillRect/>
          </a:stretch>
        </p:blipFill>
        <p:spPr>
          <a:xfrm>
            <a:off x="161985" y="33350"/>
            <a:ext cx="758730" cy="979359"/>
          </a:xfrm>
          <a:prstGeom prst="rect">
            <a:avLst/>
          </a:prstGeom>
          <a:noFill/>
          <a:ln>
            <a:noFill/>
          </a:ln>
        </p:spPr>
      </p:pic>
      <p:pic>
        <p:nvPicPr>
          <p:cNvPr id="203" name="Google Shape;203;p20"/>
          <p:cNvPicPr preferRelativeResize="0"/>
          <p:nvPr/>
        </p:nvPicPr>
        <p:blipFill>
          <a:blip r:embed="rId4">
            <a:alphaModFix/>
          </a:blip>
          <a:stretch>
            <a:fillRect/>
          </a:stretch>
        </p:blipFill>
        <p:spPr>
          <a:xfrm>
            <a:off x="2260238" y="714896"/>
            <a:ext cx="4623514" cy="41436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1"/>
          <p:cNvSpPr txBox="1"/>
          <p:nvPr>
            <p:ph type="title"/>
          </p:nvPr>
        </p:nvSpPr>
        <p:spPr>
          <a:xfrm>
            <a:off x="2350350" y="0"/>
            <a:ext cx="4443300" cy="914100"/>
          </a:xfrm>
          <a:prstGeom prst="rect">
            <a:avLst/>
          </a:prstGeom>
        </p:spPr>
        <p:txBody>
          <a:bodyPr anchorCtr="0" anchor="ctr" bIns="91425" lIns="91425" spcFirstLastPara="1" rIns="91425" wrap="square" tIns="91425">
            <a:normAutofit/>
          </a:bodyPr>
          <a:lstStyle/>
          <a:p>
            <a:pPr indent="0" lvl="0" marL="0" marR="0" rtl="0" algn="ctr">
              <a:lnSpc>
                <a:spcPct val="115000"/>
              </a:lnSpc>
              <a:spcBef>
                <a:spcPts val="0"/>
              </a:spcBef>
              <a:spcAft>
                <a:spcPts val="0"/>
              </a:spcAft>
              <a:buNone/>
            </a:pPr>
            <a:r>
              <a:rPr lang="en" sz="3000"/>
              <a:t>P</a:t>
            </a:r>
            <a:r>
              <a:rPr lang="en" sz="3000"/>
              <a:t>roject Design Approach</a:t>
            </a:r>
            <a:endParaRPr sz="3000"/>
          </a:p>
        </p:txBody>
      </p:sp>
      <p:pic>
        <p:nvPicPr>
          <p:cNvPr id="209" name="Google Shape;209;p21"/>
          <p:cNvPicPr preferRelativeResize="0"/>
          <p:nvPr/>
        </p:nvPicPr>
        <p:blipFill rotWithShape="1">
          <a:blip r:embed="rId3">
            <a:alphaModFix/>
          </a:blip>
          <a:srcRect b="0" l="3533" r="2736" t="2095"/>
          <a:stretch/>
        </p:blipFill>
        <p:spPr>
          <a:xfrm>
            <a:off x="1845188" y="914100"/>
            <a:ext cx="5453626" cy="3842500"/>
          </a:xfrm>
          <a:prstGeom prst="rect">
            <a:avLst/>
          </a:prstGeom>
          <a:noFill/>
          <a:ln>
            <a:noFill/>
          </a:ln>
        </p:spPr>
      </p:pic>
      <p:sp>
        <p:nvSpPr>
          <p:cNvPr id="210" name="Google Shape;210;p21"/>
          <p:cNvSpPr txBox="1"/>
          <p:nvPr>
            <p:ph idx="1" type="body"/>
          </p:nvPr>
        </p:nvSpPr>
        <p:spPr>
          <a:xfrm>
            <a:off x="0" y="1205499"/>
            <a:ext cx="1186200" cy="681300"/>
          </a:xfrm>
          <a:prstGeom prst="rect">
            <a:avLst/>
          </a:prstGeom>
        </p:spPr>
        <p:txBody>
          <a:bodyPr anchorCtr="0" anchor="ctr" bIns="91425" lIns="91425" spcFirstLastPara="1" rIns="91425" wrap="square" tIns="91425">
            <a:normAutofit fontScale="55000" lnSpcReduction="20000"/>
          </a:bodyPr>
          <a:lstStyle/>
          <a:p>
            <a:pPr indent="0" lvl="0" marL="0" rtl="0" algn="ctr">
              <a:lnSpc>
                <a:spcPct val="100000"/>
              </a:lnSpc>
              <a:spcBef>
                <a:spcPts val="0"/>
              </a:spcBef>
              <a:spcAft>
                <a:spcPts val="0"/>
              </a:spcAft>
              <a:buNone/>
            </a:pPr>
            <a:r>
              <a:rPr lang="en" sz="1600"/>
              <a:t>Addison Long</a:t>
            </a:r>
            <a:endParaRPr sz="1600"/>
          </a:p>
          <a:p>
            <a:pPr indent="0" lvl="0" marL="0" rtl="0" algn="ctr">
              <a:lnSpc>
                <a:spcPct val="100000"/>
              </a:lnSpc>
              <a:spcBef>
                <a:spcPts val="1200"/>
              </a:spcBef>
              <a:spcAft>
                <a:spcPts val="1200"/>
              </a:spcAft>
              <a:buNone/>
            </a:pPr>
            <a:r>
              <a:rPr lang="en" sz="1600"/>
              <a:t>Photonic Science and Engineering</a:t>
            </a:r>
            <a:endParaRPr sz="1600"/>
          </a:p>
        </p:txBody>
      </p:sp>
      <p:pic>
        <p:nvPicPr>
          <p:cNvPr id="211" name="Google Shape;211;p21"/>
          <p:cNvPicPr preferRelativeResize="0"/>
          <p:nvPr/>
        </p:nvPicPr>
        <p:blipFill>
          <a:blip r:embed="rId4">
            <a:alphaModFix/>
          </a:blip>
          <a:stretch>
            <a:fillRect/>
          </a:stretch>
        </p:blipFill>
        <p:spPr>
          <a:xfrm>
            <a:off x="131752" y="84050"/>
            <a:ext cx="922635" cy="11060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