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9"/>
  </p:notesMasterIdLst>
  <p:sldIdLst>
    <p:sldId id="256" r:id="rId2"/>
    <p:sldId id="257" r:id="rId3"/>
    <p:sldId id="258" r:id="rId4"/>
    <p:sldId id="259" r:id="rId5"/>
    <p:sldId id="260" r:id="rId6"/>
    <p:sldId id="261" r:id="rId7"/>
    <p:sldId id="271" r:id="rId8"/>
    <p:sldId id="262" r:id="rId9"/>
    <p:sldId id="263" r:id="rId10"/>
    <p:sldId id="264" r:id="rId11"/>
    <p:sldId id="265" r:id="rId12"/>
    <p:sldId id="266" r:id="rId13"/>
    <p:sldId id="291" r:id="rId14"/>
    <p:sldId id="267" r:id="rId15"/>
    <p:sldId id="268" r:id="rId16"/>
    <p:sldId id="269" r:id="rId17"/>
    <p:sldId id="270"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92" r:id="rId34"/>
    <p:sldId id="287" r:id="rId35"/>
    <p:sldId id="293" r:id="rId36"/>
    <p:sldId id="288" r:id="rId37"/>
    <p:sldId id="290" r:id="rId38"/>
  </p:sldIdLst>
  <p:sldSz cx="9144000" cy="5143500" type="screen16x9"/>
  <p:notesSz cx="6858000" cy="9144000"/>
  <p:embeddedFontLst>
    <p:embeddedFont>
      <p:font typeface="Helvetica Neue" panose="020B0604020202020204" charset="0"/>
      <p:regular r:id="rId40"/>
      <p:bold r:id="rId41"/>
      <p:italic r:id="rId42"/>
      <p:boldItalic r:id="rId43"/>
    </p:embeddedFont>
    <p:embeddedFont>
      <p:font typeface="Lato" panose="020F0502020204030203" pitchFamily="34" charset="0"/>
      <p:regular r:id="rId44"/>
      <p:bold r:id="rId45"/>
      <p:italic r:id="rId46"/>
      <p:boldItalic r:id="rId47"/>
    </p:embeddedFont>
    <p:embeddedFont>
      <p:font typeface="Raleway"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E4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8FF291-662C-45B3-B36F-58D3B2F2F40F}" v="20" dt="2024-06-04T21:37:28.467"/>
  </p1510:revLst>
</p1510:revInfo>
</file>

<file path=ppt/tableStyles.xml><?xml version="1.0" encoding="utf-8"?>
<a:tblStyleLst xmlns:a="http://schemas.openxmlformats.org/drawingml/2006/main" def="{926B94D2-5660-4656-A8A2-F9A8FE47ECE2}">
  <a:tblStyle styleId="{926B94D2-5660-4656-A8A2-F9A8FE47ECE2}"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2B67D7-6702-4546-ABA7-5D487AF78511}" styleName="Table_1">
    <a:wholeTbl>
      <a:tcTxStyle>
        <a:font>
          <a:latin typeface="Arial"/>
          <a:ea typeface="Arial"/>
          <a:cs typeface="Arial"/>
        </a:font>
        <a:srgbClr val="000000"/>
      </a:tcTxStyle>
      <a:tcStyle>
        <a:tcBdr>
          <a:left>
            <a:ln cap="flat" cmpd="sng">
              <a:solidFill>
                <a:srgbClr val="000000"/>
              </a:solidFill>
              <a:prstDash val="solid"/>
              <a:round/>
              <a:headEnd type="none" w="sm" len="sm"/>
              <a:tailEnd type="none" w="sm" len="sm"/>
            </a:ln>
          </a:left>
          <a:right>
            <a:ln cap="flat" cmpd="sng">
              <a:solidFill>
                <a:srgbClr val="000000"/>
              </a:solidFill>
              <a:prstDash val="solid"/>
              <a:round/>
              <a:headEnd type="none" w="sm" len="sm"/>
              <a:tailEnd type="none" w="sm" len="sm"/>
            </a:ln>
          </a:right>
          <a:top>
            <a:ln cap="flat" cmpd="sng">
              <a:solidFill>
                <a:srgbClr val="000000"/>
              </a:solidFill>
              <a:prstDash val="solid"/>
              <a:round/>
              <a:headEnd type="none" w="sm" len="sm"/>
              <a:tailEnd type="none" w="sm" len="sm"/>
            </a:ln>
          </a:top>
          <a:bottom>
            <a:ln cap="flat" cmpd="sng">
              <a:solidFill>
                <a:srgbClr val="000000"/>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2F9EEB2-ED4D-4E30-B903-13DA2D7A60E0}"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0AA4320-02E1-4A76-8B20-7675AF9A14E6}" styleName="Table_3">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0836" autoAdjust="0"/>
  </p:normalViewPr>
  <p:slideViewPr>
    <p:cSldViewPr snapToGrid="0">
      <p:cViewPr varScale="1">
        <p:scale>
          <a:sx n="132" d="100"/>
          <a:sy n="132" d="100"/>
        </p:scale>
        <p:origin x="990" y="126"/>
      </p:cViewPr>
      <p:guideLst>
        <p:guide orient="horz" pos="1620"/>
        <p:guide pos="288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Good Afternoon everyone, our team will be presenting our Senior Design Project, the Purrfect Cleaner</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e1a22977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e1a22977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moving on to the power supply, we decided to have the device plugged into the wall outlet considering that the customers are unlikely to move our product around frequently. The </a:t>
            </a:r>
            <a:r>
              <a:rPr lang="en-US" dirty="0" err="1"/>
              <a:t>puerfect</a:t>
            </a:r>
            <a:r>
              <a:rPr lang="en-US" dirty="0"/>
              <a:t> cleaner is going to consume power from the outlet and convert the 120 AC voltage to 5 volts DC output with an AC-DC converter. The reason we are choosing 5 volts output is that the microcontroller we are using is the </a:t>
            </a:r>
            <a:r>
              <a:rPr lang="en-US" dirty="0" err="1"/>
              <a:t>atmega</a:t>
            </a:r>
            <a:r>
              <a:rPr lang="en-US" dirty="0"/>
              <a:t> 328p that operates at 5 volts, and the most common AC-DC converter that are in the market has 5 volts output due to the demand of mobile device charging.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e1a22977b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e1a22977b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the switch and push buttons, the switch will be used to control the power of the device, </a:t>
            </a:r>
            <a:r>
              <a:rPr lang="en-US" b="0" i="0" dirty="0">
                <a:solidFill>
                  <a:srgbClr val="0D0D0D"/>
                </a:solidFill>
                <a:effectLst/>
                <a:highlight>
                  <a:srgbClr val="FFFFFF"/>
                </a:highlight>
                <a:latin typeface="ui-sans-serif"/>
              </a:rPr>
              <a:t>The buttons are designed to be used for user inputs, allowing us to implement different operating modes. </a:t>
            </a:r>
            <a:r>
              <a:rPr lang="en-US" dirty="0"/>
              <a:t>we didn’t choose any specific models for these two components, because our </a:t>
            </a:r>
            <a:r>
              <a:rPr lang="en-US" b="0" i="0" dirty="0">
                <a:solidFill>
                  <a:srgbClr val="0D0D0D"/>
                </a:solidFill>
                <a:effectLst/>
                <a:highlight>
                  <a:srgbClr val="FFFFFF"/>
                </a:highlight>
                <a:latin typeface="ui-sans-serif"/>
              </a:rPr>
              <a:t>primary requirement is to detect when the button is pushed or when the switch is flicked, and any models can achieve that.</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05db1601ac3857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05db1601ac3857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e2237e605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e2237e605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 Eliezer was saying, the Motion sensor will be used for safety purposes. If the motion sensor detects any movements when the motor is operating. The motor will be put on hold. This sensor runs from 4.5 V to 12 volts with unknown current consumption. We chose this specific model because it allows us to set our desired configuration. like changing the sensitivity and the detecting range. With the HC-SR501 sensor, we can actively change the configurations according to different applications.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e2237e605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e2237e605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e1a22977b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e1a22977b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microcontroller chip we are using operates at 5 volts. According to the datasheet of the motor, the operating voltage of the motor should be around 6 volts. However, the voltage coming out from the power supply is only 5 voltage, therefore, we implemented a 5 volts to 6.5 volts DC-DC converter. We chose 6.5 volts as the output to consider power losses throughout the system. We designed this converter by using the TI </a:t>
            </a:r>
            <a:r>
              <a:rPr lang="en-US" dirty="0" err="1"/>
              <a:t>webench</a:t>
            </a:r>
            <a:r>
              <a:rPr lang="en-US" dirty="0"/>
              <a:t> circuit designer,  with this DC-DC converter, there will now be sufficient voltage supply for the motor.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e1a22977b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e1a22977b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Since the motor operates at a different </a:t>
            </a:r>
            <a:r>
              <a:rPr lang="en-US" dirty="0" err="1"/>
              <a:t>votlage</a:t>
            </a:r>
            <a:r>
              <a:rPr lang="en-US" dirty="0"/>
              <a:t> from everything else on the device, we need a way to switch the motor on and off accordingly. After some research, we decided to use an enhancement NMOS to act as a switch for the motor. We have the output of the MCU connected to the gate pin of the NMOS and the motor with the supply connected to the drain pin. According to MOSFET characteristic. If the gate-source voltage is higher than the thermal voltage, the </a:t>
            </a:r>
            <a:r>
              <a:rPr lang="en-US" dirty="0" err="1"/>
              <a:t>mosfect</a:t>
            </a:r>
            <a:r>
              <a:rPr lang="en-US" dirty="0"/>
              <a:t> is going to turn on, which means it is operating in the saturation region. And when the gate-source voltage is less than the thermal voltage, the MOSFECT operates in the cut-off region, which opens the circuit. The down side of this setup is that when the </a:t>
            </a:r>
            <a:r>
              <a:rPr lang="en-US" dirty="0" err="1"/>
              <a:t>mosfect</a:t>
            </a:r>
            <a:r>
              <a:rPr lang="en-US" dirty="0"/>
              <a:t> is </a:t>
            </a:r>
            <a:r>
              <a:rPr lang="en-US" dirty="0" err="1"/>
              <a:t>operatin</a:t>
            </a:r>
            <a:r>
              <a:rPr lang="en-US" dirty="0"/>
              <a:t>, it will consume a portion of the power that are supplied to the motor.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e08d2a29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e08d2a29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e08d2a296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e08d2a296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e1fd337b1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e1fd337b1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Bef>
                <a:spcPts val="0"/>
              </a:spcBef>
              <a:spcAft>
                <a:spcPts val="0"/>
              </a:spcAft>
            </a:pPr>
            <a:r>
              <a:rPr lang="en-US" sz="1800" b="0" i="0" u="none" strike="noStrike" dirty="0">
                <a:solidFill>
                  <a:srgbClr val="595959"/>
                </a:solidFill>
                <a:effectLst/>
                <a:latin typeface="Lato" panose="020F0502020204030203" pitchFamily="34" charset="0"/>
              </a:rPr>
              <a:t>The Purrfect cleaner litter box will consist of a polypropylene plastic exterior containing a base and smoothened perimeter. Our sifting comb will consist of stainless steel. Our box will contain a 2 layer tray system, both of which are PVC plastic. The front of the box will have a black detachable flap allowing for the two plastic base trays. The upper layer will hold the litter, while the lower layer is a removable plastic tray designed to catch the cat excrement during the cleaning cycle. The tray will be outfitted with a disposable mini trash bag allowing for easy cleaning with little to no leftover mess. Both trays are supported by groves along the interior of the box that hold them in place. The back of the litter box contains a control panel with the two buttons, including the on and off and run now/standby. Additionally, the control panel has a red led, which will flicker on and off during the cleaning cycle.</a:t>
            </a:r>
            <a:endParaRPr lang="en-US" b="0" dirty="0">
              <a:effectLst/>
            </a:endParaRPr>
          </a:p>
          <a:p>
            <a:pPr marL="158750" indent="0">
              <a:buNone/>
            </a:pPr>
            <a:br>
              <a:rPr lang="en-US" dirty="0"/>
            </a:b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e056cee25a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e056cee25a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e2237e605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e2237e605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e0c872d4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e0c872d4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the software portion of our project, our main focus was to get the motion sensor, weight sensor, and timer working. The basic structure of the motion sensor code was to have the </a:t>
            </a:r>
            <a:r>
              <a:rPr lang="en-US" dirty="0" err="1"/>
              <a:t>mcu</a:t>
            </a:r>
            <a:r>
              <a:rPr lang="en-US" dirty="0"/>
              <a:t> constantly read the state of the motion sensor and if there was an object within 7 meters of one of the sensors then the motor would receive a signal to stop and pause the cleaning cycle. For the weight sensor code, the MCU would again constantly read the state of the sensor and would pause the cycle as well if additional weight is detected. It would also record the weight of the cat and send it to the database so that the owner can view it on a weight chart on the mobile application. Lastly the timer code is responsible for keeping track every 4 hours in order for the cleaning cycle to operate accordingly. In the case that the motion and/or weight sensor detect anything, the timer would shut of and restart once the sensors do not detect anything anymore.</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e0c872d49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e0c872d49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software flowchart shows that the users would have 2 inputs which are the Sanitary Mode which activates the manual cleaning and the start scooping mode that immediately starts the cleaning cycle. If the weight sensors detects additional weight the sweeping will stop and restarts the timer once the cat has left the box. If the waste bin is full, then an LED would light up and it would enter a standby mode until the waste is cleared.</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e0c872d49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e0c872d49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stack we are using is the MERN stack. It consists of 4 software-technologies which are MongoDB(the database), </a:t>
            </a:r>
            <a:r>
              <a:rPr lang="en-US" dirty="0" err="1"/>
              <a:t>ExpressJS</a:t>
            </a:r>
            <a:r>
              <a:rPr lang="en-US" dirty="0"/>
              <a:t>(that helps with the backend development), React( the </a:t>
            </a:r>
            <a:r>
              <a:rPr lang="en-US" dirty="0" err="1"/>
              <a:t>javascript</a:t>
            </a:r>
            <a:r>
              <a:rPr lang="en-US" dirty="0"/>
              <a:t> library), and NodeJS( the JavaScript run environment). We chose this stack because since we are planning to make a mobile application for our Purrfect Cleaner, we have seen that most mobile applications' software technologies mainly use JavaScript which is used for most apps and is considered a standard. </a:t>
            </a:r>
            <a:r>
              <a:rPr lang="en-US" dirty="0" err="1"/>
              <a:t>Mern</a:t>
            </a:r>
            <a:r>
              <a:rPr lang="en-US" dirty="0"/>
              <a:t> Stack is also much more flexible in both the front and back end portions of an application than Lamp Stack.</a:t>
            </a:r>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e17cb72e4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e17cb72e4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cloud service we plan on using is the Digital Ocean droplets. The reason why we chose this is because we previously had a positive experience and the features that it provides such as the amount of disk storage and the selection of multiple virtual CPUS come with an affordable price.</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e1bdded8e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e1bdded8e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entity relationship diagram or ERD for short shows the structure of what our database on MongoDB would look like. It consists of 4 boxes which are the users, the litterbox, sensors, and the owners cat. Each box is connected by their own primary key or (PK) and foreign key or (FK) which are unique IDs to send/receive stored information contained in each box for a specific user with their very own unique ID.</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e0c872d49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e0c872d49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use case diagram illustrates how are app will work. Basically, the users would be able to create and account with a valid email address and login into said account to be able to view their cat’s weight chart and view past alerts sent to their email address. They would also be able to log out as well.</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e17cb72e4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e17cb72e4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plan to have 7 pages in total for our mobile app. The Access page would be where users can choose to login or sign in to their account. The sign up and sign in pages would allow the user to create and sign into their accounts. The signup page would also include verification for the email address so that the user would be able to successfully receive alerts about when the waste bin is full. The home page would give the option to view the alerts page and the weight chart page. Lastly the settings page would allow the owner to input their cat’s name and the chance to be able to change their password.                  (</a:t>
            </a:r>
            <a:r>
              <a:rPr lang="en-US" dirty="0" err="1"/>
              <a:t>REDo</a:t>
            </a:r>
            <a:r>
              <a:rPr lang="en-US" dirty="0"/>
              <a:t>)</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e2237e605d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e2237e605d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e17cb72e4e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e17cb72e4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the standards we have chosen to look at standards in both the Electrical and Software portions of our project. Listed here we have standards regarding the USB-C port which mentions the design and capabilities of the port, the American power standard goes into detail about the power standards and requirements in the North American region, the I triple E standard for </a:t>
            </a:r>
            <a:r>
              <a:rPr lang="en-US" dirty="0" err="1"/>
              <a:t>Wifi</a:t>
            </a:r>
            <a:r>
              <a:rPr lang="en-US" dirty="0"/>
              <a:t> which mentions the standard transfer rates and ranges of </a:t>
            </a:r>
            <a:r>
              <a:rPr lang="en-US" dirty="0" err="1"/>
              <a:t>wifi</a:t>
            </a:r>
            <a:r>
              <a:rPr lang="en-US" dirty="0"/>
              <a:t> enabled devices, and lastly the simple Mail transfer protocol which is about how mail is transferred across the internet.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e056cee25a_2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e056cee25a_2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Listed here are the topics we are going to discuss in our presentation. We will go over the components we selected, the hardware, software, standards and constrains, and lastly the administrative content.</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e1fd337b1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e1fd337b1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595959"/>
                </a:solidFill>
                <a:effectLst/>
                <a:latin typeface="Lato" panose="020F0502020204030203" pitchFamily="34" charset="0"/>
              </a:rPr>
              <a:t>Now we will discuss our project’s design constraints. Our first major constraint is User Safety. We had to make sure that our product would be suitable for a range of user factors including age and allergy conditions. The next constraint is cat safety. Our project is designed to not only serve cats of ranging ages and sizes, but also protect them and ensure their health. Our group has been limited by time constraints. Given that our project is due over the summer instead of in the fall we have had to allocate a greater percentage of our available time to the project. Another constraint is security. Any mobile based communication must be protected to avoid potential cyber attacks. Affordability is another great constraint our group has applied. We intend to create a well functioning product, whose net cost will be competitive to other potential products on the market. Our last major constraint is preserving intellectual property and ethical practices. Due to there being many other products on the market, our group has taken extra steps to ensure creative uniqueness and authenticity. </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e2237e605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e2237e605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e08d2a296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e08d2a296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e1a22977b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e1a22977b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0D0D0D"/>
                </a:solidFill>
                <a:effectLst/>
                <a:highlight>
                  <a:srgbClr val="FFFFFF"/>
                </a:highlight>
                <a:latin typeface="ui-sans-serif"/>
              </a:rPr>
              <a:t>I want to share with everyone our current progress on the project</a:t>
            </a:r>
            <a:r>
              <a:rPr lang="en-US" dirty="0"/>
              <a:t>, we have finished designing and ordered the PCB not too long ago. The reason why we are having two designs is that we are not sure how fast the motor will spin when the load is </a:t>
            </a:r>
            <a:r>
              <a:rPr lang="en-US" dirty="0" err="1"/>
              <a:t>applied.If</a:t>
            </a:r>
            <a:r>
              <a:rPr lang="en-US" dirty="0"/>
              <a:t> the 6.5-volt power supply will cause the motor to spin to fast, we could go with the PCB design that doesn’t have the DC-DC converter, which runs at a lower voltage. And since we don’t decide to switch the polarity of the motor during operation we need to find a mechanism that can retract the position of the motor with the motor spinning in the same direction. With that be said, we also need to find a litter box that allows us to implement our </a:t>
            </a:r>
            <a:r>
              <a:rPr lang="en-US" dirty="0" err="1"/>
              <a:t>periphals</a:t>
            </a:r>
            <a:r>
              <a:rPr lang="en-US" dirty="0"/>
              <a:t> and physical design. And lastly, one problem we are running into is that the weight sensor was retuning invalid values when we were testing it, we need to figure it out since the weight sensing is a crucial element to the safety feature of our project. </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e2237e605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e2237e605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 you for watching our presentation. Before we go, are there any questions?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e056cee25a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e056cee25a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Our main objectives for our senior Design project are about enhancing the quality of life for the owners and implementing safety features. So we decided to have a cleaning cycle that operates every four hours and a mobile application that alerts the owner when the waste bin is full or record information on the cat such as their weight. For the safety features we decided to have both motion sensors and weight sensors to ensure that the cleaning cycle would be in stand by mode and not start if the cat is near or inside the box</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05db1601ac3857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05db1601ac3857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Bef>
                <a:spcPts val="0"/>
              </a:spcBef>
              <a:spcAft>
                <a:spcPts val="0"/>
              </a:spcAft>
            </a:pPr>
            <a:r>
              <a:rPr lang="en-US" sz="1800" b="0" i="0" u="none" strike="noStrike" dirty="0">
                <a:solidFill>
                  <a:srgbClr val="000000"/>
                </a:solidFill>
                <a:effectLst/>
                <a:latin typeface="Lato" panose="020F0502020204030203" pitchFamily="34" charset="0"/>
              </a:rPr>
              <a:t>Now we will discuss our group's engineering requirements. Firstly, our group has placed a paramount focus on affordability for the user. Likewise, we aim to produce an automatic litter box whose total cost in parts will not exceed $150. Next we have set our project to contain multifunctional features with a minimum requirement of 2 distinct functions. In terms of size parameters, our project is targeted to not exceed 50 cm X  40 cm X 15 cm in terms of length, width, and height. We expect to produce responsive and reliable products with no feature delaying more than 2 seconds to communicate with the user. In regards to the litterbox’s cleaning time we have a hard cap of 120 seconds for a complete cycle. Finally, we emphasize minimal power consumption with a maximum of 3 watts usage during 1 cycle. </a:t>
            </a:r>
            <a:endParaRPr lang="en-US" b="0" dirty="0">
              <a:effectLst/>
            </a:endParaRPr>
          </a:p>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e2237e605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e2237e605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e056cee25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e056cee25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e056cee25a_3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e056cee25a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e1fd337b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e1fd337b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Our next component is the worm gear motor. </a:t>
            </a:r>
            <a:r>
              <a:rPr lang="en-US" sz="1800" b="0" i="0" u="none" strike="noStrike" dirty="0">
                <a:solidFill>
                  <a:srgbClr val="595959"/>
                </a:solidFill>
                <a:effectLst/>
                <a:latin typeface="Lato" panose="020F0502020204030203" pitchFamily="34" charset="0"/>
              </a:rPr>
              <a:t>The Worm Gear motor will be implemented in the cat litter box to accomplish the chief goals of automatic functionality, safety, and ease of use for the user. The motor will function in the litterbox as the driving mechanism for the filtration comb that will periodically sift through the cat litter, picking up any excrement as it completes its cycle. The motor will automatically run every 4 hours as configured to receive power by the MCU. The motor can also be activated manually through a “Run Now” button or mobile application </a:t>
            </a:r>
            <a:r>
              <a:rPr lang="en-US" sz="1800" b="0" i="0" u="none" strike="noStrike" dirty="0" err="1">
                <a:solidFill>
                  <a:srgbClr val="595959"/>
                </a:solidFill>
                <a:effectLst/>
                <a:latin typeface="Lato" panose="020F0502020204030203" pitchFamily="34" charset="0"/>
              </a:rPr>
              <a:t>wifi</a:t>
            </a:r>
            <a:r>
              <a:rPr lang="en-US" sz="1800" b="0" i="0" u="none" strike="noStrike" dirty="0">
                <a:solidFill>
                  <a:srgbClr val="595959"/>
                </a:solidFill>
                <a:effectLst/>
                <a:latin typeface="Lato" panose="020F0502020204030203" pitchFamily="34" charset="0"/>
              </a:rPr>
              <a:t> signal. The weight and motion sensors will assist the motor by communicating with the MCU upon being triggered. Consequently, any detection from either sensor will temporarily stop the motor for a delayed time placing the device in standby mode. Eventually, the motor will attempt to run again after both sensors are inactive ensuring cat and user safety.  Our group chose to implement a worm gear motor due to its structural self-locking mechanism and directional reversibility. Specifically, our group picked the NFP-5840-36ZY-1280 model due to its high customer ratings and affordability. </a:t>
            </a:r>
            <a:endParaRPr lang="en-US" b="0" dirty="0">
              <a:effectLst/>
            </a:endParaRPr>
          </a:p>
          <a:p>
            <a:pPr marL="158750" indent="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5.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jp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jp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6.xml"/><Relationship Id="rId7" Type="http://schemas.openxmlformats.org/officeDocument/2006/relationships/image" Target="../media/image2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5.xml"/><Relationship Id="rId7" Type="http://schemas.openxmlformats.org/officeDocument/2006/relationships/image" Target="../media/image5.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5.xml"/><Relationship Id="rId7" Type="http://schemas.openxmlformats.org/officeDocument/2006/relationships/image" Target="../media/image26.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5.png"/><Relationship Id="rId5" Type="http://schemas.openxmlformats.org/officeDocument/2006/relationships/image" Target="../media/image6.jpeg"/><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6.jpeg"/><Relationship Id="rId5" Type="http://schemas.openxmlformats.org/officeDocument/2006/relationships/image" Target="../media/image35.jpe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6.jpeg"/><Relationship Id="rId5" Type="http://schemas.openxmlformats.org/officeDocument/2006/relationships/image" Target="../media/image5.jp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6.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Helvetica Neue" panose="020B0604020202020204" charset="0"/>
              </a:rPr>
              <a:t>PURRFECT CLEANER</a:t>
            </a:r>
            <a:endParaRPr dirty="0">
              <a:latin typeface="Helvetica Neue" panose="020B0604020202020204" charset="0"/>
            </a:endParaRPr>
          </a:p>
        </p:txBody>
      </p:sp>
      <p:sp>
        <p:nvSpPr>
          <p:cNvPr id="87" name="Google Shape;87;p1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Helvetica Neue" panose="020B0604020202020204" charset="0"/>
              </a:rPr>
              <a:t>Senior Design Project - Group 5</a:t>
            </a:r>
            <a:endParaRPr dirty="0">
              <a:latin typeface="Helvetica Neue" panose="020B0604020202020204" charset="0"/>
            </a:endParaRPr>
          </a:p>
        </p:txBody>
      </p:sp>
      <p:sp>
        <p:nvSpPr>
          <p:cNvPr id="88" name="Google Shape;88;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pic>
        <p:nvPicPr>
          <p:cNvPr id="89" name="Google Shape;89;p13"/>
          <p:cNvPicPr preferRelativeResize="0"/>
          <p:nvPr/>
        </p:nvPicPr>
        <p:blipFill>
          <a:blip r:embed="rId5">
            <a:alphaModFix/>
          </a:blip>
          <a:stretch>
            <a:fillRect/>
          </a:stretch>
        </p:blipFill>
        <p:spPr>
          <a:xfrm>
            <a:off x="6575224" y="722724"/>
            <a:ext cx="2065597" cy="2065603"/>
          </a:xfrm>
          <a:prstGeom prst="rect">
            <a:avLst/>
          </a:prstGeom>
          <a:noFill/>
          <a:ln>
            <a:noFill/>
          </a:ln>
        </p:spPr>
      </p:pic>
      <p:pic>
        <p:nvPicPr>
          <p:cNvPr id="11" name="Audio 10">
            <a:hlinkClick r:id="" action="ppaction://media"/>
            <a:extLst>
              <a:ext uri="{FF2B5EF4-FFF2-40B4-BE49-F238E27FC236}">
                <a16:creationId xmlns:a16="http://schemas.microsoft.com/office/drawing/2014/main" id="{A093E3FF-F1F9-CED3-BE41-87D4F0885F4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709"/>
    </mc:Choice>
    <mc:Fallback xmlns="">
      <p:transition spd="slow" advTm="7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Helvetica Neue" panose="020B0604020202020204" charset="0"/>
              </a:rPr>
              <a:t>Power Supply </a:t>
            </a:r>
            <a:endParaRPr dirty="0">
              <a:latin typeface="Helvetica Neue" panose="020B0604020202020204" charset="0"/>
            </a:endParaRPr>
          </a:p>
        </p:txBody>
      </p:sp>
      <p:sp>
        <p:nvSpPr>
          <p:cNvPr id="155" name="Google Shape;155;p21"/>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Helvetica Neue" panose="020B0604020202020204" charset="0"/>
              </a:rPr>
              <a:t>Outlet to USB-C Port</a:t>
            </a:r>
            <a:endParaRPr dirty="0">
              <a:latin typeface="Helvetica Neue" panose="020B0604020202020204" charset="0"/>
            </a:endParaRPr>
          </a:p>
          <a:p>
            <a:pPr marL="0" lvl="0" indent="0" algn="l" rtl="0">
              <a:spcBef>
                <a:spcPts val="1200"/>
              </a:spcBef>
              <a:spcAft>
                <a:spcPts val="1200"/>
              </a:spcAft>
              <a:buNone/>
            </a:pPr>
            <a:r>
              <a:rPr lang="en" dirty="0">
                <a:latin typeface="Helvetica Neue" panose="020B0604020202020204" charset="0"/>
              </a:rPr>
              <a:t>5 volts output</a:t>
            </a:r>
            <a:endParaRPr dirty="0">
              <a:latin typeface="Helvetica Neue" panose="020B0604020202020204" charset="0"/>
            </a:endParaRPr>
          </a:p>
        </p:txBody>
      </p:sp>
      <p:sp>
        <p:nvSpPr>
          <p:cNvPr id="156" name="Google Shape;156;p21"/>
          <p:cNvSpPr txBox="1">
            <a:spLocks noGrp="1"/>
          </p:cNvSpPr>
          <p:nvPr>
            <p:ph type="sldNum" idx="12"/>
          </p:nvPr>
        </p:nvSpPr>
        <p:spPr>
          <a:xfrm>
            <a:off x="8016498" y="4749850"/>
            <a:ext cx="10686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a:t>Junxu Zeng </a:t>
            </a:r>
            <a:fld id="{00000000-1234-1234-1234-123412341234}" type="slidenum">
              <a:rPr lang="en"/>
              <a:t>10</a:t>
            </a:fld>
            <a:endParaRPr/>
          </a:p>
        </p:txBody>
      </p:sp>
      <p:graphicFrame>
        <p:nvGraphicFramePr>
          <p:cNvPr id="157" name="Google Shape;157;p21"/>
          <p:cNvGraphicFramePr/>
          <p:nvPr>
            <p:extLst>
              <p:ext uri="{D42A27DB-BD31-4B8C-83A1-F6EECF244321}">
                <p14:modId xmlns:p14="http://schemas.microsoft.com/office/powerpoint/2010/main" val="3840721157"/>
              </p:ext>
            </p:extLst>
          </p:nvPr>
        </p:nvGraphicFramePr>
        <p:xfrm>
          <a:off x="3016155" y="2077525"/>
          <a:ext cx="5635420" cy="1999250"/>
        </p:xfrm>
        <a:graphic>
          <a:graphicData uri="http://schemas.openxmlformats.org/drawingml/2006/table">
            <a:tbl>
              <a:tblPr>
                <a:noFill/>
                <a:tableStyleId>{926B94D2-5660-4656-A8A2-F9A8FE47ECE2}</a:tableStyleId>
              </a:tblPr>
              <a:tblGrid>
                <a:gridCol w="1461320">
                  <a:extLst>
                    <a:ext uri="{9D8B030D-6E8A-4147-A177-3AD203B41FA5}">
                      <a16:colId xmlns:a16="http://schemas.microsoft.com/office/drawing/2014/main" val="20000"/>
                    </a:ext>
                  </a:extLst>
                </a:gridCol>
                <a:gridCol w="971550">
                  <a:extLst>
                    <a:ext uri="{9D8B030D-6E8A-4147-A177-3AD203B41FA5}">
                      <a16:colId xmlns:a16="http://schemas.microsoft.com/office/drawing/2014/main" val="20001"/>
                    </a:ext>
                  </a:extLst>
                </a:gridCol>
                <a:gridCol w="917575">
                  <a:extLst>
                    <a:ext uri="{9D8B030D-6E8A-4147-A177-3AD203B41FA5}">
                      <a16:colId xmlns:a16="http://schemas.microsoft.com/office/drawing/2014/main" val="20002"/>
                    </a:ext>
                  </a:extLst>
                </a:gridCol>
                <a:gridCol w="1052525">
                  <a:extLst>
                    <a:ext uri="{9D8B030D-6E8A-4147-A177-3AD203B41FA5}">
                      <a16:colId xmlns:a16="http://schemas.microsoft.com/office/drawing/2014/main" val="20003"/>
                    </a:ext>
                  </a:extLst>
                </a:gridCol>
                <a:gridCol w="1232450">
                  <a:extLst>
                    <a:ext uri="{9D8B030D-6E8A-4147-A177-3AD203B41FA5}">
                      <a16:colId xmlns:a16="http://schemas.microsoft.com/office/drawing/2014/main" val="20004"/>
                    </a:ext>
                  </a:extLst>
                </a:gridCol>
              </a:tblGrid>
              <a:tr h="535175">
                <a:tc>
                  <a:txBody>
                    <a:bodyPr/>
                    <a:lstStyle/>
                    <a:p>
                      <a:pPr marL="0" lvl="0" indent="0" algn="just" rtl="0">
                        <a:spcBef>
                          <a:spcPts val="0"/>
                        </a:spcBef>
                        <a:spcAft>
                          <a:spcPts val="0"/>
                        </a:spcAft>
                        <a:buNone/>
                      </a:pPr>
                      <a:r>
                        <a:rPr lang="en" sz="1200" dirty="0">
                          <a:solidFill>
                            <a:srgbClr val="FFFFFF"/>
                          </a:solidFill>
                          <a:highlight>
                            <a:srgbClr val="156082"/>
                          </a:highlight>
                          <a:latin typeface="Helvetica Neue"/>
                          <a:ea typeface="Helvetica Neue"/>
                          <a:cs typeface="Helvetica Neue"/>
                          <a:sym typeface="Helvetica Neue"/>
                        </a:rPr>
                        <a:t>Name</a:t>
                      </a:r>
                      <a:endParaRPr sz="1200" dirty="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Cost</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Output </a:t>
                      </a:r>
                      <a:endParaRPr sz="1200">
                        <a:solidFill>
                          <a:srgbClr val="FFFFFF"/>
                        </a:solidFill>
                        <a:highlight>
                          <a:srgbClr val="156082"/>
                        </a:highlight>
                        <a:latin typeface="Helvetica Neue"/>
                        <a:ea typeface="Helvetica Neue"/>
                        <a:cs typeface="Helvetica Neue"/>
                        <a:sym typeface="Helvetica Neue"/>
                      </a:endParaRPr>
                    </a:p>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Voltage</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Output </a:t>
                      </a:r>
                      <a:endParaRPr sz="1200">
                        <a:solidFill>
                          <a:srgbClr val="FFFFFF"/>
                        </a:solidFill>
                        <a:highlight>
                          <a:srgbClr val="156082"/>
                        </a:highlight>
                        <a:latin typeface="Helvetica Neue"/>
                        <a:ea typeface="Helvetica Neue"/>
                        <a:cs typeface="Helvetica Neue"/>
                        <a:sym typeface="Helvetica Neue"/>
                      </a:endParaRPr>
                    </a:p>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Current </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Wattage</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extLst>
                  <a:ext uri="{0D108BD9-81ED-4DB2-BD59-A6C34878D82A}">
                    <a16:rowId xmlns:a16="http://schemas.microsoft.com/office/drawing/2014/main" val="10000"/>
                  </a:ext>
                </a:extLst>
              </a:tr>
              <a:tr h="521275">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BSTOEM</a:t>
                      </a:r>
                      <a:endParaRPr sz="1200" dirty="0">
                        <a:solidFill>
                          <a:srgbClr val="0D0D0D"/>
                        </a:solidFill>
                        <a:latin typeface="Helvetica Neue"/>
                        <a:ea typeface="Helvetica Neue"/>
                        <a:cs typeface="Helvetica Neue"/>
                        <a:sym typeface="Helvetica Neue"/>
                      </a:endParaRPr>
                    </a:p>
                  </a:txBody>
                  <a:tcPr marL="63500" marR="63500" marT="63500" marB="63500">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$4.00</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5 volts</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2.4 amps</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12 watts</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B w="12700" cap="flat" cmpd="sng">
                      <a:solidFill>
                        <a:srgbClr val="45B0E1"/>
                      </a:solidFill>
                      <a:prstDash val="solid"/>
                      <a:round/>
                      <a:headEnd type="none" w="sm" len="sm"/>
                      <a:tailEnd type="none" w="sm" len="sm"/>
                    </a:lnB>
                    <a:solidFill>
                      <a:srgbClr val="FFFF00"/>
                    </a:solidFill>
                  </a:tcPr>
                </a:tc>
                <a:extLst>
                  <a:ext uri="{0D108BD9-81ED-4DB2-BD59-A6C34878D82A}">
                    <a16:rowId xmlns:a16="http://schemas.microsoft.com/office/drawing/2014/main" val="10001"/>
                  </a:ext>
                </a:extLst>
              </a:tr>
              <a:tr h="407625">
                <a:tc>
                  <a:txBody>
                    <a:bodyPr/>
                    <a:lstStyle/>
                    <a:p>
                      <a:pPr marL="0" lvl="0" indent="0" algn="just" rtl="0">
                        <a:spcBef>
                          <a:spcPts val="0"/>
                        </a:spcBef>
                        <a:spcAft>
                          <a:spcPts val="0"/>
                        </a:spcAft>
                        <a:buNone/>
                      </a:pPr>
                      <a:r>
                        <a:rPr lang="en" sz="1200" dirty="0">
                          <a:solidFill>
                            <a:srgbClr val="0D0D0D"/>
                          </a:solidFill>
                          <a:highlight>
                            <a:srgbClr val="FFFFFF"/>
                          </a:highlight>
                          <a:latin typeface="Helvetica Neue"/>
                          <a:ea typeface="Helvetica Neue"/>
                          <a:cs typeface="Helvetica Neue"/>
                          <a:sym typeface="Helvetica Neue"/>
                        </a:rPr>
                        <a:t>AGTRAY</a:t>
                      </a:r>
                      <a:endParaRPr sz="1200" dirty="0">
                        <a:solidFill>
                          <a:srgbClr val="0D0D0D"/>
                        </a:solidFill>
                        <a:highlight>
                          <a:srgbClr val="FFFFFF"/>
                        </a:highlight>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lgn="ctr">
                      <a:solidFill>
                        <a:srgbClr val="45B0E1"/>
                      </a:solidFill>
                      <a:prstDash val="solid"/>
                      <a:round/>
                      <a:headEnd type="none" w="sm" len="sm"/>
                      <a:tailEnd type="none" w="sm" len="sm"/>
                    </a:lnB>
                  </a:tcPr>
                </a:tc>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$4.25</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lgn="ctr">
                      <a:solidFill>
                        <a:srgbClr val="45B0E1"/>
                      </a:solidFill>
                      <a:prstDash val="solid"/>
                      <a:round/>
                      <a:headEnd type="none" w="sm" len="sm"/>
                      <a:tailEnd type="none" w="sm" len="sm"/>
                    </a:lnB>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5 volts</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lgn="ctr">
                      <a:solidFill>
                        <a:srgbClr val="45B0E1"/>
                      </a:solidFill>
                      <a:prstDash val="solid"/>
                      <a:round/>
                      <a:headEnd type="none" w="sm" len="sm"/>
                      <a:tailEnd type="none" w="sm" len="sm"/>
                    </a:lnB>
                  </a:tcPr>
                </a:tc>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2.4 amps</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lgn="ctr">
                      <a:solidFill>
                        <a:srgbClr val="45B0E1"/>
                      </a:solidFill>
                      <a:prstDash val="solid"/>
                      <a:round/>
                      <a:headEnd type="none" w="sm" len="sm"/>
                      <a:tailEnd type="none" w="sm" len="sm"/>
                    </a:lnB>
                  </a:tcPr>
                </a:tc>
                <a:tc>
                  <a:txBody>
                    <a:bodyPr/>
                    <a:lstStyle/>
                    <a:p>
                      <a:pPr marL="0" lvl="0" indent="0" algn="just" rtl="0">
                        <a:spcBef>
                          <a:spcPts val="0"/>
                        </a:spcBef>
                        <a:spcAft>
                          <a:spcPts val="0"/>
                        </a:spcAft>
                        <a:buNone/>
                      </a:pPr>
                      <a:r>
                        <a:rPr lang="en" sz="1200" dirty="0">
                          <a:solidFill>
                            <a:srgbClr val="0D0D0D"/>
                          </a:solidFill>
                          <a:highlight>
                            <a:srgbClr val="FFFFFF"/>
                          </a:highlight>
                          <a:latin typeface="Helvetica Neue"/>
                          <a:ea typeface="Helvetica Neue"/>
                          <a:cs typeface="Helvetica Neue"/>
                          <a:sym typeface="Helvetica Neue"/>
                        </a:rPr>
                        <a:t>12 watts</a:t>
                      </a:r>
                      <a:endParaRPr sz="1200" dirty="0">
                        <a:solidFill>
                          <a:srgbClr val="0D0D0D"/>
                        </a:solidFill>
                        <a:highlight>
                          <a:srgbClr val="FFFFFF"/>
                        </a:highlight>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lgn="ctr">
                      <a:solidFill>
                        <a:srgbClr val="45B0E1"/>
                      </a:solidFill>
                      <a:prstDash val="solid"/>
                      <a:round/>
                      <a:headEnd type="none" w="sm" len="sm"/>
                      <a:tailEnd type="none" w="sm" len="sm"/>
                    </a:lnB>
                  </a:tcPr>
                </a:tc>
                <a:extLst>
                  <a:ext uri="{0D108BD9-81ED-4DB2-BD59-A6C34878D82A}">
                    <a16:rowId xmlns:a16="http://schemas.microsoft.com/office/drawing/2014/main" val="10002"/>
                  </a:ext>
                </a:extLst>
              </a:tr>
              <a:tr h="535175">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Ocupwei</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$4.50</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5 volts/</a:t>
                      </a:r>
                      <a:endParaRPr sz="1200" dirty="0">
                        <a:solidFill>
                          <a:srgbClr val="0D0D0D"/>
                        </a:solidFill>
                        <a:latin typeface="Helvetica Neue"/>
                        <a:ea typeface="Helvetica Neue"/>
                        <a:cs typeface="Helvetica Neue"/>
                        <a:sym typeface="Helvetica Neue"/>
                      </a:endParaRPr>
                    </a:p>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9 volts</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1 amps/</a:t>
                      </a:r>
                      <a:endParaRPr sz="1200">
                        <a:solidFill>
                          <a:srgbClr val="0D0D0D"/>
                        </a:solidFill>
                        <a:latin typeface="Helvetica Neue"/>
                        <a:ea typeface="Helvetica Neue"/>
                        <a:cs typeface="Helvetica Neue"/>
                        <a:sym typeface="Helvetica Neue"/>
                      </a:endParaRPr>
                    </a:p>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2.2 amps</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5 watts/</a:t>
                      </a:r>
                      <a:endParaRPr sz="1200" dirty="0">
                        <a:solidFill>
                          <a:srgbClr val="0D0D0D"/>
                        </a:solidFill>
                        <a:latin typeface="Helvetica Neue"/>
                        <a:ea typeface="Helvetica Neue"/>
                        <a:cs typeface="Helvetica Neue"/>
                        <a:sym typeface="Helvetica Neue"/>
                      </a:endParaRPr>
                    </a:p>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20 watts</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extLst>
                  <a:ext uri="{0D108BD9-81ED-4DB2-BD59-A6C34878D82A}">
                    <a16:rowId xmlns:a16="http://schemas.microsoft.com/office/drawing/2014/main" val="10003"/>
                  </a:ext>
                </a:extLst>
              </a:tr>
            </a:tbl>
          </a:graphicData>
        </a:graphic>
      </p:graphicFrame>
      <p:pic>
        <p:nvPicPr>
          <p:cNvPr id="158" name="Google Shape;158;p21"/>
          <p:cNvPicPr preferRelativeResize="0"/>
          <p:nvPr/>
        </p:nvPicPr>
        <p:blipFill>
          <a:blip r:embed="rId5">
            <a:alphaModFix/>
          </a:blip>
          <a:stretch>
            <a:fillRect/>
          </a:stretch>
        </p:blipFill>
        <p:spPr>
          <a:xfrm>
            <a:off x="8440197" y="4379225"/>
            <a:ext cx="335351" cy="409876"/>
          </a:xfrm>
          <a:prstGeom prst="rect">
            <a:avLst/>
          </a:prstGeom>
          <a:noFill/>
          <a:ln>
            <a:noFill/>
          </a:ln>
        </p:spPr>
      </p:pic>
      <p:pic>
        <p:nvPicPr>
          <p:cNvPr id="34" name="Audio 33">
            <a:hlinkClick r:id="" action="ppaction://media"/>
            <a:extLst>
              <a:ext uri="{FF2B5EF4-FFF2-40B4-BE49-F238E27FC236}">
                <a16:creationId xmlns:a16="http://schemas.microsoft.com/office/drawing/2014/main" id="{31F8634B-DF4A-F532-50A6-974D8C4A017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2575"/>
    </mc:Choice>
    <mc:Fallback xmlns="">
      <p:transition spd="slow" advTm="42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a:spLocks noGrp="1"/>
          </p:cNvSpPr>
          <p:nvPr>
            <p:ph type="title"/>
          </p:nvPr>
        </p:nvSpPr>
        <p:spPr>
          <a:xfrm>
            <a:off x="730000" y="1318650"/>
            <a:ext cx="4200300" cy="1381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Helvetica Neue" panose="020B0604020202020204" charset="0"/>
              </a:rPr>
              <a:t>Switch and Push Button</a:t>
            </a:r>
            <a:endParaRPr dirty="0">
              <a:latin typeface="Helvetica Neue" panose="020B0604020202020204" charset="0"/>
            </a:endParaRPr>
          </a:p>
        </p:txBody>
      </p:sp>
      <p:sp>
        <p:nvSpPr>
          <p:cNvPr id="165" name="Google Shape;165;p22"/>
          <p:cNvSpPr txBox="1">
            <a:spLocks noGrp="1"/>
          </p:cNvSpPr>
          <p:nvPr>
            <p:ph type="sldNum" idx="12"/>
          </p:nvPr>
        </p:nvSpPr>
        <p:spPr>
          <a:xfrm>
            <a:off x="7193544" y="4749850"/>
            <a:ext cx="18915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a:t>Junxu Zeng </a:t>
            </a:r>
            <a:fld id="{00000000-1234-1234-1234-123412341234}" type="slidenum">
              <a:rPr lang="en"/>
              <a:t>11</a:t>
            </a:fld>
            <a:endParaRPr/>
          </a:p>
        </p:txBody>
      </p:sp>
      <p:graphicFrame>
        <p:nvGraphicFramePr>
          <p:cNvPr id="166" name="Google Shape;166;p22"/>
          <p:cNvGraphicFramePr/>
          <p:nvPr>
            <p:extLst>
              <p:ext uri="{D42A27DB-BD31-4B8C-83A1-F6EECF244321}">
                <p14:modId xmlns:p14="http://schemas.microsoft.com/office/powerpoint/2010/main" val="1060174078"/>
              </p:ext>
            </p:extLst>
          </p:nvPr>
        </p:nvGraphicFramePr>
        <p:xfrm>
          <a:off x="3862316" y="1947213"/>
          <a:ext cx="5120034" cy="2273925"/>
        </p:xfrm>
        <a:graphic>
          <a:graphicData uri="http://schemas.openxmlformats.org/drawingml/2006/table">
            <a:tbl>
              <a:tblPr>
                <a:noFill/>
                <a:tableStyleId>{926B94D2-5660-4656-A8A2-F9A8FE47ECE2}</a:tableStyleId>
              </a:tblPr>
              <a:tblGrid>
                <a:gridCol w="1024012">
                  <a:extLst>
                    <a:ext uri="{9D8B030D-6E8A-4147-A177-3AD203B41FA5}">
                      <a16:colId xmlns:a16="http://schemas.microsoft.com/office/drawing/2014/main" val="20000"/>
                    </a:ext>
                  </a:extLst>
                </a:gridCol>
                <a:gridCol w="1164387">
                  <a:extLst>
                    <a:ext uri="{9D8B030D-6E8A-4147-A177-3AD203B41FA5}">
                      <a16:colId xmlns:a16="http://schemas.microsoft.com/office/drawing/2014/main" val="20001"/>
                    </a:ext>
                  </a:extLst>
                </a:gridCol>
                <a:gridCol w="883611">
                  <a:extLst>
                    <a:ext uri="{9D8B030D-6E8A-4147-A177-3AD203B41FA5}">
                      <a16:colId xmlns:a16="http://schemas.microsoft.com/office/drawing/2014/main" val="20002"/>
                    </a:ext>
                  </a:extLst>
                </a:gridCol>
                <a:gridCol w="1024012">
                  <a:extLst>
                    <a:ext uri="{9D8B030D-6E8A-4147-A177-3AD203B41FA5}">
                      <a16:colId xmlns:a16="http://schemas.microsoft.com/office/drawing/2014/main" val="20003"/>
                    </a:ext>
                  </a:extLst>
                </a:gridCol>
                <a:gridCol w="1024012">
                  <a:extLst>
                    <a:ext uri="{9D8B030D-6E8A-4147-A177-3AD203B41FA5}">
                      <a16:colId xmlns:a16="http://schemas.microsoft.com/office/drawing/2014/main" val="20004"/>
                    </a:ext>
                  </a:extLst>
                </a:gridCol>
              </a:tblGrid>
              <a:tr h="376000">
                <a:tc>
                  <a:txBody>
                    <a:bodyPr/>
                    <a:lstStyle/>
                    <a:p>
                      <a:pPr marL="0" lvl="0" indent="0" algn="just" rtl="0">
                        <a:spcBef>
                          <a:spcPts val="0"/>
                        </a:spcBef>
                        <a:spcAft>
                          <a:spcPts val="0"/>
                        </a:spcAft>
                        <a:buNone/>
                      </a:pPr>
                      <a:r>
                        <a:rPr lang="en" sz="1200" b="1">
                          <a:solidFill>
                            <a:srgbClr val="FFFFFF"/>
                          </a:solidFill>
                          <a:latin typeface="Helvetica Neue"/>
                          <a:ea typeface="Helvetica Neue"/>
                          <a:cs typeface="Helvetica Neue"/>
                          <a:sym typeface="Helvetica Neue"/>
                        </a:rPr>
                        <a:t>Parameters</a:t>
                      </a:r>
                      <a:endParaRPr sz="1200" b="1">
                        <a:solidFill>
                          <a:srgbClr val="FFFFFF"/>
                        </a:solidFill>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b="1">
                          <a:solidFill>
                            <a:srgbClr val="FFFFFF"/>
                          </a:solidFill>
                          <a:latin typeface="Helvetica Neue"/>
                          <a:ea typeface="Helvetica Neue"/>
                          <a:cs typeface="Helvetica Neue"/>
                          <a:sym typeface="Helvetica Neue"/>
                        </a:rPr>
                        <a:t>Conditions/Descriptions </a:t>
                      </a:r>
                      <a:endParaRPr sz="1200" b="1">
                        <a:solidFill>
                          <a:srgbClr val="FFFFFF"/>
                        </a:solidFill>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b="1">
                          <a:solidFill>
                            <a:srgbClr val="FFFFFF"/>
                          </a:solidFill>
                          <a:latin typeface="Helvetica Neue"/>
                          <a:ea typeface="Helvetica Neue"/>
                          <a:cs typeface="Helvetica Neue"/>
                          <a:sym typeface="Helvetica Neue"/>
                        </a:rPr>
                        <a:t>Min</a:t>
                      </a:r>
                      <a:endParaRPr sz="1200" b="1">
                        <a:solidFill>
                          <a:srgbClr val="FFFFFF"/>
                        </a:solidFill>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b="1">
                          <a:solidFill>
                            <a:srgbClr val="FFFFFF"/>
                          </a:solidFill>
                          <a:latin typeface="Helvetica Neue"/>
                          <a:ea typeface="Helvetica Neue"/>
                          <a:cs typeface="Helvetica Neue"/>
                          <a:sym typeface="Helvetica Neue"/>
                        </a:rPr>
                        <a:t>Max</a:t>
                      </a:r>
                      <a:endParaRPr sz="1200" b="1">
                        <a:solidFill>
                          <a:srgbClr val="FFFFFF"/>
                        </a:solidFill>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b="1">
                          <a:solidFill>
                            <a:srgbClr val="FFFFFF"/>
                          </a:solidFill>
                          <a:latin typeface="Helvetica Neue"/>
                          <a:ea typeface="Helvetica Neue"/>
                          <a:cs typeface="Helvetica Neue"/>
                          <a:sym typeface="Helvetica Neue"/>
                        </a:rPr>
                        <a:t>Units</a:t>
                      </a:r>
                      <a:endParaRPr sz="1200" b="1">
                        <a:solidFill>
                          <a:srgbClr val="FFFFFF"/>
                        </a:solidFill>
                        <a:latin typeface="Helvetica Neue"/>
                        <a:ea typeface="Helvetica Neue"/>
                        <a:cs typeface="Helvetica Neue"/>
                        <a:sym typeface="Helvetica Neue"/>
                      </a:endParaRPr>
                    </a:p>
                  </a:txBody>
                  <a:tcPr marL="63500" marR="63500" marT="63500" marB="63500">
                    <a:solidFill>
                      <a:srgbClr val="156082"/>
                    </a:solidFill>
                  </a:tcPr>
                </a:tc>
                <a:extLst>
                  <a:ext uri="{0D108BD9-81ED-4DB2-BD59-A6C34878D82A}">
                    <a16:rowId xmlns:a16="http://schemas.microsoft.com/office/drawing/2014/main" val="10000"/>
                  </a:ext>
                </a:extLst>
              </a:tr>
              <a:tr h="597525">
                <a:tc>
                  <a:txBody>
                    <a:bodyPr/>
                    <a:lstStyle/>
                    <a:p>
                      <a:pPr marL="0" lvl="0" indent="0" algn="just" rtl="0">
                        <a:spcBef>
                          <a:spcPts val="0"/>
                        </a:spcBef>
                        <a:spcAft>
                          <a:spcPts val="900"/>
                        </a:spcAft>
                        <a:buNone/>
                      </a:pPr>
                      <a:r>
                        <a:rPr lang="en" sz="1200" dirty="0">
                          <a:latin typeface="Helvetica Neue"/>
                          <a:ea typeface="Helvetica Neue"/>
                          <a:cs typeface="Helvetica Neue"/>
                          <a:sym typeface="Helvetica Neue"/>
                        </a:rPr>
                        <a:t>Rated Voltage</a:t>
                      </a:r>
                      <a:endParaRPr sz="1200" dirty="0">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tcPr>
                </a:tc>
                <a:tc>
                  <a:txBody>
                    <a:bodyPr/>
                    <a:lstStyle/>
                    <a:p>
                      <a:pPr marL="0" lvl="0" indent="0" algn="just" rtl="0">
                        <a:spcBef>
                          <a:spcPts val="0"/>
                        </a:spcBef>
                        <a:spcAft>
                          <a:spcPts val="0"/>
                        </a:spcAft>
                        <a:buNone/>
                      </a:pP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tcPr>
                </a:tc>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1</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12</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tcPr>
                </a:tc>
                <a:tc>
                  <a:txBody>
                    <a:bodyPr/>
                    <a:lstStyle/>
                    <a:p>
                      <a:pPr marL="0" lvl="0" indent="0" algn="just" rtl="0">
                        <a:spcBef>
                          <a:spcPts val="0"/>
                        </a:spcBef>
                        <a:spcAft>
                          <a:spcPts val="0"/>
                        </a:spcAft>
                        <a:buNone/>
                      </a:pPr>
                      <a:r>
                        <a:rPr lang="en" sz="1200">
                          <a:solidFill>
                            <a:srgbClr val="0D0D0D"/>
                          </a:solidFill>
                          <a:highlight>
                            <a:srgbClr val="FFFFFF"/>
                          </a:highlight>
                          <a:latin typeface="Helvetica Neue"/>
                          <a:ea typeface="Helvetica Neue"/>
                          <a:cs typeface="Helvetica Neue"/>
                          <a:sym typeface="Helvetica Neue"/>
                        </a:rPr>
                        <a:t>Vdc</a:t>
                      </a:r>
                      <a:endParaRPr sz="1200">
                        <a:solidFill>
                          <a:srgbClr val="0D0D0D"/>
                        </a:solidFill>
                        <a:highlight>
                          <a:srgbClr val="FFFFFF"/>
                        </a:highlight>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tcPr>
                </a:tc>
                <a:extLst>
                  <a:ext uri="{0D108BD9-81ED-4DB2-BD59-A6C34878D82A}">
                    <a16:rowId xmlns:a16="http://schemas.microsoft.com/office/drawing/2014/main" val="10001"/>
                  </a:ext>
                </a:extLst>
              </a:tr>
              <a:tr h="350825">
                <a:tc>
                  <a:txBody>
                    <a:bodyPr/>
                    <a:lstStyle/>
                    <a:p>
                      <a:pPr marL="0" lvl="0" indent="0" algn="just" rtl="0">
                        <a:spcBef>
                          <a:spcPts val="0"/>
                        </a:spcBef>
                        <a:spcAft>
                          <a:spcPts val="0"/>
                        </a:spcAft>
                        <a:buNone/>
                      </a:pPr>
                      <a:r>
                        <a:rPr lang="en" sz="1250">
                          <a:solidFill>
                            <a:srgbClr val="333333"/>
                          </a:solidFill>
                          <a:latin typeface="Helvetica Neue"/>
                          <a:ea typeface="Helvetica Neue"/>
                          <a:cs typeface="Helvetica Neue"/>
                          <a:sym typeface="Helvetica Neue"/>
                        </a:rPr>
                        <a:t>Rate Current</a:t>
                      </a:r>
                      <a:endParaRPr sz="1250">
                        <a:solidFill>
                          <a:srgbClr val="333333"/>
                        </a:solidFill>
                        <a:latin typeface="Helvetica Neue"/>
                        <a:ea typeface="Helvetica Neue"/>
                        <a:cs typeface="Helvetica Neue"/>
                        <a:sym typeface="Helvetica Neue"/>
                      </a:endParaRPr>
                    </a:p>
                    <a:p>
                      <a:pPr marL="0" lvl="0" indent="0" algn="just" rtl="0">
                        <a:spcBef>
                          <a:spcPts val="0"/>
                        </a:spcBef>
                        <a:spcAft>
                          <a:spcPts val="0"/>
                        </a:spcAft>
                        <a:buNone/>
                      </a:pP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0.01</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50</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mA</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extLst>
                  <a:ext uri="{0D108BD9-81ED-4DB2-BD59-A6C34878D82A}">
                    <a16:rowId xmlns:a16="http://schemas.microsoft.com/office/drawing/2014/main" val="10002"/>
                  </a:ext>
                </a:extLst>
              </a:tr>
              <a:tr h="344125">
                <a:tc>
                  <a:txBody>
                    <a:bodyPr/>
                    <a:lstStyle/>
                    <a:p>
                      <a:pPr marL="0" lvl="0" indent="0" algn="just" rtl="0">
                        <a:spcBef>
                          <a:spcPts val="0"/>
                        </a:spcBef>
                        <a:spcAft>
                          <a:spcPts val="0"/>
                        </a:spcAft>
                        <a:buNone/>
                      </a:pPr>
                      <a:r>
                        <a:rPr lang="en" sz="1200" dirty="0">
                          <a:solidFill>
                            <a:srgbClr val="333333"/>
                          </a:solidFill>
                          <a:latin typeface="Helvetica Neue"/>
                          <a:ea typeface="Helvetica Neue"/>
                          <a:cs typeface="Helvetica Neue"/>
                          <a:sym typeface="Helvetica Neue"/>
                        </a:rPr>
                        <a:t>Withstand Voltage</a:t>
                      </a:r>
                      <a:endParaRPr sz="1200" dirty="0">
                        <a:solidFill>
                          <a:srgbClr val="333333"/>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For 1 min</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250</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Vac</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extLst>
                  <a:ext uri="{0D108BD9-81ED-4DB2-BD59-A6C34878D82A}">
                    <a16:rowId xmlns:a16="http://schemas.microsoft.com/office/drawing/2014/main" val="10003"/>
                  </a:ext>
                </a:extLst>
              </a:tr>
            </a:tbl>
          </a:graphicData>
        </a:graphic>
      </p:graphicFrame>
      <p:pic>
        <p:nvPicPr>
          <p:cNvPr id="167" name="Google Shape;167;p22"/>
          <p:cNvPicPr preferRelativeResize="0"/>
          <p:nvPr/>
        </p:nvPicPr>
        <p:blipFill>
          <a:blip r:embed="rId5">
            <a:alphaModFix/>
          </a:blip>
          <a:stretch>
            <a:fillRect/>
          </a:stretch>
        </p:blipFill>
        <p:spPr>
          <a:xfrm>
            <a:off x="876950" y="3581400"/>
            <a:ext cx="754275" cy="754275"/>
          </a:xfrm>
          <a:prstGeom prst="rect">
            <a:avLst/>
          </a:prstGeom>
          <a:noFill/>
          <a:ln>
            <a:noFill/>
          </a:ln>
        </p:spPr>
      </p:pic>
      <p:pic>
        <p:nvPicPr>
          <p:cNvPr id="168" name="Google Shape;168;p22"/>
          <p:cNvPicPr preferRelativeResize="0"/>
          <p:nvPr/>
        </p:nvPicPr>
        <p:blipFill>
          <a:blip r:embed="rId6">
            <a:alphaModFix/>
          </a:blip>
          <a:stretch>
            <a:fillRect/>
          </a:stretch>
        </p:blipFill>
        <p:spPr>
          <a:xfrm>
            <a:off x="2040339" y="2265527"/>
            <a:ext cx="1550249" cy="1442023"/>
          </a:xfrm>
          <a:prstGeom prst="rect">
            <a:avLst/>
          </a:prstGeom>
          <a:noFill/>
          <a:ln>
            <a:noFill/>
          </a:ln>
        </p:spPr>
      </p:pic>
      <p:pic>
        <p:nvPicPr>
          <p:cNvPr id="169" name="Google Shape;169;p22"/>
          <p:cNvPicPr preferRelativeResize="0"/>
          <p:nvPr/>
        </p:nvPicPr>
        <p:blipFill>
          <a:blip r:embed="rId7">
            <a:alphaModFix/>
          </a:blip>
          <a:stretch>
            <a:fillRect/>
          </a:stretch>
        </p:blipFill>
        <p:spPr>
          <a:xfrm>
            <a:off x="8396097" y="4426575"/>
            <a:ext cx="335351" cy="409876"/>
          </a:xfrm>
          <a:prstGeom prst="rect">
            <a:avLst/>
          </a:prstGeom>
          <a:noFill/>
          <a:ln>
            <a:noFill/>
          </a:ln>
        </p:spPr>
      </p:pic>
      <p:pic>
        <p:nvPicPr>
          <p:cNvPr id="14" name="Audio 13">
            <a:hlinkClick r:id="" action="ppaction://media"/>
            <a:extLst>
              <a:ext uri="{FF2B5EF4-FFF2-40B4-BE49-F238E27FC236}">
                <a16:creationId xmlns:a16="http://schemas.microsoft.com/office/drawing/2014/main" id="{B5F71144-4E58-BE00-026B-31DBFA6B189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6335"/>
    </mc:Choice>
    <mc:Fallback xmlns="">
      <p:transition spd="slow" advTm="26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730000" y="1318650"/>
            <a:ext cx="3300900" cy="612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Helvetica Neue" panose="020B0604020202020204" charset="0"/>
              </a:rPr>
              <a:t>Weight Sensor</a:t>
            </a:r>
            <a:endParaRPr dirty="0">
              <a:latin typeface="Helvetica Neue" panose="020B0604020202020204" charset="0"/>
            </a:endParaRPr>
          </a:p>
        </p:txBody>
      </p:sp>
      <p:sp>
        <p:nvSpPr>
          <p:cNvPr id="175" name="Google Shape;175;p23"/>
          <p:cNvSpPr txBox="1">
            <a:spLocks noGrp="1"/>
          </p:cNvSpPr>
          <p:nvPr>
            <p:ph type="body" idx="1"/>
          </p:nvPr>
        </p:nvSpPr>
        <p:spPr>
          <a:xfrm>
            <a:off x="730000" y="1963300"/>
            <a:ext cx="3300900" cy="278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latin typeface="Helvetica Neue" panose="020B0604020202020204" charset="0"/>
              </a:rPr>
              <a:t>The weight sensor will be used in conjunction with the motion sensor in order to achieve the same goal, safety. It will use the HX711 Analog to Digital converter to produce an input signal for the microcontroller to read and determine if the motor should be stopped. We chose the load cell from ShangHJ for its support of a 5V working voltage and being a block form factor.</a:t>
            </a:r>
            <a:endParaRPr dirty="0">
              <a:latin typeface="Helvetica Neue" panose="020B0604020202020204" charset="0"/>
            </a:endParaRPr>
          </a:p>
        </p:txBody>
      </p:sp>
      <p:sp>
        <p:nvSpPr>
          <p:cNvPr id="176" name="Google Shape;176;p2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graphicFrame>
        <p:nvGraphicFramePr>
          <p:cNvPr id="177" name="Google Shape;177;p23"/>
          <p:cNvGraphicFramePr/>
          <p:nvPr/>
        </p:nvGraphicFramePr>
        <p:xfrm>
          <a:off x="4315375" y="1083800"/>
          <a:ext cx="4444025" cy="2340850"/>
        </p:xfrm>
        <a:graphic>
          <a:graphicData uri="http://schemas.openxmlformats.org/drawingml/2006/table">
            <a:tbl>
              <a:tblPr>
                <a:noFill/>
                <a:tableStyleId>{926B94D2-5660-4656-A8A2-F9A8FE47ECE2}</a:tableStyleId>
              </a:tblPr>
              <a:tblGrid>
                <a:gridCol w="910350">
                  <a:extLst>
                    <a:ext uri="{9D8B030D-6E8A-4147-A177-3AD203B41FA5}">
                      <a16:colId xmlns:a16="http://schemas.microsoft.com/office/drawing/2014/main" val="20000"/>
                    </a:ext>
                  </a:extLst>
                </a:gridCol>
                <a:gridCol w="781300">
                  <a:extLst>
                    <a:ext uri="{9D8B030D-6E8A-4147-A177-3AD203B41FA5}">
                      <a16:colId xmlns:a16="http://schemas.microsoft.com/office/drawing/2014/main" val="20001"/>
                    </a:ext>
                  </a:extLst>
                </a:gridCol>
                <a:gridCol w="974825">
                  <a:extLst>
                    <a:ext uri="{9D8B030D-6E8A-4147-A177-3AD203B41FA5}">
                      <a16:colId xmlns:a16="http://schemas.microsoft.com/office/drawing/2014/main" val="20002"/>
                    </a:ext>
                  </a:extLst>
                </a:gridCol>
                <a:gridCol w="888775">
                  <a:extLst>
                    <a:ext uri="{9D8B030D-6E8A-4147-A177-3AD203B41FA5}">
                      <a16:colId xmlns:a16="http://schemas.microsoft.com/office/drawing/2014/main" val="20003"/>
                    </a:ext>
                  </a:extLst>
                </a:gridCol>
                <a:gridCol w="888775">
                  <a:extLst>
                    <a:ext uri="{9D8B030D-6E8A-4147-A177-3AD203B41FA5}">
                      <a16:colId xmlns:a16="http://schemas.microsoft.com/office/drawing/2014/main" val="20004"/>
                    </a:ext>
                  </a:extLst>
                </a:gridCol>
              </a:tblGrid>
              <a:tr h="432550">
                <a:tc>
                  <a:txBody>
                    <a:bodyPr/>
                    <a:lstStyle/>
                    <a:p>
                      <a:pPr marL="0" lvl="0" indent="0" algn="just" rtl="0">
                        <a:spcBef>
                          <a:spcPts val="0"/>
                        </a:spcBef>
                        <a:spcAft>
                          <a:spcPts val="0"/>
                        </a:spcAft>
                        <a:buNone/>
                      </a:pPr>
                      <a:r>
                        <a:rPr lang="en" sz="1000">
                          <a:solidFill>
                            <a:srgbClr val="FFFFFF"/>
                          </a:solidFill>
                          <a:highlight>
                            <a:srgbClr val="156082"/>
                          </a:highlight>
                          <a:latin typeface="Helvetica Neue"/>
                          <a:ea typeface="Helvetica Neue"/>
                          <a:cs typeface="Helvetica Neue"/>
                          <a:sym typeface="Helvetica Neue"/>
                        </a:rPr>
                        <a:t>Name</a:t>
                      </a:r>
                      <a:endParaRPr sz="10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000">
                          <a:solidFill>
                            <a:srgbClr val="FFFFFF"/>
                          </a:solidFill>
                          <a:highlight>
                            <a:srgbClr val="156082"/>
                          </a:highlight>
                          <a:latin typeface="Helvetica Neue"/>
                          <a:ea typeface="Helvetica Neue"/>
                          <a:cs typeface="Helvetica Neue"/>
                          <a:sym typeface="Helvetica Neue"/>
                        </a:rPr>
                        <a:t>Cost</a:t>
                      </a:r>
                      <a:endParaRPr sz="10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000">
                          <a:solidFill>
                            <a:srgbClr val="FFFFFF"/>
                          </a:solidFill>
                          <a:highlight>
                            <a:srgbClr val="156082"/>
                          </a:highlight>
                          <a:latin typeface="Helvetica Neue"/>
                          <a:ea typeface="Helvetica Neue"/>
                          <a:cs typeface="Helvetica Neue"/>
                          <a:sym typeface="Helvetica Neue"/>
                        </a:rPr>
                        <a:t>Working Voltage</a:t>
                      </a:r>
                      <a:endParaRPr sz="10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000">
                          <a:solidFill>
                            <a:srgbClr val="FFFFFF"/>
                          </a:solidFill>
                          <a:highlight>
                            <a:srgbClr val="156082"/>
                          </a:highlight>
                          <a:latin typeface="Helvetica Neue"/>
                          <a:ea typeface="Helvetica Neue"/>
                          <a:cs typeface="Helvetica Neue"/>
                          <a:sym typeface="Helvetica Neue"/>
                        </a:rPr>
                        <a:t>Sensing Range</a:t>
                      </a:r>
                      <a:endParaRPr sz="10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000">
                          <a:solidFill>
                            <a:srgbClr val="FFFFFF"/>
                          </a:solidFill>
                          <a:highlight>
                            <a:srgbClr val="156082"/>
                          </a:highlight>
                          <a:latin typeface="Helvetica Neue"/>
                          <a:ea typeface="Helvetica Neue"/>
                          <a:cs typeface="Helvetica Neue"/>
                          <a:sym typeface="Helvetica Neue"/>
                        </a:rPr>
                        <a:t>Operating Temperature</a:t>
                      </a:r>
                      <a:endParaRPr sz="10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extLst>
                  <a:ext uri="{0D108BD9-81ED-4DB2-BD59-A6C34878D82A}">
                    <a16:rowId xmlns:a16="http://schemas.microsoft.com/office/drawing/2014/main" val="10000"/>
                  </a:ext>
                </a:extLst>
              </a:tr>
              <a:tr h="737875">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NEXTION Strain Gauge Weight Sensor x4</a:t>
                      </a:r>
                      <a:endParaRPr sz="1000">
                        <a:solidFill>
                          <a:srgbClr val="0D0D0D"/>
                        </a:solidFill>
                        <a:latin typeface="Helvetica Neue"/>
                        <a:ea typeface="Helvetica Neue"/>
                        <a:cs typeface="Helvetica Neue"/>
                        <a:sym typeface="Helvetica Neue"/>
                      </a:endParaRPr>
                    </a:p>
                  </a:txBody>
                  <a:tcPr marL="63500" marR="63500" marT="63500" marB="63500">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($8.99)</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3.3V - 5V</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&lt;50kg</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-10 - +50 °C </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B w="12700" cap="flat" cmpd="sng">
                      <a:solidFill>
                        <a:srgbClr val="45B0E1"/>
                      </a:solidFill>
                      <a:prstDash val="solid"/>
                      <a:round/>
                      <a:headEnd type="none" w="sm" len="sm"/>
                      <a:tailEnd type="none" w="sm" len="sm"/>
                    </a:lnB>
                    <a:solidFill>
                      <a:srgbClr val="C1E4F5"/>
                    </a:solidFill>
                  </a:tcPr>
                </a:tc>
                <a:extLst>
                  <a:ext uri="{0D108BD9-81ED-4DB2-BD59-A6C34878D82A}">
                    <a16:rowId xmlns:a16="http://schemas.microsoft.com/office/drawing/2014/main" val="10001"/>
                  </a:ext>
                </a:extLst>
              </a:tr>
              <a:tr h="432550">
                <a:tc>
                  <a:txBody>
                    <a:bodyPr/>
                    <a:lstStyle/>
                    <a:p>
                      <a:pPr marL="0" lvl="0" indent="0" algn="l" rtl="0">
                        <a:spcBef>
                          <a:spcPts val="0"/>
                        </a:spcBef>
                        <a:spcAft>
                          <a:spcPts val="0"/>
                        </a:spcAft>
                        <a:buNone/>
                      </a:pPr>
                      <a:r>
                        <a:rPr lang="en" sz="1000" dirty="0">
                          <a:solidFill>
                            <a:srgbClr val="0D0D0D"/>
                          </a:solidFill>
                          <a:highlight>
                            <a:srgbClr val="FFFFFF"/>
                          </a:highlight>
                          <a:latin typeface="Helvetica Neue"/>
                          <a:ea typeface="Helvetica Neue"/>
                          <a:cs typeface="Helvetica Neue"/>
                          <a:sym typeface="Helvetica Neue"/>
                        </a:rPr>
                        <a:t>Seeed Tech Load Cell</a:t>
                      </a:r>
                      <a:endParaRPr sz="1000" dirty="0">
                        <a:solidFill>
                          <a:srgbClr val="0D0D0D"/>
                        </a:solidFill>
                        <a:highlight>
                          <a:srgbClr val="FFFFFF"/>
                        </a:highlight>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tcPr>
                </a:tc>
                <a:tc>
                  <a:txBody>
                    <a:bodyPr/>
                    <a:lstStyle/>
                    <a:p>
                      <a:pPr marL="0" lvl="0" indent="0" algn="l" rtl="0">
                        <a:spcBef>
                          <a:spcPts val="0"/>
                        </a:spcBef>
                        <a:spcAft>
                          <a:spcPts val="0"/>
                        </a:spcAft>
                        <a:buNone/>
                      </a:pPr>
                      <a:r>
                        <a:rPr lang="en" sz="1000" dirty="0">
                          <a:solidFill>
                            <a:srgbClr val="0D0D0D"/>
                          </a:solidFill>
                          <a:latin typeface="Helvetica Neue"/>
                          <a:ea typeface="Helvetica Neue"/>
                          <a:cs typeface="Helvetica Neue"/>
                          <a:sym typeface="Helvetica Neue"/>
                        </a:rPr>
                        <a:t>($9.95)</a:t>
                      </a:r>
                      <a:endParaRPr sz="10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10V - 15V</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&lt;50kg</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rgbClr val="0D0D0D"/>
                          </a:solidFill>
                          <a:highlight>
                            <a:srgbClr val="FFFFFF"/>
                          </a:highlight>
                          <a:latin typeface="Helvetica Neue"/>
                          <a:ea typeface="Helvetica Neue"/>
                          <a:cs typeface="Helvetica Neue"/>
                          <a:sym typeface="Helvetica Neue"/>
                        </a:rPr>
                        <a:t>-35 - +80 </a:t>
                      </a:r>
                      <a:r>
                        <a:rPr lang="en" sz="1000">
                          <a:solidFill>
                            <a:srgbClr val="0D0D0D"/>
                          </a:solidFill>
                          <a:latin typeface="Helvetica Neue"/>
                          <a:ea typeface="Helvetica Neue"/>
                          <a:cs typeface="Helvetica Neue"/>
                          <a:sym typeface="Helvetica Neue"/>
                        </a:rPr>
                        <a:t>°C </a:t>
                      </a:r>
                      <a:endParaRPr sz="1000">
                        <a:solidFill>
                          <a:srgbClr val="0D0D0D"/>
                        </a:solidFill>
                        <a:highlight>
                          <a:srgbClr val="FFFFFF"/>
                        </a:highlight>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tcPr>
                </a:tc>
                <a:extLst>
                  <a:ext uri="{0D108BD9-81ED-4DB2-BD59-A6C34878D82A}">
                    <a16:rowId xmlns:a16="http://schemas.microsoft.com/office/drawing/2014/main" val="10002"/>
                  </a:ext>
                </a:extLst>
              </a:tr>
              <a:tr h="737875">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ShangHJ Load Cell Weighing Sensor</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($12.99)</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5V - 10V</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&lt;50kg</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 sz="1000" dirty="0">
                          <a:solidFill>
                            <a:srgbClr val="0D0D0D"/>
                          </a:solidFill>
                          <a:latin typeface="Helvetica Neue"/>
                          <a:ea typeface="Helvetica Neue"/>
                          <a:cs typeface="Helvetica Neue"/>
                          <a:sym typeface="Helvetica Neue"/>
                        </a:rPr>
                        <a:t>-10 - +40 °C</a:t>
                      </a:r>
                      <a:endParaRPr sz="10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extLst>
                  <a:ext uri="{0D108BD9-81ED-4DB2-BD59-A6C34878D82A}">
                    <a16:rowId xmlns:a16="http://schemas.microsoft.com/office/drawing/2014/main" val="10003"/>
                  </a:ext>
                </a:extLst>
              </a:tr>
            </a:tbl>
          </a:graphicData>
        </a:graphic>
      </p:graphicFrame>
      <p:pic>
        <p:nvPicPr>
          <p:cNvPr id="178" name="Google Shape;178;p23"/>
          <p:cNvPicPr preferRelativeResize="0"/>
          <p:nvPr/>
        </p:nvPicPr>
        <p:blipFill>
          <a:blip r:embed="rId5">
            <a:alphaModFix/>
          </a:blip>
          <a:stretch>
            <a:fillRect/>
          </a:stretch>
        </p:blipFill>
        <p:spPr>
          <a:xfrm>
            <a:off x="4315375" y="3560800"/>
            <a:ext cx="1484000" cy="1394750"/>
          </a:xfrm>
          <a:prstGeom prst="rect">
            <a:avLst/>
          </a:prstGeom>
          <a:noFill/>
          <a:ln>
            <a:noFill/>
          </a:ln>
        </p:spPr>
      </p:pic>
      <p:pic>
        <p:nvPicPr>
          <p:cNvPr id="179" name="Google Shape;179;p23"/>
          <p:cNvPicPr preferRelativeResize="0"/>
          <p:nvPr/>
        </p:nvPicPr>
        <p:blipFill>
          <a:blip r:embed="rId6">
            <a:alphaModFix/>
          </a:blip>
          <a:stretch>
            <a:fillRect/>
          </a:stretch>
        </p:blipFill>
        <p:spPr>
          <a:xfrm>
            <a:off x="6083838" y="3560800"/>
            <a:ext cx="1763851" cy="1394750"/>
          </a:xfrm>
          <a:prstGeom prst="rect">
            <a:avLst/>
          </a:prstGeom>
          <a:noFill/>
          <a:ln>
            <a:noFill/>
          </a:ln>
        </p:spPr>
      </p:pic>
      <p:pic>
        <p:nvPicPr>
          <p:cNvPr id="13" name="Audio 12">
            <a:hlinkClick r:id="" action="ppaction://media"/>
            <a:extLst>
              <a:ext uri="{FF2B5EF4-FFF2-40B4-BE49-F238E27FC236}">
                <a16:creationId xmlns:a16="http://schemas.microsoft.com/office/drawing/2014/main" id="{DF54523D-0B67-C05A-5636-B5DF2B362EB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pic>
        <p:nvPicPr>
          <p:cNvPr id="6" name="Google Shape;354;p44">
            <a:extLst>
              <a:ext uri="{FF2B5EF4-FFF2-40B4-BE49-F238E27FC236}">
                <a16:creationId xmlns:a16="http://schemas.microsoft.com/office/drawing/2014/main" id="{6433FB9D-712B-BD8F-8420-0EEF12BFB1C8}"/>
              </a:ext>
            </a:extLst>
          </p:cNvPr>
          <p:cNvPicPr preferRelativeResize="0"/>
          <p:nvPr/>
        </p:nvPicPr>
        <p:blipFill>
          <a:blip r:embed="rId8">
            <a:alphaModFix/>
          </a:blip>
          <a:stretch>
            <a:fillRect/>
          </a:stretch>
        </p:blipFill>
        <p:spPr>
          <a:xfrm>
            <a:off x="65314" y="79414"/>
            <a:ext cx="769257" cy="718872"/>
          </a:xfrm>
          <a:prstGeom prst="rect">
            <a:avLst/>
          </a:prstGeom>
          <a:noFill/>
          <a:ln>
            <a:noFill/>
          </a:ln>
        </p:spPr>
      </p:pic>
      <p:sp>
        <p:nvSpPr>
          <p:cNvPr id="7" name="Google Shape;212;p27">
            <a:extLst>
              <a:ext uri="{FF2B5EF4-FFF2-40B4-BE49-F238E27FC236}">
                <a16:creationId xmlns:a16="http://schemas.microsoft.com/office/drawing/2014/main" id="{74BDC93B-327B-0690-97FF-365F7495FD2B}"/>
              </a:ext>
            </a:extLst>
          </p:cNvPr>
          <p:cNvSpPr txBox="1">
            <a:spLocks/>
          </p:cNvSpPr>
          <p:nvPr/>
        </p:nvSpPr>
        <p:spPr>
          <a:xfrm>
            <a:off x="-65314" y="795442"/>
            <a:ext cx="1037770" cy="3584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Eliezer Roman</a:t>
            </a:r>
          </a:p>
          <a:p>
            <a:pPr algn="ctr"/>
            <a:r>
              <a:rPr lang="en-US" dirty="0"/>
              <a:t>Electrical Engineer</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advTm="61760"/>
    </mc:Choice>
    <mc:Fallback xmlns="">
      <p:transition spd="slow" advTm="61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B3B59-8511-1A39-AFA5-E5E59B53341B}"/>
              </a:ext>
            </a:extLst>
          </p:cNvPr>
          <p:cNvSpPr>
            <a:spLocks noGrp="1"/>
          </p:cNvSpPr>
          <p:nvPr>
            <p:ph type="title"/>
          </p:nvPr>
        </p:nvSpPr>
        <p:spPr/>
        <p:txBody>
          <a:bodyPr/>
          <a:lstStyle/>
          <a:p>
            <a:r>
              <a:rPr lang="en-US" dirty="0">
                <a:latin typeface="Helvetica Neue" panose="020B0604020202020204" charset="0"/>
              </a:rPr>
              <a:t>Weight Sensor</a:t>
            </a:r>
          </a:p>
        </p:txBody>
      </p:sp>
      <p:sp>
        <p:nvSpPr>
          <p:cNvPr id="4" name="Slide Number Placeholder 3">
            <a:extLst>
              <a:ext uri="{FF2B5EF4-FFF2-40B4-BE49-F238E27FC236}">
                <a16:creationId xmlns:a16="http://schemas.microsoft.com/office/drawing/2014/main" id="{3EE6856D-6F82-121B-932A-96F56B40E5A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graphicFrame>
        <p:nvGraphicFramePr>
          <p:cNvPr id="5" name="Table 4">
            <a:extLst>
              <a:ext uri="{FF2B5EF4-FFF2-40B4-BE49-F238E27FC236}">
                <a16:creationId xmlns:a16="http://schemas.microsoft.com/office/drawing/2014/main" id="{AE762813-9B9A-5CEC-998B-415DDBFA5765}"/>
              </a:ext>
            </a:extLst>
          </p:cNvPr>
          <p:cNvGraphicFramePr>
            <a:graphicFrameLocks noGrp="1"/>
          </p:cNvGraphicFramePr>
          <p:nvPr>
            <p:extLst>
              <p:ext uri="{D42A27DB-BD31-4B8C-83A1-F6EECF244321}">
                <p14:modId xmlns:p14="http://schemas.microsoft.com/office/powerpoint/2010/main" val="2756937242"/>
              </p:ext>
            </p:extLst>
          </p:nvPr>
        </p:nvGraphicFramePr>
        <p:xfrm>
          <a:off x="4030900" y="1103658"/>
          <a:ext cx="4299438" cy="2377440"/>
        </p:xfrm>
        <a:graphic>
          <a:graphicData uri="http://schemas.openxmlformats.org/drawingml/2006/table">
            <a:tbl>
              <a:tblPr/>
              <a:tblGrid>
                <a:gridCol w="1126885">
                  <a:extLst>
                    <a:ext uri="{9D8B030D-6E8A-4147-A177-3AD203B41FA5}">
                      <a16:colId xmlns:a16="http://schemas.microsoft.com/office/drawing/2014/main" val="3889636773"/>
                    </a:ext>
                  </a:extLst>
                </a:gridCol>
                <a:gridCol w="814223">
                  <a:extLst>
                    <a:ext uri="{9D8B030D-6E8A-4147-A177-3AD203B41FA5}">
                      <a16:colId xmlns:a16="http://schemas.microsoft.com/office/drawing/2014/main" val="753421613"/>
                    </a:ext>
                  </a:extLst>
                </a:gridCol>
                <a:gridCol w="2358330">
                  <a:extLst>
                    <a:ext uri="{9D8B030D-6E8A-4147-A177-3AD203B41FA5}">
                      <a16:colId xmlns:a16="http://schemas.microsoft.com/office/drawing/2014/main" val="1289691475"/>
                    </a:ext>
                  </a:extLst>
                </a:gridCol>
              </a:tblGrid>
              <a:tr h="0">
                <a:tc>
                  <a:txBody>
                    <a:bodyPr/>
                    <a:lstStyle/>
                    <a:p>
                      <a:pPr algn="just" rtl="0" fontAlgn="t">
                        <a:spcBef>
                          <a:spcPts val="1200"/>
                        </a:spcBef>
                        <a:spcAft>
                          <a:spcPts val="0"/>
                        </a:spcAft>
                      </a:pPr>
                      <a:r>
                        <a:rPr lang="en-US" sz="1200" b="1" i="0" u="none" strike="noStrike" dirty="0">
                          <a:solidFill>
                            <a:srgbClr val="FFFFFF"/>
                          </a:solidFill>
                          <a:effectLst/>
                          <a:highlight>
                            <a:srgbClr val="156082"/>
                          </a:highlight>
                          <a:latin typeface="Helvetica Neue" panose="020B0604020202020204" charset="0"/>
                        </a:rPr>
                        <a:t>Name</a:t>
                      </a:r>
                      <a:endParaRPr lang="en-US" b="1" dirty="0">
                        <a:effectLst/>
                        <a:highlight>
                          <a:srgbClr val="156082"/>
                        </a:highlight>
                      </a:endParaRPr>
                    </a:p>
                  </a:txBody>
                  <a:tcPr marL="63500" marR="63500">
                    <a:lnL w="7620" cap="flat" cmpd="sng" algn="ctr">
                      <a:solidFill>
                        <a:srgbClr val="156082"/>
                      </a:solidFill>
                      <a:prstDash val="solid"/>
                      <a:round/>
                      <a:headEnd type="none" w="med" len="med"/>
                      <a:tailEnd type="none" w="med" len="med"/>
                    </a:lnL>
                    <a:lnR>
                      <a:noFill/>
                    </a:lnR>
                    <a:lnT w="7620" cap="flat" cmpd="sng" algn="ctr">
                      <a:solidFill>
                        <a:srgbClr val="156082"/>
                      </a:solidFill>
                      <a:prstDash val="solid"/>
                      <a:round/>
                      <a:headEnd type="none" w="med" len="med"/>
                      <a:tailEnd type="none" w="med" len="med"/>
                    </a:lnT>
                    <a:lnB w="7620" cap="flat" cmpd="sng" algn="ctr">
                      <a:solidFill>
                        <a:srgbClr val="156082"/>
                      </a:solidFill>
                      <a:prstDash val="solid"/>
                      <a:round/>
                      <a:headEnd type="none" w="med" len="med"/>
                      <a:tailEnd type="none" w="med" len="med"/>
                    </a:lnB>
                    <a:solidFill>
                      <a:srgbClr val="156082"/>
                    </a:solidFill>
                  </a:tcPr>
                </a:tc>
                <a:tc>
                  <a:txBody>
                    <a:bodyPr/>
                    <a:lstStyle/>
                    <a:p>
                      <a:pPr algn="just" rtl="0" fontAlgn="t">
                        <a:spcBef>
                          <a:spcPts val="1200"/>
                        </a:spcBef>
                        <a:spcAft>
                          <a:spcPts val="0"/>
                        </a:spcAft>
                      </a:pPr>
                      <a:r>
                        <a:rPr lang="en-US" sz="1200" b="1" i="0" u="none" strike="noStrike" dirty="0">
                          <a:solidFill>
                            <a:srgbClr val="FFFFFF"/>
                          </a:solidFill>
                          <a:effectLst/>
                          <a:highlight>
                            <a:srgbClr val="156082"/>
                          </a:highlight>
                          <a:latin typeface="Helvetica Neue" panose="020B0604020202020204" charset="0"/>
                        </a:rPr>
                        <a:t>Cost </a:t>
                      </a:r>
                      <a:endParaRPr lang="en-US" dirty="0">
                        <a:effectLst/>
                        <a:highlight>
                          <a:srgbClr val="156082"/>
                        </a:highlight>
                      </a:endParaRPr>
                    </a:p>
                  </a:txBody>
                  <a:tcPr marL="63500" marR="63500">
                    <a:lnL>
                      <a:noFill/>
                    </a:lnL>
                    <a:lnR>
                      <a:noFill/>
                    </a:lnR>
                    <a:lnT w="7620" cap="flat" cmpd="sng" algn="ctr">
                      <a:solidFill>
                        <a:srgbClr val="156082"/>
                      </a:solidFill>
                      <a:prstDash val="solid"/>
                      <a:round/>
                      <a:headEnd type="none" w="med" len="med"/>
                      <a:tailEnd type="none" w="med" len="med"/>
                    </a:lnT>
                    <a:lnB w="7620" cap="flat" cmpd="sng" algn="ctr">
                      <a:solidFill>
                        <a:srgbClr val="156082"/>
                      </a:solidFill>
                      <a:prstDash val="solid"/>
                      <a:round/>
                      <a:headEnd type="none" w="med" len="med"/>
                      <a:tailEnd type="none" w="med" len="med"/>
                    </a:lnB>
                    <a:solidFill>
                      <a:srgbClr val="156082"/>
                    </a:solidFill>
                  </a:tcPr>
                </a:tc>
                <a:tc>
                  <a:txBody>
                    <a:bodyPr/>
                    <a:lstStyle/>
                    <a:p>
                      <a:pPr algn="just" rtl="0" fontAlgn="t">
                        <a:spcBef>
                          <a:spcPts val="1200"/>
                        </a:spcBef>
                        <a:spcAft>
                          <a:spcPts val="0"/>
                        </a:spcAft>
                      </a:pPr>
                      <a:r>
                        <a:rPr lang="en-US" sz="1200" b="1" i="0" u="none" strike="noStrike" dirty="0">
                          <a:solidFill>
                            <a:srgbClr val="FFFFFF"/>
                          </a:solidFill>
                          <a:effectLst/>
                          <a:highlight>
                            <a:srgbClr val="156082"/>
                          </a:highlight>
                          <a:latin typeface="Helvetica Neue" panose="020B0604020202020204" charset="0"/>
                        </a:rPr>
                        <a:t>Use case</a:t>
                      </a:r>
                      <a:endParaRPr lang="en-US" dirty="0">
                        <a:effectLst/>
                        <a:highlight>
                          <a:srgbClr val="156082"/>
                        </a:highlight>
                      </a:endParaRPr>
                    </a:p>
                  </a:txBody>
                  <a:tcPr marL="63500" marR="63500">
                    <a:lnL>
                      <a:noFill/>
                    </a:lnL>
                    <a:lnR>
                      <a:noFill/>
                    </a:lnR>
                    <a:lnT w="7620" cap="flat" cmpd="sng" algn="ctr">
                      <a:solidFill>
                        <a:srgbClr val="156082"/>
                      </a:solidFill>
                      <a:prstDash val="solid"/>
                      <a:round/>
                      <a:headEnd type="none" w="med" len="med"/>
                      <a:tailEnd type="none" w="med" len="med"/>
                    </a:lnT>
                    <a:lnB w="7620" cap="flat" cmpd="sng" algn="ctr">
                      <a:solidFill>
                        <a:srgbClr val="156082"/>
                      </a:solidFill>
                      <a:prstDash val="solid"/>
                      <a:round/>
                      <a:headEnd type="none" w="med" len="med"/>
                      <a:tailEnd type="none" w="med" len="med"/>
                    </a:lnB>
                    <a:solidFill>
                      <a:srgbClr val="156082"/>
                    </a:solidFill>
                  </a:tcPr>
                </a:tc>
                <a:extLst>
                  <a:ext uri="{0D108BD9-81ED-4DB2-BD59-A6C34878D82A}">
                    <a16:rowId xmlns:a16="http://schemas.microsoft.com/office/drawing/2014/main" val="2353989206"/>
                  </a:ext>
                </a:extLst>
              </a:tr>
              <a:tr h="590550">
                <a:tc>
                  <a:txBody>
                    <a:bodyPr/>
                    <a:lstStyle/>
                    <a:p>
                      <a:pPr algn="l" rtl="0" fontAlgn="t">
                        <a:spcBef>
                          <a:spcPts val="1200"/>
                        </a:spcBef>
                        <a:spcAft>
                          <a:spcPts val="0"/>
                        </a:spcAft>
                      </a:pPr>
                      <a:r>
                        <a:rPr lang="en-US" sz="1200" b="1" i="0" u="none" strike="noStrike" dirty="0">
                          <a:solidFill>
                            <a:srgbClr val="0D0D0D"/>
                          </a:solidFill>
                          <a:effectLst/>
                          <a:highlight>
                            <a:srgbClr val="FFFF00"/>
                          </a:highlight>
                          <a:latin typeface="Helvetica Neue" panose="020B0604020202020204" charset="0"/>
                        </a:rPr>
                        <a:t>Strain Gauge</a:t>
                      </a:r>
                      <a:endParaRPr lang="en-US" dirty="0">
                        <a:effectLst/>
                        <a:highlight>
                          <a:srgbClr val="FFFF00"/>
                        </a:highlight>
                      </a:endParaRPr>
                    </a:p>
                  </a:txBody>
                  <a:tcPr marL="63500" marR="63500">
                    <a:lnL w="7620" cap="flat" cmpd="sng" algn="ctr">
                      <a:solidFill>
                        <a:srgbClr val="45B0E1"/>
                      </a:solidFill>
                      <a:prstDash val="solid"/>
                      <a:round/>
                      <a:headEnd type="none" w="med" len="med"/>
                      <a:tailEnd type="none" w="med" len="med"/>
                    </a:lnL>
                    <a:lnR w="7620" cap="flat" cmpd="sng" algn="ctr">
                      <a:solidFill>
                        <a:srgbClr val="45B0E1"/>
                      </a:solidFill>
                      <a:prstDash val="solid"/>
                      <a:round/>
                      <a:headEnd type="none" w="med" len="med"/>
                      <a:tailEnd type="none" w="med" len="med"/>
                    </a:lnR>
                    <a:lnT w="7620" cap="flat" cmpd="sng" algn="ctr">
                      <a:solidFill>
                        <a:srgbClr val="156082"/>
                      </a:solidFill>
                      <a:prstDash val="solid"/>
                      <a:round/>
                      <a:headEnd type="none" w="med" len="med"/>
                      <a:tailEnd type="none" w="med" len="med"/>
                    </a:lnT>
                    <a:lnB w="7620" cap="flat" cmpd="sng" algn="ctr">
                      <a:solidFill>
                        <a:srgbClr val="45B0E1"/>
                      </a:solidFill>
                      <a:prstDash val="solid"/>
                      <a:round/>
                      <a:headEnd type="none" w="med" len="med"/>
                      <a:tailEnd type="none" w="med" len="med"/>
                    </a:lnB>
                    <a:solidFill>
                      <a:srgbClr val="FFFF00"/>
                    </a:solidFill>
                  </a:tcPr>
                </a:tc>
                <a:tc>
                  <a:txBody>
                    <a:bodyPr/>
                    <a:lstStyle/>
                    <a:p>
                      <a:pPr algn="l" rtl="0" fontAlgn="t">
                        <a:spcBef>
                          <a:spcPts val="1200"/>
                        </a:spcBef>
                        <a:spcAft>
                          <a:spcPts val="0"/>
                        </a:spcAft>
                      </a:pPr>
                      <a:r>
                        <a:rPr lang="en-US" sz="1200" b="0" i="0" u="none" strike="noStrike" dirty="0">
                          <a:solidFill>
                            <a:srgbClr val="0D0D0D"/>
                          </a:solidFill>
                          <a:effectLst/>
                          <a:highlight>
                            <a:srgbClr val="FFFF00"/>
                          </a:highlight>
                          <a:latin typeface="Helvetica Neue" panose="020B0604020202020204" charset="0"/>
                        </a:rPr>
                        <a:t>Low ($5-10$)</a:t>
                      </a:r>
                      <a:endParaRPr lang="en-US" dirty="0">
                        <a:effectLst/>
                        <a:highlight>
                          <a:srgbClr val="FFFF00"/>
                        </a:highlight>
                      </a:endParaRPr>
                    </a:p>
                  </a:txBody>
                  <a:tcPr marL="63500" marR="63500">
                    <a:lnL w="7620" cap="flat" cmpd="sng" algn="ctr">
                      <a:solidFill>
                        <a:srgbClr val="45B0E1"/>
                      </a:solidFill>
                      <a:prstDash val="solid"/>
                      <a:round/>
                      <a:headEnd type="none" w="med" len="med"/>
                      <a:tailEnd type="none" w="med" len="med"/>
                    </a:lnL>
                    <a:lnR w="7620" cap="flat" cmpd="sng" algn="ctr">
                      <a:solidFill>
                        <a:srgbClr val="45B0E1"/>
                      </a:solidFill>
                      <a:prstDash val="solid"/>
                      <a:round/>
                      <a:headEnd type="none" w="med" len="med"/>
                      <a:tailEnd type="none" w="med" len="med"/>
                    </a:lnR>
                    <a:lnT w="7620" cap="flat" cmpd="sng" algn="ctr">
                      <a:solidFill>
                        <a:srgbClr val="156082"/>
                      </a:solidFill>
                      <a:prstDash val="solid"/>
                      <a:round/>
                      <a:headEnd type="none" w="med" len="med"/>
                      <a:tailEnd type="none" w="med" len="med"/>
                    </a:lnT>
                    <a:lnB w="7620" cap="flat" cmpd="sng" algn="ctr">
                      <a:solidFill>
                        <a:srgbClr val="45B0E1"/>
                      </a:solidFill>
                      <a:prstDash val="solid"/>
                      <a:round/>
                      <a:headEnd type="none" w="med" len="med"/>
                      <a:tailEnd type="none" w="med" len="med"/>
                    </a:lnB>
                    <a:solidFill>
                      <a:srgbClr val="FFFF00"/>
                    </a:solidFill>
                  </a:tcPr>
                </a:tc>
                <a:tc>
                  <a:txBody>
                    <a:bodyPr/>
                    <a:lstStyle/>
                    <a:p>
                      <a:pPr algn="l" rtl="0" fontAlgn="t">
                        <a:spcBef>
                          <a:spcPts val="1200"/>
                        </a:spcBef>
                        <a:spcAft>
                          <a:spcPts val="0"/>
                        </a:spcAft>
                      </a:pPr>
                      <a:r>
                        <a:rPr lang="en-US" sz="1200" b="0" i="0" u="none" strike="noStrike" dirty="0">
                          <a:solidFill>
                            <a:srgbClr val="0D0D0D"/>
                          </a:solidFill>
                          <a:effectLst/>
                          <a:highlight>
                            <a:srgbClr val="FFFF00"/>
                          </a:highlight>
                          <a:latin typeface="Helvetica Neue" panose="020B0604020202020204" charset="0"/>
                        </a:rPr>
                        <a:t>Most common commercial weight sensor, usually found in household weight scales</a:t>
                      </a:r>
                      <a:endParaRPr lang="en-US" dirty="0">
                        <a:effectLst/>
                        <a:highlight>
                          <a:srgbClr val="FFFF00"/>
                        </a:highlight>
                      </a:endParaRPr>
                    </a:p>
                  </a:txBody>
                  <a:tcPr marL="63500" marR="63500">
                    <a:lnL w="7620" cap="flat" cmpd="sng" algn="ctr">
                      <a:solidFill>
                        <a:srgbClr val="45B0E1"/>
                      </a:solidFill>
                      <a:prstDash val="solid"/>
                      <a:round/>
                      <a:headEnd type="none" w="med" len="med"/>
                      <a:tailEnd type="none" w="med" len="med"/>
                    </a:lnL>
                    <a:lnR w="7620" cap="flat" cmpd="sng" algn="ctr">
                      <a:solidFill>
                        <a:srgbClr val="45B0E1"/>
                      </a:solidFill>
                      <a:prstDash val="solid"/>
                      <a:round/>
                      <a:headEnd type="none" w="med" len="med"/>
                      <a:tailEnd type="none" w="med" len="med"/>
                    </a:lnR>
                    <a:lnT w="7620" cap="flat" cmpd="sng" algn="ctr">
                      <a:solidFill>
                        <a:srgbClr val="156082"/>
                      </a:solidFill>
                      <a:prstDash val="solid"/>
                      <a:round/>
                      <a:headEnd type="none" w="med" len="med"/>
                      <a:tailEnd type="none" w="med" len="med"/>
                    </a:lnT>
                    <a:lnB w="7620" cap="flat" cmpd="sng" algn="ctr">
                      <a:solidFill>
                        <a:srgbClr val="45B0E1"/>
                      </a:solidFill>
                      <a:prstDash val="solid"/>
                      <a:round/>
                      <a:headEnd type="none" w="med" len="med"/>
                      <a:tailEnd type="none" w="med" len="med"/>
                    </a:lnB>
                    <a:solidFill>
                      <a:srgbClr val="FFFF00"/>
                    </a:solidFill>
                  </a:tcPr>
                </a:tc>
                <a:extLst>
                  <a:ext uri="{0D108BD9-81ED-4DB2-BD59-A6C34878D82A}">
                    <a16:rowId xmlns:a16="http://schemas.microsoft.com/office/drawing/2014/main" val="703849892"/>
                  </a:ext>
                </a:extLst>
              </a:tr>
              <a:tr h="0">
                <a:tc>
                  <a:txBody>
                    <a:bodyPr/>
                    <a:lstStyle/>
                    <a:p>
                      <a:pPr algn="l" rtl="0" fontAlgn="t">
                        <a:spcBef>
                          <a:spcPts val="1200"/>
                        </a:spcBef>
                        <a:spcAft>
                          <a:spcPts val="0"/>
                        </a:spcAft>
                      </a:pPr>
                      <a:r>
                        <a:rPr lang="en-US" sz="1200" b="1" i="0" u="none" strike="noStrike">
                          <a:solidFill>
                            <a:srgbClr val="0D0D0D"/>
                          </a:solidFill>
                          <a:effectLst/>
                          <a:latin typeface="Helvetica Neue" panose="020B0604020202020204" charset="0"/>
                        </a:rPr>
                        <a:t>Hydraulic</a:t>
                      </a:r>
                      <a:endParaRPr lang="en-US">
                        <a:effectLst/>
                      </a:endParaRPr>
                    </a:p>
                  </a:txBody>
                  <a:tcPr marL="63500" marR="63500">
                    <a:lnL w="7620" cap="flat" cmpd="sng" algn="ctr">
                      <a:solidFill>
                        <a:srgbClr val="45B0E1"/>
                      </a:solidFill>
                      <a:prstDash val="solid"/>
                      <a:round/>
                      <a:headEnd type="none" w="med" len="med"/>
                      <a:tailEnd type="none" w="med" len="med"/>
                    </a:lnL>
                    <a:lnR w="7620" cap="flat" cmpd="sng" algn="ctr">
                      <a:solidFill>
                        <a:srgbClr val="45B0E1"/>
                      </a:solidFill>
                      <a:prstDash val="solid"/>
                      <a:round/>
                      <a:headEnd type="none" w="med" len="med"/>
                      <a:tailEnd type="none" w="med" len="med"/>
                    </a:lnR>
                    <a:lnT w="7620" cap="flat" cmpd="sng" algn="ctr">
                      <a:solidFill>
                        <a:srgbClr val="45B0E1"/>
                      </a:solidFill>
                      <a:prstDash val="solid"/>
                      <a:round/>
                      <a:headEnd type="none" w="med" len="med"/>
                      <a:tailEnd type="none" w="med" len="med"/>
                    </a:lnT>
                    <a:lnB w="7620" cap="flat" cmpd="sng" algn="ctr">
                      <a:solidFill>
                        <a:srgbClr val="45B0E1"/>
                      </a:solidFill>
                      <a:prstDash val="solid"/>
                      <a:round/>
                      <a:headEnd type="none" w="med" len="med"/>
                      <a:tailEnd type="none" w="med" len="med"/>
                    </a:lnB>
                    <a:noFill/>
                  </a:tcPr>
                </a:tc>
                <a:tc>
                  <a:txBody>
                    <a:bodyPr/>
                    <a:lstStyle/>
                    <a:p>
                      <a:pPr algn="l" rtl="0" fontAlgn="t">
                        <a:spcBef>
                          <a:spcPts val="1200"/>
                        </a:spcBef>
                        <a:spcAft>
                          <a:spcPts val="0"/>
                        </a:spcAft>
                      </a:pPr>
                      <a:r>
                        <a:rPr lang="en-US" sz="1200" b="0" i="0" u="none" strike="noStrike">
                          <a:solidFill>
                            <a:srgbClr val="0D0D0D"/>
                          </a:solidFill>
                          <a:effectLst/>
                          <a:latin typeface="Helvetica Neue" panose="020B0604020202020204" charset="0"/>
                        </a:rPr>
                        <a:t>High ($60-$100)</a:t>
                      </a:r>
                      <a:endParaRPr lang="en-US">
                        <a:effectLst/>
                      </a:endParaRPr>
                    </a:p>
                  </a:txBody>
                  <a:tcPr marL="63500" marR="63500">
                    <a:lnL w="7620" cap="flat" cmpd="sng" algn="ctr">
                      <a:solidFill>
                        <a:srgbClr val="45B0E1"/>
                      </a:solidFill>
                      <a:prstDash val="solid"/>
                      <a:round/>
                      <a:headEnd type="none" w="med" len="med"/>
                      <a:tailEnd type="none" w="med" len="med"/>
                    </a:lnL>
                    <a:lnR w="7620" cap="flat" cmpd="sng" algn="ctr">
                      <a:solidFill>
                        <a:srgbClr val="45B0E1"/>
                      </a:solidFill>
                      <a:prstDash val="solid"/>
                      <a:round/>
                      <a:headEnd type="none" w="med" len="med"/>
                      <a:tailEnd type="none" w="med" len="med"/>
                    </a:lnR>
                    <a:lnT w="7620" cap="flat" cmpd="sng" algn="ctr">
                      <a:solidFill>
                        <a:srgbClr val="45B0E1"/>
                      </a:solidFill>
                      <a:prstDash val="solid"/>
                      <a:round/>
                      <a:headEnd type="none" w="med" len="med"/>
                      <a:tailEnd type="none" w="med" len="med"/>
                    </a:lnT>
                    <a:lnB w="7620" cap="flat" cmpd="sng" algn="ctr">
                      <a:solidFill>
                        <a:srgbClr val="45B0E1"/>
                      </a:solidFill>
                      <a:prstDash val="solid"/>
                      <a:round/>
                      <a:headEnd type="none" w="med" len="med"/>
                      <a:tailEnd type="none" w="med" len="med"/>
                    </a:lnB>
                    <a:noFill/>
                  </a:tcPr>
                </a:tc>
                <a:tc>
                  <a:txBody>
                    <a:bodyPr/>
                    <a:lstStyle/>
                    <a:p>
                      <a:pPr algn="l" rtl="0" fontAlgn="t">
                        <a:spcBef>
                          <a:spcPts val="1200"/>
                        </a:spcBef>
                        <a:spcAft>
                          <a:spcPts val="0"/>
                        </a:spcAft>
                      </a:pPr>
                      <a:r>
                        <a:rPr lang="en-US" sz="1200" b="0" i="0" u="none" strike="noStrike">
                          <a:solidFill>
                            <a:srgbClr val="0D0D0D"/>
                          </a:solidFill>
                          <a:effectLst/>
                          <a:latin typeface="Helvetica Neue" panose="020B0604020202020204" charset="0"/>
                        </a:rPr>
                        <a:t>Made for heavy duty industrial use, usually found in a hydraulic press machine or a forklift</a:t>
                      </a:r>
                      <a:endParaRPr lang="en-US">
                        <a:effectLst/>
                      </a:endParaRPr>
                    </a:p>
                  </a:txBody>
                  <a:tcPr marL="63500" marR="63500">
                    <a:lnL w="7620" cap="flat" cmpd="sng" algn="ctr">
                      <a:solidFill>
                        <a:srgbClr val="45B0E1"/>
                      </a:solidFill>
                      <a:prstDash val="solid"/>
                      <a:round/>
                      <a:headEnd type="none" w="med" len="med"/>
                      <a:tailEnd type="none" w="med" len="med"/>
                    </a:lnL>
                    <a:lnR w="7620" cap="flat" cmpd="sng" algn="ctr">
                      <a:solidFill>
                        <a:srgbClr val="45B0E1"/>
                      </a:solidFill>
                      <a:prstDash val="solid"/>
                      <a:round/>
                      <a:headEnd type="none" w="med" len="med"/>
                      <a:tailEnd type="none" w="med" len="med"/>
                    </a:lnR>
                    <a:lnT w="7620" cap="flat" cmpd="sng" algn="ctr">
                      <a:solidFill>
                        <a:srgbClr val="45B0E1"/>
                      </a:solidFill>
                      <a:prstDash val="solid"/>
                      <a:round/>
                      <a:headEnd type="none" w="med" len="med"/>
                      <a:tailEnd type="none" w="med" len="med"/>
                    </a:lnT>
                    <a:lnB w="7620" cap="flat" cmpd="sng" algn="ctr">
                      <a:solidFill>
                        <a:srgbClr val="45B0E1"/>
                      </a:solidFill>
                      <a:prstDash val="solid"/>
                      <a:round/>
                      <a:headEnd type="none" w="med" len="med"/>
                      <a:tailEnd type="none" w="med" len="med"/>
                    </a:lnB>
                    <a:noFill/>
                  </a:tcPr>
                </a:tc>
                <a:extLst>
                  <a:ext uri="{0D108BD9-81ED-4DB2-BD59-A6C34878D82A}">
                    <a16:rowId xmlns:a16="http://schemas.microsoft.com/office/drawing/2014/main" val="583970617"/>
                  </a:ext>
                </a:extLst>
              </a:tr>
              <a:tr h="0">
                <a:tc>
                  <a:txBody>
                    <a:bodyPr/>
                    <a:lstStyle/>
                    <a:p>
                      <a:pPr algn="l" rtl="0" fontAlgn="t">
                        <a:spcBef>
                          <a:spcPts val="1200"/>
                        </a:spcBef>
                        <a:spcAft>
                          <a:spcPts val="0"/>
                        </a:spcAft>
                      </a:pPr>
                      <a:r>
                        <a:rPr lang="en-US" sz="1200" b="1" i="0" u="none" strike="noStrike">
                          <a:solidFill>
                            <a:srgbClr val="0D0D0D"/>
                          </a:solidFill>
                          <a:effectLst/>
                          <a:highlight>
                            <a:srgbClr val="C1E4F5"/>
                          </a:highlight>
                          <a:latin typeface="Helvetica Neue" panose="020B0604020202020204" charset="0"/>
                        </a:rPr>
                        <a:t>Capacitive Based</a:t>
                      </a:r>
                      <a:endParaRPr lang="en-US">
                        <a:effectLst/>
                        <a:highlight>
                          <a:srgbClr val="C1E4F5"/>
                        </a:highlight>
                      </a:endParaRPr>
                    </a:p>
                  </a:txBody>
                  <a:tcPr marL="63500" marR="63500">
                    <a:lnL w="7620" cap="flat" cmpd="sng" algn="ctr">
                      <a:solidFill>
                        <a:srgbClr val="45B0E1"/>
                      </a:solidFill>
                      <a:prstDash val="solid"/>
                      <a:round/>
                      <a:headEnd type="none" w="med" len="med"/>
                      <a:tailEnd type="none" w="med" len="med"/>
                    </a:lnL>
                    <a:lnR w="7620" cap="flat" cmpd="sng" algn="ctr">
                      <a:solidFill>
                        <a:srgbClr val="45B0E1"/>
                      </a:solidFill>
                      <a:prstDash val="solid"/>
                      <a:round/>
                      <a:headEnd type="none" w="med" len="med"/>
                      <a:tailEnd type="none" w="med" len="med"/>
                    </a:lnR>
                    <a:lnT w="7620" cap="flat" cmpd="sng" algn="ctr">
                      <a:solidFill>
                        <a:srgbClr val="45B0E1"/>
                      </a:solidFill>
                      <a:prstDash val="solid"/>
                      <a:round/>
                      <a:headEnd type="none" w="med" len="med"/>
                      <a:tailEnd type="none" w="med" len="med"/>
                    </a:lnT>
                    <a:lnB w="7620" cap="flat" cmpd="sng" algn="ctr">
                      <a:solidFill>
                        <a:srgbClr val="45B0E1"/>
                      </a:solidFill>
                      <a:prstDash val="solid"/>
                      <a:round/>
                      <a:headEnd type="none" w="med" len="med"/>
                      <a:tailEnd type="none" w="med" len="med"/>
                    </a:lnB>
                    <a:solidFill>
                      <a:srgbClr val="C1E4F5"/>
                    </a:solidFill>
                  </a:tcPr>
                </a:tc>
                <a:tc>
                  <a:txBody>
                    <a:bodyPr/>
                    <a:lstStyle/>
                    <a:p>
                      <a:pPr algn="l" rtl="0" fontAlgn="t">
                        <a:spcBef>
                          <a:spcPts val="1200"/>
                        </a:spcBef>
                        <a:spcAft>
                          <a:spcPts val="0"/>
                        </a:spcAft>
                      </a:pPr>
                      <a:r>
                        <a:rPr lang="en-US" sz="1200" b="0" i="0" u="none" strike="noStrike" dirty="0">
                          <a:solidFill>
                            <a:srgbClr val="0D0D0D"/>
                          </a:solidFill>
                          <a:effectLst/>
                          <a:highlight>
                            <a:srgbClr val="C1E4F5"/>
                          </a:highlight>
                          <a:latin typeface="Helvetica Neue" panose="020B0604020202020204" charset="0"/>
                        </a:rPr>
                        <a:t>Low ($5-$10)</a:t>
                      </a:r>
                      <a:endParaRPr lang="en-US" dirty="0">
                        <a:effectLst/>
                        <a:highlight>
                          <a:srgbClr val="C1E4F5"/>
                        </a:highlight>
                      </a:endParaRPr>
                    </a:p>
                  </a:txBody>
                  <a:tcPr marL="63500" marR="63500">
                    <a:lnL w="7620" cap="flat" cmpd="sng" algn="ctr">
                      <a:solidFill>
                        <a:srgbClr val="45B0E1"/>
                      </a:solidFill>
                      <a:prstDash val="solid"/>
                      <a:round/>
                      <a:headEnd type="none" w="med" len="med"/>
                      <a:tailEnd type="none" w="med" len="med"/>
                    </a:lnL>
                    <a:lnR w="7620" cap="flat" cmpd="sng" algn="ctr">
                      <a:solidFill>
                        <a:srgbClr val="45B0E1"/>
                      </a:solidFill>
                      <a:prstDash val="solid"/>
                      <a:round/>
                      <a:headEnd type="none" w="med" len="med"/>
                      <a:tailEnd type="none" w="med" len="med"/>
                    </a:lnR>
                    <a:lnT w="7620" cap="flat" cmpd="sng" algn="ctr">
                      <a:solidFill>
                        <a:srgbClr val="45B0E1"/>
                      </a:solidFill>
                      <a:prstDash val="solid"/>
                      <a:round/>
                      <a:headEnd type="none" w="med" len="med"/>
                      <a:tailEnd type="none" w="med" len="med"/>
                    </a:lnT>
                    <a:lnB w="7620" cap="flat" cmpd="sng" algn="ctr">
                      <a:solidFill>
                        <a:srgbClr val="45B0E1"/>
                      </a:solidFill>
                      <a:prstDash val="solid"/>
                      <a:round/>
                      <a:headEnd type="none" w="med" len="med"/>
                      <a:tailEnd type="none" w="med" len="med"/>
                    </a:lnB>
                    <a:solidFill>
                      <a:srgbClr val="C1E4F5"/>
                    </a:solidFill>
                  </a:tcPr>
                </a:tc>
                <a:tc>
                  <a:txBody>
                    <a:bodyPr/>
                    <a:lstStyle/>
                    <a:p>
                      <a:pPr algn="l" rtl="0" fontAlgn="t">
                        <a:spcBef>
                          <a:spcPts val="1200"/>
                        </a:spcBef>
                        <a:spcAft>
                          <a:spcPts val="0"/>
                        </a:spcAft>
                      </a:pPr>
                      <a:r>
                        <a:rPr lang="en-US" sz="1200" b="0" i="0" u="none" strike="noStrike" dirty="0">
                          <a:solidFill>
                            <a:srgbClr val="040C28"/>
                          </a:solidFill>
                          <a:effectLst/>
                          <a:highlight>
                            <a:srgbClr val="C1E4F5"/>
                          </a:highlight>
                          <a:latin typeface="Helvetica Neue" panose="020B0604020202020204" charset="0"/>
                        </a:rPr>
                        <a:t>Made for sensing small changes in weight pressure, usually found in touchscreens or touchpads</a:t>
                      </a:r>
                      <a:endParaRPr lang="en-US" dirty="0">
                        <a:effectLst/>
                        <a:highlight>
                          <a:srgbClr val="C1E4F5"/>
                        </a:highlight>
                      </a:endParaRPr>
                    </a:p>
                  </a:txBody>
                  <a:tcPr marL="63500" marR="63500">
                    <a:lnL w="7620" cap="flat" cmpd="sng" algn="ctr">
                      <a:solidFill>
                        <a:srgbClr val="45B0E1"/>
                      </a:solidFill>
                      <a:prstDash val="solid"/>
                      <a:round/>
                      <a:headEnd type="none" w="med" len="med"/>
                      <a:tailEnd type="none" w="med" len="med"/>
                    </a:lnL>
                    <a:lnR w="7620" cap="flat" cmpd="sng" algn="ctr">
                      <a:solidFill>
                        <a:srgbClr val="45B0E1"/>
                      </a:solidFill>
                      <a:prstDash val="solid"/>
                      <a:round/>
                      <a:headEnd type="none" w="med" len="med"/>
                      <a:tailEnd type="none" w="med" len="med"/>
                    </a:lnR>
                    <a:lnT w="7620" cap="flat" cmpd="sng" algn="ctr">
                      <a:solidFill>
                        <a:srgbClr val="45B0E1"/>
                      </a:solidFill>
                      <a:prstDash val="solid"/>
                      <a:round/>
                      <a:headEnd type="none" w="med" len="med"/>
                      <a:tailEnd type="none" w="med" len="med"/>
                    </a:lnT>
                    <a:lnB w="7620" cap="flat" cmpd="sng" algn="ctr">
                      <a:solidFill>
                        <a:srgbClr val="45B0E1"/>
                      </a:solidFill>
                      <a:prstDash val="solid"/>
                      <a:round/>
                      <a:headEnd type="none" w="med" len="med"/>
                      <a:tailEnd type="none" w="med" len="med"/>
                    </a:lnB>
                    <a:solidFill>
                      <a:srgbClr val="C1E4F5"/>
                    </a:solidFill>
                  </a:tcPr>
                </a:tc>
                <a:extLst>
                  <a:ext uri="{0D108BD9-81ED-4DB2-BD59-A6C34878D82A}">
                    <a16:rowId xmlns:a16="http://schemas.microsoft.com/office/drawing/2014/main" val="3003644545"/>
                  </a:ext>
                </a:extLst>
              </a:tr>
            </a:tbl>
          </a:graphicData>
        </a:graphic>
      </p:graphicFrame>
      <p:sp>
        <p:nvSpPr>
          <p:cNvPr id="6" name="Rectangle 1">
            <a:extLst>
              <a:ext uri="{FF2B5EF4-FFF2-40B4-BE49-F238E27FC236}">
                <a16:creationId xmlns:a16="http://schemas.microsoft.com/office/drawing/2014/main" id="{8AE4C56D-2896-6F4A-2944-34316FFF187F}"/>
              </a:ext>
            </a:extLst>
          </p:cNvPr>
          <p:cNvSpPr>
            <a:spLocks noChangeArrowheads="1"/>
          </p:cNvSpPr>
          <p:nvPr/>
        </p:nvSpPr>
        <p:spPr bwMode="auto">
          <a:xfrm>
            <a:off x="4030900" y="934554"/>
            <a:ext cx="781654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Google Shape;178;p23">
            <a:extLst>
              <a:ext uri="{FF2B5EF4-FFF2-40B4-BE49-F238E27FC236}">
                <a16:creationId xmlns:a16="http://schemas.microsoft.com/office/drawing/2014/main" id="{A35D1EE5-8888-5F87-227A-21E585D974D8}"/>
              </a:ext>
            </a:extLst>
          </p:cNvPr>
          <p:cNvPicPr preferRelativeResize="0"/>
          <p:nvPr/>
        </p:nvPicPr>
        <p:blipFill>
          <a:blip r:embed="rId4">
            <a:alphaModFix/>
          </a:blip>
          <a:stretch>
            <a:fillRect/>
          </a:stretch>
        </p:blipFill>
        <p:spPr>
          <a:xfrm>
            <a:off x="634528" y="3540594"/>
            <a:ext cx="1484000" cy="1394750"/>
          </a:xfrm>
          <a:prstGeom prst="rect">
            <a:avLst/>
          </a:prstGeom>
          <a:noFill/>
          <a:ln>
            <a:noFill/>
          </a:ln>
        </p:spPr>
      </p:pic>
      <p:pic>
        <p:nvPicPr>
          <p:cNvPr id="1027" name="Picture 3">
            <a:extLst>
              <a:ext uri="{FF2B5EF4-FFF2-40B4-BE49-F238E27FC236}">
                <a16:creationId xmlns:a16="http://schemas.microsoft.com/office/drawing/2014/main" id="{6ADFD49B-35CE-BF39-8874-25D31BD1FB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528" y="3540594"/>
            <a:ext cx="1626353" cy="13947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9F3AE90F-BE85-1D99-15E0-A58EA8DF92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5475" y="3540594"/>
            <a:ext cx="1411778" cy="1394122"/>
          </a:xfrm>
          <a:prstGeom prst="rect">
            <a:avLst/>
          </a:prstGeom>
          <a:noFill/>
          <a:extLst>
            <a:ext uri="{909E8E84-426E-40DD-AFC4-6F175D3DCCD1}">
              <a14:hiddenFill xmlns:a14="http://schemas.microsoft.com/office/drawing/2010/main">
                <a:solidFill>
                  <a:srgbClr val="FFFFFF"/>
                </a:solidFill>
              </a14:hiddenFill>
            </a:ext>
          </a:extLst>
        </p:spPr>
      </p:pic>
      <p:pic>
        <p:nvPicPr>
          <p:cNvPr id="1052" name="Audio 1051">
            <a:hlinkClick r:id="" action="ppaction://media"/>
            <a:extLst>
              <a:ext uri="{FF2B5EF4-FFF2-40B4-BE49-F238E27FC236}">
                <a16:creationId xmlns:a16="http://schemas.microsoft.com/office/drawing/2014/main" id="{E37B1162-D9EB-32C5-38BB-F9AB92B1439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pic>
        <p:nvPicPr>
          <p:cNvPr id="1056" name="Google Shape;354;p44">
            <a:extLst>
              <a:ext uri="{FF2B5EF4-FFF2-40B4-BE49-F238E27FC236}">
                <a16:creationId xmlns:a16="http://schemas.microsoft.com/office/drawing/2014/main" id="{C7C00E71-0AF0-103B-CD27-02150027554F}"/>
              </a:ext>
            </a:extLst>
          </p:cNvPr>
          <p:cNvPicPr preferRelativeResize="0"/>
          <p:nvPr/>
        </p:nvPicPr>
        <p:blipFill>
          <a:blip r:embed="rId8">
            <a:alphaModFix/>
          </a:blip>
          <a:stretch>
            <a:fillRect/>
          </a:stretch>
        </p:blipFill>
        <p:spPr>
          <a:xfrm>
            <a:off x="65314" y="79414"/>
            <a:ext cx="769257" cy="718872"/>
          </a:xfrm>
          <a:prstGeom prst="rect">
            <a:avLst/>
          </a:prstGeom>
          <a:noFill/>
          <a:ln>
            <a:noFill/>
          </a:ln>
        </p:spPr>
      </p:pic>
      <p:sp>
        <p:nvSpPr>
          <p:cNvPr id="1057" name="Google Shape;212;p27">
            <a:extLst>
              <a:ext uri="{FF2B5EF4-FFF2-40B4-BE49-F238E27FC236}">
                <a16:creationId xmlns:a16="http://schemas.microsoft.com/office/drawing/2014/main" id="{9A0E3A78-BC58-DBFE-5F8A-44BE919A87F7}"/>
              </a:ext>
            </a:extLst>
          </p:cNvPr>
          <p:cNvSpPr txBox="1">
            <a:spLocks/>
          </p:cNvSpPr>
          <p:nvPr/>
        </p:nvSpPr>
        <p:spPr>
          <a:xfrm>
            <a:off x="-65314" y="795442"/>
            <a:ext cx="1037770" cy="3584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Eliezer Roman</a:t>
            </a:r>
          </a:p>
          <a:p>
            <a:pPr algn="ctr"/>
            <a:r>
              <a:rPr lang="en-US" dirty="0"/>
              <a:t>Electrical Engineer</a:t>
            </a:r>
            <a:endParaRPr dirty="0"/>
          </a:p>
        </p:txBody>
      </p:sp>
    </p:spTree>
    <p:extLst>
      <p:ext uri="{BB962C8B-B14F-4D97-AF65-F5344CB8AC3E}">
        <p14:creationId xmlns:p14="http://schemas.microsoft.com/office/powerpoint/2010/main" val="1758059493"/>
      </p:ext>
    </p:extLst>
  </p:cSld>
  <p:clrMapOvr>
    <a:masterClrMapping/>
  </p:clrMapOvr>
  <mc:AlternateContent xmlns:mc="http://schemas.openxmlformats.org/markup-compatibility/2006">
    <mc:Choice xmlns:p14="http://schemas.microsoft.com/office/powerpoint/2010/main" Requires="p14">
      <p:transition spd="slow" p14:dur="2000" advTm="98136"/>
    </mc:Choice>
    <mc:Fallback>
      <p:transition spd="slow" advTm="98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5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4"/>
          <p:cNvSpPr txBox="1">
            <a:spLocks noGrp="1"/>
          </p:cNvSpPr>
          <p:nvPr>
            <p:ph type="title"/>
          </p:nvPr>
        </p:nvSpPr>
        <p:spPr>
          <a:xfrm>
            <a:off x="729519" y="1190250"/>
            <a:ext cx="3300900" cy="1381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Helvetica Neue" panose="020B0604020202020204" charset="0"/>
              </a:rPr>
              <a:t>PIR Motion Sensor </a:t>
            </a:r>
            <a:endParaRPr dirty="0">
              <a:latin typeface="Helvetica Neue" panose="020B0604020202020204" charset="0"/>
            </a:endParaRPr>
          </a:p>
        </p:txBody>
      </p:sp>
      <p:sp>
        <p:nvSpPr>
          <p:cNvPr id="186" name="Google Shape;186;p24"/>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87" name="Google Shape;187;p2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graphicFrame>
        <p:nvGraphicFramePr>
          <p:cNvPr id="188" name="Google Shape;188;p24"/>
          <p:cNvGraphicFramePr/>
          <p:nvPr>
            <p:extLst>
              <p:ext uri="{D42A27DB-BD31-4B8C-83A1-F6EECF244321}">
                <p14:modId xmlns:p14="http://schemas.microsoft.com/office/powerpoint/2010/main" val="3176240898"/>
              </p:ext>
            </p:extLst>
          </p:nvPr>
        </p:nvGraphicFramePr>
        <p:xfrm>
          <a:off x="2917125" y="1757400"/>
          <a:ext cx="5497875" cy="3211630"/>
        </p:xfrm>
        <a:graphic>
          <a:graphicData uri="http://schemas.openxmlformats.org/drawingml/2006/table">
            <a:tbl>
              <a:tblPr>
                <a:noFill/>
                <a:tableStyleId>{926B94D2-5660-4656-A8A2-F9A8FE47ECE2}</a:tableStyleId>
              </a:tblPr>
              <a:tblGrid>
                <a:gridCol w="1099575">
                  <a:extLst>
                    <a:ext uri="{9D8B030D-6E8A-4147-A177-3AD203B41FA5}">
                      <a16:colId xmlns:a16="http://schemas.microsoft.com/office/drawing/2014/main" val="20000"/>
                    </a:ext>
                  </a:extLst>
                </a:gridCol>
                <a:gridCol w="1099575">
                  <a:extLst>
                    <a:ext uri="{9D8B030D-6E8A-4147-A177-3AD203B41FA5}">
                      <a16:colId xmlns:a16="http://schemas.microsoft.com/office/drawing/2014/main" val="20001"/>
                    </a:ext>
                  </a:extLst>
                </a:gridCol>
                <a:gridCol w="1099575">
                  <a:extLst>
                    <a:ext uri="{9D8B030D-6E8A-4147-A177-3AD203B41FA5}">
                      <a16:colId xmlns:a16="http://schemas.microsoft.com/office/drawing/2014/main" val="20002"/>
                    </a:ext>
                  </a:extLst>
                </a:gridCol>
                <a:gridCol w="1099575">
                  <a:extLst>
                    <a:ext uri="{9D8B030D-6E8A-4147-A177-3AD203B41FA5}">
                      <a16:colId xmlns:a16="http://schemas.microsoft.com/office/drawing/2014/main" val="20003"/>
                    </a:ext>
                  </a:extLst>
                </a:gridCol>
                <a:gridCol w="1099575">
                  <a:extLst>
                    <a:ext uri="{9D8B030D-6E8A-4147-A177-3AD203B41FA5}">
                      <a16:colId xmlns:a16="http://schemas.microsoft.com/office/drawing/2014/main" val="20004"/>
                    </a:ext>
                  </a:extLst>
                </a:gridCol>
              </a:tblGrid>
              <a:tr h="461225">
                <a:tc>
                  <a:txBody>
                    <a:bodyPr/>
                    <a:lstStyle/>
                    <a:p>
                      <a:pPr marL="0" lvl="0" indent="0" algn="just" rtl="0">
                        <a:spcBef>
                          <a:spcPts val="0"/>
                        </a:spcBef>
                        <a:spcAft>
                          <a:spcPts val="0"/>
                        </a:spcAft>
                        <a:buNone/>
                      </a:pPr>
                      <a:r>
                        <a:rPr lang="en" sz="1100">
                          <a:solidFill>
                            <a:srgbClr val="FFFFFF"/>
                          </a:solidFill>
                          <a:highlight>
                            <a:srgbClr val="156082"/>
                          </a:highlight>
                          <a:latin typeface="Helvetica Neue"/>
                          <a:ea typeface="Helvetica Neue"/>
                          <a:cs typeface="Helvetica Neue"/>
                          <a:sym typeface="Helvetica Neue"/>
                        </a:rPr>
                        <a:t>Name</a:t>
                      </a:r>
                      <a:endParaRPr sz="11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100">
                          <a:solidFill>
                            <a:srgbClr val="FFFFFF"/>
                          </a:solidFill>
                          <a:highlight>
                            <a:srgbClr val="156082"/>
                          </a:highlight>
                          <a:latin typeface="Helvetica Neue"/>
                          <a:ea typeface="Helvetica Neue"/>
                          <a:cs typeface="Helvetica Neue"/>
                          <a:sym typeface="Helvetica Neue"/>
                        </a:rPr>
                        <a:t>Cost</a:t>
                      </a:r>
                      <a:endParaRPr sz="11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100">
                          <a:solidFill>
                            <a:srgbClr val="FFFFFF"/>
                          </a:solidFill>
                          <a:highlight>
                            <a:srgbClr val="156082"/>
                          </a:highlight>
                          <a:latin typeface="Helvetica Neue"/>
                          <a:ea typeface="Helvetica Neue"/>
                          <a:cs typeface="Helvetica Neue"/>
                          <a:sym typeface="Helvetica Neue"/>
                        </a:rPr>
                        <a:t>Working Voltage</a:t>
                      </a:r>
                      <a:endParaRPr sz="11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100">
                          <a:solidFill>
                            <a:srgbClr val="FFFFFF"/>
                          </a:solidFill>
                          <a:highlight>
                            <a:srgbClr val="156082"/>
                          </a:highlight>
                          <a:latin typeface="Helvetica Neue"/>
                          <a:ea typeface="Helvetica Neue"/>
                          <a:cs typeface="Helvetica Neue"/>
                          <a:sym typeface="Helvetica Neue"/>
                        </a:rPr>
                        <a:t>Sensing Range</a:t>
                      </a:r>
                      <a:endParaRPr sz="11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100">
                          <a:solidFill>
                            <a:srgbClr val="FFFFFF"/>
                          </a:solidFill>
                          <a:highlight>
                            <a:srgbClr val="156082"/>
                          </a:highlight>
                          <a:latin typeface="Helvetica Neue"/>
                          <a:ea typeface="Helvetica Neue"/>
                          <a:cs typeface="Helvetica Neue"/>
                          <a:sym typeface="Helvetica Neue"/>
                        </a:rPr>
                        <a:t>Operating Temperature</a:t>
                      </a:r>
                      <a:endParaRPr sz="11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extLst>
                  <a:ext uri="{0D108BD9-81ED-4DB2-BD59-A6C34878D82A}">
                    <a16:rowId xmlns:a16="http://schemas.microsoft.com/office/drawing/2014/main" val="10000"/>
                  </a:ext>
                </a:extLst>
              </a:tr>
              <a:tr h="631925">
                <a:tc>
                  <a:txBody>
                    <a:bodyPr/>
                    <a:lstStyle/>
                    <a:p>
                      <a:pPr marL="0" lvl="0" indent="0" algn="l" rtl="0">
                        <a:spcBef>
                          <a:spcPts val="0"/>
                        </a:spcBef>
                        <a:spcAft>
                          <a:spcPts val="0"/>
                        </a:spcAft>
                        <a:buNone/>
                      </a:pPr>
                      <a:r>
                        <a:rPr lang="en" sz="1100" dirty="0">
                          <a:solidFill>
                            <a:srgbClr val="0D0D0D"/>
                          </a:solidFill>
                          <a:latin typeface="Helvetica Neue"/>
                          <a:ea typeface="Helvetica Neue"/>
                          <a:cs typeface="Helvetica Neue"/>
                          <a:sym typeface="Helvetica Neue"/>
                        </a:rPr>
                        <a:t>Miniature PIR Sensor</a:t>
                      </a:r>
                      <a:endParaRPr sz="1100" dirty="0">
                        <a:solidFill>
                          <a:srgbClr val="0D0D0D"/>
                        </a:solidFill>
                        <a:latin typeface="Helvetica Neue"/>
                        <a:ea typeface="Helvetica Neue"/>
                        <a:cs typeface="Helvetica Neue"/>
                        <a:sym typeface="Helvetica Neue"/>
                      </a:endParaRPr>
                    </a:p>
                  </a:txBody>
                  <a:tcPr marL="63500" marR="63500" marT="63500" marB="63500">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l" rtl="0">
                        <a:spcBef>
                          <a:spcPts val="0"/>
                        </a:spcBef>
                        <a:spcAft>
                          <a:spcPts val="0"/>
                        </a:spcAft>
                        <a:buNone/>
                      </a:pPr>
                      <a:r>
                        <a:rPr lang="en" sz="1100" dirty="0">
                          <a:solidFill>
                            <a:srgbClr val="0D0D0D"/>
                          </a:solidFill>
                          <a:latin typeface="Helvetica Neue"/>
                          <a:ea typeface="Helvetica Neue"/>
                          <a:cs typeface="Helvetica Neue"/>
                          <a:sym typeface="Helvetica Neue"/>
                        </a:rPr>
                        <a:t>Low ($1.69)</a:t>
                      </a:r>
                      <a:endParaRPr sz="11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l" rtl="0">
                        <a:spcBef>
                          <a:spcPts val="0"/>
                        </a:spcBef>
                        <a:spcAft>
                          <a:spcPts val="0"/>
                        </a:spcAft>
                        <a:buNone/>
                      </a:pPr>
                      <a:r>
                        <a:rPr lang="en" sz="1100">
                          <a:solidFill>
                            <a:srgbClr val="0D0D0D"/>
                          </a:solidFill>
                          <a:latin typeface="Helvetica Neue"/>
                          <a:ea typeface="Helvetica Neue"/>
                          <a:cs typeface="Helvetica Neue"/>
                          <a:sym typeface="Helvetica Neue"/>
                        </a:rPr>
                        <a:t>2.7V - 12V</a:t>
                      </a:r>
                      <a:endParaRPr sz="11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l" rtl="0">
                        <a:spcBef>
                          <a:spcPts val="0"/>
                        </a:spcBef>
                        <a:spcAft>
                          <a:spcPts val="0"/>
                        </a:spcAft>
                        <a:buNone/>
                      </a:pPr>
                      <a:r>
                        <a:rPr lang="en" sz="1100">
                          <a:solidFill>
                            <a:srgbClr val="0D0D0D"/>
                          </a:solidFill>
                          <a:latin typeface="Helvetica Neue"/>
                          <a:ea typeface="Helvetica Neue"/>
                          <a:cs typeface="Helvetica Neue"/>
                          <a:sym typeface="Helvetica Neue"/>
                        </a:rPr>
                        <a:t>≤100 degree cone angle, 3-5 meters </a:t>
                      </a:r>
                      <a:endParaRPr sz="11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l" rtl="0">
                        <a:spcBef>
                          <a:spcPts val="0"/>
                        </a:spcBef>
                        <a:spcAft>
                          <a:spcPts val="0"/>
                        </a:spcAft>
                        <a:buNone/>
                      </a:pPr>
                      <a:r>
                        <a:rPr lang="en" sz="1100">
                          <a:solidFill>
                            <a:srgbClr val="0D0D0D"/>
                          </a:solidFill>
                          <a:latin typeface="Helvetica Neue"/>
                          <a:ea typeface="Helvetica Neue"/>
                          <a:cs typeface="Helvetica Neue"/>
                          <a:sym typeface="Helvetica Neue"/>
                        </a:rPr>
                        <a:t>-20 - +60 °C </a:t>
                      </a:r>
                      <a:endParaRPr sz="11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B w="12700" cap="flat" cmpd="sng">
                      <a:solidFill>
                        <a:srgbClr val="45B0E1"/>
                      </a:solidFill>
                      <a:prstDash val="solid"/>
                      <a:round/>
                      <a:headEnd type="none" w="sm" len="sm"/>
                      <a:tailEnd type="none" w="sm" len="sm"/>
                    </a:lnB>
                    <a:solidFill>
                      <a:srgbClr val="C1E4F5"/>
                    </a:solidFill>
                  </a:tcPr>
                </a:tc>
                <a:extLst>
                  <a:ext uri="{0D108BD9-81ED-4DB2-BD59-A6C34878D82A}">
                    <a16:rowId xmlns:a16="http://schemas.microsoft.com/office/drawing/2014/main" val="10001"/>
                  </a:ext>
                </a:extLst>
              </a:tr>
              <a:tr h="631925">
                <a:tc>
                  <a:txBody>
                    <a:bodyPr/>
                    <a:lstStyle/>
                    <a:p>
                      <a:pPr marL="0" lvl="0" indent="0" algn="l" rtl="0">
                        <a:spcBef>
                          <a:spcPts val="0"/>
                        </a:spcBef>
                        <a:spcAft>
                          <a:spcPts val="0"/>
                        </a:spcAft>
                        <a:buNone/>
                      </a:pPr>
                      <a:r>
                        <a:rPr lang="en" sz="1100">
                          <a:latin typeface="Helvetica Neue"/>
                          <a:ea typeface="Helvetica Neue"/>
                          <a:cs typeface="Helvetica Neue"/>
                          <a:sym typeface="Helvetica Neue"/>
                        </a:rPr>
                        <a:t>HC-SR501 PIR Sensor</a:t>
                      </a: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 sz="1100">
                          <a:solidFill>
                            <a:srgbClr val="0D0D0D"/>
                          </a:solidFill>
                          <a:latin typeface="Helvetica Neue"/>
                          <a:ea typeface="Helvetica Neue"/>
                          <a:cs typeface="Helvetica Neue"/>
                          <a:sym typeface="Helvetica Neue"/>
                        </a:rPr>
                        <a:t>Low($1.8)</a:t>
                      </a:r>
                      <a:endParaRPr sz="11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 sz="1100" dirty="0">
                          <a:solidFill>
                            <a:srgbClr val="0D0D0D"/>
                          </a:solidFill>
                          <a:latin typeface="Helvetica Neue"/>
                          <a:ea typeface="Helvetica Neue"/>
                          <a:cs typeface="Helvetica Neue"/>
                          <a:sym typeface="Helvetica Neue"/>
                        </a:rPr>
                        <a:t>4.5V - 12V</a:t>
                      </a:r>
                      <a:endParaRPr sz="11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 sz="1100">
                          <a:solidFill>
                            <a:srgbClr val="0D0D0D"/>
                          </a:solidFill>
                          <a:latin typeface="Helvetica Neue"/>
                          <a:ea typeface="Helvetica Neue"/>
                          <a:cs typeface="Helvetica Neue"/>
                          <a:sym typeface="Helvetica Neue"/>
                        </a:rPr>
                        <a:t>&lt;110 ° cone angle</a:t>
                      </a:r>
                      <a:endParaRPr sz="11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 sz="1100">
                          <a:solidFill>
                            <a:srgbClr val="0D0D0D"/>
                          </a:solidFill>
                          <a:latin typeface="Helvetica Neue"/>
                          <a:ea typeface="Helvetica Neue"/>
                          <a:cs typeface="Helvetica Neue"/>
                          <a:sym typeface="Helvetica Neue"/>
                        </a:rPr>
                        <a:t>-15-+70 degrees </a:t>
                      </a:r>
                      <a:endParaRPr sz="11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extLst>
                  <a:ext uri="{0D108BD9-81ED-4DB2-BD59-A6C34878D82A}">
                    <a16:rowId xmlns:a16="http://schemas.microsoft.com/office/drawing/2014/main" val="10002"/>
                  </a:ext>
                </a:extLst>
              </a:tr>
              <a:tr h="1485500">
                <a:tc>
                  <a:txBody>
                    <a:bodyPr/>
                    <a:lstStyle/>
                    <a:p>
                      <a:pPr marL="0" lvl="0" indent="0" algn="l" rtl="0">
                        <a:spcBef>
                          <a:spcPts val="0"/>
                        </a:spcBef>
                        <a:spcAft>
                          <a:spcPts val="0"/>
                        </a:spcAft>
                        <a:buNone/>
                      </a:pPr>
                      <a:r>
                        <a:rPr lang="en" sz="1250">
                          <a:solidFill>
                            <a:srgbClr val="333333"/>
                          </a:solidFill>
                          <a:latin typeface="Helvetica Neue"/>
                          <a:ea typeface="Helvetica Neue"/>
                          <a:cs typeface="Helvetica Neue"/>
                          <a:sym typeface="Helvetica Neue"/>
                        </a:rPr>
                        <a:t>ZRE200GE</a:t>
                      </a:r>
                      <a:endParaRPr sz="1250">
                        <a:solidFill>
                          <a:srgbClr val="333333"/>
                        </a:solidFill>
                        <a:latin typeface="Helvetica Neue"/>
                        <a:ea typeface="Helvetica Neue"/>
                        <a:cs typeface="Helvetica Neue"/>
                        <a:sym typeface="Helvetica Neue"/>
                      </a:endParaRPr>
                    </a:p>
                    <a:p>
                      <a:pPr marL="0" lvl="0" indent="0" algn="l" rtl="0">
                        <a:spcBef>
                          <a:spcPts val="0"/>
                        </a:spcBef>
                        <a:spcAft>
                          <a:spcPts val="0"/>
                        </a:spcAft>
                        <a:buNone/>
                      </a:pPr>
                      <a:endParaRPr sz="11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l" rtl="0">
                        <a:spcBef>
                          <a:spcPts val="0"/>
                        </a:spcBef>
                        <a:spcAft>
                          <a:spcPts val="0"/>
                        </a:spcAft>
                        <a:buNone/>
                      </a:pPr>
                      <a:r>
                        <a:rPr lang="en" sz="1100">
                          <a:solidFill>
                            <a:srgbClr val="0D0D0D"/>
                          </a:solidFill>
                          <a:latin typeface="Helvetica Neue"/>
                          <a:ea typeface="Helvetica Neue"/>
                          <a:cs typeface="Helvetica Neue"/>
                          <a:sym typeface="Helvetica Neue"/>
                        </a:rPr>
                        <a:t>Moderate($2)</a:t>
                      </a:r>
                      <a:endParaRPr sz="11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l" rtl="0">
                        <a:spcBef>
                          <a:spcPts val="0"/>
                        </a:spcBef>
                        <a:spcAft>
                          <a:spcPts val="0"/>
                        </a:spcAft>
                        <a:buNone/>
                      </a:pPr>
                      <a:r>
                        <a:rPr lang="en" sz="1100">
                          <a:solidFill>
                            <a:srgbClr val="0D0D0D"/>
                          </a:solidFill>
                          <a:latin typeface="Helvetica Neue"/>
                          <a:ea typeface="Helvetica Neue"/>
                          <a:cs typeface="Helvetica Neue"/>
                          <a:sym typeface="Helvetica Neue"/>
                        </a:rPr>
                        <a:t>3 V - 15 V</a:t>
                      </a:r>
                      <a:endParaRPr sz="11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l" rtl="0">
                        <a:spcBef>
                          <a:spcPts val="0"/>
                        </a:spcBef>
                        <a:spcAft>
                          <a:spcPts val="0"/>
                        </a:spcAft>
                        <a:buNone/>
                      </a:pPr>
                      <a:r>
                        <a:rPr lang="en" sz="1100">
                          <a:solidFill>
                            <a:srgbClr val="0D0D0D"/>
                          </a:solidFill>
                          <a:latin typeface="Helvetica Neue"/>
                          <a:ea typeface="Helvetica Neue"/>
                          <a:cs typeface="Helvetica Neue"/>
                          <a:sym typeface="Helvetica Neue"/>
                        </a:rPr>
                        <a:t>138 degrees from center of element on axis X </a:t>
                      </a:r>
                      <a:endParaRPr sz="1100">
                        <a:solidFill>
                          <a:srgbClr val="0D0D0D"/>
                        </a:solidFill>
                        <a:latin typeface="Helvetica Neue"/>
                        <a:ea typeface="Helvetica Neue"/>
                        <a:cs typeface="Helvetica Neue"/>
                        <a:sym typeface="Helvetica Neue"/>
                      </a:endParaRPr>
                    </a:p>
                    <a:p>
                      <a:pPr marL="0" lvl="0" indent="0" algn="l" rtl="0">
                        <a:spcBef>
                          <a:spcPts val="0"/>
                        </a:spcBef>
                        <a:spcAft>
                          <a:spcPts val="0"/>
                        </a:spcAft>
                        <a:buNone/>
                      </a:pPr>
                      <a:r>
                        <a:rPr lang="en" sz="1100">
                          <a:solidFill>
                            <a:srgbClr val="0D0D0D"/>
                          </a:solidFill>
                          <a:latin typeface="Helvetica Neue"/>
                          <a:ea typeface="Helvetica Neue"/>
                          <a:cs typeface="Helvetica Neue"/>
                          <a:sym typeface="Helvetica Neue"/>
                        </a:rPr>
                        <a:t>125 degrees from center of element on axis Y </a:t>
                      </a:r>
                      <a:endParaRPr sz="11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l" rtl="0">
                        <a:spcBef>
                          <a:spcPts val="0"/>
                        </a:spcBef>
                        <a:spcAft>
                          <a:spcPts val="0"/>
                        </a:spcAft>
                        <a:buNone/>
                      </a:pPr>
                      <a:r>
                        <a:rPr lang="en" sz="1100" dirty="0">
                          <a:solidFill>
                            <a:srgbClr val="0D0D0D"/>
                          </a:solidFill>
                          <a:latin typeface="Helvetica Neue"/>
                          <a:ea typeface="Helvetica Neue"/>
                          <a:cs typeface="Helvetica Neue"/>
                          <a:sym typeface="Helvetica Neue"/>
                        </a:rPr>
                        <a:t>-20°C to +70°C</a:t>
                      </a:r>
                      <a:endParaRPr sz="11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extLst>
                  <a:ext uri="{0D108BD9-81ED-4DB2-BD59-A6C34878D82A}">
                    <a16:rowId xmlns:a16="http://schemas.microsoft.com/office/drawing/2014/main" val="10003"/>
                  </a:ext>
                </a:extLst>
              </a:tr>
            </a:tbl>
          </a:graphicData>
        </a:graphic>
      </p:graphicFrame>
      <p:pic>
        <p:nvPicPr>
          <p:cNvPr id="189" name="Google Shape;189;p24"/>
          <p:cNvPicPr preferRelativeResize="0"/>
          <p:nvPr/>
        </p:nvPicPr>
        <p:blipFill>
          <a:blip r:embed="rId5">
            <a:alphaModFix/>
          </a:blip>
          <a:stretch>
            <a:fillRect/>
          </a:stretch>
        </p:blipFill>
        <p:spPr>
          <a:xfrm>
            <a:off x="414320" y="2700145"/>
            <a:ext cx="2381525" cy="1897550"/>
          </a:xfrm>
          <a:prstGeom prst="rect">
            <a:avLst/>
          </a:prstGeom>
          <a:noFill/>
          <a:ln>
            <a:noFill/>
          </a:ln>
        </p:spPr>
      </p:pic>
      <p:pic>
        <p:nvPicPr>
          <p:cNvPr id="2" name="Google Shape;370;p46">
            <a:extLst>
              <a:ext uri="{FF2B5EF4-FFF2-40B4-BE49-F238E27FC236}">
                <a16:creationId xmlns:a16="http://schemas.microsoft.com/office/drawing/2014/main" id="{C1EBABDA-FD2B-D37D-971D-3C1CB2E2167E}"/>
              </a:ext>
            </a:extLst>
          </p:cNvPr>
          <p:cNvPicPr preferRelativeResize="0"/>
          <p:nvPr/>
        </p:nvPicPr>
        <p:blipFill>
          <a:blip r:embed="rId6">
            <a:alphaModFix/>
          </a:blip>
          <a:stretch>
            <a:fillRect/>
          </a:stretch>
        </p:blipFill>
        <p:spPr>
          <a:xfrm>
            <a:off x="8642976" y="4392757"/>
            <a:ext cx="335351" cy="409876"/>
          </a:xfrm>
          <a:prstGeom prst="rect">
            <a:avLst/>
          </a:prstGeom>
          <a:noFill/>
          <a:ln>
            <a:noFill/>
          </a:ln>
        </p:spPr>
      </p:pic>
      <p:pic>
        <p:nvPicPr>
          <p:cNvPr id="28" name="Audio 27">
            <a:hlinkClick r:id="" action="ppaction://media"/>
            <a:extLst>
              <a:ext uri="{FF2B5EF4-FFF2-40B4-BE49-F238E27FC236}">
                <a16:creationId xmlns:a16="http://schemas.microsoft.com/office/drawing/2014/main" id="{FD5A9F41-CD93-FE52-C0EB-2A87E2F24DA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7042"/>
    </mc:Choice>
    <mc:Fallback xmlns="">
      <p:transition spd="slow" advTm="37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5"/>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Helvetica Neue" panose="020B0604020202020204" charset="0"/>
              </a:rPr>
              <a:t>Hardware</a:t>
            </a:r>
            <a:endParaRPr dirty="0">
              <a:latin typeface="Helvetica Neue" panose="020B0604020202020204" charset="0"/>
            </a:endParaRPr>
          </a:p>
        </p:txBody>
      </p:sp>
      <p:sp>
        <p:nvSpPr>
          <p:cNvPr id="195" name="Google Shape;195;p2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15</a:t>
            </a:fld>
            <a:endParaRPr>
              <a:solidFill>
                <a:schemeClr val="lt1"/>
              </a:solidFill>
            </a:endParaRPr>
          </a:p>
        </p:txBody>
      </p:sp>
      <p:pic>
        <p:nvPicPr>
          <p:cNvPr id="11" name="Audio 10">
            <a:hlinkClick r:id="" action="ppaction://media"/>
            <a:extLst>
              <a:ext uri="{FF2B5EF4-FFF2-40B4-BE49-F238E27FC236}">
                <a16:creationId xmlns:a16="http://schemas.microsoft.com/office/drawing/2014/main" id="{3F8E628C-63FB-5AEE-86D9-95961248DF5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621"/>
    </mc:Choice>
    <mc:Fallback xmlns="">
      <p:transition spd="slow" advTm="3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6"/>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Helvetica Neue" panose="020B0604020202020204" charset="0"/>
              </a:rPr>
              <a:t>DC-DC Converter </a:t>
            </a:r>
            <a:endParaRPr dirty="0">
              <a:latin typeface="Helvetica Neue" panose="020B0604020202020204" charset="0"/>
            </a:endParaRPr>
          </a:p>
        </p:txBody>
      </p:sp>
      <p:sp>
        <p:nvSpPr>
          <p:cNvPr id="201" name="Google Shape;201;p26"/>
          <p:cNvSpPr txBox="1">
            <a:spLocks noGrp="1"/>
          </p:cNvSpPr>
          <p:nvPr>
            <p:ph type="body" idx="1"/>
          </p:nvPr>
        </p:nvSpPr>
        <p:spPr>
          <a:xfrm>
            <a:off x="730000" y="1877950"/>
            <a:ext cx="3300900" cy="159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Helvetica Neue" panose="020B0604020202020204" charset="0"/>
              </a:rPr>
              <a:t>5 volts to 6.5 volts to supply the motor </a:t>
            </a:r>
            <a:endParaRPr dirty="0">
              <a:latin typeface="Helvetica Neue" panose="020B0604020202020204" charset="0"/>
            </a:endParaRPr>
          </a:p>
          <a:p>
            <a:pPr marL="0" lvl="0" indent="0" algn="l" rtl="0">
              <a:spcBef>
                <a:spcPts val="1200"/>
              </a:spcBef>
              <a:spcAft>
                <a:spcPts val="1200"/>
              </a:spcAft>
              <a:buNone/>
            </a:pPr>
            <a:endParaRPr dirty="0">
              <a:latin typeface="Helvetica Neue" panose="020B0604020202020204" charset="0"/>
            </a:endParaRPr>
          </a:p>
        </p:txBody>
      </p:sp>
      <p:sp>
        <p:nvSpPr>
          <p:cNvPr id="202" name="Google Shape;202;p26"/>
          <p:cNvSpPr txBox="1">
            <a:spLocks noGrp="1"/>
          </p:cNvSpPr>
          <p:nvPr>
            <p:ph type="sldNum" idx="12"/>
          </p:nvPr>
        </p:nvSpPr>
        <p:spPr>
          <a:xfrm>
            <a:off x="8060598" y="4749850"/>
            <a:ext cx="10245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a:latin typeface="Helvetica Neue" panose="020B0604020202020204" charset="0"/>
              </a:rPr>
              <a:t>Junxu Zeng </a:t>
            </a:r>
            <a:fld id="{00000000-1234-1234-1234-123412341234}" type="slidenum">
              <a:rPr lang="en">
                <a:latin typeface="Helvetica Neue" panose="020B0604020202020204" charset="0"/>
              </a:rPr>
              <a:t>16</a:t>
            </a:fld>
            <a:endParaRPr>
              <a:latin typeface="Helvetica Neue" panose="020B0604020202020204" charset="0"/>
            </a:endParaRPr>
          </a:p>
        </p:txBody>
      </p:sp>
      <p:pic>
        <p:nvPicPr>
          <p:cNvPr id="203" name="Google Shape;203;p26"/>
          <p:cNvPicPr preferRelativeResize="0"/>
          <p:nvPr/>
        </p:nvPicPr>
        <p:blipFill>
          <a:blip r:embed="rId5">
            <a:alphaModFix/>
          </a:blip>
          <a:stretch>
            <a:fillRect/>
          </a:stretch>
        </p:blipFill>
        <p:spPr>
          <a:xfrm>
            <a:off x="4230300" y="525200"/>
            <a:ext cx="4408600" cy="1755400"/>
          </a:xfrm>
          <a:prstGeom prst="rect">
            <a:avLst/>
          </a:prstGeom>
          <a:noFill/>
          <a:ln>
            <a:noFill/>
          </a:ln>
        </p:spPr>
      </p:pic>
      <p:pic>
        <p:nvPicPr>
          <p:cNvPr id="204" name="Google Shape;204;p26"/>
          <p:cNvPicPr preferRelativeResize="0"/>
          <p:nvPr/>
        </p:nvPicPr>
        <p:blipFill>
          <a:blip r:embed="rId6">
            <a:alphaModFix/>
          </a:blip>
          <a:stretch>
            <a:fillRect/>
          </a:stretch>
        </p:blipFill>
        <p:spPr>
          <a:xfrm>
            <a:off x="8405172" y="4339975"/>
            <a:ext cx="335351" cy="409876"/>
          </a:xfrm>
          <a:prstGeom prst="rect">
            <a:avLst/>
          </a:prstGeom>
          <a:noFill/>
          <a:ln>
            <a:noFill/>
          </a:ln>
        </p:spPr>
      </p:pic>
      <p:graphicFrame>
        <p:nvGraphicFramePr>
          <p:cNvPr id="205" name="Google Shape;205;p26"/>
          <p:cNvGraphicFramePr/>
          <p:nvPr>
            <p:extLst>
              <p:ext uri="{D42A27DB-BD31-4B8C-83A1-F6EECF244321}">
                <p14:modId xmlns:p14="http://schemas.microsoft.com/office/powerpoint/2010/main" val="4168357596"/>
              </p:ext>
            </p:extLst>
          </p:nvPr>
        </p:nvGraphicFramePr>
        <p:xfrm>
          <a:off x="957987" y="2421050"/>
          <a:ext cx="6544626" cy="1333500"/>
        </p:xfrm>
        <a:graphic>
          <a:graphicData uri="http://schemas.openxmlformats.org/drawingml/2006/table">
            <a:tbl>
              <a:tblPr>
                <a:noFill/>
                <a:tableStyleId>{9D2B67D7-6702-4546-ABA7-5D487AF78511}</a:tableStyleId>
              </a:tblPr>
              <a:tblGrid>
                <a:gridCol w="921189">
                  <a:extLst>
                    <a:ext uri="{9D8B030D-6E8A-4147-A177-3AD203B41FA5}">
                      <a16:colId xmlns:a16="http://schemas.microsoft.com/office/drawing/2014/main" val="20000"/>
                    </a:ext>
                  </a:extLst>
                </a:gridCol>
                <a:gridCol w="1029189">
                  <a:extLst>
                    <a:ext uri="{9D8B030D-6E8A-4147-A177-3AD203B41FA5}">
                      <a16:colId xmlns:a16="http://schemas.microsoft.com/office/drawing/2014/main" val="20001"/>
                    </a:ext>
                  </a:extLst>
                </a:gridCol>
                <a:gridCol w="1495425">
                  <a:extLst>
                    <a:ext uri="{9D8B030D-6E8A-4147-A177-3AD203B41FA5}">
                      <a16:colId xmlns:a16="http://schemas.microsoft.com/office/drawing/2014/main" val="20002"/>
                    </a:ext>
                  </a:extLst>
                </a:gridCol>
                <a:gridCol w="3098823">
                  <a:extLst>
                    <a:ext uri="{9D8B030D-6E8A-4147-A177-3AD203B41FA5}">
                      <a16:colId xmlns:a16="http://schemas.microsoft.com/office/drawing/2014/main" val="20003"/>
                    </a:ext>
                  </a:extLst>
                </a:gridCol>
              </a:tblGrid>
              <a:tr h="190500">
                <a:tc>
                  <a:txBody>
                    <a:bodyPr/>
                    <a:lstStyle/>
                    <a:p>
                      <a:pPr marL="0" lvl="0" indent="0" algn="just" rtl="0">
                        <a:spcBef>
                          <a:spcPts val="1200"/>
                        </a:spcBef>
                        <a:spcAft>
                          <a:spcPts val="0"/>
                        </a:spcAft>
                        <a:buNone/>
                      </a:pPr>
                      <a:r>
                        <a:rPr lang="en" sz="1200" b="1">
                          <a:solidFill>
                            <a:srgbClr val="FFFFFF"/>
                          </a:solidFill>
                          <a:latin typeface="Helvetica Neue" panose="020B0604020202020204" charset="0"/>
                          <a:ea typeface="Helvetica Neue"/>
                          <a:cs typeface="Helvetica Neue"/>
                          <a:sym typeface="Helvetica Neue"/>
                        </a:rPr>
                        <a:t>Name</a:t>
                      </a:r>
                      <a:endParaRPr sz="1200" b="1">
                        <a:solidFill>
                          <a:srgbClr val="FFFFFF"/>
                        </a:solidFill>
                        <a:latin typeface="Helvetica Neue" panose="020B0604020202020204" charset="0"/>
                        <a:ea typeface="Helvetica Neue"/>
                        <a:cs typeface="Helvetica Neue"/>
                        <a:sym typeface="Helvetica Neue"/>
                      </a:endParaRPr>
                    </a:p>
                  </a:txBody>
                  <a:tcPr marL="63500" marR="63500" marT="0" marB="0">
                    <a:lnL w="7625"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156082"/>
                    </a:solidFill>
                  </a:tcPr>
                </a:tc>
                <a:tc>
                  <a:txBody>
                    <a:bodyPr/>
                    <a:lstStyle/>
                    <a:p>
                      <a:pPr marL="0" lvl="0" indent="0" algn="just" rtl="0">
                        <a:spcBef>
                          <a:spcPts val="1200"/>
                        </a:spcBef>
                        <a:spcAft>
                          <a:spcPts val="0"/>
                        </a:spcAft>
                        <a:buNone/>
                      </a:pPr>
                      <a:r>
                        <a:rPr lang="en" sz="1200" b="1">
                          <a:solidFill>
                            <a:srgbClr val="FFFFFF"/>
                          </a:solidFill>
                          <a:latin typeface="Helvetica Neue" panose="020B0604020202020204" charset="0"/>
                          <a:ea typeface="Helvetica Neue"/>
                          <a:cs typeface="Helvetica Neue"/>
                          <a:sym typeface="Helvetica Neue"/>
                        </a:rPr>
                        <a:t>Value</a:t>
                      </a:r>
                      <a:endParaRPr sz="1200" b="1">
                        <a:solidFill>
                          <a:srgbClr val="FFFFFF"/>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156082"/>
                    </a:solidFill>
                  </a:tcPr>
                </a:tc>
                <a:tc>
                  <a:txBody>
                    <a:bodyPr/>
                    <a:lstStyle/>
                    <a:p>
                      <a:pPr marL="0" lvl="0" indent="0" algn="just" rtl="0">
                        <a:spcBef>
                          <a:spcPts val="1200"/>
                        </a:spcBef>
                        <a:spcAft>
                          <a:spcPts val="0"/>
                        </a:spcAft>
                        <a:buNone/>
                      </a:pPr>
                      <a:r>
                        <a:rPr lang="en" sz="1200" b="1" dirty="0">
                          <a:solidFill>
                            <a:srgbClr val="FFFFFF"/>
                          </a:solidFill>
                          <a:latin typeface="Helvetica Neue" panose="020B0604020202020204" charset="0"/>
                          <a:ea typeface="Helvetica Neue"/>
                          <a:cs typeface="Helvetica Neue"/>
                          <a:sym typeface="Helvetica Neue"/>
                        </a:rPr>
                        <a:t>Category</a:t>
                      </a:r>
                      <a:endParaRPr sz="1200" b="1" dirty="0">
                        <a:solidFill>
                          <a:srgbClr val="FFFFFF"/>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156082"/>
                    </a:solidFill>
                  </a:tcPr>
                </a:tc>
                <a:tc>
                  <a:txBody>
                    <a:bodyPr/>
                    <a:lstStyle/>
                    <a:p>
                      <a:pPr marL="0" lvl="0" indent="0" algn="just" rtl="0">
                        <a:spcBef>
                          <a:spcPts val="1200"/>
                        </a:spcBef>
                        <a:spcAft>
                          <a:spcPts val="0"/>
                        </a:spcAft>
                        <a:buNone/>
                      </a:pPr>
                      <a:r>
                        <a:rPr lang="en" sz="1200" b="1" dirty="0">
                          <a:solidFill>
                            <a:srgbClr val="FFFFFF"/>
                          </a:solidFill>
                          <a:latin typeface="Helvetica Neue" panose="020B0604020202020204" charset="0"/>
                          <a:ea typeface="Helvetica Neue"/>
                          <a:cs typeface="Helvetica Neue"/>
                          <a:sym typeface="Helvetica Neue"/>
                        </a:rPr>
                        <a:t>Description</a:t>
                      </a:r>
                      <a:endParaRPr sz="1200" b="1" dirty="0">
                        <a:solidFill>
                          <a:srgbClr val="FFFFFF"/>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156082"/>
                    </a:solidFill>
                  </a:tcPr>
                </a:tc>
                <a:extLst>
                  <a:ext uri="{0D108BD9-81ED-4DB2-BD59-A6C34878D82A}">
                    <a16:rowId xmlns:a16="http://schemas.microsoft.com/office/drawing/2014/main" val="10000"/>
                  </a:ext>
                </a:extLst>
              </a:tr>
              <a:tr h="190500">
                <a:tc>
                  <a:txBody>
                    <a:bodyPr/>
                    <a:lstStyle/>
                    <a:p>
                      <a:pPr marL="0" lvl="0" indent="0" algn="just" rtl="0">
                        <a:spcBef>
                          <a:spcPts val="1200"/>
                        </a:spcBef>
                        <a:spcAft>
                          <a:spcPts val="0"/>
                        </a:spcAft>
                        <a:buNone/>
                      </a:pPr>
                      <a:r>
                        <a:rPr lang="en" sz="1200">
                          <a:solidFill>
                            <a:srgbClr val="0D0D0D"/>
                          </a:solidFill>
                          <a:latin typeface="Helvetica Neue" panose="020B0604020202020204" charset="0"/>
                          <a:ea typeface="Helvetica Neue"/>
                          <a:cs typeface="Helvetica Neue"/>
                          <a:sym typeface="Helvetica Neue"/>
                        </a:rPr>
                        <a:t>Efficiency</a:t>
                      </a:r>
                      <a:endParaRPr sz="1200">
                        <a:solidFill>
                          <a:srgbClr val="0D0D0D"/>
                        </a:solidFill>
                        <a:latin typeface="Helvetica Neue" panose="020B0604020202020204" charset="0"/>
                        <a:ea typeface="Helvetica Neue"/>
                        <a:cs typeface="Helvetica Neue"/>
                        <a:sym typeface="Helvetica Neue"/>
                      </a:endParaRPr>
                    </a:p>
                  </a:txBody>
                  <a:tcPr marL="63500" marR="63500" marT="0" marB="0">
                    <a:lnL w="7625"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1200">
                          <a:solidFill>
                            <a:srgbClr val="0D0D0D"/>
                          </a:solidFill>
                          <a:latin typeface="Helvetica Neue" panose="020B0604020202020204" charset="0"/>
                          <a:ea typeface="Helvetica Neue"/>
                          <a:cs typeface="Helvetica Neue"/>
                          <a:sym typeface="Helvetica Neue"/>
                        </a:rPr>
                        <a:t>96.70%</a:t>
                      </a:r>
                      <a:endParaRPr sz="1200">
                        <a:solidFill>
                          <a:srgbClr val="0D0D0D"/>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panose="020B0604020202020204" charset="0"/>
                          <a:ea typeface="Helvetica Neue"/>
                          <a:cs typeface="Helvetica Neue"/>
                          <a:sym typeface="Helvetica Neue"/>
                        </a:rPr>
                        <a:t>System Information</a:t>
                      </a:r>
                      <a:endParaRPr sz="1200">
                        <a:solidFill>
                          <a:srgbClr val="0D0D0D"/>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panose="020B0604020202020204" charset="0"/>
                          <a:ea typeface="Helvetica Neue"/>
                          <a:cs typeface="Helvetica Neue"/>
                          <a:sym typeface="Helvetica Neue"/>
                        </a:rPr>
                        <a:t>Steady state efficiency</a:t>
                      </a:r>
                      <a:endParaRPr sz="1200">
                        <a:solidFill>
                          <a:srgbClr val="0D0D0D"/>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extLst>
                  <a:ext uri="{0D108BD9-81ED-4DB2-BD59-A6C34878D82A}">
                    <a16:rowId xmlns:a16="http://schemas.microsoft.com/office/drawing/2014/main" val="10001"/>
                  </a:ext>
                </a:extLst>
              </a:tr>
              <a:tr h="190500">
                <a:tc>
                  <a:txBody>
                    <a:bodyPr/>
                    <a:lstStyle/>
                    <a:p>
                      <a:pPr marL="0" lvl="0" indent="0" algn="just" rtl="0">
                        <a:spcBef>
                          <a:spcPts val="1200"/>
                        </a:spcBef>
                        <a:spcAft>
                          <a:spcPts val="0"/>
                        </a:spcAft>
                        <a:buNone/>
                      </a:pPr>
                      <a:r>
                        <a:rPr lang="en" sz="1200" dirty="0">
                          <a:solidFill>
                            <a:srgbClr val="0D0D0D"/>
                          </a:solidFill>
                          <a:latin typeface="Helvetica Neue" panose="020B0604020202020204" charset="0"/>
                          <a:ea typeface="Helvetica Neue"/>
                          <a:cs typeface="Helvetica Neue"/>
                          <a:sym typeface="Helvetica Neue"/>
                        </a:rPr>
                        <a:t>IC Tj</a:t>
                      </a:r>
                      <a:endParaRPr sz="1200" dirty="0">
                        <a:solidFill>
                          <a:srgbClr val="0D0D0D"/>
                        </a:solidFill>
                        <a:latin typeface="Helvetica Neue" panose="020B0604020202020204" charset="0"/>
                        <a:ea typeface="Helvetica Neue"/>
                        <a:cs typeface="Helvetica Neue"/>
                        <a:sym typeface="Helvetica Neue"/>
                      </a:endParaRPr>
                    </a:p>
                  </a:txBody>
                  <a:tcPr marL="63500" marR="63500" marT="0" marB="0">
                    <a:lnL w="7625"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dirty="0">
                          <a:solidFill>
                            <a:srgbClr val="0D0D0D"/>
                          </a:solidFill>
                          <a:latin typeface="Helvetica Neue" panose="020B0604020202020204" charset="0"/>
                          <a:ea typeface="Helvetica Neue"/>
                          <a:cs typeface="Helvetica Neue"/>
                          <a:sym typeface="Helvetica Neue"/>
                        </a:rPr>
                        <a:t>43.66 °C</a:t>
                      </a:r>
                      <a:endParaRPr sz="1200" dirty="0">
                        <a:solidFill>
                          <a:srgbClr val="0D0D0D"/>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panose="020B0604020202020204" charset="0"/>
                          <a:ea typeface="Helvetica Neue"/>
                          <a:cs typeface="Helvetica Neue"/>
                          <a:sym typeface="Helvetica Neue"/>
                        </a:rPr>
                        <a:t>IC</a:t>
                      </a:r>
                      <a:endParaRPr sz="1200">
                        <a:solidFill>
                          <a:srgbClr val="0D0D0D"/>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panose="020B0604020202020204" charset="0"/>
                          <a:ea typeface="Helvetica Neue"/>
                          <a:cs typeface="Helvetica Neue"/>
                          <a:sym typeface="Helvetica Neue"/>
                        </a:rPr>
                        <a:t>IC junction temperature</a:t>
                      </a:r>
                      <a:endParaRPr sz="1200">
                        <a:solidFill>
                          <a:srgbClr val="0D0D0D"/>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extLst>
                  <a:ext uri="{0D108BD9-81ED-4DB2-BD59-A6C34878D82A}">
                    <a16:rowId xmlns:a16="http://schemas.microsoft.com/office/drawing/2014/main" val="10002"/>
                  </a:ext>
                </a:extLst>
              </a:tr>
              <a:tr h="190500">
                <a:tc>
                  <a:txBody>
                    <a:bodyPr/>
                    <a:lstStyle/>
                    <a:p>
                      <a:pPr marL="0" lvl="0" indent="0" algn="just" rtl="0">
                        <a:spcBef>
                          <a:spcPts val="1200"/>
                        </a:spcBef>
                        <a:spcAft>
                          <a:spcPts val="0"/>
                        </a:spcAft>
                        <a:buNone/>
                      </a:pPr>
                      <a:r>
                        <a:rPr lang="en" sz="1200">
                          <a:solidFill>
                            <a:srgbClr val="0D0D0D"/>
                          </a:solidFill>
                          <a:latin typeface="Helvetica Neue" panose="020B0604020202020204" charset="0"/>
                          <a:ea typeface="Helvetica Neue"/>
                          <a:cs typeface="Helvetica Neue"/>
                          <a:sym typeface="Helvetica Neue"/>
                        </a:rPr>
                        <a:t>IC Pd</a:t>
                      </a:r>
                      <a:endParaRPr sz="1200">
                        <a:solidFill>
                          <a:srgbClr val="0D0D0D"/>
                        </a:solidFill>
                        <a:latin typeface="Helvetica Neue" panose="020B0604020202020204" charset="0"/>
                        <a:ea typeface="Helvetica Neue"/>
                        <a:cs typeface="Helvetica Neue"/>
                        <a:sym typeface="Helvetica Neue"/>
                      </a:endParaRPr>
                    </a:p>
                  </a:txBody>
                  <a:tcPr marL="63500" marR="63500" marT="0" marB="0">
                    <a:lnL w="7625"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dirty="0">
                          <a:solidFill>
                            <a:srgbClr val="0D0D0D"/>
                          </a:solidFill>
                          <a:latin typeface="Helvetica Neue" panose="020B0604020202020204" charset="0"/>
                          <a:ea typeface="Helvetica Neue"/>
                          <a:cs typeface="Helvetica Neue"/>
                          <a:sym typeface="Helvetica Neue"/>
                        </a:rPr>
                        <a:t>352.11 mW</a:t>
                      </a:r>
                      <a:endParaRPr sz="1200" dirty="0">
                        <a:solidFill>
                          <a:srgbClr val="0D0D0D"/>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panose="020B0604020202020204" charset="0"/>
                          <a:ea typeface="Helvetica Neue"/>
                          <a:cs typeface="Helvetica Neue"/>
                          <a:sym typeface="Helvetica Neue"/>
                        </a:rPr>
                        <a:t>IC</a:t>
                      </a:r>
                      <a:endParaRPr sz="1200">
                        <a:solidFill>
                          <a:srgbClr val="0D0D0D"/>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panose="020B0604020202020204" charset="0"/>
                          <a:ea typeface="Helvetica Neue"/>
                          <a:cs typeface="Helvetica Neue"/>
                          <a:sym typeface="Helvetica Neue"/>
                        </a:rPr>
                        <a:t>IC power dissipation</a:t>
                      </a:r>
                      <a:endParaRPr sz="1200">
                        <a:solidFill>
                          <a:srgbClr val="0D0D0D"/>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extLst>
                  <a:ext uri="{0D108BD9-81ED-4DB2-BD59-A6C34878D82A}">
                    <a16:rowId xmlns:a16="http://schemas.microsoft.com/office/drawing/2014/main" val="10003"/>
                  </a:ext>
                </a:extLst>
              </a:tr>
              <a:tr h="190500">
                <a:tc>
                  <a:txBody>
                    <a:bodyPr/>
                    <a:lstStyle/>
                    <a:p>
                      <a:pPr marL="0" lvl="0" indent="0" algn="just" rtl="0">
                        <a:spcBef>
                          <a:spcPts val="1200"/>
                        </a:spcBef>
                        <a:spcAft>
                          <a:spcPts val="0"/>
                        </a:spcAft>
                        <a:buNone/>
                      </a:pPr>
                      <a:r>
                        <a:rPr lang="en" sz="1200">
                          <a:solidFill>
                            <a:srgbClr val="0D0D0D"/>
                          </a:solidFill>
                          <a:latin typeface="Helvetica Neue" panose="020B0604020202020204" charset="0"/>
                          <a:ea typeface="Helvetica Neue"/>
                          <a:cs typeface="Helvetica Neue"/>
                          <a:sym typeface="Helvetica Neue"/>
                        </a:rPr>
                        <a:t>Pout</a:t>
                      </a:r>
                      <a:endParaRPr sz="1200">
                        <a:solidFill>
                          <a:srgbClr val="0D0D0D"/>
                        </a:solidFill>
                        <a:latin typeface="Helvetica Neue" panose="020B0604020202020204" charset="0"/>
                        <a:ea typeface="Helvetica Neue"/>
                        <a:cs typeface="Helvetica Neue"/>
                        <a:sym typeface="Helvetica Neue"/>
                      </a:endParaRPr>
                    </a:p>
                  </a:txBody>
                  <a:tcPr marL="63500" marR="63500" marT="0" marB="0">
                    <a:lnL w="7625"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panose="020B0604020202020204" charset="0"/>
                          <a:ea typeface="Helvetica Neue"/>
                          <a:cs typeface="Helvetica Neue"/>
                          <a:sym typeface="Helvetica Neue"/>
                        </a:rPr>
                        <a:t>13 W</a:t>
                      </a:r>
                      <a:endParaRPr sz="1200">
                        <a:solidFill>
                          <a:srgbClr val="0D0D0D"/>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dirty="0">
                          <a:solidFill>
                            <a:srgbClr val="0D0D0D"/>
                          </a:solidFill>
                          <a:latin typeface="Helvetica Neue" panose="020B0604020202020204" charset="0"/>
                          <a:ea typeface="Helvetica Neue"/>
                          <a:cs typeface="Helvetica Neue"/>
                          <a:sym typeface="Helvetica Neue"/>
                        </a:rPr>
                        <a:t>System Information</a:t>
                      </a:r>
                      <a:endParaRPr sz="1200" dirty="0">
                        <a:solidFill>
                          <a:srgbClr val="0D0D0D"/>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panose="020B0604020202020204" charset="0"/>
                          <a:ea typeface="Helvetica Neue"/>
                          <a:cs typeface="Helvetica Neue"/>
                          <a:sym typeface="Helvetica Neue"/>
                        </a:rPr>
                        <a:t>Total output power</a:t>
                      </a:r>
                      <a:endParaRPr sz="1200">
                        <a:solidFill>
                          <a:srgbClr val="0D0D0D"/>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extLst>
                  <a:ext uri="{0D108BD9-81ED-4DB2-BD59-A6C34878D82A}">
                    <a16:rowId xmlns:a16="http://schemas.microsoft.com/office/drawing/2014/main" val="10004"/>
                  </a:ext>
                </a:extLst>
              </a:tr>
              <a:tr h="190500">
                <a:tc>
                  <a:txBody>
                    <a:bodyPr/>
                    <a:lstStyle/>
                    <a:p>
                      <a:pPr marL="0" lvl="0" indent="0" algn="just" rtl="0">
                        <a:spcBef>
                          <a:spcPts val="1200"/>
                        </a:spcBef>
                        <a:spcAft>
                          <a:spcPts val="0"/>
                        </a:spcAft>
                        <a:buNone/>
                      </a:pPr>
                      <a:r>
                        <a:rPr lang="en" sz="1200">
                          <a:solidFill>
                            <a:srgbClr val="0D0D0D"/>
                          </a:solidFill>
                          <a:latin typeface="Helvetica Neue" panose="020B0604020202020204" charset="0"/>
                          <a:ea typeface="Helvetica Neue"/>
                          <a:cs typeface="Helvetica Neue"/>
                          <a:sym typeface="Helvetica Neue"/>
                        </a:rPr>
                        <a:t>Iin Avg</a:t>
                      </a:r>
                      <a:endParaRPr sz="1200">
                        <a:solidFill>
                          <a:srgbClr val="0D0D0D"/>
                        </a:solidFill>
                        <a:latin typeface="Helvetica Neue" panose="020B0604020202020204" charset="0"/>
                        <a:ea typeface="Helvetica Neue"/>
                        <a:cs typeface="Helvetica Neue"/>
                        <a:sym typeface="Helvetica Neue"/>
                      </a:endParaRPr>
                    </a:p>
                  </a:txBody>
                  <a:tcPr marL="63500" marR="63500" marT="0" marB="0">
                    <a:lnL w="7625"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dirty="0">
                          <a:solidFill>
                            <a:srgbClr val="0D0D0D"/>
                          </a:solidFill>
                          <a:latin typeface="Helvetica Neue" panose="020B0604020202020204" charset="0"/>
                          <a:ea typeface="Helvetica Neue"/>
                          <a:cs typeface="Helvetica Neue"/>
                          <a:sym typeface="Helvetica Neue"/>
                        </a:rPr>
                        <a:t>2.69 A</a:t>
                      </a:r>
                      <a:endParaRPr sz="1200" dirty="0">
                        <a:solidFill>
                          <a:srgbClr val="0D0D0D"/>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panose="020B0604020202020204" charset="0"/>
                          <a:ea typeface="Helvetica Neue"/>
                          <a:cs typeface="Helvetica Neue"/>
                          <a:sym typeface="Helvetica Neue"/>
                        </a:rPr>
                        <a:t>IC</a:t>
                      </a:r>
                      <a:endParaRPr sz="1200">
                        <a:solidFill>
                          <a:srgbClr val="0D0D0D"/>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panose="020B0604020202020204" charset="0"/>
                          <a:ea typeface="Helvetica Neue"/>
                          <a:cs typeface="Helvetica Neue"/>
                          <a:sym typeface="Helvetica Neue"/>
                        </a:rPr>
                        <a:t>Average input current</a:t>
                      </a:r>
                      <a:endParaRPr sz="1200">
                        <a:solidFill>
                          <a:srgbClr val="0D0D0D"/>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extLst>
                  <a:ext uri="{0D108BD9-81ED-4DB2-BD59-A6C34878D82A}">
                    <a16:rowId xmlns:a16="http://schemas.microsoft.com/office/drawing/2014/main" val="10005"/>
                  </a:ext>
                </a:extLst>
              </a:tr>
              <a:tr h="190500">
                <a:tc>
                  <a:txBody>
                    <a:bodyPr/>
                    <a:lstStyle/>
                    <a:p>
                      <a:pPr marL="0" lvl="0" indent="0" algn="just" rtl="0">
                        <a:spcBef>
                          <a:spcPts val="1200"/>
                        </a:spcBef>
                        <a:spcAft>
                          <a:spcPts val="0"/>
                        </a:spcAft>
                        <a:buNone/>
                      </a:pPr>
                      <a:r>
                        <a:rPr lang="en" sz="1200">
                          <a:solidFill>
                            <a:srgbClr val="0D0D0D"/>
                          </a:solidFill>
                          <a:latin typeface="Helvetica Neue" panose="020B0604020202020204" charset="0"/>
                          <a:ea typeface="Helvetica Neue"/>
                          <a:cs typeface="Helvetica Neue"/>
                          <a:sym typeface="Helvetica Neue"/>
                        </a:rPr>
                        <a:t>IC Ipk</a:t>
                      </a:r>
                      <a:endParaRPr sz="1200">
                        <a:solidFill>
                          <a:srgbClr val="0D0D0D"/>
                        </a:solidFill>
                        <a:latin typeface="Helvetica Neue" panose="020B0604020202020204" charset="0"/>
                        <a:ea typeface="Helvetica Neue"/>
                        <a:cs typeface="Helvetica Neue"/>
                        <a:sym typeface="Helvetica Neue"/>
                      </a:endParaRPr>
                    </a:p>
                  </a:txBody>
                  <a:tcPr marL="63500" marR="63500" marT="0" marB="0">
                    <a:lnL w="7625"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panose="020B0604020202020204" charset="0"/>
                          <a:ea typeface="Helvetica Neue"/>
                          <a:cs typeface="Helvetica Neue"/>
                          <a:sym typeface="Helvetica Neue"/>
                        </a:rPr>
                        <a:t>3.1 A</a:t>
                      </a:r>
                      <a:endParaRPr sz="1200">
                        <a:solidFill>
                          <a:srgbClr val="0D0D0D"/>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panose="020B0604020202020204" charset="0"/>
                          <a:ea typeface="Helvetica Neue"/>
                          <a:cs typeface="Helvetica Neue"/>
                          <a:sym typeface="Helvetica Neue"/>
                        </a:rPr>
                        <a:t>IC</a:t>
                      </a:r>
                      <a:endParaRPr sz="1200">
                        <a:solidFill>
                          <a:srgbClr val="0D0D0D"/>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dirty="0">
                          <a:solidFill>
                            <a:srgbClr val="0D0D0D"/>
                          </a:solidFill>
                          <a:latin typeface="Helvetica Neue" panose="020B0604020202020204" charset="0"/>
                          <a:ea typeface="Helvetica Neue"/>
                          <a:cs typeface="Helvetica Neue"/>
                          <a:sym typeface="Helvetica Neue"/>
                        </a:rPr>
                        <a:t>Peak switch current in IC</a:t>
                      </a:r>
                      <a:endParaRPr sz="1200" dirty="0">
                        <a:solidFill>
                          <a:srgbClr val="0D0D0D"/>
                        </a:solidFill>
                        <a:latin typeface="Helvetica Neue" panose="020B0604020202020204" charset="0"/>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C1E4F5"/>
                    </a:solidFill>
                  </a:tcPr>
                </a:tc>
                <a:extLst>
                  <a:ext uri="{0D108BD9-81ED-4DB2-BD59-A6C34878D82A}">
                    <a16:rowId xmlns:a16="http://schemas.microsoft.com/office/drawing/2014/main" val="10006"/>
                  </a:ext>
                </a:extLst>
              </a:tr>
            </a:tbl>
          </a:graphicData>
        </a:graphic>
      </p:graphicFrame>
      <p:pic>
        <p:nvPicPr>
          <p:cNvPr id="12" name="Audio 11">
            <a:hlinkClick r:id="" action="ppaction://media"/>
            <a:extLst>
              <a:ext uri="{FF2B5EF4-FFF2-40B4-BE49-F238E27FC236}">
                <a16:creationId xmlns:a16="http://schemas.microsoft.com/office/drawing/2014/main" id="{70AA6CDE-8323-B744-CBC4-649246E149B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1619"/>
    </mc:Choice>
    <mc:Fallback xmlns="">
      <p:transition spd="slow" advTm="41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Helvetica Neue" panose="020B0604020202020204" charset="0"/>
              </a:rPr>
              <a:t>Motor Switch</a:t>
            </a:r>
            <a:endParaRPr dirty="0">
              <a:latin typeface="Helvetica Neue" panose="020B0604020202020204" charset="0"/>
            </a:endParaRPr>
          </a:p>
        </p:txBody>
      </p:sp>
      <p:sp>
        <p:nvSpPr>
          <p:cNvPr id="211" name="Google Shape;211;p2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212" name="Google Shape;212;p27"/>
          <p:cNvSpPr txBox="1">
            <a:spLocks noGrp="1"/>
          </p:cNvSpPr>
          <p:nvPr>
            <p:ph type="sldNum" idx="12"/>
          </p:nvPr>
        </p:nvSpPr>
        <p:spPr>
          <a:xfrm>
            <a:off x="8031200" y="4749850"/>
            <a:ext cx="10536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dirty="0"/>
              <a:t>Junxu Zeng </a:t>
            </a:r>
            <a:fld id="{00000000-1234-1234-1234-123412341234}" type="slidenum">
              <a:rPr lang="en"/>
              <a:t>17</a:t>
            </a:fld>
            <a:endParaRPr dirty="0"/>
          </a:p>
        </p:txBody>
      </p:sp>
      <p:pic>
        <p:nvPicPr>
          <p:cNvPr id="213" name="Google Shape;213;p27"/>
          <p:cNvPicPr preferRelativeResize="0"/>
          <p:nvPr/>
        </p:nvPicPr>
        <p:blipFill>
          <a:blip r:embed="rId5">
            <a:alphaModFix/>
          </a:blip>
          <a:stretch>
            <a:fillRect/>
          </a:stretch>
        </p:blipFill>
        <p:spPr>
          <a:xfrm>
            <a:off x="5635775" y="1697250"/>
            <a:ext cx="3508225" cy="2931850"/>
          </a:xfrm>
          <a:prstGeom prst="rect">
            <a:avLst/>
          </a:prstGeom>
          <a:noFill/>
          <a:ln>
            <a:noFill/>
          </a:ln>
        </p:spPr>
      </p:pic>
      <p:pic>
        <p:nvPicPr>
          <p:cNvPr id="214" name="Google Shape;214;p27"/>
          <p:cNvPicPr preferRelativeResize="0"/>
          <p:nvPr/>
        </p:nvPicPr>
        <p:blipFill>
          <a:blip r:embed="rId6">
            <a:alphaModFix/>
          </a:blip>
          <a:stretch>
            <a:fillRect/>
          </a:stretch>
        </p:blipFill>
        <p:spPr>
          <a:xfrm>
            <a:off x="730001" y="2817726"/>
            <a:ext cx="4802200" cy="1856150"/>
          </a:xfrm>
          <a:prstGeom prst="rect">
            <a:avLst/>
          </a:prstGeom>
          <a:noFill/>
          <a:ln>
            <a:noFill/>
          </a:ln>
        </p:spPr>
      </p:pic>
      <p:pic>
        <p:nvPicPr>
          <p:cNvPr id="215" name="Google Shape;215;p27"/>
          <p:cNvPicPr preferRelativeResize="0"/>
          <p:nvPr/>
        </p:nvPicPr>
        <p:blipFill>
          <a:blip r:embed="rId7">
            <a:alphaModFix/>
          </a:blip>
          <a:stretch>
            <a:fillRect/>
          </a:stretch>
        </p:blipFill>
        <p:spPr>
          <a:xfrm>
            <a:off x="3212125" y="836825"/>
            <a:ext cx="3804575" cy="2212525"/>
          </a:xfrm>
          <a:prstGeom prst="rect">
            <a:avLst/>
          </a:prstGeom>
          <a:noFill/>
          <a:ln>
            <a:noFill/>
          </a:ln>
        </p:spPr>
      </p:pic>
      <p:pic>
        <p:nvPicPr>
          <p:cNvPr id="216" name="Google Shape;216;p27"/>
          <p:cNvPicPr preferRelativeResize="0"/>
          <p:nvPr/>
        </p:nvPicPr>
        <p:blipFill>
          <a:blip r:embed="rId8">
            <a:alphaModFix/>
          </a:blip>
          <a:stretch>
            <a:fillRect/>
          </a:stretch>
        </p:blipFill>
        <p:spPr>
          <a:xfrm>
            <a:off x="8430797" y="4379225"/>
            <a:ext cx="335351" cy="409876"/>
          </a:xfrm>
          <a:prstGeom prst="rect">
            <a:avLst/>
          </a:prstGeom>
          <a:noFill/>
          <a:ln>
            <a:noFill/>
          </a:ln>
        </p:spPr>
      </p:pic>
      <p:pic>
        <p:nvPicPr>
          <p:cNvPr id="17" name="Audio 16">
            <a:hlinkClick r:id="" action="ppaction://media"/>
            <a:extLst>
              <a:ext uri="{FF2B5EF4-FFF2-40B4-BE49-F238E27FC236}">
                <a16:creationId xmlns:a16="http://schemas.microsoft.com/office/drawing/2014/main" id="{6CE51A3F-199C-56E3-366C-FE213A111C8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202176" y="-28318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8117"/>
    </mc:Choice>
    <mc:Fallback xmlns="">
      <p:transition spd="slow" advTm="58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9"/>
          <p:cNvSpPr txBox="1">
            <a:spLocks noGrp="1"/>
          </p:cNvSpPr>
          <p:nvPr>
            <p:ph type="title"/>
          </p:nvPr>
        </p:nvSpPr>
        <p:spPr>
          <a:xfrm>
            <a:off x="729450" y="1318650"/>
            <a:ext cx="1727100" cy="917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PCB </a:t>
            </a:r>
            <a:endParaRPr/>
          </a:p>
          <a:p>
            <a:pPr marL="0" lvl="0" indent="0" algn="l" rtl="0">
              <a:spcBef>
                <a:spcPts val="0"/>
              </a:spcBef>
              <a:spcAft>
                <a:spcPts val="0"/>
              </a:spcAft>
              <a:buNone/>
            </a:pPr>
            <a:r>
              <a:rPr lang="en"/>
              <a:t>Schematic</a:t>
            </a:r>
            <a:endParaRPr/>
          </a:p>
        </p:txBody>
      </p:sp>
      <p:sp>
        <p:nvSpPr>
          <p:cNvPr id="230" name="Google Shape;230;p2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pic>
        <p:nvPicPr>
          <p:cNvPr id="37" name="Audio 36">
            <a:hlinkClick r:id="" action="ppaction://media"/>
            <a:extLst>
              <a:ext uri="{FF2B5EF4-FFF2-40B4-BE49-F238E27FC236}">
                <a16:creationId xmlns:a16="http://schemas.microsoft.com/office/drawing/2014/main" id="{C2FF7CD9-D62B-B789-86E7-F507A57F184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pic>
        <p:nvPicPr>
          <p:cNvPr id="2" name="Google Shape;354;p44">
            <a:extLst>
              <a:ext uri="{FF2B5EF4-FFF2-40B4-BE49-F238E27FC236}">
                <a16:creationId xmlns:a16="http://schemas.microsoft.com/office/drawing/2014/main" id="{909EC6E3-A190-95FD-434B-FFCC6E3EF329}"/>
              </a:ext>
            </a:extLst>
          </p:cNvPr>
          <p:cNvPicPr preferRelativeResize="0"/>
          <p:nvPr/>
        </p:nvPicPr>
        <p:blipFill>
          <a:blip r:embed="rId6">
            <a:alphaModFix/>
          </a:blip>
          <a:stretch>
            <a:fillRect/>
          </a:stretch>
        </p:blipFill>
        <p:spPr>
          <a:xfrm>
            <a:off x="65314" y="79414"/>
            <a:ext cx="769257" cy="718872"/>
          </a:xfrm>
          <a:prstGeom prst="rect">
            <a:avLst/>
          </a:prstGeom>
          <a:noFill/>
          <a:ln>
            <a:noFill/>
          </a:ln>
        </p:spPr>
      </p:pic>
      <p:sp>
        <p:nvSpPr>
          <p:cNvPr id="3" name="Google Shape;212;p27">
            <a:extLst>
              <a:ext uri="{FF2B5EF4-FFF2-40B4-BE49-F238E27FC236}">
                <a16:creationId xmlns:a16="http://schemas.microsoft.com/office/drawing/2014/main" id="{01B21DDE-0A3A-5D95-8E2E-A0D7CE095EAD}"/>
              </a:ext>
            </a:extLst>
          </p:cNvPr>
          <p:cNvSpPr txBox="1">
            <a:spLocks/>
          </p:cNvSpPr>
          <p:nvPr/>
        </p:nvSpPr>
        <p:spPr>
          <a:xfrm>
            <a:off x="-65314" y="795442"/>
            <a:ext cx="1037770" cy="3584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Eliezer Roman</a:t>
            </a:r>
          </a:p>
          <a:p>
            <a:pPr algn="ctr"/>
            <a:r>
              <a:rPr lang="en-US" dirty="0"/>
              <a:t>Electrical Engineer</a:t>
            </a:r>
            <a:endParaRPr dirty="0"/>
          </a:p>
        </p:txBody>
      </p:sp>
      <p:pic>
        <p:nvPicPr>
          <p:cNvPr id="5" name="Picture 4">
            <a:extLst>
              <a:ext uri="{FF2B5EF4-FFF2-40B4-BE49-F238E27FC236}">
                <a16:creationId xmlns:a16="http://schemas.microsoft.com/office/drawing/2014/main" id="{41EB9872-0B51-73A4-7808-35A907DBF391}"/>
              </a:ext>
            </a:extLst>
          </p:cNvPr>
          <p:cNvPicPr>
            <a:picLocks noChangeAspect="1"/>
          </p:cNvPicPr>
          <p:nvPr/>
        </p:nvPicPr>
        <p:blipFill>
          <a:blip r:embed="rId7"/>
          <a:stretch>
            <a:fillRect/>
          </a:stretch>
        </p:blipFill>
        <p:spPr>
          <a:xfrm>
            <a:off x="2567272" y="541442"/>
            <a:ext cx="6150670" cy="43480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528"/>
    </mc:Choice>
    <mc:Fallback xmlns="">
      <p:transition spd="slow" advTm="73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0"/>
          <p:cNvSpPr txBox="1">
            <a:spLocks noGrp="1"/>
          </p:cNvSpPr>
          <p:nvPr>
            <p:ph type="title"/>
          </p:nvPr>
        </p:nvSpPr>
        <p:spPr>
          <a:xfrm>
            <a:off x="729450" y="1318650"/>
            <a:ext cx="1374900" cy="90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PCB </a:t>
            </a:r>
            <a:endParaRPr/>
          </a:p>
          <a:p>
            <a:pPr marL="0" lvl="0" indent="0" algn="l" rtl="0">
              <a:spcBef>
                <a:spcPts val="0"/>
              </a:spcBef>
              <a:spcAft>
                <a:spcPts val="0"/>
              </a:spcAft>
              <a:buNone/>
            </a:pPr>
            <a:r>
              <a:rPr lang="en"/>
              <a:t>Layout</a:t>
            </a:r>
            <a:endParaRPr/>
          </a:p>
        </p:txBody>
      </p:sp>
      <p:sp>
        <p:nvSpPr>
          <p:cNvPr id="238" name="Google Shape;238;p3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pic>
        <p:nvPicPr>
          <p:cNvPr id="26" name="Audio 25">
            <a:hlinkClick r:id="" action="ppaction://media"/>
            <a:extLst>
              <a:ext uri="{FF2B5EF4-FFF2-40B4-BE49-F238E27FC236}">
                <a16:creationId xmlns:a16="http://schemas.microsoft.com/office/drawing/2014/main" id="{D3EAD83D-7E2E-7014-3DB6-35CC22C64B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pic>
        <p:nvPicPr>
          <p:cNvPr id="2" name="Google Shape;354;p44">
            <a:extLst>
              <a:ext uri="{FF2B5EF4-FFF2-40B4-BE49-F238E27FC236}">
                <a16:creationId xmlns:a16="http://schemas.microsoft.com/office/drawing/2014/main" id="{BB528575-F00B-534F-7328-964BCFA4369F}"/>
              </a:ext>
            </a:extLst>
          </p:cNvPr>
          <p:cNvPicPr preferRelativeResize="0"/>
          <p:nvPr/>
        </p:nvPicPr>
        <p:blipFill>
          <a:blip r:embed="rId6">
            <a:alphaModFix/>
          </a:blip>
          <a:stretch>
            <a:fillRect/>
          </a:stretch>
        </p:blipFill>
        <p:spPr>
          <a:xfrm>
            <a:off x="65314" y="79414"/>
            <a:ext cx="769257" cy="718872"/>
          </a:xfrm>
          <a:prstGeom prst="rect">
            <a:avLst/>
          </a:prstGeom>
          <a:noFill/>
          <a:ln>
            <a:noFill/>
          </a:ln>
        </p:spPr>
      </p:pic>
      <p:sp>
        <p:nvSpPr>
          <p:cNvPr id="3" name="Google Shape;212;p27">
            <a:extLst>
              <a:ext uri="{FF2B5EF4-FFF2-40B4-BE49-F238E27FC236}">
                <a16:creationId xmlns:a16="http://schemas.microsoft.com/office/drawing/2014/main" id="{B6055E3B-8C48-3DF4-9ACD-529E854E582D}"/>
              </a:ext>
            </a:extLst>
          </p:cNvPr>
          <p:cNvSpPr txBox="1">
            <a:spLocks/>
          </p:cNvSpPr>
          <p:nvPr/>
        </p:nvSpPr>
        <p:spPr>
          <a:xfrm>
            <a:off x="-65314" y="795442"/>
            <a:ext cx="1037770" cy="3584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Eliezer Roman</a:t>
            </a:r>
          </a:p>
          <a:p>
            <a:pPr algn="ctr"/>
            <a:r>
              <a:rPr lang="en-US" dirty="0"/>
              <a:t>Electrical Engineer</a:t>
            </a:r>
            <a:endParaRPr dirty="0"/>
          </a:p>
        </p:txBody>
      </p:sp>
      <p:pic>
        <p:nvPicPr>
          <p:cNvPr id="5" name="Picture 4">
            <a:extLst>
              <a:ext uri="{FF2B5EF4-FFF2-40B4-BE49-F238E27FC236}">
                <a16:creationId xmlns:a16="http://schemas.microsoft.com/office/drawing/2014/main" id="{0AC7B83C-E0C7-8647-07F6-5F7D1E456EE3}"/>
              </a:ext>
            </a:extLst>
          </p:cNvPr>
          <p:cNvPicPr>
            <a:picLocks noChangeAspect="1"/>
          </p:cNvPicPr>
          <p:nvPr/>
        </p:nvPicPr>
        <p:blipFill>
          <a:blip r:embed="rId7"/>
          <a:stretch>
            <a:fillRect/>
          </a:stretch>
        </p:blipFill>
        <p:spPr>
          <a:xfrm>
            <a:off x="2177142" y="974664"/>
            <a:ext cx="6712857" cy="34769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914"/>
    </mc:Choice>
    <mc:Fallback xmlns="">
      <p:transition spd="slow" advTm="53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Team Introductions</a:t>
            </a:r>
            <a:endParaRPr/>
          </a:p>
        </p:txBody>
      </p:sp>
      <p:sp>
        <p:nvSpPr>
          <p:cNvPr id="95" name="Google Shape;95;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pic>
        <p:nvPicPr>
          <p:cNvPr id="96" name="Google Shape;96;p14"/>
          <p:cNvPicPr preferRelativeResize="0"/>
          <p:nvPr/>
        </p:nvPicPr>
        <p:blipFill>
          <a:blip r:embed="rId5">
            <a:alphaModFix/>
          </a:blip>
          <a:stretch>
            <a:fillRect/>
          </a:stretch>
        </p:blipFill>
        <p:spPr>
          <a:xfrm>
            <a:off x="5093012" y="2522774"/>
            <a:ext cx="1224481" cy="1235450"/>
          </a:xfrm>
          <a:prstGeom prst="rect">
            <a:avLst/>
          </a:prstGeom>
          <a:noFill/>
          <a:ln>
            <a:noFill/>
          </a:ln>
        </p:spPr>
      </p:pic>
      <p:sp>
        <p:nvSpPr>
          <p:cNvPr id="97" name="Google Shape;97;p14"/>
          <p:cNvSpPr txBox="1"/>
          <p:nvPr/>
        </p:nvSpPr>
        <p:spPr>
          <a:xfrm>
            <a:off x="4933727" y="3830786"/>
            <a:ext cx="1543050" cy="6225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lgn="ctr">
              <a:buNone/>
              <a:defRPr sz="1000" b="1" i="1">
                <a:solidFill>
                  <a:schemeClr val="accent1"/>
                </a:solidFill>
                <a:latin typeface="Helvetica Neue" panose="020B0604020202020204" charset="0"/>
                <a:ea typeface="Lato"/>
                <a:cs typeface="Lato"/>
              </a:defRPr>
            </a:lvl1pPr>
          </a:lstStyle>
          <a:p>
            <a:r>
              <a:rPr lang="en" dirty="0">
                <a:sym typeface="Lato"/>
              </a:rPr>
              <a:t>Eliezer Roman</a:t>
            </a:r>
            <a:endParaRPr dirty="0">
              <a:sym typeface="Lato"/>
            </a:endParaRPr>
          </a:p>
          <a:p>
            <a:r>
              <a:rPr lang="en" dirty="0">
                <a:sym typeface="Lato"/>
              </a:rPr>
              <a:t>Electrical Engineering - B.S</a:t>
            </a:r>
            <a:endParaRPr dirty="0">
              <a:sym typeface="Lato"/>
            </a:endParaRPr>
          </a:p>
          <a:p>
            <a:endParaRPr dirty="0">
              <a:sym typeface="Lato"/>
            </a:endParaRPr>
          </a:p>
        </p:txBody>
      </p:sp>
      <p:pic>
        <p:nvPicPr>
          <p:cNvPr id="98" name="Google Shape;98;p14"/>
          <p:cNvPicPr preferRelativeResize="0"/>
          <p:nvPr/>
        </p:nvPicPr>
        <p:blipFill>
          <a:blip r:embed="rId6">
            <a:alphaModFix/>
          </a:blip>
          <a:stretch>
            <a:fillRect/>
          </a:stretch>
        </p:blipFill>
        <p:spPr>
          <a:xfrm>
            <a:off x="7112300" y="2522775"/>
            <a:ext cx="1224501" cy="1235451"/>
          </a:xfrm>
          <a:prstGeom prst="rect">
            <a:avLst/>
          </a:prstGeom>
          <a:noFill/>
          <a:ln>
            <a:noFill/>
          </a:ln>
        </p:spPr>
      </p:pic>
      <p:sp>
        <p:nvSpPr>
          <p:cNvPr id="99" name="Google Shape;99;p14"/>
          <p:cNvSpPr txBox="1"/>
          <p:nvPr/>
        </p:nvSpPr>
        <p:spPr>
          <a:xfrm>
            <a:off x="6993250" y="3842000"/>
            <a:ext cx="1543051" cy="800189"/>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lgn="ctr">
              <a:buNone/>
              <a:defRPr sz="1000" b="1" i="1">
                <a:solidFill>
                  <a:schemeClr val="accent1"/>
                </a:solidFill>
                <a:latin typeface="Helvetica Neue" panose="020B0604020202020204" charset="0"/>
                <a:ea typeface="Lato"/>
                <a:cs typeface="Lato"/>
              </a:defRPr>
            </a:lvl1pPr>
          </a:lstStyle>
          <a:p>
            <a:r>
              <a:rPr lang="en" dirty="0">
                <a:sym typeface="Lato"/>
              </a:rPr>
              <a:t>Kayla Funchess</a:t>
            </a:r>
            <a:endParaRPr dirty="0">
              <a:sym typeface="Lato"/>
            </a:endParaRPr>
          </a:p>
          <a:p>
            <a:r>
              <a:rPr lang="en" dirty="0">
                <a:sym typeface="Lato"/>
              </a:rPr>
              <a:t>Computer Engineering - B.S</a:t>
            </a:r>
            <a:endParaRPr dirty="0">
              <a:sym typeface="Lato"/>
            </a:endParaRPr>
          </a:p>
          <a:p>
            <a:endParaRPr dirty="0">
              <a:sym typeface="Lato"/>
            </a:endParaRPr>
          </a:p>
        </p:txBody>
      </p:sp>
      <p:pic>
        <p:nvPicPr>
          <p:cNvPr id="100" name="Google Shape;100;p14"/>
          <p:cNvPicPr preferRelativeResize="0"/>
          <p:nvPr/>
        </p:nvPicPr>
        <p:blipFill rotWithShape="1">
          <a:blip r:embed="rId7">
            <a:alphaModFix/>
          </a:blip>
          <a:srcRect/>
          <a:stretch/>
        </p:blipFill>
        <p:spPr>
          <a:xfrm>
            <a:off x="3244935" y="2522775"/>
            <a:ext cx="1005916" cy="1235451"/>
          </a:xfrm>
          <a:prstGeom prst="rect">
            <a:avLst/>
          </a:prstGeom>
          <a:noFill/>
          <a:ln>
            <a:noFill/>
          </a:ln>
        </p:spPr>
      </p:pic>
      <p:sp>
        <p:nvSpPr>
          <p:cNvPr id="101" name="Google Shape;101;p14"/>
          <p:cNvSpPr txBox="1"/>
          <p:nvPr/>
        </p:nvSpPr>
        <p:spPr>
          <a:xfrm>
            <a:off x="3026214" y="3860750"/>
            <a:ext cx="1543050" cy="6463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b="1" i="1">
                <a:solidFill>
                  <a:schemeClr val="accent1"/>
                </a:solidFill>
                <a:latin typeface="Helvetica Neue" panose="020B0604020202020204" charset="0"/>
                <a:ea typeface="Lato"/>
                <a:cs typeface="Lato"/>
              </a:defRPr>
            </a:lvl1pPr>
          </a:lstStyle>
          <a:p>
            <a:r>
              <a:rPr lang="en" dirty="0">
                <a:sym typeface="Lato"/>
              </a:rPr>
              <a:t>Junxu Zeng</a:t>
            </a:r>
            <a:endParaRPr dirty="0">
              <a:sym typeface="Lato"/>
            </a:endParaRPr>
          </a:p>
          <a:p>
            <a:r>
              <a:rPr lang="en" dirty="0">
                <a:sym typeface="Lato"/>
              </a:rPr>
              <a:t>Electrical Engineering - B.S</a:t>
            </a:r>
            <a:endParaRPr dirty="0">
              <a:sym typeface="Lato"/>
            </a:endParaRPr>
          </a:p>
        </p:txBody>
      </p:sp>
      <p:sp>
        <p:nvSpPr>
          <p:cNvPr id="102" name="Google Shape;102;p14"/>
          <p:cNvSpPr txBox="1"/>
          <p:nvPr/>
        </p:nvSpPr>
        <p:spPr>
          <a:xfrm>
            <a:off x="829222" y="3830100"/>
            <a:ext cx="1543050" cy="64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i="1" dirty="0">
                <a:solidFill>
                  <a:schemeClr val="accent1"/>
                </a:solidFill>
                <a:latin typeface="Helvetica Neue" panose="020B0604020202020204" charset="0"/>
                <a:ea typeface="Lato"/>
                <a:cs typeface="Lato"/>
                <a:sym typeface="Lato"/>
              </a:rPr>
              <a:t>Samuel Durkee</a:t>
            </a:r>
            <a:endParaRPr sz="1000" b="1" i="1" dirty="0">
              <a:solidFill>
                <a:schemeClr val="accent1"/>
              </a:solidFill>
              <a:latin typeface="Helvetica Neue" panose="020B0604020202020204" charset="0"/>
              <a:ea typeface="Lato"/>
              <a:cs typeface="Lato"/>
              <a:sym typeface="Lato"/>
            </a:endParaRPr>
          </a:p>
          <a:p>
            <a:pPr marL="0" lvl="0" indent="0" algn="ctr" rtl="0">
              <a:spcBef>
                <a:spcPts val="0"/>
              </a:spcBef>
              <a:spcAft>
                <a:spcPts val="0"/>
              </a:spcAft>
              <a:buNone/>
            </a:pPr>
            <a:r>
              <a:rPr lang="en" sz="1000" b="1" i="1" dirty="0">
                <a:solidFill>
                  <a:schemeClr val="accent1"/>
                </a:solidFill>
                <a:latin typeface="Helvetica Neue" panose="020B0604020202020204" charset="0"/>
                <a:ea typeface="Lato"/>
                <a:cs typeface="Lato"/>
                <a:sym typeface="Lato"/>
              </a:rPr>
              <a:t>Computer Engineering - B.S</a:t>
            </a:r>
            <a:endParaRPr sz="1000" b="1" i="1" dirty="0">
              <a:solidFill>
                <a:schemeClr val="accent1"/>
              </a:solidFill>
              <a:latin typeface="Helvetica Neue" panose="020B0604020202020204" charset="0"/>
              <a:ea typeface="Lato"/>
              <a:cs typeface="Lato"/>
              <a:sym typeface="Lato"/>
            </a:endParaRPr>
          </a:p>
        </p:txBody>
      </p:sp>
      <p:pic>
        <p:nvPicPr>
          <p:cNvPr id="1026" name="Picture 2">
            <a:extLst>
              <a:ext uri="{FF2B5EF4-FFF2-40B4-BE49-F238E27FC236}">
                <a16:creationId xmlns:a16="http://schemas.microsoft.com/office/drawing/2014/main" id="{6C7DF142-BF43-94F4-7009-3AFD0917BD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1987" y="2519381"/>
            <a:ext cx="1017520" cy="1238843"/>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8E179127-2DE0-C518-8E3C-328C0FA8DAA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1754"/>
    </mc:Choice>
    <mc:Fallback xmlns="">
      <p:transition spd="slow" advTm="21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1"/>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Structural Design</a:t>
            </a:r>
            <a:endParaRPr dirty="0"/>
          </a:p>
        </p:txBody>
      </p:sp>
      <p:sp>
        <p:nvSpPr>
          <p:cNvPr id="246" name="Google Shape;246;p3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
        <p:nvSpPr>
          <p:cNvPr id="250" name="Google Shape;250;p31"/>
          <p:cNvSpPr txBox="1"/>
          <p:nvPr/>
        </p:nvSpPr>
        <p:spPr>
          <a:xfrm>
            <a:off x="326375" y="1932075"/>
            <a:ext cx="5113200" cy="140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dirty="0">
                <a:solidFill>
                  <a:schemeClr val="accent1"/>
                </a:solidFill>
                <a:latin typeface="Lato"/>
                <a:ea typeface="Lato"/>
                <a:cs typeface="Lato"/>
                <a:sym typeface="Lato"/>
              </a:rPr>
              <a:t>The Purrfect Cleaner Automatic litter box will consist of a plastic exterior designed with a rectangular based attached to a smoothened perimeter. </a:t>
            </a:r>
            <a:endParaRPr sz="1300" dirty="0">
              <a:solidFill>
                <a:schemeClr val="accent1"/>
              </a:solidFill>
              <a:latin typeface="Lato"/>
              <a:ea typeface="Lato"/>
              <a:cs typeface="Lato"/>
              <a:sym typeface="Lato"/>
            </a:endParaRPr>
          </a:p>
        </p:txBody>
      </p:sp>
      <p:pic>
        <p:nvPicPr>
          <p:cNvPr id="2" name="Picture 2">
            <a:extLst>
              <a:ext uri="{FF2B5EF4-FFF2-40B4-BE49-F238E27FC236}">
                <a16:creationId xmlns:a16="http://schemas.microsoft.com/office/drawing/2014/main" id="{77341EEC-299B-1B0A-A149-E5563434B3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66080" cy="875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9E85C8F-5B94-C9A5-4BF6-82241F87B148}"/>
              </a:ext>
            </a:extLst>
          </p:cNvPr>
          <p:cNvPicPr>
            <a:picLocks noChangeAspect="1"/>
          </p:cNvPicPr>
          <p:nvPr/>
        </p:nvPicPr>
        <p:blipFill>
          <a:blip r:embed="rId6"/>
          <a:stretch>
            <a:fillRect/>
          </a:stretch>
        </p:blipFill>
        <p:spPr>
          <a:xfrm>
            <a:off x="5360482" y="2983818"/>
            <a:ext cx="3704192" cy="2092407"/>
          </a:xfrm>
          <a:prstGeom prst="rect">
            <a:avLst/>
          </a:prstGeom>
        </p:spPr>
      </p:pic>
      <p:pic>
        <p:nvPicPr>
          <p:cNvPr id="6" name="Picture 5">
            <a:extLst>
              <a:ext uri="{FF2B5EF4-FFF2-40B4-BE49-F238E27FC236}">
                <a16:creationId xmlns:a16="http://schemas.microsoft.com/office/drawing/2014/main" id="{083C88CC-E85D-FEBA-D052-49F3B05A881F}"/>
              </a:ext>
            </a:extLst>
          </p:cNvPr>
          <p:cNvPicPr>
            <a:picLocks noChangeAspect="1"/>
          </p:cNvPicPr>
          <p:nvPr/>
        </p:nvPicPr>
        <p:blipFill>
          <a:blip r:embed="rId7"/>
          <a:stretch>
            <a:fillRect/>
          </a:stretch>
        </p:blipFill>
        <p:spPr>
          <a:xfrm>
            <a:off x="5360482" y="487110"/>
            <a:ext cx="3704192" cy="2383258"/>
          </a:xfrm>
          <a:prstGeom prst="rect">
            <a:avLst/>
          </a:prstGeom>
        </p:spPr>
      </p:pic>
      <p:pic>
        <p:nvPicPr>
          <p:cNvPr id="8" name="Picture 7">
            <a:extLst>
              <a:ext uri="{FF2B5EF4-FFF2-40B4-BE49-F238E27FC236}">
                <a16:creationId xmlns:a16="http://schemas.microsoft.com/office/drawing/2014/main" id="{40851E2C-65E7-2661-59B2-397AD85C0220}"/>
              </a:ext>
            </a:extLst>
          </p:cNvPr>
          <p:cNvPicPr>
            <a:picLocks noChangeAspect="1"/>
          </p:cNvPicPr>
          <p:nvPr/>
        </p:nvPicPr>
        <p:blipFill>
          <a:blip r:embed="rId8"/>
          <a:stretch>
            <a:fillRect/>
          </a:stretch>
        </p:blipFill>
        <p:spPr>
          <a:xfrm>
            <a:off x="326375" y="2987237"/>
            <a:ext cx="4878014" cy="2088987"/>
          </a:xfrm>
          <a:prstGeom prst="rect">
            <a:avLst/>
          </a:prstGeom>
        </p:spPr>
      </p:pic>
      <p:pic>
        <p:nvPicPr>
          <p:cNvPr id="12" name="Audio 11">
            <a:hlinkClick r:id="" action="ppaction://media"/>
            <a:extLst>
              <a:ext uri="{FF2B5EF4-FFF2-40B4-BE49-F238E27FC236}">
                <a16:creationId xmlns:a16="http://schemas.microsoft.com/office/drawing/2014/main" id="{E5B6C1A9-2B7A-A232-48F7-86E59C7323D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2213"/>
    </mc:Choice>
    <mc:Fallback xmlns="">
      <p:transition spd="slow" advTm="62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2"/>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Software</a:t>
            </a:r>
            <a:endParaRPr/>
          </a:p>
        </p:txBody>
      </p:sp>
      <p:sp>
        <p:nvSpPr>
          <p:cNvPr id="256" name="Google Shape;256;p3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pic>
        <p:nvPicPr>
          <p:cNvPr id="13" name="Audio 12">
            <a:hlinkClick r:id="" action="ppaction://media"/>
            <a:extLst>
              <a:ext uri="{FF2B5EF4-FFF2-40B4-BE49-F238E27FC236}">
                <a16:creationId xmlns:a16="http://schemas.microsoft.com/office/drawing/2014/main" id="{5BF9EC2F-84A4-2544-8E1F-24E78061C13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861"/>
    </mc:Choice>
    <mc:Fallback xmlns="">
      <p:transition spd="slow" advTm="7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Arduino Uno Software</a:t>
            </a:r>
            <a:endParaRPr dirty="0"/>
          </a:p>
        </p:txBody>
      </p:sp>
      <p:sp>
        <p:nvSpPr>
          <p:cNvPr id="262" name="Google Shape;262;p33"/>
          <p:cNvSpPr txBox="1">
            <a:spLocks noGrp="1"/>
          </p:cNvSpPr>
          <p:nvPr>
            <p:ph type="body" idx="1"/>
          </p:nvPr>
        </p:nvSpPr>
        <p:spPr>
          <a:xfrm>
            <a:off x="729450" y="2078875"/>
            <a:ext cx="7688700" cy="2973900"/>
          </a:xfrm>
          <a:prstGeom prst="rect">
            <a:avLst/>
          </a:prstGeom>
        </p:spPr>
        <p:txBody>
          <a:bodyPr spcFirstLastPara="1" wrap="square" lIns="91425" tIns="91425" rIns="91425" bIns="91425" anchor="t" anchorCtr="0">
            <a:normAutofit fontScale="92500" lnSpcReduction="10000"/>
          </a:bodyPr>
          <a:lstStyle/>
          <a:p>
            <a:pPr marL="457200" lvl="0" indent="-311150" algn="l" rtl="0">
              <a:spcBef>
                <a:spcPts val="0"/>
              </a:spcBef>
              <a:spcAft>
                <a:spcPts val="0"/>
              </a:spcAft>
              <a:buSzPts val="1300"/>
              <a:buChar char="●"/>
            </a:pPr>
            <a:r>
              <a:rPr lang="en" dirty="0"/>
              <a:t>Motion Sensor Code</a:t>
            </a:r>
            <a:endParaRPr dirty="0"/>
          </a:p>
          <a:p>
            <a:pPr marL="914400" lvl="1" indent="-298450" algn="l" rtl="0">
              <a:spcBef>
                <a:spcPts val="0"/>
              </a:spcBef>
              <a:spcAft>
                <a:spcPts val="0"/>
              </a:spcAft>
              <a:buSzPts val="1100"/>
              <a:buChar char="○"/>
            </a:pPr>
            <a:r>
              <a:rPr lang="en" dirty="0"/>
              <a:t>MCU reads the state of the motion sensors</a:t>
            </a:r>
            <a:endParaRPr dirty="0"/>
          </a:p>
          <a:p>
            <a:pPr marL="914400" lvl="1" indent="-298450" algn="l" rtl="0">
              <a:spcBef>
                <a:spcPts val="0"/>
              </a:spcBef>
              <a:spcAft>
                <a:spcPts val="0"/>
              </a:spcAft>
              <a:buSzPts val="1100"/>
              <a:buChar char="○"/>
            </a:pPr>
            <a:r>
              <a:rPr lang="en" dirty="0"/>
              <a:t>If a moving object is within 7 meters of one of the sensors, then a signal is sent to the motors to stop operating if the cleaning cycle was in motion</a:t>
            </a:r>
            <a:endParaRPr dirty="0"/>
          </a:p>
          <a:p>
            <a:pPr marL="457200" lvl="0" indent="-311150" algn="l" rtl="0">
              <a:spcBef>
                <a:spcPts val="0"/>
              </a:spcBef>
              <a:spcAft>
                <a:spcPts val="0"/>
              </a:spcAft>
              <a:buSzPts val="1300"/>
              <a:buChar char="●"/>
            </a:pPr>
            <a:r>
              <a:rPr lang="en" dirty="0"/>
              <a:t>Weight Sensor Code</a:t>
            </a:r>
            <a:endParaRPr dirty="0"/>
          </a:p>
          <a:p>
            <a:pPr marL="914400" lvl="1" indent="-298450" algn="l" rtl="0">
              <a:spcBef>
                <a:spcPts val="0"/>
              </a:spcBef>
              <a:spcAft>
                <a:spcPts val="0"/>
              </a:spcAft>
              <a:buSzPts val="1100"/>
              <a:buChar char="○"/>
            </a:pPr>
            <a:r>
              <a:rPr lang="en" dirty="0"/>
              <a:t>MCU reads the values from the weight sensor</a:t>
            </a:r>
            <a:endParaRPr dirty="0"/>
          </a:p>
          <a:p>
            <a:pPr marL="914400" lvl="1" indent="-298450" algn="l" rtl="0">
              <a:spcBef>
                <a:spcPts val="0"/>
              </a:spcBef>
              <a:spcAft>
                <a:spcPts val="0"/>
              </a:spcAft>
              <a:buSzPts val="1100"/>
              <a:buChar char="○"/>
            </a:pPr>
            <a:r>
              <a:rPr lang="en" dirty="0"/>
              <a:t>If there is an additional weight detected, a signal will be sent to motors to pause the cleaning cycle</a:t>
            </a:r>
            <a:endParaRPr dirty="0"/>
          </a:p>
          <a:p>
            <a:pPr marL="914400" lvl="1" indent="-298450" algn="l" rtl="0">
              <a:spcBef>
                <a:spcPts val="0"/>
              </a:spcBef>
              <a:spcAft>
                <a:spcPts val="0"/>
              </a:spcAft>
              <a:buSzPts val="1100"/>
              <a:buChar char="○"/>
            </a:pPr>
            <a:r>
              <a:rPr lang="en" dirty="0"/>
              <a:t>The weight of the cat is recorded and sent to the database. It would be graphed on a weight chart for the owner to view</a:t>
            </a:r>
            <a:endParaRPr dirty="0"/>
          </a:p>
          <a:p>
            <a:pPr marL="457200" lvl="0" indent="-311150" algn="l" rtl="0">
              <a:spcBef>
                <a:spcPts val="0"/>
              </a:spcBef>
              <a:spcAft>
                <a:spcPts val="0"/>
              </a:spcAft>
              <a:buSzPts val="1300"/>
              <a:buChar char="●"/>
            </a:pPr>
            <a:r>
              <a:rPr lang="en" dirty="0"/>
              <a:t>Timer Code</a:t>
            </a:r>
            <a:endParaRPr dirty="0"/>
          </a:p>
          <a:p>
            <a:pPr marL="914400" lvl="1" indent="-298450" algn="l" rtl="0">
              <a:spcBef>
                <a:spcPts val="0"/>
              </a:spcBef>
              <a:spcAft>
                <a:spcPts val="0"/>
              </a:spcAft>
              <a:buSzPts val="1100"/>
              <a:buChar char="○"/>
            </a:pPr>
            <a:r>
              <a:rPr lang="en" dirty="0"/>
              <a:t>The MCU’s timer would keep track every 4 hours to then activate the cleaning cycle</a:t>
            </a:r>
            <a:endParaRPr dirty="0"/>
          </a:p>
          <a:p>
            <a:pPr marL="914400" lvl="1" indent="-298450" algn="l" rtl="0">
              <a:spcBef>
                <a:spcPts val="0"/>
              </a:spcBef>
              <a:spcAft>
                <a:spcPts val="0"/>
              </a:spcAft>
              <a:buSzPts val="1100"/>
              <a:buChar char="○"/>
            </a:pPr>
            <a:r>
              <a:rPr lang="en" dirty="0"/>
              <a:t>If the motion or weight sensor detect anything, then the timer would turn off and restart once both of the sensors don’t detect anything</a:t>
            </a:r>
            <a:endParaRPr dirty="0"/>
          </a:p>
          <a:p>
            <a:pPr marL="0" lvl="0" indent="0" algn="l" rtl="0">
              <a:spcBef>
                <a:spcPts val="1200"/>
              </a:spcBef>
              <a:spcAft>
                <a:spcPts val="1200"/>
              </a:spcAft>
              <a:buNone/>
            </a:pPr>
            <a:r>
              <a:rPr lang="en" dirty="0"/>
              <a:t> </a:t>
            </a:r>
            <a:endParaRPr dirty="0"/>
          </a:p>
        </p:txBody>
      </p:sp>
      <p:sp>
        <p:nvSpPr>
          <p:cNvPr id="263" name="Google Shape;263;p3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pic>
        <p:nvPicPr>
          <p:cNvPr id="264" name="Google Shape;264;p33"/>
          <p:cNvPicPr preferRelativeResize="0"/>
          <p:nvPr/>
        </p:nvPicPr>
        <p:blipFill>
          <a:blip r:embed="rId5">
            <a:alphaModFix/>
          </a:blip>
          <a:stretch>
            <a:fillRect/>
          </a:stretch>
        </p:blipFill>
        <p:spPr>
          <a:xfrm>
            <a:off x="0" y="0"/>
            <a:ext cx="877426" cy="991826"/>
          </a:xfrm>
          <a:prstGeom prst="rect">
            <a:avLst/>
          </a:prstGeom>
          <a:noFill/>
          <a:ln>
            <a:noFill/>
          </a:ln>
        </p:spPr>
      </p:pic>
      <p:pic>
        <p:nvPicPr>
          <p:cNvPr id="5" name="Audio 4">
            <a:hlinkClick r:id="" action="ppaction://media"/>
            <a:extLst>
              <a:ext uri="{FF2B5EF4-FFF2-40B4-BE49-F238E27FC236}">
                <a16:creationId xmlns:a16="http://schemas.microsoft.com/office/drawing/2014/main" id="{370945B6-4F66-28B0-AD0E-7A9450974DE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7980"/>
    </mc:Choice>
    <mc:Fallback xmlns="">
      <p:transition spd="slow" advTm="57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Software FlowChart</a:t>
            </a:r>
            <a:endParaRPr dirty="0"/>
          </a:p>
        </p:txBody>
      </p:sp>
      <p:sp>
        <p:nvSpPr>
          <p:cNvPr id="270" name="Google Shape;270;p3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pic>
        <p:nvPicPr>
          <p:cNvPr id="271" name="Google Shape;271;p34" descr="Figure 2&#10;"/>
          <p:cNvPicPr preferRelativeResize="0"/>
          <p:nvPr/>
        </p:nvPicPr>
        <p:blipFill>
          <a:blip r:embed="rId5">
            <a:alphaModFix/>
          </a:blip>
          <a:stretch>
            <a:fillRect/>
          </a:stretch>
        </p:blipFill>
        <p:spPr>
          <a:xfrm>
            <a:off x="4037650" y="945025"/>
            <a:ext cx="4646025" cy="4008575"/>
          </a:xfrm>
          <a:prstGeom prst="rect">
            <a:avLst/>
          </a:prstGeom>
          <a:noFill/>
          <a:ln>
            <a:noFill/>
          </a:ln>
        </p:spPr>
      </p:pic>
      <p:pic>
        <p:nvPicPr>
          <p:cNvPr id="272" name="Google Shape;272;p34"/>
          <p:cNvPicPr preferRelativeResize="0"/>
          <p:nvPr/>
        </p:nvPicPr>
        <p:blipFill>
          <a:blip r:embed="rId6">
            <a:alphaModFix/>
          </a:blip>
          <a:stretch>
            <a:fillRect/>
          </a:stretch>
        </p:blipFill>
        <p:spPr>
          <a:xfrm>
            <a:off x="0" y="0"/>
            <a:ext cx="877426" cy="991826"/>
          </a:xfrm>
          <a:prstGeom prst="rect">
            <a:avLst/>
          </a:prstGeom>
          <a:noFill/>
          <a:ln>
            <a:noFill/>
          </a:ln>
        </p:spPr>
      </p:pic>
      <p:pic>
        <p:nvPicPr>
          <p:cNvPr id="25" name="Audio 24">
            <a:hlinkClick r:id="" action="ppaction://media"/>
            <a:extLst>
              <a:ext uri="{FF2B5EF4-FFF2-40B4-BE49-F238E27FC236}">
                <a16:creationId xmlns:a16="http://schemas.microsoft.com/office/drawing/2014/main" id="{8B4F5376-C70A-A191-C7DC-186E0732349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5569"/>
    </mc:Choice>
    <mc:Fallback xmlns="">
      <p:transition spd="slow" advTm="25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Stack Technology</a:t>
            </a:r>
            <a:endParaRPr/>
          </a:p>
        </p:txBody>
      </p:sp>
      <p:sp>
        <p:nvSpPr>
          <p:cNvPr id="278" name="Google Shape;278;p35"/>
          <p:cNvSpPr txBox="1">
            <a:spLocks noGrp="1"/>
          </p:cNvSpPr>
          <p:nvPr>
            <p:ph type="body" idx="1"/>
          </p:nvPr>
        </p:nvSpPr>
        <p:spPr>
          <a:xfrm>
            <a:off x="729450" y="2078875"/>
            <a:ext cx="3732300" cy="27282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dirty="0"/>
              <a:t>The stack we are using is the MERN stack. It consists of 4 software-technologies which are MongoDB, ExpressJS, React, and NodeJS. We chose this stack because since we are planning to make a mobile application using for our Purrfect Cleaner and the software technologies mainly use Javascript which is used for most apps</a:t>
            </a:r>
            <a:endParaRPr dirty="0"/>
          </a:p>
        </p:txBody>
      </p:sp>
      <p:sp>
        <p:nvSpPr>
          <p:cNvPr id="279" name="Google Shape;279;p3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pic>
        <p:nvPicPr>
          <p:cNvPr id="280" name="Google Shape;280;p35"/>
          <p:cNvPicPr preferRelativeResize="0"/>
          <p:nvPr/>
        </p:nvPicPr>
        <p:blipFill>
          <a:blip r:embed="rId5">
            <a:alphaModFix/>
          </a:blip>
          <a:stretch>
            <a:fillRect/>
          </a:stretch>
        </p:blipFill>
        <p:spPr>
          <a:xfrm>
            <a:off x="4461747" y="1318651"/>
            <a:ext cx="4206903" cy="3154076"/>
          </a:xfrm>
          <a:prstGeom prst="rect">
            <a:avLst/>
          </a:prstGeom>
          <a:noFill/>
          <a:ln>
            <a:noFill/>
          </a:ln>
        </p:spPr>
      </p:pic>
      <p:pic>
        <p:nvPicPr>
          <p:cNvPr id="281" name="Google Shape;281;p35"/>
          <p:cNvPicPr preferRelativeResize="0"/>
          <p:nvPr/>
        </p:nvPicPr>
        <p:blipFill>
          <a:blip r:embed="rId6">
            <a:alphaModFix/>
          </a:blip>
          <a:stretch>
            <a:fillRect/>
          </a:stretch>
        </p:blipFill>
        <p:spPr>
          <a:xfrm>
            <a:off x="0" y="0"/>
            <a:ext cx="877426" cy="991826"/>
          </a:xfrm>
          <a:prstGeom prst="rect">
            <a:avLst/>
          </a:prstGeom>
          <a:noFill/>
          <a:ln>
            <a:noFill/>
          </a:ln>
        </p:spPr>
      </p:pic>
      <p:pic>
        <p:nvPicPr>
          <p:cNvPr id="31" name="Audio 30">
            <a:hlinkClick r:id="" action="ppaction://media"/>
            <a:extLst>
              <a:ext uri="{FF2B5EF4-FFF2-40B4-BE49-F238E27FC236}">
                <a16:creationId xmlns:a16="http://schemas.microsoft.com/office/drawing/2014/main" id="{5DAB72A1-BBFE-453A-5AAE-406371FBE7C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0426"/>
    </mc:Choice>
    <mc:Fallback xmlns="">
      <p:transition spd="slow" advTm="40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Cloud Service Selection</a:t>
            </a:r>
            <a:endParaRPr/>
          </a:p>
        </p:txBody>
      </p:sp>
      <p:sp>
        <p:nvSpPr>
          <p:cNvPr id="287" name="Google Shape;287;p3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pic>
        <p:nvPicPr>
          <p:cNvPr id="288" name="Google Shape;288;p36"/>
          <p:cNvPicPr preferRelativeResize="0"/>
          <p:nvPr/>
        </p:nvPicPr>
        <p:blipFill>
          <a:blip r:embed="rId5">
            <a:alphaModFix/>
          </a:blip>
          <a:stretch>
            <a:fillRect/>
          </a:stretch>
        </p:blipFill>
        <p:spPr>
          <a:xfrm>
            <a:off x="2135800" y="1901750"/>
            <a:ext cx="5593475" cy="2773651"/>
          </a:xfrm>
          <a:prstGeom prst="rect">
            <a:avLst/>
          </a:prstGeom>
          <a:noFill/>
          <a:ln>
            <a:noFill/>
          </a:ln>
        </p:spPr>
      </p:pic>
      <p:pic>
        <p:nvPicPr>
          <p:cNvPr id="289" name="Google Shape;289;p36"/>
          <p:cNvPicPr preferRelativeResize="0"/>
          <p:nvPr/>
        </p:nvPicPr>
        <p:blipFill>
          <a:blip r:embed="rId6">
            <a:alphaModFix/>
          </a:blip>
          <a:stretch>
            <a:fillRect/>
          </a:stretch>
        </p:blipFill>
        <p:spPr>
          <a:xfrm>
            <a:off x="0" y="0"/>
            <a:ext cx="877426" cy="991826"/>
          </a:xfrm>
          <a:prstGeom prst="rect">
            <a:avLst/>
          </a:prstGeom>
          <a:noFill/>
          <a:ln>
            <a:noFill/>
          </a:ln>
        </p:spPr>
      </p:pic>
      <p:pic>
        <p:nvPicPr>
          <p:cNvPr id="19" name="Audio 18">
            <a:hlinkClick r:id="" action="ppaction://media"/>
            <a:extLst>
              <a:ext uri="{FF2B5EF4-FFF2-40B4-BE49-F238E27FC236}">
                <a16:creationId xmlns:a16="http://schemas.microsoft.com/office/drawing/2014/main" id="{AD17D0D7-70DB-A74B-F302-4EB8758A953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7164"/>
    </mc:Choice>
    <mc:Fallback xmlns="">
      <p:transition spd="slow" advTm="17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Helvetica Neue" panose="020B0604020202020204" charset="0"/>
              </a:rPr>
              <a:t>Entity Relationship Diagram</a:t>
            </a:r>
            <a:endParaRPr>
              <a:latin typeface="Helvetica Neue" panose="020B0604020202020204" charset="0"/>
            </a:endParaRPr>
          </a:p>
        </p:txBody>
      </p:sp>
      <p:sp>
        <p:nvSpPr>
          <p:cNvPr id="295" name="Google Shape;295;p3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pic>
        <p:nvPicPr>
          <p:cNvPr id="296" name="Google Shape;296;p37"/>
          <p:cNvPicPr preferRelativeResize="0"/>
          <p:nvPr/>
        </p:nvPicPr>
        <p:blipFill>
          <a:blip r:embed="rId5">
            <a:alphaModFix/>
          </a:blip>
          <a:stretch>
            <a:fillRect/>
          </a:stretch>
        </p:blipFill>
        <p:spPr>
          <a:xfrm>
            <a:off x="2021950" y="1817475"/>
            <a:ext cx="4958926" cy="3089000"/>
          </a:xfrm>
          <a:prstGeom prst="rect">
            <a:avLst/>
          </a:prstGeom>
          <a:noFill/>
          <a:ln>
            <a:noFill/>
          </a:ln>
        </p:spPr>
      </p:pic>
      <p:pic>
        <p:nvPicPr>
          <p:cNvPr id="297" name="Google Shape;297;p37"/>
          <p:cNvPicPr preferRelativeResize="0"/>
          <p:nvPr/>
        </p:nvPicPr>
        <p:blipFill>
          <a:blip r:embed="rId6">
            <a:alphaModFix/>
          </a:blip>
          <a:stretch>
            <a:fillRect/>
          </a:stretch>
        </p:blipFill>
        <p:spPr>
          <a:xfrm>
            <a:off x="0" y="0"/>
            <a:ext cx="877426" cy="991826"/>
          </a:xfrm>
          <a:prstGeom prst="rect">
            <a:avLst/>
          </a:prstGeom>
          <a:noFill/>
          <a:ln>
            <a:noFill/>
          </a:ln>
        </p:spPr>
      </p:pic>
      <p:pic>
        <p:nvPicPr>
          <p:cNvPr id="20" name="Audio 19">
            <a:hlinkClick r:id="" action="ppaction://media"/>
            <a:extLst>
              <a:ext uri="{FF2B5EF4-FFF2-40B4-BE49-F238E27FC236}">
                <a16:creationId xmlns:a16="http://schemas.microsoft.com/office/drawing/2014/main" id="{46A0EE60-8358-ABC4-4928-B7806D53554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4834"/>
    </mc:Choice>
    <mc:Fallback xmlns="">
      <p:transition spd="slow" advTm="34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Helvetica Neue" panose="020B0604020202020204" charset="0"/>
              </a:rPr>
              <a:t>Use Case Diagram</a:t>
            </a:r>
            <a:endParaRPr dirty="0">
              <a:latin typeface="Helvetica Neue" panose="020B0604020202020204" charset="0"/>
            </a:endParaRPr>
          </a:p>
        </p:txBody>
      </p:sp>
      <p:sp>
        <p:nvSpPr>
          <p:cNvPr id="303" name="Google Shape;303;p38"/>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dirty="0">
                <a:latin typeface="Helvetica Neue" panose="020B0604020202020204" charset="0"/>
              </a:rPr>
              <a:t>Our mobile app will follow a similar structure to this use-case diagram</a:t>
            </a:r>
            <a:endParaRPr dirty="0">
              <a:latin typeface="Helvetica Neue" panose="020B0604020202020204" charset="0"/>
            </a:endParaRPr>
          </a:p>
          <a:p>
            <a:pPr marL="457200" lvl="0" indent="-311150" algn="l" rtl="0">
              <a:spcBef>
                <a:spcPts val="0"/>
              </a:spcBef>
              <a:spcAft>
                <a:spcPts val="0"/>
              </a:spcAft>
              <a:buSzPts val="1300"/>
              <a:buChar char="●"/>
            </a:pPr>
            <a:r>
              <a:rPr lang="en" dirty="0">
                <a:latin typeface="Helvetica Neue" panose="020B0604020202020204" charset="0"/>
              </a:rPr>
              <a:t>Users will be able to create an account with a valid email address and then sign in to store and view personal information about their cat and alerts</a:t>
            </a:r>
            <a:endParaRPr dirty="0">
              <a:latin typeface="Helvetica Neue" panose="020B0604020202020204" charset="0"/>
            </a:endParaRPr>
          </a:p>
        </p:txBody>
      </p:sp>
      <p:sp>
        <p:nvSpPr>
          <p:cNvPr id="304" name="Google Shape;304;p3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pic>
        <p:nvPicPr>
          <p:cNvPr id="305" name="Google Shape;305;p38"/>
          <p:cNvPicPr preferRelativeResize="0"/>
          <p:nvPr/>
        </p:nvPicPr>
        <p:blipFill>
          <a:blip r:embed="rId5">
            <a:alphaModFix/>
          </a:blip>
          <a:stretch>
            <a:fillRect/>
          </a:stretch>
        </p:blipFill>
        <p:spPr>
          <a:xfrm>
            <a:off x="4628575" y="1279950"/>
            <a:ext cx="4347825" cy="3390900"/>
          </a:xfrm>
          <a:prstGeom prst="rect">
            <a:avLst/>
          </a:prstGeom>
          <a:noFill/>
          <a:ln>
            <a:noFill/>
          </a:ln>
        </p:spPr>
      </p:pic>
      <p:pic>
        <p:nvPicPr>
          <p:cNvPr id="306" name="Google Shape;306;p38"/>
          <p:cNvPicPr preferRelativeResize="0"/>
          <p:nvPr/>
        </p:nvPicPr>
        <p:blipFill>
          <a:blip r:embed="rId6">
            <a:alphaModFix/>
          </a:blip>
          <a:stretch>
            <a:fillRect/>
          </a:stretch>
        </p:blipFill>
        <p:spPr>
          <a:xfrm>
            <a:off x="0" y="0"/>
            <a:ext cx="877426" cy="991826"/>
          </a:xfrm>
          <a:prstGeom prst="rect">
            <a:avLst/>
          </a:prstGeom>
          <a:noFill/>
          <a:ln>
            <a:noFill/>
          </a:ln>
        </p:spPr>
      </p:pic>
      <p:pic>
        <p:nvPicPr>
          <p:cNvPr id="12" name="Audio 11">
            <a:hlinkClick r:id="" action="ppaction://media"/>
            <a:extLst>
              <a:ext uri="{FF2B5EF4-FFF2-40B4-BE49-F238E27FC236}">
                <a16:creationId xmlns:a16="http://schemas.microsoft.com/office/drawing/2014/main" id="{ABE7E4AA-F65A-9843-224B-C3C448F7A22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8153"/>
    </mc:Choice>
    <mc:Fallback xmlns="">
      <p:transition spd="slow" advTm="18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9"/>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Helvetica Neue" panose="020B0604020202020204" charset="0"/>
              </a:rPr>
              <a:t>Mobile Application Design</a:t>
            </a:r>
            <a:endParaRPr dirty="0">
              <a:latin typeface="Helvetica Neue" panose="020B0604020202020204" charset="0"/>
            </a:endParaRPr>
          </a:p>
        </p:txBody>
      </p:sp>
      <p:sp>
        <p:nvSpPr>
          <p:cNvPr id="312" name="Google Shape;312;p3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pic>
        <p:nvPicPr>
          <p:cNvPr id="313" name="Google Shape;313;p39"/>
          <p:cNvPicPr preferRelativeResize="0"/>
          <p:nvPr/>
        </p:nvPicPr>
        <p:blipFill>
          <a:blip r:embed="rId5">
            <a:alphaModFix/>
          </a:blip>
          <a:stretch>
            <a:fillRect/>
          </a:stretch>
        </p:blipFill>
        <p:spPr>
          <a:xfrm>
            <a:off x="2822175" y="2052350"/>
            <a:ext cx="3192052" cy="2741375"/>
          </a:xfrm>
          <a:prstGeom prst="rect">
            <a:avLst/>
          </a:prstGeom>
          <a:noFill/>
          <a:ln>
            <a:noFill/>
          </a:ln>
        </p:spPr>
      </p:pic>
      <p:pic>
        <p:nvPicPr>
          <p:cNvPr id="314" name="Google Shape;314;p39"/>
          <p:cNvPicPr preferRelativeResize="0"/>
          <p:nvPr/>
        </p:nvPicPr>
        <p:blipFill>
          <a:blip r:embed="rId6">
            <a:alphaModFix/>
          </a:blip>
          <a:stretch>
            <a:fillRect/>
          </a:stretch>
        </p:blipFill>
        <p:spPr>
          <a:xfrm>
            <a:off x="6189349" y="2052350"/>
            <a:ext cx="2829427" cy="2741375"/>
          </a:xfrm>
          <a:prstGeom prst="rect">
            <a:avLst/>
          </a:prstGeom>
          <a:noFill/>
          <a:ln>
            <a:noFill/>
          </a:ln>
        </p:spPr>
      </p:pic>
      <p:sp>
        <p:nvSpPr>
          <p:cNvPr id="315" name="Google Shape;315;p39"/>
          <p:cNvSpPr txBox="1"/>
          <p:nvPr/>
        </p:nvSpPr>
        <p:spPr>
          <a:xfrm>
            <a:off x="187250" y="1945625"/>
            <a:ext cx="2290800" cy="28041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chemeClr val="accent1"/>
              </a:buClr>
              <a:buSzPts val="1300"/>
              <a:buFont typeface="Lato"/>
              <a:buChar char="●"/>
            </a:pPr>
            <a:r>
              <a:rPr lang="en" sz="1300" dirty="0">
                <a:solidFill>
                  <a:schemeClr val="accent1"/>
                </a:solidFill>
                <a:latin typeface="Helvetica Neue" panose="020B0604020202020204" charset="0"/>
                <a:ea typeface="Lato"/>
                <a:cs typeface="Lato"/>
                <a:sym typeface="Lato"/>
              </a:rPr>
              <a:t>We plan to have a total of 7 pages:</a:t>
            </a:r>
            <a:endParaRPr sz="1300" dirty="0">
              <a:solidFill>
                <a:schemeClr val="accent1"/>
              </a:solidFill>
              <a:latin typeface="Helvetica Neue" panose="020B0604020202020204" charset="0"/>
              <a:ea typeface="Lato"/>
              <a:cs typeface="Lato"/>
              <a:sym typeface="Lato"/>
            </a:endParaRPr>
          </a:p>
          <a:p>
            <a:pPr marL="914400" lvl="1" indent="-311150" algn="l" rtl="0">
              <a:spcBef>
                <a:spcPts val="0"/>
              </a:spcBef>
              <a:spcAft>
                <a:spcPts val="0"/>
              </a:spcAft>
              <a:buClr>
                <a:schemeClr val="accent1"/>
              </a:buClr>
              <a:buSzPts val="1300"/>
              <a:buFont typeface="Lato"/>
              <a:buChar char="○"/>
            </a:pPr>
            <a:r>
              <a:rPr lang="en" sz="1300" dirty="0">
                <a:solidFill>
                  <a:schemeClr val="accent1"/>
                </a:solidFill>
                <a:latin typeface="Helvetica Neue" panose="020B0604020202020204" charset="0"/>
                <a:ea typeface="Lato"/>
                <a:cs typeface="Lato"/>
                <a:sym typeface="Lato"/>
              </a:rPr>
              <a:t>The Access Page</a:t>
            </a:r>
            <a:endParaRPr sz="1300" dirty="0">
              <a:solidFill>
                <a:schemeClr val="accent1"/>
              </a:solidFill>
              <a:latin typeface="Helvetica Neue" panose="020B0604020202020204" charset="0"/>
              <a:ea typeface="Lato"/>
              <a:cs typeface="Lato"/>
              <a:sym typeface="Lato"/>
            </a:endParaRPr>
          </a:p>
          <a:p>
            <a:pPr marL="914400" lvl="1" indent="-311150" algn="l" rtl="0">
              <a:spcBef>
                <a:spcPts val="0"/>
              </a:spcBef>
              <a:spcAft>
                <a:spcPts val="0"/>
              </a:spcAft>
              <a:buClr>
                <a:schemeClr val="accent1"/>
              </a:buClr>
              <a:buSzPts val="1300"/>
              <a:buFont typeface="Lato"/>
              <a:buChar char="○"/>
            </a:pPr>
            <a:r>
              <a:rPr lang="en" sz="1300" dirty="0">
                <a:solidFill>
                  <a:schemeClr val="accent1"/>
                </a:solidFill>
                <a:latin typeface="Helvetica Neue" panose="020B0604020202020204" charset="0"/>
                <a:ea typeface="Lato"/>
                <a:cs typeface="Lato"/>
                <a:sym typeface="Lato"/>
              </a:rPr>
              <a:t>Sign Up Page</a:t>
            </a:r>
          </a:p>
          <a:p>
            <a:pPr marL="914400" lvl="1" indent="-311150" algn="l" rtl="0">
              <a:spcBef>
                <a:spcPts val="0"/>
              </a:spcBef>
              <a:spcAft>
                <a:spcPts val="0"/>
              </a:spcAft>
              <a:buClr>
                <a:schemeClr val="accent1"/>
              </a:buClr>
              <a:buSzPts val="1300"/>
              <a:buFont typeface="Lato"/>
              <a:buChar char="○"/>
            </a:pPr>
            <a:r>
              <a:rPr lang="en" sz="1300" dirty="0">
                <a:solidFill>
                  <a:schemeClr val="accent1"/>
                </a:solidFill>
                <a:latin typeface="Helvetica Neue" panose="020B0604020202020204" charset="0"/>
                <a:ea typeface="Lato"/>
                <a:cs typeface="Lato"/>
                <a:sym typeface="Lato"/>
              </a:rPr>
              <a:t>Sign In Page</a:t>
            </a:r>
            <a:endParaRPr sz="1300" dirty="0">
              <a:solidFill>
                <a:schemeClr val="accent1"/>
              </a:solidFill>
              <a:latin typeface="Helvetica Neue" panose="020B0604020202020204" charset="0"/>
              <a:ea typeface="Lato"/>
              <a:cs typeface="Lato"/>
              <a:sym typeface="Lato"/>
            </a:endParaRPr>
          </a:p>
          <a:p>
            <a:pPr marL="914400" lvl="1" indent="-311150" algn="l" rtl="0">
              <a:spcBef>
                <a:spcPts val="0"/>
              </a:spcBef>
              <a:spcAft>
                <a:spcPts val="0"/>
              </a:spcAft>
              <a:buClr>
                <a:schemeClr val="accent1"/>
              </a:buClr>
              <a:buSzPts val="1300"/>
              <a:buFont typeface="Lato"/>
              <a:buChar char="○"/>
            </a:pPr>
            <a:r>
              <a:rPr lang="en" sz="1300" dirty="0">
                <a:solidFill>
                  <a:schemeClr val="accent1"/>
                </a:solidFill>
                <a:latin typeface="Helvetica Neue" panose="020B0604020202020204" charset="0"/>
                <a:ea typeface="Lato"/>
                <a:cs typeface="Lato"/>
                <a:sym typeface="Lato"/>
              </a:rPr>
              <a:t>Home Page</a:t>
            </a:r>
            <a:endParaRPr sz="1300" dirty="0">
              <a:solidFill>
                <a:schemeClr val="accent1"/>
              </a:solidFill>
              <a:latin typeface="Helvetica Neue" panose="020B0604020202020204" charset="0"/>
              <a:ea typeface="Lato"/>
              <a:cs typeface="Lato"/>
              <a:sym typeface="Lato"/>
            </a:endParaRPr>
          </a:p>
          <a:p>
            <a:pPr marL="914400" lvl="1" indent="-311150" algn="l" rtl="0">
              <a:spcBef>
                <a:spcPts val="0"/>
              </a:spcBef>
              <a:spcAft>
                <a:spcPts val="0"/>
              </a:spcAft>
              <a:buClr>
                <a:schemeClr val="accent1"/>
              </a:buClr>
              <a:buSzPts val="1300"/>
              <a:buFont typeface="Lato"/>
              <a:buChar char="○"/>
            </a:pPr>
            <a:r>
              <a:rPr lang="en" sz="1300" dirty="0">
                <a:solidFill>
                  <a:schemeClr val="accent1"/>
                </a:solidFill>
                <a:latin typeface="Helvetica Neue" panose="020B0604020202020204" charset="0"/>
                <a:ea typeface="Lato"/>
                <a:cs typeface="Lato"/>
                <a:sym typeface="Lato"/>
              </a:rPr>
              <a:t>Weight Chart Page</a:t>
            </a:r>
            <a:endParaRPr sz="1300" dirty="0">
              <a:solidFill>
                <a:schemeClr val="accent1"/>
              </a:solidFill>
              <a:latin typeface="Helvetica Neue" panose="020B0604020202020204" charset="0"/>
              <a:ea typeface="Lato"/>
              <a:cs typeface="Lato"/>
              <a:sym typeface="Lato"/>
            </a:endParaRPr>
          </a:p>
          <a:p>
            <a:pPr marL="914400" lvl="1" indent="-311150" algn="l" rtl="0">
              <a:spcBef>
                <a:spcPts val="0"/>
              </a:spcBef>
              <a:spcAft>
                <a:spcPts val="0"/>
              </a:spcAft>
              <a:buClr>
                <a:schemeClr val="accent1"/>
              </a:buClr>
              <a:buSzPts val="1300"/>
              <a:buFont typeface="Lato"/>
              <a:buChar char="○"/>
            </a:pPr>
            <a:r>
              <a:rPr lang="en" sz="1300" dirty="0">
                <a:solidFill>
                  <a:schemeClr val="accent1"/>
                </a:solidFill>
                <a:latin typeface="Helvetica Neue" panose="020B0604020202020204" charset="0"/>
                <a:ea typeface="Lato"/>
                <a:cs typeface="Lato"/>
                <a:sym typeface="Lato"/>
              </a:rPr>
              <a:t>Alert Page</a:t>
            </a:r>
            <a:endParaRPr sz="1300" dirty="0">
              <a:solidFill>
                <a:schemeClr val="accent1"/>
              </a:solidFill>
              <a:latin typeface="Helvetica Neue" panose="020B0604020202020204" charset="0"/>
              <a:ea typeface="Lato"/>
              <a:cs typeface="Lato"/>
              <a:sym typeface="Lato"/>
            </a:endParaRPr>
          </a:p>
          <a:p>
            <a:pPr marL="914400" lvl="1" indent="-311150" algn="l" rtl="0">
              <a:spcBef>
                <a:spcPts val="0"/>
              </a:spcBef>
              <a:spcAft>
                <a:spcPts val="0"/>
              </a:spcAft>
              <a:buClr>
                <a:schemeClr val="accent1"/>
              </a:buClr>
              <a:buSzPts val="1300"/>
              <a:buFont typeface="Lato"/>
              <a:buChar char="○"/>
            </a:pPr>
            <a:r>
              <a:rPr lang="en" sz="1300" dirty="0">
                <a:solidFill>
                  <a:schemeClr val="accent1"/>
                </a:solidFill>
                <a:latin typeface="Helvetica Neue" panose="020B0604020202020204" charset="0"/>
                <a:ea typeface="Lato"/>
                <a:cs typeface="Lato"/>
                <a:sym typeface="Lato"/>
              </a:rPr>
              <a:t>Settings Page</a:t>
            </a:r>
            <a:endParaRPr sz="1300" dirty="0">
              <a:solidFill>
                <a:schemeClr val="accent1"/>
              </a:solidFill>
              <a:latin typeface="Helvetica Neue" panose="020B0604020202020204" charset="0"/>
              <a:ea typeface="Lato"/>
              <a:cs typeface="Lato"/>
              <a:sym typeface="Lato"/>
            </a:endParaRPr>
          </a:p>
        </p:txBody>
      </p:sp>
      <p:pic>
        <p:nvPicPr>
          <p:cNvPr id="316" name="Google Shape;316;p39"/>
          <p:cNvPicPr preferRelativeResize="0"/>
          <p:nvPr/>
        </p:nvPicPr>
        <p:blipFill>
          <a:blip r:embed="rId7">
            <a:alphaModFix/>
          </a:blip>
          <a:stretch>
            <a:fillRect/>
          </a:stretch>
        </p:blipFill>
        <p:spPr>
          <a:xfrm>
            <a:off x="0" y="0"/>
            <a:ext cx="877426" cy="991826"/>
          </a:xfrm>
          <a:prstGeom prst="rect">
            <a:avLst/>
          </a:prstGeom>
          <a:noFill/>
          <a:ln>
            <a:noFill/>
          </a:ln>
        </p:spPr>
      </p:pic>
      <p:pic>
        <p:nvPicPr>
          <p:cNvPr id="25" name="Audio 24">
            <a:hlinkClick r:id="" action="ppaction://media"/>
            <a:extLst>
              <a:ext uri="{FF2B5EF4-FFF2-40B4-BE49-F238E27FC236}">
                <a16:creationId xmlns:a16="http://schemas.microsoft.com/office/drawing/2014/main" id="{46C84978-4131-C078-4B4B-8F70B04D4DD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5031"/>
    </mc:Choice>
    <mc:Fallback xmlns="">
      <p:transition spd="slow" advTm="45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0"/>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Helvetica Neue" panose="020B0604020202020204" charset="0"/>
              </a:rPr>
              <a:t>Standards &amp; Design Constraints</a:t>
            </a:r>
            <a:endParaRPr>
              <a:latin typeface="Helvetica Neue" panose="020B0604020202020204" charset="0"/>
            </a:endParaRPr>
          </a:p>
        </p:txBody>
      </p:sp>
      <p:sp>
        <p:nvSpPr>
          <p:cNvPr id="322" name="Google Shape;322;p4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pic>
        <p:nvPicPr>
          <p:cNvPr id="8" name="Audio 7">
            <a:hlinkClick r:id="" action="ppaction://media"/>
            <a:extLst>
              <a:ext uri="{FF2B5EF4-FFF2-40B4-BE49-F238E27FC236}">
                <a16:creationId xmlns:a16="http://schemas.microsoft.com/office/drawing/2014/main" id="{EA283834-2ECB-F683-E38B-220DEF5351E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791"/>
    </mc:Choice>
    <mc:Fallback xmlns="">
      <p:transition spd="slow" advTm="3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Helvetica Neue" panose="020B0604020202020204" charset="0"/>
              </a:rPr>
              <a:t>Agenda </a:t>
            </a:r>
            <a:endParaRPr dirty="0">
              <a:latin typeface="Helvetica Neue" panose="020B0604020202020204" charset="0"/>
            </a:endParaRPr>
          </a:p>
        </p:txBody>
      </p:sp>
      <p:sp>
        <p:nvSpPr>
          <p:cNvPr id="108" name="Google Shape;108;p1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r>
              <a:rPr lang="en" dirty="0"/>
              <a:t>Components Selections</a:t>
            </a:r>
            <a:endParaRPr dirty="0"/>
          </a:p>
          <a:p>
            <a:pPr marL="457200" lvl="0" indent="-311150" algn="l" rtl="0">
              <a:spcBef>
                <a:spcPts val="0"/>
              </a:spcBef>
              <a:spcAft>
                <a:spcPts val="0"/>
              </a:spcAft>
              <a:buSzPts val="1300"/>
              <a:buChar char="●"/>
            </a:pPr>
            <a:r>
              <a:rPr lang="en" dirty="0"/>
              <a:t>Hardware </a:t>
            </a:r>
            <a:endParaRPr dirty="0"/>
          </a:p>
          <a:p>
            <a:pPr marL="457200" lvl="0" indent="-311150" algn="l" rtl="0">
              <a:spcBef>
                <a:spcPts val="0"/>
              </a:spcBef>
              <a:spcAft>
                <a:spcPts val="0"/>
              </a:spcAft>
              <a:buSzPts val="1300"/>
              <a:buChar char="●"/>
            </a:pPr>
            <a:r>
              <a:rPr lang="en" dirty="0"/>
              <a:t>Software</a:t>
            </a:r>
            <a:endParaRPr dirty="0"/>
          </a:p>
          <a:p>
            <a:pPr marL="457200" lvl="0" indent="-311150" algn="l" rtl="0">
              <a:spcBef>
                <a:spcPts val="0"/>
              </a:spcBef>
              <a:spcAft>
                <a:spcPts val="0"/>
              </a:spcAft>
              <a:buSzPts val="1300"/>
              <a:buChar char="●"/>
            </a:pPr>
            <a:r>
              <a:rPr lang="en" dirty="0"/>
              <a:t>Standards and Constraints</a:t>
            </a:r>
            <a:endParaRPr dirty="0"/>
          </a:p>
          <a:p>
            <a:pPr marL="457200" lvl="0" indent="-311150" algn="l" rtl="0">
              <a:spcBef>
                <a:spcPts val="0"/>
              </a:spcBef>
              <a:spcAft>
                <a:spcPts val="0"/>
              </a:spcAft>
              <a:buSzPts val="1300"/>
              <a:buChar char="●"/>
            </a:pPr>
            <a:r>
              <a:rPr lang="en" dirty="0"/>
              <a:t>Administrative Content</a:t>
            </a:r>
            <a:endParaRPr dirty="0"/>
          </a:p>
        </p:txBody>
      </p:sp>
      <p:sp>
        <p:nvSpPr>
          <p:cNvPr id="109" name="Google Shape;109;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pic>
        <p:nvPicPr>
          <p:cNvPr id="1026" name="Picture 2">
            <a:extLst>
              <a:ext uri="{FF2B5EF4-FFF2-40B4-BE49-F238E27FC236}">
                <a16:creationId xmlns:a16="http://schemas.microsoft.com/office/drawing/2014/main" id="{662B6CCC-3F17-59E7-68D3-89B6C95C37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1517" y="984738"/>
            <a:ext cx="5189135" cy="317402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C4CB195E-D951-2C29-0026-DF7EF1A1E63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pic>
        <p:nvPicPr>
          <p:cNvPr id="7" name="Google Shape;98;p14">
            <a:extLst>
              <a:ext uri="{FF2B5EF4-FFF2-40B4-BE49-F238E27FC236}">
                <a16:creationId xmlns:a16="http://schemas.microsoft.com/office/drawing/2014/main" id="{954E16C5-4C94-511A-56BA-EDB56DFF97B7}"/>
              </a:ext>
            </a:extLst>
          </p:cNvPr>
          <p:cNvPicPr preferRelativeResize="0"/>
          <p:nvPr/>
        </p:nvPicPr>
        <p:blipFill>
          <a:blip r:embed="rId7">
            <a:alphaModFix/>
          </a:blip>
          <a:stretch>
            <a:fillRect/>
          </a:stretch>
        </p:blipFill>
        <p:spPr>
          <a:xfrm>
            <a:off x="0" y="0"/>
            <a:ext cx="940085" cy="8989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4735"/>
    </mc:Choice>
    <mc:Fallback xmlns="">
      <p:transition spd="slow" advTm="14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1"/>
          <p:cNvSpPr txBox="1">
            <a:spLocks noGrp="1"/>
          </p:cNvSpPr>
          <p:nvPr>
            <p:ph type="title"/>
          </p:nvPr>
        </p:nvSpPr>
        <p:spPr>
          <a:xfrm>
            <a:off x="946800" y="3970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Standards</a:t>
            </a:r>
            <a:endParaRPr/>
          </a:p>
        </p:txBody>
      </p:sp>
      <p:sp>
        <p:nvSpPr>
          <p:cNvPr id="328" name="Google Shape;328;p4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graphicFrame>
        <p:nvGraphicFramePr>
          <p:cNvPr id="329" name="Google Shape;329;p41"/>
          <p:cNvGraphicFramePr/>
          <p:nvPr>
            <p:extLst>
              <p:ext uri="{D42A27DB-BD31-4B8C-83A1-F6EECF244321}">
                <p14:modId xmlns:p14="http://schemas.microsoft.com/office/powerpoint/2010/main" val="1028881402"/>
              </p:ext>
            </p:extLst>
          </p:nvPr>
        </p:nvGraphicFramePr>
        <p:xfrm>
          <a:off x="859625" y="853200"/>
          <a:ext cx="7284300" cy="4206000"/>
        </p:xfrm>
        <a:graphic>
          <a:graphicData uri="http://schemas.openxmlformats.org/drawingml/2006/table">
            <a:tbl>
              <a:tblPr>
                <a:noFill/>
                <a:tableStyleId>{32F9EEB2-ED4D-4E30-B903-13DA2D7A60E0}</a:tableStyleId>
              </a:tblPr>
              <a:tblGrid>
                <a:gridCol w="3642150">
                  <a:extLst>
                    <a:ext uri="{9D8B030D-6E8A-4147-A177-3AD203B41FA5}">
                      <a16:colId xmlns:a16="http://schemas.microsoft.com/office/drawing/2014/main" val="20000"/>
                    </a:ext>
                  </a:extLst>
                </a:gridCol>
                <a:gridCol w="3642150">
                  <a:extLst>
                    <a:ext uri="{9D8B030D-6E8A-4147-A177-3AD203B41FA5}">
                      <a16:colId xmlns:a16="http://schemas.microsoft.com/office/drawing/2014/main" val="20001"/>
                    </a:ext>
                  </a:extLst>
                </a:gridCol>
              </a:tblGrid>
              <a:tr h="309375">
                <a:tc gridSpan="2">
                  <a:txBody>
                    <a:bodyPr/>
                    <a:lstStyle/>
                    <a:p>
                      <a:pPr marL="0" lvl="0" indent="0" algn="l" rtl="0">
                        <a:spcBef>
                          <a:spcPts val="0"/>
                        </a:spcBef>
                        <a:spcAft>
                          <a:spcPts val="0"/>
                        </a:spcAft>
                        <a:buNone/>
                      </a:pPr>
                      <a:r>
                        <a:rPr lang="en" sz="1200" b="1" dirty="0">
                          <a:solidFill>
                            <a:schemeClr val="lt1"/>
                          </a:solidFill>
                          <a:latin typeface="Helvetica Neue" panose="020B0604020202020204" charset="0"/>
                          <a:ea typeface="Helvetica Neue"/>
                          <a:cs typeface="Helvetica Neue"/>
                          <a:sym typeface="Helvetica Neue"/>
                        </a:rPr>
                        <a:t>USB-C</a:t>
                      </a:r>
                      <a:endParaRPr sz="1200" b="1" dirty="0">
                        <a:solidFill>
                          <a:schemeClr val="lt1"/>
                        </a:solidFill>
                        <a:latin typeface="Helvetica Neue" panose="020B0604020202020204" charset="0"/>
                        <a:ea typeface="Helvetica Neue"/>
                        <a:cs typeface="Helvetica Neue"/>
                        <a:sym typeface="Helvetica Neue"/>
                      </a:endParaRPr>
                    </a:p>
                  </a:txBody>
                  <a:tcPr marL="91425" marR="91425" marT="91425" marB="91425">
                    <a:solidFill>
                      <a:srgbClr val="156082"/>
                    </a:solidFill>
                  </a:tcPr>
                </a:tc>
                <a:tc hMerge="1">
                  <a:txBody>
                    <a:bodyPr/>
                    <a:lstStyle/>
                    <a:p>
                      <a:endParaRPr lang="en-US"/>
                    </a:p>
                  </a:txBody>
                  <a:tcPr/>
                </a:tc>
                <a:extLst>
                  <a:ext uri="{0D108BD9-81ED-4DB2-BD59-A6C34878D82A}">
                    <a16:rowId xmlns:a16="http://schemas.microsoft.com/office/drawing/2014/main" val="10000"/>
                  </a:ext>
                </a:extLst>
              </a:tr>
              <a:tr h="580100">
                <a:tc gridSpan="2">
                  <a:txBody>
                    <a:bodyPr/>
                    <a:lstStyle/>
                    <a:p>
                      <a:pPr marL="0" lvl="0" indent="0" algn="l" rtl="0">
                        <a:spcBef>
                          <a:spcPts val="0"/>
                        </a:spcBef>
                        <a:spcAft>
                          <a:spcPts val="0"/>
                        </a:spcAft>
                        <a:buNone/>
                      </a:pPr>
                      <a:r>
                        <a:rPr lang="en" sz="1100" dirty="0">
                          <a:latin typeface="Helvetica Neue" panose="020B0604020202020204" charset="0"/>
                        </a:rPr>
                        <a:t>The USB-C is one of the many connecter designs that is considered an industry standard today. It’s design consists of a reversible connector to prevent wrongful insertion, supports fast transfer speeds up to 40 Gbps, and includes a feature called power delivery which allows for the ability to transfer higher power levels.</a:t>
                      </a:r>
                      <a:endParaRPr sz="1100" dirty="0">
                        <a:latin typeface="Helvetica Neue" panose="020B0604020202020204" charset="0"/>
                      </a:endParaRPr>
                    </a:p>
                  </a:txBody>
                  <a:tcPr marL="91425" marR="91425" marT="91425" marB="91425">
                    <a:solidFill>
                      <a:srgbClr val="C1E4F5"/>
                    </a:solidFill>
                  </a:tcPr>
                </a:tc>
                <a:tc hMerge="1">
                  <a:txBody>
                    <a:bodyPr/>
                    <a:lstStyle/>
                    <a:p>
                      <a:endParaRPr lang="en-US"/>
                    </a:p>
                  </a:txBody>
                  <a:tcPr/>
                </a:tc>
                <a:extLst>
                  <a:ext uri="{0D108BD9-81ED-4DB2-BD59-A6C34878D82A}">
                    <a16:rowId xmlns:a16="http://schemas.microsoft.com/office/drawing/2014/main" val="10001"/>
                  </a:ext>
                </a:extLst>
              </a:tr>
              <a:tr h="309375">
                <a:tc gridSpan="2">
                  <a:txBody>
                    <a:bodyPr/>
                    <a:lstStyle/>
                    <a:p>
                      <a:pPr marL="0" lvl="0" indent="0" algn="l" rtl="0">
                        <a:spcBef>
                          <a:spcPts val="0"/>
                        </a:spcBef>
                        <a:spcAft>
                          <a:spcPts val="0"/>
                        </a:spcAft>
                        <a:buNone/>
                      </a:pPr>
                      <a:r>
                        <a:rPr lang="en" sz="1200" b="1" dirty="0">
                          <a:solidFill>
                            <a:schemeClr val="lt1"/>
                          </a:solidFill>
                          <a:latin typeface="Helvetica Neue" panose="020B0604020202020204" charset="0"/>
                          <a:ea typeface="Helvetica Neue"/>
                          <a:cs typeface="Helvetica Neue"/>
                          <a:sym typeface="Helvetica Neue"/>
                        </a:rPr>
                        <a:t>American Power Standard</a:t>
                      </a:r>
                      <a:endParaRPr sz="1200" b="1" dirty="0">
                        <a:solidFill>
                          <a:schemeClr val="lt1"/>
                        </a:solidFill>
                        <a:latin typeface="Helvetica Neue" panose="020B0604020202020204" charset="0"/>
                        <a:ea typeface="Helvetica Neue"/>
                        <a:cs typeface="Helvetica Neue"/>
                        <a:sym typeface="Helvetica Neue"/>
                      </a:endParaRPr>
                    </a:p>
                  </a:txBody>
                  <a:tcPr marL="91425" marR="91425" marT="91425" marB="91425">
                    <a:solidFill>
                      <a:srgbClr val="156082"/>
                    </a:solidFill>
                  </a:tcPr>
                </a:tc>
                <a:tc hMerge="1">
                  <a:txBody>
                    <a:bodyPr/>
                    <a:lstStyle/>
                    <a:p>
                      <a:endParaRPr lang="en-US"/>
                    </a:p>
                  </a:txBody>
                  <a:tcPr/>
                </a:tc>
                <a:extLst>
                  <a:ext uri="{0D108BD9-81ED-4DB2-BD59-A6C34878D82A}">
                    <a16:rowId xmlns:a16="http://schemas.microsoft.com/office/drawing/2014/main" val="10002"/>
                  </a:ext>
                </a:extLst>
              </a:tr>
              <a:tr h="580100">
                <a:tc gridSpan="2">
                  <a:txBody>
                    <a:bodyPr/>
                    <a:lstStyle/>
                    <a:p>
                      <a:pPr marL="0" lvl="0" indent="0" algn="l" rtl="0">
                        <a:spcBef>
                          <a:spcPts val="0"/>
                        </a:spcBef>
                        <a:spcAft>
                          <a:spcPts val="0"/>
                        </a:spcAft>
                        <a:buNone/>
                      </a:pPr>
                      <a:r>
                        <a:rPr lang="en" sz="1100" dirty="0">
                          <a:latin typeface="Helvetica Neue" panose="020B0604020202020204" charset="0"/>
                        </a:rPr>
                        <a:t>The North American region has their own power standards which differ from other regions of the world. The power standard for the United States is a voltage of 120V and a frequency of 60 hertz. It’s purpose is to ensure electrical compatibility in the electrical infrastructure in the region.</a:t>
                      </a:r>
                      <a:endParaRPr sz="1100" dirty="0">
                        <a:latin typeface="Helvetica Neue" panose="020B0604020202020204" charset="0"/>
                      </a:endParaRPr>
                    </a:p>
                  </a:txBody>
                  <a:tcPr marL="91425" marR="91425" marT="91425" marB="91425">
                    <a:solidFill>
                      <a:srgbClr val="C1E4F5"/>
                    </a:solidFill>
                  </a:tcPr>
                </a:tc>
                <a:tc hMerge="1">
                  <a:txBody>
                    <a:bodyPr/>
                    <a:lstStyle/>
                    <a:p>
                      <a:endParaRPr lang="en-US"/>
                    </a:p>
                  </a:txBody>
                  <a:tcPr/>
                </a:tc>
                <a:extLst>
                  <a:ext uri="{0D108BD9-81ED-4DB2-BD59-A6C34878D82A}">
                    <a16:rowId xmlns:a16="http://schemas.microsoft.com/office/drawing/2014/main" val="10003"/>
                  </a:ext>
                </a:extLst>
              </a:tr>
              <a:tr h="309375">
                <a:tc gridSpan="2">
                  <a:txBody>
                    <a:bodyPr/>
                    <a:lstStyle/>
                    <a:p>
                      <a:pPr marL="0" lvl="0" indent="0" algn="l" rtl="0">
                        <a:spcBef>
                          <a:spcPts val="0"/>
                        </a:spcBef>
                        <a:spcAft>
                          <a:spcPts val="0"/>
                        </a:spcAft>
                        <a:buNone/>
                      </a:pPr>
                      <a:r>
                        <a:rPr lang="en" sz="1200" b="1">
                          <a:solidFill>
                            <a:schemeClr val="lt1"/>
                          </a:solidFill>
                          <a:latin typeface="Helvetica Neue" panose="020B0604020202020204" charset="0"/>
                          <a:ea typeface="Helvetica Neue"/>
                          <a:cs typeface="Helvetica Neue"/>
                          <a:sym typeface="Helvetica Neue"/>
                        </a:rPr>
                        <a:t>IEEE 802.11</a:t>
                      </a:r>
                      <a:endParaRPr sz="1200" b="1">
                        <a:solidFill>
                          <a:schemeClr val="lt1"/>
                        </a:solidFill>
                        <a:latin typeface="Helvetica Neue" panose="020B0604020202020204" charset="0"/>
                        <a:ea typeface="Helvetica Neue"/>
                        <a:cs typeface="Helvetica Neue"/>
                        <a:sym typeface="Helvetica Neue"/>
                      </a:endParaRPr>
                    </a:p>
                  </a:txBody>
                  <a:tcPr marL="91425" marR="91425" marT="91425" marB="91425">
                    <a:solidFill>
                      <a:srgbClr val="156082"/>
                    </a:solidFill>
                  </a:tcPr>
                </a:tc>
                <a:tc hMerge="1">
                  <a:txBody>
                    <a:bodyPr/>
                    <a:lstStyle/>
                    <a:p>
                      <a:endParaRPr lang="en-US"/>
                    </a:p>
                  </a:txBody>
                  <a:tcPr/>
                </a:tc>
                <a:extLst>
                  <a:ext uri="{0D108BD9-81ED-4DB2-BD59-A6C34878D82A}">
                    <a16:rowId xmlns:a16="http://schemas.microsoft.com/office/drawing/2014/main" val="10004"/>
                  </a:ext>
                </a:extLst>
              </a:tr>
              <a:tr h="580100">
                <a:tc gridSpan="2">
                  <a:txBody>
                    <a:bodyPr/>
                    <a:lstStyle/>
                    <a:p>
                      <a:pPr marL="0" lvl="0" indent="0" algn="l" rtl="0">
                        <a:spcBef>
                          <a:spcPts val="0"/>
                        </a:spcBef>
                        <a:spcAft>
                          <a:spcPts val="0"/>
                        </a:spcAft>
                        <a:buNone/>
                      </a:pPr>
                      <a:r>
                        <a:rPr lang="en" sz="1100">
                          <a:latin typeface="Helvetica Neue" panose="020B0604020202020204" charset="0"/>
                        </a:rPr>
                        <a:t>IEEE 802.11 is a wifi standard provided by the Institute of Electrical and Electronic Engineers to ensure stability, faster transmission rates, and longer connectivity ranges. There have been multiple versions of the IEEE 802.11 from 1997 to 2021 and we followed the most recent on which is IEEE 802.11ax^™ or Wi-Fi 6.</a:t>
                      </a:r>
                      <a:endParaRPr sz="1100">
                        <a:latin typeface="Helvetica Neue" panose="020B0604020202020204" charset="0"/>
                      </a:endParaRPr>
                    </a:p>
                  </a:txBody>
                  <a:tcPr marL="91425" marR="91425" marT="91425" marB="91425">
                    <a:solidFill>
                      <a:srgbClr val="C1E4F5"/>
                    </a:solidFill>
                  </a:tcPr>
                </a:tc>
                <a:tc hMerge="1">
                  <a:txBody>
                    <a:bodyPr/>
                    <a:lstStyle/>
                    <a:p>
                      <a:endParaRPr lang="en-US"/>
                    </a:p>
                  </a:txBody>
                  <a:tcPr/>
                </a:tc>
                <a:extLst>
                  <a:ext uri="{0D108BD9-81ED-4DB2-BD59-A6C34878D82A}">
                    <a16:rowId xmlns:a16="http://schemas.microsoft.com/office/drawing/2014/main" val="10005"/>
                  </a:ext>
                </a:extLst>
              </a:tr>
              <a:tr h="309375">
                <a:tc gridSpan="2">
                  <a:txBody>
                    <a:bodyPr/>
                    <a:lstStyle/>
                    <a:p>
                      <a:pPr marL="0" lvl="0" indent="0" algn="l" rtl="0">
                        <a:spcBef>
                          <a:spcPts val="0"/>
                        </a:spcBef>
                        <a:spcAft>
                          <a:spcPts val="0"/>
                        </a:spcAft>
                        <a:buNone/>
                      </a:pPr>
                      <a:r>
                        <a:rPr lang="en" sz="1200" b="1">
                          <a:solidFill>
                            <a:schemeClr val="lt1"/>
                          </a:solidFill>
                          <a:latin typeface="Helvetica Neue" panose="020B0604020202020204" charset="0"/>
                          <a:ea typeface="Helvetica Neue"/>
                          <a:cs typeface="Helvetica Neue"/>
                          <a:sym typeface="Helvetica Neue"/>
                        </a:rPr>
                        <a:t>Simple Mail Transfer Protocol</a:t>
                      </a:r>
                      <a:endParaRPr sz="1200" b="1">
                        <a:solidFill>
                          <a:schemeClr val="lt1"/>
                        </a:solidFill>
                        <a:latin typeface="Helvetica Neue" panose="020B0604020202020204" charset="0"/>
                        <a:ea typeface="Helvetica Neue"/>
                        <a:cs typeface="Helvetica Neue"/>
                        <a:sym typeface="Helvetica Neue"/>
                      </a:endParaRPr>
                    </a:p>
                  </a:txBody>
                  <a:tcPr marL="91425" marR="91425" marT="91425" marB="91425">
                    <a:solidFill>
                      <a:srgbClr val="156082"/>
                    </a:solidFill>
                  </a:tcPr>
                </a:tc>
                <a:tc hMerge="1">
                  <a:txBody>
                    <a:bodyPr/>
                    <a:lstStyle/>
                    <a:p>
                      <a:endParaRPr lang="en-US"/>
                    </a:p>
                  </a:txBody>
                  <a:tcPr/>
                </a:tc>
                <a:extLst>
                  <a:ext uri="{0D108BD9-81ED-4DB2-BD59-A6C34878D82A}">
                    <a16:rowId xmlns:a16="http://schemas.microsoft.com/office/drawing/2014/main" val="10006"/>
                  </a:ext>
                </a:extLst>
              </a:tr>
              <a:tr h="580100">
                <a:tc gridSpan="2">
                  <a:txBody>
                    <a:bodyPr/>
                    <a:lstStyle/>
                    <a:p>
                      <a:pPr marL="0" lvl="0" indent="0" algn="l" rtl="0">
                        <a:spcBef>
                          <a:spcPts val="0"/>
                        </a:spcBef>
                        <a:spcAft>
                          <a:spcPts val="0"/>
                        </a:spcAft>
                        <a:buNone/>
                      </a:pPr>
                      <a:r>
                        <a:rPr lang="en" sz="1100" dirty="0">
                          <a:latin typeface="Helvetica Neue" panose="020B0604020202020204" charset="0"/>
                        </a:rPr>
                        <a:t>This protocol regulates how emails are transferred across the internet. It uses headers for the mail being transferred which has the IP address of both the sender and receiver and uses the Transmission Control Protocol to open a connection between the two.</a:t>
                      </a:r>
                      <a:endParaRPr sz="1100" dirty="0">
                        <a:latin typeface="Helvetica Neue" panose="020B0604020202020204" charset="0"/>
                      </a:endParaRPr>
                    </a:p>
                  </a:txBody>
                  <a:tcPr marL="91425" marR="91425" marT="91425" marB="91425">
                    <a:solidFill>
                      <a:srgbClr val="C1E4F5"/>
                    </a:solidFill>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330" name="Google Shape;330;p41"/>
          <p:cNvPicPr preferRelativeResize="0"/>
          <p:nvPr/>
        </p:nvPicPr>
        <p:blipFill>
          <a:blip r:embed="rId5">
            <a:alphaModFix/>
          </a:blip>
          <a:stretch>
            <a:fillRect/>
          </a:stretch>
        </p:blipFill>
        <p:spPr>
          <a:xfrm>
            <a:off x="0" y="0"/>
            <a:ext cx="877426" cy="991826"/>
          </a:xfrm>
          <a:prstGeom prst="rect">
            <a:avLst/>
          </a:prstGeom>
          <a:noFill/>
          <a:ln>
            <a:noFill/>
          </a:ln>
        </p:spPr>
      </p:pic>
      <p:pic>
        <p:nvPicPr>
          <p:cNvPr id="14" name="Audio 13">
            <a:hlinkClick r:id="" action="ppaction://media"/>
            <a:extLst>
              <a:ext uri="{FF2B5EF4-FFF2-40B4-BE49-F238E27FC236}">
                <a16:creationId xmlns:a16="http://schemas.microsoft.com/office/drawing/2014/main" id="{79889EB3-80A2-3475-38C7-CC5D7F65341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8441"/>
    </mc:Choice>
    <mc:Fallback xmlns="">
      <p:transition spd="slow" advTm="38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2"/>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Helvetica Neue" panose="020B0604020202020204" charset="0"/>
              </a:rPr>
              <a:t>Design Constraints</a:t>
            </a:r>
            <a:endParaRPr dirty="0">
              <a:latin typeface="Helvetica Neue" panose="020B0604020202020204" charset="0"/>
            </a:endParaRPr>
          </a:p>
        </p:txBody>
      </p:sp>
      <p:sp>
        <p:nvSpPr>
          <p:cNvPr id="336" name="Google Shape;336;p42"/>
          <p:cNvSpPr txBox="1">
            <a:spLocks noGrp="1"/>
          </p:cNvSpPr>
          <p:nvPr>
            <p:ph type="body" idx="1"/>
          </p:nvPr>
        </p:nvSpPr>
        <p:spPr>
          <a:xfrm>
            <a:off x="729325" y="2078875"/>
            <a:ext cx="7926000" cy="26709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dirty="0">
                <a:latin typeface="Helvetica Neue" panose="020B0604020202020204" charset="0"/>
              </a:rPr>
              <a:t>User Safety</a:t>
            </a:r>
            <a:endParaRPr dirty="0">
              <a:latin typeface="Helvetica Neue" panose="020B0604020202020204" charset="0"/>
            </a:endParaRPr>
          </a:p>
          <a:p>
            <a:pPr marL="457200" lvl="0" indent="-311150" algn="l" rtl="0">
              <a:spcBef>
                <a:spcPts val="0"/>
              </a:spcBef>
              <a:spcAft>
                <a:spcPts val="0"/>
              </a:spcAft>
              <a:buSzPts val="1300"/>
              <a:buChar char="●"/>
            </a:pPr>
            <a:r>
              <a:rPr lang="en" dirty="0">
                <a:latin typeface="Helvetica Neue" panose="020B0604020202020204" charset="0"/>
              </a:rPr>
              <a:t>Cat Safety</a:t>
            </a:r>
            <a:endParaRPr dirty="0">
              <a:latin typeface="Helvetica Neue" panose="020B0604020202020204" charset="0"/>
            </a:endParaRPr>
          </a:p>
          <a:p>
            <a:pPr marL="457200" lvl="0" indent="-311150" algn="l" rtl="0">
              <a:spcBef>
                <a:spcPts val="0"/>
              </a:spcBef>
              <a:spcAft>
                <a:spcPts val="0"/>
              </a:spcAft>
              <a:buSzPts val="1300"/>
              <a:buChar char="●"/>
            </a:pPr>
            <a:r>
              <a:rPr lang="en" dirty="0">
                <a:latin typeface="Helvetica Neue" panose="020B0604020202020204" charset="0"/>
              </a:rPr>
              <a:t>Time</a:t>
            </a:r>
            <a:endParaRPr dirty="0">
              <a:latin typeface="Helvetica Neue" panose="020B0604020202020204" charset="0"/>
            </a:endParaRPr>
          </a:p>
          <a:p>
            <a:pPr marL="457200" lvl="0" indent="-311150" algn="l" rtl="0">
              <a:spcBef>
                <a:spcPts val="0"/>
              </a:spcBef>
              <a:spcAft>
                <a:spcPts val="0"/>
              </a:spcAft>
              <a:buSzPts val="1300"/>
              <a:buChar char="●"/>
            </a:pPr>
            <a:r>
              <a:rPr lang="en" dirty="0">
                <a:latin typeface="Helvetica Neue" panose="020B0604020202020204" charset="0"/>
              </a:rPr>
              <a:t>Security</a:t>
            </a:r>
          </a:p>
          <a:p>
            <a:pPr marL="457200" lvl="0" indent="-311150" algn="l" rtl="0">
              <a:spcBef>
                <a:spcPts val="0"/>
              </a:spcBef>
              <a:spcAft>
                <a:spcPts val="0"/>
              </a:spcAft>
              <a:buSzPts val="1300"/>
              <a:buChar char="●"/>
            </a:pPr>
            <a:r>
              <a:rPr lang="en" dirty="0">
                <a:latin typeface="Helvetica Neue" panose="020B0604020202020204" charset="0"/>
              </a:rPr>
              <a:t>Affordability</a:t>
            </a:r>
          </a:p>
          <a:p>
            <a:pPr marL="457200" lvl="0" indent="-311150" algn="l" rtl="0">
              <a:spcBef>
                <a:spcPts val="0"/>
              </a:spcBef>
              <a:spcAft>
                <a:spcPts val="0"/>
              </a:spcAft>
              <a:buSzPts val="1300"/>
              <a:buChar char="●"/>
            </a:pPr>
            <a:r>
              <a:rPr lang="en" dirty="0">
                <a:latin typeface="Helvetica Neue" panose="020B0604020202020204" charset="0"/>
              </a:rPr>
              <a:t>Intellectual Property</a:t>
            </a:r>
          </a:p>
        </p:txBody>
      </p:sp>
      <p:sp>
        <p:nvSpPr>
          <p:cNvPr id="337" name="Google Shape;337;p4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pic>
        <p:nvPicPr>
          <p:cNvPr id="2050" name="Picture 2">
            <a:extLst>
              <a:ext uri="{FF2B5EF4-FFF2-40B4-BE49-F238E27FC236}">
                <a16:creationId xmlns:a16="http://schemas.microsoft.com/office/drawing/2014/main" id="{5534DA36-A768-5E5D-D582-1E0B3793C6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0927" y="944545"/>
            <a:ext cx="4577840" cy="36613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0E246E26-7933-8F2C-0062-04B6387008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66080" cy="875250"/>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6B97E611-E400-812E-32CA-7C66677ADEC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6085"/>
    </mc:Choice>
    <mc:Fallback xmlns="">
      <p:transition spd="slow" advTm="66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Helvetica Neue" panose="020B0604020202020204" charset="0"/>
              </a:rPr>
              <a:t>Administrative Content</a:t>
            </a:r>
            <a:endParaRPr dirty="0">
              <a:latin typeface="Helvetica Neue" panose="020B0604020202020204" charset="0"/>
            </a:endParaRPr>
          </a:p>
        </p:txBody>
      </p:sp>
      <p:sp>
        <p:nvSpPr>
          <p:cNvPr id="343" name="Google Shape;343;p4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pic>
        <p:nvPicPr>
          <p:cNvPr id="4" name="Audio 3">
            <a:hlinkClick r:id="" action="ppaction://media"/>
            <a:extLst>
              <a:ext uri="{FF2B5EF4-FFF2-40B4-BE49-F238E27FC236}">
                <a16:creationId xmlns:a16="http://schemas.microsoft.com/office/drawing/2014/main" id="{9BAD1DB7-0C5B-48DE-29AB-967E82A8FE3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908"/>
    </mc:Choice>
    <mc:Fallback xmlns="">
      <p:transition spd="slow" advTm="4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3E28DD-0D7E-39D6-960E-1ACD2E132745}"/>
              </a:ext>
            </a:extLst>
          </p:cNvPr>
          <p:cNvSpPr>
            <a:spLocks noGrp="1"/>
          </p:cNvSpPr>
          <p:nvPr>
            <p:ph type="title"/>
          </p:nvPr>
        </p:nvSpPr>
        <p:spPr>
          <a:xfrm>
            <a:off x="730000" y="1318650"/>
            <a:ext cx="3842000" cy="758123"/>
          </a:xfrm>
        </p:spPr>
        <p:txBody>
          <a:bodyPr/>
          <a:lstStyle/>
          <a:p>
            <a:r>
              <a:rPr lang="en-US" dirty="0">
                <a:latin typeface="Helvetica Neue" panose="020B0604020202020204" charset="0"/>
              </a:rPr>
              <a:t>Budget</a:t>
            </a:r>
            <a:r>
              <a:rPr lang="en-US" dirty="0"/>
              <a:t> and Estimate</a:t>
            </a:r>
          </a:p>
        </p:txBody>
      </p:sp>
      <p:sp>
        <p:nvSpPr>
          <p:cNvPr id="5" name="Text Placeholder 4">
            <a:extLst>
              <a:ext uri="{FF2B5EF4-FFF2-40B4-BE49-F238E27FC236}">
                <a16:creationId xmlns:a16="http://schemas.microsoft.com/office/drawing/2014/main" id="{A07438BA-33D4-C803-DBD3-3C32713FF144}"/>
              </a:ext>
            </a:extLst>
          </p:cNvPr>
          <p:cNvSpPr>
            <a:spLocks noGrp="1"/>
          </p:cNvSpPr>
          <p:nvPr>
            <p:ph type="body" idx="1"/>
          </p:nvPr>
        </p:nvSpPr>
        <p:spPr>
          <a:xfrm>
            <a:off x="721224" y="2076773"/>
            <a:ext cx="3300900" cy="1597500"/>
          </a:xfrm>
        </p:spPr>
        <p:txBody>
          <a:bodyPr>
            <a:normAutofit fontScale="92500" lnSpcReduction="10000"/>
          </a:bodyPr>
          <a:lstStyle/>
          <a:p>
            <a:pPr marL="146050" indent="0">
              <a:buNone/>
            </a:pPr>
            <a:r>
              <a:rPr lang="en-US" dirty="0">
                <a:latin typeface="Helvetica Neue" panose="020B0604020202020204" charset="0"/>
              </a:rPr>
              <a:t>Our goal to reach in terms of budgeting was to stay below a price of 200$ for our Purrfect Litter. This was to stay in competition with similar products that don’t offer as many features. The table on the right gives our estimated price that the Purrfect Litter would cost.</a:t>
            </a:r>
          </a:p>
        </p:txBody>
      </p:sp>
      <p:sp>
        <p:nvSpPr>
          <p:cNvPr id="3" name="Slide Number Placeholder 2">
            <a:extLst>
              <a:ext uri="{FF2B5EF4-FFF2-40B4-BE49-F238E27FC236}">
                <a16:creationId xmlns:a16="http://schemas.microsoft.com/office/drawing/2014/main" id="{AE26883E-82D0-AB67-81D1-DA92DEC5C0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graphicFrame>
        <p:nvGraphicFramePr>
          <p:cNvPr id="6" name="Google Shape;352;p44">
            <a:extLst>
              <a:ext uri="{FF2B5EF4-FFF2-40B4-BE49-F238E27FC236}">
                <a16:creationId xmlns:a16="http://schemas.microsoft.com/office/drawing/2014/main" id="{3DEAAF6D-C68E-C46A-D93C-A6A6223E4091}"/>
              </a:ext>
            </a:extLst>
          </p:cNvPr>
          <p:cNvGraphicFramePr/>
          <p:nvPr>
            <p:extLst>
              <p:ext uri="{D42A27DB-BD31-4B8C-83A1-F6EECF244321}">
                <p14:modId xmlns:p14="http://schemas.microsoft.com/office/powerpoint/2010/main" val="1190710799"/>
              </p:ext>
            </p:extLst>
          </p:nvPr>
        </p:nvGraphicFramePr>
        <p:xfrm>
          <a:off x="5121877" y="1318650"/>
          <a:ext cx="3319250" cy="3035725"/>
        </p:xfrm>
        <a:graphic>
          <a:graphicData uri="http://schemas.openxmlformats.org/drawingml/2006/table">
            <a:tbl>
              <a:tblPr>
                <a:noFill/>
                <a:tableStyleId>{90AA4320-02E1-4A76-8B20-7675AF9A14E6}</a:tableStyleId>
              </a:tblPr>
              <a:tblGrid>
                <a:gridCol w="1003375">
                  <a:extLst>
                    <a:ext uri="{9D8B030D-6E8A-4147-A177-3AD203B41FA5}">
                      <a16:colId xmlns:a16="http://schemas.microsoft.com/office/drawing/2014/main" val="20000"/>
                    </a:ext>
                  </a:extLst>
                </a:gridCol>
                <a:gridCol w="604775">
                  <a:extLst>
                    <a:ext uri="{9D8B030D-6E8A-4147-A177-3AD203B41FA5}">
                      <a16:colId xmlns:a16="http://schemas.microsoft.com/office/drawing/2014/main" val="20001"/>
                    </a:ext>
                  </a:extLst>
                </a:gridCol>
                <a:gridCol w="584075">
                  <a:extLst>
                    <a:ext uri="{9D8B030D-6E8A-4147-A177-3AD203B41FA5}">
                      <a16:colId xmlns:a16="http://schemas.microsoft.com/office/drawing/2014/main" val="20002"/>
                    </a:ext>
                  </a:extLst>
                </a:gridCol>
                <a:gridCol w="1127025">
                  <a:extLst>
                    <a:ext uri="{9D8B030D-6E8A-4147-A177-3AD203B41FA5}">
                      <a16:colId xmlns:a16="http://schemas.microsoft.com/office/drawing/2014/main" val="20003"/>
                    </a:ext>
                  </a:extLst>
                </a:gridCol>
              </a:tblGrid>
              <a:tr h="161000">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Component</a:t>
                      </a:r>
                      <a:endParaRPr sz="700" b="1">
                        <a:solidFill>
                          <a:srgbClr val="FFFFFF"/>
                        </a:solidFill>
                        <a:latin typeface="Helvetica Neue"/>
                        <a:ea typeface="Helvetica Neue"/>
                        <a:cs typeface="Helvetica Neue"/>
                        <a:sym typeface="Helvetica Neue"/>
                      </a:endParaRPr>
                    </a:p>
                  </a:txBody>
                  <a:tcPr marL="63500" marR="63500" marT="0" marB="0">
                    <a:lnL w="12700" cap="flat" cmpd="sng">
                      <a:solidFill>
                        <a:srgbClr val="156082"/>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Quantity</a:t>
                      </a:r>
                      <a:endParaRPr sz="700" b="1">
                        <a:solidFill>
                          <a:srgbClr val="FFFFFF"/>
                        </a:solidFill>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Vendor</a:t>
                      </a:r>
                      <a:endParaRPr sz="700" b="1">
                        <a:solidFill>
                          <a:srgbClr val="FFFFFF"/>
                        </a:solidFill>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Estimated Price</a:t>
                      </a:r>
                      <a:endParaRPr sz="700" b="1">
                        <a:solidFill>
                          <a:srgbClr val="FFFFFF"/>
                        </a:solidFill>
                        <a:latin typeface="Helvetica Neue"/>
                        <a:ea typeface="Helvetica Neue"/>
                        <a:cs typeface="Helvetica Neue"/>
                        <a:sym typeface="Helvetica Neue"/>
                      </a:endParaRPr>
                    </a:p>
                  </a:txBody>
                  <a:tcPr marL="63500" marR="63500" marT="0" marB="0">
                    <a:lnR w="12700" cap="flat" cmpd="sng">
                      <a:solidFill>
                        <a:srgbClr val="156082"/>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extLst>
                  <a:ext uri="{0D108BD9-81ED-4DB2-BD59-A6C34878D82A}">
                    <a16:rowId xmlns:a16="http://schemas.microsoft.com/office/drawing/2014/main" val="10000"/>
                  </a:ext>
                </a:extLst>
              </a:tr>
              <a:tr h="251350">
                <a:tc>
                  <a:txBody>
                    <a:bodyPr/>
                    <a:lstStyle/>
                    <a:p>
                      <a:pPr marL="0" lvl="0" indent="0" algn="just" rtl="0">
                        <a:spcBef>
                          <a:spcPts val="1200"/>
                        </a:spcBef>
                        <a:spcAft>
                          <a:spcPts val="0"/>
                        </a:spcAft>
                        <a:buNone/>
                      </a:pPr>
                      <a:r>
                        <a:rPr lang="en" sz="700" dirty="0">
                          <a:latin typeface="Helvetica Neue"/>
                          <a:ea typeface="Helvetica Neue"/>
                          <a:cs typeface="Helvetica Neue"/>
                          <a:sym typeface="Helvetica Neue"/>
                        </a:rPr>
                        <a:t>PCB Order</a:t>
                      </a:r>
                      <a:endParaRPr sz="700" dirty="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JLC</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dirty="0">
                          <a:latin typeface="Helvetica Neue"/>
                          <a:ea typeface="Helvetica Neue"/>
                          <a:cs typeface="Helvetica Neue"/>
                          <a:sym typeface="Helvetica Neue"/>
                        </a:rPr>
                        <a:t>$45</a:t>
                      </a:r>
                      <a:endParaRPr sz="700" dirty="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1"/>
                  </a:ext>
                </a:extLst>
              </a:tr>
              <a:tr h="251350">
                <a:tc>
                  <a:txBody>
                    <a:bodyPr/>
                    <a:lstStyle/>
                    <a:p>
                      <a:pPr marL="0" lvl="0" indent="0" algn="just" rtl="0">
                        <a:spcBef>
                          <a:spcPts val="1200"/>
                        </a:spcBef>
                        <a:spcAft>
                          <a:spcPts val="0"/>
                        </a:spcAft>
                        <a:buNone/>
                      </a:pPr>
                      <a:r>
                        <a:rPr lang="en" sz="700" dirty="0">
                          <a:latin typeface="Helvetica Neue"/>
                          <a:ea typeface="Helvetica Neue"/>
                          <a:cs typeface="Helvetica Neue"/>
                          <a:sym typeface="Helvetica Neue"/>
                        </a:rPr>
                        <a:t>Motion Sensor</a:t>
                      </a:r>
                      <a:endParaRPr sz="700" dirty="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Amazon</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$5</a:t>
                      </a:r>
                      <a:endParaRPr sz="70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2"/>
                  </a:ext>
                </a:extLst>
              </a:tr>
              <a:tr h="251350">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Weight Sensor</a:t>
                      </a:r>
                      <a:endParaRPr sz="70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dirty="0">
                          <a:latin typeface="Helvetica Neue"/>
                          <a:ea typeface="Helvetica Neue"/>
                          <a:cs typeface="Helvetica Neue"/>
                          <a:sym typeface="Helvetica Neue"/>
                        </a:rPr>
                        <a:t>Amazon</a:t>
                      </a:r>
                      <a:endParaRPr sz="700" dirty="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$9</a:t>
                      </a:r>
                      <a:endParaRPr sz="70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3"/>
                  </a:ext>
                </a:extLst>
              </a:tr>
              <a:tr h="251350">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MCU - ATMega328P</a:t>
                      </a:r>
                      <a:endParaRPr sz="70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Amazon</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$6</a:t>
                      </a:r>
                      <a:endParaRPr sz="70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4"/>
                  </a:ext>
                </a:extLst>
              </a:tr>
              <a:tr h="251350">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TPS61088</a:t>
                      </a:r>
                      <a:endParaRPr sz="70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TBD</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$1.90</a:t>
                      </a:r>
                      <a:endParaRPr sz="70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5"/>
                  </a:ext>
                </a:extLst>
              </a:tr>
              <a:tr h="251350">
                <a:tc>
                  <a:txBody>
                    <a:bodyPr/>
                    <a:lstStyle/>
                    <a:p>
                      <a:pPr marL="0" lvl="0" indent="0" algn="just" rtl="0">
                        <a:spcBef>
                          <a:spcPts val="1200"/>
                        </a:spcBef>
                        <a:spcAft>
                          <a:spcPts val="0"/>
                        </a:spcAft>
                        <a:buNone/>
                      </a:pPr>
                      <a:r>
                        <a:rPr lang="en" sz="700" dirty="0">
                          <a:latin typeface="Helvetica Neue"/>
                          <a:ea typeface="Helvetica Neue"/>
                          <a:cs typeface="Helvetica Neue"/>
                          <a:sym typeface="Helvetica Neue"/>
                        </a:rPr>
                        <a:t>Bags</a:t>
                      </a:r>
                      <a:endParaRPr sz="700" dirty="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Amazon</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$15</a:t>
                      </a:r>
                      <a:endParaRPr sz="70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6"/>
                  </a:ext>
                </a:extLst>
              </a:tr>
              <a:tr h="353775">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Motor</a:t>
                      </a:r>
                      <a:endParaRPr sz="70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Micro DC Motors</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$20</a:t>
                      </a:r>
                      <a:endParaRPr sz="70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7"/>
                  </a:ext>
                </a:extLst>
              </a:tr>
              <a:tr h="251350">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Casing</a:t>
                      </a:r>
                      <a:endParaRPr sz="70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TBD</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$20</a:t>
                      </a:r>
                      <a:endParaRPr sz="70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8"/>
                  </a:ext>
                </a:extLst>
              </a:tr>
              <a:tr h="251350">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Buttons</a:t>
                      </a:r>
                      <a:endParaRPr sz="70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2</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Amazon</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$6</a:t>
                      </a:r>
                      <a:endParaRPr sz="70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9"/>
                  </a:ext>
                </a:extLst>
              </a:tr>
              <a:tr h="258800">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Scooper</a:t>
                      </a:r>
                      <a:endParaRPr sz="70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Amazon</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dirty="0">
                          <a:latin typeface="Helvetica Neue"/>
                          <a:ea typeface="Helvetica Neue"/>
                          <a:cs typeface="Helvetica Neue"/>
                          <a:sym typeface="Helvetica Neue"/>
                        </a:rPr>
                        <a:t>$20</a:t>
                      </a:r>
                      <a:endParaRPr sz="700" dirty="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10"/>
                  </a:ext>
                </a:extLst>
              </a:tr>
              <a:tr h="251350">
                <a:tc>
                  <a:txBody>
                    <a:bodyPr/>
                    <a:lstStyle/>
                    <a:p>
                      <a:pPr marL="0" lvl="0" indent="0" algn="just" rtl="0">
                        <a:spcBef>
                          <a:spcPts val="1200"/>
                        </a:spcBef>
                        <a:spcAft>
                          <a:spcPts val="0"/>
                        </a:spcAft>
                        <a:buNone/>
                      </a:pPr>
                      <a:r>
                        <a:rPr lang="en" sz="700" b="1">
                          <a:solidFill>
                            <a:srgbClr val="FFFFFF"/>
                          </a:solidFill>
                          <a:latin typeface="Helvetica Neue"/>
                          <a:ea typeface="Helvetica Neue"/>
                          <a:cs typeface="Helvetica Neue"/>
                          <a:sym typeface="Helvetica Neue"/>
                        </a:rPr>
                        <a:t>Total</a:t>
                      </a:r>
                      <a:endParaRPr sz="700" b="1">
                        <a:solidFill>
                          <a:srgbClr val="FFFFFF"/>
                        </a:solidFill>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45B0E1"/>
                      </a:solidFill>
                      <a:prstDash val="solid"/>
                      <a:round/>
                      <a:headEnd type="none" w="sm" len="sm"/>
                      <a:tailEnd type="none" w="sm" len="sm"/>
                    </a:lnB>
                    <a:solidFill>
                      <a:srgbClr val="156082"/>
                    </a:solidFill>
                  </a:tcPr>
                </a:tc>
                <a:tc>
                  <a:txBody>
                    <a:bodyPr/>
                    <a:lstStyle/>
                    <a:p>
                      <a:pPr marL="0" lvl="0" indent="0" algn="just" rtl="0">
                        <a:spcBef>
                          <a:spcPts val="1200"/>
                        </a:spcBef>
                        <a:spcAft>
                          <a:spcPts val="0"/>
                        </a:spcAft>
                        <a:buNone/>
                      </a:pPr>
                      <a:r>
                        <a:rPr lang="en" sz="700">
                          <a:solidFill>
                            <a:srgbClr val="FFFFFF"/>
                          </a:solidFill>
                          <a:latin typeface="Helvetica Neue"/>
                          <a:ea typeface="Helvetica Neue"/>
                          <a:cs typeface="Helvetica Neue"/>
                          <a:sym typeface="Helvetica Neue"/>
                        </a:rPr>
                        <a:t>-</a:t>
                      </a:r>
                      <a:endParaRPr sz="700">
                        <a:solidFill>
                          <a:srgbClr val="FFFFFF"/>
                        </a:solidFill>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45B0E1"/>
                      </a:solidFill>
                      <a:prstDash val="solid"/>
                      <a:round/>
                      <a:headEnd type="none" w="sm" len="sm"/>
                      <a:tailEnd type="none" w="sm" len="sm"/>
                    </a:lnB>
                    <a:solidFill>
                      <a:srgbClr val="156082"/>
                    </a:solidFill>
                  </a:tcPr>
                </a:tc>
                <a:tc>
                  <a:txBody>
                    <a:bodyPr/>
                    <a:lstStyle/>
                    <a:p>
                      <a:pPr marL="0" lvl="0" indent="0" algn="just" rtl="0">
                        <a:spcBef>
                          <a:spcPts val="1200"/>
                        </a:spcBef>
                        <a:spcAft>
                          <a:spcPts val="0"/>
                        </a:spcAft>
                        <a:buNone/>
                      </a:pPr>
                      <a:r>
                        <a:rPr lang="en" sz="700">
                          <a:solidFill>
                            <a:srgbClr val="FFFFFF"/>
                          </a:solidFill>
                          <a:latin typeface="Helvetica Neue"/>
                          <a:ea typeface="Helvetica Neue"/>
                          <a:cs typeface="Helvetica Neue"/>
                          <a:sym typeface="Helvetica Neue"/>
                        </a:rPr>
                        <a:t>-</a:t>
                      </a:r>
                      <a:endParaRPr sz="700">
                        <a:solidFill>
                          <a:srgbClr val="FFFFFF"/>
                        </a:solidFill>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45B0E1"/>
                      </a:solidFill>
                      <a:prstDash val="solid"/>
                      <a:round/>
                      <a:headEnd type="none" w="sm" len="sm"/>
                      <a:tailEnd type="none" w="sm" len="sm"/>
                    </a:lnB>
                    <a:solidFill>
                      <a:srgbClr val="156082"/>
                    </a:solidFill>
                  </a:tcPr>
                </a:tc>
                <a:tc>
                  <a:txBody>
                    <a:bodyPr/>
                    <a:lstStyle/>
                    <a:p>
                      <a:pPr marL="0" lvl="0" indent="0" algn="just" rtl="0">
                        <a:spcBef>
                          <a:spcPts val="1200"/>
                        </a:spcBef>
                        <a:spcAft>
                          <a:spcPts val="0"/>
                        </a:spcAft>
                        <a:buNone/>
                      </a:pPr>
                      <a:r>
                        <a:rPr lang="en" sz="700" dirty="0">
                          <a:solidFill>
                            <a:srgbClr val="FFFFFF"/>
                          </a:solidFill>
                          <a:latin typeface="Helvetica Neue"/>
                          <a:ea typeface="Helvetica Neue"/>
                          <a:cs typeface="Helvetica Neue"/>
                          <a:sym typeface="Helvetica Neue"/>
                        </a:rPr>
                        <a:t>$146</a:t>
                      </a:r>
                      <a:endParaRPr sz="700" dirty="0">
                        <a:solidFill>
                          <a:srgbClr val="FFFFFF"/>
                        </a:solidFill>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45B0E1"/>
                      </a:solidFill>
                      <a:prstDash val="solid"/>
                      <a:round/>
                      <a:headEnd type="none" w="sm" len="sm"/>
                      <a:tailEnd type="none" w="sm" len="sm"/>
                    </a:lnB>
                    <a:solidFill>
                      <a:srgbClr val="156082"/>
                    </a:solidFill>
                  </a:tcPr>
                </a:tc>
                <a:extLst>
                  <a:ext uri="{0D108BD9-81ED-4DB2-BD59-A6C34878D82A}">
                    <a16:rowId xmlns:a16="http://schemas.microsoft.com/office/drawing/2014/main" val="10011"/>
                  </a:ext>
                </a:extLst>
              </a:tr>
            </a:tbl>
          </a:graphicData>
        </a:graphic>
      </p:graphicFrame>
      <p:sp>
        <p:nvSpPr>
          <p:cNvPr id="8" name="Google Shape;353;p44">
            <a:extLst>
              <a:ext uri="{FF2B5EF4-FFF2-40B4-BE49-F238E27FC236}">
                <a16:creationId xmlns:a16="http://schemas.microsoft.com/office/drawing/2014/main" id="{8FFB8D46-F07E-85B5-8AE6-C8D1DA999501}"/>
              </a:ext>
            </a:extLst>
          </p:cNvPr>
          <p:cNvSpPr txBox="1">
            <a:spLocks/>
          </p:cNvSpPr>
          <p:nvPr/>
        </p:nvSpPr>
        <p:spPr>
          <a:xfrm>
            <a:off x="5121877" y="4354375"/>
            <a:ext cx="3319500" cy="257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a:buSzPts val="990"/>
            </a:pPr>
            <a:r>
              <a:rPr lang="en-US" sz="900"/>
              <a:t>Estimated Price Table</a:t>
            </a:r>
            <a:endParaRPr lang="en-US" sz="900" b="0" dirty="0"/>
          </a:p>
        </p:txBody>
      </p:sp>
      <p:pic>
        <p:nvPicPr>
          <p:cNvPr id="41" name="Audio 40">
            <a:hlinkClick r:id="" action="ppaction://media"/>
            <a:extLst>
              <a:ext uri="{FF2B5EF4-FFF2-40B4-BE49-F238E27FC236}">
                <a16:creationId xmlns:a16="http://schemas.microsoft.com/office/drawing/2014/main" id="{1CE54C7A-790A-6A8B-468B-3D127B3EB6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pic>
        <p:nvPicPr>
          <p:cNvPr id="44" name="Google Shape;354;p44">
            <a:extLst>
              <a:ext uri="{FF2B5EF4-FFF2-40B4-BE49-F238E27FC236}">
                <a16:creationId xmlns:a16="http://schemas.microsoft.com/office/drawing/2014/main" id="{E366E429-D550-C3E4-E481-C7B96B310C48}"/>
              </a:ext>
            </a:extLst>
          </p:cNvPr>
          <p:cNvPicPr preferRelativeResize="0"/>
          <p:nvPr/>
        </p:nvPicPr>
        <p:blipFill>
          <a:blip r:embed="rId5">
            <a:alphaModFix/>
          </a:blip>
          <a:stretch>
            <a:fillRect/>
          </a:stretch>
        </p:blipFill>
        <p:spPr>
          <a:xfrm>
            <a:off x="65314" y="79414"/>
            <a:ext cx="769257" cy="718872"/>
          </a:xfrm>
          <a:prstGeom prst="rect">
            <a:avLst/>
          </a:prstGeom>
          <a:noFill/>
          <a:ln>
            <a:noFill/>
          </a:ln>
        </p:spPr>
      </p:pic>
      <p:sp>
        <p:nvSpPr>
          <p:cNvPr id="45" name="Google Shape;212;p27">
            <a:extLst>
              <a:ext uri="{FF2B5EF4-FFF2-40B4-BE49-F238E27FC236}">
                <a16:creationId xmlns:a16="http://schemas.microsoft.com/office/drawing/2014/main" id="{3328273A-C854-FE84-0A28-CACDC63CFF4B}"/>
              </a:ext>
            </a:extLst>
          </p:cNvPr>
          <p:cNvSpPr txBox="1">
            <a:spLocks/>
          </p:cNvSpPr>
          <p:nvPr/>
        </p:nvSpPr>
        <p:spPr>
          <a:xfrm>
            <a:off x="-65314" y="795442"/>
            <a:ext cx="1037770" cy="3584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Eliezer Roman</a:t>
            </a:r>
          </a:p>
          <a:p>
            <a:pPr algn="ctr"/>
            <a:r>
              <a:rPr lang="en-US" dirty="0"/>
              <a:t>Electrical Engineer</a:t>
            </a:r>
            <a:endParaRPr dirty="0"/>
          </a:p>
        </p:txBody>
      </p:sp>
    </p:spTree>
    <p:extLst>
      <p:ext uri="{BB962C8B-B14F-4D97-AF65-F5344CB8AC3E}">
        <p14:creationId xmlns:p14="http://schemas.microsoft.com/office/powerpoint/2010/main" val="2634755117"/>
      </p:ext>
    </p:extLst>
  </p:cSld>
  <p:clrMapOvr>
    <a:masterClrMapping/>
  </p:clrMapOvr>
  <mc:AlternateContent xmlns:mc="http://schemas.openxmlformats.org/markup-compatibility/2006">
    <mc:Choice xmlns:p14="http://schemas.microsoft.com/office/powerpoint/2010/main" Requires="p14">
      <p:transition spd="slow" p14:dur="2000" advTm="52454"/>
    </mc:Choice>
    <mc:Fallback>
      <p:transition spd="slow" advTm="52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4"/>
          <p:cNvSpPr txBox="1">
            <a:spLocks noGrp="1"/>
          </p:cNvSpPr>
          <p:nvPr>
            <p:ph type="title"/>
          </p:nvPr>
        </p:nvSpPr>
        <p:spPr>
          <a:xfrm>
            <a:off x="730074" y="1247775"/>
            <a:ext cx="4215875" cy="55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Helvetica Neue" panose="020B0604020202020204" charset="0"/>
              </a:rPr>
              <a:t>Bill of Materials</a:t>
            </a:r>
            <a:endParaRPr dirty="0">
              <a:latin typeface="Helvetica Neue" panose="020B0604020202020204" charset="0"/>
            </a:endParaRPr>
          </a:p>
        </p:txBody>
      </p:sp>
      <p:sp>
        <p:nvSpPr>
          <p:cNvPr id="349" name="Google Shape;349;p4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graphicFrame>
        <p:nvGraphicFramePr>
          <p:cNvPr id="350" name="Google Shape;350;p44"/>
          <p:cNvGraphicFramePr/>
          <p:nvPr>
            <p:extLst>
              <p:ext uri="{D42A27DB-BD31-4B8C-83A1-F6EECF244321}">
                <p14:modId xmlns:p14="http://schemas.microsoft.com/office/powerpoint/2010/main" val="3482979445"/>
              </p:ext>
            </p:extLst>
          </p:nvPr>
        </p:nvGraphicFramePr>
        <p:xfrm>
          <a:off x="4891315" y="972877"/>
          <a:ext cx="4078060" cy="2370867"/>
        </p:xfrm>
        <a:graphic>
          <a:graphicData uri="http://schemas.openxmlformats.org/drawingml/2006/table">
            <a:tbl>
              <a:tblPr>
                <a:noFill/>
                <a:tableStyleId>{90AA4320-02E1-4A76-8B20-7675AF9A14E6}</a:tableStyleId>
              </a:tblPr>
              <a:tblGrid>
                <a:gridCol w="582580">
                  <a:extLst>
                    <a:ext uri="{9D8B030D-6E8A-4147-A177-3AD203B41FA5}">
                      <a16:colId xmlns:a16="http://schemas.microsoft.com/office/drawing/2014/main" val="20000"/>
                    </a:ext>
                  </a:extLst>
                </a:gridCol>
                <a:gridCol w="582580">
                  <a:extLst>
                    <a:ext uri="{9D8B030D-6E8A-4147-A177-3AD203B41FA5}">
                      <a16:colId xmlns:a16="http://schemas.microsoft.com/office/drawing/2014/main" val="20001"/>
                    </a:ext>
                  </a:extLst>
                </a:gridCol>
                <a:gridCol w="582580">
                  <a:extLst>
                    <a:ext uri="{9D8B030D-6E8A-4147-A177-3AD203B41FA5}">
                      <a16:colId xmlns:a16="http://schemas.microsoft.com/office/drawing/2014/main" val="20002"/>
                    </a:ext>
                  </a:extLst>
                </a:gridCol>
                <a:gridCol w="582580">
                  <a:extLst>
                    <a:ext uri="{9D8B030D-6E8A-4147-A177-3AD203B41FA5}">
                      <a16:colId xmlns:a16="http://schemas.microsoft.com/office/drawing/2014/main" val="20003"/>
                    </a:ext>
                  </a:extLst>
                </a:gridCol>
                <a:gridCol w="582580">
                  <a:extLst>
                    <a:ext uri="{9D8B030D-6E8A-4147-A177-3AD203B41FA5}">
                      <a16:colId xmlns:a16="http://schemas.microsoft.com/office/drawing/2014/main" val="20004"/>
                    </a:ext>
                  </a:extLst>
                </a:gridCol>
                <a:gridCol w="582580">
                  <a:extLst>
                    <a:ext uri="{9D8B030D-6E8A-4147-A177-3AD203B41FA5}">
                      <a16:colId xmlns:a16="http://schemas.microsoft.com/office/drawing/2014/main" val="20005"/>
                    </a:ext>
                  </a:extLst>
                </a:gridCol>
                <a:gridCol w="582580">
                  <a:extLst>
                    <a:ext uri="{9D8B030D-6E8A-4147-A177-3AD203B41FA5}">
                      <a16:colId xmlns:a16="http://schemas.microsoft.com/office/drawing/2014/main" val="20006"/>
                    </a:ext>
                  </a:extLst>
                </a:gridCol>
              </a:tblGrid>
              <a:tr h="408910">
                <a:tc>
                  <a:txBody>
                    <a:bodyPr/>
                    <a:lstStyle/>
                    <a:p>
                      <a:pPr marL="0" lvl="0" indent="0" algn="ctr" rtl="0">
                        <a:spcBef>
                          <a:spcPts val="0"/>
                        </a:spcBef>
                        <a:spcAft>
                          <a:spcPts val="0"/>
                        </a:spcAft>
                        <a:buNone/>
                      </a:pPr>
                      <a:r>
                        <a:rPr lang="en" sz="700" b="1" dirty="0">
                          <a:solidFill>
                            <a:srgbClr val="FFFFFF"/>
                          </a:solidFill>
                          <a:latin typeface="Helvetica Neue"/>
                          <a:ea typeface="Helvetica Neue"/>
                          <a:cs typeface="Helvetica Neue"/>
                          <a:sym typeface="Helvetica Neue"/>
                        </a:rPr>
                        <a:t>Part Numberth</a:t>
                      </a:r>
                      <a:endParaRPr sz="700" b="1" dirty="0">
                        <a:solidFill>
                          <a:srgbClr val="FFFFFF"/>
                        </a:solidFill>
                        <a:latin typeface="Helvetica Neue"/>
                        <a:ea typeface="Helvetica Neue"/>
                        <a:cs typeface="Helvetica Neue"/>
                        <a:sym typeface="Helvetica Neue"/>
                      </a:endParaRPr>
                    </a:p>
                  </a:txBody>
                  <a:tcPr marL="63500" marR="63500" marT="0" marB="0">
                    <a:lnL w="12700" cap="flat" cmpd="sng">
                      <a:solidFill>
                        <a:srgbClr val="156082"/>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Part Name</a:t>
                      </a:r>
                      <a:endParaRPr sz="700" b="1">
                        <a:solidFill>
                          <a:srgbClr val="FFFFFF"/>
                        </a:solidFill>
                        <a:latin typeface="Helvetica Neue"/>
                        <a:ea typeface="Helvetica Neue"/>
                        <a:cs typeface="Helvetica Neue"/>
                        <a:sym typeface="Helvetica Neue"/>
                      </a:endParaRPr>
                    </a:p>
                  </a:txBody>
                  <a:tcPr marL="63500" marR="63500" marT="0" marB="0">
                    <a:lnL w="12700" cap="flat" cmpd="sng">
                      <a:solidFill>
                        <a:srgbClr val="000000"/>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Quantity</a:t>
                      </a:r>
                      <a:endParaRPr sz="700" b="1">
                        <a:solidFill>
                          <a:srgbClr val="FFFFFF"/>
                        </a:solidFill>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dirty="0">
                          <a:solidFill>
                            <a:srgbClr val="FFFFFF"/>
                          </a:solidFill>
                          <a:latin typeface="Helvetica Neue"/>
                          <a:ea typeface="Helvetica Neue"/>
                          <a:cs typeface="Helvetica Neue"/>
                          <a:sym typeface="Helvetica Neue"/>
                        </a:rPr>
                        <a:t>Vendor</a:t>
                      </a:r>
                      <a:endParaRPr sz="700" b="1" dirty="0">
                        <a:solidFill>
                          <a:srgbClr val="FFFFFF"/>
                        </a:solidFill>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Price (Taxes &amp; Quantity Included)</a:t>
                      </a:r>
                      <a:endParaRPr sz="700" b="1">
                        <a:solidFill>
                          <a:srgbClr val="FFFFFF"/>
                        </a:solidFill>
                        <a:latin typeface="Helvetica Neue"/>
                        <a:ea typeface="Helvetica Neue"/>
                        <a:cs typeface="Helvetica Neue"/>
                        <a:sym typeface="Helvetica Neue"/>
                      </a:endParaRPr>
                    </a:p>
                  </a:txBody>
                  <a:tcPr marL="63500" marR="63500" marT="0" marB="0">
                    <a:lnR w="12700" cap="flat" cmpd="sng">
                      <a:solidFill>
                        <a:srgbClr val="156082"/>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dirty="0">
                          <a:solidFill>
                            <a:srgbClr val="FFFFFF"/>
                          </a:solidFill>
                          <a:latin typeface="Helvetica Neue"/>
                          <a:ea typeface="Helvetica Neue"/>
                          <a:cs typeface="Helvetica Neue"/>
                          <a:sym typeface="Helvetica Neue"/>
                        </a:rPr>
                        <a:t>Date Purchased</a:t>
                      </a:r>
                      <a:endParaRPr sz="700" b="1" dirty="0">
                        <a:solidFill>
                          <a:srgbClr val="FFFFFF"/>
                        </a:solidFill>
                        <a:latin typeface="Helvetica Neue"/>
                        <a:ea typeface="Helvetica Neue"/>
                        <a:cs typeface="Helvetica Neue"/>
                        <a:sym typeface="Helvetica Neue"/>
                      </a:endParaRPr>
                    </a:p>
                  </a:txBody>
                  <a:tcPr marL="63500" marR="63500" marT="0" marB="0">
                    <a:lnL w="12700" cap="flat" cmpd="sng">
                      <a:solidFill>
                        <a:srgbClr val="156082"/>
                      </a:solidFill>
                      <a:prstDash val="solid"/>
                      <a:round/>
                      <a:headEnd type="none" w="sm" len="sm"/>
                      <a:tailEnd type="none" w="sm" len="sm"/>
                    </a:lnL>
                    <a:lnR w="12700" cap="flat" cmpd="sng">
                      <a:solidFill>
                        <a:srgbClr val="156082"/>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Date Received</a:t>
                      </a:r>
                      <a:endParaRPr sz="700" b="1">
                        <a:solidFill>
                          <a:srgbClr val="FFFFFF"/>
                        </a:solidFill>
                        <a:latin typeface="Helvetica Neue"/>
                        <a:ea typeface="Helvetica Neue"/>
                        <a:cs typeface="Helvetica Neue"/>
                        <a:sym typeface="Helvetica Neue"/>
                      </a:endParaRPr>
                    </a:p>
                  </a:txBody>
                  <a:tcPr marL="63500" marR="63500" marT="0" marB="0">
                    <a:lnL w="12700" cap="flat" cmpd="sng">
                      <a:solidFill>
                        <a:srgbClr val="156082"/>
                      </a:solidFill>
                      <a:prstDash val="solid"/>
                      <a:round/>
                      <a:headEnd type="none" w="sm" len="sm"/>
                      <a:tailEnd type="none" w="sm" len="sm"/>
                    </a:lnL>
                    <a:lnR w="12700" cap="flat" cmpd="sng">
                      <a:solidFill>
                        <a:srgbClr val="156082"/>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extLst>
                  <a:ext uri="{0D108BD9-81ED-4DB2-BD59-A6C34878D82A}">
                    <a16:rowId xmlns:a16="http://schemas.microsoft.com/office/drawing/2014/main" val="10000"/>
                  </a:ext>
                </a:extLst>
              </a:tr>
              <a:tr h="648049">
                <a:tc>
                  <a:txBody>
                    <a:bodyPr/>
                    <a:lstStyle/>
                    <a:p>
                      <a:pPr marL="0" lvl="0" indent="0" algn="l" rtl="0">
                        <a:spcBef>
                          <a:spcPts val="1200"/>
                        </a:spcBef>
                        <a:spcAft>
                          <a:spcPts val="0"/>
                        </a:spcAft>
                        <a:buNone/>
                      </a:pPr>
                      <a:r>
                        <a:rPr lang="en-US" sz="700" b="0" i="0" u="none" strike="noStrike" cap="none" dirty="0">
                          <a:solidFill>
                            <a:srgbClr val="000000"/>
                          </a:solidFill>
                          <a:effectLst/>
                          <a:latin typeface="Helvetica Neue" panose="020B0604020202020204" charset="0"/>
                          <a:ea typeface="Arial"/>
                          <a:cs typeface="Arial"/>
                          <a:sym typeface="Arial"/>
                        </a:rPr>
                        <a:t>NFP-5840-36ZY-1280</a:t>
                      </a:r>
                      <a:endParaRPr sz="700" dirty="0">
                        <a:latin typeface="Helvetica Neue" panose="020B0604020202020204" charset="0"/>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R w="12700" cap="flat" cmpd="sng" algn="ctr">
                      <a:solidFill>
                        <a:srgbClr val="45B0E1"/>
                      </a:solidFill>
                      <a:prstDash val="solid"/>
                      <a:round/>
                      <a:headEnd type="none" w="sm" len="sm"/>
                      <a:tailEnd type="none" w="sm" len="sm"/>
                    </a:lnR>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r>
                        <a:rPr lang="en-US" sz="700" b="0" i="0" u="none" strike="noStrike" cap="none" dirty="0">
                          <a:solidFill>
                            <a:srgbClr val="000000"/>
                          </a:solidFill>
                          <a:effectLst/>
                          <a:latin typeface="Helvetica Neue" panose="020B0604020202020204" charset="0"/>
                          <a:ea typeface="Arial"/>
                          <a:cs typeface="Arial"/>
                          <a:sym typeface="Arial"/>
                        </a:rPr>
                        <a:t>Worm Gear Motor Reversible High Torque</a:t>
                      </a:r>
                      <a:endParaRPr sz="700" dirty="0">
                        <a:latin typeface="Helvetica Neue"/>
                        <a:ea typeface="Helvetica Neue"/>
                        <a:cs typeface="Helvetica Neue"/>
                        <a:sym typeface="Helvetica Neue"/>
                      </a:endParaRPr>
                    </a:p>
                  </a:txBody>
                  <a:tcPr marL="63500" marR="63500" marT="0" marB="0" anchor="b">
                    <a:lnL w="12700" cap="flat" cmpd="sng" algn="ctr">
                      <a:solidFill>
                        <a:srgbClr val="45B0E1"/>
                      </a:solidFill>
                      <a:prstDash val="solid"/>
                      <a:round/>
                      <a:headEnd type="none" w="sm" len="sm"/>
                      <a:tailEnd type="none" w="sm" len="sm"/>
                    </a:lnL>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1</a:t>
                      </a:r>
                      <a:endParaRPr sz="700" dirty="0">
                        <a:latin typeface="Helvetica Neue"/>
                        <a:ea typeface="Helvetica Neue"/>
                        <a:cs typeface="Helvetica Neue"/>
                        <a:sym typeface="Helvetica Neue"/>
                      </a:endParaRP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Amazon</a:t>
                      </a:r>
                      <a:endParaRPr sz="700" dirty="0">
                        <a:latin typeface="Helvetica Neue"/>
                        <a:ea typeface="Helvetica Neue"/>
                        <a:cs typeface="Helvetica Neue"/>
                        <a:sym typeface="Helvetica Neue"/>
                      </a:endParaRP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$30.00</a:t>
                      </a:r>
                      <a:endParaRPr sz="700" dirty="0">
                        <a:latin typeface="Helvetica Neue"/>
                        <a:ea typeface="Helvetica Neue"/>
                        <a:cs typeface="Helvetica Neue"/>
                        <a:sym typeface="Helvetica Neue"/>
                      </a:endParaRP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April 12</a:t>
                      </a:r>
                      <a:r>
                        <a:rPr lang="en-US" sz="700" baseline="0" dirty="0">
                          <a:latin typeface="Helvetica Neue"/>
                          <a:ea typeface="Helvetica Neue"/>
                          <a:cs typeface="Helvetica Neue"/>
                          <a:sym typeface="Helvetica Neue"/>
                        </a:rPr>
                        <a:t>th</a:t>
                      </a:r>
                      <a:r>
                        <a:rPr lang="en-US" sz="700" dirty="0">
                          <a:latin typeface="Helvetica Neue"/>
                          <a:ea typeface="Helvetica Neue"/>
                          <a:cs typeface="Helvetica Neue"/>
                          <a:sym typeface="Helvetica Neue"/>
                        </a:rPr>
                        <a:t>, 2024</a:t>
                      </a: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April 17</a:t>
                      </a:r>
                      <a:r>
                        <a:rPr lang="en-US" sz="700" baseline="0" dirty="0">
                          <a:latin typeface="Helvetica Neue"/>
                          <a:ea typeface="Helvetica Neue"/>
                          <a:cs typeface="Helvetica Neue"/>
                          <a:sym typeface="Helvetica Neue"/>
                        </a:rPr>
                        <a:t>th</a:t>
                      </a:r>
                      <a:r>
                        <a:rPr lang="en-US" sz="700" dirty="0">
                          <a:latin typeface="Helvetica Neue"/>
                          <a:ea typeface="Helvetica Neue"/>
                          <a:cs typeface="Helvetica Neue"/>
                          <a:sym typeface="Helvetica Neue"/>
                        </a:rPr>
                        <a:t>,</a:t>
                      </a:r>
                      <a:br>
                        <a:rPr lang="en-US" sz="700" dirty="0">
                          <a:latin typeface="Helvetica Neue"/>
                          <a:ea typeface="Helvetica Neue"/>
                          <a:cs typeface="Helvetica Neue"/>
                          <a:sym typeface="Helvetica Neue"/>
                        </a:rPr>
                      </a:br>
                      <a:r>
                        <a:rPr lang="en-US" sz="700" dirty="0">
                          <a:latin typeface="Helvetica Neue"/>
                          <a:ea typeface="Helvetica Neue"/>
                          <a:cs typeface="Helvetica Neue"/>
                          <a:sym typeface="Helvetica Neue"/>
                        </a:rPr>
                        <a:t>2024</a:t>
                      </a:r>
                      <a:endParaRPr lang="en-US" sz="700" baseline="30000" dirty="0">
                        <a:latin typeface="Helvetica Neue"/>
                        <a:ea typeface="Helvetica Neue"/>
                        <a:cs typeface="Helvetica Neue"/>
                        <a:sym typeface="Helvetica Neue"/>
                      </a:endParaRPr>
                    </a:p>
                  </a:txBody>
                  <a:tcPr marL="63500" marR="63500" marT="0" marB="0" anchor="b">
                    <a:lnR w="12700" cap="flat" cmpd="sng">
                      <a:solidFill>
                        <a:srgbClr val="45B0E1"/>
                      </a:solidFill>
                      <a:prstDash val="solid"/>
                      <a:round/>
                      <a:headEnd type="none" w="sm" len="sm"/>
                      <a:tailEnd type="none" w="sm" len="sm"/>
                    </a:lnR>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5"/>
                  </a:ext>
                </a:extLst>
              </a:tr>
              <a:tr h="648049">
                <a:tc>
                  <a:txBody>
                    <a:bodyPr/>
                    <a:lstStyle/>
                    <a:p>
                      <a:pPr marL="0" lvl="0" indent="0" algn="l" rtl="0">
                        <a:spcBef>
                          <a:spcPts val="1200"/>
                        </a:spcBef>
                        <a:spcAft>
                          <a:spcPts val="0"/>
                        </a:spcAft>
                        <a:buNone/>
                      </a:pPr>
                      <a:r>
                        <a:rPr lang="en-US" sz="700" dirty="0">
                          <a:latin typeface="Helvetica Neue" panose="020B0604020202020204" charset="0"/>
                          <a:ea typeface="Helvetica Neue"/>
                          <a:cs typeface="Helvetica Neue"/>
                          <a:sym typeface="Helvetica Neue"/>
                        </a:rPr>
                        <a:t>Y4-7188128A</a:t>
                      </a:r>
                      <a:endParaRPr sz="700" dirty="0">
                        <a:latin typeface="Helvetica Neue" panose="020B0604020202020204" charset="0"/>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R w="12700" cap="flat" cmpd="sng" algn="ctr">
                      <a:solidFill>
                        <a:srgbClr val="45B0E1"/>
                      </a:solidFill>
                      <a:prstDash val="solid"/>
                      <a:round/>
                      <a:headEnd type="none" w="sm" len="sm"/>
                      <a:tailEnd type="none" w="sm" len="sm"/>
                    </a:lnR>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r>
                        <a:rPr lang="en-US" sz="700" dirty="0">
                          <a:latin typeface="Helvetica Neue"/>
                          <a:ea typeface="Helvetica Neue"/>
                          <a:cs typeface="Helvetica Neue"/>
                          <a:sym typeface="Helvetica Neue"/>
                        </a:rPr>
                        <a:t>PCB, 1st iteration</a:t>
                      </a:r>
                      <a:endParaRPr sz="700" dirty="0">
                        <a:latin typeface="Helvetica Neue"/>
                        <a:ea typeface="Helvetica Neue"/>
                        <a:cs typeface="Helvetica Neue"/>
                        <a:sym typeface="Helvetica Neue"/>
                      </a:endParaRPr>
                    </a:p>
                  </a:txBody>
                  <a:tcPr marL="63500" marR="63500" marT="0" marB="0" anchor="b">
                    <a:lnL w="12700" cap="flat" cmpd="sng" algn="ctr">
                      <a:solidFill>
                        <a:srgbClr val="45B0E1"/>
                      </a:solidFill>
                      <a:prstDash val="solid"/>
                      <a:round/>
                      <a:headEnd type="none" w="sm" len="sm"/>
                      <a:tailEnd type="none" w="sm" len="sm"/>
                    </a:lnL>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5</a:t>
                      </a:r>
                      <a:endParaRPr sz="700" dirty="0">
                        <a:latin typeface="Helvetica Neue"/>
                        <a:ea typeface="Helvetica Neue"/>
                        <a:cs typeface="Helvetica Neue"/>
                        <a:sym typeface="Helvetica Neue"/>
                      </a:endParaRP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err="1">
                          <a:latin typeface="Helvetica Neue"/>
                          <a:ea typeface="Helvetica Neue"/>
                          <a:cs typeface="Helvetica Neue"/>
                          <a:sym typeface="Helvetica Neue"/>
                        </a:rPr>
                        <a:t>JLCpcb</a:t>
                      </a:r>
                      <a:endParaRPr sz="700" dirty="0">
                        <a:latin typeface="Helvetica Neue"/>
                        <a:ea typeface="Helvetica Neue"/>
                        <a:cs typeface="Helvetica Neue"/>
                        <a:sym typeface="Helvetica Neue"/>
                      </a:endParaRP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$22.25</a:t>
                      </a:r>
                      <a:endParaRPr sz="700" dirty="0">
                        <a:latin typeface="Helvetica Neue"/>
                        <a:ea typeface="Helvetica Neue"/>
                        <a:cs typeface="Helvetica Neue"/>
                        <a:sym typeface="Helvetica Neue"/>
                      </a:endParaRP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June 18th, 2024</a:t>
                      </a: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marR="0" lvl="0" indent="0" algn="l" rtl="0">
                        <a:lnSpc>
                          <a:spcPct val="100000"/>
                        </a:lnSpc>
                        <a:spcBef>
                          <a:spcPts val="1200"/>
                        </a:spcBef>
                        <a:spcAft>
                          <a:spcPts val="0"/>
                        </a:spcAft>
                        <a:buClr>
                          <a:srgbClr val="000000"/>
                        </a:buClr>
                        <a:buFont typeface="Arial"/>
                        <a:buNone/>
                      </a:pPr>
                      <a:r>
                        <a:rPr lang="en-US" sz="700" b="0" i="0" u="none" strike="noStrike" cap="none" dirty="0">
                          <a:solidFill>
                            <a:srgbClr val="000000"/>
                          </a:solidFill>
                          <a:latin typeface="Helvetica Neue"/>
                          <a:ea typeface="Helvetica Neue"/>
                          <a:cs typeface="Helvetica Neue"/>
                          <a:sym typeface="Helvetica Neue"/>
                        </a:rPr>
                        <a:t>June 20th, 2024</a:t>
                      </a:r>
                    </a:p>
                  </a:txBody>
                  <a:tcPr marL="63500" marR="63500" marT="0" marB="0" anchor="b">
                    <a:lnR w="12700" cap="flat" cmpd="sng">
                      <a:solidFill>
                        <a:srgbClr val="45B0E1"/>
                      </a:solidFill>
                      <a:prstDash val="solid"/>
                      <a:round/>
                      <a:headEnd type="none" w="sm" len="sm"/>
                      <a:tailEnd type="none" w="sm" len="sm"/>
                    </a:lnR>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3586276609"/>
                  </a:ext>
                </a:extLst>
              </a:tr>
              <a:tr h="648049">
                <a:tc>
                  <a:txBody>
                    <a:bodyPr/>
                    <a:lstStyle/>
                    <a:p>
                      <a:pPr marL="0" lvl="0" indent="0" algn="l" rtl="0">
                        <a:spcBef>
                          <a:spcPts val="1200"/>
                        </a:spcBef>
                        <a:spcAft>
                          <a:spcPts val="0"/>
                        </a:spcAft>
                        <a:buNone/>
                      </a:pPr>
                      <a:r>
                        <a:rPr lang="en-US" sz="700" dirty="0">
                          <a:latin typeface="Helvetica Neue" panose="020B0604020202020204" charset="0"/>
                          <a:ea typeface="Helvetica Neue"/>
                          <a:cs typeface="Helvetica Neue"/>
                          <a:sym typeface="Helvetica Neue"/>
                        </a:rPr>
                        <a:t>Y5-7188128A</a:t>
                      </a:r>
                      <a:endParaRPr sz="700" dirty="0">
                        <a:latin typeface="Helvetica Neue" panose="020B0604020202020204" charset="0"/>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R w="12700" cap="flat" cmpd="sng" algn="ctr">
                      <a:solidFill>
                        <a:srgbClr val="45B0E1"/>
                      </a:solidFill>
                      <a:prstDash val="solid"/>
                      <a:round/>
                      <a:headEnd type="none" w="sm" len="sm"/>
                      <a:tailEnd type="none" w="sm" len="sm"/>
                    </a:lnR>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r>
                        <a:rPr lang="en-US" sz="700" dirty="0">
                          <a:latin typeface="Helvetica Neue"/>
                          <a:ea typeface="Helvetica Neue"/>
                          <a:cs typeface="Helvetica Neue"/>
                          <a:sym typeface="Helvetica Neue"/>
                        </a:rPr>
                        <a:t>PCB, 2nd  iteration</a:t>
                      </a:r>
                      <a:endParaRPr sz="700" dirty="0">
                        <a:latin typeface="Helvetica Neue"/>
                        <a:ea typeface="Helvetica Neue"/>
                        <a:cs typeface="Helvetica Neue"/>
                        <a:sym typeface="Helvetica Neue"/>
                      </a:endParaRPr>
                    </a:p>
                  </a:txBody>
                  <a:tcPr marL="63500" marR="63500" marT="0" marB="0" anchor="b">
                    <a:lnL w="12700" cap="flat" cmpd="sng" algn="ctr">
                      <a:solidFill>
                        <a:srgbClr val="45B0E1"/>
                      </a:solidFill>
                      <a:prstDash val="solid"/>
                      <a:round/>
                      <a:headEnd type="none" w="sm" len="sm"/>
                      <a:tailEnd type="none" w="sm" len="sm"/>
                    </a:lnL>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5</a:t>
                      </a:r>
                      <a:endParaRPr sz="700" dirty="0">
                        <a:latin typeface="Helvetica Neue"/>
                        <a:ea typeface="Helvetica Neue"/>
                        <a:cs typeface="Helvetica Neue"/>
                        <a:sym typeface="Helvetica Neue"/>
                      </a:endParaRP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err="1">
                          <a:latin typeface="Helvetica Neue"/>
                          <a:ea typeface="Helvetica Neue"/>
                          <a:cs typeface="Helvetica Neue"/>
                          <a:sym typeface="Helvetica Neue"/>
                        </a:rPr>
                        <a:t>JLCpcb</a:t>
                      </a:r>
                      <a:endParaRPr sz="700" dirty="0">
                        <a:latin typeface="Helvetica Neue"/>
                        <a:ea typeface="Helvetica Neue"/>
                        <a:cs typeface="Helvetica Neue"/>
                        <a:sym typeface="Helvetica Neue"/>
                      </a:endParaRP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$12.67</a:t>
                      </a:r>
                      <a:endParaRPr sz="700" dirty="0">
                        <a:latin typeface="Helvetica Neue"/>
                        <a:ea typeface="Helvetica Neue"/>
                        <a:cs typeface="Helvetica Neue"/>
                        <a:sym typeface="Helvetica Neue"/>
                      </a:endParaRP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June 28th, 2024</a:t>
                      </a: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marR="0" lvl="0" indent="0" algn="l" rtl="0">
                        <a:lnSpc>
                          <a:spcPct val="100000"/>
                        </a:lnSpc>
                        <a:spcBef>
                          <a:spcPts val="1200"/>
                        </a:spcBef>
                        <a:spcAft>
                          <a:spcPts val="0"/>
                        </a:spcAft>
                        <a:buClr>
                          <a:srgbClr val="000000"/>
                        </a:buClr>
                        <a:buFont typeface="Arial"/>
                        <a:buNone/>
                      </a:pPr>
                      <a:r>
                        <a:rPr lang="en-US" sz="700" b="0" i="0" u="none" strike="noStrike" cap="none" dirty="0">
                          <a:solidFill>
                            <a:srgbClr val="000000"/>
                          </a:solidFill>
                          <a:latin typeface="Helvetica Neue"/>
                          <a:ea typeface="Helvetica Neue"/>
                          <a:cs typeface="Helvetica Neue"/>
                          <a:sym typeface="Helvetica Neue"/>
                        </a:rPr>
                        <a:t>TBD</a:t>
                      </a:r>
                    </a:p>
                  </a:txBody>
                  <a:tcPr marL="63500" marR="63500" marT="0" marB="0" anchor="b">
                    <a:lnR w="12700" cap="flat" cmpd="sng">
                      <a:solidFill>
                        <a:srgbClr val="45B0E1"/>
                      </a:solidFill>
                      <a:prstDash val="solid"/>
                      <a:round/>
                      <a:headEnd type="none" w="sm" len="sm"/>
                      <a:tailEnd type="none" w="sm" len="sm"/>
                    </a:lnR>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3635722672"/>
                  </a:ext>
                </a:extLst>
              </a:tr>
            </a:tbl>
          </a:graphicData>
        </a:graphic>
      </p:graphicFrame>
      <p:sp>
        <p:nvSpPr>
          <p:cNvPr id="351" name="Google Shape;351;p44"/>
          <p:cNvSpPr txBox="1">
            <a:spLocks noGrp="1"/>
          </p:cNvSpPr>
          <p:nvPr>
            <p:ph type="title"/>
          </p:nvPr>
        </p:nvSpPr>
        <p:spPr>
          <a:xfrm>
            <a:off x="4945950" y="4403788"/>
            <a:ext cx="4023300" cy="25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900" dirty="0"/>
              <a:t>Bill of Materials</a:t>
            </a:r>
            <a:r>
              <a:rPr lang="en" sz="900" b="0" dirty="0"/>
              <a:t> (Purchases made since the making of this presentation is displayed)</a:t>
            </a:r>
            <a:endParaRPr sz="900" b="0" dirty="0"/>
          </a:p>
        </p:txBody>
      </p:sp>
      <p:pic>
        <p:nvPicPr>
          <p:cNvPr id="354" name="Google Shape;354;p44"/>
          <p:cNvPicPr preferRelativeResize="0"/>
          <p:nvPr/>
        </p:nvPicPr>
        <p:blipFill>
          <a:blip r:embed="rId5">
            <a:alphaModFix/>
          </a:blip>
          <a:stretch>
            <a:fillRect/>
          </a:stretch>
        </p:blipFill>
        <p:spPr>
          <a:xfrm>
            <a:off x="65314" y="79414"/>
            <a:ext cx="769257" cy="718872"/>
          </a:xfrm>
          <a:prstGeom prst="rect">
            <a:avLst/>
          </a:prstGeom>
          <a:noFill/>
          <a:ln>
            <a:noFill/>
          </a:ln>
        </p:spPr>
      </p:pic>
      <p:pic>
        <p:nvPicPr>
          <p:cNvPr id="16" name="Audio 15">
            <a:hlinkClick r:id="" action="ppaction://media"/>
            <a:extLst>
              <a:ext uri="{FF2B5EF4-FFF2-40B4-BE49-F238E27FC236}">
                <a16:creationId xmlns:a16="http://schemas.microsoft.com/office/drawing/2014/main" id="{8DA90B50-6834-EB8D-A2D3-01BE6234E70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267602" y="3532150"/>
            <a:ext cx="1543050" cy="1543050"/>
          </a:xfrm>
          <a:prstGeom prst="ellipse">
            <a:avLst/>
          </a:prstGeom>
        </p:spPr>
      </p:pic>
      <p:graphicFrame>
        <p:nvGraphicFramePr>
          <p:cNvPr id="4" name="Google Shape;350;p44">
            <a:extLst>
              <a:ext uri="{FF2B5EF4-FFF2-40B4-BE49-F238E27FC236}">
                <a16:creationId xmlns:a16="http://schemas.microsoft.com/office/drawing/2014/main" id="{70E0A231-55E3-F92E-15A6-3854B11590D3}"/>
              </a:ext>
            </a:extLst>
          </p:cNvPr>
          <p:cNvGraphicFramePr/>
          <p:nvPr>
            <p:extLst>
              <p:ext uri="{D42A27DB-BD31-4B8C-83A1-F6EECF244321}">
                <p14:modId xmlns:p14="http://schemas.microsoft.com/office/powerpoint/2010/main" val="1572788215"/>
              </p:ext>
            </p:extLst>
          </p:nvPr>
        </p:nvGraphicFramePr>
        <p:xfrm>
          <a:off x="730074" y="1808966"/>
          <a:ext cx="4023425" cy="2817495"/>
        </p:xfrm>
        <a:graphic>
          <a:graphicData uri="http://schemas.openxmlformats.org/drawingml/2006/table">
            <a:tbl>
              <a:tblPr>
                <a:noFill/>
                <a:tableStyleId>{90AA4320-02E1-4A76-8B20-7675AF9A14E6}</a:tableStyleId>
              </a:tblPr>
              <a:tblGrid>
                <a:gridCol w="574775">
                  <a:extLst>
                    <a:ext uri="{9D8B030D-6E8A-4147-A177-3AD203B41FA5}">
                      <a16:colId xmlns:a16="http://schemas.microsoft.com/office/drawing/2014/main" val="20000"/>
                    </a:ext>
                  </a:extLst>
                </a:gridCol>
                <a:gridCol w="574775">
                  <a:extLst>
                    <a:ext uri="{9D8B030D-6E8A-4147-A177-3AD203B41FA5}">
                      <a16:colId xmlns:a16="http://schemas.microsoft.com/office/drawing/2014/main" val="20001"/>
                    </a:ext>
                  </a:extLst>
                </a:gridCol>
                <a:gridCol w="574775">
                  <a:extLst>
                    <a:ext uri="{9D8B030D-6E8A-4147-A177-3AD203B41FA5}">
                      <a16:colId xmlns:a16="http://schemas.microsoft.com/office/drawing/2014/main" val="20002"/>
                    </a:ext>
                  </a:extLst>
                </a:gridCol>
                <a:gridCol w="574775">
                  <a:extLst>
                    <a:ext uri="{9D8B030D-6E8A-4147-A177-3AD203B41FA5}">
                      <a16:colId xmlns:a16="http://schemas.microsoft.com/office/drawing/2014/main" val="20003"/>
                    </a:ext>
                  </a:extLst>
                </a:gridCol>
                <a:gridCol w="574775">
                  <a:extLst>
                    <a:ext uri="{9D8B030D-6E8A-4147-A177-3AD203B41FA5}">
                      <a16:colId xmlns:a16="http://schemas.microsoft.com/office/drawing/2014/main" val="20004"/>
                    </a:ext>
                  </a:extLst>
                </a:gridCol>
                <a:gridCol w="574775">
                  <a:extLst>
                    <a:ext uri="{9D8B030D-6E8A-4147-A177-3AD203B41FA5}">
                      <a16:colId xmlns:a16="http://schemas.microsoft.com/office/drawing/2014/main" val="20005"/>
                    </a:ext>
                  </a:extLst>
                </a:gridCol>
                <a:gridCol w="574775">
                  <a:extLst>
                    <a:ext uri="{9D8B030D-6E8A-4147-A177-3AD203B41FA5}">
                      <a16:colId xmlns:a16="http://schemas.microsoft.com/office/drawing/2014/main" val="20006"/>
                    </a:ext>
                  </a:extLst>
                </a:gridCol>
              </a:tblGrid>
              <a:tr h="419100">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Part Number</a:t>
                      </a:r>
                      <a:endParaRPr sz="700" b="1">
                        <a:solidFill>
                          <a:srgbClr val="FFFFFF"/>
                        </a:solidFill>
                        <a:latin typeface="Helvetica Neue"/>
                        <a:ea typeface="Helvetica Neue"/>
                        <a:cs typeface="Helvetica Neue"/>
                        <a:sym typeface="Helvetica Neue"/>
                      </a:endParaRPr>
                    </a:p>
                  </a:txBody>
                  <a:tcPr marL="63500" marR="63500" marT="0" marB="0">
                    <a:lnL w="12700" cap="flat" cmpd="sng">
                      <a:solidFill>
                        <a:srgbClr val="156082"/>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Part Name</a:t>
                      </a:r>
                      <a:endParaRPr sz="700" b="1">
                        <a:solidFill>
                          <a:srgbClr val="FFFFFF"/>
                        </a:solidFill>
                        <a:latin typeface="Helvetica Neue"/>
                        <a:ea typeface="Helvetica Neue"/>
                        <a:cs typeface="Helvetica Neue"/>
                        <a:sym typeface="Helvetica Neue"/>
                      </a:endParaRPr>
                    </a:p>
                  </a:txBody>
                  <a:tcPr marL="63500" marR="63500" marT="0" marB="0">
                    <a:lnL w="12700" cap="flat" cmpd="sng">
                      <a:solidFill>
                        <a:srgbClr val="000000"/>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Quantity</a:t>
                      </a:r>
                      <a:endParaRPr sz="700" b="1">
                        <a:solidFill>
                          <a:srgbClr val="FFFFFF"/>
                        </a:solidFill>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dirty="0">
                          <a:solidFill>
                            <a:srgbClr val="FFFFFF"/>
                          </a:solidFill>
                          <a:latin typeface="Helvetica Neue"/>
                          <a:ea typeface="Helvetica Neue"/>
                          <a:cs typeface="Helvetica Neue"/>
                          <a:sym typeface="Helvetica Neue"/>
                        </a:rPr>
                        <a:t>Vendor</a:t>
                      </a:r>
                      <a:endParaRPr sz="700" b="1" dirty="0">
                        <a:solidFill>
                          <a:srgbClr val="FFFFFF"/>
                        </a:solidFill>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dirty="0">
                          <a:solidFill>
                            <a:srgbClr val="FFFFFF"/>
                          </a:solidFill>
                          <a:latin typeface="Helvetica Neue"/>
                          <a:ea typeface="Helvetica Neue"/>
                          <a:cs typeface="Helvetica Neue"/>
                          <a:sym typeface="Helvetica Neue"/>
                        </a:rPr>
                        <a:t>Price (Taxes &amp; Quantity Included)</a:t>
                      </a:r>
                      <a:endParaRPr sz="700" b="1" dirty="0">
                        <a:solidFill>
                          <a:srgbClr val="FFFFFF"/>
                        </a:solidFill>
                        <a:latin typeface="Helvetica Neue"/>
                        <a:ea typeface="Helvetica Neue"/>
                        <a:cs typeface="Helvetica Neue"/>
                        <a:sym typeface="Helvetica Neue"/>
                      </a:endParaRPr>
                    </a:p>
                  </a:txBody>
                  <a:tcPr marL="63500" marR="63500" marT="0" marB="0">
                    <a:lnR w="12700" cap="flat" cmpd="sng">
                      <a:solidFill>
                        <a:srgbClr val="156082"/>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dirty="0">
                          <a:solidFill>
                            <a:srgbClr val="FFFFFF"/>
                          </a:solidFill>
                          <a:latin typeface="Helvetica Neue"/>
                          <a:ea typeface="Helvetica Neue"/>
                          <a:cs typeface="Helvetica Neue"/>
                          <a:sym typeface="Helvetica Neue"/>
                        </a:rPr>
                        <a:t>Date Purchased</a:t>
                      </a:r>
                      <a:endParaRPr sz="700" b="1" dirty="0">
                        <a:solidFill>
                          <a:srgbClr val="FFFFFF"/>
                        </a:solidFill>
                        <a:latin typeface="Helvetica Neue"/>
                        <a:ea typeface="Helvetica Neue"/>
                        <a:cs typeface="Helvetica Neue"/>
                        <a:sym typeface="Helvetica Neue"/>
                      </a:endParaRPr>
                    </a:p>
                  </a:txBody>
                  <a:tcPr marL="63500" marR="63500" marT="0" marB="0">
                    <a:lnL w="12700" cap="flat" cmpd="sng">
                      <a:solidFill>
                        <a:srgbClr val="156082"/>
                      </a:solidFill>
                      <a:prstDash val="solid"/>
                      <a:round/>
                      <a:headEnd type="none" w="sm" len="sm"/>
                      <a:tailEnd type="none" w="sm" len="sm"/>
                    </a:lnL>
                    <a:lnR w="12700" cap="flat" cmpd="sng">
                      <a:solidFill>
                        <a:srgbClr val="156082"/>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dirty="0">
                          <a:solidFill>
                            <a:srgbClr val="FFFFFF"/>
                          </a:solidFill>
                          <a:latin typeface="Helvetica Neue"/>
                          <a:ea typeface="Helvetica Neue"/>
                          <a:cs typeface="Helvetica Neue"/>
                          <a:sym typeface="Helvetica Neue"/>
                        </a:rPr>
                        <a:t>Date Received</a:t>
                      </a:r>
                      <a:endParaRPr sz="700" b="1" dirty="0">
                        <a:solidFill>
                          <a:srgbClr val="FFFFFF"/>
                        </a:solidFill>
                        <a:latin typeface="Helvetica Neue"/>
                        <a:ea typeface="Helvetica Neue"/>
                        <a:cs typeface="Helvetica Neue"/>
                        <a:sym typeface="Helvetica Neue"/>
                      </a:endParaRPr>
                    </a:p>
                  </a:txBody>
                  <a:tcPr marL="63500" marR="63500" marT="0" marB="0">
                    <a:lnL w="12700" cap="flat" cmpd="sng">
                      <a:solidFill>
                        <a:srgbClr val="156082"/>
                      </a:solidFill>
                      <a:prstDash val="solid"/>
                      <a:round/>
                      <a:headEnd type="none" w="sm" len="sm"/>
                      <a:tailEnd type="none" w="sm" len="sm"/>
                    </a:lnL>
                    <a:lnR w="12700" cap="flat" cmpd="sng">
                      <a:solidFill>
                        <a:srgbClr val="156082"/>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extLst>
                  <a:ext uri="{0D108BD9-81ED-4DB2-BD59-A6C34878D82A}">
                    <a16:rowId xmlns:a16="http://schemas.microsoft.com/office/drawing/2014/main" val="10000"/>
                  </a:ext>
                </a:extLst>
              </a:tr>
              <a:tr h="571500">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N/A</a:t>
                      </a:r>
                      <a:endParaRPr sz="700">
                        <a:latin typeface="Helvetica Neue"/>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dirty="0">
                          <a:latin typeface="Helvetica Neue"/>
                          <a:ea typeface="Helvetica Neue"/>
                          <a:cs typeface="Helvetica Neue"/>
                          <a:sym typeface="Helvetica Neue"/>
                        </a:rPr>
                        <a:t>Miuzei Super Kit, Adruino Project</a:t>
                      </a:r>
                      <a:endParaRPr sz="700" dirty="0">
                        <a:latin typeface="Helvetica Neue"/>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Amazon</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dirty="0">
                          <a:latin typeface="Helvetica Neue"/>
                          <a:ea typeface="Helvetica Neue"/>
                          <a:cs typeface="Helvetica Neue"/>
                          <a:sym typeface="Helvetica Neue"/>
                        </a:rPr>
                        <a:t>$38.33</a:t>
                      </a:r>
                      <a:endParaRPr sz="700" dirty="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Sep. 26th, 2022</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Oct. 2nd, 2022</a:t>
                      </a:r>
                      <a:endParaRPr sz="700">
                        <a:latin typeface="Helvetica Neue"/>
                        <a:ea typeface="Helvetica Neue"/>
                        <a:cs typeface="Helvetica Neue"/>
                        <a:sym typeface="Helvetica Neue"/>
                      </a:endParaRPr>
                    </a:p>
                  </a:txBody>
                  <a:tcPr marL="63500" marR="63500" marT="0" marB="0" anchor="b">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1"/>
                  </a:ext>
                </a:extLst>
              </a:tr>
              <a:tr h="466725">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HC-SR501</a:t>
                      </a:r>
                      <a:endParaRPr sz="700">
                        <a:latin typeface="Helvetica Neue"/>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Infrared Motion Sensor</a:t>
                      </a:r>
                      <a:endParaRPr sz="700">
                        <a:latin typeface="Helvetica Neue"/>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3</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Amazon</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$7.76</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Feb. 14th, 2024</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Feb. 15th, 2024</a:t>
                      </a:r>
                      <a:endParaRPr sz="700">
                        <a:latin typeface="Helvetica Neue"/>
                        <a:ea typeface="Helvetica Neue"/>
                        <a:cs typeface="Helvetica Neue"/>
                        <a:sym typeface="Helvetica Neue"/>
                      </a:endParaRPr>
                    </a:p>
                  </a:txBody>
                  <a:tcPr marL="63500" marR="63500" marT="0" marB="0" anchor="b">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2"/>
                  </a:ext>
                </a:extLst>
              </a:tr>
              <a:tr h="676275">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B07B4DNJ2L</a:t>
                      </a:r>
                      <a:endParaRPr sz="700">
                        <a:latin typeface="Helvetica Neue"/>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50kg Strain Gauge Weight Sensor</a:t>
                      </a:r>
                      <a:endParaRPr sz="700">
                        <a:latin typeface="Helvetica Neue"/>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Amazon</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dirty="0">
                          <a:latin typeface="Helvetica Neue"/>
                          <a:ea typeface="Helvetica Neue"/>
                          <a:cs typeface="Helvetica Neue"/>
                          <a:sym typeface="Helvetica Neue"/>
                        </a:rPr>
                        <a:t>$9.57</a:t>
                      </a:r>
                      <a:endParaRPr sz="700" dirty="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Feb. 15th, 2024</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Feb. 16th, 2024</a:t>
                      </a:r>
                      <a:endParaRPr sz="700">
                        <a:latin typeface="Helvetica Neue"/>
                        <a:ea typeface="Helvetica Neue"/>
                        <a:cs typeface="Helvetica Neue"/>
                        <a:sym typeface="Helvetica Neue"/>
                      </a:endParaRPr>
                    </a:p>
                  </a:txBody>
                  <a:tcPr marL="63500" marR="63500" marT="0" marB="0" anchor="b">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3"/>
                  </a:ext>
                </a:extLst>
              </a:tr>
              <a:tr h="676275">
                <a:tc>
                  <a:txBody>
                    <a:bodyPr/>
                    <a:lstStyle/>
                    <a:p>
                      <a:pPr marL="0" lvl="0" indent="0" algn="l" rtl="0">
                        <a:spcBef>
                          <a:spcPts val="1200"/>
                        </a:spcBef>
                        <a:spcAft>
                          <a:spcPts val="0"/>
                        </a:spcAft>
                        <a:buNone/>
                      </a:pPr>
                      <a:r>
                        <a:rPr lang="en" sz="700" dirty="0">
                          <a:latin typeface="Helvetica Neue"/>
                          <a:ea typeface="Helvetica Neue"/>
                          <a:cs typeface="Helvetica Neue"/>
                          <a:sym typeface="Helvetica Neue"/>
                        </a:rPr>
                        <a:t>S18X2+S19X2</a:t>
                      </a:r>
                      <a:endParaRPr sz="700" dirty="0">
                        <a:latin typeface="Helvetica Neue"/>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ShangHJ 2pc 20kg Load Cell Weighing Sensor</a:t>
                      </a:r>
                      <a:endParaRPr sz="700">
                        <a:latin typeface="Helvetica Neue"/>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Amazon</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$11.90</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dirty="0">
                          <a:latin typeface="Helvetica Neue"/>
                          <a:ea typeface="Helvetica Neue"/>
                          <a:cs typeface="Helvetica Neue"/>
                          <a:sym typeface="Helvetica Neue"/>
                        </a:rPr>
                        <a:t>April 10th, 2024</a:t>
                      </a:r>
                      <a:endParaRPr sz="700" dirty="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dirty="0">
                          <a:latin typeface="Helvetica Neue"/>
                          <a:ea typeface="Helvetica Neue"/>
                          <a:cs typeface="Helvetica Neue"/>
                          <a:sym typeface="Helvetica Neue"/>
                        </a:rPr>
                        <a:t>April 11th, 2024</a:t>
                      </a:r>
                      <a:endParaRPr sz="700" dirty="0">
                        <a:latin typeface="Helvetica Neue"/>
                        <a:ea typeface="Helvetica Neue"/>
                        <a:cs typeface="Helvetica Neue"/>
                        <a:sym typeface="Helvetica Neue"/>
                      </a:endParaRPr>
                    </a:p>
                  </a:txBody>
                  <a:tcPr marL="63500" marR="63500" marT="0" marB="0" anchor="b">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4"/>
                  </a:ext>
                </a:extLst>
              </a:tr>
            </a:tbl>
          </a:graphicData>
        </a:graphic>
      </p:graphicFrame>
      <p:sp>
        <p:nvSpPr>
          <p:cNvPr id="21" name="Google Shape;212;p27">
            <a:extLst>
              <a:ext uri="{FF2B5EF4-FFF2-40B4-BE49-F238E27FC236}">
                <a16:creationId xmlns:a16="http://schemas.microsoft.com/office/drawing/2014/main" id="{A02ACADA-0AE2-65B3-9E59-847BEDAC4907}"/>
              </a:ext>
            </a:extLst>
          </p:cNvPr>
          <p:cNvSpPr txBox="1">
            <a:spLocks/>
          </p:cNvSpPr>
          <p:nvPr/>
        </p:nvSpPr>
        <p:spPr>
          <a:xfrm>
            <a:off x="-65314" y="795442"/>
            <a:ext cx="1037770" cy="3584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Eliezer Roman</a:t>
            </a:r>
          </a:p>
          <a:p>
            <a:pPr algn="ctr"/>
            <a:r>
              <a:rPr lang="en-US" dirty="0"/>
              <a:t>Electrical Engineer</a:t>
            </a:r>
            <a:endParaRPr dirty="0"/>
          </a:p>
        </p:txBody>
      </p:sp>
    </p:spTree>
  </p:cSld>
  <p:clrMapOvr>
    <a:masterClrMapping/>
  </p:clrMapOvr>
  <mc:AlternateContent xmlns:mc="http://schemas.openxmlformats.org/markup-compatibility/2006">
    <mc:Choice xmlns:p14="http://schemas.microsoft.com/office/powerpoint/2010/main" Requires="p14">
      <p:transition spd="slow" p14:dur="2000" advTm="14786"/>
    </mc:Choice>
    <mc:Fallback>
      <p:transition spd="slow" advTm="14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ABEA-75CA-54F5-7B73-8450A5B3F86C}"/>
              </a:ext>
            </a:extLst>
          </p:cNvPr>
          <p:cNvSpPr>
            <a:spLocks noGrp="1"/>
          </p:cNvSpPr>
          <p:nvPr>
            <p:ph type="title"/>
          </p:nvPr>
        </p:nvSpPr>
        <p:spPr/>
        <p:txBody>
          <a:bodyPr/>
          <a:lstStyle/>
          <a:p>
            <a:r>
              <a:rPr lang="en-US" dirty="0"/>
              <a:t>Division of Work</a:t>
            </a:r>
          </a:p>
        </p:txBody>
      </p:sp>
      <p:sp>
        <p:nvSpPr>
          <p:cNvPr id="4" name="Slide Number Placeholder 3">
            <a:extLst>
              <a:ext uri="{FF2B5EF4-FFF2-40B4-BE49-F238E27FC236}">
                <a16:creationId xmlns:a16="http://schemas.microsoft.com/office/drawing/2014/main" id="{E4C716A8-7D0B-68CA-D8B1-4EE741C7A7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graphicFrame>
        <p:nvGraphicFramePr>
          <p:cNvPr id="5" name="Table 4">
            <a:extLst>
              <a:ext uri="{FF2B5EF4-FFF2-40B4-BE49-F238E27FC236}">
                <a16:creationId xmlns:a16="http://schemas.microsoft.com/office/drawing/2014/main" id="{6D31A09A-3BDE-9D6C-6717-E97EE9C13BE8}"/>
              </a:ext>
            </a:extLst>
          </p:cNvPr>
          <p:cNvGraphicFramePr>
            <a:graphicFrameLocks noGrp="1"/>
          </p:cNvGraphicFramePr>
          <p:nvPr>
            <p:extLst>
              <p:ext uri="{D42A27DB-BD31-4B8C-83A1-F6EECF244321}">
                <p14:modId xmlns:p14="http://schemas.microsoft.com/office/powerpoint/2010/main" val="1875416384"/>
              </p:ext>
            </p:extLst>
          </p:nvPr>
        </p:nvGraphicFramePr>
        <p:xfrm>
          <a:off x="4195915" y="870497"/>
          <a:ext cx="3721338" cy="4076154"/>
        </p:xfrm>
        <a:graphic>
          <a:graphicData uri="http://schemas.openxmlformats.org/drawingml/2006/table">
            <a:tbl>
              <a:tblPr/>
              <a:tblGrid>
                <a:gridCol w="1240446">
                  <a:extLst>
                    <a:ext uri="{9D8B030D-6E8A-4147-A177-3AD203B41FA5}">
                      <a16:colId xmlns:a16="http://schemas.microsoft.com/office/drawing/2014/main" val="5626533"/>
                    </a:ext>
                  </a:extLst>
                </a:gridCol>
                <a:gridCol w="1240446">
                  <a:extLst>
                    <a:ext uri="{9D8B030D-6E8A-4147-A177-3AD203B41FA5}">
                      <a16:colId xmlns:a16="http://schemas.microsoft.com/office/drawing/2014/main" val="1068213698"/>
                    </a:ext>
                  </a:extLst>
                </a:gridCol>
                <a:gridCol w="1240446">
                  <a:extLst>
                    <a:ext uri="{9D8B030D-6E8A-4147-A177-3AD203B41FA5}">
                      <a16:colId xmlns:a16="http://schemas.microsoft.com/office/drawing/2014/main" val="558362144"/>
                    </a:ext>
                  </a:extLst>
                </a:gridCol>
              </a:tblGrid>
              <a:tr h="261745">
                <a:tc>
                  <a:txBody>
                    <a:bodyPr/>
                    <a:lstStyle/>
                    <a:p>
                      <a:pPr algn="ctr" rtl="0" fontAlgn="t">
                        <a:spcBef>
                          <a:spcPts val="0"/>
                        </a:spcBef>
                        <a:spcAft>
                          <a:spcPts val="0"/>
                        </a:spcAft>
                      </a:pPr>
                      <a:r>
                        <a:rPr lang="en-US" sz="1000" b="1" i="0" u="none" strike="noStrike">
                          <a:solidFill>
                            <a:srgbClr val="FFFFFF"/>
                          </a:solidFill>
                          <a:effectLst/>
                          <a:highlight>
                            <a:srgbClr val="156082"/>
                          </a:highlight>
                          <a:latin typeface="Helvetica Neue" panose="020B0604020202020204" charset="0"/>
                        </a:rPr>
                        <a:t>Project Task</a:t>
                      </a:r>
                      <a:endParaRPr lang="en-US" sz="1000">
                        <a:effectLst/>
                        <a:highlight>
                          <a:srgbClr val="156082"/>
                        </a:highlight>
                      </a:endParaRPr>
                    </a:p>
                  </a:txBody>
                  <a:tcPr marL="34252" marR="34252" marT="24661" marB="24661">
                    <a:lnL w="12700" cap="flat" cmpd="sng" algn="ctr">
                      <a:solidFill>
                        <a:srgbClr val="15608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156082"/>
                    </a:solidFill>
                  </a:tcPr>
                </a:tc>
                <a:tc>
                  <a:txBody>
                    <a:bodyPr/>
                    <a:lstStyle/>
                    <a:p>
                      <a:pPr algn="ctr" rtl="0" fontAlgn="t">
                        <a:spcBef>
                          <a:spcPts val="0"/>
                        </a:spcBef>
                        <a:spcAft>
                          <a:spcPts val="0"/>
                        </a:spcAft>
                      </a:pPr>
                      <a:r>
                        <a:rPr lang="en-US" sz="1000" b="1" i="0" u="none" strike="noStrike">
                          <a:solidFill>
                            <a:srgbClr val="FFFFFF"/>
                          </a:solidFill>
                          <a:effectLst/>
                          <a:highlight>
                            <a:srgbClr val="156082"/>
                          </a:highlight>
                          <a:latin typeface="Helvetica Neue" panose="020B0604020202020204" charset="0"/>
                        </a:rPr>
                        <a:t>Lead Person</a:t>
                      </a:r>
                      <a:endParaRPr lang="en-US" sz="1000">
                        <a:effectLst/>
                        <a:highlight>
                          <a:srgbClr val="156082"/>
                        </a:highlight>
                      </a:endParaRPr>
                    </a:p>
                  </a:txBody>
                  <a:tcPr marL="34252" marR="34252" marT="24661" marB="24661">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156082"/>
                    </a:solidFill>
                  </a:tcPr>
                </a:tc>
                <a:tc>
                  <a:txBody>
                    <a:bodyPr/>
                    <a:lstStyle/>
                    <a:p>
                      <a:pPr algn="ctr" rtl="0" fontAlgn="t">
                        <a:spcBef>
                          <a:spcPts val="0"/>
                        </a:spcBef>
                        <a:spcAft>
                          <a:spcPts val="0"/>
                        </a:spcAft>
                      </a:pPr>
                      <a:r>
                        <a:rPr lang="en-US" sz="1000" b="1" i="0" u="none" strike="noStrike" dirty="0">
                          <a:solidFill>
                            <a:srgbClr val="FFFFFF"/>
                          </a:solidFill>
                          <a:effectLst/>
                          <a:highlight>
                            <a:srgbClr val="156082"/>
                          </a:highlight>
                          <a:latin typeface="Helvetica Neue" panose="020B0604020202020204" charset="0"/>
                        </a:rPr>
                        <a:t>Sub-Lead Person</a:t>
                      </a:r>
                      <a:endParaRPr lang="en-US" sz="1000" dirty="0">
                        <a:effectLst/>
                        <a:highlight>
                          <a:srgbClr val="156082"/>
                        </a:highlight>
                      </a:endParaRPr>
                    </a:p>
                  </a:txBody>
                  <a:tcPr marL="34252" marR="34252" marT="24661" marB="246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156082"/>
                    </a:solidFill>
                  </a:tcPr>
                </a:tc>
                <a:extLst>
                  <a:ext uri="{0D108BD9-81ED-4DB2-BD59-A6C34878D82A}">
                    <a16:rowId xmlns:a16="http://schemas.microsoft.com/office/drawing/2014/main" val="2574637188"/>
                  </a:ext>
                </a:extLst>
              </a:tr>
              <a:tr h="359051">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Printed Circuit Board Design</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Eliezer</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Junxu</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3192110717"/>
                  </a:ext>
                </a:extLst>
              </a:tr>
              <a:tr h="359051">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Power Supply Design</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Junxu</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Eliezer</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2434916846"/>
                  </a:ext>
                </a:extLst>
              </a:tr>
              <a:tr h="325263">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Code Creation</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Kayla</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Sam</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14934319"/>
                  </a:ext>
                </a:extLst>
              </a:tr>
              <a:tr h="359051">
                <a:tc>
                  <a:txBody>
                    <a:bodyPr/>
                    <a:lstStyle/>
                    <a:p>
                      <a:pPr rtl="0" fontAlgn="b">
                        <a:spcBef>
                          <a:spcPts val="1200"/>
                        </a:spcBef>
                        <a:spcAft>
                          <a:spcPts val="0"/>
                        </a:spcAft>
                      </a:pPr>
                      <a:r>
                        <a:rPr lang="en-US" sz="1000" b="0" i="0" u="none" strike="noStrike" dirty="0">
                          <a:solidFill>
                            <a:srgbClr val="000000"/>
                          </a:solidFill>
                          <a:effectLst/>
                          <a:highlight>
                            <a:srgbClr val="C1E4F5"/>
                          </a:highlight>
                          <a:latin typeface="Helvetica Neue" panose="020B0604020202020204" charset="0"/>
                        </a:rPr>
                        <a:t>Printed Circuit Board Testing</a:t>
                      </a:r>
                      <a:endParaRPr lang="en-US" sz="1000" dirty="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Eliezer</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Junxu</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2452606999"/>
                  </a:ext>
                </a:extLst>
              </a:tr>
              <a:tr h="359051">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Power Supply Testing</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Junxu</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Eliezer</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3980074210"/>
                  </a:ext>
                </a:extLst>
              </a:tr>
              <a:tr h="325263">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Code Testing</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Kayla</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Sam</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3464326662"/>
                  </a:ext>
                </a:extLst>
              </a:tr>
              <a:tr h="359051">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Motion Sensor Implementation</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Junxu</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Eliezer</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599741013"/>
                  </a:ext>
                </a:extLst>
              </a:tr>
              <a:tr h="325263">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Mobile App Design</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Kayla </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Sam</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1111786809"/>
                  </a:ext>
                </a:extLst>
              </a:tr>
              <a:tr h="359051">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Weight Sensor Implementation</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Eliezer</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Junxu</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851921356"/>
                  </a:ext>
                </a:extLst>
              </a:tr>
              <a:tr h="359051">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Motor Implementation</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Sam</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Junxu</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628401767"/>
                  </a:ext>
                </a:extLst>
              </a:tr>
              <a:tr h="325263">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Enclosure Design</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Sam</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dirty="0">
                          <a:solidFill>
                            <a:srgbClr val="000000"/>
                          </a:solidFill>
                          <a:effectLst/>
                          <a:highlight>
                            <a:srgbClr val="C1E4F5"/>
                          </a:highlight>
                          <a:latin typeface="Helvetica Neue" panose="020B0604020202020204" charset="0"/>
                        </a:rPr>
                        <a:t>Kayla</a:t>
                      </a:r>
                      <a:endParaRPr lang="en-US" sz="1000" dirty="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extLst>
                  <a:ext uri="{0D108BD9-81ED-4DB2-BD59-A6C34878D82A}">
                    <a16:rowId xmlns:a16="http://schemas.microsoft.com/office/drawing/2014/main" val="2262034737"/>
                  </a:ext>
                </a:extLst>
              </a:tr>
            </a:tbl>
          </a:graphicData>
        </a:graphic>
      </p:graphicFrame>
      <p:sp>
        <p:nvSpPr>
          <p:cNvPr id="6" name="Rectangle 1">
            <a:extLst>
              <a:ext uri="{FF2B5EF4-FFF2-40B4-BE49-F238E27FC236}">
                <a16:creationId xmlns:a16="http://schemas.microsoft.com/office/drawing/2014/main" id="{D0B75990-E74C-436D-8C06-A507A63E3CFD}"/>
              </a:ext>
            </a:extLst>
          </p:cNvPr>
          <p:cNvSpPr>
            <a:spLocks noChangeArrowheads="1"/>
          </p:cNvSpPr>
          <p:nvPr/>
        </p:nvSpPr>
        <p:spPr bwMode="auto">
          <a:xfrm>
            <a:off x="4701285" y="962926"/>
            <a:ext cx="10218060" cy="506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7" name="Audio 16">
            <a:hlinkClick r:id="" action="ppaction://media"/>
            <a:extLst>
              <a:ext uri="{FF2B5EF4-FFF2-40B4-BE49-F238E27FC236}">
                <a16:creationId xmlns:a16="http://schemas.microsoft.com/office/drawing/2014/main" id="{F6A760EC-23CB-917D-C52A-CF373B7496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pic>
        <p:nvPicPr>
          <p:cNvPr id="21" name="Google Shape;354;p44">
            <a:extLst>
              <a:ext uri="{FF2B5EF4-FFF2-40B4-BE49-F238E27FC236}">
                <a16:creationId xmlns:a16="http://schemas.microsoft.com/office/drawing/2014/main" id="{4B038118-7854-67FE-A0CD-560C6493ABCB}"/>
              </a:ext>
            </a:extLst>
          </p:cNvPr>
          <p:cNvPicPr preferRelativeResize="0"/>
          <p:nvPr/>
        </p:nvPicPr>
        <p:blipFill>
          <a:blip r:embed="rId5">
            <a:alphaModFix/>
          </a:blip>
          <a:stretch>
            <a:fillRect/>
          </a:stretch>
        </p:blipFill>
        <p:spPr>
          <a:xfrm>
            <a:off x="65314" y="79414"/>
            <a:ext cx="769257" cy="718872"/>
          </a:xfrm>
          <a:prstGeom prst="rect">
            <a:avLst/>
          </a:prstGeom>
          <a:noFill/>
          <a:ln>
            <a:noFill/>
          </a:ln>
        </p:spPr>
      </p:pic>
      <p:sp>
        <p:nvSpPr>
          <p:cNvPr id="22" name="Google Shape;212;p27">
            <a:extLst>
              <a:ext uri="{FF2B5EF4-FFF2-40B4-BE49-F238E27FC236}">
                <a16:creationId xmlns:a16="http://schemas.microsoft.com/office/drawing/2014/main" id="{5DD45877-40D8-C8D9-D73F-8146D6207BFD}"/>
              </a:ext>
            </a:extLst>
          </p:cNvPr>
          <p:cNvSpPr txBox="1">
            <a:spLocks/>
          </p:cNvSpPr>
          <p:nvPr/>
        </p:nvSpPr>
        <p:spPr>
          <a:xfrm>
            <a:off x="-65314" y="795442"/>
            <a:ext cx="1037770" cy="3584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Eliezer Roman</a:t>
            </a:r>
          </a:p>
          <a:p>
            <a:pPr algn="ctr"/>
            <a:r>
              <a:rPr lang="en-US" dirty="0"/>
              <a:t>Electrical Engineer</a:t>
            </a:r>
            <a:endParaRPr dirty="0"/>
          </a:p>
        </p:txBody>
      </p:sp>
    </p:spTree>
    <p:extLst>
      <p:ext uri="{BB962C8B-B14F-4D97-AF65-F5344CB8AC3E}">
        <p14:creationId xmlns:p14="http://schemas.microsoft.com/office/powerpoint/2010/main" val="3880015650"/>
      </p:ext>
    </p:extLst>
  </p:cSld>
  <p:clrMapOvr>
    <a:masterClrMapping/>
  </p:clrMapOvr>
  <mc:AlternateContent xmlns:mc="http://schemas.openxmlformats.org/markup-compatibility/2006">
    <mc:Choice xmlns:p14="http://schemas.microsoft.com/office/powerpoint/2010/main" Requires="p14">
      <p:transition spd="slow" p14:dur="2000" advTm="23988"/>
    </mc:Choice>
    <mc:Fallback>
      <p:transition spd="slow" advTm="2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Helvetica Neue" panose="020B0604020202020204" charset="0"/>
              </a:rPr>
              <a:t>Current Progress</a:t>
            </a:r>
            <a:endParaRPr dirty="0">
              <a:latin typeface="Helvetica Neue" panose="020B0604020202020204" charset="0"/>
            </a:endParaRPr>
          </a:p>
        </p:txBody>
      </p:sp>
      <p:sp>
        <p:nvSpPr>
          <p:cNvPr id="360" name="Google Shape;360;p4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457200" lvl="0" indent="-311150" algn="l" rtl="0">
              <a:lnSpc>
                <a:spcPct val="150000"/>
              </a:lnSpc>
              <a:spcBef>
                <a:spcPts val="0"/>
              </a:spcBef>
              <a:spcAft>
                <a:spcPts val="0"/>
              </a:spcAft>
              <a:buSzPts val="1300"/>
              <a:buChar char="●"/>
            </a:pPr>
            <a:r>
              <a:rPr lang="en" dirty="0">
                <a:latin typeface="Helvetica Neue" panose="020B0604020202020204" charset="0"/>
              </a:rPr>
              <a:t>PCB design finalized</a:t>
            </a:r>
            <a:endParaRPr dirty="0">
              <a:latin typeface="Helvetica Neue" panose="020B0604020202020204" charset="0"/>
            </a:endParaRPr>
          </a:p>
          <a:p>
            <a:pPr marL="914400" lvl="1" indent="-298450" algn="l" rtl="0">
              <a:lnSpc>
                <a:spcPct val="150000"/>
              </a:lnSpc>
              <a:spcBef>
                <a:spcPts val="0"/>
              </a:spcBef>
              <a:spcAft>
                <a:spcPts val="0"/>
              </a:spcAft>
              <a:buSzPts val="1100"/>
              <a:buChar char="○"/>
            </a:pPr>
            <a:r>
              <a:rPr lang="en" dirty="0">
                <a:latin typeface="Helvetica Neue" panose="020B0604020202020204" charset="0"/>
              </a:rPr>
              <a:t>With the DC-DC converter </a:t>
            </a:r>
            <a:endParaRPr dirty="0">
              <a:latin typeface="Helvetica Neue" panose="020B0604020202020204" charset="0"/>
            </a:endParaRPr>
          </a:p>
          <a:p>
            <a:pPr marL="914400" lvl="1" indent="-298450" algn="l" rtl="0">
              <a:lnSpc>
                <a:spcPct val="150000"/>
              </a:lnSpc>
              <a:spcBef>
                <a:spcPts val="0"/>
              </a:spcBef>
              <a:spcAft>
                <a:spcPts val="0"/>
              </a:spcAft>
              <a:buSzPts val="1100"/>
              <a:buChar char="○"/>
            </a:pPr>
            <a:r>
              <a:rPr lang="en" dirty="0">
                <a:latin typeface="Helvetica Neue" panose="020B0604020202020204" charset="0"/>
              </a:rPr>
              <a:t>Without the DC-DC converter</a:t>
            </a:r>
            <a:endParaRPr dirty="0">
              <a:latin typeface="Helvetica Neue" panose="020B0604020202020204" charset="0"/>
            </a:endParaRPr>
          </a:p>
          <a:p>
            <a:pPr marL="457200" lvl="0" indent="-311150" algn="l" rtl="0">
              <a:lnSpc>
                <a:spcPct val="150000"/>
              </a:lnSpc>
              <a:spcBef>
                <a:spcPts val="0"/>
              </a:spcBef>
              <a:spcAft>
                <a:spcPts val="0"/>
              </a:spcAft>
              <a:buSzPts val="1300"/>
              <a:buChar char="●"/>
            </a:pPr>
            <a:r>
              <a:rPr lang="en" dirty="0">
                <a:latin typeface="Helvetica Neue" panose="020B0604020202020204" charset="0"/>
              </a:rPr>
              <a:t>Ordering litter box </a:t>
            </a:r>
            <a:endParaRPr dirty="0">
              <a:latin typeface="Helvetica Neue" panose="020B0604020202020204" charset="0"/>
            </a:endParaRPr>
          </a:p>
          <a:p>
            <a:pPr marL="457200" lvl="0" indent="-311150" algn="l" rtl="0">
              <a:lnSpc>
                <a:spcPct val="150000"/>
              </a:lnSpc>
              <a:spcBef>
                <a:spcPts val="0"/>
              </a:spcBef>
              <a:spcAft>
                <a:spcPts val="0"/>
              </a:spcAft>
              <a:buSzPts val="1300"/>
              <a:buChar char="●"/>
            </a:pPr>
            <a:r>
              <a:rPr lang="en" dirty="0">
                <a:latin typeface="Helvetica Neue" panose="020B0604020202020204" charset="0"/>
              </a:rPr>
              <a:t>Finding a possible mechanism that can move the filter </a:t>
            </a:r>
          </a:p>
          <a:p>
            <a:pPr>
              <a:lnSpc>
                <a:spcPct val="150000"/>
              </a:lnSpc>
            </a:pPr>
            <a:r>
              <a:rPr lang="en-US" dirty="0">
                <a:latin typeface="Helvetica Neue" panose="020B0604020202020204" charset="0"/>
              </a:rPr>
              <a:t>Weight Sensor reading invalid values  </a:t>
            </a:r>
          </a:p>
          <a:p>
            <a:pPr marL="457200" lvl="0" indent="-311150" algn="l" rtl="0">
              <a:lnSpc>
                <a:spcPct val="150000"/>
              </a:lnSpc>
              <a:spcBef>
                <a:spcPts val="0"/>
              </a:spcBef>
              <a:spcAft>
                <a:spcPts val="0"/>
              </a:spcAft>
              <a:buSzPts val="1300"/>
              <a:buChar char="●"/>
            </a:pPr>
            <a:endParaRPr dirty="0">
              <a:latin typeface="Helvetica Neue" panose="020B0604020202020204" charset="0"/>
            </a:endParaRPr>
          </a:p>
          <a:p>
            <a:pPr marL="0" lvl="0" indent="0" algn="l" rtl="0">
              <a:spcBef>
                <a:spcPts val="1200"/>
              </a:spcBef>
              <a:spcAft>
                <a:spcPts val="1200"/>
              </a:spcAft>
              <a:buNone/>
            </a:pPr>
            <a:endParaRPr dirty="0">
              <a:latin typeface="Helvetica Neue" panose="020B0604020202020204" charset="0"/>
            </a:endParaRPr>
          </a:p>
        </p:txBody>
      </p:sp>
      <p:sp>
        <p:nvSpPr>
          <p:cNvPr id="361" name="Google Shape;361;p45"/>
          <p:cNvSpPr txBox="1">
            <a:spLocks noGrp="1"/>
          </p:cNvSpPr>
          <p:nvPr>
            <p:ph type="sldNum" idx="12"/>
          </p:nvPr>
        </p:nvSpPr>
        <p:spPr>
          <a:xfrm>
            <a:off x="7921000" y="4749850"/>
            <a:ext cx="11640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mtClean="0"/>
              <a:t>36</a:t>
            </a:fld>
            <a:endParaRPr dirty="0"/>
          </a:p>
        </p:txBody>
      </p:sp>
      <p:pic>
        <p:nvPicPr>
          <p:cNvPr id="362" name="Google Shape;362;p45"/>
          <p:cNvPicPr preferRelativeResize="0"/>
          <p:nvPr/>
        </p:nvPicPr>
        <p:blipFill>
          <a:blip r:embed="rId5">
            <a:alphaModFix/>
          </a:blip>
          <a:stretch>
            <a:fillRect/>
          </a:stretch>
        </p:blipFill>
        <p:spPr>
          <a:xfrm>
            <a:off x="8418147" y="4339975"/>
            <a:ext cx="335351" cy="409876"/>
          </a:xfrm>
          <a:prstGeom prst="rect">
            <a:avLst/>
          </a:prstGeom>
          <a:noFill/>
          <a:ln>
            <a:noFill/>
          </a:ln>
        </p:spPr>
      </p:pic>
      <p:pic>
        <p:nvPicPr>
          <p:cNvPr id="3074" name="Picture 2">
            <a:extLst>
              <a:ext uri="{FF2B5EF4-FFF2-40B4-BE49-F238E27FC236}">
                <a16:creationId xmlns:a16="http://schemas.microsoft.com/office/drawing/2014/main" id="{4EA4C321-DDDA-CB1B-1E77-F27F6E02E6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3824" y="506663"/>
            <a:ext cx="4221176" cy="2813539"/>
          </a:xfrm>
          <a:prstGeom prst="rect">
            <a:avLst/>
          </a:prstGeom>
          <a:noFill/>
          <a:extLst>
            <a:ext uri="{909E8E84-426E-40DD-AFC4-6F175D3DCCD1}">
              <a14:hiddenFill xmlns:a14="http://schemas.microsoft.com/office/drawing/2010/main">
                <a:solidFill>
                  <a:srgbClr val="FFFFFF"/>
                </a:solidFill>
              </a14:hiddenFill>
            </a:ext>
          </a:extLst>
        </p:spPr>
      </p:pic>
      <p:pic>
        <p:nvPicPr>
          <p:cNvPr id="21" name="Audio 20">
            <a:hlinkClick r:id="" action="ppaction://media"/>
            <a:extLst>
              <a:ext uri="{FF2B5EF4-FFF2-40B4-BE49-F238E27FC236}">
                <a16:creationId xmlns:a16="http://schemas.microsoft.com/office/drawing/2014/main" id="{4EAB2E67-A1AE-A478-BABC-ABC9DE95A80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5264"/>
    </mc:Choice>
    <mc:Fallback xmlns="">
      <p:transition spd="slow" advTm="65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Helvetica Neue" panose="020B0604020202020204" charset="0"/>
              </a:rPr>
              <a:t>Thank you!</a:t>
            </a:r>
            <a:endParaRPr dirty="0">
              <a:latin typeface="Helvetica Neue" panose="020B0604020202020204" charset="0"/>
            </a:endParaRPr>
          </a:p>
        </p:txBody>
      </p:sp>
      <p:sp>
        <p:nvSpPr>
          <p:cNvPr id="376" name="Google Shape;376;p4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37</a:t>
            </a:fld>
            <a:endParaRPr>
              <a:solidFill>
                <a:schemeClr val="lt1"/>
              </a:solidFill>
            </a:endParaRPr>
          </a:p>
        </p:txBody>
      </p:sp>
      <p:pic>
        <p:nvPicPr>
          <p:cNvPr id="4" name="Audio 3">
            <a:hlinkClick r:id="" action="ppaction://media"/>
            <a:extLst>
              <a:ext uri="{FF2B5EF4-FFF2-40B4-BE49-F238E27FC236}">
                <a16:creationId xmlns:a16="http://schemas.microsoft.com/office/drawing/2014/main" id="{5EDF26A7-F7FE-F795-D535-DC5AA4B1E74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070"/>
    </mc:Choice>
    <mc:Fallback xmlns="">
      <p:transition spd="slow" advTm="6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Helvetica Neue" panose="020B0604020202020204" charset="0"/>
              </a:rPr>
              <a:t>Project Objectives</a:t>
            </a:r>
            <a:endParaRPr>
              <a:latin typeface="Helvetica Neue" panose="020B0604020202020204" charset="0"/>
            </a:endParaRPr>
          </a:p>
        </p:txBody>
      </p:sp>
      <p:sp>
        <p:nvSpPr>
          <p:cNvPr id="115" name="Google Shape;115;p16"/>
          <p:cNvSpPr txBox="1">
            <a:spLocks noGrp="1"/>
          </p:cNvSpPr>
          <p:nvPr>
            <p:ph type="body" idx="1"/>
          </p:nvPr>
        </p:nvSpPr>
        <p:spPr>
          <a:xfrm>
            <a:off x="729450" y="1853850"/>
            <a:ext cx="7688700" cy="2486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dirty="0">
                <a:latin typeface="Helvetica Neue" panose="020B0604020202020204" charset="0"/>
              </a:rPr>
              <a:t>Enhancing the quality of life for cat owners</a:t>
            </a:r>
            <a:endParaRPr dirty="0">
              <a:latin typeface="Helvetica Neue" panose="020B0604020202020204" charset="0"/>
            </a:endParaRPr>
          </a:p>
          <a:p>
            <a:pPr marL="914400" lvl="1" indent="-298450" algn="l" rtl="0">
              <a:spcBef>
                <a:spcPts val="0"/>
              </a:spcBef>
              <a:spcAft>
                <a:spcPts val="0"/>
              </a:spcAft>
              <a:buSzPts val="1100"/>
              <a:buChar char="○"/>
            </a:pPr>
            <a:r>
              <a:rPr lang="en" dirty="0">
                <a:latin typeface="Helvetica Neue" panose="020B0604020202020204" charset="0"/>
              </a:rPr>
              <a:t>A self-cleaning cycle that runs every 4 hours</a:t>
            </a:r>
            <a:endParaRPr dirty="0">
              <a:latin typeface="Helvetica Neue" panose="020B0604020202020204" charset="0"/>
            </a:endParaRPr>
          </a:p>
          <a:p>
            <a:pPr marL="914400" lvl="1" indent="-298450" algn="l" rtl="0">
              <a:spcBef>
                <a:spcPts val="0"/>
              </a:spcBef>
              <a:spcAft>
                <a:spcPts val="0"/>
              </a:spcAft>
              <a:buSzPts val="1100"/>
              <a:buChar char="○"/>
            </a:pPr>
            <a:r>
              <a:rPr lang="en" dirty="0">
                <a:latin typeface="Helvetica Neue" panose="020B0604020202020204" charset="0"/>
              </a:rPr>
              <a:t>A mobile application with notifications and recorded data charts</a:t>
            </a:r>
            <a:endParaRPr dirty="0">
              <a:latin typeface="Helvetica Neue" panose="020B0604020202020204" charset="0"/>
            </a:endParaRPr>
          </a:p>
          <a:p>
            <a:pPr marL="457200" lvl="0" indent="-311150" algn="l" rtl="0">
              <a:spcBef>
                <a:spcPts val="0"/>
              </a:spcBef>
              <a:spcAft>
                <a:spcPts val="0"/>
              </a:spcAft>
              <a:buSzPts val="1300"/>
              <a:buChar char="●"/>
            </a:pPr>
            <a:r>
              <a:rPr lang="en" dirty="0">
                <a:latin typeface="Helvetica Neue" panose="020B0604020202020204" charset="0"/>
              </a:rPr>
              <a:t>Creating an automatic cat litter box with safety features</a:t>
            </a:r>
            <a:endParaRPr dirty="0">
              <a:latin typeface="Helvetica Neue" panose="020B0604020202020204" charset="0"/>
            </a:endParaRPr>
          </a:p>
          <a:p>
            <a:pPr marL="914400" lvl="1" indent="-298450" algn="l" rtl="0">
              <a:spcBef>
                <a:spcPts val="0"/>
              </a:spcBef>
              <a:spcAft>
                <a:spcPts val="0"/>
              </a:spcAft>
              <a:buSzPts val="1100"/>
              <a:buChar char="○"/>
            </a:pPr>
            <a:r>
              <a:rPr lang="en" dirty="0">
                <a:latin typeface="Helvetica Neue" panose="020B0604020202020204" charset="0"/>
              </a:rPr>
              <a:t>Implementing motion sensors to detect if the cat is near</a:t>
            </a:r>
            <a:endParaRPr dirty="0">
              <a:latin typeface="Helvetica Neue" panose="020B0604020202020204" charset="0"/>
            </a:endParaRPr>
          </a:p>
          <a:p>
            <a:pPr marL="914400" lvl="1" indent="-298450" algn="l" rtl="0">
              <a:spcBef>
                <a:spcPts val="0"/>
              </a:spcBef>
              <a:spcAft>
                <a:spcPts val="0"/>
              </a:spcAft>
              <a:buSzPts val="1100"/>
              <a:buChar char="○"/>
            </a:pPr>
            <a:r>
              <a:rPr lang="en" dirty="0">
                <a:latin typeface="Helvetica Neue" panose="020B0604020202020204" charset="0"/>
              </a:rPr>
              <a:t>Setting up weight sensors in the box to detect if the cat is relieving itself</a:t>
            </a:r>
            <a:endParaRPr dirty="0">
              <a:latin typeface="Helvetica Neue" panose="020B0604020202020204" charset="0"/>
            </a:endParaRPr>
          </a:p>
          <a:p>
            <a:pPr marL="914400" lvl="1" indent="-298450" algn="l" rtl="0">
              <a:spcBef>
                <a:spcPts val="0"/>
              </a:spcBef>
              <a:spcAft>
                <a:spcPts val="0"/>
              </a:spcAft>
              <a:buSzPts val="1100"/>
              <a:buChar char="○"/>
            </a:pPr>
            <a:r>
              <a:rPr lang="en" dirty="0">
                <a:latin typeface="Helvetica Neue" panose="020B0604020202020204" charset="0"/>
              </a:rPr>
              <a:t>Activating a standby mode, in the case that the cat is near/in the box during the cleaning cycle</a:t>
            </a:r>
            <a:endParaRPr dirty="0">
              <a:latin typeface="Helvetica Neue" panose="020B0604020202020204" charset="0"/>
            </a:endParaRPr>
          </a:p>
          <a:p>
            <a:pPr marL="457200" lvl="0" indent="0" algn="l" rtl="0">
              <a:spcBef>
                <a:spcPts val="1200"/>
              </a:spcBef>
              <a:spcAft>
                <a:spcPts val="1200"/>
              </a:spcAft>
              <a:buNone/>
            </a:pPr>
            <a:endParaRPr dirty="0">
              <a:latin typeface="Helvetica Neue" panose="020B0604020202020204" charset="0"/>
            </a:endParaRPr>
          </a:p>
        </p:txBody>
      </p:sp>
      <p:sp>
        <p:nvSpPr>
          <p:cNvPr id="116" name="Google Shape;116;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pic>
        <p:nvPicPr>
          <p:cNvPr id="117" name="Google Shape;117;p16"/>
          <p:cNvPicPr preferRelativeResize="0"/>
          <p:nvPr/>
        </p:nvPicPr>
        <p:blipFill>
          <a:blip r:embed="rId5">
            <a:alphaModFix/>
          </a:blip>
          <a:stretch>
            <a:fillRect/>
          </a:stretch>
        </p:blipFill>
        <p:spPr>
          <a:xfrm>
            <a:off x="6416875" y="545075"/>
            <a:ext cx="2617549" cy="2617549"/>
          </a:xfrm>
          <a:prstGeom prst="rect">
            <a:avLst/>
          </a:prstGeom>
          <a:noFill/>
          <a:ln>
            <a:noFill/>
          </a:ln>
        </p:spPr>
      </p:pic>
      <p:pic>
        <p:nvPicPr>
          <p:cNvPr id="118" name="Google Shape;118;p16"/>
          <p:cNvPicPr preferRelativeResize="0"/>
          <p:nvPr/>
        </p:nvPicPr>
        <p:blipFill>
          <a:blip r:embed="rId6">
            <a:alphaModFix/>
          </a:blip>
          <a:stretch>
            <a:fillRect/>
          </a:stretch>
        </p:blipFill>
        <p:spPr>
          <a:xfrm>
            <a:off x="0" y="0"/>
            <a:ext cx="877426" cy="991826"/>
          </a:xfrm>
          <a:prstGeom prst="rect">
            <a:avLst/>
          </a:prstGeom>
          <a:noFill/>
          <a:ln>
            <a:noFill/>
          </a:ln>
        </p:spPr>
      </p:pic>
      <p:pic>
        <p:nvPicPr>
          <p:cNvPr id="31" name="Audio 30">
            <a:hlinkClick r:id="" action="ppaction://media"/>
            <a:extLst>
              <a:ext uri="{FF2B5EF4-FFF2-40B4-BE49-F238E27FC236}">
                <a16:creationId xmlns:a16="http://schemas.microsoft.com/office/drawing/2014/main" id="{053B4868-89C3-8CB6-91AB-ABD4A230D05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2011"/>
    </mc:Choice>
    <mc:Fallback xmlns="">
      <p:transition spd="slow" advTm="32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7"/>
          <p:cNvSpPr txBox="1">
            <a:spLocks noGrp="1"/>
          </p:cNvSpPr>
          <p:nvPr>
            <p:ph type="title"/>
          </p:nvPr>
        </p:nvSpPr>
        <p:spPr>
          <a:xfrm>
            <a:off x="727649" y="1155876"/>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Engineering Requirements</a:t>
            </a:r>
            <a:endParaRPr dirty="0"/>
          </a:p>
        </p:txBody>
      </p:sp>
      <p:sp>
        <p:nvSpPr>
          <p:cNvPr id="124" name="Google Shape;124;p17"/>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1200"/>
              </a:spcAft>
              <a:buNone/>
            </a:pPr>
            <a:endParaRPr/>
          </a:p>
        </p:txBody>
      </p:sp>
      <p:sp>
        <p:nvSpPr>
          <p:cNvPr id="125" name="Google Shape;125;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graphicFrame>
        <p:nvGraphicFramePr>
          <p:cNvPr id="2" name="Table 1">
            <a:extLst>
              <a:ext uri="{FF2B5EF4-FFF2-40B4-BE49-F238E27FC236}">
                <a16:creationId xmlns:a16="http://schemas.microsoft.com/office/drawing/2014/main" id="{9C04094E-A1E7-0C47-DA90-A9C3F17B30A0}"/>
              </a:ext>
            </a:extLst>
          </p:cNvPr>
          <p:cNvGraphicFramePr>
            <a:graphicFrameLocks noGrp="1"/>
          </p:cNvGraphicFramePr>
          <p:nvPr>
            <p:extLst>
              <p:ext uri="{D42A27DB-BD31-4B8C-83A1-F6EECF244321}">
                <p14:modId xmlns:p14="http://schemas.microsoft.com/office/powerpoint/2010/main" val="3308205859"/>
              </p:ext>
            </p:extLst>
          </p:nvPr>
        </p:nvGraphicFramePr>
        <p:xfrm>
          <a:off x="239076" y="1982202"/>
          <a:ext cx="8665848" cy="2940446"/>
        </p:xfrm>
        <a:graphic>
          <a:graphicData uri="http://schemas.openxmlformats.org/drawingml/2006/table">
            <a:tbl>
              <a:tblPr firstRow="1" bandRow="1">
                <a:tableStyleId>{926B94D2-5660-4656-A8A2-F9A8FE47ECE2}</a:tableStyleId>
              </a:tblPr>
              <a:tblGrid>
                <a:gridCol w="6573049">
                  <a:extLst>
                    <a:ext uri="{9D8B030D-6E8A-4147-A177-3AD203B41FA5}">
                      <a16:colId xmlns:a16="http://schemas.microsoft.com/office/drawing/2014/main" val="3256995955"/>
                    </a:ext>
                  </a:extLst>
                </a:gridCol>
                <a:gridCol w="2092799">
                  <a:extLst>
                    <a:ext uri="{9D8B030D-6E8A-4147-A177-3AD203B41FA5}">
                      <a16:colId xmlns:a16="http://schemas.microsoft.com/office/drawing/2014/main" val="3384955515"/>
                    </a:ext>
                  </a:extLst>
                </a:gridCol>
              </a:tblGrid>
              <a:tr h="351140">
                <a:tc>
                  <a:txBody>
                    <a:bodyPr/>
                    <a:lstStyle/>
                    <a:p>
                      <a:r>
                        <a:rPr lang="en-US" dirty="0">
                          <a:latin typeface="Helvetica Neue" panose="020B0604020202020204" charset="0"/>
                        </a:rPr>
                        <a:t>Quality</a:t>
                      </a:r>
                    </a:p>
                  </a:txBody>
                  <a:tcPr>
                    <a:solidFill>
                      <a:schemeClr val="accent2">
                        <a:lumMod val="60000"/>
                        <a:lumOff val="40000"/>
                      </a:schemeClr>
                    </a:solidFill>
                  </a:tcPr>
                </a:tc>
                <a:tc>
                  <a:txBody>
                    <a:bodyPr/>
                    <a:lstStyle/>
                    <a:p>
                      <a:r>
                        <a:rPr lang="en-US" dirty="0">
                          <a:latin typeface="Helvetica Neue" panose="020B0604020202020204" charset="0"/>
                        </a:rPr>
                        <a:t>Target Expectation</a:t>
                      </a:r>
                    </a:p>
                  </a:txBody>
                  <a:tcPr>
                    <a:solidFill>
                      <a:schemeClr val="accent2">
                        <a:lumMod val="60000"/>
                        <a:lumOff val="40000"/>
                      </a:schemeClr>
                    </a:solidFill>
                  </a:tcPr>
                </a:tc>
                <a:extLst>
                  <a:ext uri="{0D108BD9-81ED-4DB2-BD59-A6C34878D82A}">
                    <a16:rowId xmlns:a16="http://schemas.microsoft.com/office/drawing/2014/main" val="3040049048"/>
                  </a:ext>
                </a:extLst>
              </a:tr>
              <a:tr h="344209">
                <a:tc>
                  <a:txBody>
                    <a:bodyPr/>
                    <a:lstStyle/>
                    <a:p>
                      <a:r>
                        <a:rPr lang="en-US" dirty="0">
                          <a:latin typeface="Helvetica Neue" panose="020B0604020202020204" charset="0"/>
                        </a:rPr>
                        <a:t>Summation parts cost</a:t>
                      </a:r>
                    </a:p>
                  </a:txBody>
                  <a:tcPr>
                    <a:solidFill>
                      <a:schemeClr val="bg1">
                        <a:lumMod val="75000"/>
                      </a:schemeClr>
                    </a:solidFill>
                  </a:tcPr>
                </a:tc>
                <a:tc>
                  <a:txBody>
                    <a:bodyPr/>
                    <a:lstStyle/>
                    <a:p>
                      <a:r>
                        <a:rPr lang="en-US" dirty="0">
                          <a:latin typeface="Helvetica Neue" panose="020B0604020202020204" charset="0"/>
                        </a:rPr>
                        <a:t>&gt;= $150</a:t>
                      </a:r>
                    </a:p>
                  </a:txBody>
                  <a:tcPr>
                    <a:solidFill>
                      <a:schemeClr val="bg1">
                        <a:lumMod val="75000"/>
                      </a:schemeClr>
                    </a:solidFill>
                  </a:tcPr>
                </a:tc>
                <a:extLst>
                  <a:ext uri="{0D108BD9-81ED-4DB2-BD59-A6C34878D82A}">
                    <a16:rowId xmlns:a16="http://schemas.microsoft.com/office/drawing/2014/main" val="3068603456"/>
                  </a:ext>
                </a:extLst>
              </a:tr>
              <a:tr h="344209">
                <a:tc>
                  <a:txBody>
                    <a:bodyPr/>
                    <a:lstStyle/>
                    <a:p>
                      <a:r>
                        <a:rPr lang="en-US" dirty="0">
                          <a:latin typeface="Helvetica Neue" panose="020B0604020202020204" charset="0"/>
                        </a:rPr>
                        <a:t>Functionality</a:t>
                      </a:r>
                    </a:p>
                  </a:txBody>
                  <a:tcPr>
                    <a:solidFill>
                      <a:schemeClr val="bg1">
                        <a:lumMod val="75000"/>
                      </a:schemeClr>
                    </a:solidFill>
                  </a:tcPr>
                </a:tc>
                <a:tc>
                  <a:txBody>
                    <a:bodyPr/>
                    <a:lstStyle/>
                    <a:p>
                      <a:r>
                        <a:rPr lang="en-US" dirty="0">
                          <a:latin typeface="Helvetica Neue" panose="020B0604020202020204" charset="0"/>
                        </a:rPr>
                        <a:t>&gt;= 2 functions</a:t>
                      </a:r>
                    </a:p>
                  </a:txBody>
                  <a:tcPr>
                    <a:solidFill>
                      <a:schemeClr val="bg1">
                        <a:lumMod val="75000"/>
                      </a:schemeClr>
                    </a:solidFill>
                  </a:tcPr>
                </a:tc>
                <a:extLst>
                  <a:ext uri="{0D108BD9-81ED-4DB2-BD59-A6C34878D82A}">
                    <a16:rowId xmlns:a16="http://schemas.microsoft.com/office/drawing/2014/main" val="2733375811"/>
                  </a:ext>
                </a:extLst>
              </a:tr>
              <a:tr h="678988">
                <a:tc>
                  <a:txBody>
                    <a:bodyPr/>
                    <a:lstStyle/>
                    <a:p>
                      <a:r>
                        <a:rPr lang="en-US" dirty="0">
                          <a:latin typeface="Helvetica Neue" panose="020B0604020202020204" charset="0"/>
                        </a:rPr>
                        <a:t>Dimensionality</a:t>
                      </a:r>
                    </a:p>
                  </a:txBody>
                  <a:tcPr>
                    <a:solidFill>
                      <a:schemeClr val="bg1">
                        <a:lumMod val="75000"/>
                      </a:schemeClr>
                    </a:solidFill>
                  </a:tcPr>
                </a:tc>
                <a:tc>
                  <a:txBody>
                    <a:bodyPr/>
                    <a:lstStyle/>
                    <a:p>
                      <a:r>
                        <a:rPr lang="en-US" dirty="0">
                          <a:latin typeface="Helvetica Neue" panose="020B0604020202020204" charset="0"/>
                        </a:rPr>
                        <a:t>Length &lt;= 50 cm</a:t>
                      </a:r>
                    </a:p>
                    <a:p>
                      <a:r>
                        <a:rPr lang="en-US" dirty="0">
                          <a:latin typeface="Helvetica Neue" panose="020B0604020202020204" charset="0"/>
                        </a:rPr>
                        <a:t>Width &lt;= 40 cm</a:t>
                      </a:r>
                    </a:p>
                    <a:p>
                      <a:r>
                        <a:rPr lang="en-US" dirty="0">
                          <a:latin typeface="Helvetica Neue" panose="020B0604020202020204" charset="0"/>
                        </a:rPr>
                        <a:t>Height &lt;= 15 cm</a:t>
                      </a:r>
                    </a:p>
                  </a:txBody>
                  <a:tcPr>
                    <a:solidFill>
                      <a:schemeClr val="bg1">
                        <a:lumMod val="75000"/>
                      </a:schemeClr>
                    </a:solidFill>
                  </a:tcPr>
                </a:tc>
                <a:extLst>
                  <a:ext uri="{0D108BD9-81ED-4DB2-BD59-A6C34878D82A}">
                    <a16:rowId xmlns:a16="http://schemas.microsoft.com/office/drawing/2014/main" val="3476232542"/>
                  </a:ext>
                </a:extLst>
              </a:tr>
              <a:tr h="344209">
                <a:tc>
                  <a:txBody>
                    <a:bodyPr/>
                    <a:lstStyle/>
                    <a:p>
                      <a:r>
                        <a:rPr lang="en-US" dirty="0">
                          <a:latin typeface="Helvetica Neue" panose="020B0604020202020204" charset="0"/>
                        </a:rPr>
                        <a:t>Response Time</a:t>
                      </a:r>
                    </a:p>
                  </a:txBody>
                  <a:tcPr>
                    <a:solidFill>
                      <a:schemeClr val="bg1">
                        <a:lumMod val="75000"/>
                      </a:schemeClr>
                    </a:solidFill>
                  </a:tcPr>
                </a:tc>
                <a:tc>
                  <a:txBody>
                    <a:bodyPr/>
                    <a:lstStyle/>
                    <a:p>
                      <a:r>
                        <a:rPr lang="en-US" dirty="0">
                          <a:latin typeface="Helvetica Neue" panose="020B0604020202020204" charset="0"/>
                        </a:rPr>
                        <a:t>&lt; 2 seconds</a:t>
                      </a:r>
                    </a:p>
                  </a:txBody>
                  <a:tcPr>
                    <a:solidFill>
                      <a:schemeClr val="bg1">
                        <a:lumMod val="75000"/>
                      </a:schemeClr>
                    </a:solidFill>
                  </a:tcPr>
                </a:tc>
                <a:extLst>
                  <a:ext uri="{0D108BD9-81ED-4DB2-BD59-A6C34878D82A}">
                    <a16:rowId xmlns:a16="http://schemas.microsoft.com/office/drawing/2014/main" val="3244919183"/>
                  </a:ext>
                </a:extLst>
              </a:tr>
              <a:tr h="344209">
                <a:tc>
                  <a:txBody>
                    <a:bodyPr/>
                    <a:lstStyle/>
                    <a:p>
                      <a:r>
                        <a:rPr lang="en-US" dirty="0">
                          <a:latin typeface="Helvetica Neue" panose="020B0604020202020204" charset="0"/>
                        </a:rPr>
                        <a:t>Clean Time</a:t>
                      </a:r>
                    </a:p>
                  </a:txBody>
                  <a:tcPr>
                    <a:solidFill>
                      <a:schemeClr val="bg1">
                        <a:lumMod val="75000"/>
                      </a:schemeClr>
                    </a:solidFill>
                  </a:tcPr>
                </a:tc>
                <a:tc>
                  <a:txBody>
                    <a:bodyPr/>
                    <a:lstStyle/>
                    <a:p>
                      <a:r>
                        <a:rPr lang="en-US" dirty="0">
                          <a:latin typeface="Helvetica Neue" panose="020B0604020202020204" charset="0"/>
                        </a:rPr>
                        <a:t>&lt; 120 seconds</a:t>
                      </a:r>
                    </a:p>
                  </a:txBody>
                  <a:tcPr>
                    <a:solidFill>
                      <a:schemeClr val="bg1">
                        <a:lumMod val="75000"/>
                      </a:schemeClr>
                    </a:solidFill>
                  </a:tcPr>
                </a:tc>
                <a:extLst>
                  <a:ext uri="{0D108BD9-81ED-4DB2-BD59-A6C34878D82A}">
                    <a16:rowId xmlns:a16="http://schemas.microsoft.com/office/drawing/2014/main" val="3404960723"/>
                  </a:ext>
                </a:extLst>
              </a:tr>
              <a:tr h="480950">
                <a:tc>
                  <a:txBody>
                    <a:bodyPr/>
                    <a:lstStyle/>
                    <a:p>
                      <a:r>
                        <a:rPr lang="en-US" dirty="0">
                          <a:latin typeface="Helvetica Neue" panose="020B0604020202020204" charset="0"/>
                        </a:rPr>
                        <a:t>Power Consumption</a:t>
                      </a:r>
                    </a:p>
                  </a:txBody>
                  <a:tcPr>
                    <a:solidFill>
                      <a:schemeClr val="bg1">
                        <a:lumMod val="75000"/>
                      </a:schemeClr>
                    </a:solidFill>
                  </a:tcPr>
                </a:tc>
                <a:tc>
                  <a:txBody>
                    <a:bodyPr/>
                    <a:lstStyle/>
                    <a:p>
                      <a:r>
                        <a:rPr lang="en-US" dirty="0">
                          <a:latin typeface="Helvetica Neue" panose="020B0604020202020204" charset="0"/>
                        </a:rPr>
                        <a:t>clean cycle &lt;= 3 watts</a:t>
                      </a:r>
                    </a:p>
                  </a:txBody>
                  <a:tcPr>
                    <a:solidFill>
                      <a:schemeClr val="bg1">
                        <a:lumMod val="75000"/>
                      </a:schemeClr>
                    </a:solidFill>
                  </a:tcPr>
                </a:tc>
                <a:extLst>
                  <a:ext uri="{0D108BD9-81ED-4DB2-BD59-A6C34878D82A}">
                    <a16:rowId xmlns:a16="http://schemas.microsoft.com/office/drawing/2014/main" val="43875362"/>
                  </a:ext>
                </a:extLst>
              </a:tr>
            </a:tbl>
          </a:graphicData>
        </a:graphic>
      </p:graphicFrame>
      <p:pic>
        <p:nvPicPr>
          <p:cNvPr id="3" name="Picture 2">
            <a:extLst>
              <a:ext uri="{FF2B5EF4-FFF2-40B4-BE49-F238E27FC236}">
                <a16:creationId xmlns:a16="http://schemas.microsoft.com/office/drawing/2014/main" id="{ACC6D485-8140-2012-83DB-EE12DDB221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66080" cy="875250"/>
          </a:xfrm>
          <a:prstGeom prst="rect">
            <a:avLst/>
          </a:prstGeom>
          <a:noFill/>
          <a:extLst>
            <a:ext uri="{909E8E84-426E-40DD-AFC4-6F175D3DCCD1}">
              <a14:hiddenFill xmlns:a14="http://schemas.microsoft.com/office/drawing/2010/main">
                <a:solidFill>
                  <a:srgbClr val="FFFFFF"/>
                </a:solidFill>
              </a14:hiddenFill>
            </a:ext>
          </a:extLst>
        </p:spPr>
      </p:pic>
      <p:pic>
        <p:nvPicPr>
          <p:cNvPr id="18" name="Audio 17">
            <a:hlinkClick r:id="" action="ppaction://media"/>
            <a:extLst>
              <a:ext uri="{FF2B5EF4-FFF2-40B4-BE49-F238E27FC236}">
                <a16:creationId xmlns:a16="http://schemas.microsoft.com/office/drawing/2014/main" id="{C3404F06-3603-8693-61E3-01AB155E5B2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7967"/>
    </mc:Choice>
    <mc:Fallback xmlns="">
      <p:transition spd="slow" advTm="57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Helvetica Neue" panose="020B0604020202020204" charset="0"/>
              </a:rPr>
              <a:t>Components Selection</a:t>
            </a:r>
            <a:endParaRPr dirty="0">
              <a:latin typeface="Helvetica Neue" panose="020B0604020202020204" charset="0"/>
            </a:endParaRPr>
          </a:p>
        </p:txBody>
      </p:sp>
      <p:sp>
        <p:nvSpPr>
          <p:cNvPr id="131" name="Google Shape;131;p1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pic>
        <p:nvPicPr>
          <p:cNvPr id="11" name="Audio 10">
            <a:hlinkClick r:id="" action="ppaction://media"/>
            <a:extLst>
              <a:ext uri="{FF2B5EF4-FFF2-40B4-BE49-F238E27FC236}">
                <a16:creationId xmlns:a16="http://schemas.microsoft.com/office/drawing/2014/main" id="{1AF13C09-3DBD-21C2-E9F3-E1051E1A463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541"/>
    </mc:Choice>
    <mc:Fallback xmlns="">
      <p:transition spd="slow" advTm="4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8"/>
          <p:cNvSpPr txBox="1">
            <a:spLocks noGrp="1"/>
          </p:cNvSpPr>
          <p:nvPr>
            <p:ph type="title"/>
          </p:nvPr>
        </p:nvSpPr>
        <p:spPr>
          <a:xfrm>
            <a:off x="729450" y="1318650"/>
            <a:ext cx="22215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Helvetica Neue" panose="020B0604020202020204" charset="0"/>
              </a:rPr>
              <a:t>Hardware Block Diagram</a:t>
            </a:r>
            <a:endParaRPr dirty="0">
              <a:latin typeface="Helvetica Neue" panose="020B0604020202020204" charset="0"/>
            </a:endParaRPr>
          </a:p>
        </p:txBody>
      </p:sp>
      <p:sp>
        <p:nvSpPr>
          <p:cNvPr id="222" name="Google Shape;222;p2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pic>
        <p:nvPicPr>
          <p:cNvPr id="223" name="Google Shape;223;p28"/>
          <p:cNvPicPr preferRelativeResize="0"/>
          <p:nvPr/>
        </p:nvPicPr>
        <p:blipFill>
          <a:blip r:embed="rId5">
            <a:alphaModFix/>
          </a:blip>
          <a:stretch>
            <a:fillRect/>
          </a:stretch>
        </p:blipFill>
        <p:spPr>
          <a:xfrm>
            <a:off x="2869650" y="848325"/>
            <a:ext cx="5943600" cy="4010025"/>
          </a:xfrm>
          <a:prstGeom prst="rect">
            <a:avLst/>
          </a:prstGeom>
          <a:noFill/>
          <a:ln>
            <a:noFill/>
          </a:ln>
        </p:spPr>
      </p:pic>
      <p:pic>
        <p:nvPicPr>
          <p:cNvPr id="27" name="Audio 26">
            <a:hlinkClick r:id="" action="ppaction://media"/>
            <a:extLst>
              <a:ext uri="{FF2B5EF4-FFF2-40B4-BE49-F238E27FC236}">
                <a16:creationId xmlns:a16="http://schemas.microsoft.com/office/drawing/2014/main" id="{1356F2F5-A3D9-1BF8-A89B-367467152AE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pic>
        <p:nvPicPr>
          <p:cNvPr id="2" name="Google Shape;354;p44">
            <a:extLst>
              <a:ext uri="{FF2B5EF4-FFF2-40B4-BE49-F238E27FC236}">
                <a16:creationId xmlns:a16="http://schemas.microsoft.com/office/drawing/2014/main" id="{46D650DE-CD0B-1FD4-734C-DADCD57F2822}"/>
              </a:ext>
            </a:extLst>
          </p:cNvPr>
          <p:cNvPicPr preferRelativeResize="0"/>
          <p:nvPr/>
        </p:nvPicPr>
        <p:blipFill>
          <a:blip r:embed="rId7">
            <a:alphaModFix/>
          </a:blip>
          <a:stretch>
            <a:fillRect/>
          </a:stretch>
        </p:blipFill>
        <p:spPr>
          <a:xfrm>
            <a:off x="65314" y="79414"/>
            <a:ext cx="769257" cy="718872"/>
          </a:xfrm>
          <a:prstGeom prst="rect">
            <a:avLst/>
          </a:prstGeom>
          <a:noFill/>
          <a:ln>
            <a:noFill/>
          </a:ln>
        </p:spPr>
      </p:pic>
      <p:sp>
        <p:nvSpPr>
          <p:cNvPr id="3" name="Google Shape;212;p27">
            <a:extLst>
              <a:ext uri="{FF2B5EF4-FFF2-40B4-BE49-F238E27FC236}">
                <a16:creationId xmlns:a16="http://schemas.microsoft.com/office/drawing/2014/main" id="{FA29791F-67E6-C381-C941-CA1921002C07}"/>
              </a:ext>
            </a:extLst>
          </p:cNvPr>
          <p:cNvSpPr txBox="1">
            <a:spLocks/>
          </p:cNvSpPr>
          <p:nvPr/>
        </p:nvSpPr>
        <p:spPr>
          <a:xfrm>
            <a:off x="-65314" y="795442"/>
            <a:ext cx="1037770" cy="3584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Eliezer Roman</a:t>
            </a:r>
          </a:p>
          <a:p>
            <a:pPr algn="ctr"/>
            <a:r>
              <a:rPr lang="en-US" dirty="0"/>
              <a:t>Electrical Engineer</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advTm="29578"/>
    </mc:Choice>
    <mc:Fallback xmlns="">
      <p:transition spd="slow" advTm="29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730000" y="1318650"/>
            <a:ext cx="2698200" cy="592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Microcontroller</a:t>
            </a:r>
            <a:endParaRPr/>
          </a:p>
        </p:txBody>
      </p:sp>
      <p:sp>
        <p:nvSpPr>
          <p:cNvPr id="137" name="Google Shape;137;p1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
        <p:nvSpPr>
          <p:cNvPr id="138" name="Google Shape;138;p19"/>
          <p:cNvSpPr txBox="1">
            <a:spLocks noGrp="1"/>
          </p:cNvSpPr>
          <p:nvPr>
            <p:ph type="body" idx="1"/>
          </p:nvPr>
        </p:nvSpPr>
        <p:spPr>
          <a:xfrm>
            <a:off x="4371574" y="1173750"/>
            <a:ext cx="4566600" cy="1475400"/>
          </a:xfrm>
          <a:prstGeom prst="rect">
            <a:avLst/>
          </a:prstGeom>
        </p:spPr>
        <p:txBody>
          <a:bodyPr spcFirstLastPara="1" wrap="square" lIns="91425" tIns="91425" rIns="91425" bIns="91425" anchor="t" anchorCtr="0">
            <a:noAutofit/>
          </a:bodyPr>
          <a:lstStyle/>
          <a:p>
            <a:pPr marL="457200" lvl="0" indent="-293687" algn="l" rtl="0">
              <a:lnSpc>
                <a:spcPct val="95000"/>
              </a:lnSpc>
              <a:spcBef>
                <a:spcPts val="0"/>
              </a:spcBef>
              <a:spcAft>
                <a:spcPts val="0"/>
              </a:spcAft>
              <a:buSzPts val="1025"/>
              <a:buChar char="●"/>
            </a:pPr>
            <a:r>
              <a:rPr lang="en" sz="1025" dirty="0">
                <a:latin typeface="Helvetica Neue" panose="020B0604020202020204" charset="0"/>
              </a:rPr>
              <a:t>The microcontroller will need to support 5 peripherals in the system. </a:t>
            </a:r>
            <a:endParaRPr sz="1025" dirty="0">
              <a:latin typeface="Helvetica Neue" panose="020B0604020202020204" charset="0"/>
            </a:endParaRPr>
          </a:p>
          <a:p>
            <a:pPr marL="914400" lvl="1" indent="-293687" algn="l" rtl="0">
              <a:lnSpc>
                <a:spcPct val="95000"/>
              </a:lnSpc>
              <a:spcBef>
                <a:spcPts val="0"/>
              </a:spcBef>
              <a:spcAft>
                <a:spcPts val="0"/>
              </a:spcAft>
              <a:buSzPts val="1025"/>
              <a:buChar char="○"/>
            </a:pPr>
            <a:r>
              <a:rPr lang="en" sz="1025" dirty="0">
                <a:latin typeface="Helvetica Neue" panose="020B0604020202020204" charset="0"/>
              </a:rPr>
              <a:t>2- Weight and Motion Sensor</a:t>
            </a:r>
            <a:endParaRPr sz="1025" dirty="0">
              <a:latin typeface="Helvetica Neue" panose="020B0604020202020204" charset="0"/>
            </a:endParaRPr>
          </a:p>
          <a:p>
            <a:pPr marL="914400" lvl="1" indent="-293687" algn="l" rtl="0">
              <a:lnSpc>
                <a:spcPct val="95000"/>
              </a:lnSpc>
              <a:spcBef>
                <a:spcPts val="0"/>
              </a:spcBef>
              <a:spcAft>
                <a:spcPts val="0"/>
              </a:spcAft>
              <a:buSzPts val="1025"/>
              <a:buChar char="○"/>
            </a:pPr>
            <a:r>
              <a:rPr lang="en" sz="1025" dirty="0">
                <a:latin typeface="Helvetica Neue" panose="020B0604020202020204" charset="0"/>
              </a:rPr>
              <a:t>1- DC Motor via MOSFET</a:t>
            </a:r>
            <a:endParaRPr sz="1025" dirty="0">
              <a:latin typeface="Helvetica Neue" panose="020B0604020202020204" charset="0"/>
            </a:endParaRPr>
          </a:p>
          <a:p>
            <a:pPr marL="914400" lvl="1" indent="-293687" algn="l" rtl="0">
              <a:lnSpc>
                <a:spcPct val="95000"/>
              </a:lnSpc>
              <a:spcBef>
                <a:spcPts val="0"/>
              </a:spcBef>
              <a:spcAft>
                <a:spcPts val="0"/>
              </a:spcAft>
              <a:buSzPts val="1025"/>
              <a:buChar char="○"/>
            </a:pPr>
            <a:r>
              <a:rPr lang="en" sz="1025" dirty="0">
                <a:latin typeface="Helvetica Neue" panose="020B0604020202020204" charset="0"/>
              </a:rPr>
              <a:t>2- Buttons</a:t>
            </a:r>
            <a:endParaRPr sz="1025" dirty="0">
              <a:latin typeface="Helvetica Neue" panose="020B0604020202020204" charset="0"/>
            </a:endParaRPr>
          </a:p>
          <a:p>
            <a:pPr marL="457200" lvl="0" indent="-293687" algn="l" rtl="0">
              <a:lnSpc>
                <a:spcPct val="95000"/>
              </a:lnSpc>
              <a:spcBef>
                <a:spcPts val="0"/>
              </a:spcBef>
              <a:spcAft>
                <a:spcPts val="0"/>
              </a:spcAft>
              <a:buSzPts val="1025"/>
              <a:buChar char="●"/>
            </a:pPr>
            <a:r>
              <a:rPr lang="en" sz="1025" dirty="0">
                <a:latin typeface="Helvetica Neue" panose="020B0604020202020204" charset="0"/>
              </a:rPr>
              <a:t>Low power options are viable in our system, as it will be idle for long periods.</a:t>
            </a:r>
            <a:endParaRPr sz="1025" dirty="0">
              <a:latin typeface="Helvetica Neue" panose="020B0604020202020204" charset="0"/>
            </a:endParaRPr>
          </a:p>
          <a:p>
            <a:pPr marL="457200" lvl="0" indent="-293687" algn="l" rtl="0">
              <a:lnSpc>
                <a:spcPct val="95000"/>
              </a:lnSpc>
              <a:spcBef>
                <a:spcPts val="0"/>
              </a:spcBef>
              <a:spcAft>
                <a:spcPts val="0"/>
              </a:spcAft>
              <a:buSzPts val="1025"/>
              <a:buChar char="●"/>
            </a:pPr>
            <a:r>
              <a:rPr lang="en" sz="1025" dirty="0">
                <a:latin typeface="Helvetica Neue" panose="020B0604020202020204" charset="0"/>
              </a:rPr>
              <a:t>We chose the ATMega328P for its support of many peripherals and native 5V compatibility to keep it aligned with all the other components.</a:t>
            </a:r>
            <a:endParaRPr sz="1025" dirty="0">
              <a:latin typeface="Helvetica Neue" panose="020B0604020202020204" charset="0"/>
            </a:endParaRPr>
          </a:p>
          <a:p>
            <a:pPr marL="0" lvl="0" indent="0" algn="l" rtl="0">
              <a:lnSpc>
                <a:spcPct val="95000"/>
              </a:lnSpc>
              <a:spcBef>
                <a:spcPts val="1200"/>
              </a:spcBef>
              <a:spcAft>
                <a:spcPts val="0"/>
              </a:spcAft>
              <a:buSzPts val="688"/>
              <a:buNone/>
            </a:pPr>
            <a:endParaRPr sz="1025" dirty="0">
              <a:latin typeface="Helvetica Neue" panose="020B0604020202020204" charset="0"/>
            </a:endParaRPr>
          </a:p>
          <a:p>
            <a:pPr marL="0" lvl="0" indent="0" algn="l" rtl="0">
              <a:lnSpc>
                <a:spcPct val="95000"/>
              </a:lnSpc>
              <a:spcBef>
                <a:spcPts val="1200"/>
              </a:spcBef>
              <a:spcAft>
                <a:spcPts val="1200"/>
              </a:spcAft>
              <a:buSzPts val="688"/>
              <a:buNone/>
            </a:pPr>
            <a:endParaRPr sz="1025" dirty="0">
              <a:latin typeface="Helvetica Neue" panose="020B0604020202020204" charset="0"/>
            </a:endParaRPr>
          </a:p>
        </p:txBody>
      </p:sp>
      <p:graphicFrame>
        <p:nvGraphicFramePr>
          <p:cNvPr id="139" name="Google Shape;139;p19"/>
          <p:cNvGraphicFramePr/>
          <p:nvPr/>
        </p:nvGraphicFramePr>
        <p:xfrm>
          <a:off x="1481138" y="2794050"/>
          <a:ext cx="6181725" cy="1971040"/>
        </p:xfrm>
        <a:graphic>
          <a:graphicData uri="http://schemas.openxmlformats.org/drawingml/2006/table">
            <a:tbl>
              <a:tblPr>
                <a:noFill/>
                <a:tableStyleId>{926B94D2-5660-4656-A8A2-F9A8FE47ECE2}</a:tableStyleId>
              </a:tblPr>
              <a:tblGrid>
                <a:gridCol w="1276350">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733425">
                  <a:extLst>
                    <a:ext uri="{9D8B030D-6E8A-4147-A177-3AD203B41FA5}">
                      <a16:colId xmlns:a16="http://schemas.microsoft.com/office/drawing/2014/main" val="20002"/>
                    </a:ext>
                  </a:extLst>
                </a:gridCol>
                <a:gridCol w="1209675">
                  <a:extLst>
                    <a:ext uri="{9D8B030D-6E8A-4147-A177-3AD203B41FA5}">
                      <a16:colId xmlns:a16="http://schemas.microsoft.com/office/drawing/2014/main" val="20003"/>
                    </a:ext>
                  </a:extLst>
                </a:gridCol>
                <a:gridCol w="866775">
                  <a:extLst>
                    <a:ext uri="{9D8B030D-6E8A-4147-A177-3AD203B41FA5}">
                      <a16:colId xmlns:a16="http://schemas.microsoft.com/office/drawing/2014/main" val="20004"/>
                    </a:ext>
                  </a:extLst>
                </a:gridCol>
                <a:gridCol w="1476375">
                  <a:extLst>
                    <a:ext uri="{9D8B030D-6E8A-4147-A177-3AD203B41FA5}">
                      <a16:colId xmlns:a16="http://schemas.microsoft.com/office/drawing/2014/main" val="20005"/>
                    </a:ext>
                  </a:extLst>
                </a:gridCol>
              </a:tblGrid>
              <a:tr h="0">
                <a:tc>
                  <a:txBody>
                    <a:bodyPr/>
                    <a:lstStyle/>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MCU Name</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Cost</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Working Voltage</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Operating Temperature</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l"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 Of I/O Support</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Memory</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extLst>
                  <a:ext uri="{0D108BD9-81ED-4DB2-BD59-A6C34878D82A}">
                    <a16:rowId xmlns:a16="http://schemas.microsoft.com/office/drawing/2014/main" val="10000"/>
                  </a:ext>
                </a:extLst>
              </a:tr>
              <a:tr h="476250">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MSP430FR6989</a:t>
                      </a:r>
                      <a:endParaRPr sz="1200">
                        <a:solidFill>
                          <a:srgbClr val="0D0D0D"/>
                        </a:solidFill>
                        <a:latin typeface="Helvetica Neue"/>
                        <a:ea typeface="Helvetica Neue"/>
                        <a:cs typeface="Helvetica Neue"/>
                        <a:sym typeface="Helvetica Neue"/>
                      </a:endParaRPr>
                    </a:p>
                  </a:txBody>
                  <a:tcPr marL="63500" marR="63500" marT="63500" marB="63500">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($6.50)</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1.8V - 3.6V</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-40 - +85 °C </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12</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128KB LPRAM</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B w="12700" cap="flat" cmpd="sng">
                      <a:solidFill>
                        <a:srgbClr val="45B0E1"/>
                      </a:solidFill>
                      <a:prstDash val="solid"/>
                      <a:round/>
                      <a:headEnd type="none" w="sm" len="sm"/>
                      <a:tailEnd type="none" w="sm" len="sm"/>
                    </a:lnB>
                    <a:solidFill>
                      <a:srgbClr val="C1E4F5"/>
                    </a:solidFill>
                  </a:tcPr>
                </a:tc>
                <a:extLst>
                  <a:ext uri="{0D108BD9-81ED-4DB2-BD59-A6C34878D82A}">
                    <a16:rowId xmlns:a16="http://schemas.microsoft.com/office/drawing/2014/main" val="10001"/>
                  </a:ext>
                </a:extLst>
              </a:tr>
              <a:tr h="372425">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ATMega328P</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($1.63)</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1.8V - 5.5V</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-40 - +105 °C </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27</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1KB EEPROM, 2KB SRAM, 32KB Flash</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extLst>
                  <a:ext uri="{0D108BD9-81ED-4DB2-BD59-A6C34878D82A}">
                    <a16:rowId xmlns:a16="http://schemas.microsoft.com/office/drawing/2014/main" val="10002"/>
                  </a:ext>
                </a:extLst>
              </a:tr>
              <a:tr h="487350">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RP2040</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($5.99)</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1.8V - 3.3V</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-40 - +85 °C</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30</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264KB SRAM</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extLst>
                  <a:ext uri="{0D108BD9-81ED-4DB2-BD59-A6C34878D82A}">
                    <a16:rowId xmlns:a16="http://schemas.microsoft.com/office/drawing/2014/main" val="10003"/>
                  </a:ext>
                </a:extLst>
              </a:tr>
            </a:tbl>
          </a:graphicData>
        </a:graphic>
      </p:graphicFrame>
      <p:pic>
        <p:nvPicPr>
          <p:cNvPr id="17" name="Audio 16">
            <a:hlinkClick r:id="" action="ppaction://media"/>
            <a:extLst>
              <a:ext uri="{FF2B5EF4-FFF2-40B4-BE49-F238E27FC236}">
                <a16:creationId xmlns:a16="http://schemas.microsoft.com/office/drawing/2014/main" id="{4FC99EA9-904A-F611-378C-344B681CD50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pic>
        <p:nvPicPr>
          <p:cNvPr id="2" name="Google Shape;354;p44">
            <a:extLst>
              <a:ext uri="{FF2B5EF4-FFF2-40B4-BE49-F238E27FC236}">
                <a16:creationId xmlns:a16="http://schemas.microsoft.com/office/drawing/2014/main" id="{C48D1826-09ED-43E2-527D-EA2BDBA45DAE}"/>
              </a:ext>
            </a:extLst>
          </p:cNvPr>
          <p:cNvPicPr preferRelativeResize="0"/>
          <p:nvPr/>
        </p:nvPicPr>
        <p:blipFill>
          <a:blip r:embed="rId6">
            <a:alphaModFix/>
          </a:blip>
          <a:stretch>
            <a:fillRect/>
          </a:stretch>
        </p:blipFill>
        <p:spPr>
          <a:xfrm>
            <a:off x="65314" y="79414"/>
            <a:ext cx="769257" cy="718872"/>
          </a:xfrm>
          <a:prstGeom prst="rect">
            <a:avLst/>
          </a:prstGeom>
          <a:noFill/>
          <a:ln>
            <a:noFill/>
          </a:ln>
        </p:spPr>
      </p:pic>
      <p:sp>
        <p:nvSpPr>
          <p:cNvPr id="3" name="Google Shape;212;p27">
            <a:extLst>
              <a:ext uri="{FF2B5EF4-FFF2-40B4-BE49-F238E27FC236}">
                <a16:creationId xmlns:a16="http://schemas.microsoft.com/office/drawing/2014/main" id="{6013CB13-E44E-F0C2-97A5-7C5C34C8A92A}"/>
              </a:ext>
            </a:extLst>
          </p:cNvPr>
          <p:cNvSpPr txBox="1">
            <a:spLocks/>
          </p:cNvSpPr>
          <p:nvPr/>
        </p:nvSpPr>
        <p:spPr>
          <a:xfrm>
            <a:off x="-65314" y="795442"/>
            <a:ext cx="1037770" cy="3584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Eliezer Roman</a:t>
            </a:r>
          </a:p>
          <a:p>
            <a:pPr algn="ctr"/>
            <a:r>
              <a:rPr lang="en-US" dirty="0"/>
              <a:t>Electrical Engineer</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advTm="51568"/>
    </mc:Choice>
    <mc:Fallback xmlns="">
      <p:transition spd="slow" advTm="51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Helvetica Neue" panose="020B0604020202020204" charset="0"/>
              </a:rPr>
              <a:t>Worm Gear Motor</a:t>
            </a:r>
            <a:endParaRPr dirty="0">
              <a:latin typeface="Helvetica Neue" panose="020B0604020202020204" charset="0"/>
            </a:endParaRPr>
          </a:p>
        </p:txBody>
      </p:sp>
      <p:sp>
        <p:nvSpPr>
          <p:cNvPr id="146" name="Google Shape;146;p20"/>
          <p:cNvSpPr txBox="1">
            <a:spLocks noGrp="1"/>
          </p:cNvSpPr>
          <p:nvPr>
            <p:ph type="body" idx="1"/>
          </p:nvPr>
        </p:nvSpPr>
        <p:spPr>
          <a:xfrm>
            <a:off x="194450" y="2140950"/>
            <a:ext cx="4322400" cy="28980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1200"/>
              </a:spcAft>
              <a:buNone/>
            </a:pPr>
            <a:r>
              <a:rPr lang="en" dirty="0">
                <a:latin typeface="Helvetica Neue" panose="020B0604020202020204" charset="0"/>
              </a:rPr>
              <a:t>The Worm Gear motor will be implemented in the cat litter box to accomplish the chief goals: automatic functionality, safety, and ease of use. The Worm Gear will extend and retract a simple robotic arm with a fine comb attached to the end. The motor will be automatically powered during certain time intervals programmed in the MCU. The weight and motion sensors will communicate with the MCU upon triggering and stop the motor temporarily. Due to the Worm Gear Motor reversibility and self-locking mechanism, it ensures cat safety. The motor can be activated manually through a “Run Now” button or mobile application allowing remote access. Our group decided to choose the NFP-5840-36ZY-1280 model.</a:t>
            </a:r>
            <a:endParaRPr dirty="0">
              <a:latin typeface="Helvetica Neue" panose="020B0604020202020204" charset="0"/>
            </a:endParaRPr>
          </a:p>
        </p:txBody>
      </p:sp>
      <p:sp>
        <p:nvSpPr>
          <p:cNvPr id="147" name="Google Shape;147;p2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pic>
        <p:nvPicPr>
          <p:cNvPr id="148" name="Google Shape;148;p20"/>
          <p:cNvPicPr preferRelativeResize="0"/>
          <p:nvPr/>
        </p:nvPicPr>
        <p:blipFill>
          <a:blip r:embed="rId5">
            <a:alphaModFix/>
          </a:blip>
          <a:stretch>
            <a:fillRect/>
          </a:stretch>
        </p:blipFill>
        <p:spPr>
          <a:xfrm>
            <a:off x="4643100" y="861700"/>
            <a:ext cx="4322375" cy="2130066"/>
          </a:xfrm>
          <a:prstGeom prst="rect">
            <a:avLst/>
          </a:prstGeom>
          <a:noFill/>
          <a:ln>
            <a:noFill/>
          </a:ln>
        </p:spPr>
      </p:pic>
      <p:pic>
        <p:nvPicPr>
          <p:cNvPr id="149" name="Google Shape;149;p20"/>
          <p:cNvPicPr preferRelativeResize="0"/>
          <p:nvPr/>
        </p:nvPicPr>
        <p:blipFill>
          <a:blip r:embed="rId6">
            <a:alphaModFix/>
          </a:blip>
          <a:stretch>
            <a:fillRect/>
          </a:stretch>
        </p:blipFill>
        <p:spPr>
          <a:xfrm>
            <a:off x="5531463" y="3250525"/>
            <a:ext cx="2545650" cy="1697100"/>
          </a:xfrm>
          <a:prstGeom prst="rect">
            <a:avLst/>
          </a:prstGeom>
          <a:noFill/>
          <a:ln>
            <a:noFill/>
          </a:ln>
        </p:spPr>
      </p:pic>
      <p:pic>
        <p:nvPicPr>
          <p:cNvPr id="3" name="Picture 2">
            <a:extLst>
              <a:ext uri="{FF2B5EF4-FFF2-40B4-BE49-F238E27FC236}">
                <a16:creationId xmlns:a16="http://schemas.microsoft.com/office/drawing/2014/main" id="{42D43CEC-64AB-4788-2936-5D33FCAEFA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550"/>
            <a:ext cx="866080" cy="875250"/>
          </a:xfrm>
          <a:prstGeom prst="rect">
            <a:avLst/>
          </a:prstGeom>
          <a:noFill/>
          <a:extLst>
            <a:ext uri="{909E8E84-426E-40DD-AFC4-6F175D3DCCD1}">
              <a14:hiddenFill xmlns:a14="http://schemas.microsoft.com/office/drawing/2010/main">
                <a:solidFill>
                  <a:srgbClr val="FFFFFF"/>
                </a:solidFill>
              </a14:hiddenFill>
            </a:ext>
          </a:extLst>
        </p:spPr>
      </p:pic>
      <p:pic>
        <p:nvPicPr>
          <p:cNvPr id="27" name="Audio 26">
            <a:hlinkClick r:id="" action="ppaction://media"/>
            <a:extLst>
              <a:ext uri="{FF2B5EF4-FFF2-40B4-BE49-F238E27FC236}">
                <a16:creationId xmlns:a16="http://schemas.microsoft.com/office/drawing/2014/main" id="{8B3D64B6-9290-6A6E-90D9-527A2359EFE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4332"/>
    </mc:Choice>
    <mc:Fallback xmlns="">
      <p:transition spd="slow" advTm="7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1638</TotalTime>
  <Words>4398</Words>
  <Application>Microsoft Office PowerPoint</Application>
  <PresentationFormat>On-screen Show (16:9)</PresentationFormat>
  <Paragraphs>505</Paragraphs>
  <Slides>37</Slides>
  <Notes>34</Notes>
  <HiddenSlides>0</HiddenSlides>
  <MMClips>37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Helvetica Neue</vt:lpstr>
      <vt:lpstr>Raleway</vt:lpstr>
      <vt:lpstr>Arial</vt:lpstr>
      <vt:lpstr>ui-sans-serif</vt:lpstr>
      <vt:lpstr>Lato</vt:lpstr>
      <vt:lpstr>Streamline</vt:lpstr>
      <vt:lpstr>PURRFECT CLEANER</vt:lpstr>
      <vt:lpstr>Team Introductions</vt:lpstr>
      <vt:lpstr>Agenda </vt:lpstr>
      <vt:lpstr>Project Objectives</vt:lpstr>
      <vt:lpstr>Engineering Requirements</vt:lpstr>
      <vt:lpstr>Components Selection</vt:lpstr>
      <vt:lpstr>Hardware Block Diagram</vt:lpstr>
      <vt:lpstr>Microcontroller</vt:lpstr>
      <vt:lpstr>Worm Gear Motor</vt:lpstr>
      <vt:lpstr>Power Supply </vt:lpstr>
      <vt:lpstr>Switch and Push Button</vt:lpstr>
      <vt:lpstr>Weight Sensor</vt:lpstr>
      <vt:lpstr>Weight Sensor</vt:lpstr>
      <vt:lpstr>PIR Motion Sensor </vt:lpstr>
      <vt:lpstr>Hardware</vt:lpstr>
      <vt:lpstr>DC-DC Converter </vt:lpstr>
      <vt:lpstr>Motor Switch</vt:lpstr>
      <vt:lpstr>PCB  Schematic</vt:lpstr>
      <vt:lpstr>PCB  Layout</vt:lpstr>
      <vt:lpstr>Structural Design</vt:lpstr>
      <vt:lpstr>Software</vt:lpstr>
      <vt:lpstr>Arduino Uno Software</vt:lpstr>
      <vt:lpstr>Software FlowChart</vt:lpstr>
      <vt:lpstr>Stack Technology</vt:lpstr>
      <vt:lpstr>Cloud Service Selection</vt:lpstr>
      <vt:lpstr>Entity Relationship Diagram</vt:lpstr>
      <vt:lpstr>Use Case Diagram</vt:lpstr>
      <vt:lpstr>Mobile Application Design</vt:lpstr>
      <vt:lpstr>Standards &amp; Design Constraints</vt:lpstr>
      <vt:lpstr>Standards</vt:lpstr>
      <vt:lpstr>Design Constraints</vt:lpstr>
      <vt:lpstr>Administrative Content</vt:lpstr>
      <vt:lpstr>Budget and Estimate</vt:lpstr>
      <vt:lpstr>Bill of Materials</vt:lpstr>
      <vt:lpstr>Division of Work</vt:lpstr>
      <vt:lpstr>Current Progress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Jimmy Zeng</dc:creator>
  <cp:lastModifiedBy>Eliezer Roman</cp:lastModifiedBy>
  <cp:revision>27</cp:revision>
  <dcterms:modified xsi:type="dcterms:W3CDTF">2024-06-30T16:50:43Z</dcterms:modified>
</cp:coreProperties>
</file>