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91" r:id="rId33"/>
    <p:sldId id="287" r:id="rId34"/>
    <p:sldId id="292" r:id="rId35"/>
    <p:sldId id="288" r:id="rId36"/>
    <p:sldId id="290" r:id="rId37"/>
  </p:sldIdLst>
  <p:sldSz cx="9144000" cy="5143500" type="screen16x9"/>
  <p:notesSz cx="6858000" cy="9144000"/>
  <p:embeddedFontLst>
    <p:embeddedFont>
      <p:font typeface="Helvetica Neue" panose="020B0604020202020204" charset="0"/>
      <p:regular r:id="rId39"/>
      <p:bold r:id="rId40"/>
      <p:italic r:id="rId41"/>
      <p:boldItalic r:id="rId42"/>
    </p:embeddedFont>
    <p:embeddedFont>
      <p:font typeface="Lato" panose="020F0502020204030203" pitchFamily="34" charset="0"/>
      <p:regular r:id="rId43"/>
      <p:bold r:id="rId44"/>
      <p:italic r:id="rId45"/>
      <p:boldItalic r:id="rId46"/>
    </p:embeddedFont>
    <p:embeddedFont>
      <p:font typeface="Raleway" pitchFamily="2" charset="0"/>
      <p:regular r:id="rId47"/>
      <p:bold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BEB1A4FB-634E-4C79-A332-613306873C91}">
          <p14:sldIdLst>
            <p14:sldId id="256"/>
            <p14:sldId id="257"/>
            <p14:sldId id="258"/>
            <p14:sldId id="259"/>
          </p14:sldIdLst>
        </p14:section>
        <p14:section name="Untitled Section" id="{441E3700-0ED3-4FE4-BF9B-7D91676EF160}">
          <p14:sldIdLst>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91"/>
            <p14:sldId id="287"/>
            <p14:sldId id="292"/>
            <p14:sldId id="288"/>
            <p14:sldId id="290"/>
          </p14:sldIdLst>
        </p14:section>
      </p14:sectionLst>
    </p:ex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E4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26B94D2-5660-4656-A8A2-F9A8FE47ECE2}">
  <a:tblStyle styleId="{926B94D2-5660-4656-A8A2-F9A8FE47ECE2}"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D2B67D7-6702-4546-ABA7-5D487AF78511}" styleName="Table_1">
    <a:wholeTbl>
      <a:tcTxStyle>
        <a:font>
          <a:latin typeface="Arial"/>
          <a:ea typeface="Arial"/>
          <a:cs typeface="Arial"/>
        </a:font>
        <a:srgbClr val="000000"/>
      </a:tcTxStyle>
      <a:tcStyle>
        <a:tcBdr>
          <a:left>
            <a:ln cap="flat" cmpd="sng">
              <a:solidFill>
                <a:srgbClr val="000000"/>
              </a:solidFill>
              <a:prstDash val="solid"/>
              <a:round/>
              <a:headEnd type="none" w="sm" len="sm"/>
              <a:tailEnd type="none" w="sm" len="sm"/>
            </a:ln>
          </a:left>
          <a:right>
            <a:ln cap="flat" cmpd="sng">
              <a:solidFill>
                <a:srgbClr val="000000"/>
              </a:solidFill>
              <a:prstDash val="solid"/>
              <a:round/>
              <a:headEnd type="none" w="sm" len="sm"/>
              <a:tailEnd type="none" w="sm" len="sm"/>
            </a:ln>
          </a:right>
          <a:top>
            <a:ln cap="flat" cmpd="sng">
              <a:solidFill>
                <a:srgbClr val="000000"/>
              </a:solidFill>
              <a:prstDash val="solid"/>
              <a:round/>
              <a:headEnd type="none" w="sm" len="sm"/>
              <a:tailEnd type="none" w="sm" len="sm"/>
            </a:ln>
          </a:top>
          <a:bottom>
            <a:ln cap="flat" cmpd="sng">
              <a:solidFill>
                <a:srgbClr val="000000"/>
              </a:solidFill>
              <a:prstDash val="solid"/>
              <a:round/>
              <a:headEnd type="none" w="sm" len="sm"/>
              <a:tailEnd type="none" w="sm" len="sm"/>
            </a:ln>
          </a:bottom>
          <a:insideH>
            <a:ln cap="flat" cmpd="sng">
              <a:solidFill>
                <a:srgbClr val="000000"/>
              </a:solidFill>
              <a:prstDash val="solid"/>
              <a:round/>
              <a:headEnd type="none" w="sm" len="sm"/>
              <a:tailEnd type="none" w="sm" len="sm"/>
            </a:ln>
          </a:insideH>
          <a:insideV>
            <a:ln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2F9EEB2-ED4D-4E30-B903-13DA2D7A60E0}" styleName="Table_2">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0AA4320-02E1-4A76-8B20-7675AF9A14E6}" styleName="Table_3">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66813" autoAdjust="0"/>
  </p:normalViewPr>
  <p:slideViewPr>
    <p:cSldViewPr snapToGrid="0">
      <p:cViewPr varScale="1">
        <p:scale>
          <a:sx n="91" d="100"/>
          <a:sy n="91" d="100"/>
        </p:scale>
        <p:origin x="1108" y="48"/>
      </p:cViewPr>
      <p:guideLst>
        <p:guide orient="horz" pos="1620"/>
        <p:guide pos="2880"/>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Good Afternoon everyone, our team will be presenting our Senior Design Project, the Purrfect Cleaner</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e1a22977b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2e1a22977b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For the switch and push buttons, the switch will be used to control the power of the device, </a:t>
            </a:r>
            <a:r>
              <a:rPr lang="en-US" b="0" i="0" dirty="0">
                <a:solidFill>
                  <a:srgbClr val="0D0D0D"/>
                </a:solidFill>
                <a:effectLst/>
                <a:highlight>
                  <a:srgbClr val="FFFFFF"/>
                </a:highlight>
                <a:latin typeface="ui-sans-serif"/>
              </a:rPr>
              <a:t>The buttons are designed to be used for user inputs, allowing us to implement different operating modes. </a:t>
            </a:r>
            <a:r>
              <a:rPr lang="en-US" dirty="0"/>
              <a:t>we didn’t choose any specific models for these two components, because our </a:t>
            </a:r>
            <a:r>
              <a:rPr lang="en-US" b="0" i="0" dirty="0">
                <a:solidFill>
                  <a:srgbClr val="0D0D0D"/>
                </a:solidFill>
                <a:effectLst/>
                <a:highlight>
                  <a:srgbClr val="FFFFFF"/>
                </a:highlight>
                <a:latin typeface="ui-sans-serif"/>
              </a:rPr>
              <a:t>primary requirement is to detect when the button is pushed or when the switch is flicked, and any models can achieve that.</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05db1601ac38574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105db1601ac38574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e2237e605d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2e2237e605d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As Eliezer was saying, the Motion sensor will be used for safety purposes. If the motion sensor detects any movements when the motor is operating. The motor will be put on hold. This sensor runs at 5 volts with 100mA current consumption. We chose this specific model because it allows us to set our desired configuration like changing the detecting range. Previously, we were using a HC-SR501 but it has unknown angle of detection and it was giving us trouble due to its sensitivity. Therefore, we decided to use an obstacle detector instead. </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e2237e605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e2237e605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e1a22977b9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2e1a22977b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microcontroller chip we are using operates at 5 volts. According to the datasheet of the motor, the operating voltage of the motor should be around 6 volts. However, the voltage coming out from the power supply is only 5 voltage, therefore, we implemented a 5 volts to 6.5 volts DC-DC converter. We chose 6.5 volts as the output to consider power losses throughout the system. We designed this converter by using the TI </a:t>
            </a:r>
            <a:r>
              <a:rPr lang="en-US" dirty="0" err="1"/>
              <a:t>webench</a:t>
            </a:r>
            <a:r>
              <a:rPr lang="en-US" dirty="0"/>
              <a:t> circuit designer,  with this DC-DC converter, there will now be sufficient voltage supply for the motor. </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e1a22977b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2e1a22977b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Since the motor operates at a different </a:t>
            </a:r>
            <a:r>
              <a:rPr lang="en-US" dirty="0" err="1"/>
              <a:t>votlage</a:t>
            </a:r>
            <a:r>
              <a:rPr lang="en-US" dirty="0"/>
              <a:t> from everything else on the device, we need a way to switch the motor on and off accordingly. After some research, we decided to use an enhancement NMOS to act as a switch for the motor. We have the output of the MCU connected to the gate pin of the NMOS and the motor with the supply connected to the drain pin. According to MOSFET characteristic. If the gate-source voltage is higher than the thermal voltage, the </a:t>
            </a:r>
            <a:r>
              <a:rPr lang="en-US" dirty="0" err="1"/>
              <a:t>mosfect</a:t>
            </a:r>
            <a:r>
              <a:rPr lang="en-US" dirty="0"/>
              <a:t> is going to turn on, which means it is operating in the saturation region. And when the gate-source voltage is less than the thermal voltage, the MOSFECT operates in the cut-off region, which opens the circuit. The down side of this setup is that when the </a:t>
            </a:r>
            <a:r>
              <a:rPr lang="en-US" dirty="0" err="1"/>
              <a:t>mosfect</a:t>
            </a:r>
            <a:r>
              <a:rPr lang="en-US" dirty="0"/>
              <a:t> is </a:t>
            </a:r>
            <a:r>
              <a:rPr lang="en-US" dirty="0" err="1"/>
              <a:t>operatin</a:t>
            </a:r>
            <a:r>
              <a:rPr lang="en-US" dirty="0"/>
              <a:t>, it will consume a portion of the power that are supplied to the motor.   </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e056cee25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2e056cee25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e08d2a296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e08d2a296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e08d2a296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e08d2a296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e1fd337b1c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2e1fd337b1c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spcBef>
                <a:spcPts val="0"/>
              </a:spcBef>
              <a:spcAft>
                <a:spcPts val="0"/>
              </a:spcAft>
            </a:pPr>
            <a:r>
              <a:rPr lang="en-US" sz="1800" b="0" i="0" u="none" strike="noStrike" dirty="0">
                <a:solidFill>
                  <a:srgbClr val="595959"/>
                </a:solidFill>
                <a:effectLst/>
                <a:latin typeface="Lato" panose="020F0502020204030203" pitchFamily="34" charset="0"/>
              </a:rPr>
              <a:t>The Purrfect cleaner litter box will consist of a BC plywood exterior containing a base and smoothened perimeter. Our sifting comb consists of 3D printed high density filament. Our box contains a 1-layer tray system which is BC plywood. The upper layer expels the litter, while the lower layer holds the litter in place. A wooden tray designed to catch the cat excrement during the cleaning cycle is placed under the edge of the box. The tray will be outfitted with a disposable mini trash bag allowing for easy cleaning with little to no leftover mess. The back of the litter box contains a control panel with the two buttons, including the on and off and run now/standby. Additionally, the control panel has an led, which will flicker on and off during standby mode. There are 11 L brackets placed around the box that reinforce the structure. All side of the box were glued together using a wood glue. All sprockets and cylinders are mounted on the box using M5 and M4 screws. Hot glue was used to seal any potential leaks in the box. </a:t>
            </a:r>
            <a:endParaRPr lang="en-US" b="0" dirty="0">
              <a:effectLst/>
            </a:endParaRPr>
          </a:p>
          <a:p>
            <a:pPr marL="158750" indent="0">
              <a:buNone/>
            </a:pPr>
            <a:br>
              <a:rPr lang="en-US" dirty="0"/>
            </a:b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e056cee25a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2e056cee25a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e2237e605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2e2237e605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e0c872d49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2e0c872d49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For the software portion of our project, our main focus was to get the motion sensor, weight sensor, and timer working. The basic structure of the motion sensor code was to have the </a:t>
            </a:r>
            <a:r>
              <a:rPr lang="en-US" dirty="0" err="1"/>
              <a:t>mcu</a:t>
            </a:r>
            <a:r>
              <a:rPr lang="en-US" dirty="0"/>
              <a:t> constantly read the state of the motion sensor and if there was an object within 7 meters of one of the sensors then the motor would receive a signal to stop and pause the cleaning cycle. For the weight sensor code, the MCU would again constantly read the state of the sensor and would pause the cycle as well if additional weight is detected. It would also record the weight of the cat and send it to the database so that the owner can view it on a weight chart on the mobile application. Lastly the timer code is responsible for keeping track every 4 hours in order for the cleaning cycle to operate accordingly. In the case that the motion and/or weight sensor detect anything, the timer would shut of and restart once the sensors do not detect anything anymore.</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e0c872d491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2e0c872d49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software flowchart shows that the users would have 2 inputs which are the cleaning Mode (input 2) which activates the manual cleaning and standby mode(input 1) which pauses all sensors and the timer with one press and the user would have to press it again to resume the timer and sensors. But in the case that no buttons were pressed, the timer would start and the weight and motion sensors would detect if anything has entered the box. If one has detect anything the timer would be paused and the LED on the PCB would turn on signaling that the timer will be paused until the moving object is removed. Once cleaning mode starts, the motor would run and the weight sensor would be the only sensor operating to make sure the cat is not inside while cleaning. Once cleaning ends the timer resets and the process starts over.</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e0c872d491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e0c872d491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 stack we are using is the MERN stack. It consists of 4 software-technologies which are MongoDB(the database), </a:t>
            </a:r>
            <a:r>
              <a:rPr lang="en-US" dirty="0" err="1"/>
              <a:t>ExpressJS</a:t>
            </a:r>
            <a:r>
              <a:rPr lang="en-US" dirty="0"/>
              <a:t>(that helps with the backend development), React( the </a:t>
            </a:r>
            <a:r>
              <a:rPr lang="en-US" dirty="0" err="1"/>
              <a:t>javascript</a:t>
            </a:r>
            <a:r>
              <a:rPr lang="en-US" dirty="0"/>
              <a:t> library), and NodeJS( the JavaScript run environment). We chose this stack because since we are planning to make a mobile application for our Purrfect Cleaner, we have seen that most mobile applications' software technologies mainly use JavaScript which is used for most apps and is considered a standard. </a:t>
            </a:r>
            <a:r>
              <a:rPr lang="en-US" dirty="0" err="1"/>
              <a:t>Mern</a:t>
            </a:r>
            <a:r>
              <a:rPr lang="en-US" dirty="0"/>
              <a:t> Stack is also much more flexible in both the front and back end portions of an application than Lamp Stack.</a:t>
            </a:r>
          </a:p>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e17cb72e4e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e17cb72e4e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cloud service we plan on using is the Digital Ocean droplets. The reason why we chose this is because we previously had a positive experience and the features that it provides such as the amount of disk storage and the selection of multiple virtual CPUS come with an affordable price.</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e1bdded8e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2e1bdded8e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entity relationship diagram or ERD for short shows the structure of what our database on MongoDB would look like. It consists of 4 boxes which are the users, the litterbox, sensors, and the owners cat. Each box is connected by their own primary key or (PK) and foreign key or (FK) which are unique IDs to send/receive stored information contained in each box for a specific user with their very own unique ID.</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e0c872d491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e0c872d491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use case diagram illustrates how are app will work. Basically, the users would be able to create and account with a valid email address and login into said account to be able to view their cat’s weight chart and view past alerts sent to their email address. They would also be able to log out as well.</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e17cb72e4e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e17cb72e4e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plan to have 7 pages in total for our mobile app. The Access page would be where users can choose to login or sign in to their account. The sign up and sign in pages would allow the user to create and sign into their accounts. The signup page would also include verification for the email address so that the user would be able to successfully receive alerts about when the waste bin is full. The home page would give the option to view the alerts page and the weight chart page. Lastly the settings page would allow the owner to input their cat’s name and the chance to be able to change their password.                  (</a:t>
            </a:r>
            <a:r>
              <a:rPr lang="en-US" dirty="0" err="1"/>
              <a:t>REDo</a:t>
            </a:r>
            <a:r>
              <a:rPr lang="en-US" dirty="0"/>
              <a:t>)</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e2237e605d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e2237e605d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e17cb72e4e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2e17cb72e4e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For the standards we have chosen to look at standards in both the Electrical and Software portions of our project. Listed here we have standards regarding the USB-C port which mentions the design and capabilities of the port, the American power standard goes into detail about the power standards and requirements in the North American region, the I triple E standard for </a:t>
            </a:r>
            <a:r>
              <a:rPr lang="en-US" dirty="0" err="1"/>
              <a:t>Wifi</a:t>
            </a:r>
            <a:r>
              <a:rPr lang="en-US" dirty="0"/>
              <a:t> which mentions the standard transfer rates and ranges of </a:t>
            </a:r>
            <a:r>
              <a:rPr lang="en-US" dirty="0" err="1"/>
              <a:t>wifi</a:t>
            </a:r>
            <a:r>
              <a:rPr lang="en-US" dirty="0"/>
              <a:t> enabled devices, and lastly the simple Mail transfer protocol which is about how mail is transferred across the internet. </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e056cee25a_2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e056cee25a_2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Listed here are the topics we are going to discuss in our presentation. We will go over the components we selected, the hardware, software, standards and constrains, and lastly the administrative content.</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e1fd337b1c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2e1fd337b1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595959"/>
                </a:solidFill>
                <a:effectLst/>
                <a:latin typeface="Lato" panose="020F0502020204030203" pitchFamily="34" charset="0"/>
              </a:rPr>
              <a:t>Now we will discuss our project’s design constraints. Our first major constraint is User Safety. We had to make sure that our product would be suitable for a range of user factors including age and allergy conditions. The next constraint is cat safety. Our project is designed to not only serve cats of ranging ages and sizes, but also protect them and ensure their health. Our group has been limited by time constraints. Given that our project is due over the summer instead of in the fall we have had to allocate a greater percentage of our available time to the project. Another constraint is security. Any mobile based communication must be protected to avoid potential cyber attacks. Affordability is another great constraint our group has applied. We intend to create a well functioning product, whose net cost will be competitive to other potential products on the market. Our last major constraint is preserving intellectual property and ethical practices. Due to there being many other products on the market, our group has taken extra steps to ensure creative uniqueness and authenticity. </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e2237e605d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e2237e605d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e08d2a2964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2e08d2a2964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e1a22977b9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2e1a22977b9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Here are some takeaways from our project. Our current product works fine and meet all our design requirements. But if we have the chance to start this project from the beginning we would have pay more attention to the following issues. Getting the PCB and all the electronics working is not the hard part. However, our product use a belt system it was hard for us EEs and </a:t>
            </a:r>
            <a:r>
              <a:rPr lang="en-US" dirty="0" err="1"/>
              <a:t>Cpes</a:t>
            </a:r>
            <a:r>
              <a:rPr lang="en-US" dirty="0"/>
              <a:t> to integrate with our electronics. The next issue is that we tried to use the cheapest part that would get the job done. But in senior design 2 we actually end up spending more money on better quality parts because the cheap parts weren’t functioning as we thought.    </a:t>
            </a: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e2237e605d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2e2237e605d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Thank you for watching our presentation. Before we go, are there any questions?</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e056cee25a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2e056cee25a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Our main objectives for our senior Design project are about enhancing the quality of life for the owners and implementing safety features. So we decided to have a cleaning cycle that operates every four hours and as a stretch goal we also wanted a mobile application that alerts the owner when the waste bin is full or record information on the cat such as their weight, but we were unable to meet this stretch goal for the final demo and live presentation. For the safety features we decided to have both motion sensors and weight sensors to ensure that the cleaning cycle would be in stand by mode and not start if the cat is near or inside the box</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05db1601ac3857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105db1601ac3857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spcBef>
                <a:spcPts val="0"/>
              </a:spcBef>
              <a:spcAft>
                <a:spcPts val="0"/>
              </a:spcAft>
            </a:pPr>
            <a:r>
              <a:rPr lang="en-US" sz="1800" b="0" i="0" u="none" strike="noStrike" dirty="0">
                <a:solidFill>
                  <a:srgbClr val="000000"/>
                </a:solidFill>
                <a:effectLst/>
                <a:latin typeface="Lato" panose="020F0502020204030203" pitchFamily="34" charset="0"/>
              </a:rPr>
              <a:t>Now we will discuss our group's engineering requirements. Firstly, our group has placed a paramount focus on affordability for the user. Likewise, we aim to produce an automatic litter box whose total cost in parts will not exceed $150. Next we have set our project to contain multifunctional features with a minimum requirement of 2 distinct functions. In terms of size parameters, our project is targeted to not exceed 50 cm X  40 cm X 15 cm in terms of length, width, and height. We expect to produce responsive and reliable products with no feature delaying more than 2 seconds to communicate with the user. In regards to the litterbox’s cleaning time we have a hard cap of 120 seconds for a complete cycle. Finally, we emphasize minimal power consumption with a maximum of 3 watts usage during 1 cycle. </a:t>
            </a:r>
            <a:endParaRPr lang="en-US" b="0" dirty="0">
              <a:effectLst/>
            </a:endParaRPr>
          </a:p>
          <a:p>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e2237e605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e2237e605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e056cee25a_3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e056cee25a_3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e1fd337b1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e1fd337b1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Our next component is the worm gear motor. </a:t>
            </a:r>
            <a:r>
              <a:rPr lang="en-US" sz="1800" b="0" i="0" u="none" strike="noStrike" dirty="0">
                <a:solidFill>
                  <a:srgbClr val="595959"/>
                </a:solidFill>
                <a:effectLst/>
                <a:latin typeface="Lato" panose="020F0502020204030203" pitchFamily="34" charset="0"/>
              </a:rPr>
              <a:t>The Worm Gear motor will be implemented in the cat litter box to accomplish the chief goals of automatic functionality, safety, and ease of use for the user. The motor will function in the litterbox as the driving mechanism for the filtration comb that will periodically sift through the cat litter, picking up any excrement as it completes its cycle. The motor will automatically run every 4 hours as configured to receive power by the MCU. The motor can also be activated manually through a “Run Now” button or mobile application </a:t>
            </a:r>
            <a:r>
              <a:rPr lang="en-US" sz="1800" b="0" i="0" u="none" strike="noStrike" dirty="0" err="1">
                <a:solidFill>
                  <a:srgbClr val="595959"/>
                </a:solidFill>
                <a:effectLst/>
                <a:latin typeface="Lato" panose="020F0502020204030203" pitchFamily="34" charset="0"/>
              </a:rPr>
              <a:t>wifi</a:t>
            </a:r>
            <a:r>
              <a:rPr lang="en-US" sz="1800" b="0" i="0" u="none" strike="noStrike" dirty="0">
                <a:solidFill>
                  <a:srgbClr val="595959"/>
                </a:solidFill>
                <a:effectLst/>
                <a:latin typeface="Lato" panose="020F0502020204030203" pitchFamily="34" charset="0"/>
              </a:rPr>
              <a:t> signal. The weight and motion sensors will assist the motor by communicating with the MCU upon being triggered. Consequently, any detection from either sensor will temporarily stop the motor for a delayed time placing the device in standby mode. Eventually, the motor will attempt to run again after both sensors are inactive ensuring cat and user safety.  Our group chose to implement a worm gear motor due to its structural self-locking mechanism and directional reversibility. Specifically, our group picked the NFP-5840-36ZY-1280 model due to its high customer ratings and affordability. </a:t>
            </a:r>
            <a:endParaRPr lang="en-US" b="0" dirty="0">
              <a:effectLst/>
            </a:endParaRPr>
          </a:p>
          <a:p>
            <a:pPr marL="158750" indent="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e1a22977b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2e1a22977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Now moving on to the power supply, we decided to have the device plugged into the wall outlet considering that the customers are unlikely to move our product around frequently. The </a:t>
            </a:r>
            <a:r>
              <a:rPr lang="en-US" dirty="0" err="1"/>
              <a:t>puerfect</a:t>
            </a:r>
            <a:r>
              <a:rPr lang="en-US" dirty="0"/>
              <a:t> cleaner is going to consume power from the outlet and convert the 120 AC voltage to 5 volts DC output with an AC-DC converter. The reason we are choosing 5 volts output is that the microcontroller we are using is the </a:t>
            </a:r>
            <a:r>
              <a:rPr lang="en-US" dirty="0" err="1"/>
              <a:t>atmega</a:t>
            </a:r>
            <a:r>
              <a:rPr lang="en-US" dirty="0"/>
              <a:t> 328p that operates at 5 volts, and the most common AC-DC converter that are in the market has 5 volts output due to the demand of mobile device charging.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0"/>
              </a:spcBef>
              <a:spcAft>
                <a:spcPts val="0"/>
              </a:spcAft>
              <a:buClr>
                <a:schemeClr val="lt1"/>
              </a:buClr>
              <a:buSzPts val="1100"/>
              <a:buChar char="○"/>
              <a:defRPr>
                <a:solidFill>
                  <a:schemeClr val="lt1"/>
                </a:solidFill>
              </a:defRPr>
            </a:lvl2pPr>
            <a:lvl3pPr marL="1371600" lvl="2" indent="-298450">
              <a:spcBef>
                <a:spcPts val="0"/>
              </a:spcBef>
              <a:spcAft>
                <a:spcPts val="0"/>
              </a:spcAft>
              <a:buClr>
                <a:schemeClr val="lt1"/>
              </a:buClr>
              <a:buSzPts val="1100"/>
              <a:buChar char="■"/>
              <a:defRPr>
                <a:solidFill>
                  <a:schemeClr val="lt1"/>
                </a:solidFill>
              </a:defRPr>
            </a:lvl3pPr>
            <a:lvl4pPr marL="1828800" lvl="3" indent="-298450">
              <a:spcBef>
                <a:spcPts val="0"/>
              </a:spcBef>
              <a:spcAft>
                <a:spcPts val="0"/>
              </a:spcAft>
              <a:buClr>
                <a:schemeClr val="lt1"/>
              </a:buClr>
              <a:buSzPts val="1100"/>
              <a:buChar char="●"/>
              <a:defRPr>
                <a:solidFill>
                  <a:schemeClr val="lt1"/>
                </a:solidFill>
              </a:defRPr>
            </a:lvl4pPr>
            <a:lvl5pPr marL="2286000" lvl="4" indent="-298450">
              <a:spcBef>
                <a:spcPts val="0"/>
              </a:spcBef>
              <a:spcAft>
                <a:spcPts val="0"/>
              </a:spcAft>
              <a:buClr>
                <a:schemeClr val="lt1"/>
              </a:buClr>
              <a:buSzPts val="1100"/>
              <a:buChar char="○"/>
              <a:defRPr>
                <a:solidFill>
                  <a:schemeClr val="lt1"/>
                </a:solidFill>
              </a:defRPr>
            </a:lvl5pPr>
            <a:lvl6pPr marL="2743200" lvl="5" indent="-298450">
              <a:spcBef>
                <a:spcPts val="0"/>
              </a:spcBef>
              <a:spcAft>
                <a:spcPts val="0"/>
              </a:spcAft>
              <a:buClr>
                <a:schemeClr val="lt1"/>
              </a:buClr>
              <a:buSzPts val="1100"/>
              <a:buChar char="■"/>
              <a:defRPr>
                <a:solidFill>
                  <a:schemeClr val="lt1"/>
                </a:solidFill>
              </a:defRPr>
            </a:lvl6pPr>
            <a:lvl7pPr marL="3200400" lvl="6" indent="-298450">
              <a:spcBef>
                <a:spcPts val="0"/>
              </a:spcBef>
              <a:spcAft>
                <a:spcPts val="0"/>
              </a:spcAft>
              <a:buClr>
                <a:schemeClr val="lt1"/>
              </a:buClr>
              <a:buSzPts val="1100"/>
              <a:buChar char="●"/>
              <a:defRPr>
                <a:solidFill>
                  <a:schemeClr val="lt1"/>
                </a:solidFill>
              </a:defRPr>
            </a:lvl7pPr>
            <a:lvl8pPr marL="3657600" lvl="7" indent="-298450">
              <a:spcBef>
                <a:spcPts val="0"/>
              </a:spcBef>
              <a:spcAft>
                <a:spcPts val="0"/>
              </a:spcAft>
              <a:buClr>
                <a:schemeClr val="lt1"/>
              </a:buClr>
              <a:buSzPts val="1100"/>
              <a:buChar char="○"/>
              <a:defRPr>
                <a:solidFill>
                  <a:schemeClr val="lt1"/>
                </a:solidFill>
              </a:defRPr>
            </a:lvl8pPr>
            <a:lvl9pPr marL="4114800" lvl="8" indent="-298450">
              <a:spcBef>
                <a:spcPts val="0"/>
              </a:spcBef>
              <a:spcAft>
                <a:spcPts val="0"/>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Google Shape;22;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29" name="Google Shape;29;p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37" name="Google Shape;37;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8" name="Google Shape;38;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9" name="Google Shape;39;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46" name="Google Shape;46;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53" name="Google Shape;53;p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4" name="Google Shape;54;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Google Shape;60;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67" name="Google Shape;67;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Google Shape;68;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9" name="Google Shape;69;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5.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jpg"/><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5.jp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0.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slideLayout" Target="../slideLayouts/slideLayout5.xml"/><Relationship Id="rId7" Type="http://schemas.openxmlformats.org/officeDocument/2006/relationships/image" Target="../media/image21.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3.png"/><Relationship Id="rId5" Type="http://schemas.openxmlformats.org/officeDocument/2006/relationships/image" Target="../media/image6.jpeg"/><Relationship Id="rId4" Type="http://schemas.openxmlformats.org/officeDocument/2006/relationships/notesSlide" Target="../notesSlides/notesSlide19.xml"/><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5.xml"/><Relationship Id="rId7" Type="http://schemas.openxmlformats.org/officeDocument/2006/relationships/image" Target="../media/image5.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6.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image" Target="../media/image28.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9.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6.jpeg"/><Relationship Id="rId5" Type="http://schemas.openxmlformats.org/officeDocument/2006/relationships/image" Target="../media/image33.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4.jpeg"/><Relationship Id="rId5" Type="http://schemas.openxmlformats.org/officeDocument/2006/relationships/image" Target="../media/image5.jpg"/><Relationship Id="rId4"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2.png"/><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8.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6.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3"/>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PURRFECT CLEANER</a:t>
            </a:r>
            <a:endParaRPr/>
          </a:p>
        </p:txBody>
      </p:sp>
      <p:sp>
        <p:nvSpPr>
          <p:cNvPr id="87" name="Google Shape;87;p13"/>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Senior Design Project - Group 5</a:t>
            </a:r>
            <a:endParaRPr/>
          </a:p>
        </p:txBody>
      </p:sp>
      <p:sp>
        <p:nvSpPr>
          <p:cNvPr id="88" name="Google Shape;88;p1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a:t>
            </a:fld>
            <a:endParaRPr/>
          </a:p>
        </p:txBody>
      </p:sp>
      <p:pic>
        <p:nvPicPr>
          <p:cNvPr id="89" name="Google Shape;89;p13"/>
          <p:cNvPicPr preferRelativeResize="0"/>
          <p:nvPr/>
        </p:nvPicPr>
        <p:blipFill>
          <a:blip r:embed="rId5">
            <a:alphaModFix/>
          </a:blip>
          <a:stretch>
            <a:fillRect/>
          </a:stretch>
        </p:blipFill>
        <p:spPr>
          <a:xfrm>
            <a:off x="6575224" y="722724"/>
            <a:ext cx="2065597" cy="2065603"/>
          </a:xfrm>
          <a:prstGeom prst="rect">
            <a:avLst/>
          </a:prstGeom>
          <a:noFill/>
          <a:ln>
            <a:noFill/>
          </a:ln>
        </p:spPr>
      </p:pic>
      <p:pic>
        <p:nvPicPr>
          <p:cNvPr id="11" name="Audio 10">
            <a:hlinkClick r:id="" action="ppaction://media"/>
            <a:extLst>
              <a:ext uri="{FF2B5EF4-FFF2-40B4-BE49-F238E27FC236}">
                <a16:creationId xmlns:a16="http://schemas.microsoft.com/office/drawing/2014/main" id="{A093E3FF-F1F9-CED3-BE41-87D4F0885F4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7709"/>
    </mc:Choice>
    <mc:Fallback xmlns="">
      <p:transition spd="slow" advTm="7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2"/>
          <p:cNvSpPr txBox="1">
            <a:spLocks noGrp="1"/>
          </p:cNvSpPr>
          <p:nvPr>
            <p:ph type="title"/>
          </p:nvPr>
        </p:nvSpPr>
        <p:spPr>
          <a:xfrm>
            <a:off x="730000" y="1318650"/>
            <a:ext cx="4200300" cy="1381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Switch and Push Button</a:t>
            </a:r>
            <a:endParaRPr dirty="0"/>
          </a:p>
        </p:txBody>
      </p:sp>
      <p:sp>
        <p:nvSpPr>
          <p:cNvPr id="164" name="Google Shape;164;p22"/>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165" name="Google Shape;165;p22"/>
          <p:cNvSpPr txBox="1">
            <a:spLocks noGrp="1"/>
          </p:cNvSpPr>
          <p:nvPr>
            <p:ph type="sldNum" idx="12"/>
          </p:nvPr>
        </p:nvSpPr>
        <p:spPr>
          <a:xfrm>
            <a:off x="7193544" y="4749850"/>
            <a:ext cx="18915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r>
              <a:rPr lang="en" dirty="0"/>
              <a:t>Junxu Zeng EE</a:t>
            </a:r>
            <a:endParaRPr dirty="0"/>
          </a:p>
        </p:txBody>
      </p:sp>
      <p:graphicFrame>
        <p:nvGraphicFramePr>
          <p:cNvPr id="166" name="Google Shape;166;p22"/>
          <p:cNvGraphicFramePr/>
          <p:nvPr>
            <p:extLst>
              <p:ext uri="{D42A27DB-BD31-4B8C-83A1-F6EECF244321}">
                <p14:modId xmlns:p14="http://schemas.microsoft.com/office/powerpoint/2010/main" val="1060174078"/>
              </p:ext>
            </p:extLst>
          </p:nvPr>
        </p:nvGraphicFramePr>
        <p:xfrm>
          <a:off x="3862316" y="1947213"/>
          <a:ext cx="5120034" cy="2273925"/>
        </p:xfrm>
        <a:graphic>
          <a:graphicData uri="http://schemas.openxmlformats.org/drawingml/2006/table">
            <a:tbl>
              <a:tblPr>
                <a:noFill/>
                <a:tableStyleId>{926B94D2-5660-4656-A8A2-F9A8FE47ECE2}</a:tableStyleId>
              </a:tblPr>
              <a:tblGrid>
                <a:gridCol w="1024012">
                  <a:extLst>
                    <a:ext uri="{9D8B030D-6E8A-4147-A177-3AD203B41FA5}">
                      <a16:colId xmlns:a16="http://schemas.microsoft.com/office/drawing/2014/main" val="20000"/>
                    </a:ext>
                  </a:extLst>
                </a:gridCol>
                <a:gridCol w="1164387">
                  <a:extLst>
                    <a:ext uri="{9D8B030D-6E8A-4147-A177-3AD203B41FA5}">
                      <a16:colId xmlns:a16="http://schemas.microsoft.com/office/drawing/2014/main" val="20001"/>
                    </a:ext>
                  </a:extLst>
                </a:gridCol>
                <a:gridCol w="883611">
                  <a:extLst>
                    <a:ext uri="{9D8B030D-6E8A-4147-A177-3AD203B41FA5}">
                      <a16:colId xmlns:a16="http://schemas.microsoft.com/office/drawing/2014/main" val="20002"/>
                    </a:ext>
                  </a:extLst>
                </a:gridCol>
                <a:gridCol w="1024012">
                  <a:extLst>
                    <a:ext uri="{9D8B030D-6E8A-4147-A177-3AD203B41FA5}">
                      <a16:colId xmlns:a16="http://schemas.microsoft.com/office/drawing/2014/main" val="20003"/>
                    </a:ext>
                  </a:extLst>
                </a:gridCol>
                <a:gridCol w="1024012">
                  <a:extLst>
                    <a:ext uri="{9D8B030D-6E8A-4147-A177-3AD203B41FA5}">
                      <a16:colId xmlns:a16="http://schemas.microsoft.com/office/drawing/2014/main" val="20004"/>
                    </a:ext>
                  </a:extLst>
                </a:gridCol>
              </a:tblGrid>
              <a:tr h="376000">
                <a:tc>
                  <a:txBody>
                    <a:bodyPr/>
                    <a:lstStyle/>
                    <a:p>
                      <a:pPr marL="0" lvl="0" indent="0" algn="just" rtl="0">
                        <a:spcBef>
                          <a:spcPts val="0"/>
                        </a:spcBef>
                        <a:spcAft>
                          <a:spcPts val="0"/>
                        </a:spcAft>
                        <a:buNone/>
                      </a:pPr>
                      <a:r>
                        <a:rPr lang="en" sz="1200" b="1">
                          <a:solidFill>
                            <a:srgbClr val="FFFFFF"/>
                          </a:solidFill>
                          <a:latin typeface="Helvetica Neue"/>
                          <a:ea typeface="Helvetica Neue"/>
                          <a:cs typeface="Helvetica Neue"/>
                          <a:sym typeface="Helvetica Neue"/>
                        </a:rPr>
                        <a:t>Parameters</a:t>
                      </a:r>
                      <a:endParaRPr sz="1200" b="1">
                        <a:solidFill>
                          <a:srgbClr val="FFFFFF"/>
                        </a:solidFill>
                        <a:latin typeface="Helvetica Neue"/>
                        <a:ea typeface="Helvetica Neue"/>
                        <a:cs typeface="Helvetica Neue"/>
                        <a:sym typeface="Helvetica Neue"/>
                      </a:endParaRPr>
                    </a:p>
                  </a:txBody>
                  <a:tcPr marL="63500" marR="63500" marT="63500" marB="63500">
                    <a:solidFill>
                      <a:srgbClr val="156082"/>
                    </a:solidFill>
                  </a:tcPr>
                </a:tc>
                <a:tc>
                  <a:txBody>
                    <a:bodyPr/>
                    <a:lstStyle/>
                    <a:p>
                      <a:pPr marL="0" lvl="0" indent="0" algn="just" rtl="0">
                        <a:spcBef>
                          <a:spcPts val="0"/>
                        </a:spcBef>
                        <a:spcAft>
                          <a:spcPts val="0"/>
                        </a:spcAft>
                        <a:buNone/>
                      </a:pPr>
                      <a:r>
                        <a:rPr lang="en" sz="1200" b="1">
                          <a:solidFill>
                            <a:srgbClr val="FFFFFF"/>
                          </a:solidFill>
                          <a:latin typeface="Helvetica Neue"/>
                          <a:ea typeface="Helvetica Neue"/>
                          <a:cs typeface="Helvetica Neue"/>
                          <a:sym typeface="Helvetica Neue"/>
                        </a:rPr>
                        <a:t>Conditions/Descriptions </a:t>
                      </a:r>
                      <a:endParaRPr sz="1200" b="1">
                        <a:solidFill>
                          <a:srgbClr val="FFFFFF"/>
                        </a:solidFill>
                        <a:latin typeface="Helvetica Neue"/>
                        <a:ea typeface="Helvetica Neue"/>
                        <a:cs typeface="Helvetica Neue"/>
                        <a:sym typeface="Helvetica Neue"/>
                      </a:endParaRPr>
                    </a:p>
                  </a:txBody>
                  <a:tcPr marL="63500" marR="63500" marT="63500" marB="63500">
                    <a:solidFill>
                      <a:srgbClr val="156082"/>
                    </a:solidFill>
                  </a:tcPr>
                </a:tc>
                <a:tc>
                  <a:txBody>
                    <a:bodyPr/>
                    <a:lstStyle/>
                    <a:p>
                      <a:pPr marL="0" lvl="0" indent="0" algn="just" rtl="0">
                        <a:spcBef>
                          <a:spcPts val="0"/>
                        </a:spcBef>
                        <a:spcAft>
                          <a:spcPts val="0"/>
                        </a:spcAft>
                        <a:buNone/>
                      </a:pPr>
                      <a:r>
                        <a:rPr lang="en" sz="1200" b="1">
                          <a:solidFill>
                            <a:srgbClr val="FFFFFF"/>
                          </a:solidFill>
                          <a:latin typeface="Helvetica Neue"/>
                          <a:ea typeface="Helvetica Neue"/>
                          <a:cs typeface="Helvetica Neue"/>
                          <a:sym typeface="Helvetica Neue"/>
                        </a:rPr>
                        <a:t>Min</a:t>
                      </a:r>
                      <a:endParaRPr sz="1200" b="1">
                        <a:solidFill>
                          <a:srgbClr val="FFFFFF"/>
                        </a:solidFill>
                        <a:latin typeface="Helvetica Neue"/>
                        <a:ea typeface="Helvetica Neue"/>
                        <a:cs typeface="Helvetica Neue"/>
                        <a:sym typeface="Helvetica Neue"/>
                      </a:endParaRPr>
                    </a:p>
                  </a:txBody>
                  <a:tcPr marL="63500" marR="63500" marT="63500" marB="63500">
                    <a:solidFill>
                      <a:srgbClr val="156082"/>
                    </a:solidFill>
                  </a:tcPr>
                </a:tc>
                <a:tc>
                  <a:txBody>
                    <a:bodyPr/>
                    <a:lstStyle/>
                    <a:p>
                      <a:pPr marL="0" lvl="0" indent="0" algn="just" rtl="0">
                        <a:spcBef>
                          <a:spcPts val="0"/>
                        </a:spcBef>
                        <a:spcAft>
                          <a:spcPts val="0"/>
                        </a:spcAft>
                        <a:buNone/>
                      </a:pPr>
                      <a:r>
                        <a:rPr lang="en" sz="1200" b="1">
                          <a:solidFill>
                            <a:srgbClr val="FFFFFF"/>
                          </a:solidFill>
                          <a:latin typeface="Helvetica Neue"/>
                          <a:ea typeface="Helvetica Neue"/>
                          <a:cs typeface="Helvetica Neue"/>
                          <a:sym typeface="Helvetica Neue"/>
                        </a:rPr>
                        <a:t>Max</a:t>
                      </a:r>
                      <a:endParaRPr sz="1200" b="1">
                        <a:solidFill>
                          <a:srgbClr val="FFFFFF"/>
                        </a:solidFill>
                        <a:latin typeface="Helvetica Neue"/>
                        <a:ea typeface="Helvetica Neue"/>
                        <a:cs typeface="Helvetica Neue"/>
                        <a:sym typeface="Helvetica Neue"/>
                      </a:endParaRPr>
                    </a:p>
                  </a:txBody>
                  <a:tcPr marL="63500" marR="63500" marT="63500" marB="63500">
                    <a:solidFill>
                      <a:srgbClr val="156082"/>
                    </a:solidFill>
                  </a:tcPr>
                </a:tc>
                <a:tc>
                  <a:txBody>
                    <a:bodyPr/>
                    <a:lstStyle/>
                    <a:p>
                      <a:pPr marL="0" lvl="0" indent="0" algn="just" rtl="0">
                        <a:spcBef>
                          <a:spcPts val="0"/>
                        </a:spcBef>
                        <a:spcAft>
                          <a:spcPts val="0"/>
                        </a:spcAft>
                        <a:buNone/>
                      </a:pPr>
                      <a:r>
                        <a:rPr lang="en" sz="1200" b="1">
                          <a:solidFill>
                            <a:srgbClr val="FFFFFF"/>
                          </a:solidFill>
                          <a:latin typeface="Helvetica Neue"/>
                          <a:ea typeface="Helvetica Neue"/>
                          <a:cs typeface="Helvetica Neue"/>
                          <a:sym typeface="Helvetica Neue"/>
                        </a:rPr>
                        <a:t>Units</a:t>
                      </a:r>
                      <a:endParaRPr sz="1200" b="1">
                        <a:solidFill>
                          <a:srgbClr val="FFFFFF"/>
                        </a:solidFill>
                        <a:latin typeface="Helvetica Neue"/>
                        <a:ea typeface="Helvetica Neue"/>
                        <a:cs typeface="Helvetica Neue"/>
                        <a:sym typeface="Helvetica Neue"/>
                      </a:endParaRPr>
                    </a:p>
                  </a:txBody>
                  <a:tcPr marL="63500" marR="63500" marT="63500" marB="63500">
                    <a:solidFill>
                      <a:srgbClr val="156082"/>
                    </a:solidFill>
                  </a:tcPr>
                </a:tc>
                <a:extLst>
                  <a:ext uri="{0D108BD9-81ED-4DB2-BD59-A6C34878D82A}">
                    <a16:rowId xmlns:a16="http://schemas.microsoft.com/office/drawing/2014/main" val="10000"/>
                  </a:ext>
                </a:extLst>
              </a:tr>
              <a:tr h="597525">
                <a:tc>
                  <a:txBody>
                    <a:bodyPr/>
                    <a:lstStyle/>
                    <a:p>
                      <a:pPr marL="0" lvl="0" indent="0" algn="just" rtl="0">
                        <a:spcBef>
                          <a:spcPts val="0"/>
                        </a:spcBef>
                        <a:spcAft>
                          <a:spcPts val="900"/>
                        </a:spcAft>
                        <a:buNone/>
                      </a:pPr>
                      <a:r>
                        <a:rPr lang="en" sz="1200" dirty="0">
                          <a:latin typeface="Helvetica Neue"/>
                          <a:ea typeface="Helvetica Neue"/>
                          <a:cs typeface="Helvetica Neue"/>
                          <a:sym typeface="Helvetica Neue"/>
                        </a:rPr>
                        <a:t>Rated Voltage</a:t>
                      </a:r>
                      <a:endParaRPr sz="1200" dirty="0">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B w="12700" cap="flat" cmpd="sng">
                      <a:solidFill>
                        <a:srgbClr val="45B0E1"/>
                      </a:solidFill>
                      <a:prstDash val="solid"/>
                      <a:round/>
                      <a:headEnd type="none" w="sm" len="sm"/>
                      <a:tailEnd type="none" w="sm" len="sm"/>
                    </a:lnB>
                  </a:tcPr>
                </a:tc>
                <a:tc>
                  <a:txBody>
                    <a:bodyPr/>
                    <a:lstStyle/>
                    <a:p>
                      <a:pPr marL="0" lvl="0" indent="0" algn="just" rtl="0">
                        <a:spcBef>
                          <a:spcPts val="0"/>
                        </a:spcBef>
                        <a:spcAft>
                          <a:spcPts val="0"/>
                        </a:spcAft>
                        <a:buNone/>
                      </a:pP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B w="12700" cap="flat" cmpd="sng">
                      <a:solidFill>
                        <a:srgbClr val="45B0E1"/>
                      </a:solidFill>
                      <a:prstDash val="solid"/>
                      <a:round/>
                      <a:headEnd type="none" w="sm" len="sm"/>
                      <a:tailEnd type="none" w="sm" len="sm"/>
                    </a:lnB>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1</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B w="12700" cap="flat" cmpd="sng">
                      <a:solidFill>
                        <a:srgbClr val="45B0E1"/>
                      </a:solidFill>
                      <a:prstDash val="solid"/>
                      <a:round/>
                      <a:headEnd type="none" w="sm" len="sm"/>
                      <a:tailEnd type="none" w="sm" len="sm"/>
                    </a:lnB>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12</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B w="12700" cap="flat" cmpd="sng">
                      <a:solidFill>
                        <a:srgbClr val="45B0E1"/>
                      </a:solidFill>
                      <a:prstDash val="solid"/>
                      <a:round/>
                      <a:headEnd type="none" w="sm" len="sm"/>
                      <a:tailEnd type="none" w="sm" len="sm"/>
                    </a:lnB>
                  </a:tcPr>
                </a:tc>
                <a:tc>
                  <a:txBody>
                    <a:bodyPr/>
                    <a:lstStyle/>
                    <a:p>
                      <a:pPr marL="0" lvl="0" indent="0" algn="just" rtl="0">
                        <a:spcBef>
                          <a:spcPts val="0"/>
                        </a:spcBef>
                        <a:spcAft>
                          <a:spcPts val="0"/>
                        </a:spcAft>
                        <a:buNone/>
                      </a:pPr>
                      <a:r>
                        <a:rPr lang="en" sz="1200">
                          <a:solidFill>
                            <a:srgbClr val="0D0D0D"/>
                          </a:solidFill>
                          <a:highlight>
                            <a:srgbClr val="FFFFFF"/>
                          </a:highlight>
                          <a:latin typeface="Helvetica Neue"/>
                          <a:ea typeface="Helvetica Neue"/>
                          <a:cs typeface="Helvetica Neue"/>
                          <a:sym typeface="Helvetica Neue"/>
                        </a:rPr>
                        <a:t>Vdc</a:t>
                      </a:r>
                      <a:endParaRPr sz="1200">
                        <a:solidFill>
                          <a:srgbClr val="0D0D0D"/>
                        </a:solidFill>
                        <a:highlight>
                          <a:srgbClr val="FFFFFF"/>
                        </a:highlight>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B w="12700" cap="flat" cmpd="sng">
                      <a:solidFill>
                        <a:srgbClr val="45B0E1"/>
                      </a:solidFill>
                      <a:prstDash val="solid"/>
                      <a:round/>
                      <a:headEnd type="none" w="sm" len="sm"/>
                      <a:tailEnd type="none" w="sm" len="sm"/>
                    </a:lnB>
                  </a:tcPr>
                </a:tc>
                <a:extLst>
                  <a:ext uri="{0D108BD9-81ED-4DB2-BD59-A6C34878D82A}">
                    <a16:rowId xmlns:a16="http://schemas.microsoft.com/office/drawing/2014/main" val="10001"/>
                  </a:ext>
                </a:extLst>
              </a:tr>
              <a:tr h="350825">
                <a:tc>
                  <a:txBody>
                    <a:bodyPr/>
                    <a:lstStyle/>
                    <a:p>
                      <a:pPr marL="0" lvl="0" indent="0" algn="just" rtl="0">
                        <a:spcBef>
                          <a:spcPts val="0"/>
                        </a:spcBef>
                        <a:spcAft>
                          <a:spcPts val="0"/>
                        </a:spcAft>
                        <a:buNone/>
                      </a:pPr>
                      <a:r>
                        <a:rPr lang="en" sz="1250">
                          <a:solidFill>
                            <a:srgbClr val="333333"/>
                          </a:solidFill>
                          <a:latin typeface="Helvetica Neue"/>
                          <a:ea typeface="Helvetica Neue"/>
                          <a:cs typeface="Helvetica Neue"/>
                          <a:sym typeface="Helvetica Neue"/>
                        </a:rPr>
                        <a:t>Rate Current</a:t>
                      </a:r>
                      <a:endParaRPr sz="1250">
                        <a:solidFill>
                          <a:srgbClr val="333333"/>
                        </a:solidFill>
                        <a:latin typeface="Helvetica Neue"/>
                        <a:ea typeface="Helvetica Neue"/>
                        <a:cs typeface="Helvetica Neue"/>
                        <a:sym typeface="Helvetica Neue"/>
                      </a:endParaRPr>
                    </a:p>
                    <a:p>
                      <a:pPr marL="0" lvl="0" indent="0" algn="just" rtl="0">
                        <a:spcBef>
                          <a:spcPts val="0"/>
                        </a:spcBef>
                        <a:spcAft>
                          <a:spcPts val="0"/>
                        </a:spcAft>
                        <a:buNone/>
                      </a:pP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0.01</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50</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mA</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extLst>
                  <a:ext uri="{0D108BD9-81ED-4DB2-BD59-A6C34878D82A}">
                    <a16:rowId xmlns:a16="http://schemas.microsoft.com/office/drawing/2014/main" val="10002"/>
                  </a:ext>
                </a:extLst>
              </a:tr>
              <a:tr h="344125">
                <a:tc>
                  <a:txBody>
                    <a:bodyPr/>
                    <a:lstStyle/>
                    <a:p>
                      <a:pPr marL="0" lvl="0" indent="0" algn="just" rtl="0">
                        <a:spcBef>
                          <a:spcPts val="0"/>
                        </a:spcBef>
                        <a:spcAft>
                          <a:spcPts val="0"/>
                        </a:spcAft>
                        <a:buNone/>
                      </a:pPr>
                      <a:r>
                        <a:rPr lang="en" sz="1200">
                          <a:solidFill>
                            <a:srgbClr val="333333"/>
                          </a:solidFill>
                          <a:latin typeface="Helvetica Neue"/>
                          <a:ea typeface="Helvetica Neue"/>
                          <a:cs typeface="Helvetica Neue"/>
                          <a:sym typeface="Helvetica Neue"/>
                        </a:rPr>
                        <a:t>Withstand Voltage</a:t>
                      </a:r>
                      <a:endParaRPr sz="1200">
                        <a:solidFill>
                          <a:srgbClr val="333333"/>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For 1 min</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250</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200" dirty="0">
                          <a:solidFill>
                            <a:srgbClr val="0D0D0D"/>
                          </a:solidFill>
                          <a:latin typeface="Helvetica Neue"/>
                          <a:ea typeface="Helvetica Neue"/>
                          <a:cs typeface="Helvetica Neue"/>
                          <a:sym typeface="Helvetica Neue"/>
                        </a:rPr>
                        <a:t>Vac</a:t>
                      </a:r>
                      <a:endParaRPr sz="1200" dirty="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extLst>
                  <a:ext uri="{0D108BD9-81ED-4DB2-BD59-A6C34878D82A}">
                    <a16:rowId xmlns:a16="http://schemas.microsoft.com/office/drawing/2014/main" val="10003"/>
                  </a:ext>
                </a:extLst>
              </a:tr>
            </a:tbl>
          </a:graphicData>
        </a:graphic>
      </p:graphicFrame>
      <p:pic>
        <p:nvPicPr>
          <p:cNvPr id="167" name="Google Shape;167;p22"/>
          <p:cNvPicPr preferRelativeResize="0"/>
          <p:nvPr/>
        </p:nvPicPr>
        <p:blipFill>
          <a:blip r:embed="rId5">
            <a:alphaModFix/>
          </a:blip>
          <a:stretch>
            <a:fillRect/>
          </a:stretch>
        </p:blipFill>
        <p:spPr>
          <a:xfrm>
            <a:off x="876950" y="3581400"/>
            <a:ext cx="754275" cy="754275"/>
          </a:xfrm>
          <a:prstGeom prst="rect">
            <a:avLst/>
          </a:prstGeom>
          <a:noFill/>
          <a:ln>
            <a:noFill/>
          </a:ln>
        </p:spPr>
      </p:pic>
      <p:pic>
        <p:nvPicPr>
          <p:cNvPr id="168" name="Google Shape;168;p22"/>
          <p:cNvPicPr preferRelativeResize="0"/>
          <p:nvPr/>
        </p:nvPicPr>
        <p:blipFill>
          <a:blip r:embed="rId6">
            <a:alphaModFix/>
          </a:blip>
          <a:stretch>
            <a:fillRect/>
          </a:stretch>
        </p:blipFill>
        <p:spPr>
          <a:xfrm>
            <a:off x="2040339" y="2265527"/>
            <a:ext cx="1550249" cy="1442023"/>
          </a:xfrm>
          <a:prstGeom prst="rect">
            <a:avLst/>
          </a:prstGeom>
          <a:noFill/>
          <a:ln>
            <a:noFill/>
          </a:ln>
        </p:spPr>
      </p:pic>
      <p:pic>
        <p:nvPicPr>
          <p:cNvPr id="169" name="Google Shape;169;p22"/>
          <p:cNvPicPr preferRelativeResize="0"/>
          <p:nvPr/>
        </p:nvPicPr>
        <p:blipFill>
          <a:blip r:embed="rId7">
            <a:alphaModFix/>
          </a:blip>
          <a:stretch>
            <a:fillRect/>
          </a:stretch>
        </p:blipFill>
        <p:spPr>
          <a:xfrm>
            <a:off x="8396097" y="4426575"/>
            <a:ext cx="335351" cy="409876"/>
          </a:xfrm>
          <a:prstGeom prst="rect">
            <a:avLst/>
          </a:prstGeom>
          <a:noFill/>
          <a:ln>
            <a:noFill/>
          </a:ln>
        </p:spPr>
      </p:pic>
      <p:pic>
        <p:nvPicPr>
          <p:cNvPr id="14" name="Audio 13">
            <a:hlinkClick r:id="" action="ppaction://media"/>
            <a:extLst>
              <a:ext uri="{FF2B5EF4-FFF2-40B4-BE49-F238E27FC236}">
                <a16:creationId xmlns:a16="http://schemas.microsoft.com/office/drawing/2014/main" id="{B5F71144-4E58-BE00-026B-31DBFA6B189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6335"/>
    </mc:Choice>
    <mc:Fallback xmlns="">
      <p:transition spd="slow" advTm="26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3"/>
          <p:cNvSpPr txBox="1">
            <a:spLocks noGrp="1"/>
          </p:cNvSpPr>
          <p:nvPr>
            <p:ph type="title"/>
          </p:nvPr>
        </p:nvSpPr>
        <p:spPr>
          <a:xfrm>
            <a:off x="730000" y="1318650"/>
            <a:ext cx="3300900" cy="612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Weight Sensor</a:t>
            </a:r>
            <a:endParaRPr/>
          </a:p>
        </p:txBody>
      </p:sp>
      <p:sp>
        <p:nvSpPr>
          <p:cNvPr id="175" name="Google Shape;175;p23"/>
          <p:cNvSpPr txBox="1">
            <a:spLocks noGrp="1"/>
          </p:cNvSpPr>
          <p:nvPr>
            <p:ph type="body" idx="1"/>
          </p:nvPr>
        </p:nvSpPr>
        <p:spPr>
          <a:xfrm>
            <a:off x="730000" y="1963300"/>
            <a:ext cx="3300900" cy="278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The weight sensor will be used in conjunction with the motion sensor in order to achieve the same goal, safety. It will use the HX711 Analog to Digital converter to produce an input signal for the microcontroller to read and determine if the motor should be stopped. We chose the load cell from ShangHJ for its support of a 5V working voltage and being a block form factor.</a:t>
            </a:r>
            <a:endParaRPr/>
          </a:p>
        </p:txBody>
      </p:sp>
      <p:sp>
        <p:nvSpPr>
          <p:cNvPr id="176" name="Google Shape;176;p2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a:p>
        </p:txBody>
      </p:sp>
      <p:graphicFrame>
        <p:nvGraphicFramePr>
          <p:cNvPr id="177" name="Google Shape;177;p23"/>
          <p:cNvGraphicFramePr/>
          <p:nvPr/>
        </p:nvGraphicFramePr>
        <p:xfrm>
          <a:off x="4315375" y="1083800"/>
          <a:ext cx="4444025" cy="2340850"/>
        </p:xfrm>
        <a:graphic>
          <a:graphicData uri="http://schemas.openxmlformats.org/drawingml/2006/table">
            <a:tbl>
              <a:tblPr>
                <a:noFill/>
                <a:tableStyleId>{926B94D2-5660-4656-A8A2-F9A8FE47ECE2}</a:tableStyleId>
              </a:tblPr>
              <a:tblGrid>
                <a:gridCol w="910350">
                  <a:extLst>
                    <a:ext uri="{9D8B030D-6E8A-4147-A177-3AD203B41FA5}">
                      <a16:colId xmlns:a16="http://schemas.microsoft.com/office/drawing/2014/main" val="20000"/>
                    </a:ext>
                  </a:extLst>
                </a:gridCol>
                <a:gridCol w="781300">
                  <a:extLst>
                    <a:ext uri="{9D8B030D-6E8A-4147-A177-3AD203B41FA5}">
                      <a16:colId xmlns:a16="http://schemas.microsoft.com/office/drawing/2014/main" val="20001"/>
                    </a:ext>
                  </a:extLst>
                </a:gridCol>
                <a:gridCol w="974825">
                  <a:extLst>
                    <a:ext uri="{9D8B030D-6E8A-4147-A177-3AD203B41FA5}">
                      <a16:colId xmlns:a16="http://schemas.microsoft.com/office/drawing/2014/main" val="20002"/>
                    </a:ext>
                  </a:extLst>
                </a:gridCol>
                <a:gridCol w="888775">
                  <a:extLst>
                    <a:ext uri="{9D8B030D-6E8A-4147-A177-3AD203B41FA5}">
                      <a16:colId xmlns:a16="http://schemas.microsoft.com/office/drawing/2014/main" val="20003"/>
                    </a:ext>
                  </a:extLst>
                </a:gridCol>
                <a:gridCol w="888775">
                  <a:extLst>
                    <a:ext uri="{9D8B030D-6E8A-4147-A177-3AD203B41FA5}">
                      <a16:colId xmlns:a16="http://schemas.microsoft.com/office/drawing/2014/main" val="20004"/>
                    </a:ext>
                  </a:extLst>
                </a:gridCol>
              </a:tblGrid>
              <a:tr h="432550">
                <a:tc>
                  <a:txBody>
                    <a:bodyPr/>
                    <a:lstStyle/>
                    <a:p>
                      <a:pPr marL="0" lvl="0" indent="0" algn="just" rtl="0">
                        <a:spcBef>
                          <a:spcPts val="0"/>
                        </a:spcBef>
                        <a:spcAft>
                          <a:spcPts val="0"/>
                        </a:spcAft>
                        <a:buNone/>
                      </a:pPr>
                      <a:r>
                        <a:rPr lang="en" sz="1000">
                          <a:solidFill>
                            <a:srgbClr val="FFFFFF"/>
                          </a:solidFill>
                          <a:highlight>
                            <a:srgbClr val="156082"/>
                          </a:highlight>
                          <a:latin typeface="Helvetica Neue"/>
                          <a:ea typeface="Helvetica Neue"/>
                          <a:cs typeface="Helvetica Neue"/>
                          <a:sym typeface="Helvetica Neue"/>
                        </a:rPr>
                        <a:t>Name</a:t>
                      </a:r>
                      <a:endParaRPr sz="1000">
                        <a:solidFill>
                          <a:srgbClr val="FFFFFF"/>
                        </a:solidFill>
                        <a:highlight>
                          <a:srgbClr val="156082"/>
                        </a:highlight>
                        <a:latin typeface="Helvetica Neue"/>
                        <a:ea typeface="Helvetica Neue"/>
                        <a:cs typeface="Helvetica Neue"/>
                        <a:sym typeface="Helvetica Neue"/>
                      </a:endParaRPr>
                    </a:p>
                  </a:txBody>
                  <a:tcPr marL="63500" marR="63500" marT="63500" marB="63500">
                    <a:solidFill>
                      <a:srgbClr val="156082"/>
                    </a:solidFill>
                  </a:tcPr>
                </a:tc>
                <a:tc>
                  <a:txBody>
                    <a:bodyPr/>
                    <a:lstStyle/>
                    <a:p>
                      <a:pPr marL="0" lvl="0" indent="0" algn="just" rtl="0">
                        <a:spcBef>
                          <a:spcPts val="0"/>
                        </a:spcBef>
                        <a:spcAft>
                          <a:spcPts val="0"/>
                        </a:spcAft>
                        <a:buNone/>
                      </a:pPr>
                      <a:r>
                        <a:rPr lang="en" sz="1000">
                          <a:solidFill>
                            <a:srgbClr val="FFFFFF"/>
                          </a:solidFill>
                          <a:highlight>
                            <a:srgbClr val="156082"/>
                          </a:highlight>
                          <a:latin typeface="Helvetica Neue"/>
                          <a:ea typeface="Helvetica Neue"/>
                          <a:cs typeface="Helvetica Neue"/>
                          <a:sym typeface="Helvetica Neue"/>
                        </a:rPr>
                        <a:t>Cost</a:t>
                      </a:r>
                      <a:endParaRPr sz="1000">
                        <a:solidFill>
                          <a:srgbClr val="FFFFFF"/>
                        </a:solidFill>
                        <a:highlight>
                          <a:srgbClr val="156082"/>
                        </a:highlight>
                        <a:latin typeface="Helvetica Neue"/>
                        <a:ea typeface="Helvetica Neue"/>
                        <a:cs typeface="Helvetica Neue"/>
                        <a:sym typeface="Helvetica Neue"/>
                      </a:endParaRPr>
                    </a:p>
                  </a:txBody>
                  <a:tcPr marL="63500" marR="63500" marT="63500" marB="63500">
                    <a:solidFill>
                      <a:srgbClr val="156082"/>
                    </a:solidFill>
                  </a:tcPr>
                </a:tc>
                <a:tc>
                  <a:txBody>
                    <a:bodyPr/>
                    <a:lstStyle/>
                    <a:p>
                      <a:pPr marL="0" lvl="0" indent="0" algn="just" rtl="0">
                        <a:spcBef>
                          <a:spcPts val="0"/>
                        </a:spcBef>
                        <a:spcAft>
                          <a:spcPts val="0"/>
                        </a:spcAft>
                        <a:buNone/>
                      </a:pPr>
                      <a:r>
                        <a:rPr lang="en" sz="1000">
                          <a:solidFill>
                            <a:srgbClr val="FFFFFF"/>
                          </a:solidFill>
                          <a:highlight>
                            <a:srgbClr val="156082"/>
                          </a:highlight>
                          <a:latin typeface="Helvetica Neue"/>
                          <a:ea typeface="Helvetica Neue"/>
                          <a:cs typeface="Helvetica Neue"/>
                          <a:sym typeface="Helvetica Neue"/>
                        </a:rPr>
                        <a:t>Working Voltage</a:t>
                      </a:r>
                      <a:endParaRPr sz="1000">
                        <a:solidFill>
                          <a:srgbClr val="FFFFFF"/>
                        </a:solidFill>
                        <a:highlight>
                          <a:srgbClr val="156082"/>
                        </a:highlight>
                        <a:latin typeface="Helvetica Neue"/>
                        <a:ea typeface="Helvetica Neue"/>
                        <a:cs typeface="Helvetica Neue"/>
                        <a:sym typeface="Helvetica Neue"/>
                      </a:endParaRPr>
                    </a:p>
                  </a:txBody>
                  <a:tcPr marL="63500" marR="63500" marT="63500" marB="63500">
                    <a:solidFill>
                      <a:srgbClr val="156082"/>
                    </a:solidFill>
                  </a:tcPr>
                </a:tc>
                <a:tc>
                  <a:txBody>
                    <a:bodyPr/>
                    <a:lstStyle/>
                    <a:p>
                      <a:pPr marL="0" lvl="0" indent="0" algn="just" rtl="0">
                        <a:spcBef>
                          <a:spcPts val="0"/>
                        </a:spcBef>
                        <a:spcAft>
                          <a:spcPts val="0"/>
                        </a:spcAft>
                        <a:buNone/>
                      </a:pPr>
                      <a:r>
                        <a:rPr lang="en" sz="1000">
                          <a:solidFill>
                            <a:srgbClr val="FFFFFF"/>
                          </a:solidFill>
                          <a:highlight>
                            <a:srgbClr val="156082"/>
                          </a:highlight>
                          <a:latin typeface="Helvetica Neue"/>
                          <a:ea typeface="Helvetica Neue"/>
                          <a:cs typeface="Helvetica Neue"/>
                          <a:sym typeface="Helvetica Neue"/>
                        </a:rPr>
                        <a:t>Sensing Range</a:t>
                      </a:r>
                      <a:endParaRPr sz="1000">
                        <a:solidFill>
                          <a:srgbClr val="FFFFFF"/>
                        </a:solidFill>
                        <a:highlight>
                          <a:srgbClr val="156082"/>
                        </a:highlight>
                        <a:latin typeface="Helvetica Neue"/>
                        <a:ea typeface="Helvetica Neue"/>
                        <a:cs typeface="Helvetica Neue"/>
                        <a:sym typeface="Helvetica Neue"/>
                      </a:endParaRPr>
                    </a:p>
                  </a:txBody>
                  <a:tcPr marL="63500" marR="63500" marT="63500" marB="63500">
                    <a:solidFill>
                      <a:srgbClr val="156082"/>
                    </a:solidFill>
                  </a:tcPr>
                </a:tc>
                <a:tc>
                  <a:txBody>
                    <a:bodyPr/>
                    <a:lstStyle/>
                    <a:p>
                      <a:pPr marL="0" lvl="0" indent="0" algn="just" rtl="0">
                        <a:spcBef>
                          <a:spcPts val="0"/>
                        </a:spcBef>
                        <a:spcAft>
                          <a:spcPts val="0"/>
                        </a:spcAft>
                        <a:buNone/>
                      </a:pPr>
                      <a:r>
                        <a:rPr lang="en" sz="1000">
                          <a:solidFill>
                            <a:srgbClr val="FFFFFF"/>
                          </a:solidFill>
                          <a:highlight>
                            <a:srgbClr val="156082"/>
                          </a:highlight>
                          <a:latin typeface="Helvetica Neue"/>
                          <a:ea typeface="Helvetica Neue"/>
                          <a:cs typeface="Helvetica Neue"/>
                          <a:sym typeface="Helvetica Neue"/>
                        </a:rPr>
                        <a:t>Operating Temperature</a:t>
                      </a:r>
                      <a:endParaRPr sz="1000">
                        <a:solidFill>
                          <a:srgbClr val="FFFFFF"/>
                        </a:solidFill>
                        <a:highlight>
                          <a:srgbClr val="156082"/>
                        </a:highlight>
                        <a:latin typeface="Helvetica Neue"/>
                        <a:ea typeface="Helvetica Neue"/>
                        <a:cs typeface="Helvetica Neue"/>
                        <a:sym typeface="Helvetica Neue"/>
                      </a:endParaRPr>
                    </a:p>
                  </a:txBody>
                  <a:tcPr marL="63500" marR="63500" marT="63500" marB="63500">
                    <a:solidFill>
                      <a:srgbClr val="156082"/>
                    </a:solidFill>
                  </a:tcPr>
                </a:tc>
                <a:extLst>
                  <a:ext uri="{0D108BD9-81ED-4DB2-BD59-A6C34878D82A}">
                    <a16:rowId xmlns:a16="http://schemas.microsoft.com/office/drawing/2014/main" val="10000"/>
                  </a:ext>
                </a:extLst>
              </a:tr>
              <a:tr h="737875">
                <a:tc>
                  <a:txBody>
                    <a:bodyPr/>
                    <a:lstStyle/>
                    <a:p>
                      <a:pPr marL="0" lvl="0" indent="0" algn="l" rtl="0">
                        <a:spcBef>
                          <a:spcPts val="0"/>
                        </a:spcBef>
                        <a:spcAft>
                          <a:spcPts val="0"/>
                        </a:spcAft>
                        <a:buNone/>
                      </a:pPr>
                      <a:r>
                        <a:rPr lang="en" sz="1000">
                          <a:solidFill>
                            <a:srgbClr val="0D0D0D"/>
                          </a:solidFill>
                          <a:latin typeface="Helvetica Neue"/>
                          <a:ea typeface="Helvetica Neue"/>
                          <a:cs typeface="Helvetica Neue"/>
                          <a:sym typeface="Helvetica Neue"/>
                        </a:rPr>
                        <a:t>NEXTION Strain Gauge Weight Sensor x4</a:t>
                      </a:r>
                      <a:endParaRPr sz="1000">
                        <a:solidFill>
                          <a:srgbClr val="0D0D0D"/>
                        </a:solidFill>
                        <a:latin typeface="Helvetica Neue"/>
                        <a:ea typeface="Helvetica Neue"/>
                        <a:cs typeface="Helvetica Neue"/>
                        <a:sym typeface="Helvetica Neue"/>
                      </a:endParaRPr>
                    </a:p>
                  </a:txBody>
                  <a:tcPr marL="63500" marR="63500" marT="63500" marB="63500">
                    <a:lnR w="12700" cap="flat" cmpd="sng">
                      <a:solidFill>
                        <a:srgbClr val="45B0E1"/>
                      </a:solidFill>
                      <a:prstDash val="solid"/>
                      <a:round/>
                      <a:headEnd type="none" w="sm" len="sm"/>
                      <a:tailEnd type="none" w="sm" len="sm"/>
                    </a:lnR>
                    <a:lnB w="12700" cap="flat" cmpd="sng">
                      <a:solidFill>
                        <a:srgbClr val="45B0E1"/>
                      </a:solidFill>
                      <a:prstDash val="solid"/>
                      <a:round/>
                      <a:headEnd type="none" w="sm" len="sm"/>
                      <a:tailEnd type="none" w="sm" len="sm"/>
                    </a:lnB>
                    <a:solidFill>
                      <a:srgbClr val="C1E4F5"/>
                    </a:solidFill>
                  </a:tcPr>
                </a:tc>
                <a:tc>
                  <a:txBody>
                    <a:bodyPr/>
                    <a:lstStyle/>
                    <a:p>
                      <a:pPr marL="0" lvl="0" indent="0" algn="l" rtl="0">
                        <a:spcBef>
                          <a:spcPts val="0"/>
                        </a:spcBef>
                        <a:spcAft>
                          <a:spcPts val="0"/>
                        </a:spcAft>
                        <a:buNone/>
                      </a:pPr>
                      <a:r>
                        <a:rPr lang="en" sz="1000">
                          <a:solidFill>
                            <a:srgbClr val="0D0D0D"/>
                          </a:solidFill>
                          <a:latin typeface="Helvetica Neue"/>
                          <a:ea typeface="Helvetica Neue"/>
                          <a:cs typeface="Helvetica Neue"/>
                          <a:sym typeface="Helvetica Neue"/>
                        </a:rPr>
                        <a:t>($8.99)</a:t>
                      </a:r>
                      <a:endParaRPr sz="10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B w="12700" cap="flat" cmpd="sng">
                      <a:solidFill>
                        <a:srgbClr val="45B0E1"/>
                      </a:solidFill>
                      <a:prstDash val="solid"/>
                      <a:round/>
                      <a:headEnd type="none" w="sm" len="sm"/>
                      <a:tailEnd type="none" w="sm" len="sm"/>
                    </a:lnB>
                    <a:solidFill>
                      <a:srgbClr val="C1E4F5"/>
                    </a:solidFill>
                  </a:tcPr>
                </a:tc>
                <a:tc>
                  <a:txBody>
                    <a:bodyPr/>
                    <a:lstStyle/>
                    <a:p>
                      <a:pPr marL="0" lvl="0" indent="0" algn="l" rtl="0">
                        <a:spcBef>
                          <a:spcPts val="0"/>
                        </a:spcBef>
                        <a:spcAft>
                          <a:spcPts val="0"/>
                        </a:spcAft>
                        <a:buNone/>
                      </a:pPr>
                      <a:r>
                        <a:rPr lang="en" sz="1000">
                          <a:solidFill>
                            <a:srgbClr val="0D0D0D"/>
                          </a:solidFill>
                          <a:latin typeface="Helvetica Neue"/>
                          <a:ea typeface="Helvetica Neue"/>
                          <a:cs typeface="Helvetica Neue"/>
                          <a:sym typeface="Helvetica Neue"/>
                        </a:rPr>
                        <a:t>3.3V - 5V</a:t>
                      </a:r>
                      <a:endParaRPr sz="10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B w="12700" cap="flat" cmpd="sng">
                      <a:solidFill>
                        <a:srgbClr val="45B0E1"/>
                      </a:solidFill>
                      <a:prstDash val="solid"/>
                      <a:round/>
                      <a:headEnd type="none" w="sm" len="sm"/>
                      <a:tailEnd type="none" w="sm" len="sm"/>
                    </a:lnB>
                    <a:solidFill>
                      <a:srgbClr val="C1E4F5"/>
                    </a:solidFill>
                  </a:tcPr>
                </a:tc>
                <a:tc>
                  <a:txBody>
                    <a:bodyPr/>
                    <a:lstStyle/>
                    <a:p>
                      <a:pPr marL="0" lvl="0" indent="0" algn="l" rtl="0">
                        <a:spcBef>
                          <a:spcPts val="0"/>
                        </a:spcBef>
                        <a:spcAft>
                          <a:spcPts val="0"/>
                        </a:spcAft>
                        <a:buNone/>
                      </a:pPr>
                      <a:r>
                        <a:rPr lang="en" sz="1000">
                          <a:solidFill>
                            <a:srgbClr val="0D0D0D"/>
                          </a:solidFill>
                          <a:latin typeface="Helvetica Neue"/>
                          <a:ea typeface="Helvetica Neue"/>
                          <a:cs typeface="Helvetica Neue"/>
                          <a:sym typeface="Helvetica Neue"/>
                        </a:rPr>
                        <a:t>&lt;50kg</a:t>
                      </a:r>
                      <a:endParaRPr sz="10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B w="12700" cap="flat" cmpd="sng">
                      <a:solidFill>
                        <a:srgbClr val="45B0E1"/>
                      </a:solidFill>
                      <a:prstDash val="solid"/>
                      <a:round/>
                      <a:headEnd type="none" w="sm" len="sm"/>
                      <a:tailEnd type="none" w="sm" len="sm"/>
                    </a:lnB>
                    <a:solidFill>
                      <a:srgbClr val="C1E4F5"/>
                    </a:solidFill>
                  </a:tcPr>
                </a:tc>
                <a:tc>
                  <a:txBody>
                    <a:bodyPr/>
                    <a:lstStyle/>
                    <a:p>
                      <a:pPr marL="0" lvl="0" indent="0" algn="l" rtl="0">
                        <a:spcBef>
                          <a:spcPts val="0"/>
                        </a:spcBef>
                        <a:spcAft>
                          <a:spcPts val="0"/>
                        </a:spcAft>
                        <a:buNone/>
                      </a:pPr>
                      <a:r>
                        <a:rPr lang="en" sz="1000">
                          <a:solidFill>
                            <a:srgbClr val="0D0D0D"/>
                          </a:solidFill>
                          <a:latin typeface="Helvetica Neue"/>
                          <a:ea typeface="Helvetica Neue"/>
                          <a:cs typeface="Helvetica Neue"/>
                          <a:sym typeface="Helvetica Neue"/>
                        </a:rPr>
                        <a:t>-10 - +50 °C </a:t>
                      </a:r>
                      <a:endParaRPr sz="10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B w="12700" cap="flat" cmpd="sng">
                      <a:solidFill>
                        <a:srgbClr val="45B0E1"/>
                      </a:solidFill>
                      <a:prstDash val="solid"/>
                      <a:round/>
                      <a:headEnd type="none" w="sm" len="sm"/>
                      <a:tailEnd type="none" w="sm" len="sm"/>
                    </a:lnB>
                    <a:solidFill>
                      <a:srgbClr val="C1E4F5"/>
                    </a:solidFill>
                  </a:tcPr>
                </a:tc>
                <a:extLst>
                  <a:ext uri="{0D108BD9-81ED-4DB2-BD59-A6C34878D82A}">
                    <a16:rowId xmlns:a16="http://schemas.microsoft.com/office/drawing/2014/main" val="10001"/>
                  </a:ext>
                </a:extLst>
              </a:tr>
              <a:tr h="432550">
                <a:tc>
                  <a:txBody>
                    <a:bodyPr/>
                    <a:lstStyle/>
                    <a:p>
                      <a:pPr marL="0" lvl="0" indent="0" algn="l" rtl="0">
                        <a:spcBef>
                          <a:spcPts val="0"/>
                        </a:spcBef>
                        <a:spcAft>
                          <a:spcPts val="0"/>
                        </a:spcAft>
                        <a:buNone/>
                      </a:pPr>
                      <a:r>
                        <a:rPr lang="en" sz="1000">
                          <a:solidFill>
                            <a:srgbClr val="0D0D0D"/>
                          </a:solidFill>
                          <a:highlight>
                            <a:srgbClr val="FFFFFF"/>
                          </a:highlight>
                          <a:latin typeface="Helvetica Neue"/>
                          <a:ea typeface="Helvetica Neue"/>
                          <a:cs typeface="Helvetica Neue"/>
                          <a:sym typeface="Helvetica Neue"/>
                        </a:rPr>
                        <a:t>Seeed Tech Load Cell</a:t>
                      </a:r>
                      <a:endParaRPr sz="1000">
                        <a:solidFill>
                          <a:srgbClr val="0D0D0D"/>
                        </a:solidFill>
                        <a:highlight>
                          <a:srgbClr val="FFFFFF"/>
                        </a:highlight>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tcPr>
                </a:tc>
                <a:tc>
                  <a:txBody>
                    <a:bodyPr/>
                    <a:lstStyle/>
                    <a:p>
                      <a:pPr marL="0" lvl="0" indent="0" algn="l" rtl="0">
                        <a:spcBef>
                          <a:spcPts val="0"/>
                        </a:spcBef>
                        <a:spcAft>
                          <a:spcPts val="0"/>
                        </a:spcAft>
                        <a:buNone/>
                      </a:pPr>
                      <a:r>
                        <a:rPr lang="en" sz="1000" dirty="0">
                          <a:solidFill>
                            <a:srgbClr val="0D0D0D"/>
                          </a:solidFill>
                          <a:latin typeface="Helvetica Neue"/>
                          <a:ea typeface="Helvetica Neue"/>
                          <a:cs typeface="Helvetica Neue"/>
                          <a:sym typeface="Helvetica Neue"/>
                        </a:rPr>
                        <a:t>($9.95)</a:t>
                      </a:r>
                      <a:endParaRPr sz="1000" dirty="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rgbClr val="0D0D0D"/>
                          </a:solidFill>
                          <a:latin typeface="Helvetica Neue"/>
                          <a:ea typeface="Helvetica Neue"/>
                          <a:cs typeface="Helvetica Neue"/>
                          <a:sym typeface="Helvetica Neue"/>
                        </a:rPr>
                        <a:t>10V - 15V</a:t>
                      </a:r>
                      <a:endParaRPr sz="10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rgbClr val="0D0D0D"/>
                          </a:solidFill>
                          <a:latin typeface="Helvetica Neue"/>
                          <a:ea typeface="Helvetica Neue"/>
                          <a:cs typeface="Helvetica Neue"/>
                          <a:sym typeface="Helvetica Neue"/>
                        </a:rPr>
                        <a:t>&lt;50kg</a:t>
                      </a:r>
                      <a:endParaRPr sz="10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rgbClr val="0D0D0D"/>
                          </a:solidFill>
                          <a:highlight>
                            <a:srgbClr val="FFFFFF"/>
                          </a:highlight>
                          <a:latin typeface="Helvetica Neue"/>
                          <a:ea typeface="Helvetica Neue"/>
                          <a:cs typeface="Helvetica Neue"/>
                          <a:sym typeface="Helvetica Neue"/>
                        </a:rPr>
                        <a:t>-35 - +80 </a:t>
                      </a:r>
                      <a:r>
                        <a:rPr lang="en" sz="1000">
                          <a:solidFill>
                            <a:srgbClr val="0D0D0D"/>
                          </a:solidFill>
                          <a:latin typeface="Helvetica Neue"/>
                          <a:ea typeface="Helvetica Neue"/>
                          <a:cs typeface="Helvetica Neue"/>
                          <a:sym typeface="Helvetica Neue"/>
                        </a:rPr>
                        <a:t>°C </a:t>
                      </a:r>
                      <a:endParaRPr sz="1000">
                        <a:solidFill>
                          <a:srgbClr val="0D0D0D"/>
                        </a:solidFill>
                        <a:highlight>
                          <a:srgbClr val="FFFFFF"/>
                        </a:highlight>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tcPr>
                </a:tc>
                <a:extLst>
                  <a:ext uri="{0D108BD9-81ED-4DB2-BD59-A6C34878D82A}">
                    <a16:rowId xmlns:a16="http://schemas.microsoft.com/office/drawing/2014/main" val="10002"/>
                  </a:ext>
                </a:extLst>
              </a:tr>
              <a:tr h="737875">
                <a:tc>
                  <a:txBody>
                    <a:bodyPr/>
                    <a:lstStyle/>
                    <a:p>
                      <a:pPr marL="0" lvl="0" indent="0" algn="l" rtl="0">
                        <a:spcBef>
                          <a:spcPts val="0"/>
                        </a:spcBef>
                        <a:spcAft>
                          <a:spcPts val="0"/>
                        </a:spcAft>
                        <a:buNone/>
                      </a:pPr>
                      <a:r>
                        <a:rPr lang="en" sz="1000">
                          <a:solidFill>
                            <a:srgbClr val="0D0D0D"/>
                          </a:solidFill>
                          <a:latin typeface="Helvetica Neue"/>
                          <a:ea typeface="Helvetica Neue"/>
                          <a:cs typeface="Helvetica Neue"/>
                          <a:sym typeface="Helvetica Neue"/>
                        </a:rPr>
                        <a:t>ShangHJ Load Cell Weighing Sensor</a:t>
                      </a:r>
                      <a:endParaRPr sz="10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FFFF00"/>
                    </a:solidFill>
                  </a:tcPr>
                </a:tc>
                <a:tc>
                  <a:txBody>
                    <a:bodyPr/>
                    <a:lstStyle/>
                    <a:p>
                      <a:pPr marL="0" lvl="0" indent="0" algn="l" rtl="0">
                        <a:spcBef>
                          <a:spcPts val="0"/>
                        </a:spcBef>
                        <a:spcAft>
                          <a:spcPts val="0"/>
                        </a:spcAft>
                        <a:buNone/>
                      </a:pPr>
                      <a:r>
                        <a:rPr lang="en" sz="1000">
                          <a:solidFill>
                            <a:srgbClr val="0D0D0D"/>
                          </a:solidFill>
                          <a:latin typeface="Helvetica Neue"/>
                          <a:ea typeface="Helvetica Neue"/>
                          <a:cs typeface="Helvetica Neue"/>
                          <a:sym typeface="Helvetica Neue"/>
                        </a:rPr>
                        <a:t>($12.99)</a:t>
                      </a:r>
                      <a:endParaRPr sz="10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FFFF00"/>
                    </a:solidFill>
                  </a:tcPr>
                </a:tc>
                <a:tc>
                  <a:txBody>
                    <a:bodyPr/>
                    <a:lstStyle/>
                    <a:p>
                      <a:pPr marL="0" lvl="0" indent="0" algn="l" rtl="0">
                        <a:spcBef>
                          <a:spcPts val="0"/>
                        </a:spcBef>
                        <a:spcAft>
                          <a:spcPts val="0"/>
                        </a:spcAft>
                        <a:buNone/>
                      </a:pPr>
                      <a:r>
                        <a:rPr lang="en" sz="1000">
                          <a:solidFill>
                            <a:srgbClr val="0D0D0D"/>
                          </a:solidFill>
                          <a:latin typeface="Helvetica Neue"/>
                          <a:ea typeface="Helvetica Neue"/>
                          <a:cs typeface="Helvetica Neue"/>
                          <a:sym typeface="Helvetica Neue"/>
                        </a:rPr>
                        <a:t>5V - 10V</a:t>
                      </a:r>
                      <a:endParaRPr sz="10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FFFF00"/>
                    </a:solidFill>
                  </a:tcPr>
                </a:tc>
                <a:tc>
                  <a:txBody>
                    <a:bodyPr/>
                    <a:lstStyle/>
                    <a:p>
                      <a:pPr marL="0" lvl="0" indent="0" algn="l" rtl="0">
                        <a:spcBef>
                          <a:spcPts val="0"/>
                        </a:spcBef>
                        <a:spcAft>
                          <a:spcPts val="0"/>
                        </a:spcAft>
                        <a:buNone/>
                      </a:pPr>
                      <a:r>
                        <a:rPr lang="en" sz="1000">
                          <a:solidFill>
                            <a:srgbClr val="0D0D0D"/>
                          </a:solidFill>
                          <a:latin typeface="Helvetica Neue"/>
                          <a:ea typeface="Helvetica Neue"/>
                          <a:cs typeface="Helvetica Neue"/>
                          <a:sym typeface="Helvetica Neue"/>
                        </a:rPr>
                        <a:t>&lt;50kg</a:t>
                      </a:r>
                      <a:endParaRPr sz="10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FFFF00"/>
                    </a:solidFill>
                  </a:tcPr>
                </a:tc>
                <a:tc>
                  <a:txBody>
                    <a:bodyPr/>
                    <a:lstStyle/>
                    <a:p>
                      <a:pPr marL="0" lvl="0" indent="0" algn="l" rtl="0">
                        <a:spcBef>
                          <a:spcPts val="0"/>
                        </a:spcBef>
                        <a:spcAft>
                          <a:spcPts val="0"/>
                        </a:spcAft>
                        <a:buNone/>
                      </a:pPr>
                      <a:r>
                        <a:rPr lang="en" sz="1000" dirty="0">
                          <a:solidFill>
                            <a:srgbClr val="0D0D0D"/>
                          </a:solidFill>
                          <a:latin typeface="Helvetica Neue"/>
                          <a:ea typeface="Helvetica Neue"/>
                          <a:cs typeface="Helvetica Neue"/>
                          <a:sym typeface="Helvetica Neue"/>
                        </a:rPr>
                        <a:t>-10 - +40 °C</a:t>
                      </a:r>
                      <a:endParaRPr sz="1000" dirty="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FFFF00"/>
                    </a:solidFill>
                  </a:tcPr>
                </a:tc>
                <a:extLst>
                  <a:ext uri="{0D108BD9-81ED-4DB2-BD59-A6C34878D82A}">
                    <a16:rowId xmlns:a16="http://schemas.microsoft.com/office/drawing/2014/main" val="10003"/>
                  </a:ext>
                </a:extLst>
              </a:tr>
            </a:tbl>
          </a:graphicData>
        </a:graphic>
      </p:graphicFrame>
      <p:pic>
        <p:nvPicPr>
          <p:cNvPr id="178" name="Google Shape;178;p23"/>
          <p:cNvPicPr preferRelativeResize="0"/>
          <p:nvPr/>
        </p:nvPicPr>
        <p:blipFill>
          <a:blip r:embed="rId5">
            <a:alphaModFix/>
          </a:blip>
          <a:stretch>
            <a:fillRect/>
          </a:stretch>
        </p:blipFill>
        <p:spPr>
          <a:xfrm>
            <a:off x="4315375" y="3560800"/>
            <a:ext cx="1484000" cy="1394750"/>
          </a:xfrm>
          <a:prstGeom prst="rect">
            <a:avLst/>
          </a:prstGeom>
          <a:noFill/>
          <a:ln>
            <a:noFill/>
          </a:ln>
        </p:spPr>
      </p:pic>
      <p:pic>
        <p:nvPicPr>
          <p:cNvPr id="179" name="Google Shape;179;p23"/>
          <p:cNvPicPr preferRelativeResize="0"/>
          <p:nvPr/>
        </p:nvPicPr>
        <p:blipFill>
          <a:blip r:embed="rId6">
            <a:alphaModFix/>
          </a:blip>
          <a:stretch>
            <a:fillRect/>
          </a:stretch>
        </p:blipFill>
        <p:spPr>
          <a:xfrm>
            <a:off x="6083838" y="3560800"/>
            <a:ext cx="1763851" cy="1394750"/>
          </a:xfrm>
          <a:prstGeom prst="rect">
            <a:avLst/>
          </a:prstGeom>
          <a:noFill/>
          <a:ln>
            <a:noFill/>
          </a:ln>
        </p:spPr>
      </p:pic>
      <p:pic>
        <p:nvPicPr>
          <p:cNvPr id="13" name="Audio 12">
            <a:hlinkClick r:id="" action="ppaction://media"/>
            <a:extLst>
              <a:ext uri="{FF2B5EF4-FFF2-40B4-BE49-F238E27FC236}">
                <a16:creationId xmlns:a16="http://schemas.microsoft.com/office/drawing/2014/main" id="{DF54523D-0B67-C05A-5636-B5DF2B362EB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08306" t="-108306" r="-108306" b="-108306"/>
          <a:stretch>
            <a:fillRect/>
          </a:stretch>
        </p:blipFill>
        <p:spPr>
          <a:xfrm>
            <a:off x="7539228" y="3538728"/>
            <a:ext cx="1543050" cy="1543050"/>
          </a:xfrm>
          <a:prstGeom prst="ellipse">
            <a:avLst/>
          </a:prstGeom>
        </p:spPr>
      </p:pic>
      <p:pic>
        <p:nvPicPr>
          <p:cNvPr id="3" name="Google Shape;354;p44">
            <a:extLst>
              <a:ext uri="{FF2B5EF4-FFF2-40B4-BE49-F238E27FC236}">
                <a16:creationId xmlns:a16="http://schemas.microsoft.com/office/drawing/2014/main" id="{167C9D5F-BC6A-FFE6-CB2A-90196D077D0B}"/>
              </a:ext>
            </a:extLst>
          </p:cNvPr>
          <p:cNvPicPr preferRelativeResize="0"/>
          <p:nvPr/>
        </p:nvPicPr>
        <p:blipFill>
          <a:blip r:embed="rId8">
            <a:alphaModFix/>
          </a:blip>
          <a:stretch>
            <a:fillRect/>
          </a:stretch>
        </p:blipFill>
        <p:spPr>
          <a:xfrm>
            <a:off x="101650" y="0"/>
            <a:ext cx="867475" cy="875250"/>
          </a:xfrm>
          <a:prstGeom prst="rect">
            <a:avLst/>
          </a:prstGeom>
          <a:noFill/>
          <a:ln>
            <a:noFill/>
          </a:ln>
        </p:spPr>
      </p:pic>
      <p:sp>
        <p:nvSpPr>
          <p:cNvPr id="4" name="Google Shape;165;p22">
            <a:extLst>
              <a:ext uri="{FF2B5EF4-FFF2-40B4-BE49-F238E27FC236}">
                <a16:creationId xmlns:a16="http://schemas.microsoft.com/office/drawing/2014/main" id="{E7307E08-94F3-6615-4825-DE66121C601E}"/>
              </a:ext>
            </a:extLst>
          </p:cNvPr>
          <p:cNvSpPr txBox="1">
            <a:spLocks/>
          </p:cNvSpPr>
          <p:nvPr/>
        </p:nvSpPr>
        <p:spPr>
          <a:xfrm>
            <a:off x="-410363" y="793575"/>
            <a:ext cx="1891500" cy="3936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1pPr>
            <a:lvl2pPr marR="0" lvl="1"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9pPr>
          </a:lstStyle>
          <a:p>
            <a:pPr algn="ctr"/>
            <a:r>
              <a:rPr lang="en-US" dirty="0"/>
              <a:t>Eliezer Roman EE</a:t>
            </a:r>
          </a:p>
        </p:txBody>
      </p:sp>
    </p:spTree>
  </p:cSld>
  <p:clrMapOvr>
    <a:masterClrMapping/>
  </p:clrMapOvr>
  <mc:AlternateContent xmlns:mc="http://schemas.openxmlformats.org/markup-compatibility/2006" xmlns:p14="http://schemas.microsoft.com/office/powerpoint/2010/main">
    <mc:Choice Requires="p14">
      <p:transition spd="slow" p14:dur="2000" advTm="61760"/>
    </mc:Choice>
    <mc:Fallback xmlns="">
      <p:transition spd="slow" advTm="61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4"/>
          <p:cNvSpPr txBox="1">
            <a:spLocks noGrp="1"/>
          </p:cNvSpPr>
          <p:nvPr>
            <p:ph type="title"/>
          </p:nvPr>
        </p:nvSpPr>
        <p:spPr>
          <a:xfrm>
            <a:off x="729519" y="1190250"/>
            <a:ext cx="3300900" cy="1381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E18-D80NK</a:t>
            </a:r>
            <a:endParaRPr dirty="0"/>
          </a:p>
        </p:txBody>
      </p:sp>
      <p:sp>
        <p:nvSpPr>
          <p:cNvPr id="187" name="Google Shape;187;p24"/>
          <p:cNvSpPr txBox="1">
            <a:spLocks noGrp="1"/>
          </p:cNvSpPr>
          <p:nvPr>
            <p:ph type="sldNum" idx="12"/>
          </p:nvPr>
        </p:nvSpPr>
        <p:spPr>
          <a:xfrm>
            <a:off x="7923613" y="4789445"/>
            <a:ext cx="1278734"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800" dirty="0" err="1"/>
              <a:t>Junxu</a:t>
            </a:r>
            <a:r>
              <a:rPr lang="en-US" sz="800" dirty="0"/>
              <a:t> Zeng EE</a:t>
            </a:r>
            <a:endParaRPr sz="800" dirty="0"/>
          </a:p>
        </p:txBody>
      </p:sp>
      <p:graphicFrame>
        <p:nvGraphicFramePr>
          <p:cNvPr id="188" name="Google Shape;188;p24"/>
          <p:cNvGraphicFramePr/>
          <p:nvPr>
            <p:extLst>
              <p:ext uri="{D42A27DB-BD31-4B8C-83A1-F6EECF244321}">
                <p14:modId xmlns:p14="http://schemas.microsoft.com/office/powerpoint/2010/main" val="1129097191"/>
              </p:ext>
            </p:extLst>
          </p:nvPr>
        </p:nvGraphicFramePr>
        <p:xfrm>
          <a:off x="2917125" y="1757400"/>
          <a:ext cx="5497875" cy="3211630"/>
        </p:xfrm>
        <a:graphic>
          <a:graphicData uri="http://schemas.openxmlformats.org/drawingml/2006/table">
            <a:tbl>
              <a:tblPr>
                <a:noFill/>
                <a:tableStyleId>{926B94D2-5660-4656-A8A2-F9A8FE47ECE2}</a:tableStyleId>
              </a:tblPr>
              <a:tblGrid>
                <a:gridCol w="1099575">
                  <a:extLst>
                    <a:ext uri="{9D8B030D-6E8A-4147-A177-3AD203B41FA5}">
                      <a16:colId xmlns:a16="http://schemas.microsoft.com/office/drawing/2014/main" val="20000"/>
                    </a:ext>
                  </a:extLst>
                </a:gridCol>
                <a:gridCol w="1099575">
                  <a:extLst>
                    <a:ext uri="{9D8B030D-6E8A-4147-A177-3AD203B41FA5}">
                      <a16:colId xmlns:a16="http://schemas.microsoft.com/office/drawing/2014/main" val="20001"/>
                    </a:ext>
                  </a:extLst>
                </a:gridCol>
                <a:gridCol w="1099575">
                  <a:extLst>
                    <a:ext uri="{9D8B030D-6E8A-4147-A177-3AD203B41FA5}">
                      <a16:colId xmlns:a16="http://schemas.microsoft.com/office/drawing/2014/main" val="20002"/>
                    </a:ext>
                  </a:extLst>
                </a:gridCol>
                <a:gridCol w="1099575">
                  <a:extLst>
                    <a:ext uri="{9D8B030D-6E8A-4147-A177-3AD203B41FA5}">
                      <a16:colId xmlns:a16="http://schemas.microsoft.com/office/drawing/2014/main" val="20003"/>
                    </a:ext>
                  </a:extLst>
                </a:gridCol>
                <a:gridCol w="1099575">
                  <a:extLst>
                    <a:ext uri="{9D8B030D-6E8A-4147-A177-3AD203B41FA5}">
                      <a16:colId xmlns:a16="http://schemas.microsoft.com/office/drawing/2014/main" val="20004"/>
                    </a:ext>
                  </a:extLst>
                </a:gridCol>
              </a:tblGrid>
              <a:tr h="461225">
                <a:tc>
                  <a:txBody>
                    <a:bodyPr/>
                    <a:lstStyle/>
                    <a:p>
                      <a:pPr marL="0" lvl="0" indent="0" algn="just" rtl="0">
                        <a:spcBef>
                          <a:spcPts val="0"/>
                        </a:spcBef>
                        <a:spcAft>
                          <a:spcPts val="0"/>
                        </a:spcAft>
                        <a:buNone/>
                      </a:pPr>
                      <a:r>
                        <a:rPr lang="en" sz="1100" dirty="0">
                          <a:solidFill>
                            <a:srgbClr val="FFFFFF"/>
                          </a:solidFill>
                          <a:highlight>
                            <a:srgbClr val="156082"/>
                          </a:highlight>
                          <a:latin typeface="Helvetica Neue"/>
                          <a:ea typeface="Helvetica Neue"/>
                          <a:cs typeface="Helvetica Neue"/>
                          <a:sym typeface="Helvetica Neue"/>
                        </a:rPr>
                        <a:t>Name</a:t>
                      </a:r>
                      <a:endParaRPr sz="1100" dirty="0">
                        <a:solidFill>
                          <a:srgbClr val="FFFFFF"/>
                        </a:solidFill>
                        <a:highlight>
                          <a:srgbClr val="156082"/>
                        </a:highlight>
                        <a:latin typeface="Helvetica Neue"/>
                        <a:ea typeface="Helvetica Neue"/>
                        <a:cs typeface="Helvetica Neue"/>
                        <a:sym typeface="Helvetica Neue"/>
                      </a:endParaRPr>
                    </a:p>
                  </a:txBody>
                  <a:tcPr marL="63500" marR="63500" marT="63500" marB="63500">
                    <a:solidFill>
                      <a:srgbClr val="156082"/>
                    </a:solidFill>
                  </a:tcPr>
                </a:tc>
                <a:tc>
                  <a:txBody>
                    <a:bodyPr/>
                    <a:lstStyle/>
                    <a:p>
                      <a:pPr marL="0" lvl="0" indent="0" algn="just" rtl="0">
                        <a:spcBef>
                          <a:spcPts val="0"/>
                        </a:spcBef>
                        <a:spcAft>
                          <a:spcPts val="0"/>
                        </a:spcAft>
                        <a:buNone/>
                      </a:pPr>
                      <a:r>
                        <a:rPr lang="en" sz="1100">
                          <a:solidFill>
                            <a:srgbClr val="FFFFFF"/>
                          </a:solidFill>
                          <a:highlight>
                            <a:srgbClr val="156082"/>
                          </a:highlight>
                          <a:latin typeface="Helvetica Neue"/>
                          <a:ea typeface="Helvetica Neue"/>
                          <a:cs typeface="Helvetica Neue"/>
                          <a:sym typeface="Helvetica Neue"/>
                        </a:rPr>
                        <a:t>Cost</a:t>
                      </a:r>
                      <a:endParaRPr sz="1100">
                        <a:solidFill>
                          <a:srgbClr val="FFFFFF"/>
                        </a:solidFill>
                        <a:highlight>
                          <a:srgbClr val="156082"/>
                        </a:highlight>
                        <a:latin typeface="Helvetica Neue"/>
                        <a:ea typeface="Helvetica Neue"/>
                        <a:cs typeface="Helvetica Neue"/>
                        <a:sym typeface="Helvetica Neue"/>
                      </a:endParaRPr>
                    </a:p>
                  </a:txBody>
                  <a:tcPr marL="63500" marR="63500" marT="63500" marB="63500">
                    <a:solidFill>
                      <a:srgbClr val="156082"/>
                    </a:solidFill>
                  </a:tcPr>
                </a:tc>
                <a:tc>
                  <a:txBody>
                    <a:bodyPr/>
                    <a:lstStyle/>
                    <a:p>
                      <a:pPr marL="0" lvl="0" indent="0" algn="just" rtl="0">
                        <a:spcBef>
                          <a:spcPts val="0"/>
                        </a:spcBef>
                        <a:spcAft>
                          <a:spcPts val="0"/>
                        </a:spcAft>
                        <a:buNone/>
                      </a:pPr>
                      <a:r>
                        <a:rPr lang="en" sz="1100">
                          <a:solidFill>
                            <a:srgbClr val="FFFFFF"/>
                          </a:solidFill>
                          <a:highlight>
                            <a:srgbClr val="156082"/>
                          </a:highlight>
                          <a:latin typeface="Helvetica Neue"/>
                          <a:ea typeface="Helvetica Neue"/>
                          <a:cs typeface="Helvetica Neue"/>
                          <a:sym typeface="Helvetica Neue"/>
                        </a:rPr>
                        <a:t>Working Voltage</a:t>
                      </a:r>
                      <a:endParaRPr sz="1100">
                        <a:solidFill>
                          <a:srgbClr val="FFFFFF"/>
                        </a:solidFill>
                        <a:highlight>
                          <a:srgbClr val="156082"/>
                        </a:highlight>
                        <a:latin typeface="Helvetica Neue"/>
                        <a:ea typeface="Helvetica Neue"/>
                        <a:cs typeface="Helvetica Neue"/>
                        <a:sym typeface="Helvetica Neue"/>
                      </a:endParaRPr>
                    </a:p>
                  </a:txBody>
                  <a:tcPr marL="63500" marR="63500" marT="63500" marB="63500">
                    <a:solidFill>
                      <a:srgbClr val="156082"/>
                    </a:solidFill>
                  </a:tcPr>
                </a:tc>
                <a:tc>
                  <a:txBody>
                    <a:bodyPr/>
                    <a:lstStyle/>
                    <a:p>
                      <a:pPr marL="0" lvl="0" indent="0" algn="just" rtl="0">
                        <a:spcBef>
                          <a:spcPts val="0"/>
                        </a:spcBef>
                        <a:spcAft>
                          <a:spcPts val="0"/>
                        </a:spcAft>
                        <a:buNone/>
                      </a:pPr>
                      <a:r>
                        <a:rPr lang="en" sz="1100">
                          <a:solidFill>
                            <a:srgbClr val="FFFFFF"/>
                          </a:solidFill>
                          <a:highlight>
                            <a:srgbClr val="156082"/>
                          </a:highlight>
                          <a:latin typeface="Helvetica Neue"/>
                          <a:ea typeface="Helvetica Neue"/>
                          <a:cs typeface="Helvetica Neue"/>
                          <a:sym typeface="Helvetica Neue"/>
                        </a:rPr>
                        <a:t>Sensing Range</a:t>
                      </a:r>
                      <a:endParaRPr sz="1100">
                        <a:solidFill>
                          <a:srgbClr val="FFFFFF"/>
                        </a:solidFill>
                        <a:highlight>
                          <a:srgbClr val="156082"/>
                        </a:highlight>
                        <a:latin typeface="Helvetica Neue"/>
                        <a:ea typeface="Helvetica Neue"/>
                        <a:cs typeface="Helvetica Neue"/>
                        <a:sym typeface="Helvetica Neue"/>
                      </a:endParaRPr>
                    </a:p>
                  </a:txBody>
                  <a:tcPr marL="63500" marR="63500" marT="63500" marB="63500">
                    <a:solidFill>
                      <a:srgbClr val="156082"/>
                    </a:solidFill>
                  </a:tcPr>
                </a:tc>
                <a:tc>
                  <a:txBody>
                    <a:bodyPr/>
                    <a:lstStyle/>
                    <a:p>
                      <a:pPr marL="0" lvl="0" indent="0" algn="just" rtl="0">
                        <a:spcBef>
                          <a:spcPts val="0"/>
                        </a:spcBef>
                        <a:spcAft>
                          <a:spcPts val="0"/>
                        </a:spcAft>
                        <a:buNone/>
                      </a:pPr>
                      <a:r>
                        <a:rPr lang="en" sz="1100">
                          <a:solidFill>
                            <a:srgbClr val="FFFFFF"/>
                          </a:solidFill>
                          <a:highlight>
                            <a:srgbClr val="156082"/>
                          </a:highlight>
                          <a:latin typeface="Helvetica Neue"/>
                          <a:ea typeface="Helvetica Neue"/>
                          <a:cs typeface="Helvetica Neue"/>
                          <a:sym typeface="Helvetica Neue"/>
                        </a:rPr>
                        <a:t>Operating Temperature</a:t>
                      </a:r>
                      <a:endParaRPr sz="1100">
                        <a:solidFill>
                          <a:srgbClr val="FFFFFF"/>
                        </a:solidFill>
                        <a:highlight>
                          <a:srgbClr val="156082"/>
                        </a:highlight>
                        <a:latin typeface="Helvetica Neue"/>
                        <a:ea typeface="Helvetica Neue"/>
                        <a:cs typeface="Helvetica Neue"/>
                        <a:sym typeface="Helvetica Neue"/>
                      </a:endParaRPr>
                    </a:p>
                  </a:txBody>
                  <a:tcPr marL="63500" marR="63500" marT="63500" marB="63500">
                    <a:solidFill>
                      <a:srgbClr val="156082"/>
                    </a:solidFill>
                  </a:tcPr>
                </a:tc>
                <a:extLst>
                  <a:ext uri="{0D108BD9-81ED-4DB2-BD59-A6C34878D82A}">
                    <a16:rowId xmlns:a16="http://schemas.microsoft.com/office/drawing/2014/main" val="10000"/>
                  </a:ext>
                </a:extLst>
              </a:tr>
              <a:tr h="631925">
                <a:tc>
                  <a:txBody>
                    <a:bodyPr/>
                    <a:lstStyle/>
                    <a:p>
                      <a:pPr marL="0" lvl="0" indent="0" algn="just" rtl="0">
                        <a:spcBef>
                          <a:spcPts val="0"/>
                        </a:spcBef>
                        <a:spcAft>
                          <a:spcPts val="0"/>
                        </a:spcAft>
                        <a:buNone/>
                      </a:pPr>
                      <a:r>
                        <a:rPr lang="en-US" sz="1100" dirty="0">
                          <a:solidFill>
                            <a:srgbClr val="0D0D0D"/>
                          </a:solidFill>
                          <a:latin typeface="Helvetica Neue"/>
                          <a:ea typeface="Helvetica Neue"/>
                          <a:cs typeface="Helvetica Neue"/>
                          <a:sym typeface="Helvetica Neue"/>
                        </a:rPr>
                        <a:t>E18-D89NK</a:t>
                      </a:r>
                      <a:endParaRPr sz="1100" dirty="0">
                        <a:solidFill>
                          <a:srgbClr val="0D0D0D"/>
                        </a:solidFill>
                        <a:latin typeface="Helvetica Neue"/>
                        <a:ea typeface="Helvetica Neue"/>
                        <a:cs typeface="Helvetica Neue"/>
                        <a:sym typeface="Helvetica Neue"/>
                      </a:endParaRPr>
                    </a:p>
                  </a:txBody>
                  <a:tcPr marL="63500" marR="63500" marT="63500" marB="63500">
                    <a:lnR w="12700" cap="flat" cmpd="sng">
                      <a:solidFill>
                        <a:srgbClr val="45B0E1"/>
                      </a:solidFill>
                      <a:prstDash val="solid"/>
                      <a:round/>
                      <a:headEnd type="none" w="sm" len="sm"/>
                      <a:tailEnd type="none" w="sm" len="sm"/>
                    </a:lnR>
                    <a:lnB w="12700" cap="flat" cmpd="sng">
                      <a:solidFill>
                        <a:srgbClr val="45B0E1"/>
                      </a:solidFill>
                      <a:prstDash val="solid"/>
                      <a:round/>
                      <a:headEnd type="none" w="sm" len="sm"/>
                      <a:tailEnd type="none" w="sm" len="sm"/>
                    </a:lnB>
                    <a:solidFill>
                      <a:srgbClr val="FFFF00"/>
                    </a:solidFill>
                  </a:tcPr>
                </a:tc>
                <a:tc>
                  <a:txBody>
                    <a:bodyPr/>
                    <a:lstStyle/>
                    <a:p>
                      <a:pPr marL="0" lvl="0" indent="0" algn="just" rtl="0">
                        <a:spcBef>
                          <a:spcPts val="0"/>
                        </a:spcBef>
                        <a:spcAft>
                          <a:spcPts val="0"/>
                        </a:spcAft>
                        <a:buNone/>
                      </a:pPr>
                      <a:r>
                        <a:rPr lang="en" sz="1100" dirty="0">
                          <a:solidFill>
                            <a:srgbClr val="0D0D0D"/>
                          </a:solidFill>
                          <a:latin typeface="Helvetica Neue"/>
                          <a:ea typeface="Helvetica Neue"/>
                          <a:cs typeface="Helvetica Neue"/>
                          <a:sym typeface="Helvetica Neue"/>
                        </a:rPr>
                        <a:t>High($6)</a:t>
                      </a:r>
                      <a:endParaRPr sz="1100" dirty="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B w="12700" cap="flat" cmpd="sng">
                      <a:solidFill>
                        <a:srgbClr val="45B0E1"/>
                      </a:solidFill>
                      <a:prstDash val="solid"/>
                      <a:round/>
                      <a:headEnd type="none" w="sm" len="sm"/>
                      <a:tailEnd type="none" w="sm" len="sm"/>
                    </a:lnB>
                    <a:solidFill>
                      <a:srgbClr val="FFFF00"/>
                    </a:solidFill>
                  </a:tcPr>
                </a:tc>
                <a:tc>
                  <a:txBody>
                    <a:bodyPr/>
                    <a:lstStyle/>
                    <a:p>
                      <a:pPr marL="0" lvl="0" indent="0" algn="just" rtl="0">
                        <a:spcBef>
                          <a:spcPts val="0"/>
                        </a:spcBef>
                        <a:spcAft>
                          <a:spcPts val="0"/>
                        </a:spcAft>
                        <a:buNone/>
                      </a:pPr>
                      <a:r>
                        <a:rPr lang="en" sz="1100" dirty="0">
                          <a:solidFill>
                            <a:srgbClr val="0D0D0D"/>
                          </a:solidFill>
                          <a:latin typeface="Helvetica Neue"/>
                          <a:ea typeface="Helvetica Neue"/>
                          <a:cs typeface="Helvetica Neue"/>
                          <a:sym typeface="Helvetica Neue"/>
                        </a:rPr>
                        <a:t>5 V</a:t>
                      </a:r>
                      <a:endParaRPr sz="1100" dirty="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B w="12700" cap="flat" cmpd="sng">
                      <a:solidFill>
                        <a:srgbClr val="45B0E1"/>
                      </a:solidFill>
                      <a:prstDash val="solid"/>
                      <a:round/>
                      <a:headEnd type="none" w="sm" len="sm"/>
                      <a:tailEnd type="none" w="sm" len="sm"/>
                    </a:lnB>
                    <a:solidFill>
                      <a:srgbClr val="FFFF00"/>
                    </a:solidFill>
                  </a:tcPr>
                </a:tc>
                <a:tc>
                  <a:txBody>
                    <a:bodyPr/>
                    <a:lstStyle/>
                    <a:p>
                      <a:pPr marL="0" lvl="0" indent="0" algn="just" rtl="0">
                        <a:spcBef>
                          <a:spcPts val="0"/>
                        </a:spcBef>
                        <a:spcAft>
                          <a:spcPts val="0"/>
                        </a:spcAft>
                        <a:buNone/>
                      </a:pPr>
                      <a:r>
                        <a:rPr lang="en" sz="1100" dirty="0">
                          <a:solidFill>
                            <a:srgbClr val="0D0D0D"/>
                          </a:solidFill>
                          <a:latin typeface="Helvetica Neue"/>
                          <a:ea typeface="Helvetica Neue"/>
                          <a:cs typeface="Helvetica Neue"/>
                          <a:sym typeface="Helvetica Neue"/>
                        </a:rPr>
                        <a:t>3cm to 80cm</a:t>
                      </a:r>
                      <a:endParaRPr sz="1100" dirty="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B w="12700" cap="flat" cmpd="sng">
                      <a:solidFill>
                        <a:srgbClr val="45B0E1"/>
                      </a:solidFill>
                      <a:prstDash val="solid"/>
                      <a:round/>
                      <a:headEnd type="none" w="sm" len="sm"/>
                      <a:tailEnd type="none" w="sm" len="sm"/>
                    </a:lnB>
                    <a:solidFill>
                      <a:srgbClr val="FFFF00"/>
                    </a:solidFill>
                  </a:tcPr>
                </a:tc>
                <a:tc>
                  <a:txBody>
                    <a:bodyPr/>
                    <a:lstStyle/>
                    <a:p>
                      <a:pPr marL="0" lvl="0" indent="0" algn="just" rtl="0">
                        <a:spcBef>
                          <a:spcPts val="0"/>
                        </a:spcBef>
                        <a:spcAft>
                          <a:spcPts val="0"/>
                        </a:spcAft>
                        <a:buNone/>
                      </a:pPr>
                      <a:r>
                        <a:rPr lang="en" sz="1100" dirty="0">
                          <a:solidFill>
                            <a:srgbClr val="0D0D0D"/>
                          </a:solidFill>
                          <a:latin typeface="Helvetica Neue"/>
                          <a:ea typeface="Helvetica Neue"/>
                          <a:cs typeface="Helvetica Neue"/>
                          <a:sym typeface="Helvetica Neue"/>
                        </a:rPr>
                        <a:t>-20 - +70 °C </a:t>
                      </a:r>
                      <a:endParaRPr sz="1100" dirty="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B w="12700" cap="flat" cmpd="sng">
                      <a:solidFill>
                        <a:srgbClr val="45B0E1"/>
                      </a:solidFill>
                      <a:prstDash val="solid"/>
                      <a:round/>
                      <a:headEnd type="none" w="sm" len="sm"/>
                      <a:tailEnd type="none" w="sm" len="sm"/>
                    </a:lnB>
                    <a:solidFill>
                      <a:srgbClr val="FFFF00"/>
                    </a:solidFill>
                  </a:tcPr>
                </a:tc>
                <a:extLst>
                  <a:ext uri="{0D108BD9-81ED-4DB2-BD59-A6C34878D82A}">
                    <a16:rowId xmlns:a16="http://schemas.microsoft.com/office/drawing/2014/main" val="10001"/>
                  </a:ext>
                </a:extLst>
              </a:tr>
              <a:tr h="631925">
                <a:tc>
                  <a:txBody>
                    <a:bodyPr/>
                    <a:lstStyle/>
                    <a:p>
                      <a:pPr marL="0" lvl="0" indent="0" algn="just" rtl="0">
                        <a:spcBef>
                          <a:spcPts val="0"/>
                        </a:spcBef>
                        <a:spcAft>
                          <a:spcPts val="0"/>
                        </a:spcAft>
                        <a:buNone/>
                      </a:pPr>
                      <a:r>
                        <a:rPr lang="en" sz="1100" dirty="0">
                          <a:latin typeface="Helvetica Neue"/>
                          <a:ea typeface="Helvetica Neue"/>
                          <a:cs typeface="Helvetica Neue"/>
                          <a:sym typeface="Helvetica Neue"/>
                        </a:rPr>
                        <a:t>HC-SR501 PIR Sensor</a:t>
                      </a:r>
                      <a:endParaRPr sz="1100" dirty="0">
                        <a:latin typeface="Helvetica Neue"/>
                        <a:ea typeface="Helvetica Neue"/>
                        <a:cs typeface="Helvetica Neue"/>
                        <a:sym typeface="Helvetica Neue"/>
                      </a:endParaRPr>
                    </a:p>
                    <a:p>
                      <a:pPr marL="0" lvl="0" indent="0" algn="just" rtl="0">
                        <a:spcBef>
                          <a:spcPts val="0"/>
                        </a:spcBef>
                        <a:spcAft>
                          <a:spcPts val="0"/>
                        </a:spcAft>
                        <a:buNone/>
                      </a:pPr>
                      <a:endParaRPr sz="1100" dirty="0">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100" dirty="0">
                          <a:solidFill>
                            <a:srgbClr val="0D0D0D"/>
                          </a:solidFill>
                          <a:latin typeface="Helvetica Neue"/>
                          <a:ea typeface="Helvetica Neue"/>
                          <a:cs typeface="Helvetica Neue"/>
                          <a:sym typeface="Helvetica Neue"/>
                        </a:rPr>
                        <a:t>Low($1.8)</a:t>
                      </a:r>
                      <a:endParaRPr sz="1100" dirty="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100" dirty="0">
                          <a:solidFill>
                            <a:srgbClr val="0D0D0D"/>
                          </a:solidFill>
                          <a:latin typeface="Helvetica Neue"/>
                          <a:ea typeface="Helvetica Neue"/>
                          <a:cs typeface="Helvetica Neue"/>
                          <a:sym typeface="Helvetica Neue"/>
                        </a:rPr>
                        <a:t>4.5V - 12V</a:t>
                      </a:r>
                      <a:endParaRPr sz="1100" dirty="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100">
                          <a:solidFill>
                            <a:srgbClr val="0D0D0D"/>
                          </a:solidFill>
                          <a:latin typeface="Helvetica Neue"/>
                          <a:ea typeface="Helvetica Neue"/>
                          <a:cs typeface="Helvetica Neue"/>
                          <a:sym typeface="Helvetica Neue"/>
                        </a:rPr>
                        <a:t>&lt;110 ° cone angle</a:t>
                      </a:r>
                      <a:endParaRPr sz="11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100" dirty="0">
                          <a:solidFill>
                            <a:srgbClr val="0D0D0D"/>
                          </a:solidFill>
                          <a:latin typeface="Helvetica Neue"/>
                          <a:ea typeface="Helvetica Neue"/>
                          <a:cs typeface="Helvetica Neue"/>
                          <a:sym typeface="Helvetica Neue"/>
                        </a:rPr>
                        <a:t>-15-+70 degrees </a:t>
                      </a:r>
                      <a:endParaRPr sz="1100" dirty="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extLst>
                  <a:ext uri="{0D108BD9-81ED-4DB2-BD59-A6C34878D82A}">
                    <a16:rowId xmlns:a16="http://schemas.microsoft.com/office/drawing/2014/main" val="10002"/>
                  </a:ext>
                </a:extLst>
              </a:tr>
              <a:tr h="1485500">
                <a:tc>
                  <a:txBody>
                    <a:bodyPr/>
                    <a:lstStyle/>
                    <a:p>
                      <a:pPr marL="0" lvl="0" indent="0" algn="just" rtl="0">
                        <a:spcBef>
                          <a:spcPts val="0"/>
                        </a:spcBef>
                        <a:spcAft>
                          <a:spcPts val="0"/>
                        </a:spcAft>
                        <a:buNone/>
                      </a:pPr>
                      <a:r>
                        <a:rPr lang="en" sz="1250">
                          <a:solidFill>
                            <a:srgbClr val="333333"/>
                          </a:solidFill>
                          <a:latin typeface="Helvetica Neue"/>
                          <a:ea typeface="Helvetica Neue"/>
                          <a:cs typeface="Helvetica Neue"/>
                          <a:sym typeface="Helvetica Neue"/>
                        </a:rPr>
                        <a:t>ZRE200GE</a:t>
                      </a:r>
                      <a:endParaRPr sz="1250">
                        <a:solidFill>
                          <a:srgbClr val="333333"/>
                        </a:solidFill>
                        <a:latin typeface="Helvetica Neue"/>
                        <a:ea typeface="Helvetica Neue"/>
                        <a:cs typeface="Helvetica Neue"/>
                        <a:sym typeface="Helvetica Neue"/>
                      </a:endParaRPr>
                    </a:p>
                    <a:p>
                      <a:pPr marL="0" lvl="0" indent="0" algn="just" rtl="0">
                        <a:spcBef>
                          <a:spcPts val="0"/>
                        </a:spcBef>
                        <a:spcAft>
                          <a:spcPts val="0"/>
                        </a:spcAft>
                        <a:buNone/>
                      </a:pPr>
                      <a:endParaRPr sz="11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100" dirty="0">
                          <a:solidFill>
                            <a:srgbClr val="0D0D0D"/>
                          </a:solidFill>
                          <a:latin typeface="Helvetica Neue"/>
                          <a:ea typeface="Helvetica Neue"/>
                          <a:cs typeface="Helvetica Neue"/>
                          <a:sym typeface="Helvetica Neue"/>
                        </a:rPr>
                        <a:t>Moderate($2)</a:t>
                      </a:r>
                      <a:endParaRPr sz="1100" dirty="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100">
                          <a:solidFill>
                            <a:srgbClr val="0D0D0D"/>
                          </a:solidFill>
                          <a:latin typeface="Helvetica Neue"/>
                          <a:ea typeface="Helvetica Neue"/>
                          <a:cs typeface="Helvetica Neue"/>
                          <a:sym typeface="Helvetica Neue"/>
                        </a:rPr>
                        <a:t>3 V - 15 V</a:t>
                      </a:r>
                      <a:endParaRPr sz="11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100" dirty="0">
                          <a:solidFill>
                            <a:srgbClr val="0D0D0D"/>
                          </a:solidFill>
                          <a:latin typeface="Helvetica Neue"/>
                          <a:ea typeface="Helvetica Neue"/>
                          <a:cs typeface="Helvetica Neue"/>
                          <a:sym typeface="Helvetica Neue"/>
                        </a:rPr>
                        <a:t>138 degrees from center of element on axis X </a:t>
                      </a:r>
                      <a:endParaRPr sz="1100" dirty="0">
                        <a:solidFill>
                          <a:srgbClr val="0D0D0D"/>
                        </a:solidFill>
                        <a:latin typeface="Helvetica Neue"/>
                        <a:ea typeface="Helvetica Neue"/>
                        <a:cs typeface="Helvetica Neue"/>
                        <a:sym typeface="Helvetica Neue"/>
                      </a:endParaRPr>
                    </a:p>
                    <a:p>
                      <a:pPr marL="0" lvl="0" indent="0" algn="just" rtl="0">
                        <a:spcBef>
                          <a:spcPts val="0"/>
                        </a:spcBef>
                        <a:spcAft>
                          <a:spcPts val="0"/>
                        </a:spcAft>
                        <a:buNone/>
                      </a:pPr>
                      <a:r>
                        <a:rPr lang="en" sz="1100" dirty="0">
                          <a:solidFill>
                            <a:srgbClr val="0D0D0D"/>
                          </a:solidFill>
                          <a:latin typeface="Helvetica Neue"/>
                          <a:ea typeface="Helvetica Neue"/>
                          <a:cs typeface="Helvetica Neue"/>
                          <a:sym typeface="Helvetica Neue"/>
                        </a:rPr>
                        <a:t>125 degrees from center of element on axis Y </a:t>
                      </a:r>
                      <a:endParaRPr sz="1100" dirty="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100" dirty="0">
                          <a:solidFill>
                            <a:srgbClr val="0D0D0D"/>
                          </a:solidFill>
                          <a:latin typeface="Helvetica Neue"/>
                          <a:ea typeface="Helvetica Neue"/>
                          <a:cs typeface="Helvetica Neue"/>
                          <a:sym typeface="Helvetica Neue"/>
                        </a:rPr>
                        <a:t>-20°C to +70°C</a:t>
                      </a:r>
                      <a:endParaRPr sz="1100" dirty="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extLst>
                  <a:ext uri="{0D108BD9-81ED-4DB2-BD59-A6C34878D82A}">
                    <a16:rowId xmlns:a16="http://schemas.microsoft.com/office/drawing/2014/main" val="10003"/>
                  </a:ext>
                </a:extLst>
              </a:tr>
            </a:tbl>
          </a:graphicData>
        </a:graphic>
      </p:graphicFrame>
      <p:pic>
        <p:nvPicPr>
          <p:cNvPr id="2" name="Google Shape;370;p46">
            <a:extLst>
              <a:ext uri="{FF2B5EF4-FFF2-40B4-BE49-F238E27FC236}">
                <a16:creationId xmlns:a16="http://schemas.microsoft.com/office/drawing/2014/main" id="{C1EBABDA-FD2B-D37D-971D-3C1CB2E2167E}"/>
              </a:ext>
            </a:extLst>
          </p:cNvPr>
          <p:cNvPicPr preferRelativeResize="0"/>
          <p:nvPr/>
        </p:nvPicPr>
        <p:blipFill>
          <a:blip r:embed="rId5">
            <a:alphaModFix/>
          </a:blip>
          <a:stretch>
            <a:fillRect/>
          </a:stretch>
        </p:blipFill>
        <p:spPr>
          <a:xfrm>
            <a:off x="8642976" y="4392757"/>
            <a:ext cx="335351" cy="409876"/>
          </a:xfrm>
          <a:prstGeom prst="rect">
            <a:avLst/>
          </a:prstGeom>
          <a:noFill/>
          <a:ln>
            <a:noFill/>
          </a:ln>
        </p:spPr>
      </p:pic>
      <p:pic>
        <p:nvPicPr>
          <p:cNvPr id="13" name="Audio 12">
            <a:hlinkClick r:id="" action="ppaction://media"/>
            <a:extLst>
              <a:ext uri="{FF2B5EF4-FFF2-40B4-BE49-F238E27FC236}">
                <a16:creationId xmlns:a16="http://schemas.microsoft.com/office/drawing/2014/main" id="{71D14A28-6483-C6F2-6887-CF04D23F2D5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186630" y="3734708"/>
            <a:ext cx="1543050" cy="1543050"/>
          </a:xfrm>
          <a:prstGeom prst="ellipse">
            <a:avLst/>
          </a:prstGeom>
        </p:spPr>
      </p:pic>
      <p:pic>
        <p:nvPicPr>
          <p:cNvPr id="1026" name="Picture 2" descr="Interfacing E18-D80NK IR Obstacle Avoidance Proximity Sensor with Arduino |  Circuit Digest">
            <a:extLst>
              <a:ext uri="{FF2B5EF4-FFF2-40B4-BE49-F238E27FC236}">
                <a16:creationId xmlns:a16="http://schemas.microsoft.com/office/drawing/2014/main" id="{1253EC24-9D04-EBF6-4109-F488ADA4F8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175" y="2873071"/>
            <a:ext cx="2667480" cy="12697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Tm="48761"/>
    </mc:Choice>
    <mc:Fallback xmlns="">
      <p:transition spd="slow" advTm="48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5"/>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Hardware</a:t>
            </a:r>
            <a:endParaRPr/>
          </a:p>
        </p:txBody>
      </p:sp>
      <p:sp>
        <p:nvSpPr>
          <p:cNvPr id="195" name="Google Shape;195;p2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13</a:t>
            </a:fld>
            <a:endParaRPr>
              <a:solidFill>
                <a:schemeClr val="lt1"/>
              </a:solidFill>
            </a:endParaRPr>
          </a:p>
        </p:txBody>
      </p:sp>
      <p:pic>
        <p:nvPicPr>
          <p:cNvPr id="11" name="Audio 10">
            <a:hlinkClick r:id="" action="ppaction://media"/>
            <a:extLst>
              <a:ext uri="{FF2B5EF4-FFF2-40B4-BE49-F238E27FC236}">
                <a16:creationId xmlns:a16="http://schemas.microsoft.com/office/drawing/2014/main" id="{3F8E628C-63FB-5AEE-86D9-95961248DF5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621"/>
    </mc:Choice>
    <mc:Fallback xmlns="">
      <p:transition spd="slow" advTm="3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6"/>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DC-DC Converter </a:t>
            </a:r>
            <a:endParaRPr/>
          </a:p>
        </p:txBody>
      </p:sp>
      <p:sp>
        <p:nvSpPr>
          <p:cNvPr id="201" name="Google Shape;201;p26"/>
          <p:cNvSpPr txBox="1">
            <a:spLocks noGrp="1"/>
          </p:cNvSpPr>
          <p:nvPr>
            <p:ph type="body" idx="1"/>
          </p:nvPr>
        </p:nvSpPr>
        <p:spPr>
          <a:xfrm>
            <a:off x="730000" y="1877950"/>
            <a:ext cx="3300900" cy="1597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5 volts to 6.5 volts to supply the motor </a:t>
            </a:r>
            <a:endParaRPr/>
          </a:p>
          <a:p>
            <a:pPr marL="0" lvl="0" indent="0" algn="l" rtl="0">
              <a:spcBef>
                <a:spcPts val="1200"/>
              </a:spcBef>
              <a:spcAft>
                <a:spcPts val="1200"/>
              </a:spcAft>
              <a:buNone/>
            </a:pPr>
            <a:endParaRPr/>
          </a:p>
        </p:txBody>
      </p:sp>
      <p:sp>
        <p:nvSpPr>
          <p:cNvPr id="202" name="Google Shape;202;p26"/>
          <p:cNvSpPr txBox="1">
            <a:spLocks noGrp="1"/>
          </p:cNvSpPr>
          <p:nvPr>
            <p:ph type="sldNum" idx="12"/>
          </p:nvPr>
        </p:nvSpPr>
        <p:spPr>
          <a:xfrm>
            <a:off x="8060598" y="4749850"/>
            <a:ext cx="10245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r>
              <a:rPr lang="en" dirty="0"/>
              <a:t>Junxu Zeng EE</a:t>
            </a:r>
            <a:endParaRPr dirty="0"/>
          </a:p>
        </p:txBody>
      </p:sp>
      <p:pic>
        <p:nvPicPr>
          <p:cNvPr id="203" name="Google Shape;203;p26"/>
          <p:cNvPicPr preferRelativeResize="0"/>
          <p:nvPr/>
        </p:nvPicPr>
        <p:blipFill>
          <a:blip r:embed="rId5">
            <a:alphaModFix/>
          </a:blip>
          <a:stretch>
            <a:fillRect/>
          </a:stretch>
        </p:blipFill>
        <p:spPr>
          <a:xfrm>
            <a:off x="4230300" y="525200"/>
            <a:ext cx="4408600" cy="1755400"/>
          </a:xfrm>
          <a:prstGeom prst="rect">
            <a:avLst/>
          </a:prstGeom>
          <a:noFill/>
          <a:ln>
            <a:noFill/>
          </a:ln>
        </p:spPr>
      </p:pic>
      <p:pic>
        <p:nvPicPr>
          <p:cNvPr id="204" name="Google Shape;204;p26"/>
          <p:cNvPicPr preferRelativeResize="0"/>
          <p:nvPr/>
        </p:nvPicPr>
        <p:blipFill>
          <a:blip r:embed="rId6">
            <a:alphaModFix/>
          </a:blip>
          <a:stretch>
            <a:fillRect/>
          </a:stretch>
        </p:blipFill>
        <p:spPr>
          <a:xfrm>
            <a:off x="8405172" y="4339975"/>
            <a:ext cx="335351" cy="409876"/>
          </a:xfrm>
          <a:prstGeom prst="rect">
            <a:avLst/>
          </a:prstGeom>
          <a:noFill/>
          <a:ln>
            <a:noFill/>
          </a:ln>
        </p:spPr>
      </p:pic>
      <p:graphicFrame>
        <p:nvGraphicFramePr>
          <p:cNvPr id="205" name="Google Shape;205;p26"/>
          <p:cNvGraphicFramePr/>
          <p:nvPr>
            <p:extLst>
              <p:ext uri="{D42A27DB-BD31-4B8C-83A1-F6EECF244321}">
                <p14:modId xmlns:p14="http://schemas.microsoft.com/office/powerpoint/2010/main" val="588511391"/>
              </p:ext>
            </p:extLst>
          </p:nvPr>
        </p:nvGraphicFramePr>
        <p:xfrm>
          <a:off x="957987" y="2421050"/>
          <a:ext cx="6544626" cy="1333500"/>
        </p:xfrm>
        <a:graphic>
          <a:graphicData uri="http://schemas.openxmlformats.org/drawingml/2006/table">
            <a:tbl>
              <a:tblPr>
                <a:noFill/>
                <a:tableStyleId>{9D2B67D7-6702-4546-ABA7-5D487AF78511}</a:tableStyleId>
              </a:tblPr>
              <a:tblGrid>
                <a:gridCol w="921189">
                  <a:extLst>
                    <a:ext uri="{9D8B030D-6E8A-4147-A177-3AD203B41FA5}">
                      <a16:colId xmlns:a16="http://schemas.microsoft.com/office/drawing/2014/main" val="20000"/>
                    </a:ext>
                  </a:extLst>
                </a:gridCol>
                <a:gridCol w="1029189">
                  <a:extLst>
                    <a:ext uri="{9D8B030D-6E8A-4147-A177-3AD203B41FA5}">
                      <a16:colId xmlns:a16="http://schemas.microsoft.com/office/drawing/2014/main" val="20001"/>
                    </a:ext>
                  </a:extLst>
                </a:gridCol>
                <a:gridCol w="1495425">
                  <a:extLst>
                    <a:ext uri="{9D8B030D-6E8A-4147-A177-3AD203B41FA5}">
                      <a16:colId xmlns:a16="http://schemas.microsoft.com/office/drawing/2014/main" val="20002"/>
                    </a:ext>
                  </a:extLst>
                </a:gridCol>
                <a:gridCol w="3098823">
                  <a:extLst>
                    <a:ext uri="{9D8B030D-6E8A-4147-A177-3AD203B41FA5}">
                      <a16:colId xmlns:a16="http://schemas.microsoft.com/office/drawing/2014/main" val="20003"/>
                    </a:ext>
                  </a:extLst>
                </a:gridCol>
              </a:tblGrid>
              <a:tr h="190500">
                <a:tc>
                  <a:txBody>
                    <a:bodyPr/>
                    <a:lstStyle/>
                    <a:p>
                      <a:pPr marL="0" lvl="0" indent="0" algn="just" rtl="0">
                        <a:spcBef>
                          <a:spcPts val="1200"/>
                        </a:spcBef>
                        <a:spcAft>
                          <a:spcPts val="0"/>
                        </a:spcAft>
                        <a:buNone/>
                      </a:pPr>
                      <a:r>
                        <a:rPr lang="en" sz="1200" b="1">
                          <a:solidFill>
                            <a:srgbClr val="FFFFFF"/>
                          </a:solidFill>
                          <a:latin typeface="Helvetica Neue"/>
                          <a:ea typeface="Helvetica Neue"/>
                          <a:cs typeface="Helvetica Neue"/>
                          <a:sym typeface="Helvetica Neue"/>
                        </a:rPr>
                        <a:t>Name</a:t>
                      </a:r>
                      <a:endParaRPr sz="1200" b="1">
                        <a:solidFill>
                          <a:srgbClr val="FFFFFF"/>
                        </a:solidFill>
                        <a:latin typeface="Helvetica Neue"/>
                        <a:ea typeface="Helvetica Neue"/>
                        <a:cs typeface="Helvetica Neue"/>
                        <a:sym typeface="Helvetica Neue"/>
                      </a:endParaRPr>
                    </a:p>
                  </a:txBody>
                  <a:tcPr marL="63500" marR="63500" marT="0" marB="0">
                    <a:lnL w="7625"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156082"/>
                    </a:solidFill>
                  </a:tcPr>
                </a:tc>
                <a:tc>
                  <a:txBody>
                    <a:bodyPr/>
                    <a:lstStyle/>
                    <a:p>
                      <a:pPr marL="0" lvl="0" indent="0" algn="just" rtl="0">
                        <a:spcBef>
                          <a:spcPts val="1200"/>
                        </a:spcBef>
                        <a:spcAft>
                          <a:spcPts val="0"/>
                        </a:spcAft>
                        <a:buNone/>
                      </a:pPr>
                      <a:r>
                        <a:rPr lang="en" sz="1200" b="1">
                          <a:solidFill>
                            <a:srgbClr val="FFFFFF"/>
                          </a:solidFill>
                          <a:latin typeface="Helvetica Neue"/>
                          <a:ea typeface="Helvetica Neue"/>
                          <a:cs typeface="Helvetica Neue"/>
                          <a:sym typeface="Helvetica Neue"/>
                        </a:rPr>
                        <a:t>Value</a:t>
                      </a:r>
                      <a:endParaRPr sz="1200" b="1">
                        <a:solidFill>
                          <a:srgbClr val="FFFFFF"/>
                        </a:solidFill>
                        <a:latin typeface="Helvetica Neue"/>
                        <a:ea typeface="Helvetica Neue"/>
                        <a:cs typeface="Helvetica Neue"/>
                        <a:sym typeface="Helvetica Neue"/>
                      </a:endParaRPr>
                    </a:p>
                  </a:txBody>
                  <a:tcPr marL="63500" marR="63500" marT="0" marB="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156082"/>
                    </a:solidFill>
                  </a:tcPr>
                </a:tc>
                <a:tc>
                  <a:txBody>
                    <a:bodyPr/>
                    <a:lstStyle/>
                    <a:p>
                      <a:pPr marL="0" lvl="0" indent="0" algn="just" rtl="0">
                        <a:spcBef>
                          <a:spcPts val="1200"/>
                        </a:spcBef>
                        <a:spcAft>
                          <a:spcPts val="0"/>
                        </a:spcAft>
                        <a:buNone/>
                      </a:pPr>
                      <a:r>
                        <a:rPr lang="en" sz="1200" b="1" dirty="0">
                          <a:solidFill>
                            <a:srgbClr val="FFFFFF"/>
                          </a:solidFill>
                          <a:latin typeface="Helvetica Neue"/>
                          <a:ea typeface="Helvetica Neue"/>
                          <a:cs typeface="Helvetica Neue"/>
                          <a:sym typeface="Helvetica Neue"/>
                        </a:rPr>
                        <a:t>Category</a:t>
                      </a:r>
                      <a:endParaRPr sz="1200" b="1" dirty="0">
                        <a:solidFill>
                          <a:srgbClr val="FFFFFF"/>
                        </a:solidFill>
                        <a:latin typeface="Helvetica Neue"/>
                        <a:ea typeface="Helvetica Neue"/>
                        <a:cs typeface="Helvetica Neue"/>
                        <a:sym typeface="Helvetica Neue"/>
                      </a:endParaRPr>
                    </a:p>
                  </a:txBody>
                  <a:tcPr marL="63500" marR="63500" marT="0" marB="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156082"/>
                    </a:solidFill>
                  </a:tcPr>
                </a:tc>
                <a:tc>
                  <a:txBody>
                    <a:bodyPr/>
                    <a:lstStyle/>
                    <a:p>
                      <a:pPr marL="0" lvl="0" indent="0" algn="just" rtl="0">
                        <a:spcBef>
                          <a:spcPts val="1200"/>
                        </a:spcBef>
                        <a:spcAft>
                          <a:spcPts val="0"/>
                        </a:spcAft>
                        <a:buNone/>
                      </a:pPr>
                      <a:r>
                        <a:rPr lang="en" sz="1200" b="1" dirty="0">
                          <a:solidFill>
                            <a:srgbClr val="FFFFFF"/>
                          </a:solidFill>
                          <a:latin typeface="Helvetica Neue"/>
                          <a:ea typeface="Helvetica Neue"/>
                          <a:cs typeface="Helvetica Neue"/>
                          <a:sym typeface="Helvetica Neue"/>
                        </a:rPr>
                        <a:t>Description</a:t>
                      </a:r>
                      <a:endParaRPr sz="1200" b="1" dirty="0">
                        <a:solidFill>
                          <a:srgbClr val="FFFFFF"/>
                        </a:solidFill>
                        <a:latin typeface="Helvetica Neue"/>
                        <a:ea typeface="Helvetica Neue"/>
                        <a:cs typeface="Helvetica Neue"/>
                        <a:sym typeface="Helvetica Neue"/>
                      </a:endParaRPr>
                    </a:p>
                  </a:txBody>
                  <a:tcPr marL="63500" marR="63500" marT="0" marB="0">
                    <a:lnL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156082"/>
                    </a:solidFill>
                  </a:tcPr>
                </a:tc>
                <a:extLst>
                  <a:ext uri="{0D108BD9-81ED-4DB2-BD59-A6C34878D82A}">
                    <a16:rowId xmlns:a16="http://schemas.microsoft.com/office/drawing/2014/main" val="10000"/>
                  </a:ext>
                </a:extLst>
              </a:tr>
              <a:tr h="190500">
                <a:tc>
                  <a:txBody>
                    <a:bodyPr/>
                    <a:lstStyle/>
                    <a:p>
                      <a:pPr marL="0" lvl="0" indent="0" algn="just" rtl="0">
                        <a:spcBef>
                          <a:spcPts val="1200"/>
                        </a:spcBef>
                        <a:spcAft>
                          <a:spcPts val="0"/>
                        </a:spcAft>
                        <a:buNone/>
                      </a:pPr>
                      <a:r>
                        <a:rPr lang="en" sz="1200">
                          <a:solidFill>
                            <a:srgbClr val="0D0D0D"/>
                          </a:solidFill>
                          <a:latin typeface="Helvetica Neue"/>
                          <a:ea typeface="Helvetica Neue"/>
                          <a:cs typeface="Helvetica Neue"/>
                          <a:sym typeface="Helvetica Neue"/>
                        </a:rPr>
                        <a:t>Efficiency</a:t>
                      </a:r>
                      <a:endParaRPr sz="1200">
                        <a:solidFill>
                          <a:srgbClr val="0D0D0D"/>
                        </a:solidFill>
                        <a:latin typeface="Helvetica Neue"/>
                        <a:ea typeface="Helvetica Neue"/>
                        <a:cs typeface="Helvetica Neue"/>
                        <a:sym typeface="Helvetica Neue"/>
                      </a:endParaRPr>
                    </a:p>
                  </a:txBody>
                  <a:tcPr marL="63500" marR="63500" marT="0" marB="0">
                    <a:lnL w="7625"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1200">
                          <a:solidFill>
                            <a:srgbClr val="0D0D0D"/>
                          </a:solidFill>
                          <a:latin typeface="Helvetica Neue"/>
                          <a:ea typeface="Helvetica Neue"/>
                          <a:cs typeface="Helvetica Neue"/>
                          <a:sym typeface="Helvetica Neue"/>
                        </a:rPr>
                        <a:t>96.70%</a:t>
                      </a:r>
                      <a:endParaRPr sz="1200">
                        <a:solidFill>
                          <a:srgbClr val="0D0D0D"/>
                        </a:solidFill>
                        <a:latin typeface="Helvetica Neue"/>
                        <a:ea typeface="Helvetica Neue"/>
                        <a:cs typeface="Helvetica Neue"/>
                        <a:sym typeface="Helvetica Neue"/>
                      </a:endParaRPr>
                    </a:p>
                  </a:txBody>
                  <a:tcPr marL="63500" marR="63500" marT="0" marB="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1200">
                          <a:solidFill>
                            <a:srgbClr val="0D0D0D"/>
                          </a:solidFill>
                          <a:latin typeface="Helvetica Neue"/>
                          <a:ea typeface="Helvetica Neue"/>
                          <a:cs typeface="Helvetica Neue"/>
                          <a:sym typeface="Helvetica Neue"/>
                        </a:rPr>
                        <a:t>System Information</a:t>
                      </a:r>
                      <a:endParaRPr sz="1200">
                        <a:solidFill>
                          <a:srgbClr val="0D0D0D"/>
                        </a:solidFill>
                        <a:latin typeface="Helvetica Neue"/>
                        <a:ea typeface="Helvetica Neue"/>
                        <a:cs typeface="Helvetica Neue"/>
                        <a:sym typeface="Helvetica Neue"/>
                      </a:endParaRPr>
                    </a:p>
                  </a:txBody>
                  <a:tcPr marL="63500" marR="63500" marT="0" marB="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1200">
                          <a:solidFill>
                            <a:srgbClr val="0D0D0D"/>
                          </a:solidFill>
                          <a:latin typeface="Helvetica Neue"/>
                          <a:ea typeface="Helvetica Neue"/>
                          <a:cs typeface="Helvetica Neue"/>
                          <a:sym typeface="Helvetica Neue"/>
                        </a:rPr>
                        <a:t>Steady state efficiency</a:t>
                      </a:r>
                      <a:endParaRPr sz="1200">
                        <a:solidFill>
                          <a:srgbClr val="0D0D0D"/>
                        </a:solidFill>
                        <a:latin typeface="Helvetica Neue"/>
                        <a:ea typeface="Helvetica Neue"/>
                        <a:cs typeface="Helvetica Neue"/>
                        <a:sym typeface="Helvetica Neue"/>
                      </a:endParaRPr>
                    </a:p>
                  </a:txBody>
                  <a:tcPr marL="63500" marR="63500" marT="0" marB="0">
                    <a:lnL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C1E4F5"/>
                    </a:solidFill>
                  </a:tcPr>
                </a:tc>
                <a:extLst>
                  <a:ext uri="{0D108BD9-81ED-4DB2-BD59-A6C34878D82A}">
                    <a16:rowId xmlns:a16="http://schemas.microsoft.com/office/drawing/2014/main" val="10001"/>
                  </a:ext>
                </a:extLst>
              </a:tr>
              <a:tr h="190500">
                <a:tc>
                  <a:txBody>
                    <a:bodyPr/>
                    <a:lstStyle/>
                    <a:p>
                      <a:pPr marL="0" lvl="0" indent="0" algn="just" rtl="0">
                        <a:spcBef>
                          <a:spcPts val="1200"/>
                        </a:spcBef>
                        <a:spcAft>
                          <a:spcPts val="0"/>
                        </a:spcAft>
                        <a:buNone/>
                      </a:pPr>
                      <a:r>
                        <a:rPr lang="en" sz="1200">
                          <a:solidFill>
                            <a:srgbClr val="0D0D0D"/>
                          </a:solidFill>
                          <a:latin typeface="Helvetica Neue"/>
                          <a:ea typeface="Helvetica Neue"/>
                          <a:cs typeface="Helvetica Neue"/>
                          <a:sym typeface="Helvetica Neue"/>
                        </a:rPr>
                        <a:t>IC Tj</a:t>
                      </a:r>
                      <a:endParaRPr sz="1200">
                        <a:solidFill>
                          <a:srgbClr val="0D0D0D"/>
                        </a:solidFill>
                        <a:latin typeface="Helvetica Neue"/>
                        <a:ea typeface="Helvetica Neue"/>
                        <a:cs typeface="Helvetica Neue"/>
                        <a:sym typeface="Helvetica Neue"/>
                      </a:endParaRPr>
                    </a:p>
                  </a:txBody>
                  <a:tcPr marL="63500" marR="63500" marT="0" marB="0">
                    <a:lnL w="7625"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1200">
                          <a:solidFill>
                            <a:srgbClr val="0D0D0D"/>
                          </a:solidFill>
                          <a:latin typeface="Helvetica Neue"/>
                          <a:ea typeface="Helvetica Neue"/>
                          <a:cs typeface="Helvetica Neue"/>
                          <a:sym typeface="Helvetica Neue"/>
                        </a:rPr>
                        <a:t>43.66 °C</a:t>
                      </a:r>
                      <a:endParaRPr sz="1200">
                        <a:solidFill>
                          <a:srgbClr val="0D0D0D"/>
                        </a:solidFill>
                        <a:latin typeface="Helvetica Neue"/>
                        <a:ea typeface="Helvetica Neue"/>
                        <a:cs typeface="Helvetica Neue"/>
                        <a:sym typeface="Helvetica Neue"/>
                      </a:endParaRPr>
                    </a:p>
                  </a:txBody>
                  <a:tcPr marL="63500" marR="63500" marT="0" marB="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1200">
                          <a:solidFill>
                            <a:srgbClr val="0D0D0D"/>
                          </a:solidFill>
                          <a:latin typeface="Helvetica Neue"/>
                          <a:ea typeface="Helvetica Neue"/>
                          <a:cs typeface="Helvetica Neue"/>
                          <a:sym typeface="Helvetica Neue"/>
                        </a:rPr>
                        <a:t>IC</a:t>
                      </a:r>
                      <a:endParaRPr sz="1200">
                        <a:solidFill>
                          <a:srgbClr val="0D0D0D"/>
                        </a:solidFill>
                        <a:latin typeface="Helvetica Neue"/>
                        <a:ea typeface="Helvetica Neue"/>
                        <a:cs typeface="Helvetica Neue"/>
                        <a:sym typeface="Helvetica Neue"/>
                      </a:endParaRPr>
                    </a:p>
                  </a:txBody>
                  <a:tcPr marL="63500" marR="63500" marT="0" marB="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1200">
                          <a:solidFill>
                            <a:srgbClr val="0D0D0D"/>
                          </a:solidFill>
                          <a:latin typeface="Helvetica Neue"/>
                          <a:ea typeface="Helvetica Neue"/>
                          <a:cs typeface="Helvetica Neue"/>
                          <a:sym typeface="Helvetica Neue"/>
                        </a:rPr>
                        <a:t>IC junction temperature</a:t>
                      </a:r>
                      <a:endParaRPr sz="1200">
                        <a:solidFill>
                          <a:srgbClr val="0D0D0D"/>
                        </a:solidFill>
                        <a:latin typeface="Helvetica Neue"/>
                        <a:ea typeface="Helvetica Neue"/>
                        <a:cs typeface="Helvetica Neue"/>
                        <a:sym typeface="Helvetica Neue"/>
                      </a:endParaRPr>
                    </a:p>
                  </a:txBody>
                  <a:tcPr marL="63500" marR="63500" marT="0" marB="0">
                    <a:lnL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C1E4F5"/>
                    </a:solidFill>
                  </a:tcPr>
                </a:tc>
                <a:extLst>
                  <a:ext uri="{0D108BD9-81ED-4DB2-BD59-A6C34878D82A}">
                    <a16:rowId xmlns:a16="http://schemas.microsoft.com/office/drawing/2014/main" val="10002"/>
                  </a:ext>
                </a:extLst>
              </a:tr>
              <a:tr h="190500">
                <a:tc>
                  <a:txBody>
                    <a:bodyPr/>
                    <a:lstStyle/>
                    <a:p>
                      <a:pPr marL="0" lvl="0" indent="0" algn="just" rtl="0">
                        <a:spcBef>
                          <a:spcPts val="1200"/>
                        </a:spcBef>
                        <a:spcAft>
                          <a:spcPts val="0"/>
                        </a:spcAft>
                        <a:buNone/>
                      </a:pPr>
                      <a:r>
                        <a:rPr lang="en" sz="1200">
                          <a:solidFill>
                            <a:srgbClr val="0D0D0D"/>
                          </a:solidFill>
                          <a:latin typeface="Helvetica Neue"/>
                          <a:ea typeface="Helvetica Neue"/>
                          <a:cs typeface="Helvetica Neue"/>
                          <a:sym typeface="Helvetica Neue"/>
                        </a:rPr>
                        <a:t>IC Pd</a:t>
                      </a:r>
                      <a:endParaRPr sz="1200">
                        <a:solidFill>
                          <a:srgbClr val="0D0D0D"/>
                        </a:solidFill>
                        <a:latin typeface="Helvetica Neue"/>
                        <a:ea typeface="Helvetica Neue"/>
                        <a:cs typeface="Helvetica Neue"/>
                        <a:sym typeface="Helvetica Neue"/>
                      </a:endParaRPr>
                    </a:p>
                  </a:txBody>
                  <a:tcPr marL="63500" marR="63500" marT="0" marB="0">
                    <a:lnL w="7625"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1200" dirty="0">
                          <a:solidFill>
                            <a:srgbClr val="0D0D0D"/>
                          </a:solidFill>
                          <a:latin typeface="Helvetica Neue"/>
                          <a:ea typeface="Helvetica Neue"/>
                          <a:cs typeface="Helvetica Neue"/>
                          <a:sym typeface="Helvetica Neue"/>
                        </a:rPr>
                        <a:t>352.11 mW</a:t>
                      </a:r>
                      <a:endParaRPr sz="1200" dirty="0">
                        <a:solidFill>
                          <a:srgbClr val="0D0D0D"/>
                        </a:solidFill>
                        <a:latin typeface="Helvetica Neue"/>
                        <a:ea typeface="Helvetica Neue"/>
                        <a:cs typeface="Helvetica Neue"/>
                        <a:sym typeface="Helvetica Neue"/>
                      </a:endParaRPr>
                    </a:p>
                  </a:txBody>
                  <a:tcPr marL="63500" marR="63500" marT="0" marB="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1200">
                          <a:solidFill>
                            <a:srgbClr val="0D0D0D"/>
                          </a:solidFill>
                          <a:latin typeface="Helvetica Neue"/>
                          <a:ea typeface="Helvetica Neue"/>
                          <a:cs typeface="Helvetica Neue"/>
                          <a:sym typeface="Helvetica Neue"/>
                        </a:rPr>
                        <a:t>IC</a:t>
                      </a:r>
                      <a:endParaRPr sz="1200">
                        <a:solidFill>
                          <a:srgbClr val="0D0D0D"/>
                        </a:solidFill>
                        <a:latin typeface="Helvetica Neue"/>
                        <a:ea typeface="Helvetica Neue"/>
                        <a:cs typeface="Helvetica Neue"/>
                        <a:sym typeface="Helvetica Neue"/>
                      </a:endParaRPr>
                    </a:p>
                  </a:txBody>
                  <a:tcPr marL="63500" marR="63500" marT="0" marB="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1200">
                          <a:solidFill>
                            <a:srgbClr val="0D0D0D"/>
                          </a:solidFill>
                          <a:latin typeface="Helvetica Neue"/>
                          <a:ea typeface="Helvetica Neue"/>
                          <a:cs typeface="Helvetica Neue"/>
                          <a:sym typeface="Helvetica Neue"/>
                        </a:rPr>
                        <a:t>IC power dissipation</a:t>
                      </a:r>
                      <a:endParaRPr sz="1200">
                        <a:solidFill>
                          <a:srgbClr val="0D0D0D"/>
                        </a:solidFill>
                        <a:latin typeface="Helvetica Neue"/>
                        <a:ea typeface="Helvetica Neue"/>
                        <a:cs typeface="Helvetica Neue"/>
                        <a:sym typeface="Helvetica Neue"/>
                      </a:endParaRPr>
                    </a:p>
                  </a:txBody>
                  <a:tcPr marL="63500" marR="63500" marT="0" marB="0">
                    <a:lnL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C1E4F5"/>
                    </a:solidFill>
                  </a:tcPr>
                </a:tc>
                <a:extLst>
                  <a:ext uri="{0D108BD9-81ED-4DB2-BD59-A6C34878D82A}">
                    <a16:rowId xmlns:a16="http://schemas.microsoft.com/office/drawing/2014/main" val="10003"/>
                  </a:ext>
                </a:extLst>
              </a:tr>
              <a:tr h="190500">
                <a:tc>
                  <a:txBody>
                    <a:bodyPr/>
                    <a:lstStyle/>
                    <a:p>
                      <a:pPr marL="0" lvl="0" indent="0" algn="just" rtl="0">
                        <a:spcBef>
                          <a:spcPts val="1200"/>
                        </a:spcBef>
                        <a:spcAft>
                          <a:spcPts val="0"/>
                        </a:spcAft>
                        <a:buNone/>
                      </a:pPr>
                      <a:r>
                        <a:rPr lang="en" sz="1200">
                          <a:solidFill>
                            <a:srgbClr val="0D0D0D"/>
                          </a:solidFill>
                          <a:latin typeface="Helvetica Neue"/>
                          <a:ea typeface="Helvetica Neue"/>
                          <a:cs typeface="Helvetica Neue"/>
                          <a:sym typeface="Helvetica Neue"/>
                        </a:rPr>
                        <a:t>Pout</a:t>
                      </a:r>
                      <a:endParaRPr sz="1200">
                        <a:solidFill>
                          <a:srgbClr val="0D0D0D"/>
                        </a:solidFill>
                        <a:latin typeface="Helvetica Neue"/>
                        <a:ea typeface="Helvetica Neue"/>
                        <a:cs typeface="Helvetica Neue"/>
                        <a:sym typeface="Helvetica Neue"/>
                      </a:endParaRPr>
                    </a:p>
                  </a:txBody>
                  <a:tcPr marL="63500" marR="63500" marT="0" marB="0">
                    <a:lnL w="7625"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1200">
                          <a:solidFill>
                            <a:srgbClr val="0D0D0D"/>
                          </a:solidFill>
                          <a:latin typeface="Helvetica Neue"/>
                          <a:ea typeface="Helvetica Neue"/>
                          <a:cs typeface="Helvetica Neue"/>
                          <a:sym typeface="Helvetica Neue"/>
                        </a:rPr>
                        <a:t>13 W</a:t>
                      </a:r>
                      <a:endParaRPr sz="1200">
                        <a:solidFill>
                          <a:srgbClr val="0D0D0D"/>
                        </a:solidFill>
                        <a:latin typeface="Helvetica Neue"/>
                        <a:ea typeface="Helvetica Neue"/>
                        <a:cs typeface="Helvetica Neue"/>
                        <a:sym typeface="Helvetica Neue"/>
                      </a:endParaRPr>
                    </a:p>
                  </a:txBody>
                  <a:tcPr marL="63500" marR="63500" marT="0" marB="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1200" dirty="0">
                          <a:solidFill>
                            <a:srgbClr val="0D0D0D"/>
                          </a:solidFill>
                          <a:latin typeface="Helvetica Neue"/>
                          <a:ea typeface="Helvetica Neue"/>
                          <a:cs typeface="Helvetica Neue"/>
                          <a:sym typeface="Helvetica Neue"/>
                        </a:rPr>
                        <a:t>System Information</a:t>
                      </a:r>
                      <a:endParaRPr sz="1200" dirty="0">
                        <a:solidFill>
                          <a:srgbClr val="0D0D0D"/>
                        </a:solidFill>
                        <a:latin typeface="Helvetica Neue"/>
                        <a:ea typeface="Helvetica Neue"/>
                        <a:cs typeface="Helvetica Neue"/>
                        <a:sym typeface="Helvetica Neue"/>
                      </a:endParaRPr>
                    </a:p>
                  </a:txBody>
                  <a:tcPr marL="63500" marR="63500" marT="0" marB="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1200">
                          <a:solidFill>
                            <a:srgbClr val="0D0D0D"/>
                          </a:solidFill>
                          <a:latin typeface="Helvetica Neue"/>
                          <a:ea typeface="Helvetica Neue"/>
                          <a:cs typeface="Helvetica Neue"/>
                          <a:sym typeface="Helvetica Neue"/>
                        </a:rPr>
                        <a:t>Total output power</a:t>
                      </a:r>
                      <a:endParaRPr sz="1200">
                        <a:solidFill>
                          <a:srgbClr val="0D0D0D"/>
                        </a:solidFill>
                        <a:latin typeface="Helvetica Neue"/>
                        <a:ea typeface="Helvetica Neue"/>
                        <a:cs typeface="Helvetica Neue"/>
                        <a:sym typeface="Helvetica Neue"/>
                      </a:endParaRPr>
                    </a:p>
                  </a:txBody>
                  <a:tcPr marL="63500" marR="63500" marT="0" marB="0">
                    <a:lnL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C1E4F5"/>
                    </a:solidFill>
                  </a:tcPr>
                </a:tc>
                <a:extLst>
                  <a:ext uri="{0D108BD9-81ED-4DB2-BD59-A6C34878D82A}">
                    <a16:rowId xmlns:a16="http://schemas.microsoft.com/office/drawing/2014/main" val="10004"/>
                  </a:ext>
                </a:extLst>
              </a:tr>
              <a:tr h="190500">
                <a:tc>
                  <a:txBody>
                    <a:bodyPr/>
                    <a:lstStyle/>
                    <a:p>
                      <a:pPr marL="0" lvl="0" indent="0" algn="just" rtl="0">
                        <a:spcBef>
                          <a:spcPts val="1200"/>
                        </a:spcBef>
                        <a:spcAft>
                          <a:spcPts val="0"/>
                        </a:spcAft>
                        <a:buNone/>
                      </a:pPr>
                      <a:r>
                        <a:rPr lang="en" sz="1200">
                          <a:solidFill>
                            <a:srgbClr val="0D0D0D"/>
                          </a:solidFill>
                          <a:latin typeface="Helvetica Neue"/>
                          <a:ea typeface="Helvetica Neue"/>
                          <a:cs typeface="Helvetica Neue"/>
                          <a:sym typeface="Helvetica Neue"/>
                        </a:rPr>
                        <a:t>Iin Avg</a:t>
                      </a:r>
                      <a:endParaRPr sz="1200">
                        <a:solidFill>
                          <a:srgbClr val="0D0D0D"/>
                        </a:solidFill>
                        <a:latin typeface="Helvetica Neue"/>
                        <a:ea typeface="Helvetica Neue"/>
                        <a:cs typeface="Helvetica Neue"/>
                        <a:sym typeface="Helvetica Neue"/>
                      </a:endParaRPr>
                    </a:p>
                  </a:txBody>
                  <a:tcPr marL="63500" marR="63500" marT="0" marB="0">
                    <a:lnL w="7625"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1200" dirty="0">
                          <a:solidFill>
                            <a:srgbClr val="0D0D0D"/>
                          </a:solidFill>
                          <a:latin typeface="Helvetica Neue"/>
                          <a:ea typeface="Helvetica Neue"/>
                          <a:cs typeface="Helvetica Neue"/>
                          <a:sym typeface="Helvetica Neue"/>
                        </a:rPr>
                        <a:t>2.69 A</a:t>
                      </a:r>
                      <a:endParaRPr sz="1200" dirty="0">
                        <a:solidFill>
                          <a:srgbClr val="0D0D0D"/>
                        </a:solidFill>
                        <a:latin typeface="Helvetica Neue"/>
                        <a:ea typeface="Helvetica Neue"/>
                        <a:cs typeface="Helvetica Neue"/>
                        <a:sym typeface="Helvetica Neue"/>
                      </a:endParaRPr>
                    </a:p>
                  </a:txBody>
                  <a:tcPr marL="63500" marR="63500" marT="0" marB="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1200">
                          <a:solidFill>
                            <a:srgbClr val="0D0D0D"/>
                          </a:solidFill>
                          <a:latin typeface="Helvetica Neue"/>
                          <a:ea typeface="Helvetica Neue"/>
                          <a:cs typeface="Helvetica Neue"/>
                          <a:sym typeface="Helvetica Neue"/>
                        </a:rPr>
                        <a:t>IC</a:t>
                      </a:r>
                      <a:endParaRPr sz="1200">
                        <a:solidFill>
                          <a:srgbClr val="0D0D0D"/>
                        </a:solidFill>
                        <a:latin typeface="Helvetica Neue"/>
                        <a:ea typeface="Helvetica Neue"/>
                        <a:cs typeface="Helvetica Neue"/>
                        <a:sym typeface="Helvetica Neue"/>
                      </a:endParaRPr>
                    </a:p>
                  </a:txBody>
                  <a:tcPr marL="63500" marR="63500" marT="0" marB="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1200">
                          <a:solidFill>
                            <a:srgbClr val="0D0D0D"/>
                          </a:solidFill>
                          <a:latin typeface="Helvetica Neue"/>
                          <a:ea typeface="Helvetica Neue"/>
                          <a:cs typeface="Helvetica Neue"/>
                          <a:sym typeface="Helvetica Neue"/>
                        </a:rPr>
                        <a:t>Average input current</a:t>
                      </a:r>
                      <a:endParaRPr sz="1200">
                        <a:solidFill>
                          <a:srgbClr val="0D0D0D"/>
                        </a:solidFill>
                        <a:latin typeface="Helvetica Neue"/>
                        <a:ea typeface="Helvetica Neue"/>
                        <a:cs typeface="Helvetica Neue"/>
                        <a:sym typeface="Helvetica Neue"/>
                      </a:endParaRPr>
                    </a:p>
                  </a:txBody>
                  <a:tcPr marL="63500" marR="63500" marT="0" marB="0">
                    <a:lnL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solidFill>
                      <a:srgbClr val="C1E4F5"/>
                    </a:solidFill>
                  </a:tcPr>
                </a:tc>
                <a:extLst>
                  <a:ext uri="{0D108BD9-81ED-4DB2-BD59-A6C34878D82A}">
                    <a16:rowId xmlns:a16="http://schemas.microsoft.com/office/drawing/2014/main" val="10005"/>
                  </a:ext>
                </a:extLst>
              </a:tr>
              <a:tr h="190500">
                <a:tc>
                  <a:txBody>
                    <a:bodyPr/>
                    <a:lstStyle/>
                    <a:p>
                      <a:pPr marL="0" lvl="0" indent="0" algn="just" rtl="0">
                        <a:spcBef>
                          <a:spcPts val="1200"/>
                        </a:spcBef>
                        <a:spcAft>
                          <a:spcPts val="0"/>
                        </a:spcAft>
                        <a:buNone/>
                      </a:pPr>
                      <a:r>
                        <a:rPr lang="en" sz="1200">
                          <a:solidFill>
                            <a:srgbClr val="0D0D0D"/>
                          </a:solidFill>
                          <a:latin typeface="Helvetica Neue"/>
                          <a:ea typeface="Helvetica Neue"/>
                          <a:cs typeface="Helvetica Neue"/>
                          <a:sym typeface="Helvetica Neue"/>
                        </a:rPr>
                        <a:t>IC Ipk</a:t>
                      </a:r>
                      <a:endParaRPr sz="1200">
                        <a:solidFill>
                          <a:srgbClr val="0D0D0D"/>
                        </a:solidFill>
                        <a:latin typeface="Helvetica Neue"/>
                        <a:ea typeface="Helvetica Neue"/>
                        <a:cs typeface="Helvetica Neue"/>
                        <a:sym typeface="Helvetica Neue"/>
                      </a:endParaRPr>
                    </a:p>
                  </a:txBody>
                  <a:tcPr marL="63500" marR="63500" marT="0" marB="0">
                    <a:lnL w="7625"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1200">
                          <a:solidFill>
                            <a:srgbClr val="0D0D0D"/>
                          </a:solidFill>
                          <a:latin typeface="Helvetica Neue"/>
                          <a:ea typeface="Helvetica Neue"/>
                          <a:cs typeface="Helvetica Neue"/>
                          <a:sym typeface="Helvetica Neue"/>
                        </a:rPr>
                        <a:t>3.1 A</a:t>
                      </a:r>
                      <a:endParaRPr sz="1200">
                        <a:solidFill>
                          <a:srgbClr val="0D0D0D"/>
                        </a:solidFill>
                        <a:latin typeface="Helvetica Neue"/>
                        <a:ea typeface="Helvetica Neue"/>
                        <a:cs typeface="Helvetica Neue"/>
                        <a:sym typeface="Helvetica Neue"/>
                      </a:endParaRPr>
                    </a:p>
                  </a:txBody>
                  <a:tcPr marL="63500" marR="63500" marT="0" marB="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1200">
                          <a:solidFill>
                            <a:srgbClr val="0D0D0D"/>
                          </a:solidFill>
                          <a:latin typeface="Helvetica Neue"/>
                          <a:ea typeface="Helvetica Neue"/>
                          <a:cs typeface="Helvetica Neue"/>
                          <a:sym typeface="Helvetica Neue"/>
                        </a:rPr>
                        <a:t>IC</a:t>
                      </a:r>
                      <a:endParaRPr sz="1200">
                        <a:solidFill>
                          <a:srgbClr val="0D0D0D"/>
                        </a:solidFill>
                        <a:latin typeface="Helvetica Neue"/>
                        <a:ea typeface="Helvetica Neue"/>
                        <a:cs typeface="Helvetica Neue"/>
                        <a:sym typeface="Helvetica Neue"/>
                      </a:endParaRPr>
                    </a:p>
                  </a:txBody>
                  <a:tcPr marL="63500" marR="63500" marT="0" marB="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1200" dirty="0">
                          <a:solidFill>
                            <a:srgbClr val="0D0D0D"/>
                          </a:solidFill>
                          <a:latin typeface="Helvetica Neue"/>
                          <a:ea typeface="Helvetica Neue"/>
                          <a:cs typeface="Helvetica Neue"/>
                          <a:sym typeface="Helvetica Neue"/>
                        </a:rPr>
                        <a:t>Peak switch current in IC</a:t>
                      </a:r>
                      <a:endParaRPr sz="1200" dirty="0">
                        <a:solidFill>
                          <a:srgbClr val="0D0D0D"/>
                        </a:solidFill>
                        <a:latin typeface="Helvetica Neue"/>
                        <a:ea typeface="Helvetica Neue"/>
                        <a:cs typeface="Helvetica Neue"/>
                        <a:sym typeface="Helvetica Neue"/>
                      </a:endParaRPr>
                    </a:p>
                  </a:txBody>
                  <a:tcPr marL="63500" marR="63500" marT="0" marB="0">
                    <a:lnL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rgbClr val="C1E4F5"/>
                    </a:solidFill>
                  </a:tcPr>
                </a:tc>
                <a:extLst>
                  <a:ext uri="{0D108BD9-81ED-4DB2-BD59-A6C34878D82A}">
                    <a16:rowId xmlns:a16="http://schemas.microsoft.com/office/drawing/2014/main" val="10006"/>
                  </a:ext>
                </a:extLst>
              </a:tr>
            </a:tbl>
          </a:graphicData>
        </a:graphic>
      </p:graphicFrame>
      <p:pic>
        <p:nvPicPr>
          <p:cNvPr id="12" name="Audio 11">
            <a:hlinkClick r:id="" action="ppaction://media"/>
            <a:extLst>
              <a:ext uri="{FF2B5EF4-FFF2-40B4-BE49-F238E27FC236}">
                <a16:creationId xmlns:a16="http://schemas.microsoft.com/office/drawing/2014/main" id="{70AA6CDE-8323-B744-CBC4-649246E149B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6959075" y="3298851"/>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1619"/>
    </mc:Choice>
    <mc:Fallback xmlns="">
      <p:transition spd="slow" advTm="41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Motor Switch</a:t>
            </a:r>
            <a:endParaRPr/>
          </a:p>
        </p:txBody>
      </p:sp>
      <p:sp>
        <p:nvSpPr>
          <p:cNvPr id="211" name="Google Shape;211;p2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212" name="Google Shape;212;p27"/>
          <p:cNvSpPr txBox="1">
            <a:spLocks noGrp="1"/>
          </p:cNvSpPr>
          <p:nvPr>
            <p:ph type="sldNum" idx="12"/>
          </p:nvPr>
        </p:nvSpPr>
        <p:spPr>
          <a:xfrm>
            <a:off x="8031200" y="4749850"/>
            <a:ext cx="10536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r>
              <a:rPr lang="en" dirty="0"/>
              <a:t>Junxu Zeng EE</a:t>
            </a:r>
            <a:endParaRPr dirty="0"/>
          </a:p>
        </p:txBody>
      </p:sp>
      <p:pic>
        <p:nvPicPr>
          <p:cNvPr id="213" name="Google Shape;213;p27"/>
          <p:cNvPicPr preferRelativeResize="0"/>
          <p:nvPr/>
        </p:nvPicPr>
        <p:blipFill>
          <a:blip r:embed="rId5">
            <a:alphaModFix/>
          </a:blip>
          <a:stretch>
            <a:fillRect/>
          </a:stretch>
        </p:blipFill>
        <p:spPr>
          <a:xfrm>
            <a:off x="5635775" y="1697250"/>
            <a:ext cx="3752575" cy="2931850"/>
          </a:xfrm>
          <a:prstGeom prst="rect">
            <a:avLst/>
          </a:prstGeom>
          <a:noFill/>
          <a:ln>
            <a:noFill/>
          </a:ln>
        </p:spPr>
      </p:pic>
      <p:pic>
        <p:nvPicPr>
          <p:cNvPr id="214" name="Google Shape;214;p27"/>
          <p:cNvPicPr preferRelativeResize="0"/>
          <p:nvPr/>
        </p:nvPicPr>
        <p:blipFill>
          <a:blip r:embed="rId6">
            <a:alphaModFix/>
          </a:blip>
          <a:stretch>
            <a:fillRect/>
          </a:stretch>
        </p:blipFill>
        <p:spPr>
          <a:xfrm>
            <a:off x="730001" y="2817726"/>
            <a:ext cx="4802200" cy="1856150"/>
          </a:xfrm>
          <a:prstGeom prst="rect">
            <a:avLst/>
          </a:prstGeom>
          <a:noFill/>
          <a:ln>
            <a:noFill/>
          </a:ln>
        </p:spPr>
      </p:pic>
      <p:pic>
        <p:nvPicPr>
          <p:cNvPr id="216" name="Google Shape;216;p27"/>
          <p:cNvPicPr preferRelativeResize="0"/>
          <p:nvPr/>
        </p:nvPicPr>
        <p:blipFill>
          <a:blip r:embed="rId7">
            <a:alphaModFix/>
          </a:blip>
          <a:stretch>
            <a:fillRect/>
          </a:stretch>
        </p:blipFill>
        <p:spPr>
          <a:xfrm>
            <a:off x="8430797" y="4379225"/>
            <a:ext cx="335351" cy="409876"/>
          </a:xfrm>
          <a:prstGeom prst="rect">
            <a:avLst/>
          </a:prstGeom>
          <a:noFill/>
          <a:ln>
            <a:noFill/>
          </a:ln>
        </p:spPr>
      </p:pic>
      <p:pic>
        <p:nvPicPr>
          <p:cNvPr id="17" name="Audio 16">
            <a:hlinkClick r:id="" action="ppaction://media"/>
            <a:extLst>
              <a:ext uri="{FF2B5EF4-FFF2-40B4-BE49-F238E27FC236}">
                <a16:creationId xmlns:a16="http://schemas.microsoft.com/office/drawing/2014/main" id="{6CE51A3F-199C-56E3-366C-FE213A111C84}"/>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8117"/>
    </mc:Choice>
    <mc:Fallback xmlns="">
      <p:transition spd="slow" advTm="58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8"/>
          <p:cNvSpPr txBox="1">
            <a:spLocks noGrp="1"/>
          </p:cNvSpPr>
          <p:nvPr>
            <p:ph type="title"/>
          </p:nvPr>
        </p:nvSpPr>
        <p:spPr>
          <a:xfrm>
            <a:off x="729450" y="1318650"/>
            <a:ext cx="22215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Hardware Block Diagram</a:t>
            </a:r>
            <a:endParaRPr/>
          </a:p>
        </p:txBody>
      </p:sp>
      <p:sp>
        <p:nvSpPr>
          <p:cNvPr id="222" name="Google Shape;222;p2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a:t>
            </a:fld>
            <a:endParaRPr/>
          </a:p>
        </p:txBody>
      </p:sp>
      <p:pic>
        <p:nvPicPr>
          <p:cNvPr id="223" name="Google Shape;223;p28"/>
          <p:cNvPicPr preferRelativeResize="0"/>
          <p:nvPr/>
        </p:nvPicPr>
        <p:blipFill>
          <a:blip r:embed="rId5">
            <a:alphaModFix/>
          </a:blip>
          <a:stretch>
            <a:fillRect/>
          </a:stretch>
        </p:blipFill>
        <p:spPr>
          <a:xfrm>
            <a:off x="2869650" y="848325"/>
            <a:ext cx="5943600" cy="4010025"/>
          </a:xfrm>
          <a:prstGeom prst="rect">
            <a:avLst/>
          </a:prstGeom>
          <a:noFill/>
          <a:ln>
            <a:noFill/>
          </a:ln>
        </p:spPr>
      </p:pic>
      <p:pic>
        <p:nvPicPr>
          <p:cNvPr id="27" name="Audio 26">
            <a:hlinkClick r:id="" action="ppaction://media"/>
            <a:extLst>
              <a:ext uri="{FF2B5EF4-FFF2-40B4-BE49-F238E27FC236}">
                <a16:creationId xmlns:a16="http://schemas.microsoft.com/office/drawing/2014/main" id="{1356F2F5-A3D9-1BF8-A89B-367467152AE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pic>
        <p:nvPicPr>
          <p:cNvPr id="3" name="Google Shape;240;p30">
            <a:extLst>
              <a:ext uri="{FF2B5EF4-FFF2-40B4-BE49-F238E27FC236}">
                <a16:creationId xmlns:a16="http://schemas.microsoft.com/office/drawing/2014/main" id="{FCB882DE-5F4C-A107-4EE1-83C5B5CD7983}"/>
              </a:ext>
            </a:extLst>
          </p:cNvPr>
          <p:cNvPicPr preferRelativeResize="0"/>
          <p:nvPr/>
        </p:nvPicPr>
        <p:blipFill>
          <a:blip r:embed="rId7">
            <a:alphaModFix/>
          </a:blip>
          <a:stretch>
            <a:fillRect/>
          </a:stretch>
        </p:blipFill>
        <p:spPr>
          <a:xfrm>
            <a:off x="101650" y="0"/>
            <a:ext cx="867475" cy="875250"/>
          </a:xfrm>
          <a:prstGeom prst="rect">
            <a:avLst/>
          </a:prstGeom>
          <a:noFill/>
          <a:ln>
            <a:noFill/>
          </a:ln>
        </p:spPr>
      </p:pic>
      <p:sp>
        <p:nvSpPr>
          <p:cNvPr id="4" name="Google Shape;165;p22">
            <a:extLst>
              <a:ext uri="{FF2B5EF4-FFF2-40B4-BE49-F238E27FC236}">
                <a16:creationId xmlns:a16="http://schemas.microsoft.com/office/drawing/2014/main" id="{8352F5E7-70FA-6DBB-0EE5-DAC4E8476A9C}"/>
              </a:ext>
            </a:extLst>
          </p:cNvPr>
          <p:cNvSpPr txBox="1">
            <a:spLocks/>
          </p:cNvSpPr>
          <p:nvPr/>
        </p:nvSpPr>
        <p:spPr>
          <a:xfrm>
            <a:off x="-410363" y="775972"/>
            <a:ext cx="1891500" cy="3936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1pPr>
            <a:lvl2pPr marR="0" lvl="1"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9pPr>
          </a:lstStyle>
          <a:p>
            <a:pPr algn="ctr"/>
            <a:r>
              <a:rPr lang="en-US" dirty="0"/>
              <a:t>Eliezer Roman EE</a:t>
            </a:r>
          </a:p>
        </p:txBody>
      </p:sp>
    </p:spTree>
  </p:cSld>
  <p:clrMapOvr>
    <a:masterClrMapping/>
  </p:clrMapOvr>
  <mc:AlternateContent xmlns:mc="http://schemas.openxmlformats.org/markup-compatibility/2006" xmlns:p14="http://schemas.microsoft.com/office/powerpoint/2010/main">
    <mc:Choice Requires="p14">
      <p:transition spd="slow" p14:dur="2000" advTm="29578"/>
    </mc:Choice>
    <mc:Fallback xmlns="">
      <p:transition spd="slow" advTm="29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9"/>
          <p:cNvSpPr txBox="1">
            <a:spLocks noGrp="1"/>
          </p:cNvSpPr>
          <p:nvPr>
            <p:ph type="title"/>
          </p:nvPr>
        </p:nvSpPr>
        <p:spPr>
          <a:xfrm>
            <a:off x="729450" y="1318650"/>
            <a:ext cx="1727100" cy="917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PCB </a:t>
            </a:r>
            <a:endParaRPr/>
          </a:p>
          <a:p>
            <a:pPr marL="0" lvl="0" indent="0" algn="l" rtl="0">
              <a:spcBef>
                <a:spcPts val="0"/>
              </a:spcBef>
              <a:spcAft>
                <a:spcPts val="0"/>
              </a:spcAft>
              <a:buNone/>
            </a:pPr>
            <a:r>
              <a:rPr lang="en"/>
              <a:t>Schematic</a:t>
            </a:r>
            <a:endParaRPr/>
          </a:p>
        </p:txBody>
      </p:sp>
      <p:sp>
        <p:nvSpPr>
          <p:cNvPr id="230" name="Google Shape;230;p2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a:t>
            </a:fld>
            <a:endParaRPr/>
          </a:p>
        </p:txBody>
      </p:sp>
      <p:pic>
        <p:nvPicPr>
          <p:cNvPr id="232" name="Google Shape;232;p29"/>
          <p:cNvPicPr preferRelativeResize="0"/>
          <p:nvPr/>
        </p:nvPicPr>
        <p:blipFill>
          <a:blip r:embed="rId5">
            <a:alphaModFix/>
          </a:blip>
          <a:stretch>
            <a:fillRect/>
          </a:stretch>
        </p:blipFill>
        <p:spPr>
          <a:xfrm>
            <a:off x="72154" y="0"/>
            <a:ext cx="867475" cy="875250"/>
          </a:xfrm>
          <a:prstGeom prst="rect">
            <a:avLst/>
          </a:prstGeom>
          <a:noFill/>
          <a:ln>
            <a:noFill/>
          </a:ln>
        </p:spPr>
      </p:pic>
      <p:pic>
        <p:nvPicPr>
          <p:cNvPr id="37" name="Audio 36">
            <a:hlinkClick r:id="" action="ppaction://media"/>
            <a:extLst>
              <a:ext uri="{FF2B5EF4-FFF2-40B4-BE49-F238E27FC236}">
                <a16:creationId xmlns:a16="http://schemas.microsoft.com/office/drawing/2014/main" id="{C2FF7CD9-D62B-B789-86E7-F507A57F184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
        <p:nvSpPr>
          <p:cNvPr id="2" name="Google Shape;165;p22">
            <a:extLst>
              <a:ext uri="{FF2B5EF4-FFF2-40B4-BE49-F238E27FC236}">
                <a16:creationId xmlns:a16="http://schemas.microsoft.com/office/drawing/2014/main" id="{53125D31-2010-A7C7-EE30-43F80F0D08D5}"/>
              </a:ext>
            </a:extLst>
          </p:cNvPr>
          <p:cNvSpPr txBox="1">
            <a:spLocks/>
          </p:cNvSpPr>
          <p:nvPr/>
        </p:nvSpPr>
        <p:spPr>
          <a:xfrm>
            <a:off x="-439858" y="786760"/>
            <a:ext cx="1891500" cy="3936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1pPr>
            <a:lvl2pPr marR="0" lvl="1"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9pPr>
          </a:lstStyle>
          <a:p>
            <a:pPr algn="ctr"/>
            <a:r>
              <a:rPr lang="en-US" dirty="0"/>
              <a:t>Eliezer Roman EE</a:t>
            </a:r>
          </a:p>
        </p:txBody>
      </p:sp>
      <p:pic>
        <p:nvPicPr>
          <p:cNvPr id="4" name="Picture 3">
            <a:extLst>
              <a:ext uri="{FF2B5EF4-FFF2-40B4-BE49-F238E27FC236}">
                <a16:creationId xmlns:a16="http://schemas.microsoft.com/office/drawing/2014/main" id="{B5F1D337-4743-C31A-A7BD-A4025ED594E7}"/>
              </a:ext>
            </a:extLst>
          </p:cNvPr>
          <p:cNvPicPr>
            <a:picLocks noChangeAspect="1"/>
          </p:cNvPicPr>
          <p:nvPr/>
        </p:nvPicPr>
        <p:blipFill>
          <a:blip r:embed="rId7"/>
          <a:stretch>
            <a:fillRect/>
          </a:stretch>
        </p:blipFill>
        <p:spPr>
          <a:xfrm>
            <a:off x="2588928" y="587859"/>
            <a:ext cx="5944650" cy="41970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3528"/>
    </mc:Choice>
    <mc:Fallback xmlns="">
      <p:transition spd="slow" advTm="73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0"/>
          <p:cNvSpPr txBox="1">
            <a:spLocks noGrp="1"/>
          </p:cNvSpPr>
          <p:nvPr>
            <p:ph type="title"/>
          </p:nvPr>
        </p:nvSpPr>
        <p:spPr>
          <a:xfrm>
            <a:off x="729450" y="1318650"/>
            <a:ext cx="1374900" cy="90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PCB </a:t>
            </a:r>
            <a:endParaRPr/>
          </a:p>
          <a:p>
            <a:pPr marL="0" lvl="0" indent="0" algn="l" rtl="0">
              <a:spcBef>
                <a:spcPts val="0"/>
              </a:spcBef>
              <a:spcAft>
                <a:spcPts val="0"/>
              </a:spcAft>
              <a:buNone/>
            </a:pPr>
            <a:r>
              <a:rPr lang="en"/>
              <a:t>Layout</a:t>
            </a:r>
            <a:endParaRPr/>
          </a:p>
        </p:txBody>
      </p:sp>
      <p:sp>
        <p:nvSpPr>
          <p:cNvPr id="238" name="Google Shape;238;p3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18</a:t>
            </a:fld>
            <a:endParaRPr/>
          </a:p>
        </p:txBody>
      </p:sp>
      <p:pic>
        <p:nvPicPr>
          <p:cNvPr id="240" name="Google Shape;240;p30"/>
          <p:cNvPicPr preferRelativeResize="0"/>
          <p:nvPr/>
        </p:nvPicPr>
        <p:blipFill>
          <a:blip r:embed="rId5">
            <a:alphaModFix/>
          </a:blip>
          <a:stretch>
            <a:fillRect/>
          </a:stretch>
        </p:blipFill>
        <p:spPr>
          <a:xfrm>
            <a:off x="101650" y="0"/>
            <a:ext cx="867475" cy="875250"/>
          </a:xfrm>
          <a:prstGeom prst="rect">
            <a:avLst/>
          </a:prstGeom>
          <a:noFill/>
          <a:ln>
            <a:noFill/>
          </a:ln>
        </p:spPr>
      </p:pic>
      <p:pic>
        <p:nvPicPr>
          <p:cNvPr id="26" name="Audio 25">
            <a:hlinkClick r:id="" action="ppaction://media"/>
            <a:extLst>
              <a:ext uri="{FF2B5EF4-FFF2-40B4-BE49-F238E27FC236}">
                <a16:creationId xmlns:a16="http://schemas.microsoft.com/office/drawing/2014/main" id="{D3EAD83D-7E2E-7014-3DB6-35CC22C64B6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
        <p:nvSpPr>
          <p:cNvPr id="2" name="Google Shape;165;p22">
            <a:extLst>
              <a:ext uri="{FF2B5EF4-FFF2-40B4-BE49-F238E27FC236}">
                <a16:creationId xmlns:a16="http://schemas.microsoft.com/office/drawing/2014/main" id="{53EC892A-3D09-9BB6-85F7-94502397198F}"/>
              </a:ext>
            </a:extLst>
          </p:cNvPr>
          <p:cNvSpPr txBox="1">
            <a:spLocks/>
          </p:cNvSpPr>
          <p:nvPr/>
        </p:nvSpPr>
        <p:spPr>
          <a:xfrm>
            <a:off x="-410363" y="775972"/>
            <a:ext cx="1891500" cy="3936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1pPr>
            <a:lvl2pPr marR="0" lvl="1"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9pPr>
          </a:lstStyle>
          <a:p>
            <a:pPr algn="ctr"/>
            <a:r>
              <a:rPr lang="en-US" dirty="0"/>
              <a:t>Eliezer Roman EE</a:t>
            </a:r>
          </a:p>
        </p:txBody>
      </p:sp>
      <p:pic>
        <p:nvPicPr>
          <p:cNvPr id="4" name="Picture 3">
            <a:extLst>
              <a:ext uri="{FF2B5EF4-FFF2-40B4-BE49-F238E27FC236}">
                <a16:creationId xmlns:a16="http://schemas.microsoft.com/office/drawing/2014/main" id="{8BB96FB1-A890-B3F2-855B-7C276F8D7280}"/>
              </a:ext>
            </a:extLst>
          </p:cNvPr>
          <p:cNvPicPr>
            <a:picLocks noChangeAspect="1"/>
          </p:cNvPicPr>
          <p:nvPr/>
        </p:nvPicPr>
        <p:blipFill>
          <a:blip r:embed="rId7"/>
          <a:stretch>
            <a:fillRect/>
          </a:stretch>
        </p:blipFill>
        <p:spPr>
          <a:xfrm>
            <a:off x="3197030" y="1437838"/>
            <a:ext cx="5113723" cy="2927490"/>
          </a:xfrm>
          <a:prstGeom prst="rect">
            <a:avLst/>
          </a:prstGeom>
        </p:spPr>
      </p:pic>
      <p:pic>
        <p:nvPicPr>
          <p:cNvPr id="6" name="Picture 5" descr="A green circuit board on a wood surface&#10;&#10;Description automatically generated">
            <a:extLst>
              <a:ext uri="{FF2B5EF4-FFF2-40B4-BE49-F238E27FC236}">
                <a16:creationId xmlns:a16="http://schemas.microsoft.com/office/drawing/2014/main" id="{571DCB47-3E33-0501-3372-D12D2E36155C}"/>
              </a:ext>
            </a:extLst>
          </p:cNvPr>
          <p:cNvPicPr>
            <a:picLocks noChangeAspect="1"/>
          </p:cNvPicPr>
          <p:nvPr/>
        </p:nvPicPr>
        <p:blipFill>
          <a:blip r:embed="rId8"/>
          <a:stretch>
            <a:fillRect/>
          </a:stretch>
        </p:blipFill>
        <p:spPr>
          <a:xfrm>
            <a:off x="195263" y="2436517"/>
            <a:ext cx="2571748" cy="19288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914"/>
    </mc:Choice>
    <mc:Fallback xmlns="">
      <p:transition spd="slow" advTm="53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1"/>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Structural Design</a:t>
            </a:r>
            <a:endParaRPr/>
          </a:p>
        </p:txBody>
      </p:sp>
      <p:sp>
        <p:nvSpPr>
          <p:cNvPr id="246" name="Google Shape;246;p3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19</a:t>
            </a:fld>
            <a:endParaRPr/>
          </a:p>
        </p:txBody>
      </p:sp>
      <p:sp>
        <p:nvSpPr>
          <p:cNvPr id="250" name="Google Shape;250;p31"/>
          <p:cNvSpPr txBox="1"/>
          <p:nvPr/>
        </p:nvSpPr>
        <p:spPr>
          <a:xfrm>
            <a:off x="326375" y="1932075"/>
            <a:ext cx="5113200" cy="140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dirty="0">
                <a:solidFill>
                  <a:schemeClr val="accent1"/>
                </a:solidFill>
                <a:latin typeface="Lato"/>
                <a:ea typeface="Lato"/>
                <a:cs typeface="Lato"/>
                <a:sym typeface="Lato"/>
              </a:rPr>
              <a:t>The Purrfect Cleaner Automatic litter box will consist of a wooden exterior designed with a rectangular based attached to a smoothened perimeter. </a:t>
            </a:r>
            <a:endParaRPr sz="1300" dirty="0">
              <a:solidFill>
                <a:schemeClr val="accent1"/>
              </a:solidFill>
              <a:latin typeface="Lato"/>
              <a:ea typeface="Lato"/>
              <a:cs typeface="Lato"/>
              <a:sym typeface="Lato"/>
            </a:endParaRPr>
          </a:p>
        </p:txBody>
      </p:sp>
      <p:pic>
        <p:nvPicPr>
          <p:cNvPr id="2" name="Picture 2">
            <a:extLst>
              <a:ext uri="{FF2B5EF4-FFF2-40B4-BE49-F238E27FC236}">
                <a16:creationId xmlns:a16="http://schemas.microsoft.com/office/drawing/2014/main" id="{77341EEC-299B-1B0A-A149-E5563434B3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14"/>
            <a:ext cx="866080" cy="8752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9E85C8F-5B94-C9A5-4BF6-82241F87B148}"/>
              </a:ext>
            </a:extLst>
          </p:cNvPr>
          <p:cNvPicPr>
            <a:picLocks noChangeAspect="1"/>
          </p:cNvPicPr>
          <p:nvPr/>
        </p:nvPicPr>
        <p:blipFill>
          <a:blip r:embed="rId6"/>
          <a:stretch>
            <a:fillRect/>
          </a:stretch>
        </p:blipFill>
        <p:spPr>
          <a:xfrm>
            <a:off x="5360482" y="2983818"/>
            <a:ext cx="3704192" cy="2092407"/>
          </a:xfrm>
          <a:prstGeom prst="rect">
            <a:avLst/>
          </a:prstGeom>
        </p:spPr>
      </p:pic>
      <p:pic>
        <p:nvPicPr>
          <p:cNvPr id="15" name="Audio 14">
            <a:hlinkClick r:id="" action="ppaction://media"/>
            <a:extLst>
              <a:ext uri="{FF2B5EF4-FFF2-40B4-BE49-F238E27FC236}">
                <a16:creationId xmlns:a16="http://schemas.microsoft.com/office/drawing/2014/main" id="{09917950-9CE1-935A-4E39-AF7C27D2511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pic>
        <p:nvPicPr>
          <p:cNvPr id="1026" name="Picture 2">
            <a:extLst>
              <a:ext uri="{FF2B5EF4-FFF2-40B4-BE49-F238E27FC236}">
                <a16:creationId xmlns:a16="http://schemas.microsoft.com/office/drawing/2014/main" id="{791A8BE3-7ACF-2018-5C47-17E9BD800C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0482" y="871836"/>
            <a:ext cx="3203521" cy="19971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2FB640D-A7CE-A731-1A0B-8DEC5D45F481}"/>
              </a:ext>
            </a:extLst>
          </p:cNvPr>
          <p:cNvPicPr>
            <a:picLocks noChangeAspect="1"/>
          </p:cNvPicPr>
          <p:nvPr/>
        </p:nvPicPr>
        <p:blipFill>
          <a:blip r:embed="rId9"/>
          <a:stretch>
            <a:fillRect/>
          </a:stretch>
        </p:blipFill>
        <p:spPr>
          <a:xfrm>
            <a:off x="433040" y="2721610"/>
            <a:ext cx="4551904" cy="2361347"/>
          </a:xfrm>
          <a:prstGeom prst="rect">
            <a:avLst/>
          </a:prstGeom>
        </p:spPr>
      </p:pic>
      <p:sp>
        <p:nvSpPr>
          <p:cNvPr id="5" name="Google Shape;165;p22">
            <a:extLst>
              <a:ext uri="{FF2B5EF4-FFF2-40B4-BE49-F238E27FC236}">
                <a16:creationId xmlns:a16="http://schemas.microsoft.com/office/drawing/2014/main" id="{47792429-7A5F-642A-8EB6-B8310FE3C77B}"/>
              </a:ext>
            </a:extLst>
          </p:cNvPr>
          <p:cNvSpPr txBox="1">
            <a:spLocks/>
          </p:cNvSpPr>
          <p:nvPr/>
        </p:nvSpPr>
        <p:spPr>
          <a:xfrm>
            <a:off x="-365753" y="846825"/>
            <a:ext cx="1891500" cy="3936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1pPr>
            <a:lvl2pPr marR="0" lvl="1"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9pPr>
          </a:lstStyle>
          <a:p>
            <a:pPr algn="ctr"/>
            <a:r>
              <a:rPr lang="en-US" dirty="0"/>
              <a:t>Samuel </a:t>
            </a:r>
            <a:r>
              <a:rPr lang="en-US" dirty="0" err="1"/>
              <a:t>Durkee</a:t>
            </a:r>
            <a:r>
              <a:rPr lang="en-US" dirty="0"/>
              <a:t> CPE</a:t>
            </a:r>
          </a:p>
        </p:txBody>
      </p:sp>
    </p:spTree>
  </p:cSld>
  <p:clrMapOvr>
    <a:masterClrMapping/>
  </p:clrMapOvr>
  <mc:AlternateContent xmlns:mc="http://schemas.openxmlformats.org/markup-compatibility/2006" xmlns:p14="http://schemas.microsoft.com/office/powerpoint/2010/main">
    <mc:Choice Requires="p14">
      <p:transition spd="slow" p14:dur="2000" advTm="73240"/>
    </mc:Choice>
    <mc:Fallback xmlns="">
      <p:transition spd="slow" advTm="73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4"/>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Team Introductions</a:t>
            </a:r>
            <a:endParaRPr/>
          </a:p>
        </p:txBody>
      </p:sp>
      <p:sp>
        <p:nvSpPr>
          <p:cNvPr id="95" name="Google Shape;95;p1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pic>
        <p:nvPicPr>
          <p:cNvPr id="96" name="Google Shape;96;p14"/>
          <p:cNvPicPr preferRelativeResize="0"/>
          <p:nvPr/>
        </p:nvPicPr>
        <p:blipFill>
          <a:blip r:embed="rId5">
            <a:alphaModFix/>
          </a:blip>
          <a:stretch>
            <a:fillRect/>
          </a:stretch>
        </p:blipFill>
        <p:spPr>
          <a:xfrm>
            <a:off x="5093012" y="2522774"/>
            <a:ext cx="1224481" cy="1235450"/>
          </a:xfrm>
          <a:prstGeom prst="rect">
            <a:avLst/>
          </a:prstGeom>
          <a:noFill/>
          <a:ln>
            <a:noFill/>
          </a:ln>
        </p:spPr>
      </p:pic>
      <p:sp>
        <p:nvSpPr>
          <p:cNvPr id="97" name="Google Shape;97;p14"/>
          <p:cNvSpPr txBox="1"/>
          <p:nvPr/>
        </p:nvSpPr>
        <p:spPr>
          <a:xfrm>
            <a:off x="4571988" y="3842000"/>
            <a:ext cx="2266500" cy="62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i="1">
                <a:solidFill>
                  <a:schemeClr val="accent1"/>
                </a:solidFill>
                <a:latin typeface="Lato"/>
                <a:ea typeface="Lato"/>
                <a:cs typeface="Lato"/>
                <a:sym typeface="Lato"/>
              </a:rPr>
              <a:t>Eliezer Roman</a:t>
            </a:r>
            <a:endParaRPr sz="1300" b="1" i="1">
              <a:solidFill>
                <a:schemeClr val="accent1"/>
              </a:solidFill>
              <a:latin typeface="Lato"/>
              <a:ea typeface="Lato"/>
              <a:cs typeface="Lato"/>
              <a:sym typeface="Lato"/>
            </a:endParaRPr>
          </a:p>
          <a:p>
            <a:pPr marL="0" lvl="0" indent="0" algn="ctr" rtl="0">
              <a:spcBef>
                <a:spcPts val="0"/>
              </a:spcBef>
              <a:spcAft>
                <a:spcPts val="0"/>
              </a:spcAft>
              <a:buNone/>
            </a:pPr>
            <a:r>
              <a:rPr lang="en" sz="1300" b="1" i="1">
                <a:solidFill>
                  <a:schemeClr val="accent1"/>
                </a:solidFill>
                <a:latin typeface="Lato"/>
                <a:ea typeface="Lato"/>
                <a:cs typeface="Lato"/>
                <a:sym typeface="Lato"/>
              </a:rPr>
              <a:t>Electrical Engineering - B.S</a:t>
            </a:r>
            <a:endParaRPr sz="1300" b="1" i="1">
              <a:solidFill>
                <a:schemeClr val="accent1"/>
              </a:solidFill>
              <a:latin typeface="Lato"/>
              <a:ea typeface="Lato"/>
              <a:cs typeface="Lato"/>
              <a:sym typeface="Lato"/>
            </a:endParaRPr>
          </a:p>
          <a:p>
            <a:pPr marL="0" lvl="0" indent="0" algn="ctr" rtl="0">
              <a:spcBef>
                <a:spcPts val="0"/>
              </a:spcBef>
              <a:spcAft>
                <a:spcPts val="0"/>
              </a:spcAft>
              <a:buNone/>
            </a:pPr>
            <a:endParaRPr sz="1300" b="1" i="1">
              <a:solidFill>
                <a:schemeClr val="accent1"/>
              </a:solidFill>
              <a:latin typeface="Lato"/>
              <a:ea typeface="Lato"/>
              <a:cs typeface="Lato"/>
              <a:sym typeface="Lato"/>
            </a:endParaRPr>
          </a:p>
        </p:txBody>
      </p:sp>
      <p:pic>
        <p:nvPicPr>
          <p:cNvPr id="98" name="Google Shape;98;p14"/>
          <p:cNvPicPr preferRelativeResize="0"/>
          <p:nvPr/>
        </p:nvPicPr>
        <p:blipFill>
          <a:blip r:embed="rId6">
            <a:alphaModFix/>
          </a:blip>
          <a:stretch>
            <a:fillRect/>
          </a:stretch>
        </p:blipFill>
        <p:spPr>
          <a:xfrm>
            <a:off x="7112300" y="2522775"/>
            <a:ext cx="1224501" cy="1235451"/>
          </a:xfrm>
          <a:prstGeom prst="rect">
            <a:avLst/>
          </a:prstGeom>
          <a:noFill/>
          <a:ln>
            <a:noFill/>
          </a:ln>
        </p:spPr>
      </p:pic>
      <p:sp>
        <p:nvSpPr>
          <p:cNvPr id="99" name="Google Shape;99;p14"/>
          <p:cNvSpPr txBox="1"/>
          <p:nvPr/>
        </p:nvSpPr>
        <p:spPr>
          <a:xfrm>
            <a:off x="6591300" y="3842000"/>
            <a:ext cx="2266500" cy="62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i="1">
                <a:solidFill>
                  <a:schemeClr val="accent1"/>
                </a:solidFill>
                <a:latin typeface="Lato"/>
                <a:ea typeface="Lato"/>
                <a:cs typeface="Lato"/>
                <a:sym typeface="Lato"/>
              </a:rPr>
              <a:t>Kayla Funchess</a:t>
            </a:r>
            <a:endParaRPr sz="1300" b="1" i="1">
              <a:solidFill>
                <a:schemeClr val="accent1"/>
              </a:solidFill>
              <a:latin typeface="Lato"/>
              <a:ea typeface="Lato"/>
              <a:cs typeface="Lato"/>
              <a:sym typeface="Lato"/>
            </a:endParaRPr>
          </a:p>
          <a:p>
            <a:pPr marL="0" lvl="0" indent="0" algn="ctr" rtl="0">
              <a:spcBef>
                <a:spcPts val="0"/>
              </a:spcBef>
              <a:spcAft>
                <a:spcPts val="0"/>
              </a:spcAft>
              <a:buNone/>
            </a:pPr>
            <a:r>
              <a:rPr lang="en" sz="1300" b="1" i="1">
                <a:solidFill>
                  <a:schemeClr val="accent1"/>
                </a:solidFill>
                <a:latin typeface="Lato"/>
                <a:ea typeface="Lato"/>
                <a:cs typeface="Lato"/>
                <a:sym typeface="Lato"/>
              </a:rPr>
              <a:t>Computer Engineering - B.S</a:t>
            </a:r>
            <a:endParaRPr sz="1300" b="1" i="1">
              <a:solidFill>
                <a:schemeClr val="accent1"/>
              </a:solidFill>
              <a:latin typeface="Lato"/>
              <a:ea typeface="Lato"/>
              <a:cs typeface="Lato"/>
              <a:sym typeface="Lato"/>
            </a:endParaRPr>
          </a:p>
          <a:p>
            <a:pPr marL="0" lvl="0" indent="0" algn="ctr" rtl="0">
              <a:spcBef>
                <a:spcPts val="0"/>
              </a:spcBef>
              <a:spcAft>
                <a:spcPts val="0"/>
              </a:spcAft>
              <a:buNone/>
            </a:pPr>
            <a:endParaRPr sz="1300" b="1" i="1">
              <a:solidFill>
                <a:schemeClr val="accent1"/>
              </a:solidFill>
              <a:latin typeface="Lato"/>
              <a:ea typeface="Lato"/>
              <a:cs typeface="Lato"/>
              <a:sym typeface="Lato"/>
            </a:endParaRPr>
          </a:p>
        </p:txBody>
      </p:sp>
      <p:pic>
        <p:nvPicPr>
          <p:cNvPr id="100" name="Google Shape;100;p14"/>
          <p:cNvPicPr preferRelativeResize="0"/>
          <p:nvPr/>
        </p:nvPicPr>
        <p:blipFill rotWithShape="1">
          <a:blip r:embed="rId7">
            <a:alphaModFix/>
          </a:blip>
          <a:srcRect/>
          <a:stretch/>
        </p:blipFill>
        <p:spPr>
          <a:xfrm>
            <a:off x="3244935" y="2522775"/>
            <a:ext cx="1005916" cy="1235451"/>
          </a:xfrm>
          <a:prstGeom prst="rect">
            <a:avLst/>
          </a:prstGeom>
          <a:noFill/>
          <a:ln>
            <a:noFill/>
          </a:ln>
        </p:spPr>
      </p:pic>
      <p:sp>
        <p:nvSpPr>
          <p:cNvPr id="101" name="Google Shape;101;p14"/>
          <p:cNvSpPr txBox="1"/>
          <p:nvPr/>
        </p:nvSpPr>
        <p:spPr>
          <a:xfrm>
            <a:off x="2138588" y="3860750"/>
            <a:ext cx="30000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i="1">
                <a:solidFill>
                  <a:schemeClr val="accent1"/>
                </a:solidFill>
                <a:latin typeface="Lato"/>
                <a:ea typeface="Lato"/>
                <a:cs typeface="Lato"/>
                <a:sym typeface="Lato"/>
              </a:rPr>
              <a:t>Junxu Zeng</a:t>
            </a:r>
            <a:endParaRPr sz="1300" b="1" i="1">
              <a:solidFill>
                <a:schemeClr val="accent1"/>
              </a:solidFill>
              <a:latin typeface="Lato"/>
              <a:ea typeface="Lato"/>
              <a:cs typeface="Lato"/>
              <a:sym typeface="Lato"/>
            </a:endParaRPr>
          </a:p>
          <a:p>
            <a:pPr marL="0" lvl="0" indent="0" algn="ctr" rtl="0">
              <a:spcBef>
                <a:spcPts val="0"/>
              </a:spcBef>
              <a:spcAft>
                <a:spcPts val="0"/>
              </a:spcAft>
              <a:buNone/>
            </a:pPr>
            <a:r>
              <a:rPr lang="en" sz="1300" b="1" i="1">
                <a:solidFill>
                  <a:schemeClr val="accent1"/>
                </a:solidFill>
                <a:latin typeface="Lato"/>
                <a:ea typeface="Lato"/>
                <a:cs typeface="Lato"/>
                <a:sym typeface="Lato"/>
              </a:rPr>
              <a:t>Electrical Engineering - B.S</a:t>
            </a:r>
            <a:endParaRPr sz="1300" b="1" i="1">
              <a:solidFill>
                <a:schemeClr val="accent1"/>
              </a:solidFill>
              <a:latin typeface="Lato"/>
              <a:ea typeface="Lato"/>
              <a:cs typeface="Lato"/>
              <a:sym typeface="Lato"/>
            </a:endParaRPr>
          </a:p>
        </p:txBody>
      </p:sp>
      <p:sp>
        <p:nvSpPr>
          <p:cNvPr id="102" name="Google Shape;102;p14"/>
          <p:cNvSpPr txBox="1"/>
          <p:nvPr/>
        </p:nvSpPr>
        <p:spPr>
          <a:xfrm>
            <a:off x="-59000" y="3860750"/>
            <a:ext cx="30000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i="1">
                <a:solidFill>
                  <a:schemeClr val="accent1"/>
                </a:solidFill>
                <a:latin typeface="Lato"/>
                <a:ea typeface="Lato"/>
                <a:cs typeface="Lato"/>
                <a:sym typeface="Lato"/>
              </a:rPr>
              <a:t>Samuel Durkee</a:t>
            </a:r>
            <a:endParaRPr sz="1300" b="1" i="1">
              <a:solidFill>
                <a:schemeClr val="accent1"/>
              </a:solidFill>
              <a:latin typeface="Lato"/>
              <a:ea typeface="Lato"/>
              <a:cs typeface="Lato"/>
              <a:sym typeface="Lato"/>
            </a:endParaRPr>
          </a:p>
          <a:p>
            <a:pPr marL="0" lvl="0" indent="0" algn="ctr" rtl="0">
              <a:spcBef>
                <a:spcPts val="0"/>
              </a:spcBef>
              <a:spcAft>
                <a:spcPts val="0"/>
              </a:spcAft>
              <a:buNone/>
            </a:pPr>
            <a:r>
              <a:rPr lang="en" sz="1300" b="1" i="1">
                <a:solidFill>
                  <a:schemeClr val="accent1"/>
                </a:solidFill>
                <a:latin typeface="Lato"/>
                <a:ea typeface="Lato"/>
                <a:cs typeface="Lato"/>
                <a:sym typeface="Lato"/>
              </a:rPr>
              <a:t>Computer Engineering - B.S</a:t>
            </a:r>
            <a:endParaRPr sz="1300" b="1" i="1">
              <a:solidFill>
                <a:schemeClr val="accent1"/>
              </a:solidFill>
              <a:latin typeface="Lato"/>
              <a:ea typeface="Lato"/>
              <a:cs typeface="Lato"/>
              <a:sym typeface="Lato"/>
            </a:endParaRPr>
          </a:p>
        </p:txBody>
      </p:sp>
      <p:pic>
        <p:nvPicPr>
          <p:cNvPr id="1026" name="Picture 2">
            <a:extLst>
              <a:ext uri="{FF2B5EF4-FFF2-40B4-BE49-F238E27FC236}">
                <a16:creationId xmlns:a16="http://schemas.microsoft.com/office/drawing/2014/main" id="{6C7DF142-BF43-94F4-7009-3AFD0917BD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5680" y="2519381"/>
            <a:ext cx="1017520" cy="1238843"/>
          </a:xfrm>
          <a:prstGeom prst="rect">
            <a:avLst/>
          </a:prstGeom>
          <a:noFill/>
          <a:extLst>
            <a:ext uri="{909E8E84-426E-40DD-AFC4-6F175D3DCCD1}">
              <a14:hiddenFill xmlns:a14="http://schemas.microsoft.com/office/drawing/2010/main">
                <a:solidFill>
                  <a:srgbClr val="FFFFFF"/>
                </a:solidFill>
              </a14:hiddenFill>
            </a:ext>
          </a:extLst>
        </p:spPr>
      </p:pic>
      <p:pic>
        <p:nvPicPr>
          <p:cNvPr id="13" name="Audio 12">
            <a:hlinkClick r:id="" action="ppaction://media"/>
            <a:extLst>
              <a:ext uri="{FF2B5EF4-FFF2-40B4-BE49-F238E27FC236}">
                <a16:creationId xmlns:a16="http://schemas.microsoft.com/office/drawing/2014/main" id="{8E179127-2DE0-C518-8E3C-328C0FA8DAA0}"/>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1754"/>
    </mc:Choice>
    <mc:Fallback xmlns="">
      <p:transition spd="slow" advTm="21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2"/>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Software</a:t>
            </a:r>
            <a:endParaRPr/>
          </a:p>
        </p:txBody>
      </p:sp>
      <p:sp>
        <p:nvSpPr>
          <p:cNvPr id="256" name="Google Shape;256;p3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20</a:t>
            </a:fld>
            <a:endParaRPr/>
          </a:p>
        </p:txBody>
      </p:sp>
      <p:pic>
        <p:nvPicPr>
          <p:cNvPr id="13" name="Audio 12">
            <a:hlinkClick r:id="" action="ppaction://media"/>
            <a:extLst>
              <a:ext uri="{FF2B5EF4-FFF2-40B4-BE49-F238E27FC236}">
                <a16:creationId xmlns:a16="http://schemas.microsoft.com/office/drawing/2014/main" id="{5BF9EC2F-84A4-2544-8E1F-24E78061C13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7861"/>
    </mc:Choice>
    <mc:Fallback xmlns="">
      <p:transition spd="slow" advTm="7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3"/>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Arduino Uno Software</a:t>
            </a:r>
            <a:endParaRPr/>
          </a:p>
        </p:txBody>
      </p:sp>
      <p:sp>
        <p:nvSpPr>
          <p:cNvPr id="262" name="Google Shape;262;p33"/>
          <p:cNvSpPr txBox="1">
            <a:spLocks noGrp="1"/>
          </p:cNvSpPr>
          <p:nvPr>
            <p:ph type="body" idx="1"/>
          </p:nvPr>
        </p:nvSpPr>
        <p:spPr>
          <a:xfrm>
            <a:off x="729450" y="2078875"/>
            <a:ext cx="7688700" cy="2973900"/>
          </a:xfrm>
          <a:prstGeom prst="rect">
            <a:avLst/>
          </a:prstGeom>
        </p:spPr>
        <p:txBody>
          <a:bodyPr spcFirstLastPara="1" wrap="square" lIns="91425" tIns="91425" rIns="91425" bIns="91425" anchor="t" anchorCtr="0">
            <a:normAutofit fontScale="92500" lnSpcReduction="10000"/>
          </a:bodyPr>
          <a:lstStyle/>
          <a:p>
            <a:pPr marL="457200" lvl="0" indent="-311150" algn="l" rtl="0">
              <a:spcBef>
                <a:spcPts val="0"/>
              </a:spcBef>
              <a:spcAft>
                <a:spcPts val="0"/>
              </a:spcAft>
              <a:buSzPts val="1300"/>
              <a:buChar char="●"/>
            </a:pPr>
            <a:r>
              <a:rPr lang="en" dirty="0"/>
              <a:t>Motion Sensor Code</a:t>
            </a:r>
            <a:endParaRPr dirty="0"/>
          </a:p>
          <a:p>
            <a:pPr marL="914400" lvl="1" indent="-298450" algn="l" rtl="0">
              <a:spcBef>
                <a:spcPts val="0"/>
              </a:spcBef>
              <a:spcAft>
                <a:spcPts val="0"/>
              </a:spcAft>
              <a:buSzPts val="1100"/>
              <a:buChar char="○"/>
            </a:pPr>
            <a:r>
              <a:rPr lang="en" dirty="0"/>
              <a:t>MCU reads the state of the motion sensors</a:t>
            </a:r>
            <a:endParaRPr dirty="0"/>
          </a:p>
          <a:p>
            <a:pPr marL="914400" lvl="1" indent="-298450" algn="l" rtl="0">
              <a:spcBef>
                <a:spcPts val="0"/>
              </a:spcBef>
              <a:spcAft>
                <a:spcPts val="0"/>
              </a:spcAft>
              <a:buSzPts val="1100"/>
              <a:buChar char="○"/>
            </a:pPr>
            <a:r>
              <a:rPr lang="en" dirty="0"/>
              <a:t>If a moving object is within 7 meters of one of the sensors, then a signal is sent to the motors to stop operating if the cleaning cycle was in motion</a:t>
            </a:r>
            <a:endParaRPr dirty="0"/>
          </a:p>
          <a:p>
            <a:pPr marL="457200" lvl="0" indent="-311150" algn="l" rtl="0">
              <a:spcBef>
                <a:spcPts val="0"/>
              </a:spcBef>
              <a:spcAft>
                <a:spcPts val="0"/>
              </a:spcAft>
              <a:buSzPts val="1300"/>
              <a:buChar char="●"/>
            </a:pPr>
            <a:r>
              <a:rPr lang="en" dirty="0"/>
              <a:t>Weight Sensor Code</a:t>
            </a:r>
            <a:endParaRPr dirty="0"/>
          </a:p>
          <a:p>
            <a:pPr marL="914400" lvl="1" indent="-298450" algn="l" rtl="0">
              <a:spcBef>
                <a:spcPts val="0"/>
              </a:spcBef>
              <a:spcAft>
                <a:spcPts val="0"/>
              </a:spcAft>
              <a:buSzPts val="1100"/>
              <a:buChar char="○"/>
            </a:pPr>
            <a:r>
              <a:rPr lang="en" dirty="0"/>
              <a:t>MCU reads the values from the weight sensor</a:t>
            </a:r>
            <a:endParaRPr dirty="0"/>
          </a:p>
          <a:p>
            <a:pPr marL="914400" lvl="1" indent="-298450" algn="l" rtl="0">
              <a:spcBef>
                <a:spcPts val="0"/>
              </a:spcBef>
              <a:spcAft>
                <a:spcPts val="0"/>
              </a:spcAft>
              <a:buSzPts val="1100"/>
              <a:buChar char="○"/>
            </a:pPr>
            <a:r>
              <a:rPr lang="en" dirty="0"/>
              <a:t>If there is an additional weight detected, a signal will be sent to motors to pause the cleaning cycle</a:t>
            </a:r>
            <a:endParaRPr dirty="0"/>
          </a:p>
          <a:p>
            <a:pPr marL="914400" lvl="1" indent="-298450" algn="l" rtl="0">
              <a:spcBef>
                <a:spcPts val="0"/>
              </a:spcBef>
              <a:spcAft>
                <a:spcPts val="0"/>
              </a:spcAft>
              <a:buSzPts val="1100"/>
              <a:buChar char="○"/>
            </a:pPr>
            <a:r>
              <a:rPr lang="en" dirty="0"/>
              <a:t>The weight of the cat is recorded and sent to the database. It would be graphed on a weight chart for the owner to view</a:t>
            </a:r>
            <a:endParaRPr dirty="0"/>
          </a:p>
          <a:p>
            <a:pPr marL="457200" lvl="0" indent="-311150" algn="l" rtl="0">
              <a:spcBef>
                <a:spcPts val="0"/>
              </a:spcBef>
              <a:spcAft>
                <a:spcPts val="0"/>
              </a:spcAft>
              <a:buSzPts val="1300"/>
              <a:buChar char="●"/>
            </a:pPr>
            <a:r>
              <a:rPr lang="en" dirty="0"/>
              <a:t>Timer Code</a:t>
            </a:r>
            <a:endParaRPr dirty="0"/>
          </a:p>
          <a:p>
            <a:pPr marL="914400" lvl="1" indent="-298450" algn="l" rtl="0">
              <a:spcBef>
                <a:spcPts val="0"/>
              </a:spcBef>
              <a:spcAft>
                <a:spcPts val="0"/>
              </a:spcAft>
              <a:buSzPts val="1100"/>
              <a:buChar char="○"/>
            </a:pPr>
            <a:r>
              <a:rPr lang="en" dirty="0"/>
              <a:t>The MCU’s timer would keep track every 4 hours to then activate the cleaning cycle</a:t>
            </a:r>
            <a:endParaRPr dirty="0"/>
          </a:p>
          <a:p>
            <a:pPr marL="914400" lvl="1" indent="-298450" algn="l" rtl="0">
              <a:spcBef>
                <a:spcPts val="0"/>
              </a:spcBef>
              <a:spcAft>
                <a:spcPts val="0"/>
              </a:spcAft>
              <a:buSzPts val="1100"/>
              <a:buChar char="○"/>
            </a:pPr>
            <a:r>
              <a:rPr lang="en" dirty="0"/>
              <a:t>If the motion or weight sensor detect anything, then the timer would turn off and restart once both of the sensors don’t detect anything</a:t>
            </a:r>
            <a:endParaRPr dirty="0"/>
          </a:p>
          <a:p>
            <a:pPr marL="0" lvl="0" indent="0" algn="l" rtl="0">
              <a:spcBef>
                <a:spcPts val="1200"/>
              </a:spcBef>
              <a:spcAft>
                <a:spcPts val="1200"/>
              </a:spcAft>
              <a:buNone/>
            </a:pPr>
            <a:r>
              <a:rPr lang="en" dirty="0"/>
              <a:t> </a:t>
            </a:r>
            <a:endParaRPr dirty="0"/>
          </a:p>
        </p:txBody>
      </p:sp>
      <p:sp>
        <p:nvSpPr>
          <p:cNvPr id="263" name="Google Shape;263;p3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21</a:t>
            </a:fld>
            <a:endParaRPr/>
          </a:p>
        </p:txBody>
      </p:sp>
      <p:pic>
        <p:nvPicPr>
          <p:cNvPr id="264" name="Google Shape;264;p33"/>
          <p:cNvPicPr preferRelativeResize="0"/>
          <p:nvPr/>
        </p:nvPicPr>
        <p:blipFill>
          <a:blip r:embed="rId5">
            <a:alphaModFix/>
          </a:blip>
          <a:stretch>
            <a:fillRect/>
          </a:stretch>
        </p:blipFill>
        <p:spPr>
          <a:xfrm>
            <a:off x="0" y="0"/>
            <a:ext cx="877426" cy="991826"/>
          </a:xfrm>
          <a:prstGeom prst="rect">
            <a:avLst/>
          </a:prstGeom>
          <a:noFill/>
          <a:ln>
            <a:noFill/>
          </a:ln>
        </p:spPr>
      </p:pic>
      <p:pic>
        <p:nvPicPr>
          <p:cNvPr id="5" name="Audio 4">
            <a:hlinkClick r:id="" action="ppaction://media"/>
            <a:extLst>
              <a:ext uri="{FF2B5EF4-FFF2-40B4-BE49-F238E27FC236}">
                <a16:creationId xmlns:a16="http://schemas.microsoft.com/office/drawing/2014/main" id="{370945B6-4F66-28B0-AD0E-7A9450974DE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
        <p:nvSpPr>
          <p:cNvPr id="2" name="Google Shape;165;p22">
            <a:extLst>
              <a:ext uri="{FF2B5EF4-FFF2-40B4-BE49-F238E27FC236}">
                <a16:creationId xmlns:a16="http://schemas.microsoft.com/office/drawing/2014/main" id="{0AED32D3-634D-0413-3B70-AB4F67988631}"/>
              </a:ext>
            </a:extLst>
          </p:cNvPr>
          <p:cNvSpPr txBox="1">
            <a:spLocks/>
          </p:cNvSpPr>
          <p:nvPr/>
        </p:nvSpPr>
        <p:spPr>
          <a:xfrm>
            <a:off x="-355785" y="925050"/>
            <a:ext cx="1891500" cy="3936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1pPr>
            <a:lvl2pPr marR="0" lvl="1"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9pPr>
          </a:lstStyle>
          <a:p>
            <a:pPr algn="ctr"/>
            <a:r>
              <a:rPr lang="en-US" dirty="0"/>
              <a:t>Kayla Funchess CPE</a:t>
            </a:r>
          </a:p>
        </p:txBody>
      </p:sp>
    </p:spTree>
  </p:cSld>
  <p:clrMapOvr>
    <a:masterClrMapping/>
  </p:clrMapOvr>
  <mc:AlternateContent xmlns:mc="http://schemas.openxmlformats.org/markup-compatibility/2006" xmlns:p14="http://schemas.microsoft.com/office/powerpoint/2010/main">
    <mc:Choice Requires="p14">
      <p:transition spd="slow" p14:dur="2000" advTm="57980"/>
    </mc:Choice>
    <mc:Fallback xmlns="">
      <p:transition spd="slow" advTm="57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Software FlowChart</a:t>
            </a:r>
            <a:endParaRPr/>
          </a:p>
        </p:txBody>
      </p:sp>
      <p:sp>
        <p:nvSpPr>
          <p:cNvPr id="270" name="Google Shape;270;p3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22</a:t>
            </a:fld>
            <a:endParaRPr/>
          </a:p>
        </p:txBody>
      </p:sp>
      <p:pic>
        <p:nvPicPr>
          <p:cNvPr id="272" name="Google Shape;272;p34"/>
          <p:cNvPicPr preferRelativeResize="0"/>
          <p:nvPr/>
        </p:nvPicPr>
        <p:blipFill>
          <a:blip r:embed="rId5">
            <a:alphaModFix/>
          </a:blip>
          <a:stretch>
            <a:fillRect/>
          </a:stretch>
        </p:blipFill>
        <p:spPr>
          <a:xfrm>
            <a:off x="0" y="0"/>
            <a:ext cx="877426" cy="991826"/>
          </a:xfrm>
          <a:prstGeom prst="rect">
            <a:avLst/>
          </a:prstGeom>
          <a:noFill/>
          <a:ln>
            <a:noFill/>
          </a:ln>
        </p:spPr>
      </p:pic>
      <p:pic>
        <p:nvPicPr>
          <p:cNvPr id="18" name="Audio 17">
            <a:hlinkClick r:id="" action="ppaction://media"/>
            <a:extLst>
              <a:ext uri="{FF2B5EF4-FFF2-40B4-BE49-F238E27FC236}">
                <a16:creationId xmlns:a16="http://schemas.microsoft.com/office/drawing/2014/main" id="{EE817BE5-E9DA-037B-4A85-F0663A2E9B6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
        <p:nvSpPr>
          <p:cNvPr id="2" name="Google Shape;165;p22">
            <a:extLst>
              <a:ext uri="{FF2B5EF4-FFF2-40B4-BE49-F238E27FC236}">
                <a16:creationId xmlns:a16="http://schemas.microsoft.com/office/drawing/2014/main" id="{D910860B-2F8C-0D7C-73CA-BBEB134CAF65}"/>
              </a:ext>
            </a:extLst>
          </p:cNvPr>
          <p:cNvSpPr txBox="1">
            <a:spLocks/>
          </p:cNvSpPr>
          <p:nvPr/>
        </p:nvSpPr>
        <p:spPr>
          <a:xfrm>
            <a:off x="-312890" y="935038"/>
            <a:ext cx="1891500" cy="3936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1pPr>
            <a:lvl2pPr marR="0" lvl="1"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9pPr>
          </a:lstStyle>
          <a:p>
            <a:pPr algn="ctr"/>
            <a:r>
              <a:rPr lang="en-US" dirty="0"/>
              <a:t>Kayla Funchess CPE</a:t>
            </a:r>
          </a:p>
        </p:txBody>
      </p:sp>
      <p:pic>
        <p:nvPicPr>
          <p:cNvPr id="6" name="Picture 5">
            <a:extLst>
              <a:ext uri="{FF2B5EF4-FFF2-40B4-BE49-F238E27FC236}">
                <a16:creationId xmlns:a16="http://schemas.microsoft.com/office/drawing/2014/main" id="{1A92963E-AF69-929D-B8AD-A2CDD3CB9256}"/>
              </a:ext>
            </a:extLst>
          </p:cNvPr>
          <p:cNvPicPr>
            <a:picLocks noChangeAspect="1"/>
          </p:cNvPicPr>
          <p:nvPr/>
        </p:nvPicPr>
        <p:blipFill>
          <a:blip r:embed="rId7"/>
          <a:stretch>
            <a:fillRect/>
          </a:stretch>
        </p:blipFill>
        <p:spPr>
          <a:xfrm>
            <a:off x="3728332" y="764583"/>
            <a:ext cx="4309433" cy="40224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200"/>
    </mc:Choice>
    <mc:Fallback xmlns="">
      <p:transition spd="slow" advTm="53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Stack Technology</a:t>
            </a:r>
            <a:endParaRPr/>
          </a:p>
        </p:txBody>
      </p:sp>
      <p:sp>
        <p:nvSpPr>
          <p:cNvPr id="278" name="Google Shape;278;p35"/>
          <p:cNvSpPr txBox="1">
            <a:spLocks noGrp="1"/>
          </p:cNvSpPr>
          <p:nvPr>
            <p:ph type="body" idx="1"/>
          </p:nvPr>
        </p:nvSpPr>
        <p:spPr>
          <a:xfrm>
            <a:off x="729450" y="2078875"/>
            <a:ext cx="3732300" cy="27282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dirty="0"/>
              <a:t>The stack we are using is the MERN stack. It consists of 4 software-technologies which are MongoDB, ExpressJS, React, and NodeJS. We chose this stack because since we are planning to make a mobile application using for our Purrfect Cleaner and the software technologies mainly use Javascript which is used for most apps</a:t>
            </a:r>
            <a:endParaRPr dirty="0"/>
          </a:p>
        </p:txBody>
      </p:sp>
      <p:sp>
        <p:nvSpPr>
          <p:cNvPr id="279" name="Google Shape;279;p3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23</a:t>
            </a:fld>
            <a:endParaRPr/>
          </a:p>
        </p:txBody>
      </p:sp>
      <p:pic>
        <p:nvPicPr>
          <p:cNvPr id="280" name="Google Shape;280;p35"/>
          <p:cNvPicPr preferRelativeResize="0"/>
          <p:nvPr/>
        </p:nvPicPr>
        <p:blipFill>
          <a:blip r:embed="rId5">
            <a:alphaModFix/>
          </a:blip>
          <a:stretch>
            <a:fillRect/>
          </a:stretch>
        </p:blipFill>
        <p:spPr>
          <a:xfrm>
            <a:off x="4461747" y="1318651"/>
            <a:ext cx="4206903" cy="3154076"/>
          </a:xfrm>
          <a:prstGeom prst="rect">
            <a:avLst/>
          </a:prstGeom>
          <a:noFill/>
          <a:ln>
            <a:noFill/>
          </a:ln>
        </p:spPr>
      </p:pic>
      <p:pic>
        <p:nvPicPr>
          <p:cNvPr id="281" name="Google Shape;281;p35"/>
          <p:cNvPicPr preferRelativeResize="0"/>
          <p:nvPr/>
        </p:nvPicPr>
        <p:blipFill>
          <a:blip r:embed="rId6">
            <a:alphaModFix/>
          </a:blip>
          <a:stretch>
            <a:fillRect/>
          </a:stretch>
        </p:blipFill>
        <p:spPr>
          <a:xfrm>
            <a:off x="0" y="-5166"/>
            <a:ext cx="877426" cy="991826"/>
          </a:xfrm>
          <a:prstGeom prst="rect">
            <a:avLst/>
          </a:prstGeom>
          <a:noFill/>
          <a:ln>
            <a:noFill/>
          </a:ln>
        </p:spPr>
      </p:pic>
      <p:pic>
        <p:nvPicPr>
          <p:cNvPr id="31" name="Audio 30">
            <a:hlinkClick r:id="" action="ppaction://media"/>
            <a:extLst>
              <a:ext uri="{FF2B5EF4-FFF2-40B4-BE49-F238E27FC236}">
                <a16:creationId xmlns:a16="http://schemas.microsoft.com/office/drawing/2014/main" id="{5DAB72A1-BBFE-453A-5AAE-406371FBE7C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
        <p:nvSpPr>
          <p:cNvPr id="2" name="Google Shape;165;p22">
            <a:extLst>
              <a:ext uri="{FF2B5EF4-FFF2-40B4-BE49-F238E27FC236}">
                <a16:creationId xmlns:a16="http://schemas.microsoft.com/office/drawing/2014/main" id="{E112FFA8-C8D6-F624-748A-53F2EE10C579}"/>
              </a:ext>
            </a:extLst>
          </p:cNvPr>
          <p:cNvSpPr txBox="1">
            <a:spLocks/>
          </p:cNvSpPr>
          <p:nvPr/>
        </p:nvSpPr>
        <p:spPr>
          <a:xfrm>
            <a:off x="-343764" y="925049"/>
            <a:ext cx="1891500" cy="3936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1pPr>
            <a:lvl2pPr marR="0" lvl="1"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9pPr>
          </a:lstStyle>
          <a:p>
            <a:pPr algn="ctr"/>
            <a:r>
              <a:rPr lang="en-US" dirty="0"/>
              <a:t>Kayla Funchess CPE</a:t>
            </a:r>
          </a:p>
        </p:txBody>
      </p:sp>
    </p:spTree>
  </p:cSld>
  <p:clrMapOvr>
    <a:masterClrMapping/>
  </p:clrMapOvr>
  <mc:AlternateContent xmlns:mc="http://schemas.openxmlformats.org/markup-compatibility/2006" xmlns:p14="http://schemas.microsoft.com/office/powerpoint/2010/main">
    <mc:Choice Requires="p14">
      <p:transition spd="slow" p14:dur="2000" advTm="40426"/>
    </mc:Choice>
    <mc:Fallback xmlns="">
      <p:transition spd="slow" advTm="40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6"/>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Cloud Service Selection</a:t>
            </a:r>
            <a:endParaRPr/>
          </a:p>
        </p:txBody>
      </p:sp>
      <p:sp>
        <p:nvSpPr>
          <p:cNvPr id="287" name="Google Shape;287;p3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24</a:t>
            </a:fld>
            <a:endParaRPr/>
          </a:p>
        </p:txBody>
      </p:sp>
      <p:pic>
        <p:nvPicPr>
          <p:cNvPr id="288" name="Google Shape;288;p36"/>
          <p:cNvPicPr preferRelativeResize="0"/>
          <p:nvPr/>
        </p:nvPicPr>
        <p:blipFill>
          <a:blip r:embed="rId5">
            <a:alphaModFix/>
          </a:blip>
          <a:stretch>
            <a:fillRect/>
          </a:stretch>
        </p:blipFill>
        <p:spPr>
          <a:xfrm>
            <a:off x="2135800" y="1901750"/>
            <a:ext cx="5593475" cy="2773651"/>
          </a:xfrm>
          <a:prstGeom prst="rect">
            <a:avLst/>
          </a:prstGeom>
          <a:noFill/>
          <a:ln>
            <a:noFill/>
          </a:ln>
        </p:spPr>
      </p:pic>
      <p:pic>
        <p:nvPicPr>
          <p:cNvPr id="289" name="Google Shape;289;p36"/>
          <p:cNvPicPr preferRelativeResize="0"/>
          <p:nvPr/>
        </p:nvPicPr>
        <p:blipFill>
          <a:blip r:embed="rId6">
            <a:alphaModFix/>
          </a:blip>
          <a:stretch>
            <a:fillRect/>
          </a:stretch>
        </p:blipFill>
        <p:spPr>
          <a:xfrm>
            <a:off x="0" y="0"/>
            <a:ext cx="877426" cy="991826"/>
          </a:xfrm>
          <a:prstGeom prst="rect">
            <a:avLst/>
          </a:prstGeom>
          <a:noFill/>
          <a:ln>
            <a:noFill/>
          </a:ln>
        </p:spPr>
      </p:pic>
      <p:pic>
        <p:nvPicPr>
          <p:cNvPr id="19" name="Audio 18">
            <a:hlinkClick r:id="" action="ppaction://media"/>
            <a:extLst>
              <a:ext uri="{FF2B5EF4-FFF2-40B4-BE49-F238E27FC236}">
                <a16:creationId xmlns:a16="http://schemas.microsoft.com/office/drawing/2014/main" id="{AD17D0D7-70DB-A74B-F302-4EB8758A953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
        <p:nvSpPr>
          <p:cNvPr id="2" name="Google Shape;165;p22">
            <a:extLst>
              <a:ext uri="{FF2B5EF4-FFF2-40B4-BE49-F238E27FC236}">
                <a16:creationId xmlns:a16="http://schemas.microsoft.com/office/drawing/2014/main" id="{C19385EA-5ECC-774A-3081-1174E3711CF6}"/>
              </a:ext>
            </a:extLst>
          </p:cNvPr>
          <p:cNvSpPr txBox="1">
            <a:spLocks/>
          </p:cNvSpPr>
          <p:nvPr/>
        </p:nvSpPr>
        <p:spPr>
          <a:xfrm>
            <a:off x="-343887" y="925050"/>
            <a:ext cx="1891500" cy="3936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1pPr>
            <a:lvl2pPr marR="0" lvl="1"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9pPr>
          </a:lstStyle>
          <a:p>
            <a:pPr algn="ctr"/>
            <a:r>
              <a:rPr lang="en-US" dirty="0"/>
              <a:t>Kayla Funchess CPE</a:t>
            </a:r>
          </a:p>
        </p:txBody>
      </p:sp>
    </p:spTree>
  </p:cSld>
  <p:clrMapOvr>
    <a:masterClrMapping/>
  </p:clrMapOvr>
  <mc:AlternateContent xmlns:mc="http://schemas.openxmlformats.org/markup-compatibility/2006" xmlns:p14="http://schemas.microsoft.com/office/powerpoint/2010/main">
    <mc:Choice Requires="p14">
      <p:transition spd="slow" p14:dur="2000" advTm="17164"/>
    </mc:Choice>
    <mc:Fallback xmlns="">
      <p:transition spd="slow" advTm="17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7"/>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Entity Relationship Diagram</a:t>
            </a:r>
            <a:endParaRPr/>
          </a:p>
        </p:txBody>
      </p:sp>
      <p:sp>
        <p:nvSpPr>
          <p:cNvPr id="295" name="Google Shape;295;p3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25</a:t>
            </a:fld>
            <a:endParaRPr/>
          </a:p>
        </p:txBody>
      </p:sp>
      <p:pic>
        <p:nvPicPr>
          <p:cNvPr id="297" name="Google Shape;297;p37"/>
          <p:cNvPicPr preferRelativeResize="0"/>
          <p:nvPr/>
        </p:nvPicPr>
        <p:blipFill>
          <a:blip r:embed="rId5">
            <a:alphaModFix/>
          </a:blip>
          <a:stretch>
            <a:fillRect/>
          </a:stretch>
        </p:blipFill>
        <p:spPr>
          <a:xfrm>
            <a:off x="0" y="0"/>
            <a:ext cx="877426" cy="991826"/>
          </a:xfrm>
          <a:prstGeom prst="rect">
            <a:avLst/>
          </a:prstGeom>
          <a:noFill/>
          <a:ln>
            <a:noFill/>
          </a:ln>
        </p:spPr>
      </p:pic>
      <p:pic>
        <p:nvPicPr>
          <p:cNvPr id="20" name="Audio 19">
            <a:hlinkClick r:id="" action="ppaction://media"/>
            <a:extLst>
              <a:ext uri="{FF2B5EF4-FFF2-40B4-BE49-F238E27FC236}">
                <a16:creationId xmlns:a16="http://schemas.microsoft.com/office/drawing/2014/main" id="{46A0EE60-8358-ABC4-4928-B7806D53554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
        <p:nvSpPr>
          <p:cNvPr id="2" name="Google Shape;165;p22">
            <a:extLst>
              <a:ext uri="{FF2B5EF4-FFF2-40B4-BE49-F238E27FC236}">
                <a16:creationId xmlns:a16="http://schemas.microsoft.com/office/drawing/2014/main" id="{6D6BBC9E-67FD-0AC4-4BB3-82DC4E05EBFF}"/>
              </a:ext>
            </a:extLst>
          </p:cNvPr>
          <p:cNvSpPr txBox="1">
            <a:spLocks/>
          </p:cNvSpPr>
          <p:nvPr/>
        </p:nvSpPr>
        <p:spPr>
          <a:xfrm>
            <a:off x="-295226" y="925050"/>
            <a:ext cx="1891500" cy="3936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1pPr>
            <a:lvl2pPr marR="0" lvl="1"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9pPr>
          </a:lstStyle>
          <a:p>
            <a:pPr algn="ctr"/>
            <a:r>
              <a:rPr lang="en-US" dirty="0"/>
              <a:t>Kayla Funchess CPE</a:t>
            </a:r>
          </a:p>
        </p:txBody>
      </p:sp>
      <p:pic>
        <p:nvPicPr>
          <p:cNvPr id="4" name="Picture 3">
            <a:extLst>
              <a:ext uri="{FF2B5EF4-FFF2-40B4-BE49-F238E27FC236}">
                <a16:creationId xmlns:a16="http://schemas.microsoft.com/office/drawing/2014/main" id="{E8E1FA5F-B62D-C719-83E4-532307CF5772}"/>
              </a:ext>
            </a:extLst>
          </p:cNvPr>
          <p:cNvPicPr>
            <a:picLocks noChangeAspect="1"/>
          </p:cNvPicPr>
          <p:nvPr/>
        </p:nvPicPr>
        <p:blipFill>
          <a:blip r:embed="rId7"/>
          <a:stretch>
            <a:fillRect/>
          </a:stretch>
        </p:blipFill>
        <p:spPr>
          <a:xfrm>
            <a:off x="2050155" y="1979175"/>
            <a:ext cx="5401277" cy="28840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834"/>
    </mc:Choice>
    <mc:Fallback xmlns="">
      <p:transition spd="slow" advTm="34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8"/>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Use Case Diagram</a:t>
            </a:r>
            <a:endParaRPr/>
          </a:p>
        </p:txBody>
      </p:sp>
      <p:sp>
        <p:nvSpPr>
          <p:cNvPr id="303" name="Google Shape;303;p38"/>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Our mobile app will follow a similar structure to this use-case diagram</a:t>
            </a:r>
            <a:endParaRPr/>
          </a:p>
          <a:p>
            <a:pPr marL="457200" lvl="0" indent="-311150" algn="l" rtl="0">
              <a:spcBef>
                <a:spcPts val="0"/>
              </a:spcBef>
              <a:spcAft>
                <a:spcPts val="0"/>
              </a:spcAft>
              <a:buSzPts val="1300"/>
              <a:buChar char="●"/>
            </a:pPr>
            <a:r>
              <a:rPr lang="en"/>
              <a:t>Users will be able to create an account with a valid email address and then sign in to store and view personal information about their cat and alerts</a:t>
            </a:r>
            <a:endParaRPr/>
          </a:p>
        </p:txBody>
      </p:sp>
      <p:sp>
        <p:nvSpPr>
          <p:cNvPr id="304" name="Google Shape;304;p3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26</a:t>
            </a:fld>
            <a:endParaRPr/>
          </a:p>
        </p:txBody>
      </p:sp>
      <p:pic>
        <p:nvPicPr>
          <p:cNvPr id="305" name="Google Shape;305;p38"/>
          <p:cNvPicPr preferRelativeResize="0"/>
          <p:nvPr/>
        </p:nvPicPr>
        <p:blipFill>
          <a:blip r:embed="rId5">
            <a:alphaModFix/>
          </a:blip>
          <a:stretch>
            <a:fillRect/>
          </a:stretch>
        </p:blipFill>
        <p:spPr>
          <a:xfrm>
            <a:off x="4628575" y="1279950"/>
            <a:ext cx="4347825" cy="3390900"/>
          </a:xfrm>
          <a:prstGeom prst="rect">
            <a:avLst/>
          </a:prstGeom>
          <a:noFill/>
          <a:ln>
            <a:noFill/>
          </a:ln>
        </p:spPr>
      </p:pic>
      <p:pic>
        <p:nvPicPr>
          <p:cNvPr id="306" name="Google Shape;306;p38"/>
          <p:cNvPicPr preferRelativeResize="0"/>
          <p:nvPr/>
        </p:nvPicPr>
        <p:blipFill>
          <a:blip r:embed="rId6">
            <a:alphaModFix/>
          </a:blip>
          <a:stretch>
            <a:fillRect/>
          </a:stretch>
        </p:blipFill>
        <p:spPr>
          <a:xfrm>
            <a:off x="0" y="0"/>
            <a:ext cx="877426" cy="991826"/>
          </a:xfrm>
          <a:prstGeom prst="rect">
            <a:avLst/>
          </a:prstGeom>
          <a:noFill/>
          <a:ln>
            <a:noFill/>
          </a:ln>
        </p:spPr>
      </p:pic>
      <p:pic>
        <p:nvPicPr>
          <p:cNvPr id="12" name="Audio 11">
            <a:hlinkClick r:id="" action="ppaction://media"/>
            <a:extLst>
              <a:ext uri="{FF2B5EF4-FFF2-40B4-BE49-F238E27FC236}">
                <a16:creationId xmlns:a16="http://schemas.microsoft.com/office/drawing/2014/main" id="{ABE7E4AA-F65A-9843-224B-C3C448F7A22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
        <p:nvSpPr>
          <p:cNvPr id="2" name="Google Shape;165;p22">
            <a:extLst>
              <a:ext uri="{FF2B5EF4-FFF2-40B4-BE49-F238E27FC236}">
                <a16:creationId xmlns:a16="http://schemas.microsoft.com/office/drawing/2014/main" id="{5B17E8AA-57E5-DAD1-7808-E3D424621547}"/>
              </a:ext>
            </a:extLst>
          </p:cNvPr>
          <p:cNvSpPr txBox="1">
            <a:spLocks/>
          </p:cNvSpPr>
          <p:nvPr/>
        </p:nvSpPr>
        <p:spPr>
          <a:xfrm>
            <a:off x="-328266" y="925050"/>
            <a:ext cx="1891500" cy="3936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1pPr>
            <a:lvl2pPr marR="0" lvl="1"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9pPr>
          </a:lstStyle>
          <a:p>
            <a:pPr algn="ctr"/>
            <a:r>
              <a:rPr lang="en-US" dirty="0"/>
              <a:t>Kayla Funchess CPE</a:t>
            </a:r>
          </a:p>
        </p:txBody>
      </p:sp>
    </p:spTree>
  </p:cSld>
  <p:clrMapOvr>
    <a:masterClrMapping/>
  </p:clrMapOvr>
  <mc:AlternateContent xmlns:mc="http://schemas.openxmlformats.org/markup-compatibility/2006" xmlns:p14="http://schemas.microsoft.com/office/powerpoint/2010/main">
    <mc:Choice Requires="p14">
      <p:transition spd="slow" p14:dur="2000" advTm="18153"/>
    </mc:Choice>
    <mc:Fallback xmlns="">
      <p:transition spd="slow" advTm="18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9"/>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Mobile Application Design</a:t>
            </a:r>
            <a:endParaRPr/>
          </a:p>
        </p:txBody>
      </p:sp>
      <p:sp>
        <p:nvSpPr>
          <p:cNvPr id="312" name="Google Shape;312;p3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27</a:t>
            </a:fld>
            <a:endParaRPr/>
          </a:p>
        </p:txBody>
      </p:sp>
      <p:pic>
        <p:nvPicPr>
          <p:cNvPr id="313" name="Google Shape;313;p39"/>
          <p:cNvPicPr preferRelativeResize="0"/>
          <p:nvPr/>
        </p:nvPicPr>
        <p:blipFill>
          <a:blip r:embed="rId5">
            <a:alphaModFix/>
          </a:blip>
          <a:stretch>
            <a:fillRect/>
          </a:stretch>
        </p:blipFill>
        <p:spPr>
          <a:xfrm>
            <a:off x="2822175" y="2052350"/>
            <a:ext cx="3192052" cy="2741375"/>
          </a:xfrm>
          <a:prstGeom prst="rect">
            <a:avLst/>
          </a:prstGeom>
          <a:noFill/>
          <a:ln>
            <a:noFill/>
          </a:ln>
        </p:spPr>
      </p:pic>
      <p:pic>
        <p:nvPicPr>
          <p:cNvPr id="314" name="Google Shape;314;p39"/>
          <p:cNvPicPr preferRelativeResize="0"/>
          <p:nvPr/>
        </p:nvPicPr>
        <p:blipFill>
          <a:blip r:embed="rId6">
            <a:alphaModFix/>
          </a:blip>
          <a:stretch>
            <a:fillRect/>
          </a:stretch>
        </p:blipFill>
        <p:spPr>
          <a:xfrm>
            <a:off x="6189349" y="2052350"/>
            <a:ext cx="2829427" cy="2741375"/>
          </a:xfrm>
          <a:prstGeom prst="rect">
            <a:avLst/>
          </a:prstGeom>
          <a:noFill/>
          <a:ln>
            <a:noFill/>
          </a:ln>
        </p:spPr>
      </p:pic>
      <p:sp>
        <p:nvSpPr>
          <p:cNvPr id="315" name="Google Shape;315;p39"/>
          <p:cNvSpPr txBox="1"/>
          <p:nvPr/>
        </p:nvSpPr>
        <p:spPr>
          <a:xfrm>
            <a:off x="187250" y="1945625"/>
            <a:ext cx="2290800" cy="2804100"/>
          </a:xfrm>
          <a:prstGeom prst="rect">
            <a:avLst/>
          </a:prstGeom>
          <a:noFill/>
          <a:ln>
            <a:noFill/>
          </a:ln>
        </p:spPr>
        <p:txBody>
          <a:bodyPr spcFirstLastPara="1" wrap="square" lIns="91425" tIns="91425" rIns="91425" bIns="91425" anchor="t" anchorCtr="0">
            <a:noAutofit/>
          </a:bodyPr>
          <a:lstStyle/>
          <a:p>
            <a:pPr marL="457200" lvl="0" indent="-311150" algn="l" rtl="0">
              <a:spcBef>
                <a:spcPts val="0"/>
              </a:spcBef>
              <a:spcAft>
                <a:spcPts val="0"/>
              </a:spcAft>
              <a:buClr>
                <a:schemeClr val="accent1"/>
              </a:buClr>
              <a:buSzPts val="1300"/>
              <a:buFont typeface="Lato"/>
              <a:buChar char="●"/>
            </a:pPr>
            <a:r>
              <a:rPr lang="en" sz="1300" dirty="0">
                <a:solidFill>
                  <a:schemeClr val="accent1"/>
                </a:solidFill>
                <a:latin typeface="Lato"/>
                <a:ea typeface="Lato"/>
                <a:cs typeface="Lato"/>
                <a:sym typeface="Lato"/>
              </a:rPr>
              <a:t>We plan to have a total of 7 pages:</a:t>
            </a:r>
            <a:endParaRPr sz="1300" dirty="0">
              <a:solidFill>
                <a:schemeClr val="accent1"/>
              </a:solidFill>
              <a:latin typeface="Lato"/>
              <a:ea typeface="Lato"/>
              <a:cs typeface="Lato"/>
              <a:sym typeface="Lato"/>
            </a:endParaRPr>
          </a:p>
          <a:p>
            <a:pPr marL="914400" lvl="1" indent="-311150" algn="l" rtl="0">
              <a:spcBef>
                <a:spcPts val="0"/>
              </a:spcBef>
              <a:spcAft>
                <a:spcPts val="0"/>
              </a:spcAft>
              <a:buClr>
                <a:schemeClr val="accent1"/>
              </a:buClr>
              <a:buSzPts val="1300"/>
              <a:buFont typeface="Lato"/>
              <a:buChar char="○"/>
            </a:pPr>
            <a:r>
              <a:rPr lang="en" sz="1300" dirty="0">
                <a:solidFill>
                  <a:schemeClr val="accent1"/>
                </a:solidFill>
                <a:latin typeface="Lato"/>
                <a:ea typeface="Lato"/>
                <a:cs typeface="Lato"/>
                <a:sym typeface="Lato"/>
              </a:rPr>
              <a:t>The Access Page</a:t>
            </a:r>
            <a:endParaRPr sz="1300" dirty="0">
              <a:solidFill>
                <a:schemeClr val="accent1"/>
              </a:solidFill>
              <a:latin typeface="Lato"/>
              <a:ea typeface="Lato"/>
              <a:cs typeface="Lato"/>
              <a:sym typeface="Lato"/>
            </a:endParaRPr>
          </a:p>
          <a:p>
            <a:pPr marL="914400" lvl="1" indent="-311150" algn="l" rtl="0">
              <a:spcBef>
                <a:spcPts val="0"/>
              </a:spcBef>
              <a:spcAft>
                <a:spcPts val="0"/>
              </a:spcAft>
              <a:buClr>
                <a:schemeClr val="accent1"/>
              </a:buClr>
              <a:buSzPts val="1300"/>
              <a:buFont typeface="Lato"/>
              <a:buChar char="○"/>
            </a:pPr>
            <a:r>
              <a:rPr lang="en" sz="1300" dirty="0">
                <a:solidFill>
                  <a:schemeClr val="accent1"/>
                </a:solidFill>
                <a:latin typeface="Lato"/>
                <a:ea typeface="Lato"/>
                <a:cs typeface="Lato"/>
                <a:sym typeface="Lato"/>
              </a:rPr>
              <a:t>Sign Up Page</a:t>
            </a:r>
          </a:p>
          <a:p>
            <a:pPr marL="914400" lvl="1" indent="-311150" algn="l" rtl="0">
              <a:spcBef>
                <a:spcPts val="0"/>
              </a:spcBef>
              <a:spcAft>
                <a:spcPts val="0"/>
              </a:spcAft>
              <a:buClr>
                <a:schemeClr val="accent1"/>
              </a:buClr>
              <a:buSzPts val="1300"/>
              <a:buFont typeface="Lato"/>
              <a:buChar char="○"/>
            </a:pPr>
            <a:r>
              <a:rPr lang="en" sz="1300" dirty="0">
                <a:solidFill>
                  <a:schemeClr val="accent1"/>
                </a:solidFill>
                <a:latin typeface="Lato"/>
                <a:ea typeface="Lato"/>
                <a:cs typeface="Lato"/>
                <a:sym typeface="Lato"/>
              </a:rPr>
              <a:t>Sign In Page</a:t>
            </a:r>
            <a:endParaRPr sz="1300" dirty="0">
              <a:solidFill>
                <a:schemeClr val="accent1"/>
              </a:solidFill>
              <a:latin typeface="Lato"/>
              <a:ea typeface="Lato"/>
              <a:cs typeface="Lato"/>
              <a:sym typeface="Lato"/>
            </a:endParaRPr>
          </a:p>
          <a:p>
            <a:pPr marL="914400" lvl="1" indent="-311150" algn="l" rtl="0">
              <a:spcBef>
                <a:spcPts val="0"/>
              </a:spcBef>
              <a:spcAft>
                <a:spcPts val="0"/>
              </a:spcAft>
              <a:buClr>
                <a:schemeClr val="accent1"/>
              </a:buClr>
              <a:buSzPts val="1300"/>
              <a:buFont typeface="Lato"/>
              <a:buChar char="○"/>
            </a:pPr>
            <a:r>
              <a:rPr lang="en" sz="1300" dirty="0">
                <a:solidFill>
                  <a:schemeClr val="accent1"/>
                </a:solidFill>
                <a:latin typeface="Lato"/>
                <a:ea typeface="Lato"/>
                <a:cs typeface="Lato"/>
                <a:sym typeface="Lato"/>
              </a:rPr>
              <a:t>Home Page</a:t>
            </a:r>
            <a:endParaRPr sz="1300" dirty="0">
              <a:solidFill>
                <a:schemeClr val="accent1"/>
              </a:solidFill>
              <a:latin typeface="Lato"/>
              <a:ea typeface="Lato"/>
              <a:cs typeface="Lato"/>
              <a:sym typeface="Lato"/>
            </a:endParaRPr>
          </a:p>
          <a:p>
            <a:pPr marL="914400" lvl="1" indent="-311150" algn="l" rtl="0">
              <a:spcBef>
                <a:spcPts val="0"/>
              </a:spcBef>
              <a:spcAft>
                <a:spcPts val="0"/>
              </a:spcAft>
              <a:buClr>
                <a:schemeClr val="accent1"/>
              </a:buClr>
              <a:buSzPts val="1300"/>
              <a:buFont typeface="Lato"/>
              <a:buChar char="○"/>
            </a:pPr>
            <a:r>
              <a:rPr lang="en" sz="1300" dirty="0">
                <a:solidFill>
                  <a:schemeClr val="accent1"/>
                </a:solidFill>
                <a:latin typeface="Lato"/>
                <a:ea typeface="Lato"/>
                <a:cs typeface="Lato"/>
                <a:sym typeface="Lato"/>
              </a:rPr>
              <a:t>Weight Chart Page</a:t>
            </a:r>
            <a:endParaRPr sz="1300" dirty="0">
              <a:solidFill>
                <a:schemeClr val="accent1"/>
              </a:solidFill>
              <a:latin typeface="Lato"/>
              <a:ea typeface="Lato"/>
              <a:cs typeface="Lato"/>
              <a:sym typeface="Lato"/>
            </a:endParaRPr>
          </a:p>
          <a:p>
            <a:pPr marL="914400" lvl="1" indent="-311150" algn="l" rtl="0">
              <a:spcBef>
                <a:spcPts val="0"/>
              </a:spcBef>
              <a:spcAft>
                <a:spcPts val="0"/>
              </a:spcAft>
              <a:buClr>
                <a:schemeClr val="accent1"/>
              </a:buClr>
              <a:buSzPts val="1300"/>
              <a:buFont typeface="Lato"/>
              <a:buChar char="○"/>
            </a:pPr>
            <a:r>
              <a:rPr lang="en" sz="1300" dirty="0">
                <a:solidFill>
                  <a:schemeClr val="accent1"/>
                </a:solidFill>
                <a:latin typeface="Lato"/>
                <a:ea typeface="Lato"/>
                <a:cs typeface="Lato"/>
                <a:sym typeface="Lato"/>
              </a:rPr>
              <a:t>Alert Page</a:t>
            </a:r>
            <a:endParaRPr sz="1300" dirty="0">
              <a:solidFill>
                <a:schemeClr val="accent1"/>
              </a:solidFill>
              <a:latin typeface="Lato"/>
              <a:ea typeface="Lato"/>
              <a:cs typeface="Lato"/>
              <a:sym typeface="Lato"/>
            </a:endParaRPr>
          </a:p>
          <a:p>
            <a:pPr marL="914400" lvl="1" indent="-311150" algn="l" rtl="0">
              <a:spcBef>
                <a:spcPts val="0"/>
              </a:spcBef>
              <a:spcAft>
                <a:spcPts val="0"/>
              </a:spcAft>
              <a:buClr>
                <a:schemeClr val="accent1"/>
              </a:buClr>
              <a:buSzPts val="1300"/>
              <a:buFont typeface="Lato"/>
              <a:buChar char="○"/>
            </a:pPr>
            <a:r>
              <a:rPr lang="en" sz="1300" dirty="0">
                <a:solidFill>
                  <a:schemeClr val="accent1"/>
                </a:solidFill>
                <a:latin typeface="Lato"/>
                <a:ea typeface="Lato"/>
                <a:cs typeface="Lato"/>
                <a:sym typeface="Lato"/>
              </a:rPr>
              <a:t>Settings Page</a:t>
            </a:r>
            <a:endParaRPr sz="1300" dirty="0">
              <a:solidFill>
                <a:schemeClr val="accent1"/>
              </a:solidFill>
              <a:latin typeface="Lato"/>
              <a:ea typeface="Lato"/>
              <a:cs typeface="Lato"/>
              <a:sym typeface="Lato"/>
            </a:endParaRPr>
          </a:p>
        </p:txBody>
      </p:sp>
      <p:pic>
        <p:nvPicPr>
          <p:cNvPr id="316" name="Google Shape;316;p39"/>
          <p:cNvPicPr preferRelativeResize="0"/>
          <p:nvPr/>
        </p:nvPicPr>
        <p:blipFill>
          <a:blip r:embed="rId7">
            <a:alphaModFix/>
          </a:blip>
          <a:stretch>
            <a:fillRect/>
          </a:stretch>
        </p:blipFill>
        <p:spPr>
          <a:xfrm>
            <a:off x="0" y="0"/>
            <a:ext cx="877426" cy="991826"/>
          </a:xfrm>
          <a:prstGeom prst="rect">
            <a:avLst/>
          </a:prstGeom>
          <a:noFill/>
          <a:ln>
            <a:noFill/>
          </a:ln>
        </p:spPr>
      </p:pic>
      <p:pic>
        <p:nvPicPr>
          <p:cNvPr id="25" name="Audio 24">
            <a:hlinkClick r:id="" action="ppaction://media"/>
            <a:extLst>
              <a:ext uri="{FF2B5EF4-FFF2-40B4-BE49-F238E27FC236}">
                <a16:creationId xmlns:a16="http://schemas.microsoft.com/office/drawing/2014/main" id="{46C84978-4131-C078-4B4B-8F70B04D4DD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9844" t="-139844" r="-139844" b="-139844"/>
          <a:stretch>
            <a:fillRect/>
          </a:stretch>
        </p:blipFill>
        <p:spPr>
          <a:xfrm>
            <a:off x="7539228" y="3538728"/>
            <a:ext cx="1543050" cy="1543050"/>
          </a:xfrm>
          <a:prstGeom prst="ellipse">
            <a:avLst/>
          </a:prstGeom>
        </p:spPr>
      </p:pic>
      <p:sp>
        <p:nvSpPr>
          <p:cNvPr id="2" name="Google Shape;165;p22">
            <a:extLst>
              <a:ext uri="{FF2B5EF4-FFF2-40B4-BE49-F238E27FC236}">
                <a16:creationId xmlns:a16="http://schemas.microsoft.com/office/drawing/2014/main" id="{D592030B-6CC3-F964-CED1-95E56C6FB462}"/>
              </a:ext>
            </a:extLst>
          </p:cNvPr>
          <p:cNvSpPr txBox="1">
            <a:spLocks/>
          </p:cNvSpPr>
          <p:nvPr/>
        </p:nvSpPr>
        <p:spPr>
          <a:xfrm>
            <a:off x="-292104" y="925050"/>
            <a:ext cx="1891500" cy="3936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1pPr>
            <a:lvl2pPr marR="0" lvl="1"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9pPr>
          </a:lstStyle>
          <a:p>
            <a:pPr algn="ctr"/>
            <a:r>
              <a:rPr lang="en-US" dirty="0"/>
              <a:t>Kayla Funchess CPE</a:t>
            </a:r>
          </a:p>
        </p:txBody>
      </p:sp>
    </p:spTree>
  </p:cSld>
  <p:clrMapOvr>
    <a:masterClrMapping/>
  </p:clrMapOvr>
  <mc:AlternateContent xmlns:mc="http://schemas.openxmlformats.org/markup-compatibility/2006" xmlns:p14="http://schemas.microsoft.com/office/powerpoint/2010/main">
    <mc:Choice Requires="p14">
      <p:transition spd="slow" p14:dur="2000" advTm="45031"/>
    </mc:Choice>
    <mc:Fallback xmlns="">
      <p:transition spd="slow" advTm="45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0"/>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Standards &amp; Design Constraints</a:t>
            </a:r>
            <a:endParaRPr/>
          </a:p>
        </p:txBody>
      </p:sp>
      <p:sp>
        <p:nvSpPr>
          <p:cNvPr id="322" name="Google Shape;322;p4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28</a:t>
            </a:fld>
            <a:endParaRPr/>
          </a:p>
        </p:txBody>
      </p:sp>
      <p:pic>
        <p:nvPicPr>
          <p:cNvPr id="8" name="Audio 7">
            <a:hlinkClick r:id="" action="ppaction://media"/>
            <a:extLst>
              <a:ext uri="{FF2B5EF4-FFF2-40B4-BE49-F238E27FC236}">
                <a16:creationId xmlns:a16="http://schemas.microsoft.com/office/drawing/2014/main" id="{EA283834-2ECB-F683-E38B-220DEF5351E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791"/>
    </mc:Choice>
    <mc:Fallback xmlns="">
      <p:transition spd="slow" advTm="3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1"/>
          <p:cNvSpPr txBox="1">
            <a:spLocks noGrp="1"/>
          </p:cNvSpPr>
          <p:nvPr>
            <p:ph type="title"/>
          </p:nvPr>
        </p:nvSpPr>
        <p:spPr>
          <a:xfrm>
            <a:off x="946800" y="3970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Standards</a:t>
            </a:r>
            <a:endParaRPr/>
          </a:p>
        </p:txBody>
      </p:sp>
      <p:sp>
        <p:nvSpPr>
          <p:cNvPr id="328" name="Google Shape;328;p4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29</a:t>
            </a:fld>
            <a:endParaRPr/>
          </a:p>
        </p:txBody>
      </p:sp>
      <p:graphicFrame>
        <p:nvGraphicFramePr>
          <p:cNvPr id="329" name="Google Shape;329;p41"/>
          <p:cNvGraphicFramePr/>
          <p:nvPr/>
        </p:nvGraphicFramePr>
        <p:xfrm>
          <a:off x="859625" y="853200"/>
          <a:ext cx="7284300" cy="4206000"/>
        </p:xfrm>
        <a:graphic>
          <a:graphicData uri="http://schemas.openxmlformats.org/drawingml/2006/table">
            <a:tbl>
              <a:tblPr>
                <a:noFill/>
                <a:tableStyleId>{32F9EEB2-ED4D-4E30-B903-13DA2D7A60E0}</a:tableStyleId>
              </a:tblPr>
              <a:tblGrid>
                <a:gridCol w="3642150">
                  <a:extLst>
                    <a:ext uri="{9D8B030D-6E8A-4147-A177-3AD203B41FA5}">
                      <a16:colId xmlns:a16="http://schemas.microsoft.com/office/drawing/2014/main" val="20000"/>
                    </a:ext>
                  </a:extLst>
                </a:gridCol>
                <a:gridCol w="3642150">
                  <a:extLst>
                    <a:ext uri="{9D8B030D-6E8A-4147-A177-3AD203B41FA5}">
                      <a16:colId xmlns:a16="http://schemas.microsoft.com/office/drawing/2014/main" val="20001"/>
                    </a:ext>
                  </a:extLst>
                </a:gridCol>
              </a:tblGrid>
              <a:tr h="309375">
                <a:tc gridSpan="2">
                  <a:txBody>
                    <a:bodyPr/>
                    <a:lstStyle/>
                    <a:p>
                      <a:pPr marL="0" lvl="0" indent="0" algn="l" rtl="0">
                        <a:spcBef>
                          <a:spcPts val="0"/>
                        </a:spcBef>
                        <a:spcAft>
                          <a:spcPts val="0"/>
                        </a:spcAft>
                        <a:buNone/>
                      </a:pPr>
                      <a:r>
                        <a:rPr lang="en" sz="1200" b="1">
                          <a:solidFill>
                            <a:schemeClr val="lt1"/>
                          </a:solidFill>
                          <a:latin typeface="Helvetica Neue"/>
                          <a:ea typeface="Helvetica Neue"/>
                          <a:cs typeface="Helvetica Neue"/>
                          <a:sym typeface="Helvetica Neue"/>
                        </a:rPr>
                        <a:t>USB-C</a:t>
                      </a:r>
                      <a:endParaRPr sz="1200" b="1">
                        <a:solidFill>
                          <a:schemeClr val="lt1"/>
                        </a:solidFill>
                        <a:latin typeface="Helvetica Neue"/>
                        <a:ea typeface="Helvetica Neue"/>
                        <a:cs typeface="Helvetica Neue"/>
                        <a:sym typeface="Helvetica Neue"/>
                      </a:endParaRPr>
                    </a:p>
                  </a:txBody>
                  <a:tcPr marL="91425" marR="91425" marT="91425" marB="91425">
                    <a:solidFill>
                      <a:srgbClr val="156082"/>
                    </a:solidFill>
                  </a:tcPr>
                </a:tc>
                <a:tc hMerge="1">
                  <a:txBody>
                    <a:bodyPr/>
                    <a:lstStyle/>
                    <a:p>
                      <a:endParaRPr lang="en-US"/>
                    </a:p>
                  </a:txBody>
                  <a:tcPr/>
                </a:tc>
                <a:extLst>
                  <a:ext uri="{0D108BD9-81ED-4DB2-BD59-A6C34878D82A}">
                    <a16:rowId xmlns:a16="http://schemas.microsoft.com/office/drawing/2014/main" val="10000"/>
                  </a:ext>
                </a:extLst>
              </a:tr>
              <a:tr h="580100">
                <a:tc gridSpan="2">
                  <a:txBody>
                    <a:bodyPr/>
                    <a:lstStyle/>
                    <a:p>
                      <a:pPr marL="0" lvl="0" indent="0" algn="l" rtl="0">
                        <a:spcBef>
                          <a:spcPts val="0"/>
                        </a:spcBef>
                        <a:spcAft>
                          <a:spcPts val="0"/>
                        </a:spcAft>
                        <a:buNone/>
                      </a:pPr>
                      <a:r>
                        <a:rPr lang="en" sz="1100"/>
                        <a:t>The USB-C is one of the many connecter designs that is considered an industry standard today. It’s design consists of a reversible connector to prevent wrongful insertion, supports fast transfer speeds up to 40 Gbps, and includes a feature called power delivery which allows for the ability to transfer higher power levels.</a:t>
                      </a:r>
                      <a:endParaRPr sz="1100"/>
                    </a:p>
                  </a:txBody>
                  <a:tcPr marL="91425" marR="91425" marT="91425" marB="91425">
                    <a:solidFill>
                      <a:srgbClr val="C1E4F5"/>
                    </a:solidFill>
                  </a:tcPr>
                </a:tc>
                <a:tc hMerge="1">
                  <a:txBody>
                    <a:bodyPr/>
                    <a:lstStyle/>
                    <a:p>
                      <a:endParaRPr lang="en-US"/>
                    </a:p>
                  </a:txBody>
                  <a:tcPr/>
                </a:tc>
                <a:extLst>
                  <a:ext uri="{0D108BD9-81ED-4DB2-BD59-A6C34878D82A}">
                    <a16:rowId xmlns:a16="http://schemas.microsoft.com/office/drawing/2014/main" val="10001"/>
                  </a:ext>
                </a:extLst>
              </a:tr>
              <a:tr h="309375">
                <a:tc gridSpan="2">
                  <a:txBody>
                    <a:bodyPr/>
                    <a:lstStyle/>
                    <a:p>
                      <a:pPr marL="0" lvl="0" indent="0" algn="l" rtl="0">
                        <a:spcBef>
                          <a:spcPts val="0"/>
                        </a:spcBef>
                        <a:spcAft>
                          <a:spcPts val="0"/>
                        </a:spcAft>
                        <a:buNone/>
                      </a:pPr>
                      <a:r>
                        <a:rPr lang="en" sz="1200" b="1">
                          <a:solidFill>
                            <a:schemeClr val="lt1"/>
                          </a:solidFill>
                          <a:latin typeface="Helvetica Neue"/>
                          <a:ea typeface="Helvetica Neue"/>
                          <a:cs typeface="Helvetica Neue"/>
                          <a:sym typeface="Helvetica Neue"/>
                        </a:rPr>
                        <a:t>American Power Standard</a:t>
                      </a:r>
                      <a:endParaRPr sz="1200" b="1">
                        <a:solidFill>
                          <a:schemeClr val="lt1"/>
                        </a:solidFill>
                        <a:latin typeface="Helvetica Neue"/>
                        <a:ea typeface="Helvetica Neue"/>
                        <a:cs typeface="Helvetica Neue"/>
                        <a:sym typeface="Helvetica Neue"/>
                      </a:endParaRPr>
                    </a:p>
                  </a:txBody>
                  <a:tcPr marL="91425" marR="91425" marT="91425" marB="91425">
                    <a:solidFill>
                      <a:srgbClr val="156082"/>
                    </a:solidFill>
                  </a:tcPr>
                </a:tc>
                <a:tc hMerge="1">
                  <a:txBody>
                    <a:bodyPr/>
                    <a:lstStyle/>
                    <a:p>
                      <a:endParaRPr lang="en-US"/>
                    </a:p>
                  </a:txBody>
                  <a:tcPr/>
                </a:tc>
                <a:extLst>
                  <a:ext uri="{0D108BD9-81ED-4DB2-BD59-A6C34878D82A}">
                    <a16:rowId xmlns:a16="http://schemas.microsoft.com/office/drawing/2014/main" val="10002"/>
                  </a:ext>
                </a:extLst>
              </a:tr>
              <a:tr h="580100">
                <a:tc gridSpan="2">
                  <a:txBody>
                    <a:bodyPr/>
                    <a:lstStyle/>
                    <a:p>
                      <a:pPr marL="0" lvl="0" indent="0" algn="l" rtl="0">
                        <a:spcBef>
                          <a:spcPts val="0"/>
                        </a:spcBef>
                        <a:spcAft>
                          <a:spcPts val="0"/>
                        </a:spcAft>
                        <a:buNone/>
                      </a:pPr>
                      <a:r>
                        <a:rPr lang="en" sz="1100"/>
                        <a:t>The North American region has their own power standards which differ from other regions of the world. The power standard for the United States is a voltage of 120V and a frequency of 60 hertz. It’s purpose is to ensure electrical compatibility in the electrical infrastructure in the region.</a:t>
                      </a:r>
                      <a:endParaRPr sz="1100"/>
                    </a:p>
                  </a:txBody>
                  <a:tcPr marL="91425" marR="91425" marT="91425" marB="91425">
                    <a:solidFill>
                      <a:srgbClr val="C1E4F5"/>
                    </a:solidFill>
                  </a:tcPr>
                </a:tc>
                <a:tc hMerge="1">
                  <a:txBody>
                    <a:bodyPr/>
                    <a:lstStyle/>
                    <a:p>
                      <a:endParaRPr lang="en-US"/>
                    </a:p>
                  </a:txBody>
                  <a:tcPr/>
                </a:tc>
                <a:extLst>
                  <a:ext uri="{0D108BD9-81ED-4DB2-BD59-A6C34878D82A}">
                    <a16:rowId xmlns:a16="http://schemas.microsoft.com/office/drawing/2014/main" val="10003"/>
                  </a:ext>
                </a:extLst>
              </a:tr>
              <a:tr h="309375">
                <a:tc gridSpan="2">
                  <a:txBody>
                    <a:bodyPr/>
                    <a:lstStyle/>
                    <a:p>
                      <a:pPr marL="0" lvl="0" indent="0" algn="l" rtl="0">
                        <a:spcBef>
                          <a:spcPts val="0"/>
                        </a:spcBef>
                        <a:spcAft>
                          <a:spcPts val="0"/>
                        </a:spcAft>
                        <a:buNone/>
                      </a:pPr>
                      <a:r>
                        <a:rPr lang="en" sz="1200" b="1">
                          <a:solidFill>
                            <a:schemeClr val="lt1"/>
                          </a:solidFill>
                          <a:latin typeface="Helvetica Neue"/>
                          <a:ea typeface="Helvetica Neue"/>
                          <a:cs typeface="Helvetica Neue"/>
                          <a:sym typeface="Helvetica Neue"/>
                        </a:rPr>
                        <a:t>IEEE 802.11</a:t>
                      </a:r>
                      <a:endParaRPr sz="1200" b="1">
                        <a:solidFill>
                          <a:schemeClr val="lt1"/>
                        </a:solidFill>
                        <a:latin typeface="Helvetica Neue"/>
                        <a:ea typeface="Helvetica Neue"/>
                        <a:cs typeface="Helvetica Neue"/>
                        <a:sym typeface="Helvetica Neue"/>
                      </a:endParaRPr>
                    </a:p>
                  </a:txBody>
                  <a:tcPr marL="91425" marR="91425" marT="91425" marB="91425">
                    <a:solidFill>
                      <a:srgbClr val="156082"/>
                    </a:solidFill>
                  </a:tcPr>
                </a:tc>
                <a:tc hMerge="1">
                  <a:txBody>
                    <a:bodyPr/>
                    <a:lstStyle/>
                    <a:p>
                      <a:endParaRPr lang="en-US"/>
                    </a:p>
                  </a:txBody>
                  <a:tcPr/>
                </a:tc>
                <a:extLst>
                  <a:ext uri="{0D108BD9-81ED-4DB2-BD59-A6C34878D82A}">
                    <a16:rowId xmlns:a16="http://schemas.microsoft.com/office/drawing/2014/main" val="10004"/>
                  </a:ext>
                </a:extLst>
              </a:tr>
              <a:tr h="580100">
                <a:tc gridSpan="2">
                  <a:txBody>
                    <a:bodyPr/>
                    <a:lstStyle/>
                    <a:p>
                      <a:pPr marL="0" lvl="0" indent="0" algn="l" rtl="0">
                        <a:spcBef>
                          <a:spcPts val="0"/>
                        </a:spcBef>
                        <a:spcAft>
                          <a:spcPts val="0"/>
                        </a:spcAft>
                        <a:buNone/>
                      </a:pPr>
                      <a:r>
                        <a:rPr lang="en" sz="1100"/>
                        <a:t>IEEE 802.11 is a wifi standard provided by the Institute of Electrical and Electronic Engineers to ensure stability, faster transmission rates, and longer connectivity ranges. There have been multiple versions of the IEEE 802.11 from 1997 to 2021 and we followed the most recent on which is IEEE 802.11ax^™ or Wi-Fi 6.</a:t>
                      </a:r>
                      <a:endParaRPr sz="1100"/>
                    </a:p>
                  </a:txBody>
                  <a:tcPr marL="91425" marR="91425" marT="91425" marB="91425">
                    <a:solidFill>
                      <a:srgbClr val="C1E4F5"/>
                    </a:solidFill>
                  </a:tcPr>
                </a:tc>
                <a:tc hMerge="1">
                  <a:txBody>
                    <a:bodyPr/>
                    <a:lstStyle/>
                    <a:p>
                      <a:endParaRPr lang="en-US"/>
                    </a:p>
                  </a:txBody>
                  <a:tcPr/>
                </a:tc>
                <a:extLst>
                  <a:ext uri="{0D108BD9-81ED-4DB2-BD59-A6C34878D82A}">
                    <a16:rowId xmlns:a16="http://schemas.microsoft.com/office/drawing/2014/main" val="10005"/>
                  </a:ext>
                </a:extLst>
              </a:tr>
              <a:tr h="309375">
                <a:tc gridSpan="2">
                  <a:txBody>
                    <a:bodyPr/>
                    <a:lstStyle/>
                    <a:p>
                      <a:pPr marL="0" lvl="0" indent="0" algn="l" rtl="0">
                        <a:spcBef>
                          <a:spcPts val="0"/>
                        </a:spcBef>
                        <a:spcAft>
                          <a:spcPts val="0"/>
                        </a:spcAft>
                        <a:buNone/>
                      </a:pPr>
                      <a:r>
                        <a:rPr lang="en" sz="1200" b="1" dirty="0">
                          <a:solidFill>
                            <a:schemeClr val="lt1"/>
                          </a:solidFill>
                          <a:latin typeface="Helvetica Neue"/>
                          <a:ea typeface="Helvetica Neue"/>
                          <a:cs typeface="Helvetica Neue"/>
                          <a:sym typeface="Helvetica Neue"/>
                        </a:rPr>
                        <a:t>Simple Mail Transfer Protocol</a:t>
                      </a:r>
                      <a:endParaRPr sz="1200" b="1" dirty="0">
                        <a:solidFill>
                          <a:schemeClr val="lt1"/>
                        </a:solidFill>
                        <a:latin typeface="Helvetica Neue"/>
                        <a:ea typeface="Helvetica Neue"/>
                        <a:cs typeface="Helvetica Neue"/>
                        <a:sym typeface="Helvetica Neue"/>
                      </a:endParaRPr>
                    </a:p>
                  </a:txBody>
                  <a:tcPr marL="91425" marR="91425" marT="91425" marB="91425">
                    <a:solidFill>
                      <a:srgbClr val="156082"/>
                    </a:solidFill>
                  </a:tcPr>
                </a:tc>
                <a:tc hMerge="1">
                  <a:txBody>
                    <a:bodyPr/>
                    <a:lstStyle/>
                    <a:p>
                      <a:endParaRPr lang="en-US"/>
                    </a:p>
                  </a:txBody>
                  <a:tcPr/>
                </a:tc>
                <a:extLst>
                  <a:ext uri="{0D108BD9-81ED-4DB2-BD59-A6C34878D82A}">
                    <a16:rowId xmlns:a16="http://schemas.microsoft.com/office/drawing/2014/main" val="10006"/>
                  </a:ext>
                </a:extLst>
              </a:tr>
              <a:tr h="580100">
                <a:tc gridSpan="2">
                  <a:txBody>
                    <a:bodyPr/>
                    <a:lstStyle/>
                    <a:p>
                      <a:pPr marL="0" lvl="0" indent="0" algn="l" rtl="0">
                        <a:spcBef>
                          <a:spcPts val="0"/>
                        </a:spcBef>
                        <a:spcAft>
                          <a:spcPts val="0"/>
                        </a:spcAft>
                        <a:buNone/>
                      </a:pPr>
                      <a:r>
                        <a:rPr lang="en" sz="1100" dirty="0"/>
                        <a:t>This protocol regulates how emails are transferred across the internet. It uses headers for the mail being transferred which has the IP address of both the sender and receiver and uses the Transmission Control Protocol to open a connection between the two.</a:t>
                      </a:r>
                      <a:endParaRPr sz="1100" dirty="0"/>
                    </a:p>
                  </a:txBody>
                  <a:tcPr marL="91425" marR="91425" marT="91425" marB="91425">
                    <a:solidFill>
                      <a:srgbClr val="C1E4F5"/>
                    </a:solidFill>
                  </a:tcPr>
                </a:tc>
                <a:tc hMerge="1">
                  <a:txBody>
                    <a:bodyPr/>
                    <a:lstStyle/>
                    <a:p>
                      <a:endParaRPr lang="en-US"/>
                    </a:p>
                  </a:txBody>
                  <a:tcPr/>
                </a:tc>
                <a:extLst>
                  <a:ext uri="{0D108BD9-81ED-4DB2-BD59-A6C34878D82A}">
                    <a16:rowId xmlns:a16="http://schemas.microsoft.com/office/drawing/2014/main" val="10007"/>
                  </a:ext>
                </a:extLst>
              </a:tr>
            </a:tbl>
          </a:graphicData>
        </a:graphic>
      </p:graphicFrame>
      <p:pic>
        <p:nvPicPr>
          <p:cNvPr id="330" name="Google Shape;330;p41"/>
          <p:cNvPicPr preferRelativeResize="0"/>
          <p:nvPr/>
        </p:nvPicPr>
        <p:blipFill>
          <a:blip r:embed="rId5">
            <a:alphaModFix/>
          </a:blip>
          <a:stretch>
            <a:fillRect/>
          </a:stretch>
        </p:blipFill>
        <p:spPr>
          <a:xfrm>
            <a:off x="0" y="0"/>
            <a:ext cx="877426" cy="991826"/>
          </a:xfrm>
          <a:prstGeom prst="rect">
            <a:avLst/>
          </a:prstGeom>
          <a:noFill/>
          <a:ln>
            <a:noFill/>
          </a:ln>
        </p:spPr>
      </p:pic>
      <p:pic>
        <p:nvPicPr>
          <p:cNvPr id="14" name="Audio 13">
            <a:hlinkClick r:id="" action="ppaction://media"/>
            <a:extLst>
              <a:ext uri="{FF2B5EF4-FFF2-40B4-BE49-F238E27FC236}">
                <a16:creationId xmlns:a16="http://schemas.microsoft.com/office/drawing/2014/main" id="{79889EB3-80A2-3475-38C7-CC5D7F65341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
        <p:nvSpPr>
          <p:cNvPr id="2" name="Google Shape;165;p22">
            <a:extLst>
              <a:ext uri="{FF2B5EF4-FFF2-40B4-BE49-F238E27FC236}">
                <a16:creationId xmlns:a16="http://schemas.microsoft.com/office/drawing/2014/main" id="{4EFB1BC2-D068-06B0-803F-4C4BA3D37BEC}"/>
              </a:ext>
            </a:extLst>
          </p:cNvPr>
          <p:cNvSpPr txBox="1">
            <a:spLocks/>
          </p:cNvSpPr>
          <p:nvPr/>
        </p:nvSpPr>
        <p:spPr>
          <a:xfrm>
            <a:off x="611964" y="135801"/>
            <a:ext cx="1891500" cy="3936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1pPr>
            <a:lvl2pPr marR="0" lvl="1"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9pPr>
          </a:lstStyle>
          <a:p>
            <a:pPr algn="ctr"/>
            <a:r>
              <a:rPr lang="en-US" dirty="0"/>
              <a:t>Kayla Funchess CPE</a:t>
            </a:r>
          </a:p>
        </p:txBody>
      </p:sp>
    </p:spTree>
  </p:cSld>
  <p:clrMapOvr>
    <a:masterClrMapping/>
  </p:clrMapOvr>
  <mc:AlternateContent xmlns:mc="http://schemas.openxmlformats.org/markup-compatibility/2006" xmlns:p14="http://schemas.microsoft.com/office/powerpoint/2010/main">
    <mc:Choice Requires="p14">
      <p:transition spd="slow" p14:dur="2000" advTm="38441"/>
    </mc:Choice>
    <mc:Fallback xmlns="">
      <p:transition spd="slow" advTm="38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Agenda </a:t>
            </a:r>
            <a:endParaRPr/>
          </a:p>
        </p:txBody>
      </p:sp>
      <p:sp>
        <p:nvSpPr>
          <p:cNvPr id="108" name="Google Shape;108;p15"/>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r>
              <a:rPr lang="en" dirty="0"/>
              <a:t>Components Selections</a:t>
            </a:r>
            <a:endParaRPr dirty="0"/>
          </a:p>
          <a:p>
            <a:pPr marL="457200" lvl="0" indent="-311150" algn="l" rtl="0">
              <a:spcBef>
                <a:spcPts val="0"/>
              </a:spcBef>
              <a:spcAft>
                <a:spcPts val="0"/>
              </a:spcAft>
              <a:buSzPts val="1300"/>
              <a:buChar char="●"/>
            </a:pPr>
            <a:r>
              <a:rPr lang="en" dirty="0"/>
              <a:t>Hardware </a:t>
            </a:r>
            <a:endParaRPr dirty="0"/>
          </a:p>
          <a:p>
            <a:pPr marL="457200" lvl="0" indent="-311150" algn="l" rtl="0">
              <a:spcBef>
                <a:spcPts val="0"/>
              </a:spcBef>
              <a:spcAft>
                <a:spcPts val="0"/>
              </a:spcAft>
              <a:buSzPts val="1300"/>
              <a:buChar char="●"/>
            </a:pPr>
            <a:r>
              <a:rPr lang="en" dirty="0"/>
              <a:t>Software</a:t>
            </a:r>
            <a:endParaRPr dirty="0"/>
          </a:p>
          <a:p>
            <a:pPr marL="457200" lvl="0" indent="-311150" algn="l" rtl="0">
              <a:spcBef>
                <a:spcPts val="0"/>
              </a:spcBef>
              <a:spcAft>
                <a:spcPts val="0"/>
              </a:spcAft>
              <a:buSzPts val="1300"/>
              <a:buChar char="●"/>
            </a:pPr>
            <a:r>
              <a:rPr lang="en" dirty="0"/>
              <a:t>Standards and Constraints</a:t>
            </a:r>
            <a:endParaRPr dirty="0"/>
          </a:p>
          <a:p>
            <a:pPr marL="457200" lvl="0" indent="-311150" algn="l" rtl="0">
              <a:spcBef>
                <a:spcPts val="0"/>
              </a:spcBef>
              <a:spcAft>
                <a:spcPts val="0"/>
              </a:spcAft>
              <a:buSzPts val="1300"/>
              <a:buChar char="●"/>
            </a:pPr>
            <a:r>
              <a:rPr lang="en" dirty="0"/>
              <a:t>Administrative Content</a:t>
            </a:r>
            <a:endParaRPr dirty="0"/>
          </a:p>
        </p:txBody>
      </p:sp>
      <p:sp>
        <p:nvSpPr>
          <p:cNvPr id="109" name="Google Shape;109;p1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pic>
        <p:nvPicPr>
          <p:cNvPr id="1026" name="Picture 2">
            <a:extLst>
              <a:ext uri="{FF2B5EF4-FFF2-40B4-BE49-F238E27FC236}">
                <a16:creationId xmlns:a16="http://schemas.microsoft.com/office/drawing/2014/main" id="{662B6CCC-3F17-59E7-68D3-89B6C95C37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1517" y="984738"/>
            <a:ext cx="5189135" cy="3174023"/>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C4CB195E-D951-2C29-0026-DF7EF1A1E63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pic>
        <p:nvPicPr>
          <p:cNvPr id="7" name="Google Shape;98;p14">
            <a:extLst>
              <a:ext uri="{FF2B5EF4-FFF2-40B4-BE49-F238E27FC236}">
                <a16:creationId xmlns:a16="http://schemas.microsoft.com/office/drawing/2014/main" id="{954E16C5-4C94-511A-56BA-EDB56DFF97B7}"/>
              </a:ext>
            </a:extLst>
          </p:cNvPr>
          <p:cNvPicPr preferRelativeResize="0"/>
          <p:nvPr/>
        </p:nvPicPr>
        <p:blipFill>
          <a:blip r:embed="rId7">
            <a:alphaModFix/>
          </a:blip>
          <a:stretch>
            <a:fillRect/>
          </a:stretch>
        </p:blipFill>
        <p:spPr>
          <a:xfrm>
            <a:off x="0" y="0"/>
            <a:ext cx="940085" cy="898989"/>
          </a:xfrm>
          <a:prstGeom prst="rect">
            <a:avLst/>
          </a:prstGeom>
          <a:noFill/>
          <a:ln>
            <a:noFill/>
          </a:ln>
        </p:spPr>
      </p:pic>
      <p:sp>
        <p:nvSpPr>
          <p:cNvPr id="2" name="Google Shape;165;p22">
            <a:extLst>
              <a:ext uri="{FF2B5EF4-FFF2-40B4-BE49-F238E27FC236}">
                <a16:creationId xmlns:a16="http://schemas.microsoft.com/office/drawing/2014/main" id="{95256CEB-D836-0957-F323-AC701CECBA5C}"/>
              </a:ext>
            </a:extLst>
          </p:cNvPr>
          <p:cNvSpPr txBox="1">
            <a:spLocks/>
          </p:cNvSpPr>
          <p:nvPr/>
        </p:nvSpPr>
        <p:spPr>
          <a:xfrm>
            <a:off x="-354097" y="860572"/>
            <a:ext cx="1891500" cy="3936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1pPr>
            <a:lvl2pPr marR="0" lvl="1"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9pPr>
          </a:lstStyle>
          <a:p>
            <a:pPr algn="ctr"/>
            <a:r>
              <a:rPr lang="en-US" dirty="0"/>
              <a:t>Kayla Funchess CPE</a:t>
            </a:r>
          </a:p>
        </p:txBody>
      </p:sp>
    </p:spTree>
  </p:cSld>
  <p:clrMapOvr>
    <a:masterClrMapping/>
  </p:clrMapOvr>
  <mc:AlternateContent xmlns:mc="http://schemas.openxmlformats.org/markup-compatibility/2006" xmlns:p14="http://schemas.microsoft.com/office/powerpoint/2010/main">
    <mc:Choice Requires="p14">
      <p:transition spd="slow" p14:dur="2000" advTm="14735"/>
    </mc:Choice>
    <mc:Fallback xmlns="">
      <p:transition spd="slow" advTm="14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2"/>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Constraints</a:t>
            </a:r>
            <a:endParaRPr/>
          </a:p>
        </p:txBody>
      </p:sp>
      <p:sp>
        <p:nvSpPr>
          <p:cNvPr id="336" name="Google Shape;336;p42"/>
          <p:cNvSpPr txBox="1">
            <a:spLocks noGrp="1"/>
          </p:cNvSpPr>
          <p:nvPr>
            <p:ph type="body" idx="1"/>
          </p:nvPr>
        </p:nvSpPr>
        <p:spPr>
          <a:xfrm>
            <a:off x="729325" y="2078875"/>
            <a:ext cx="7926000" cy="26709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dirty="0"/>
              <a:t>User Safety</a:t>
            </a:r>
            <a:endParaRPr dirty="0"/>
          </a:p>
          <a:p>
            <a:pPr marL="457200" lvl="0" indent="-311150" algn="l" rtl="0">
              <a:spcBef>
                <a:spcPts val="0"/>
              </a:spcBef>
              <a:spcAft>
                <a:spcPts val="0"/>
              </a:spcAft>
              <a:buSzPts val="1300"/>
              <a:buChar char="●"/>
            </a:pPr>
            <a:r>
              <a:rPr lang="en" dirty="0"/>
              <a:t>Cat Safety</a:t>
            </a:r>
            <a:endParaRPr dirty="0"/>
          </a:p>
          <a:p>
            <a:pPr marL="457200" lvl="0" indent="-311150" algn="l" rtl="0">
              <a:spcBef>
                <a:spcPts val="0"/>
              </a:spcBef>
              <a:spcAft>
                <a:spcPts val="0"/>
              </a:spcAft>
              <a:buSzPts val="1300"/>
              <a:buChar char="●"/>
            </a:pPr>
            <a:r>
              <a:rPr lang="en" dirty="0"/>
              <a:t>Time</a:t>
            </a:r>
            <a:endParaRPr dirty="0"/>
          </a:p>
          <a:p>
            <a:pPr marL="457200" lvl="0" indent="-311150" algn="l" rtl="0">
              <a:spcBef>
                <a:spcPts val="0"/>
              </a:spcBef>
              <a:spcAft>
                <a:spcPts val="0"/>
              </a:spcAft>
              <a:buSzPts val="1300"/>
              <a:buChar char="●"/>
            </a:pPr>
            <a:r>
              <a:rPr lang="en" dirty="0"/>
              <a:t>Security</a:t>
            </a:r>
          </a:p>
          <a:p>
            <a:pPr marL="457200" lvl="0" indent="-311150" algn="l" rtl="0">
              <a:spcBef>
                <a:spcPts val="0"/>
              </a:spcBef>
              <a:spcAft>
                <a:spcPts val="0"/>
              </a:spcAft>
              <a:buSzPts val="1300"/>
              <a:buChar char="●"/>
            </a:pPr>
            <a:r>
              <a:rPr lang="en" dirty="0"/>
              <a:t>Affordability</a:t>
            </a:r>
          </a:p>
          <a:p>
            <a:pPr marL="457200" lvl="0" indent="-311150" algn="l" rtl="0">
              <a:spcBef>
                <a:spcPts val="0"/>
              </a:spcBef>
              <a:spcAft>
                <a:spcPts val="0"/>
              </a:spcAft>
              <a:buSzPts val="1300"/>
              <a:buChar char="●"/>
            </a:pPr>
            <a:r>
              <a:rPr lang="en" dirty="0"/>
              <a:t>Intellectual Property</a:t>
            </a:r>
          </a:p>
        </p:txBody>
      </p:sp>
      <p:sp>
        <p:nvSpPr>
          <p:cNvPr id="337" name="Google Shape;337;p4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30</a:t>
            </a:fld>
            <a:endParaRPr/>
          </a:p>
        </p:txBody>
      </p:sp>
      <p:pic>
        <p:nvPicPr>
          <p:cNvPr id="2050" name="Picture 2">
            <a:extLst>
              <a:ext uri="{FF2B5EF4-FFF2-40B4-BE49-F238E27FC236}">
                <a16:creationId xmlns:a16="http://schemas.microsoft.com/office/drawing/2014/main" id="{5534DA36-A768-5E5D-D582-1E0B3793C6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0927" y="944545"/>
            <a:ext cx="4577840" cy="366136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0E246E26-7933-8F2C-0062-04B6387008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8203"/>
            <a:ext cx="866080" cy="875250"/>
          </a:xfrm>
          <a:prstGeom prst="rect">
            <a:avLst/>
          </a:prstGeom>
          <a:noFill/>
          <a:extLst>
            <a:ext uri="{909E8E84-426E-40DD-AFC4-6F175D3DCCD1}">
              <a14:hiddenFill xmlns:a14="http://schemas.microsoft.com/office/drawing/2010/main">
                <a:solidFill>
                  <a:srgbClr val="FFFFFF"/>
                </a:solidFill>
              </a14:hiddenFill>
            </a:ext>
          </a:extLst>
        </p:spPr>
      </p:pic>
      <p:pic>
        <p:nvPicPr>
          <p:cNvPr id="13" name="Audio 12">
            <a:hlinkClick r:id="" action="ppaction://media"/>
            <a:extLst>
              <a:ext uri="{FF2B5EF4-FFF2-40B4-BE49-F238E27FC236}">
                <a16:creationId xmlns:a16="http://schemas.microsoft.com/office/drawing/2014/main" id="{6B97E611-E400-812E-32CA-7C66677ADEC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
        <p:nvSpPr>
          <p:cNvPr id="3" name="Google Shape;165;p22">
            <a:extLst>
              <a:ext uri="{FF2B5EF4-FFF2-40B4-BE49-F238E27FC236}">
                <a16:creationId xmlns:a16="http://schemas.microsoft.com/office/drawing/2014/main" id="{834FE21B-5C51-F3E4-8BEE-384A9A3E961C}"/>
              </a:ext>
            </a:extLst>
          </p:cNvPr>
          <p:cNvSpPr txBox="1">
            <a:spLocks/>
          </p:cNvSpPr>
          <p:nvPr/>
        </p:nvSpPr>
        <p:spPr>
          <a:xfrm>
            <a:off x="-352420" y="857047"/>
            <a:ext cx="1891500" cy="3936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1pPr>
            <a:lvl2pPr marR="0" lvl="1"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9pPr>
          </a:lstStyle>
          <a:p>
            <a:pPr algn="ctr"/>
            <a:r>
              <a:rPr lang="en-US" dirty="0"/>
              <a:t>Samuel </a:t>
            </a:r>
            <a:r>
              <a:rPr lang="en-US" dirty="0" err="1"/>
              <a:t>Durkee</a:t>
            </a:r>
            <a:r>
              <a:rPr lang="en-US" dirty="0"/>
              <a:t> CPE</a:t>
            </a:r>
          </a:p>
        </p:txBody>
      </p:sp>
    </p:spTree>
  </p:cSld>
  <p:clrMapOvr>
    <a:masterClrMapping/>
  </p:clrMapOvr>
  <mc:AlternateContent xmlns:mc="http://schemas.openxmlformats.org/markup-compatibility/2006" xmlns:p14="http://schemas.microsoft.com/office/powerpoint/2010/main">
    <mc:Choice Requires="p14">
      <p:transition spd="slow" p14:dur="2000" advTm="66085"/>
    </mc:Choice>
    <mc:Fallback xmlns="">
      <p:transition spd="slow" advTm="66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Administrative Content</a:t>
            </a:r>
            <a:endParaRPr/>
          </a:p>
        </p:txBody>
      </p:sp>
      <p:sp>
        <p:nvSpPr>
          <p:cNvPr id="343" name="Google Shape;343;p4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31</a:t>
            </a:fld>
            <a:endParaRPr/>
          </a:p>
        </p:txBody>
      </p:sp>
      <p:pic>
        <p:nvPicPr>
          <p:cNvPr id="4" name="Audio 3">
            <a:hlinkClick r:id="" action="ppaction://media"/>
            <a:extLst>
              <a:ext uri="{FF2B5EF4-FFF2-40B4-BE49-F238E27FC236}">
                <a16:creationId xmlns:a16="http://schemas.microsoft.com/office/drawing/2014/main" id="{9BAD1DB7-0C5B-48DE-29AB-967E82A8FE3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908"/>
    </mc:Choice>
    <mc:Fallback xmlns="">
      <p:transition spd="slow" advTm="4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9DD4A59-27DD-1358-C432-2D21A117E63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sp>
        <p:nvSpPr>
          <p:cNvPr id="6" name="Title 3">
            <a:extLst>
              <a:ext uri="{FF2B5EF4-FFF2-40B4-BE49-F238E27FC236}">
                <a16:creationId xmlns:a16="http://schemas.microsoft.com/office/drawing/2014/main" id="{DCBC2740-B3AA-67A0-13BE-2ED39DD6F523}"/>
              </a:ext>
            </a:extLst>
          </p:cNvPr>
          <p:cNvSpPr>
            <a:spLocks noGrp="1"/>
          </p:cNvSpPr>
          <p:nvPr>
            <p:ph type="title"/>
          </p:nvPr>
        </p:nvSpPr>
        <p:spPr>
          <a:xfrm>
            <a:off x="730000" y="1318650"/>
            <a:ext cx="3842000" cy="758123"/>
          </a:xfrm>
        </p:spPr>
        <p:txBody>
          <a:bodyPr/>
          <a:lstStyle/>
          <a:p>
            <a:r>
              <a:rPr lang="en-US" dirty="0">
                <a:latin typeface="Helvetica Neue" panose="020B0604020202020204" charset="0"/>
              </a:rPr>
              <a:t>Budget</a:t>
            </a:r>
            <a:r>
              <a:rPr lang="en-US" dirty="0"/>
              <a:t> and Estimate</a:t>
            </a:r>
          </a:p>
        </p:txBody>
      </p:sp>
      <p:sp>
        <p:nvSpPr>
          <p:cNvPr id="7" name="Text Placeholder 4">
            <a:extLst>
              <a:ext uri="{FF2B5EF4-FFF2-40B4-BE49-F238E27FC236}">
                <a16:creationId xmlns:a16="http://schemas.microsoft.com/office/drawing/2014/main" id="{9C847ED9-3006-F30A-CACF-D70C2240D37E}"/>
              </a:ext>
            </a:extLst>
          </p:cNvPr>
          <p:cNvSpPr>
            <a:spLocks noGrp="1"/>
          </p:cNvSpPr>
          <p:nvPr>
            <p:ph type="body" idx="1"/>
          </p:nvPr>
        </p:nvSpPr>
        <p:spPr>
          <a:xfrm>
            <a:off x="721224" y="2076773"/>
            <a:ext cx="3300900" cy="1597500"/>
          </a:xfrm>
        </p:spPr>
        <p:txBody>
          <a:bodyPr>
            <a:normAutofit fontScale="92500" lnSpcReduction="10000"/>
          </a:bodyPr>
          <a:lstStyle/>
          <a:p>
            <a:pPr marL="146050" indent="0">
              <a:buNone/>
            </a:pPr>
            <a:r>
              <a:rPr lang="en-US" dirty="0">
                <a:latin typeface="Helvetica Neue" panose="020B0604020202020204" charset="0"/>
              </a:rPr>
              <a:t>Our goal to reach in terms of budgeting was to stay below a price of 200$ for our Purrfect Litter. This was to stay in competition with similar products that don’t offer as many features. The table on the right gives our estimated price that the Purrfect Litter would cost.</a:t>
            </a:r>
          </a:p>
        </p:txBody>
      </p:sp>
      <p:sp>
        <p:nvSpPr>
          <p:cNvPr id="8" name="Slide Number Placeholder 2">
            <a:extLst>
              <a:ext uri="{FF2B5EF4-FFF2-40B4-BE49-F238E27FC236}">
                <a16:creationId xmlns:a16="http://schemas.microsoft.com/office/drawing/2014/main" id="{6A5C814E-733E-6920-063C-05391EB3CF58}"/>
              </a:ext>
            </a:extLst>
          </p:cNvPr>
          <p:cNvSpPr txBox="1">
            <a:spLocks/>
          </p:cNvSpPr>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1pPr>
            <a:lvl2pPr marR="0" lvl="1"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9pPr>
          </a:lstStyle>
          <a:p>
            <a:fld id="{00000000-1234-1234-1234-123412341234}" type="slidenum">
              <a:rPr lang="en" smtClean="0"/>
              <a:pPr/>
              <a:t>32</a:t>
            </a:fld>
            <a:endParaRPr lang="en"/>
          </a:p>
        </p:txBody>
      </p:sp>
      <p:graphicFrame>
        <p:nvGraphicFramePr>
          <p:cNvPr id="9" name="Google Shape;352;p44">
            <a:extLst>
              <a:ext uri="{FF2B5EF4-FFF2-40B4-BE49-F238E27FC236}">
                <a16:creationId xmlns:a16="http://schemas.microsoft.com/office/drawing/2014/main" id="{69114991-21A9-07BB-661F-70057BF853C8}"/>
              </a:ext>
            </a:extLst>
          </p:cNvPr>
          <p:cNvGraphicFramePr/>
          <p:nvPr>
            <p:extLst>
              <p:ext uri="{D42A27DB-BD31-4B8C-83A1-F6EECF244321}">
                <p14:modId xmlns:p14="http://schemas.microsoft.com/office/powerpoint/2010/main" val="194032262"/>
              </p:ext>
            </p:extLst>
          </p:nvPr>
        </p:nvGraphicFramePr>
        <p:xfrm>
          <a:off x="5121877" y="1318650"/>
          <a:ext cx="3319250" cy="3035725"/>
        </p:xfrm>
        <a:graphic>
          <a:graphicData uri="http://schemas.openxmlformats.org/drawingml/2006/table">
            <a:tbl>
              <a:tblPr>
                <a:noFill/>
                <a:tableStyleId>{90AA4320-02E1-4A76-8B20-7675AF9A14E6}</a:tableStyleId>
              </a:tblPr>
              <a:tblGrid>
                <a:gridCol w="1003375">
                  <a:extLst>
                    <a:ext uri="{9D8B030D-6E8A-4147-A177-3AD203B41FA5}">
                      <a16:colId xmlns:a16="http://schemas.microsoft.com/office/drawing/2014/main" val="20000"/>
                    </a:ext>
                  </a:extLst>
                </a:gridCol>
                <a:gridCol w="604775">
                  <a:extLst>
                    <a:ext uri="{9D8B030D-6E8A-4147-A177-3AD203B41FA5}">
                      <a16:colId xmlns:a16="http://schemas.microsoft.com/office/drawing/2014/main" val="20001"/>
                    </a:ext>
                  </a:extLst>
                </a:gridCol>
                <a:gridCol w="584075">
                  <a:extLst>
                    <a:ext uri="{9D8B030D-6E8A-4147-A177-3AD203B41FA5}">
                      <a16:colId xmlns:a16="http://schemas.microsoft.com/office/drawing/2014/main" val="20002"/>
                    </a:ext>
                  </a:extLst>
                </a:gridCol>
                <a:gridCol w="1127025">
                  <a:extLst>
                    <a:ext uri="{9D8B030D-6E8A-4147-A177-3AD203B41FA5}">
                      <a16:colId xmlns:a16="http://schemas.microsoft.com/office/drawing/2014/main" val="20003"/>
                    </a:ext>
                  </a:extLst>
                </a:gridCol>
              </a:tblGrid>
              <a:tr h="161000">
                <a:tc>
                  <a:txBody>
                    <a:bodyPr/>
                    <a:lstStyle/>
                    <a:p>
                      <a:pPr marL="0" lvl="0" indent="0" algn="ctr" rtl="0">
                        <a:spcBef>
                          <a:spcPts val="0"/>
                        </a:spcBef>
                        <a:spcAft>
                          <a:spcPts val="0"/>
                        </a:spcAft>
                        <a:buNone/>
                      </a:pPr>
                      <a:r>
                        <a:rPr lang="en" sz="700" b="1">
                          <a:solidFill>
                            <a:srgbClr val="FFFFFF"/>
                          </a:solidFill>
                          <a:latin typeface="Helvetica Neue"/>
                          <a:ea typeface="Helvetica Neue"/>
                          <a:cs typeface="Helvetica Neue"/>
                          <a:sym typeface="Helvetica Neue"/>
                        </a:rPr>
                        <a:t>Component</a:t>
                      </a:r>
                      <a:endParaRPr sz="700" b="1">
                        <a:solidFill>
                          <a:srgbClr val="FFFFFF"/>
                        </a:solidFill>
                        <a:latin typeface="Helvetica Neue"/>
                        <a:ea typeface="Helvetica Neue"/>
                        <a:cs typeface="Helvetica Neue"/>
                        <a:sym typeface="Helvetica Neue"/>
                      </a:endParaRPr>
                    </a:p>
                  </a:txBody>
                  <a:tcPr marL="63500" marR="63500" marT="0" marB="0">
                    <a:lnL w="12700" cap="flat" cmpd="sng">
                      <a:solidFill>
                        <a:srgbClr val="156082"/>
                      </a:solidFill>
                      <a:prstDash val="solid"/>
                      <a:round/>
                      <a:headEnd type="none" w="sm" len="sm"/>
                      <a:tailEnd type="none" w="sm" len="sm"/>
                    </a:lnL>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156082"/>
                    </a:solidFill>
                  </a:tcPr>
                </a:tc>
                <a:tc>
                  <a:txBody>
                    <a:bodyPr/>
                    <a:lstStyle/>
                    <a:p>
                      <a:pPr marL="0" lvl="0" indent="0" algn="ctr" rtl="0">
                        <a:spcBef>
                          <a:spcPts val="0"/>
                        </a:spcBef>
                        <a:spcAft>
                          <a:spcPts val="0"/>
                        </a:spcAft>
                        <a:buNone/>
                      </a:pPr>
                      <a:r>
                        <a:rPr lang="en" sz="700" b="1">
                          <a:solidFill>
                            <a:srgbClr val="FFFFFF"/>
                          </a:solidFill>
                          <a:latin typeface="Helvetica Neue"/>
                          <a:ea typeface="Helvetica Neue"/>
                          <a:cs typeface="Helvetica Neue"/>
                          <a:sym typeface="Helvetica Neue"/>
                        </a:rPr>
                        <a:t>Quantity</a:t>
                      </a:r>
                      <a:endParaRPr sz="700" b="1">
                        <a:solidFill>
                          <a:srgbClr val="FFFFFF"/>
                        </a:solidFill>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156082"/>
                    </a:solidFill>
                  </a:tcPr>
                </a:tc>
                <a:tc>
                  <a:txBody>
                    <a:bodyPr/>
                    <a:lstStyle/>
                    <a:p>
                      <a:pPr marL="0" lvl="0" indent="0" algn="ctr" rtl="0">
                        <a:spcBef>
                          <a:spcPts val="0"/>
                        </a:spcBef>
                        <a:spcAft>
                          <a:spcPts val="0"/>
                        </a:spcAft>
                        <a:buNone/>
                      </a:pPr>
                      <a:r>
                        <a:rPr lang="en" sz="700" b="1">
                          <a:solidFill>
                            <a:srgbClr val="FFFFFF"/>
                          </a:solidFill>
                          <a:latin typeface="Helvetica Neue"/>
                          <a:ea typeface="Helvetica Neue"/>
                          <a:cs typeface="Helvetica Neue"/>
                          <a:sym typeface="Helvetica Neue"/>
                        </a:rPr>
                        <a:t>Vendor</a:t>
                      </a:r>
                      <a:endParaRPr sz="700" b="1">
                        <a:solidFill>
                          <a:srgbClr val="FFFFFF"/>
                        </a:solidFill>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156082"/>
                    </a:solidFill>
                  </a:tcPr>
                </a:tc>
                <a:tc>
                  <a:txBody>
                    <a:bodyPr/>
                    <a:lstStyle/>
                    <a:p>
                      <a:pPr marL="0" lvl="0" indent="0" algn="ctr" rtl="0">
                        <a:spcBef>
                          <a:spcPts val="0"/>
                        </a:spcBef>
                        <a:spcAft>
                          <a:spcPts val="0"/>
                        </a:spcAft>
                        <a:buNone/>
                      </a:pPr>
                      <a:r>
                        <a:rPr lang="en" sz="700" b="1">
                          <a:solidFill>
                            <a:srgbClr val="FFFFFF"/>
                          </a:solidFill>
                          <a:latin typeface="Helvetica Neue"/>
                          <a:ea typeface="Helvetica Neue"/>
                          <a:cs typeface="Helvetica Neue"/>
                          <a:sym typeface="Helvetica Neue"/>
                        </a:rPr>
                        <a:t>Estimated Price</a:t>
                      </a:r>
                      <a:endParaRPr sz="700" b="1">
                        <a:solidFill>
                          <a:srgbClr val="FFFFFF"/>
                        </a:solidFill>
                        <a:latin typeface="Helvetica Neue"/>
                        <a:ea typeface="Helvetica Neue"/>
                        <a:cs typeface="Helvetica Neue"/>
                        <a:sym typeface="Helvetica Neue"/>
                      </a:endParaRPr>
                    </a:p>
                  </a:txBody>
                  <a:tcPr marL="63500" marR="63500" marT="0" marB="0">
                    <a:lnR w="12700" cap="flat" cmpd="sng">
                      <a:solidFill>
                        <a:srgbClr val="156082"/>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156082"/>
                    </a:solidFill>
                  </a:tcPr>
                </a:tc>
                <a:extLst>
                  <a:ext uri="{0D108BD9-81ED-4DB2-BD59-A6C34878D82A}">
                    <a16:rowId xmlns:a16="http://schemas.microsoft.com/office/drawing/2014/main" val="10000"/>
                  </a:ext>
                </a:extLst>
              </a:tr>
              <a:tr h="251350">
                <a:tc>
                  <a:txBody>
                    <a:bodyPr/>
                    <a:lstStyle/>
                    <a:p>
                      <a:pPr marL="0" lvl="0" indent="0" algn="just" rtl="0">
                        <a:spcBef>
                          <a:spcPts val="1200"/>
                        </a:spcBef>
                        <a:spcAft>
                          <a:spcPts val="0"/>
                        </a:spcAft>
                        <a:buNone/>
                      </a:pPr>
                      <a:r>
                        <a:rPr lang="en" sz="700" dirty="0">
                          <a:latin typeface="Helvetica Neue"/>
                          <a:ea typeface="Helvetica Neue"/>
                          <a:cs typeface="Helvetica Neue"/>
                          <a:sym typeface="Helvetica Neue"/>
                        </a:rPr>
                        <a:t>PCB Order</a:t>
                      </a:r>
                      <a:endParaRPr sz="700" dirty="0">
                        <a:latin typeface="Helvetica Neue"/>
                        <a:ea typeface="Helvetica Neue"/>
                        <a:cs typeface="Helvetica Neue"/>
                        <a:sym typeface="Helvetica Neue"/>
                      </a:endParaRPr>
                    </a:p>
                  </a:txBody>
                  <a:tcPr marL="63500" marR="63500" marT="0" marB="0">
                    <a:lnL w="12700" cap="flat" cmpd="sng">
                      <a:solidFill>
                        <a:srgbClr val="45B0E1"/>
                      </a:solidFill>
                      <a:prstDash val="solid"/>
                      <a:round/>
                      <a:headEnd type="none" w="sm" len="sm"/>
                      <a:tailEnd type="none" w="sm" len="sm"/>
                    </a:lnL>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1</a:t>
                      </a:r>
                      <a:endParaRPr sz="700">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JLC</a:t>
                      </a:r>
                      <a:endParaRPr sz="700">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dirty="0">
                          <a:latin typeface="Helvetica Neue"/>
                          <a:ea typeface="Helvetica Neue"/>
                          <a:cs typeface="Helvetica Neue"/>
                          <a:sym typeface="Helvetica Neue"/>
                        </a:rPr>
                        <a:t>$45</a:t>
                      </a:r>
                      <a:endParaRPr sz="700" dirty="0">
                        <a:latin typeface="Helvetica Neue"/>
                        <a:ea typeface="Helvetica Neue"/>
                        <a:cs typeface="Helvetica Neue"/>
                        <a:sym typeface="Helvetica Neue"/>
                      </a:endParaRPr>
                    </a:p>
                  </a:txBody>
                  <a:tcPr marL="63500" marR="63500" marT="0" marB="0">
                    <a:lnR w="12700" cap="flat" cmpd="sng">
                      <a:solidFill>
                        <a:srgbClr val="45B0E1"/>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extLst>
                  <a:ext uri="{0D108BD9-81ED-4DB2-BD59-A6C34878D82A}">
                    <a16:rowId xmlns:a16="http://schemas.microsoft.com/office/drawing/2014/main" val="10001"/>
                  </a:ext>
                </a:extLst>
              </a:tr>
              <a:tr h="251350">
                <a:tc>
                  <a:txBody>
                    <a:bodyPr/>
                    <a:lstStyle/>
                    <a:p>
                      <a:pPr marL="0" lvl="0" indent="0" algn="just" rtl="0">
                        <a:spcBef>
                          <a:spcPts val="1200"/>
                        </a:spcBef>
                        <a:spcAft>
                          <a:spcPts val="0"/>
                        </a:spcAft>
                        <a:buNone/>
                      </a:pPr>
                      <a:r>
                        <a:rPr lang="en" sz="700" dirty="0">
                          <a:latin typeface="Helvetica Neue"/>
                          <a:ea typeface="Helvetica Neue"/>
                          <a:cs typeface="Helvetica Neue"/>
                          <a:sym typeface="Helvetica Neue"/>
                        </a:rPr>
                        <a:t>Motion Sensor</a:t>
                      </a:r>
                      <a:endParaRPr sz="700" dirty="0">
                        <a:latin typeface="Helvetica Neue"/>
                        <a:ea typeface="Helvetica Neue"/>
                        <a:cs typeface="Helvetica Neue"/>
                        <a:sym typeface="Helvetica Neue"/>
                      </a:endParaRPr>
                    </a:p>
                  </a:txBody>
                  <a:tcPr marL="63500" marR="63500" marT="0" marB="0">
                    <a:lnL w="12700" cap="flat" cmpd="sng">
                      <a:solidFill>
                        <a:srgbClr val="45B0E1"/>
                      </a:solidFill>
                      <a:prstDash val="solid"/>
                      <a:round/>
                      <a:headEnd type="none" w="sm" len="sm"/>
                      <a:tailEnd type="none" w="sm" len="sm"/>
                    </a:lnL>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1</a:t>
                      </a:r>
                      <a:endParaRPr sz="700">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Amazon</a:t>
                      </a:r>
                      <a:endParaRPr sz="700">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$5</a:t>
                      </a:r>
                      <a:endParaRPr sz="700">
                        <a:latin typeface="Helvetica Neue"/>
                        <a:ea typeface="Helvetica Neue"/>
                        <a:cs typeface="Helvetica Neue"/>
                        <a:sym typeface="Helvetica Neue"/>
                      </a:endParaRPr>
                    </a:p>
                  </a:txBody>
                  <a:tcPr marL="63500" marR="63500" marT="0" marB="0">
                    <a:lnR w="12700" cap="flat" cmpd="sng">
                      <a:solidFill>
                        <a:srgbClr val="45B0E1"/>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extLst>
                  <a:ext uri="{0D108BD9-81ED-4DB2-BD59-A6C34878D82A}">
                    <a16:rowId xmlns:a16="http://schemas.microsoft.com/office/drawing/2014/main" val="10002"/>
                  </a:ext>
                </a:extLst>
              </a:tr>
              <a:tr h="251350">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Weight Sensor</a:t>
                      </a:r>
                      <a:endParaRPr sz="700">
                        <a:latin typeface="Helvetica Neue"/>
                        <a:ea typeface="Helvetica Neue"/>
                        <a:cs typeface="Helvetica Neue"/>
                        <a:sym typeface="Helvetica Neue"/>
                      </a:endParaRPr>
                    </a:p>
                  </a:txBody>
                  <a:tcPr marL="63500" marR="63500" marT="0" marB="0">
                    <a:lnL w="12700" cap="flat" cmpd="sng">
                      <a:solidFill>
                        <a:srgbClr val="45B0E1"/>
                      </a:solidFill>
                      <a:prstDash val="solid"/>
                      <a:round/>
                      <a:headEnd type="none" w="sm" len="sm"/>
                      <a:tailEnd type="none" w="sm" len="sm"/>
                    </a:lnL>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1</a:t>
                      </a:r>
                      <a:endParaRPr sz="700">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dirty="0">
                          <a:latin typeface="Helvetica Neue"/>
                          <a:ea typeface="Helvetica Neue"/>
                          <a:cs typeface="Helvetica Neue"/>
                          <a:sym typeface="Helvetica Neue"/>
                        </a:rPr>
                        <a:t>Amazon</a:t>
                      </a:r>
                      <a:endParaRPr sz="700" dirty="0">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$9</a:t>
                      </a:r>
                      <a:endParaRPr sz="700">
                        <a:latin typeface="Helvetica Neue"/>
                        <a:ea typeface="Helvetica Neue"/>
                        <a:cs typeface="Helvetica Neue"/>
                        <a:sym typeface="Helvetica Neue"/>
                      </a:endParaRPr>
                    </a:p>
                  </a:txBody>
                  <a:tcPr marL="63500" marR="63500" marT="0" marB="0">
                    <a:lnR w="12700" cap="flat" cmpd="sng">
                      <a:solidFill>
                        <a:srgbClr val="45B0E1"/>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extLst>
                  <a:ext uri="{0D108BD9-81ED-4DB2-BD59-A6C34878D82A}">
                    <a16:rowId xmlns:a16="http://schemas.microsoft.com/office/drawing/2014/main" val="10003"/>
                  </a:ext>
                </a:extLst>
              </a:tr>
              <a:tr h="251350">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MCU - ATMega328P</a:t>
                      </a:r>
                      <a:endParaRPr sz="700">
                        <a:latin typeface="Helvetica Neue"/>
                        <a:ea typeface="Helvetica Neue"/>
                        <a:cs typeface="Helvetica Neue"/>
                        <a:sym typeface="Helvetica Neue"/>
                      </a:endParaRPr>
                    </a:p>
                  </a:txBody>
                  <a:tcPr marL="63500" marR="63500" marT="0" marB="0">
                    <a:lnL w="12700" cap="flat" cmpd="sng">
                      <a:solidFill>
                        <a:srgbClr val="45B0E1"/>
                      </a:solidFill>
                      <a:prstDash val="solid"/>
                      <a:round/>
                      <a:headEnd type="none" w="sm" len="sm"/>
                      <a:tailEnd type="none" w="sm" len="sm"/>
                    </a:lnL>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1</a:t>
                      </a:r>
                      <a:endParaRPr sz="700">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Amazon</a:t>
                      </a:r>
                      <a:endParaRPr sz="700">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$6</a:t>
                      </a:r>
                      <a:endParaRPr sz="700">
                        <a:latin typeface="Helvetica Neue"/>
                        <a:ea typeface="Helvetica Neue"/>
                        <a:cs typeface="Helvetica Neue"/>
                        <a:sym typeface="Helvetica Neue"/>
                      </a:endParaRPr>
                    </a:p>
                  </a:txBody>
                  <a:tcPr marL="63500" marR="63500" marT="0" marB="0">
                    <a:lnR w="12700" cap="flat" cmpd="sng">
                      <a:solidFill>
                        <a:srgbClr val="45B0E1"/>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extLst>
                  <a:ext uri="{0D108BD9-81ED-4DB2-BD59-A6C34878D82A}">
                    <a16:rowId xmlns:a16="http://schemas.microsoft.com/office/drawing/2014/main" val="10004"/>
                  </a:ext>
                </a:extLst>
              </a:tr>
              <a:tr h="251350">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TPS61088</a:t>
                      </a:r>
                      <a:endParaRPr sz="700">
                        <a:latin typeface="Helvetica Neue"/>
                        <a:ea typeface="Helvetica Neue"/>
                        <a:cs typeface="Helvetica Neue"/>
                        <a:sym typeface="Helvetica Neue"/>
                      </a:endParaRPr>
                    </a:p>
                  </a:txBody>
                  <a:tcPr marL="63500" marR="63500" marT="0" marB="0">
                    <a:lnL w="12700" cap="flat" cmpd="sng">
                      <a:solidFill>
                        <a:srgbClr val="45B0E1"/>
                      </a:solidFill>
                      <a:prstDash val="solid"/>
                      <a:round/>
                      <a:headEnd type="none" w="sm" len="sm"/>
                      <a:tailEnd type="none" w="sm" len="sm"/>
                    </a:lnL>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1</a:t>
                      </a:r>
                      <a:endParaRPr sz="700">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TBD</a:t>
                      </a:r>
                      <a:endParaRPr sz="700">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$1.90</a:t>
                      </a:r>
                      <a:endParaRPr sz="700">
                        <a:latin typeface="Helvetica Neue"/>
                        <a:ea typeface="Helvetica Neue"/>
                        <a:cs typeface="Helvetica Neue"/>
                        <a:sym typeface="Helvetica Neue"/>
                      </a:endParaRPr>
                    </a:p>
                  </a:txBody>
                  <a:tcPr marL="63500" marR="63500" marT="0" marB="0">
                    <a:lnR w="12700" cap="flat" cmpd="sng">
                      <a:solidFill>
                        <a:srgbClr val="45B0E1"/>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extLst>
                  <a:ext uri="{0D108BD9-81ED-4DB2-BD59-A6C34878D82A}">
                    <a16:rowId xmlns:a16="http://schemas.microsoft.com/office/drawing/2014/main" val="10005"/>
                  </a:ext>
                </a:extLst>
              </a:tr>
              <a:tr h="251350">
                <a:tc>
                  <a:txBody>
                    <a:bodyPr/>
                    <a:lstStyle/>
                    <a:p>
                      <a:pPr marL="0" lvl="0" indent="0" algn="just" rtl="0">
                        <a:spcBef>
                          <a:spcPts val="1200"/>
                        </a:spcBef>
                        <a:spcAft>
                          <a:spcPts val="0"/>
                        </a:spcAft>
                        <a:buNone/>
                      </a:pPr>
                      <a:r>
                        <a:rPr lang="en" sz="700" dirty="0">
                          <a:latin typeface="Helvetica Neue"/>
                          <a:ea typeface="Helvetica Neue"/>
                          <a:cs typeface="Helvetica Neue"/>
                          <a:sym typeface="Helvetica Neue"/>
                        </a:rPr>
                        <a:t>Bags</a:t>
                      </a:r>
                      <a:endParaRPr sz="700" dirty="0">
                        <a:latin typeface="Helvetica Neue"/>
                        <a:ea typeface="Helvetica Neue"/>
                        <a:cs typeface="Helvetica Neue"/>
                        <a:sym typeface="Helvetica Neue"/>
                      </a:endParaRPr>
                    </a:p>
                  </a:txBody>
                  <a:tcPr marL="63500" marR="63500" marT="0" marB="0">
                    <a:lnL w="12700" cap="flat" cmpd="sng">
                      <a:solidFill>
                        <a:srgbClr val="45B0E1"/>
                      </a:solidFill>
                      <a:prstDash val="solid"/>
                      <a:round/>
                      <a:headEnd type="none" w="sm" len="sm"/>
                      <a:tailEnd type="none" w="sm" len="sm"/>
                    </a:lnL>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1</a:t>
                      </a:r>
                      <a:endParaRPr sz="700">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Amazon</a:t>
                      </a:r>
                      <a:endParaRPr sz="700">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$15</a:t>
                      </a:r>
                      <a:endParaRPr sz="700">
                        <a:latin typeface="Helvetica Neue"/>
                        <a:ea typeface="Helvetica Neue"/>
                        <a:cs typeface="Helvetica Neue"/>
                        <a:sym typeface="Helvetica Neue"/>
                      </a:endParaRPr>
                    </a:p>
                  </a:txBody>
                  <a:tcPr marL="63500" marR="63500" marT="0" marB="0">
                    <a:lnR w="12700" cap="flat" cmpd="sng">
                      <a:solidFill>
                        <a:srgbClr val="45B0E1"/>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extLst>
                  <a:ext uri="{0D108BD9-81ED-4DB2-BD59-A6C34878D82A}">
                    <a16:rowId xmlns:a16="http://schemas.microsoft.com/office/drawing/2014/main" val="10006"/>
                  </a:ext>
                </a:extLst>
              </a:tr>
              <a:tr h="353775">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Motor</a:t>
                      </a:r>
                      <a:endParaRPr sz="700">
                        <a:latin typeface="Helvetica Neue"/>
                        <a:ea typeface="Helvetica Neue"/>
                        <a:cs typeface="Helvetica Neue"/>
                        <a:sym typeface="Helvetica Neue"/>
                      </a:endParaRPr>
                    </a:p>
                  </a:txBody>
                  <a:tcPr marL="63500" marR="63500" marT="0" marB="0">
                    <a:lnL w="12700" cap="flat" cmpd="sng">
                      <a:solidFill>
                        <a:srgbClr val="45B0E1"/>
                      </a:solidFill>
                      <a:prstDash val="solid"/>
                      <a:round/>
                      <a:headEnd type="none" w="sm" len="sm"/>
                      <a:tailEnd type="none" w="sm" len="sm"/>
                    </a:lnL>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1</a:t>
                      </a:r>
                      <a:endParaRPr sz="700">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a:latin typeface="Helvetica Neue"/>
                          <a:ea typeface="Helvetica Neue"/>
                          <a:cs typeface="Helvetica Neue"/>
                          <a:sym typeface="Helvetica Neue"/>
                        </a:rPr>
                        <a:t>Micro DC Motors</a:t>
                      </a:r>
                      <a:endParaRPr sz="700">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$20</a:t>
                      </a:r>
                      <a:endParaRPr sz="700">
                        <a:latin typeface="Helvetica Neue"/>
                        <a:ea typeface="Helvetica Neue"/>
                        <a:cs typeface="Helvetica Neue"/>
                        <a:sym typeface="Helvetica Neue"/>
                      </a:endParaRPr>
                    </a:p>
                  </a:txBody>
                  <a:tcPr marL="63500" marR="63500" marT="0" marB="0">
                    <a:lnR w="12700" cap="flat" cmpd="sng">
                      <a:solidFill>
                        <a:srgbClr val="45B0E1"/>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extLst>
                  <a:ext uri="{0D108BD9-81ED-4DB2-BD59-A6C34878D82A}">
                    <a16:rowId xmlns:a16="http://schemas.microsoft.com/office/drawing/2014/main" val="10007"/>
                  </a:ext>
                </a:extLst>
              </a:tr>
              <a:tr h="251350">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Casing</a:t>
                      </a:r>
                      <a:endParaRPr sz="700">
                        <a:latin typeface="Helvetica Neue"/>
                        <a:ea typeface="Helvetica Neue"/>
                        <a:cs typeface="Helvetica Neue"/>
                        <a:sym typeface="Helvetica Neue"/>
                      </a:endParaRPr>
                    </a:p>
                  </a:txBody>
                  <a:tcPr marL="63500" marR="63500" marT="0" marB="0">
                    <a:lnL w="12700" cap="flat" cmpd="sng">
                      <a:solidFill>
                        <a:srgbClr val="45B0E1"/>
                      </a:solidFill>
                      <a:prstDash val="solid"/>
                      <a:round/>
                      <a:headEnd type="none" w="sm" len="sm"/>
                      <a:tailEnd type="none" w="sm" len="sm"/>
                    </a:lnL>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1</a:t>
                      </a:r>
                      <a:endParaRPr sz="700">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TBD</a:t>
                      </a:r>
                      <a:endParaRPr sz="700">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$20</a:t>
                      </a:r>
                      <a:endParaRPr sz="700">
                        <a:latin typeface="Helvetica Neue"/>
                        <a:ea typeface="Helvetica Neue"/>
                        <a:cs typeface="Helvetica Neue"/>
                        <a:sym typeface="Helvetica Neue"/>
                      </a:endParaRPr>
                    </a:p>
                  </a:txBody>
                  <a:tcPr marL="63500" marR="63500" marT="0" marB="0">
                    <a:lnR w="12700" cap="flat" cmpd="sng">
                      <a:solidFill>
                        <a:srgbClr val="45B0E1"/>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extLst>
                  <a:ext uri="{0D108BD9-81ED-4DB2-BD59-A6C34878D82A}">
                    <a16:rowId xmlns:a16="http://schemas.microsoft.com/office/drawing/2014/main" val="10008"/>
                  </a:ext>
                </a:extLst>
              </a:tr>
              <a:tr h="251350">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Buttons</a:t>
                      </a:r>
                      <a:endParaRPr sz="700">
                        <a:latin typeface="Helvetica Neue"/>
                        <a:ea typeface="Helvetica Neue"/>
                        <a:cs typeface="Helvetica Neue"/>
                        <a:sym typeface="Helvetica Neue"/>
                      </a:endParaRPr>
                    </a:p>
                  </a:txBody>
                  <a:tcPr marL="63500" marR="63500" marT="0" marB="0">
                    <a:lnL w="12700" cap="flat" cmpd="sng">
                      <a:solidFill>
                        <a:srgbClr val="45B0E1"/>
                      </a:solidFill>
                      <a:prstDash val="solid"/>
                      <a:round/>
                      <a:headEnd type="none" w="sm" len="sm"/>
                      <a:tailEnd type="none" w="sm" len="sm"/>
                    </a:lnL>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2</a:t>
                      </a:r>
                      <a:endParaRPr sz="700">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Amazon</a:t>
                      </a:r>
                      <a:endParaRPr sz="700">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$6</a:t>
                      </a:r>
                      <a:endParaRPr sz="700">
                        <a:latin typeface="Helvetica Neue"/>
                        <a:ea typeface="Helvetica Neue"/>
                        <a:cs typeface="Helvetica Neue"/>
                        <a:sym typeface="Helvetica Neue"/>
                      </a:endParaRPr>
                    </a:p>
                  </a:txBody>
                  <a:tcPr marL="63500" marR="63500" marT="0" marB="0">
                    <a:lnR w="12700" cap="flat" cmpd="sng">
                      <a:solidFill>
                        <a:srgbClr val="45B0E1"/>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extLst>
                  <a:ext uri="{0D108BD9-81ED-4DB2-BD59-A6C34878D82A}">
                    <a16:rowId xmlns:a16="http://schemas.microsoft.com/office/drawing/2014/main" val="10009"/>
                  </a:ext>
                </a:extLst>
              </a:tr>
              <a:tr h="258800">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Scooper</a:t>
                      </a:r>
                      <a:endParaRPr sz="700">
                        <a:latin typeface="Helvetica Neue"/>
                        <a:ea typeface="Helvetica Neue"/>
                        <a:cs typeface="Helvetica Neue"/>
                        <a:sym typeface="Helvetica Neue"/>
                      </a:endParaRPr>
                    </a:p>
                  </a:txBody>
                  <a:tcPr marL="63500" marR="63500" marT="0" marB="0">
                    <a:lnL w="12700" cap="flat" cmpd="sng">
                      <a:solidFill>
                        <a:srgbClr val="45B0E1"/>
                      </a:solidFill>
                      <a:prstDash val="solid"/>
                      <a:round/>
                      <a:headEnd type="none" w="sm" len="sm"/>
                      <a:tailEnd type="none" w="sm" len="sm"/>
                    </a:lnL>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1</a:t>
                      </a:r>
                      <a:endParaRPr sz="700">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a:latin typeface="Helvetica Neue"/>
                          <a:ea typeface="Helvetica Neue"/>
                          <a:cs typeface="Helvetica Neue"/>
                          <a:sym typeface="Helvetica Neue"/>
                        </a:rPr>
                        <a:t>Amazon</a:t>
                      </a:r>
                      <a:endParaRPr sz="700">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just" rtl="0">
                        <a:spcBef>
                          <a:spcPts val="1200"/>
                        </a:spcBef>
                        <a:spcAft>
                          <a:spcPts val="0"/>
                        </a:spcAft>
                        <a:buNone/>
                      </a:pPr>
                      <a:r>
                        <a:rPr lang="en" sz="700" dirty="0">
                          <a:latin typeface="Helvetica Neue"/>
                          <a:ea typeface="Helvetica Neue"/>
                          <a:cs typeface="Helvetica Neue"/>
                          <a:sym typeface="Helvetica Neue"/>
                        </a:rPr>
                        <a:t>$20</a:t>
                      </a:r>
                      <a:endParaRPr sz="700" dirty="0">
                        <a:latin typeface="Helvetica Neue"/>
                        <a:ea typeface="Helvetica Neue"/>
                        <a:cs typeface="Helvetica Neue"/>
                        <a:sym typeface="Helvetica Neue"/>
                      </a:endParaRPr>
                    </a:p>
                  </a:txBody>
                  <a:tcPr marL="63500" marR="63500" marT="0" marB="0">
                    <a:lnR w="12700" cap="flat" cmpd="sng">
                      <a:solidFill>
                        <a:srgbClr val="45B0E1"/>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extLst>
                  <a:ext uri="{0D108BD9-81ED-4DB2-BD59-A6C34878D82A}">
                    <a16:rowId xmlns:a16="http://schemas.microsoft.com/office/drawing/2014/main" val="10010"/>
                  </a:ext>
                </a:extLst>
              </a:tr>
              <a:tr h="251350">
                <a:tc>
                  <a:txBody>
                    <a:bodyPr/>
                    <a:lstStyle/>
                    <a:p>
                      <a:pPr marL="0" lvl="0" indent="0" algn="just" rtl="0">
                        <a:spcBef>
                          <a:spcPts val="1200"/>
                        </a:spcBef>
                        <a:spcAft>
                          <a:spcPts val="0"/>
                        </a:spcAft>
                        <a:buNone/>
                      </a:pPr>
                      <a:r>
                        <a:rPr lang="en" sz="700" b="1">
                          <a:solidFill>
                            <a:srgbClr val="FFFFFF"/>
                          </a:solidFill>
                          <a:latin typeface="Helvetica Neue"/>
                          <a:ea typeface="Helvetica Neue"/>
                          <a:cs typeface="Helvetica Neue"/>
                          <a:sym typeface="Helvetica Neue"/>
                        </a:rPr>
                        <a:t>Total</a:t>
                      </a:r>
                      <a:endParaRPr sz="700" b="1">
                        <a:solidFill>
                          <a:srgbClr val="FFFFFF"/>
                        </a:solidFill>
                        <a:latin typeface="Helvetica Neue"/>
                        <a:ea typeface="Helvetica Neue"/>
                        <a:cs typeface="Helvetica Neue"/>
                        <a:sym typeface="Helvetica Neue"/>
                      </a:endParaRPr>
                    </a:p>
                  </a:txBody>
                  <a:tcPr marL="63500" marR="63500" marT="0" marB="0">
                    <a:lnL w="12700" cap="flat" cmpd="sng">
                      <a:solidFill>
                        <a:srgbClr val="45B0E1"/>
                      </a:solidFill>
                      <a:prstDash val="solid"/>
                      <a:round/>
                      <a:headEnd type="none" w="sm" len="sm"/>
                      <a:tailEnd type="none" w="sm" len="sm"/>
                    </a:lnL>
                    <a:lnT w="12700" cap="flat" cmpd="sng">
                      <a:solidFill>
                        <a:srgbClr val="156082"/>
                      </a:solidFill>
                      <a:prstDash val="solid"/>
                      <a:round/>
                      <a:headEnd type="none" w="sm" len="sm"/>
                      <a:tailEnd type="none" w="sm" len="sm"/>
                    </a:lnT>
                    <a:lnB w="12700" cap="flat" cmpd="sng">
                      <a:solidFill>
                        <a:srgbClr val="45B0E1"/>
                      </a:solidFill>
                      <a:prstDash val="solid"/>
                      <a:round/>
                      <a:headEnd type="none" w="sm" len="sm"/>
                      <a:tailEnd type="none" w="sm" len="sm"/>
                    </a:lnB>
                    <a:solidFill>
                      <a:srgbClr val="156082"/>
                    </a:solidFill>
                  </a:tcPr>
                </a:tc>
                <a:tc>
                  <a:txBody>
                    <a:bodyPr/>
                    <a:lstStyle/>
                    <a:p>
                      <a:pPr marL="0" lvl="0" indent="0" algn="just" rtl="0">
                        <a:spcBef>
                          <a:spcPts val="1200"/>
                        </a:spcBef>
                        <a:spcAft>
                          <a:spcPts val="0"/>
                        </a:spcAft>
                        <a:buNone/>
                      </a:pPr>
                      <a:r>
                        <a:rPr lang="en" sz="700">
                          <a:solidFill>
                            <a:srgbClr val="FFFFFF"/>
                          </a:solidFill>
                          <a:latin typeface="Helvetica Neue"/>
                          <a:ea typeface="Helvetica Neue"/>
                          <a:cs typeface="Helvetica Neue"/>
                          <a:sym typeface="Helvetica Neue"/>
                        </a:rPr>
                        <a:t>-</a:t>
                      </a:r>
                      <a:endParaRPr sz="700">
                        <a:solidFill>
                          <a:srgbClr val="FFFFFF"/>
                        </a:solidFill>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45B0E1"/>
                      </a:solidFill>
                      <a:prstDash val="solid"/>
                      <a:round/>
                      <a:headEnd type="none" w="sm" len="sm"/>
                      <a:tailEnd type="none" w="sm" len="sm"/>
                    </a:lnB>
                    <a:solidFill>
                      <a:srgbClr val="156082"/>
                    </a:solidFill>
                  </a:tcPr>
                </a:tc>
                <a:tc>
                  <a:txBody>
                    <a:bodyPr/>
                    <a:lstStyle/>
                    <a:p>
                      <a:pPr marL="0" lvl="0" indent="0" algn="just" rtl="0">
                        <a:spcBef>
                          <a:spcPts val="1200"/>
                        </a:spcBef>
                        <a:spcAft>
                          <a:spcPts val="0"/>
                        </a:spcAft>
                        <a:buNone/>
                      </a:pPr>
                      <a:r>
                        <a:rPr lang="en" sz="700">
                          <a:solidFill>
                            <a:srgbClr val="FFFFFF"/>
                          </a:solidFill>
                          <a:latin typeface="Helvetica Neue"/>
                          <a:ea typeface="Helvetica Neue"/>
                          <a:cs typeface="Helvetica Neue"/>
                          <a:sym typeface="Helvetica Neue"/>
                        </a:rPr>
                        <a:t>-</a:t>
                      </a:r>
                      <a:endParaRPr sz="700">
                        <a:solidFill>
                          <a:srgbClr val="FFFFFF"/>
                        </a:solidFill>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45B0E1"/>
                      </a:solidFill>
                      <a:prstDash val="solid"/>
                      <a:round/>
                      <a:headEnd type="none" w="sm" len="sm"/>
                      <a:tailEnd type="none" w="sm" len="sm"/>
                    </a:lnB>
                    <a:solidFill>
                      <a:srgbClr val="156082"/>
                    </a:solidFill>
                  </a:tcPr>
                </a:tc>
                <a:tc>
                  <a:txBody>
                    <a:bodyPr/>
                    <a:lstStyle/>
                    <a:p>
                      <a:pPr marL="0" lvl="0" indent="0" algn="just" rtl="0">
                        <a:spcBef>
                          <a:spcPts val="1200"/>
                        </a:spcBef>
                        <a:spcAft>
                          <a:spcPts val="0"/>
                        </a:spcAft>
                        <a:buNone/>
                      </a:pPr>
                      <a:r>
                        <a:rPr lang="en" sz="700" dirty="0">
                          <a:solidFill>
                            <a:srgbClr val="FFFFFF"/>
                          </a:solidFill>
                          <a:latin typeface="Helvetica Neue"/>
                          <a:ea typeface="Helvetica Neue"/>
                          <a:cs typeface="Helvetica Neue"/>
                          <a:sym typeface="Helvetica Neue"/>
                        </a:rPr>
                        <a:t>$146</a:t>
                      </a:r>
                      <a:endParaRPr sz="700" dirty="0">
                        <a:solidFill>
                          <a:srgbClr val="FFFFFF"/>
                        </a:solidFill>
                        <a:latin typeface="Helvetica Neue"/>
                        <a:ea typeface="Helvetica Neue"/>
                        <a:cs typeface="Helvetica Neue"/>
                        <a:sym typeface="Helvetica Neue"/>
                      </a:endParaRPr>
                    </a:p>
                  </a:txBody>
                  <a:tcPr marL="63500" marR="63500" marT="0" marB="0">
                    <a:lnR w="12700" cap="flat" cmpd="sng">
                      <a:solidFill>
                        <a:srgbClr val="45B0E1"/>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45B0E1"/>
                      </a:solidFill>
                      <a:prstDash val="solid"/>
                      <a:round/>
                      <a:headEnd type="none" w="sm" len="sm"/>
                      <a:tailEnd type="none" w="sm" len="sm"/>
                    </a:lnB>
                    <a:solidFill>
                      <a:srgbClr val="156082"/>
                    </a:solidFill>
                  </a:tcPr>
                </a:tc>
                <a:extLst>
                  <a:ext uri="{0D108BD9-81ED-4DB2-BD59-A6C34878D82A}">
                    <a16:rowId xmlns:a16="http://schemas.microsoft.com/office/drawing/2014/main" val="10011"/>
                  </a:ext>
                </a:extLst>
              </a:tr>
            </a:tbl>
          </a:graphicData>
        </a:graphic>
      </p:graphicFrame>
      <p:sp>
        <p:nvSpPr>
          <p:cNvPr id="10" name="Google Shape;353;p44">
            <a:extLst>
              <a:ext uri="{FF2B5EF4-FFF2-40B4-BE49-F238E27FC236}">
                <a16:creationId xmlns:a16="http://schemas.microsoft.com/office/drawing/2014/main" id="{0044610C-EDE7-E254-91BA-C645B91025AE}"/>
              </a:ext>
            </a:extLst>
          </p:cNvPr>
          <p:cNvSpPr txBox="1">
            <a:spLocks/>
          </p:cNvSpPr>
          <p:nvPr/>
        </p:nvSpPr>
        <p:spPr>
          <a:xfrm>
            <a:off x="5121877" y="4354375"/>
            <a:ext cx="3319500" cy="257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a:buSzPts val="990"/>
            </a:pPr>
            <a:r>
              <a:rPr lang="en-US" sz="900"/>
              <a:t>Estimated Price Table</a:t>
            </a:r>
            <a:endParaRPr lang="en-US" sz="900" b="0" dirty="0"/>
          </a:p>
        </p:txBody>
      </p:sp>
      <p:pic>
        <p:nvPicPr>
          <p:cNvPr id="11" name="Audio 40">
            <a:hlinkClick r:id="" action="ppaction://media"/>
            <a:extLst>
              <a:ext uri="{FF2B5EF4-FFF2-40B4-BE49-F238E27FC236}">
                <a16:creationId xmlns:a16="http://schemas.microsoft.com/office/drawing/2014/main" id="{2DE4C9BA-141B-C520-3116-189EE86093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76563" t="-76563" r="-76563" b="-76563"/>
          <a:stretch>
            <a:fillRect/>
          </a:stretch>
        </p:blipFill>
        <p:spPr>
          <a:xfrm>
            <a:off x="7539228" y="3538728"/>
            <a:ext cx="1543050" cy="1543050"/>
          </a:xfrm>
          <a:prstGeom prst="ellipse">
            <a:avLst/>
          </a:prstGeom>
        </p:spPr>
      </p:pic>
      <p:pic>
        <p:nvPicPr>
          <p:cNvPr id="12" name="Google Shape;354;p44">
            <a:extLst>
              <a:ext uri="{FF2B5EF4-FFF2-40B4-BE49-F238E27FC236}">
                <a16:creationId xmlns:a16="http://schemas.microsoft.com/office/drawing/2014/main" id="{92439138-7AE3-31BD-B060-17CC537CB75E}"/>
              </a:ext>
            </a:extLst>
          </p:cNvPr>
          <p:cNvPicPr preferRelativeResize="0"/>
          <p:nvPr/>
        </p:nvPicPr>
        <p:blipFill>
          <a:blip r:embed="rId5">
            <a:alphaModFix/>
          </a:blip>
          <a:stretch>
            <a:fillRect/>
          </a:stretch>
        </p:blipFill>
        <p:spPr>
          <a:xfrm>
            <a:off x="101650" y="0"/>
            <a:ext cx="867475" cy="875250"/>
          </a:xfrm>
          <a:prstGeom prst="rect">
            <a:avLst/>
          </a:prstGeom>
          <a:noFill/>
          <a:ln>
            <a:noFill/>
          </a:ln>
        </p:spPr>
      </p:pic>
      <p:sp>
        <p:nvSpPr>
          <p:cNvPr id="13" name="Google Shape;165;p22">
            <a:extLst>
              <a:ext uri="{FF2B5EF4-FFF2-40B4-BE49-F238E27FC236}">
                <a16:creationId xmlns:a16="http://schemas.microsoft.com/office/drawing/2014/main" id="{97CAD13F-8928-D2DC-67B7-AC508EE09220}"/>
              </a:ext>
            </a:extLst>
          </p:cNvPr>
          <p:cNvSpPr txBox="1">
            <a:spLocks/>
          </p:cNvSpPr>
          <p:nvPr/>
        </p:nvSpPr>
        <p:spPr>
          <a:xfrm>
            <a:off x="-410363" y="793575"/>
            <a:ext cx="1891500" cy="3936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1pPr>
            <a:lvl2pPr marR="0" lvl="1"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9pPr>
          </a:lstStyle>
          <a:p>
            <a:pPr algn="ctr"/>
            <a:r>
              <a:rPr lang="en-US" dirty="0"/>
              <a:t>Eliezer Roman EE</a:t>
            </a:r>
          </a:p>
        </p:txBody>
      </p:sp>
    </p:spTree>
    <p:extLst>
      <p:ext uri="{BB962C8B-B14F-4D97-AF65-F5344CB8AC3E}">
        <p14:creationId xmlns:p14="http://schemas.microsoft.com/office/powerpoint/2010/main" val="185787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41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54" name="Google Shape;354;p44"/>
          <p:cNvPicPr preferRelativeResize="0"/>
          <p:nvPr/>
        </p:nvPicPr>
        <p:blipFill>
          <a:blip r:embed="rId5">
            <a:alphaModFix/>
          </a:blip>
          <a:stretch>
            <a:fillRect/>
          </a:stretch>
        </p:blipFill>
        <p:spPr>
          <a:xfrm>
            <a:off x="101650" y="0"/>
            <a:ext cx="867475" cy="875250"/>
          </a:xfrm>
          <a:prstGeom prst="rect">
            <a:avLst/>
          </a:prstGeom>
          <a:noFill/>
          <a:ln>
            <a:noFill/>
          </a:ln>
        </p:spPr>
      </p:pic>
      <p:sp>
        <p:nvSpPr>
          <p:cNvPr id="4" name="Google Shape;165;p22">
            <a:extLst>
              <a:ext uri="{FF2B5EF4-FFF2-40B4-BE49-F238E27FC236}">
                <a16:creationId xmlns:a16="http://schemas.microsoft.com/office/drawing/2014/main" id="{17CA4A51-DEB8-19C3-5135-0808D9EF6683}"/>
              </a:ext>
            </a:extLst>
          </p:cNvPr>
          <p:cNvSpPr txBox="1">
            <a:spLocks/>
          </p:cNvSpPr>
          <p:nvPr/>
        </p:nvSpPr>
        <p:spPr>
          <a:xfrm>
            <a:off x="-410363" y="793575"/>
            <a:ext cx="1891500" cy="3936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1pPr>
            <a:lvl2pPr marR="0" lvl="1"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9pPr>
          </a:lstStyle>
          <a:p>
            <a:pPr algn="ctr"/>
            <a:r>
              <a:rPr lang="en-US" dirty="0"/>
              <a:t>Eliezer Roman EE</a:t>
            </a:r>
          </a:p>
        </p:txBody>
      </p:sp>
      <p:sp>
        <p:nvSpPr>
          <p:cNvPr id="9" name="Google Shape;348;p44">
            <a:extLst>
              <a:ext uri="{FF2B5EF4-FFF2-40B4-BE49-F238E27FC236}">
                <a16:creationId xmlns:a16="http://schemas.microsoft.com/office/drawing/2014/main" id="{17F3DAB8-AC33-FABA-03A5-B6D795EFE8E0}"/>
              </a:ext>
            </a:extLst>
          </p:cNvPr>
          <p:cNvSpPr txBox="1">
            <a:spLocks noGrp="1"/>
          </p:cNvSpPr>
          <p:nvPr>
            <p:ph type="title"/>
          </p:nvPr>
        </p:nvSpPr>
        <p:spPr>
          <a:xfrm>
            <a:off x="730074" y="1247775"/>
            <a:ext cx="4215875" cy="55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Helvetica Neue" panose="020B0604020202020204" charset="0"/>
              </a:rPr>
              <a:t>Bill of Materials</a:t>
            </a:r>
            <a:endParaRPr dirty="0">
              <a:latin typeface="Helvetica Neue" panose="020B0604020202020204" charset="0"/>
            </a:endParaRPr>
          </a:p>
        </p:txBody>
      </p:sp>
      <p:sp>
        <p:nvSpPr>
          <p:cNvPr id="10" name="Google Shape;349;p44">
            <a:extLst>
              <a:ext uri="{FF2B5EF4-FFF2-40B4-BE49-F238E27FC236}">
                <a16:creationId xmlns:a16="http://schemas.microsoft.com/office/drawing/2014/main" id="{C341C1A0-8895-37F5-110E-D0644A3F8159}"/>
              </a:ext>
            </a:extLst>
          </p:cNvPr>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33</a:t>
            </a:fld>
            <a:endParaRPr/>
          </a:p>
        </p:txBody>
      </p:sp>
      <p:graphicFrame>
        <p:nvGraphicFramePr>
          <p:cNvPr id="11" name="Google Shape;350;p44">
            <a:extLst>
              <a:ext uri="{FF2B5EF4-FFF2-40B4-BE49-F238E27FC236}">
                <a16:creationId xmlns:a16="http://schemas.microsoft.com/office/drawing/2014/main" id="{CC2B8BA3-78B9-DCC0-E009-882C298D53ED}"/>
              </a:ext>
            </a:extLst>
          </p:cNvPr>
          <p:cNvGraphicFramePr/>
          <p:nvPr>
            <p:extLst>
              <p:ext uri="{D42A27DB-BD31-4B8C-83A1-F6EECF244321}">
                <p14:modId xmlns:p14="http://schemas.microsoft.com/office/powerpoint/2010/main" val="2441071793"/>
              </p:ext>
            </p:extLst>
          </p:nvPr>
        </p:nvGraphicFramePr>
        <p:xfrm>
          <a:off x="4891315" y="972877"/>
          <a:ext cx="4078060" cy="2370867"/>
        </p:xfrm>
        <a:graphic>
          <a:graphicData uri="http://schemas.openxmlformats.org/drawingml/2006/table">
            <a:tbl>
              <a:tblPr>
                <a:noFill/>
                <a:tableStyleId>{90AA4320-02E1-4A76-8B20-7675AF9A14E6}</a:tableStyleId>
              </a:tblPr>
              <a:tblGrid>
                <a:gridCol w="582580">
                  <a:extLst>
                    <a:ext uri="{9D8B030D-6E8A-4147-A177-3AD203B41FA5}">
                      <a16:colId xmlns:a16="http://schemas.microsoft.com/office/drawing/2014/main" val="20000"/>
                    </a:ext>
                  </a:extLst>
                </a:gridCol>
                <a:gridCol w="582580">
                  <a:extLst>
                    <a:ext uri="{9D8B030D-6E8A-4147-A177-3AD203B41FA5}">
                      <a16:colId xmlns:a16="http://schemas.microsoft.com/office/drawing/2014/main" val="20001"/>
                    </a:ext>
                  </a:extLst>
                </a:gridCol>
                <a:gridCol w="582580">
                  <a:extLst>
                    <a:ext uri="{9D8B030D-6E8A-4147-A177-3AD203B41FA5}">
                      <a16:colId xmlns:a16="http://schemas.microsoft.com/office/drawing/2014/main" val="20002"/>
                    </a:ext>
                  </a:extLst>
                </a:gridCol>
                <a:gridCol w="582580">
                  <a:extLst>
                    <a:ext uri="{9D8B030D-6E8A-4147-A177-3AD203B41FA5}">
                      <a16:colId xmlns:a16="http://schemas.microsoft.com/office/drawing/2014/main" val="20003"/>
                    </a:ext>
                  </a:extLst>
                </a:gridCol>
                <a:gridCol w="582580">
                  <a:extLst>
                    <a:ext uri="{9D8B030D-6E8A-4147-A177-3AD203B41FA5}">
                      <a16:colId xmlns:a16="http://schemas.microsoft.com/office/drawing/2014/main" val="20004"/>
                    </a:ext>
                  </a:extLst>
                </a:gridCol>
                <a:gridCol w="582580">
                  <a:extLst>
                    <a:ext uri="{9D8B030D-6E8A-4147-A177-3AD203B41FA5}">
                      <a16:colId xmlns:a16="http://schemas.microsoft.com/office/drawing/2014/main" val="20005"/>
                    </a:ext>
                  </a:extLst>
                </a:gridCol>
                <a:gridCol w="582580">
                  <a:extLst>
                    <a:ext uri="{9D8B030D-6E8A-4147-A177-3AD203B41FA5}">
                      <a16:colId xmlns:a16="http://schemas.microsoft.com/office/drawing/2014/main" val="20006"/>
                    </a:ext>
                  </a:extLst>
                </a:gridCol>
              </a:tblGrid>
              <a:tr h="408910">
                <a:tc>
                  <a:txBody>
                    <a:bodyPr/>
                    <a:lstStyle/>
                    <a:p>
                      <a:pPr marL="0" lvl="0" indent="0" algn="ctr" rtl="0">
                        <a:spcBef>
                          <a:spcPts val="0"/>
                        </a:spcBef>
                        <a:spcAft>
                          <a:spcPts val="0"/>
                        </a:spcAft>
                        <a:buNone/>
                      </a:pPr>
                      <a:r>
                        <a:rPr lang="en" sz="700" b="1" dirty="0">
                          <a:solidFill>
                            <a:srgbClr val="FFFFFF"/>
                          </a:solidFill>
                          <a:latin typeface="Helvetica Neue"/>
                          <a:ea typeface="Helvetica Neue"/>
                          <a:cs typeface="Helvetica Neue"/>
                          <a:sym typeface="Helvetica Neue"/>
                        </a:rPr>
                        <a:t>Part Numberth</a:t>
                      </a:r>
                      <a:endParaRPr sz="700" b="1" dirty="0">
                        <a:solidFill>
                          <a:srgbClr val="FFFFFF"/>
                        </a:solidFill>
                        <a:latin typeface="Helvetica Neue"/>
                        <a:ea typeface="Helvetica Neue"/>
                        <a:cs typeface="Helvetica Neue"/>
                        <a:sym typeface="Helvetica Neue"/>
                      </a:endParaRPr>
                    </a:p>
                  </a:txBody>
                  <a:tcPr marL="63500" marR="63500" marT="0" marB="0">
                    <a:lnL w="12700" cap="flat" cmpd="sng">
                      <a:solidFill>
                        <a:srgbClr val="156082"/>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156082"/>
                    </a:solidFill>
                  </a:tcPr>
                </a:tc>
                <a:tc>
                  <a:txBody>
                    <a:bodyPr/>
                    <a:lstStyle/>
                    <a:p>
                      <a:pPr marL="0" lvl="0" indent="0" algn="ctr" rtl="0">
                        <a:spcBef>
                          <a:spcPts val="0"/>
                        </a:spcBef>
                        <a:spcAft>
                          <a:spcPts val="0"/>
                        </a:spcAft>
                        <a:buNone/>
                      </a:pPr>
                      <a:r>
                        <a:rPr lang="en" sz="700" b="1">
                          <a:solidFill>
                            <a:srgbClr val="FFFFFF"/>
                          </a:solidFill>
                          <a:latin typeface="Helvetica Neue"/>
                          <a:ea typeface="Helvetica Neue"/>
                          <a:cs typeface="Helvetica Neue"/>
                          <a:sym typeface="Helvetica Neue"/>
                        </a:rPr>
                        <a:t>Part Name</a:t>
                      </a:r>
                      <a:endParaRPr sz="700" b="1">
                        <a:solidFill>
                          <a:srgbClr val="FFFFFF"/>
                        </a:solidFill>
                        <a:latin typeface="Helvetica Neue"/>
                        <a:ea typeface="Helvetica Neue"/>
                        <a:cs typeface="Helvetica Neue"/>
                        <a:sym typeface="Helvetica Neue"/>
                      </a:endParaRPr>
                    </a:p>
                  </a:txBody>
                  <a:tcPr marL="63500" marR="63500" marT="0" marB="0">
                    <a:lnL w="12700" cap="flat" cmpd="sng">
                      <a:solidFill>
                        <a:srgbClr val="000000"/>
                      </a:solidFill>
                      <a:prstDash val="solid"/>
                      <a:round/>
                      <a:headEnd type="none" w="sm" len="sm"/>
                      <a:tailEnd type="none" w="sm" len="sm"/>
                    </a:lnL>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156082"/>
                    </a:solidFill>
                  </a:tcPr>
                </a:tc>
                <a:tc>
                  <a:txBody>
                    <a:bodyPr/>
                    <a:lstStyle/>
                    <a:p>
                      <a:pPr marL="0" lvl="0" indent="0" algn="ctr" rtl="0">
                        <a:spcBef>
                          <a:spcPts val="0"/>
                        </a:spcBef>
                        <a:spcAft>
                          <a:spcPts val="0"/>
                        </a:spcAft>
                        <a:buNone/>
                      </a:pPr>
                      <a:r>
                        <a:rPr lang="en" sz="700" b="1">
                          <a:solidFill>
                            <a:srgbClr val="FFFFFF"/>
                          </a:solidFill>
                          <a:latin typeface="Helvetica Neue"/>
                          <a:ea typeface="Helvetica Neue"/>
                          <a:cs typeface="Helvetica Neue"/>
                          <a:sym typeface="Helvetica Neue"/>
                        </a:rPr>
                        <a:t>Quantity</a:t>
                      </a:r>
                      <a:endParaRPr sz="700" b="1">
                        <a:solidFill>
                          <a:srgbClr val="FFFFFF"/>
                        </a:solidFill>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156082"/>
                    </a:solidFill>
                  </a:tcPr>
                </a:tc>
                <a:tc>
                  <a:txBody>
                    <a:bodyPr/>
                    <a:lstStyle/>
                    <a:p>
                      <a:pPr marL="0" lvl="0" indent="0" algn="ctr" rtl="0">
                        <a:spcBef>
                          <a:spcPts val="0"/>
                        </a:spcBef>
                        <a:spcAft>
                          <a:spcPts val="0"/>
                        </a:spcAft>
                        <a:buNone/>
                      </a:pPr>
                      <a:r>
                        <a:rPr lang="en" sz="700" b="1" dirty="0">
                          <a:solidFill>
                            <a:srgbClr val="FFFFFF"/>
                          </a:solidFill>
                          <a:latin typeface="Helvetica Neue"/>
                          <a:ea typeface="Helvetica Neue"/>
                          <a:cs typeface="Helvetica Neue"/>
                          <a:sym typeface="Helvetica Neue"/>
                        </a:rPr>
                        <a:t>Vendor</a:t>
                      </a:r>
                      <a:endParaRPr sz="700" b="1" dirty="0">
                        <a:solidFill>
                          <a:srgbClr val="FFFFFF"/>
                        </a:solidFill>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156082"/>
                    </a:solidFill>
                  </a:tcPr>
                </a:tc>
                <a:tc>
                  <a:txBody>
                    <a:bodyPr/>
                    <a:lstStyle/>
                    <a:p>
                      <a:pPr marL="0" lvl="0" indent="0" algn="ctr" rtl="0">
                        <a:spcBef>
                          <a:spcPts val="0"/>
                        </a:spcBef>
                        <a:spcAft>
                          <a:spcPts val="0"/>
                        </a:spcAft>
                        <a:buNone/>
                      </a:pPr>
                      <a:r>
                        <a:rPr lang="en" sz="700" b="1">
                          <a:solidFill>
                            <a:srgbClr val="FFFFFF"/>
                          </a:solidFill>
                          <a:latin typeface="Helvetica Neue"/>
                          <a:ea typeface="Helvetica Neue"/>
                          <a:cs typeface="Helvetica Neue"/>
                          <a:sym typeface="Helvetica Neue"/>
                        </a:rPr>
                        <a:t>Price (Taxes &amp; Quantity Included)</a:t>
                      </a:r>
                      <a:endParaRPr sz="700" b="1">
                        <a:solidFill>
                          <a:srgbClr val="FFFFFF"/>
                        </a:solidFill>
                        <a:latin typeface="Helvetica Neue"/>
                        <a:ea typeface="Helvetica Neue"/>
                        <a:cs typeface="Helvetica Neue"/>
                        <a:sym typeface="Helvetica Neue"/>
                      </a:endParaRPr>
                    </a:p>
                  </a:txBody>
                  <a:tcPr marL="63500" marR="63500" marT="0" marB="0">
                    <a:lnR w="12700" cap="flat" cmpd="sng">
                      <a:solidFill>
                        <a:srgbClr val="156082"/>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156082"/>
                    </a:solidFill>
                  </a:tcPr>
                </a:tc>
                <a:tc>
                  <a:txBody>
                    <a:bodyPr/>
                    <a:lstStyle/>
                    <a:p>
                      <a:pPr marL="0" lvl="0" indent="0" algn="ctr" rtl="0">
                        <a:spcBef>
                          <a:spcPts val="0"/>
                        </a:spcBef>
                        <a:spcAft>
                          <a:spcPts val="0"/>
                        </a:spcAft>
                        <a:buNone/>
                      </a:pPr>
                      <a:r>
                        <a:rPr lang="en" sz="700" b="1" dirty="0">
                          <a:solidFill>
                            <a:srgbClr val="FFFFFF"/>
                          </a:solidFill>
                          <a:latin typeface="Helvetica Neue"/>
                          <a:ea typeface="Helvetica Neue"/>
                          <a:cs typeface="Helvetica Neue"/>
                          <a:sym typeface="Helvetica Neue"/>
                        </a:rPr>
                        <a:t>Date Purchased</a:t>
                      </a:r>
                      <a:endParaRPr sz="700" b="1" dirty="0">
                        <a:solidFill>
                          <a:srgbClr val="FFFFFF"/>
                        </a:solidFill>
                        <a:latin typeface="Helvetica Neue"/>
                        <a:ea typeface="Helvetica Neue"/>
                        <a:cs typeface="Helvetica Neue"/>
                        <a:sym typeface="Helvetica Neue"/>
                      </a:endParaRPr>
                    </a:p>
                  </a:txBody>
                  <a:tcPr marL="63500" marR="63500" marT="0" marB="0">
                    <a:lnL w="12700" cap="flat" cmpd="sng">
                      <a:solidFill>
                        <a:srgbClr val="156082"/>
                      </a:solidFill>
                      <a:prstDash val="solid"/>
                      <a:round/>
                      <a:headEnd type="none" w="sm" len="sm"/>
                      <a:tailEnd type="none" w="sm" len="sm"/>
                    </a:lnL>
                    <a:lnR w="12700" cap="flat" cmpd="sng">
                      <a:solidFill>
                        <a:srgbClr val="156082"/>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156082"/>
                    </a:solidFill>
                  </a:tcPr>
                </a:tc>
                <a:tc>
                  <a:txBody>
                    <a:bodyPr/>
                    <a:lstStyle/>
                    <a:p>
                      <a:pPr marL="0" lvl="0" indent="0" algn="ctr" rtl="0">
                        <a:spcBef>
                          <a:spcPts val="0"/>
                        </a:spcBef>
                        <a:spcAft>
                          <a:spcPts val="0"/>
                        </a:spcAft>
                        <a:buNone/>
                      </a:pPr>
                      <a:r>
                        <a:rPr lang="en" sz="700" b="1">
                          <a:solidFill>
                            <a:srgbClr val="FFFFFF"/>
                          </a:solidFill>
                          <a:latin typeface="Helvetica Neue"/>
                          <a:ea typeface="Helvetica Neue"/>
                          <a:cs typeface="Helvetica Neue"/>
                          <a:sym typeface="Helvetica Neue"/>
                        </a:rPr>
                        <a:t>Date Received</a:t>
                      </a:r>
                      <a:endParaRPr sz="700" b="1">
                        <a:solidFill>
                          <a:srgbClr val="FFFFFF"/>
                        </a:solidFill>
                        <a:latin typeface="Helvetica Neue"/>
                        <a:ea typeface="Helvetica Neue"/>
                        <a:cs typeface="Helvetica Neue"/>
                        <a:sym typeface="Helvetica Neue"/>
                      </a:endParaRPr>
                    </a:p>
                  </a:txBody>
                  <a:tcPr marL="63500" marR="63500" marT="0" marB="0">
                    <a:lnL w="12700" cap="flat" cmpd="sng">
                      <a:solidFill>
                        <a:srgbClr val="156082"/>
                      </a:solidFill>
                      <a:prstDash val="solid"/>
                      <a:round/>
                      <a:headEnd type="none" w="sm" len="sm"/>
                      <a:tailEnd type="none" w="sm" len="sm"/>
                    </a:lnL>
                    <a:lnR w="12700" cap="flat" cmpd="sng">
                      <a:solidFill>
                        <a:srgbClr val="156082"/>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156082"/>
                    </a:solidFill>
                  </a:tcPr>
                </a:tc>
                <a:extLst>
                  <a:ext uri="{0D108BD9-81ED-4DB2-BD59-A6C34878D82A}">
                    <a16:rowId xmlns:a16="http://schemas.microsoft.com/office/drawing/2014/main" val="10000"/>
                  </a:ext>
                </a:extLst>
              </a:tr>
              <a:tr h="648049">
                <a:tc>
                  <a:txBody>
                    <a:bodyPr/>
                    <a:lstStyle/>
                    <a:p>
                      <a:pPr marL="0" lvl="0" indent="0" algn="l" rtl="0">
                        <a:spcBef>
                          <a:spcPts val="1200"/>
                        </a:spcBef>
                        <a:spcAft>
                          <a:spcPts val="0"/>
                        </a:spcAft>
                        <a:buNone/>
                      </a:pPr>
                      <a:r>
                        <a:rPr lang="en-US" sz="700" b="0" i="0" u="none" strike="noStrike" cap="none" dirty="0">
                          <a:solidFill>
                            <a:srgbClr val="000000"/>
                          </a:solidFill>
                          <a:effectLst/>
                          <a:latin typeface="Helvetica Neue" panose="020B0604020202020204" charset="0"/>
                          <a:ea typeface="Arial"/>
                          <a:cs typeface="Arial"/>
                          <a:sym typeface="Arial"/>
                        </a:rPr>
                        <a:t>NFP-5840-36ZY-1280</a:t>
                      </a:r>
                      <a:endParaRPr sz="700" dirty="0">
                        <a:latin typeface="Helvetica Neue" panose="020B0604020202020204" charset="0"/>
                        <a:ea typeface="Helvetica Neue"/>
                        <a:cs typeface="Helvetica Neue"/>
                        <a:sym typeface="Helvetica Neue"/>
                      </a:endParaRPr>
                    </a:p>
                  </a:txBody>
                  <a:tcPr marL="63500" marR="63500" marT="0" marB="0" anchor="b">
                    <a:lnL w="12700" cap="flat" cmpd="sng">
                      <a:solidFill>
                        <a:srgbClr val="45B0E1"/>
                      </a:solidFill>
                      <a:prstDash val="solid"/>
                      <a:round/>
                      <a:headEnd type="none" w="sm" len="sm"/>
                      <a:tailEnd type="none" w="sm" len="sm"/>
                    </a:lnL>
                    <a:lnR w="12700" cap="flat" cmpd="sng" algn="ctr">
                      <a:solidFill>
                        <a:srgbClr val="45B0E1"/>
                      </a:solidFill>
                      <a:prstDash val="solid"/>
                      <a:round/>
                      <a:headEnd type="none" w="sm" len="sm"/>
                      <a:tailEnd type="none" w="sm" len="sm"/>
                    </a:lnR>
                    <a:lnT w="12700" cap="flat" cmpd="sng" algn="ctr">
                      <a:solidFill>
                        <a:srgbClr val="156082"/>
                      </a:solidFill>
                      <a:prstDash val="solid"/>
                      <a:round/>
                      <a:headEnd type="none" w="sm" len="sm"/>
                      <a:tailEnd type="none" w="sm" len="sm"/>
                    </a:lnT>
                    <a:lnB w="12700" cap="flat" cmpd="sng" algn="ctr">
                      <a:solidFill>
                        <a:srgbClr val="156082"/>
                      </a:solidFill>
                      <a:prstDash val="solid"/>
                      <a:round/>
                      <a:headEnd type="none" w="sm" len="sm"/>
                      <a:tailEnd type="none" w="sm" len="sm"/>
                    </a:lnB>
                    <a:solidFill>
                      <a:srgbClr val="C1E4F5"/>
                    </a:solidFill>
                  </a:tcPr>
                </a:tc>
                <a:tc>
                  <a:txBody>
                    <a:bodyPr/>
                    <a:lstStyle/>
                    <a:p>
                      <a:pPr marL="0" marR="0" lvl="0" indent="0" algn="l" defTabSz="914400" rtl="0" eaLnBrk="1" fontAlgn="auto" latinLnBrk="0" hangingPunct="1">
                        <a:lnSpc>
                          <a:spcPct val="100000"/>
                        </a:lnSpc>
                        <a:spcBef>
                          <a:spcPts val="1200"/>
                        </a:spcBef>
                        <a:spcAft>
                          <a:spcPts val="0"/>
                        </a:spcAft>
                        <a:buClr>
                          <a:srgbClr val="000000"/>
                        </a:buClr>
                        <a:buSzTx/>
                        <a:buFont typeface="Arial"/>
                        <a:buNone/>
                        <a:tabLst/>
                        <a:defRPr/>
                      </a:pPr>
                      <a:r>
                        <a:rPr lang="en-US" sz="700" b="0" i="0" u="none" strike="noStrike" cap="none" dirty="0">
                          <a:solidFill>
                            <a:srgbClr val="000000"/>
                          </a:solidFill>
                          <a:effectLst/>
                          <a:latin typeface="Helvetica Neue" panose="020B0604020202020204" charset="0"/>
                          <a:ea typeface="Arial"/>
                          <a:cs typeface="Arial"/>
                          <a:sym typeface="Arial"/>
                        </a:rPr>
                        <a:t>Worm Gear Motor Reversible High Torque</a:t>
                      </a:r>
                      <a:endParaRPr sz="700" dirty="0">
                        <a:latin typeface="Helvetica Neue"/>
                        <a:ea typeface="Helvetica Neue"/>
                        <a:cs typeface="Helvetica Neue"/>
                        <a:sym typeface="Helvetica Neue"/>
                      </a:endParaRPr>
                    </a:p>
                  </a:txBody>
                  <a:tcPr marL="63500" marR="63500" marT="0" marB="0" anchor="b">
                    <a:lnL w="12700" cap="flat" cmpd="sng" algn="ctr">
                      <a:solidFill>
                        <a:srgbClr val="45B0E1"/>
                      </a:solidFill>
                      <a:prstDash val="solid"/>
                      <a:round/>
                      <a:headEnd type="none" w="sm" len="sm"/>
                      <a:tailEnd type="none" w="sm" len="sm"/>
                    </a:lnL>
                    <a:lnT w="12700" cap="flat" cmpd="sng" algn="ctr">
                      <a:solidFill>
                        <a:srgbClr val="156082"/>
                      </a:solidFill>
                      <a:prstDash val="solid"/>
                      <a:round/>
                      <a:headEnd type="none" w="sm" len="sm"/>
                      <a:tailEnd type="none" w="sm" len="sm"/>
                    </a:lnT>
                    <a:lnB w="12700" cap="flat" cmpd="sng" algn="ctr">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US" sz="700" dirty="0">
                          <a:latin typeface="Helvetica Neue"/>
                          <a:ea typeface="Helvetica Neue"/>
                          <a:cs typeface="Helvetica Neue"/>
                          <a:sym typeface="Helvetica Neue"/>
                        </a:rPr>
                        <a:t>1</a:t>
                      </a:r>
                      <a:endParaRPr sz="700" dirty="0">
                        <a:latin typeface="Helvetica Neue"/>
                        <a:ea typeface="Helvetica Neue"/>
                        <a:cs typeface="Helvetica Neue"/>
                        <a:sym typeface="Helvetica Neue"/>
                      </a:endParaRPr>
                    </a:p>
                  </a:txBody>
                  <a:tcPr marL="63500" marR="63500" marT="0" marB="0" anchor="b">
                    <a:lnT w="12700" cap="flat" cmpd="sng" algn="ctr">
                      <a:solidFill>
                        <a:srgbClr val="156082"/>
                      </a:solidFill>
                      <a:prstDash val="solid"/>
                      <a:round/>
                      <a:headEnd type="none" w="sm" len="sm"/>
                      <a:tailEnd type="none" w="sm" len="sm"/>
                    </a:lnT>
                    <a:lnB w="12700" cap="flat" cmpd="sng" algn="ctr">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US" sz="700" dirty="0">
                          <a:latin typeface="Helvetica Neue"/>
                          <a:ea typeface="Helvetica Neue"/>
                          <a:cs typeface="Helvetica Neue"/>
                          <a:sym typeface="Helvetica Neue"/>
                        </a:rPr>
                        <a:t>Amazon</a:t>
                      </a:r>
                      <a:endParaRPr sz="700" dirty="0">
                        <a:latin typeface="Helvetica Neue"/>
                        <a:ea typeface="Helvetica Neue"/>
                        <a:cs typeface="Helvetica Neue"/>
                        <a:sym typeface="Helvetica Neue"/>
                      </a:endParaRPr>
                    </a:p>
                  </a:txBody>
                  <a:tcPr marL="63500" marR="63500" marT="0" marB="0" anchor="b">
                    <a:lnT w="12700" cap="flat" cmpd="sng" algn="ctr">
                      <a:solidFill>
                        <a:srgbClr val="156082"/>
                      </a:solidFill>
                      <a:prstDash val="solid"/>
                      <a:round/>
                      <a:headEnd type="none" w="sm" len="sm"/>
                      <a:tailEnd type="none" w="sm" len="sm"/>
                    </a:lnT>
                    <a:lnB w="12700" cap="flat" cmpd="sng" algn="ctr">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US" sz="700" dirty="0">
                          <a:latin typeface="Helvetica Neue"/>
                          <a:ea typeface="Helvetica Neue"/>
                          <a:cs typeface="Helvetica Neue"/>
                          <a:sym typeface="Helvetica Neue"/>
                        </a:rPr>
                        <a:t>$30.00</a:t>
                      </a:r>
                      <a:endParaRPr sz="700" dirty="0">
                        <a:latin typeface="Helvetica Neue"/>
                        <a:ea typeface="Helvetica Neue"/>
                        <a:cs typeface="Helvetica Neue"/>
                        <a:sym typeface="Helvetica Neue"/>
                      </a:endParaRPr>
                    </a:p>
                  </a:txBody>
                  <a:tcPr marL="63500" marR="63500" marT="0" marB="0" anchor="b">
                    <a:lnT w="12700" cap="flat" cmpd="sng" algn="ctr">
                      <a:solidFill>
                        <a:srgbClr val="156082"/>
                      </a:solidFill>
                      <a:prstDash val="solid"/>
                      <a:round/>
                      <a:headEnd type="none" w="sm" len="sm"/>
                      <a:tailEnd type="none" w="sm" len="sm"/>
                    </a:lnT>
                    <a:lnB w="12700" cap="flat" cmpd="sng" algn="ctr">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US" sz="700" dirty="0">
                          <a:latin typeface="Helvetica Neue"/>
                          <a:ea typeface="Helvetica Neue"/>
                          <a:cs typeface="Helvetica Neue"/>
                          <a:sym typeface="Helvetica Neue"/>
                        </a:rPr>
                        <a:t>April 12</a:t>
                      </a:r>
                      <a:r>
                        <a:rPr lang="en-US" sz="700" baseline="0" dirty="0">
                          <a:latin typeface="Helvetica Neue"/>
                          <a:ea typeface="Helvetica Neue"/>
                          <a:cs typeface="Helvetica Neue"/>
                          <a:sym typeface="Helvetica Neue"/>
                        </a:rPr>
                        <a:t>th</a:t>
                      </a:r>
                      <a:r>
                        <a:rPr lang="en-US" sz="700" dirty="0">
                          <a:latin typeface="Helvetica Neue"/>
                          <a:ea typeface="Helvetica Neue"/>
                          <a:cs typeface="Helvetica Neue"/>
                          <a:sym typeface="Helvetica Neue"/>
                        </a:rPr>
                        <a:t>, 2024</a:t>
                      </a:r>
                    </a:p>
                  </a:txBody>
                  <a:tcPr marL="63500" marR="63500" marT="0" marB="0" anchor="b">
                    <a:lnT w="12700" cap="flat" cmpd="sng" algn="ctr">
                      <a:solidFill>
                        <a:srgbClr val="156082"/>
                      </a:solidFill>
                      <a:prstDash val="solid"/>
                      <a:round/>
                      <a:headEnd type="none" w="sm" len="sm"/>
                      <a:tailEnd type="none" w="sm" len="sm"/>
                    </a:lnT>
                    <a:lnB w="12700" cap="flat" cmpd="sng" algn="ctr">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US" sz="700" dirty="0">
                          <a:latin typeface="Helvetica Neue"/>
                          <a:ea typeface="Helvetica Neue"/>
                          <a:cs typeface="Helvetica Neue"/>
                          <a:sym typeface="Helvetica Neue"/>
                        </a:rPr>
                        <a:t>April 17</a:t>
                      </a:r>
                      <a:r>
                        <a:rPr lang="en-US" sz="700" baseline="0" dirty="0">
                          <a:latin typeface="Helvetica Neue"/>
                          <a:ea typeface="Helvetica Neue"/>
                          <a:cs typeface="Helvetica Neue"/>
                          <a:sym typeface="Helvetica Neue"/>
                        </a:rPr>
                        <a:t>th</a:t>
                      </a:r>
                      <a:r>
                        <a:rPr lang="en-US" sz="700" dirty="0">
                          <a:latin typeface="Helvetica Neue"/>
                          <a:ea typeface="Helvetica Neue"/>
                          <a:cs typeface="Helvetica Neue"/>
                          <a:sym typeface="Helvetica Neue"/>
                        </a:rPr>
                        <a:t>,</a:t>
                      </a:r>
                      <a:br>
                        <a:rPr lang="en-US" sz="700" dirty="0">
                          <a:latin typeface="Helvetica Neue"/>
                          <a:ea typeface="Helvetica Neue"/>
                          <a:cs typeface="Helvetica Neue"/>
                          <a:sym typeface="Helvetica Neue"/>
                        </a:rPr>
                      </a:br>
                      <a:r>
                        <a:rPr lang="en-US" sz="700" dirty="0">
                          <a:latin typeface="Helvetica Neue"/>
                          <a:ea typeface="Helvetica Neue"/>
                          <a:cs typeface="Helvetica Neue"/>
                          <a:sym typeface="Helvetica Neue"/>
                        </a:rPr>
                        <a:t>2024</a:t>
                      </a:r>
                      <a:endParaRPr lang="en-US" sz="700" baseline="30000" dirty="0">
                        <a:latin typeface="Helvetica Neue"/>
                        <a:ea typeface="Helvetica Neue"/>
                        <a:cs typeface="Helvetica Neue"/>
                        <a:sym typeface="Helvetica Neue"/>
                      </a:endParaRPr>
                    </a:p>
                  </a:txBody>
                  <a:tcPr marL="63500" marR="63500" marT="0" marB="0" anchor="b">
                    <a:lnR w="12700" cap="flat" cmpd="sng">
                      <a:solidFill>
                        <a:srgbClr val="45B0E1"/>
                      </a:solidFill>
                      <a:prstDash val="solid"/>
                      <a:round/>
                      <a:headEnd type="none" w="sm" len="sm"/>
                      <a:tailEnd type="none" w="sm" len="sm"/>
                    </a:lnR>
                    <a:lnT w="12700" cap="flat" cmpd="sng" algn="ctr">
                      <a:solidFill>
                        <a:srgbClr val="156082"/>
                      </a:solidFill>
                      <a:prstDash val="solid"/>
                      <a:round/>
                      <a:headEnd type="none" w="sm" len="sm"/>
                      <a:tailEnd type="none" w="sm" len="sm"/>
                    </a:lnT>
                    <a:lnB w="12700" cap="flat" cmpd="sng" algn="ctr">
                      <a:solidFill>
                        <a:srgbClr val="156082"/>
                      </a:solidFill>
                      <a:prstDash val="solid"/>
                      <a:round/>
                      <a:headEnd type="none" w="sm" len="sm"/>
                      <a:tailEnd type="none" w="sm" len="sm"/>
                    </a:lnB>
                    <a:solidFill>
                      <a:srgbClr val="C1E4F5"/>
                    </a:solidFill>
                  </a:tcPr>
                </a:tc>
                <a:extLst>
                  <a:ext uri="{0D108BD9-81ED-4DB2-BD59-A6C34878D82A}">
                    <a16:rowId xmlns:a16="http://schemas.microsoft.com/office/drawing/2014/main" val="10005"/>
                  </a:ext>
                </a:extLst>
              </a:tr>
              <a:tr h="648049">
                <a:tc>
                  <a:txBody>
                    <a:bodyPr/>
                    <a:lstStyle/>
                    <a:p>
                      <a:pPr marL="0" lvl="0" indent="0" algn="l" rtl="0">
                        <a:spcBef>
                          <a:spcPts val="1200"/>
                        </a:spcBef>
                        <a:spcAft>
                          <a:spcPts val="0"/>
                        </a:spcAft>
                        <a:buNone/>
                      </a:pPr>
                      <a:r>
                        <a:rPr lang="en-US" sz="700" dirty="0">
                          <a:latin typeface="Helvetica Neue" panose="020B0604020202020204" charset="0"/>
                          <a:ea typeface="Helvetica Neue"/>
                          <a:cs typeface="Helvetica Neue"/>
                          <a:sym typeface="Helvetica Neue"/>
                        </a:rPr>
                        <a:t>Y4-7188128A</a:t>
                      </a:r>
                      <a:endParaRPr sz="700" dirty="0">
                        <a:latin typeface="Helvetica Neue" panose="020B0604020202020204" charset="0"/>
                        <a:ea typeface="Helvetica Neue"/>
                        <a:cs typeface="Helvetica Neue"/>
                        <a:sym typeface="Helvetica Neue"/>
                      </a:endParaRPr>
                    </a:p>
                  </a:txBody>
                  <a:tcPr marL="63500" marR="63500" marT="0" marB="0" anchor="b">
                    <a:lnL w="12700" cap="flat" cmpd="sng">
                      <a:solidFill>
                        <a:srgbClr val="45B0E1"/>
                      </a:solidFill>
                      <a:prstDash val="solid"/>
                      <a:round/>
                      <a:headEnd type="none" w="sm" len="sm"/>
                      <a:tailEnd type="none" w="sm" len="sm"/>
                    </a:lnL>
                    <a:lnR w="12700" cap="flat" cmpd="sng" algn="ctr">
                      <a:solidFill>
                        <a:srgbClr val="45B0E1"/>
                      </a:solidFill>
                      <a:prstDash val="solid"/>
                      <a:round/>
                      <a:headEnd type="none" w="sm" len="sm"/>
                      <a:tailEnd type="none" w="sm" len="sm"/>
                    </a:lnR>
                    <a:lnT w="12700" cap="flat" cmpd="sng" algn="ctr">
                      <a:solidFill>
                        <a:srgbClr val="156082"/>
                      </a:solidFill>
                      <a:prstDash val="solid"/>
                      <a:round/>
                      <a:headEnd type="none" w="sm" len="sm"/>
                      <a:tailEnd type="none" w="sm" len="sm"/>
                    </a:lnT>
                    <a:lnB w="12700" cap="flat" cmpd="sng" algn="ctr">
                      <a:solidFill>
                        <a:srgbClr val="156082"/>
                      </a:solidFill>
                      <a:prstDash val="solid"/>
                      <a:round/>
                      <a:headEnd type="none" w="sm" len="sm"/>
                      <a:tailEnd type="none" w="sm" len="sm"/>
                    </a:lnB>
                    <a:solidFill>
                      <a:srgbClr val="C1E4F5"/>
                    </a:solidFill>
                  </a:tcPr>
                </a:tc>
                <a:tc>
                  <a:txBody>
                    <a:bodyPr/>
                    <a:lstStyle/>
                    <a:p>
                      <a:pPr marL="0" marR="0" lvl="0" indent="0" algn="l" defTabSz="914400" rtl="0" eaLnBrk="1" fontAlgn="auto" latinLnBrk="0" hangingPunct="1">
                        <a:lnSpc>
                          <a:spcPct val="100000"/>
                        </a:lnSpc>
                        <a:spcBef>
                          <a:spcPts val="1200"/>
                        </a:spcBef>
                        <a:spcAft>
                          <a:spcPts val="0"/>
                        </a:spcAft>
                        <a:buClr>
                          <a:srgbClr val="000000"/>
                        </a:buClr>
                        <a:buSzTx/>
                        <a:buFont typeface="Arial"/>
                        <a:buNone/>
                        <a:tabLst/>
                        <a:defRPr/>
                      </a:pPr>
                      <a:r>
                        <a:rPr lang="en-US" sz="700" dirty="0">
                          <a:latin typeface="Helvetica Neue"/>
                          <a:ea typeface="Helvetica Neue"/>
                          <a:cs typeface="Helvetica Neue"/>
                          <a:sym typeface="Helvetica Neue"/>
                        </a:rPr>
                        <a:t>PCB, 1st iteration</a:t>
                      </a:r>
                      <a:endParaRPr sz="700" dirty="0">
                        <a:latin typeface="Helvetica Neue"/>
                        <a:ea typeface="Helvetica Neue"/>
                        <a:cs typeface="Helvetica Neue"/>
                        <a:sym typeface="Helvetica Neue"/>
                      </a:endParaRPr>
                    </a:p>
                  </a:txBody>
                  <a:tcPr marL="63500" marR="63500" marT="0" marB="0" anchor="b">
                    <a:lnL w="12700" cap="flat" cmpd="sng" algn="ctr">
                      <a:solidFill>
                        <a:srgbClr val="45B0E1"/>
                      </a:solidFill>
                      <a:prstDash val="solid"/>
                      <a:round/>
                      <a:headEnd type="none" w="sm" len="sm"/>
                      <a:tailEnd type="none" w="sm" len="sm"/>
                    </a:lnL>
                    <a:lnT w="12700" cap="flat" cmpd="sng" algn="ctr">
                      <a:solidFill>
                        <a:srgbClr val="156082"/>
                      </a:solidFill>
                      <a:prstDash val="solid"/>
                      <a:round/>
                      <a:headEnd type="none" w="sm" len="sm"/>
                      <a:tailEnd type="none" w="sm" len="sm"/>
                    </a:lnT>
                    <a:lnB w="12700" cap="flat" cmpd="sng" algn="ctr">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US" sz="700" dirty="0">
                          <a:latin typeface="Helvetica Neue"/>
                          <a:ea typeface="Helvetica Neue"/>
                          <a:cs typeface="Helvetica Neue"/>
                          <a:sym typeface="Helvetica Neue"/>
                        </a:rPr>
                        <a:t>5</a:t>
                      </a:r>
                      <a:endParaRPr sz="700" dirty="0">
                        <a:latin typeface="Helvetica Neue"/>
                        <a:ea typeface="Helvetica Neue"/>
                        <a:cs typeface="Helvetica Neue"/>
                        <a:sym typeface="Helvetica Neue"/>
                      </a:endParaRPr>
                    </a:p>
                  </a:txBody>
                  <a:tcPr marL="63500" marR="63500" marT="0" marB="0" anchor="b">
                    <a:lnT w="12700" cap="flat" cmpd="sng" algn="ctr">
                      <a:solidFill>
                        <a:srgbClr val="156082"/>
                      </a:solidFill>
                      <a:prstDash val="solid"/>
                      <a:round/>
                      <a:headEnd type="none" w="sm" len="sm"/>
                      <a:tailEnd type="none" w="sm" len="sm"/>
                    </a:lnT>
                    <a:lnB w="12700" cap="flat" cmpd="sng" algn="ctr">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US" sz="700" dirty="0" err="1">
                          <a:latin typeface="Helvetica Neue"/>
                          <a:ea typeface="Helvetica Neue"/>
                          <a:cs typeface="Helvetica Neue"/>
                          <a:sym typeface="Helvetica Neue"/>
                        </a:rPr>
                        <a:t>JLCpcb</a:t>
                      </a:r>
                      <a:endParaRPr sz="700" dirty="0">
                        <a:latin typeface="Helvetica Neue"/>
                        <a:ea typeface="Helvetica Neue"/>
                        <a:cs typeface="Helvetica Neue"/>
                        <a:sym typeface="Helvetica Neue"/>
                      </a:endParaRPr>
                    </a:p>
                  </a:txBody>
                  <a:tcPr marL="63500" marR="63500" marT="0" marB="0" anchor="b">
                    <a:lnT w="12700" cap="flat" cmpd="sng" algn="ctr">
                      <a:solidFill>
                        <a:srgbClr val="156082"/>
                      </a:solidFill>
                      <a:prstDash val="solid"/>
                      <a:round/>
                      <a:headEnd type="none" w="sm" len="sm"/>
                      <a:tailEnd type="none" w="sm" len="sm"/>
                    </a:lnT>
                    <a:lnB w="12700" cap="flat" cmpd="sng" algn="ctr">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US" sz="700" dirty="0">
                          <a:latin typeface="Helvetica Neue"/>
                          <a:ea typeface="Helvetica Neue"/>
                          <a:cs typeface="Helvetica Neue"/>
                          <a:sym typeface="Helvetica Neue"/>
                        </a:rPr>
                        <a:t>$22.25</a:t>
                      </a:r>
                      <a:endParaRPr sz="700" dirty="0">
                        <a:latin typeface="Helvetica Neue"/>
                        <a:ea typeface="Helvetica Neue"/>
                        <a:cs typeface="Helvetica Neue"/>
                        <a:sym typeface="Helvetica Neue"/>
                      </a:endParaRPr>
                    </a:p>
                  </a:txBody>
                  <a:tcPr marL="63500" marR="63500" marT="0" marB="0" anchor="b">
                    <a:lnT w="12700" cap="flat" cmpd="sng" algn="ctr">
                      <a:solidFill>
                        <a:srgbClr val="156082"/>
                      </a:solidFill>
                      <a:prstDash val="solid"/>
                      <a:round/>
                      <a:headEnd type="none" w="sm" len="sm"/>
                      <a:tailEnd type="none" w="sm" len="sm"/>
                    </a:lnT>
                    <a:lnB w="12700" cap="flat" cmpd="sng" algn="ctr">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US" sz="700" dirty="0">
                          <a:latin typeface="Helvetica Neue"/>
                          <a:ea typeface="Helvetica Neue"/>
                          <a:cs typeface="Helvetica Neue"/>
                          <a:sym typeface="Helvetica Neue"/>
                        </a:rPr>
                        <a:t>June 18th, 2024</a:t>
                      </a:r>
                    </a:p>
                  </a:txBody>
                  <a:tcPr marL="63500" marR="63500" marT="0" marB="0" anchor="b">
                    <a:lnT w="12700" cap="flat" cmpd="sng" algn="ctr">
                      <a:solidFill>
                        <a:srgbClr val="156082"/>
                      </a:solidFill>
                      <a:prstDash val="solid"/>
                      <a:round/>
                      <a:headEnd type="none" w="sm" len="sm"/>
                      <a:tailEnd type="none" w="sm" len="sm"/>
                    </a:lnT>
                    <a:lnB w="12700" cap="flat" cmpd="sng" algn="ctr">
                      <a:solidFill>
                        <a:srgbClr val="156082"/>
                      </a:solidFill>
                      <a:prstDash val="solid"/>
                      <a:round/>
                      <a:headEnd type="none" w="sm" len="sm"/>
                      <a:tailEnd type="none" w="sm" len="sm"/>
                    </a:lnB>
                    <a:solidFill>
                      <a:srgbClr val="C1E4F5"/>
                    </a:solidFill>
                  </a:tcPr>
                </a:tc>
                <a:tc>
                  <a:txBody>
                    <a:bodyPr/>
                    <a:lstStyle/>
                    <a:p>
                      <a:pPr marL="0" marR="0" lvl="0" indent="0" algn="l" rtl="0">
                        <a:lnSpc>
                          <a:spcPct val="100000"/>
                        </a:lnSpc>
                        <a:spcBef>
                          <a:spcPts val="1200"/>
                        </a:spcBef>
                        <a:spcAft>
                          <a:spcPts val="0"/>
                        </a:spcAft>
                        <a:buClr>
                          <a:srgbClr val="000000"/>
                        </a:buClr>
                        <a:buFont typeface="Arial"/>
                        <a:buNone/>
                      </a:pPr>
                      <a:r>
                        <a:rPr lang="en-US" sz="700" b="0" i="0" u="none" strike="noStrike" cap="none" dirty="0">
                          <a:solidFill>
                            <a:srgbClr val="000000"/>
                          </a:solidFill>
                          <a:latin typeface="Helvetica Neue"/>
                          <a:ea typeface="Helvetica Neue"/>
                          <a:cs typeface="Helvetica Neue"/>
                          <a:sym typeface="Helvetica Neue"/>
                        </a:rPr>
                        <a:t>June 20th, 2024</a:t>
                      </a:r>
                    </a:p>
                  </a:txBody>
                  <a:tcPr marL="63500" marR="63500" marT="0" marB="0" anchor="b">
                    <a:lnR w="12700" cap="flat" cmpd="sng">
                      <a:solidFill>
                        <a:srgbClr val="45B0E1"/>
                      </a:solidFill>
                      <a:prstDash val="solid"/>
                      <a:round/>
                      <a:headEnd type="none" w="sm" len="sm"/>
                      <a:tailEnd type="none" w="sm" len="sm"/>
                    </a:lnR>
                    <a:lnT w="12700" cap="flat" cmpd="sng" algn="ctr">
                      <a:solidFill>
                        <a:srgbClr val="156082"/>
                      </a:solidFill>
                      <a:prstDash val="solid"/>
                      <a:round/>
                      <a:headEnd type="none" w="sm" len="sm"/>
                      <a:tailEnd type="none" w="sm" len="sm"/>
                    </a:lnT>
                    <a:lnB w="12700" cap="flat" cmpd="sng" algn="ctr">
                      <a:solidFill>
                        <a:srgbClr val="156082"/>
                      </a:solidFill>
                      <a:prstDash val="solid"/>
                      <a:round/>
                      <a:headEnd type="none" w="sm" len="sm"/>
                      <a:tailEnd type="none" w="sm" len="sm"/>
                    </a:lnB>
                    <a:solidFill>
                      <a:srgbClr val="C1E4F5"/>
                    </a:solidFill>
                  </a:tcPr>
                </a:tc>
                <a:extLst>
                  <a:ext uri="{0D108BD9-81ED-4DB2-BD59-A6C34878D82A}">
                    <a16:rowId xmlns:a16="http://schemas.microsoft.com/office/drawing/2014/main" val="3586276609"/>
                  </a:ext>
                </a:extLst>
              </a:tr>
              <a:tr h="648049">
                <a:tc>
                  <a:txBody>
                    <a:bodyPr/>
                    <a:lstStyle/>
                    <a:p>
                      <a:pPr marL="0" lvl="0" indent="0" algn="l" rtl="0">
                        <a:spcBef>
                          <a:spcPts val="1200"/>
                        </a:spcBef>
                        <a:spcAft>
                          <a:spcPts val="0"/>
                        </a:spcAft>
                        <a:buNone/>
                      </a:pPr>
                      <a:r>
                        <a:rPr lang="en-US" sz="700" dirty="0">
                          <a:latin typeface="Helvetica Neue" panose="020B0604020202020204" charset="0"/>
                          <a:ea typeface="Helvetica Neue"/>
                          <a:cs typeface="Helvetica Neue"/>
                          <a:sym typeface="Helvetica Neue"/>
                        </a:rPr>
                        <a:t>Y5-7188128A</a:t>
                      </a:r>
                      <a:endParaRPr sz="700" dirty="0">
                        <a:latin typeface="Helvetica Neue" panose="020B0604020202020204" charset="0"/>
                        <a:ea typeface="Helvetica Neue"/>
                        <a:cs typeface="Helvetica Neue"/>
                        <a:sym typeface="Helvetica Neue"/>
                      </a:endParaRPr>
                    </a:p>
                  </a:txBody>
                  <a:tcPr marL="63500" marR="63500" marT="0" marB="0" anchor="b">
                    <a:lnL w="12700" cap="flat" cmpd="sng">
                      <a:solidFill>
                        <a:srgbClr val="45B0E1"/>
                      </a:solidFill>
                      <a:prstDash val="solid"/>
                      <a:round/>
                      <a:headEnd type="none" w="sm" len="sm"/>
                      <a:tailEnd type="none" w="sm" len="sm"/>
                    </a:lnL>
                    <a:lnR w="12700" cap="flat" cmpd="sng" algn="ctr">
                      <a:solidFill>
                        <a:srgbClr val="45B0E1"/>
                      </a:solidFill>
                      <a:prstDash val="solid"/>
                      <a:round/>
                      <a:headEnd type="none" w="sm" len="sm"/>
                      <a:tailEnd type="none" w="sm" len="sm"/>
                    </a:lnR>
                    <a:lnT w="12700" cap="flat" cmpd="sng" algn="ctr">
                      <a:solidFill>
                        <a:srgbClr val="156082"/>
                      </a:solidFill>
                      <a:prstDash val="solid"/>
                      <a:round/>
                      <a:headEnd type="none" w="sm" len="sm"/>
                      <a:tailEnd type="none" w="sm" len="sm"/>
                    </a:lnT>
                    <a:lnB w="12700" cap="flat" cmpd="sng" algn="ctr">
                      <a:solidFill>
                        <a:srgbClr val="156082"/>
                      </a:solidFill>
                      <a:prstDash val="solid"/>
                      <a:round/>
                      <a:headEnd type="none" w="sm" len="sm"/>
                      <a:tailEnd type="none" w="sm" len="sm"/>
                    </a:lnB>
                    <a:solidFill>
                      <a:srgbClr val="C1E4F5"/>
                    </a:solidFill>
                  </a:tcPr>
                </a:tc>
                <a:tc>
                  <a:txBody>
                    <a:bodyPr/>
                    <a:lstStyle/>
                    <a:p>
                      <a:pPr marL="0" marR="0" lvl="0" indent="0" algn="l" defTabSz="914400" rtl="0" eaLnBrk="1" fontAlgn="auto" latinLnBrk="0" hangingPunct="1">
                        <a:lnSpc>
                          <a:spcPct val="100000"/>
                        </a:lnSpc>
                        <a:spcBef>
                          <a:spcPts val="1200"/>
                        </a:spcBef>
                        <a:spcAft>
                          <a:spcPts val="0"/>
                        </a:spcAft>
                        <a:buClr>
                          <a:srgbClr val="000000"/>
                        </a:buClr>
                        <a:buSzTx/>
                        <a:buFont typeface="Arial"/>
                        <a:buNone/>
                        <a:tabLst/>
                        <a:defRPr/>
                      </a:pPr>
                      <a:r>
                        <a:rPr lang="en-US" sz="700" dirty="0">
                          <a:latin typeface="Helvetica Neue"/>
                          <a:ea typeface="Helvetica Neue"/>
                          <a:cs typeface="Helvetica Neue"/>
                          <a:sym typeface="Helvetica Neue"/>
                        </a:rPr>
                        <a:t>PCB, 2nd  iteration</a:t>
                      </a:r>
                      <a:endParaRPr sz="700" dirty="0">
                        <a:latin typeface="Helvetica Neue"/>
                        <a:ea typeface="Helvetica Neue"/>
                        <a:cs typeface="Helvetica Neue"/>
                        <a:sym typeface="Helvetica Neue"/>
                      </a:endParaRPr>
                    </a:p>
                  </a:txBody>
                  <a:tcPr marL="63500" marR="63500" marT="0" marB="0" anchor="b">
                    <a:lnL w="12700" cap="flat" cmpd="sng" algn="ctr">
                      <a:solidFill>
                        <a:srgbClr val="45B0E1"/>
                      </a:solidFill>
                      <a:prstDash val="solid"/>
                      <a:round/>
                      <a:headEnd type="none" w="sm" len="sm"/>
                      <a:tailEnd type="none" w="sm" len="sm"/>
                    </a:lnL>
                    <a:lnT w="12700" cap="flat" cmpd="sng" algn="ctr">
                      <a:solidFill>
                        <a:srgbClr val="156082"/>
                      </a:solidFill>
                      <a:prstDash val="solid"/>
                      <a:round/>
                      <a:headEnd type="none" w="sm" len="sm"/>
                      <a:tailEnd type="none" w="sm" len="sm"/>
                    </a:lnT>
                    <a:lnB w="12700" cap="flat" cmpd="sng" algn="ctr">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US" sz="700" dirty="0">
                          <a:latin typeface="Helvetica Neue"/>
                          <a:ea typeface="Helvetica Neue"/>
                          <a:cs typeface="Helvetica Neue"/>
                          <a:sym typeface="Helvetica Neue"/>
                        </a:rPr>
                        <a:t>5</a:t>
                      </a:r>
                      <a:endParaRPr sz="700" dirty="0">
                        <a:latin typeface="Helvetica Neue"/>
                        <a:ea typeface="Helvetica Neue"/>
                        <a:cs typeface="Helvetica Neue"/>
                        <a:sym typeface="Helvetica Neue"/>
                      </a:endParaRPr>
                    </a:p>
                  </a:txBody>
                  <a:tcPr marL="63500" marR="63500" marT="0" marB="0" anchor="b">
                    <a:lnT w="12700" cap="flat" cmpd="sng" algn="ctr">
                      <a:solidFill>
                        <a:srgbClr val="156082"/>
                      </a:solidFill>
                      <a:prstDash val="solid"/>
                      <a:round/>
                      <a:headEnd type="none" w="sm" len="sm"/>
                      <a:tailEnd type="none" w="sm" len="sm"/>
                    </a:lnT>
                    <a:lnB w="12700" cap="flat" cmpd="sng" algn="ctr">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US" sz="700" dirty="0" err="1">
                          <a:latin typeface="Helvetica Neue"/>
                          <a:ea typeface="Helvetica Neue"/>
                          <a:cs typeface="Helvetica Neue"/>
                          <a:sym typeface="Helvetica Neue"/>
                        </a:rPr>
                        <a:t>JLCpcb</a:t>
                      </a:r>
                      <a:endParaRPr sz="700" dirty="0">
                        <a:latin typeface="Helvetica Neue"/>
                        <a:ea typeface="Helvetica Neue"/>
                        <a:cs typeface="Helvetica Neue"/>
                        <a:sym typeface="Helvetica Neue"/>
                      </a:endParaRPr>
                    </a:p>
                  </a:txBody>
                  <a:tcPr marL="63500" marR="63500" marT="0" marB="0" anchor="b">
                    <a:lnT w="12700" cap="flat" cmpd="sng" algn="ctr">
                      <a:solidFill>
                        <a:srgbClr val="156082"/>
                      </a:solidFill>
                      <a:prstDash val="solid"/>
                      <a:round/>
                      <a:headEnd type="none" w="sm" len="sm"/>
                      <a:tailEnd type="none" w="sm" len="sm"/>
                    </a:lnT>
                    <a:lnB w="12700" cap="flat" cmpd="sng" algn="ctr">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US" sz="700" dirty="0">
                          <a:latin typeface="Helvetica Neue"/>
                          <a:ea typeface="Helvetica Neue"/>
                          <a:cs typeface="Helvetica Neue"/>
                          <a:sym typeface="Helvetica Neue"/>
                        </a:rPr>
                        <a:t>$12.67</a:t>
                      </a:r>
                      <a:endParaRPr sz="700" dirty="0">
                        <a:latin typeface="Helvetica Neue"/>
                        <a:ea typeface="Helvetica Neue"/>
                        <a:cs typeface="Helvetica Neue"/>
                        <a:sym typeface="Helvetica Neue"/>
                      </a:endParaRPr>
                    </a:p>
                  </a:txBody>
                  <a:tcPr marL="63500" marR="63500" marT="0" marB="0" anchor="b">
                    <a:lnT w="12700" cap="flat" cmpd="sng" algn="ctr">
                      <a:solidFill>
                        <a:srgbClr val="156082"/>
                      </a:solidFill>
                      <a:prstDash val="solid"/>
                      <a:round/>
                      <a:headEnd type="none" w="sm" len="sm"/>
                      <a:tailEnd type="none" w="sm" len="sm"/>
                    </a:lnT>
                    <a:lnB w="12700" cap="flat" cmpd="sng" algn="ctr">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US" sz="700" dirty="0">
                          <a:latin typeface="Helvetica Neue"/>
                          <a:ea typeface="Helvetica Neue"/>
                          <a:cs typeface="Helvetica Neue"/>
                          <a:sym typeface="Helvetica Neue"/>
                        </a:rPr>
                        <a:t>June 28th, 2024</a:t>
                      </a:r>
                    </a:p>
                  </a:txBody>
                  <a:tcPr marL="63500" marR="63500" marT="0" marB="0" anchor="b">
                    <a:lnT w="12700" cap="flat" cmpd="sng" algn="ctr">
                      <a:solidFill>
                        <a:srgbClr val="156082"/>
                      </a:solidFill>
                      <a:prstDash val="solid"/>
                      <a:round/>
                      <a:headEnd type="none" w="sm" len="sm"/>
                      <a:tailEnd type="none" w="sm" len="sm"/>
                    </a:lnT>
                    <a:lnB w="12700" cap="flat" cmpd="sng" algn="ctr">
                      <a:solidFill>
                        <a:srgbClr val="156082"/>
                      </a:solidFill>
                      <a:prstDash val="solid"/>
                      <a:round/>
                      <a:headEnd type="none" w="sm" len="sm"/>
                      <a:tailEnd type="none" w="sm" len="sm"/>
                    </a:lnB>
                    <a:solidFill>
                      <a:srgbClr val="C1E4F5"/>
                    </a:solidFill>
                  </a:tcPr>
                </a:tc>
                <a:tc>
                  <a:txBody>
                    <a:bodyPr/>
                    <a:lstStyle/>
                    <a:p>
                      <a:pPr marL="0" marR="0" lvl="0" indent="0" algn="l" rtl="0">
                        <a:lnSpc>
                          <a:spcPct val="100000"/>
                        </a:lnSpc>
                        <a:spcBef>
                          <a:spcPts val="1200"/>
                        </a:spcBef>
                        <a:spcAft>
                          <a:spcPts val="0"/>
                        </a:spcAft>
                        <a:buClr>
                          <a:srgbClr val="000000"/>
                        </a:buClr>
                        <a:buFont typeface="Arial"/>
                        <a:buNone/>
                      </a:pPr>
                      <a:r>
                        <a:rPr lang="en-US" sz="700" b="0" i="0" u="none" strike="noStrike" cap="none" dirty="0">
                          <a:solidFill>
                            <a:srgbClr val="000000"/>
                          </a:solidFill>
                          <a:latin typeface="Helvetica Neue"/>
                          <a:ea typeface="Helvetica Neue"/>
                          <a:cs typeface="Helvetica Neue"/>
                          <a:sym typeface="Helvetica Neue"/>
                        </a:rPr>
                        <a:t>TBD</a:t>
                      </a:r>
                    </a:p>
                  </a:txBody>
                  <a:tcPr marL="63500" marR="63500" marT="0" marB="0" anchor="b">
                    <a:lnR w="12700" cap="flat" cmpd="sng">
                      <a:solidFill>
                        <a:srgbClr val="45B0E1"/>
                      </a:solidFill>
                      <a:prstDash val="solid"/>
                      <a:round/>
                      <a:headEnd type="none" w="sm" len="sm"/>
                      <a:tailEnd type="none" w="sm" len="sm"/>
                    </a:lnR>
                    <a:lnT w="12700" cap="flat" cmpd="sng" algn="ctr">
                      <a:solidFill>
                        <a:srgbClr val="156082"/>
                      </a:solidFill>
                      <a:prstDash val="solid"/>
                      <a:round/>
                      <a:headEnd type="none" w="sm" len="sm"/>
                      <a:tailEnd type="none" w="sm" len="sm"/>
                    </a:lnT>
                    <a:lnB w="12700" cap="flat" cmpd="sng" algn="ctr">
                      <a:solidFill>
                        <a:srgbClr val="156082"/>
                      </a:solidFill>
                      <a:prstDash val="solid"/>
                      <a:round/>
                      <a:headEnd type="none" w="sm" len="sm"/>
                      <a:tailEnd type="none" w="sm" len="sm"/>
                    </a:lnB>
                    <a:solidFill>
                      <a:srgbClr val="C1E4F5"/>
                    </a:solidFill>
                  </a:tcPr>
                </a:tc>
                <a:extLst>
                  <a:ext uri="{0D108BD9-81ED-4DB2-BD59-A6C34878D82A}">
                    <a16:rowId xmlns:a16="http://schemas.microsoft.com/office/drawing/2014/main" val="3635722672"/>
                  </a:ext>
                </a:extLst>
              </a:tr>
            </a:tbl>
          </a:graphicData>
        </a:graphic>
      </p:graphicFrame>
      <p:sp>
        <p:nvSpPr>
          <p:cNvPr id="12" name="Google Shape;351;p44">
            <a:extLst>
              <a:ext uri="{FF2B5EF4-FFF2-40B4-BE49-F238E27FC236}">
                <a16:creationId xmlns:a16="http://schemas.microsoft.com/office/drawing/2014/main" id="{DEB6B08F-61DE-B6FB-653B-6C29FBFE6907}"/>
              </a:ext>
            </a:extLst>
          </p:cNvPr>
          <p:cNvSpPr txBox="1">
            <a:spLocks/>
          </p:cNvSpPr>
          <p:nvPr/>
        </p:nvSpPr>
        <p:spPr>
          <a:xfrm>
            <a:off x="4945950" y="4403788"/>
            <a:ext cx="4023300" cy="257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a:buSzPts val="990"/>
            </a:pPr>
            <a:r>
              <a:rPr lang="en-US" sz="900"/>
              <a:t>Bill of Materials</a:t>
            </a:r>
            <a:r>
              <a:rPr lang="en-US" sz="900" b="0"/>
              <a:t> (Purchases made since the making of this presentation is displayed)</a:t>
            </a:r>
            <a:endParaRPr lang="en-US" sz="900" b="0" dirty="0"/>
          </a:p>
        </p:txBody>
      </p:sp>
      <p:pic>
        <p:nvPicPr>
          <p:cNvPr id="13" name="Audio 15">
            <a:hlinkClick r:id="" action="ppaction://media"/>
            <a:extLst>
              <a:ext uri="{FF2B5EF4-FFF2-40B4-BE49-F238E27FC236}">
                <a16:creationId xmlns:a16="http://schemas.microsoft.com/office/drawing/2014/main" id="{D3C6CA8A-94FC-CC81-2286-2A5C8EAE03E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426200" y="3600401"/>
            <a:ext cx="1543050" cy="1543050"/>
          </a:xfrm>
          <a:prstGeom prst="ellipse">
            <a:avLst/>
          </a:prstGeom>
        </p:spPr>
      </p:pic>
      <p:graphicFrame>
        <p:nvGraphicFramePr>
          <p:cNvPr id="14" name="Google Shape;350;p44">
            <a:extLst>
              <a:ext uri="{FF2B5EF4-FFF2-40B4-BE49-F238E27FC236}">
                <a16:creationId xmlns:a16="http://schemas.microsoft.com/office/drawing/2014/main" id="{BE04F024-4B0C-AE9F-CF89-95419E621584}"/>
              </a:ext>
            </a:extLst>
          </p:cNvPr>
          <p:cNvGraphicFramePr/>
          <p:nvPr>
            <p:extLst>
              <p:ext uri="{D42A27DB-BD31-4B8C-83A1-F6EECF244321}">
                <p14:modId xmlns:p14="http://schemas.microsoft.com/office/powerpoint/2010/main" val="3996877303"/>
              </p:ext>
            </p:extLst>
          </p:nvPr>
        </p:nvGraphicFramePr>
        <p:xfrm>
          <a:off x="730074" y="1808966"/>
          <a:ext cx="4023425" cy="2817495"/>
        </p:xfrm>
        <a:graphic>
          <a:graphicData uri="http://schemas.openxmlformats.org/drawingml/2006/table">
            <a:tbl>
              <a:tblPr>
                <a:noFill/>
                <a:tableStyleId>{90AA4320-02E1-4A76-8B20-7675AF9A14E6}</a:tableStyleId>
              </a:tblPr>
              <a:tblGrid>
                <a:gridCol w="574775">
                  <a:extLst>
                    <a:ext uri="{9D8B030D-6E8A-4147-A177-3AD203B41FA5}">
                      <a16:colId xmlns:a16="http://schemas.microsoft.com/office/drawing/2014/main" val="20000"/>
                    </a:ext>
                  </a:extLst>
                </a:gridCol>
                <a:gridCol w="574775">
                  <a:extLst>
                    <a:ext uri="{9D8B030D-6E8A-4147-A177-3AD203B41FA5}">
                      <a16:colId xmlns:a16="http://schemas.microsoft.com/office/drawing/2014/main" val="20001"/>
                    </a:ext>
                  </a:extLst>
                </a:gridCol>
                <a:gridCol w="574775">
                  <a:extLst>
                    <a:ext uri="{9D8B030D-6E8A-4147-A177-3AD203B41FA5}">
                      <a16:colId xmlns:a16="http://schemas.microsoft.com/office/drawing/2014/main" val="20002"/>
                    </a:ext>
                  </a:extLst>
                </a:gridCol>
                <a:gridCol w="574775">
                  <a:extLst>
                    <a:ext uri="{9D8B030D-6E8A-4147-A177-3AD203B41FA5}">
                      <a16:colId xmlns:a16="http://schemas.microsoft.com/office/drawing/2014/main" val="20003"/>
                    </a:ext>
                  </a:extLst>
                </a:gridCol>
                <a:gridCol w="574775">
                  <a:extLst>
                    <a:ext uri="{9D8B030D-6E8A-4147-A177-3AD203B41FA5}">
                      <a16:colId xmlns:a16="http://schemas.microsoft.com/office/drawing/2014/main" val="20004"/>
                    </a:ext>
                  </a:extLst>
                </a:gridCol>
                <a:gridCol w="574775">
                  <a:extLst>
                    <a:ext uri="{9D8B030D-6E8A-4147-A177-3AD203B41FA5}">
                      <a16:colId xmlns:a16="http://schemas.microsoft.com/office/drawing/2014/main" val="20005"/>
                    </a:ext>
                  </a:extLst>
                </a:gridCol>
                <a:gridCol w="574775">
                  <a:extLst>
                    <a:ext uri="{9D8B030D-6E8A-4147-A177-3AD203B41FA5}">
                      <a16:colId xmlns:a16="http://schemas.microsoft.com/office/drawing/2014/main" val="20006"/>
                    </a:ext>
                  </a:extLst>
                </a:gridCol>
              </a:tblGrid>
              <a:tr h="419100">
                <a:tc>
                  <a:txBody>
                    <a:bodyPr/>
                    <a:lstStyle/>
                    <a:p>
                      <a:pPr marL="0" lvl="0" indent="0" algn="ctr" rtl="0">
                        <a:spcBef>
                          <a:spcPts val="0"/>
                        </a:spcBef>
                        <a:spcAft>
                          <a:spcPts val="0"/>
                        </a:spcAft>
                        <a:buNone/>
                      </a:pPr>
                      <a:r>
                        <a:rPr lang="en" sz="700" b="1">
                          <a:solidFill>
                            <a:srgbClr val="FFFFFF"/>
                          </a:solidFill>
                          <a:latin typeface="Helvetica Neue"/>
                          <a:ea typeface="Helvetica Neue"/>
                          <a:cs typeface="Helvetica Neue"/>
                          <a:sym typeface="Helvetica Neue"/>
                        </a:rPr>
                        <a:t>Part Number</a:t>
                      </a:r>
                      <a:endParaRPr sz="700" b="1">
                        <a:solidFill>
                          <a:srgbClr val="FFFFFF"/>
                        </a:solidFill>
                        <a:latin typeface="Helvetica Neue"/>
                        <a:ea typeface="Helvetica Neue"/>
                        <a:cs typeface="Helvetica Neue"/>
                        <a:sym typeface="Helvetica Neue"/>
                      </a:endParaRPr>
                    </a:p>
                  </a:txBody>
                  <a:tcPr marL="63500" marR="63500" marT="0" marB="0">
                    <a:lnL w="12700" cap="flat" cmpd="sng">
                      <a:solidFill>
                        <a:srgbClr val="156082"/>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156082"/>
                    </a:solidFill>
                  </a:tcPr>
                </a:tc>
                <a:tc>
                  <a:txBody>
                    <a:bodyPr/>
                    <a:lstStyle/>
                    <a:p>
                      <a:pPr marL="0" lvl="0" indent="0" algn="ctr" rtl="0">
                        <a:spcBef>
                          <a:spcPts val="0"/>
                        </a:spcBef>
                        <a:spcAft>
                          <a:spcPts val="0"/>
                        </a:spcAft>
                        <a:buNone/>
                      </a:pPr>
                      <a:r>
                        <a:rPr lang="en" sz="700" b="1">
                          <a:solidFill>
                            <a:srgbClr val="FFFFFF"/>
                          </a:solidFill>
                          <a:latin typeface="Helvetica Neue"/>
                          <a:ea typeface="Helvetica Neue"/>
                          <a:cs typeface="Helvetica Neue"/>
                          <a:sym typeface="Helvetica Neue"/>
                        </a:rPr>
                        <a:t>Part Name</a:t>
                      </a:r>
                      <a:endParaRPr sz="700" b="1">
                        <a:solidFill>
                          <a:srgbClr val="FFFFFF"/>
                        </a:solidFill>
                        <a:latin typeface="Helvetica Neue"/>
                        <a:ea typeface="Helvetica Neue"/>
                        <a:cs typeface="Helvetica Neue"/>
                        <a:sym typeface="Helvetica Neue"/>
                      </a:endParaRPr>
                    </a:p>
                  </a:txBody>
                  <a:tcPr marL="63500" marR="63500" marT="0" marB="0">
                    <a:lnL w="12700" cap="flat" cmpd="sng">
                      <a:solidFill>
                        <a:srgbClr val="000000"/>
                      </a:solidFill>
                      <a:prstDash val="solid"/>
                      <a:round/>
                      <a:headEnd type="none" w="sm" len="sm"/>
                      <a:tailEnd type="none" w="sm" len="sm"/>
                    </a:lnL>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156082"/>
                    </a:solidFill>
                  </a:tcPr>
                </a:tc>
                <a:tc>
                  <a:txBody>
                    <a:bodyPr/>
                    <a:lstStyle/>
                    <a:p>
                      <a:pPr marL="0" lvl="0" indent="0" algn="ctr" rtl="0">
                        <a:spcBef>
                          <a:spcPts val="0"/>
                        </a:spcBef>
                        <a:spcAft>
                          <a:spcPts val="0"/>
                        </a:spcAft>
                        <a:buNone/>
                      </a:pPr>
                      <a:r>
                        <a:rPr lang="en" sz="700" b="1">
                          <a:solidFill>
                            <a:srgbClr val="FFFFFF"/>
                          </a:solidFill>
                          <a:latin typeface="Helvetica Neue"/>
                          <a:ea typeface="Helvetica Neue"/>
                          <a:cs typeface="Helvetica Neue"/>
                          <a:sym typeface="Helvetica Neue"/>
                        </a:rPr>
                        <a:t>Quantity</a:t>
                      </a:r>
                      <a:endParaRPr sz="700" b="1">
                        <a:solidFill>
                          <a:srgbClr val="FFFFFF"/>
                        </a:solidFill>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156082"/>
                    </a:solidFill>
                  </a:tcPr>
                </a:tc>
                <a:tc>
                  <a:txBody>
                    <a:bodyPr/>
                    <a:lstStyle/>
                    <a:p>
                      <a:pPr marL="0" lvl="0" indent="0" algn="ctr" rtl="0">
                        <a:spcBef>
                          <a:spcPts val="0"/>
                        </a:spcBef>
                        <a:spcAft>
                          <a:spcPts val="0"/>
                        </a:spcAft>
                        <a:buNone/>
                      </a:pPr>
                      <a:r>
                        <a:rPr lang="en" sz="700" b="1" dirty="0">
                          <a:solidFill>
                            <a:srgbClr val="FFFFFF"/>
                          </a:solidFill>
                          <a:latin typeface="Helvetica Neue"/>
                          <a:ea typeface="Helvetica Neue"/>
                          <a:cs typeface="Helvetica Neue"/>
                          <a:sym typeface="Helvetica Neue"/>
                        </a:rPr>
                        <a:t>Vendor</a:t>
                      </a:r>
                      <a:endParaRPr sz="700" b="1" dirty="0">
                        <a:solidFill>
                          <a:srgbClr val="FFFFFF"/>
                        </a:solidFill>
                        <a:latin typeface="Helvetica Neue"/>
                        <a:ea typeface="Helvetica Neue"/>
                        <a:cs typeface="Helvetica Neue"/>
                        <a:sym typeface="Helvetica Neue"/>
                      </a:endParaRPr>
                    </a:p>
                  </a:txBody>
                  <a:tcPr marL="63500" marR="63500" marT="0" marB="0">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156082"/>
                    </a:solidFill>
                  </a:tcPr>
                </a:tc>
                <a:tc>
                  <a:txBody>
                    <a:bodyPr/>
                    <a:lstStyle/>
                    <a:p>
                      <a:pPr marL="0" lvl="0" indent="0" algn="ctr" rtl="0">
                        <a:spcBef>
                          <a:spcPts val="0"/>
                        </a:spcBef>
                        <a:spcAft>
                          <a:spcPts val="0"/>
                        </a:spcAft>
                        <a:buNone/>
                      </a:pPr>
                      <a:r>
                        <a:rPr lang="en" sz="700" b="1" dirty="0">
                          <a:solidFill>
                            <a:srgbClr val="FFFFFF"/>
                          </a:solidFill>
                          <a:latin typeface="Helvetica Neue"/>
                          <a:ea typeface="Helvetica Neue"/>
                          <a:cs typeface="Helvetica Neue"/>
                          <a:sym typeface="Helvetica Neue"/>
                        </a:rPr>
                        <a:t>Price (Taxes &amp; Quantity Included)</a:t>
                      </a:r>
                      <a:endParaRPr sz="700" b="1" dirty="0">
                        <a:solidFill>
                          <a:srgbClr val="FFFFFF"/>
                        </a:solidFill>
                        <a:latin typeface="Helvetica Neue"/>
                        <a:ea typeface="Helvetica Neue"/>
                        <a:cs typeface="Helvetica Neue"/>
                        <a:sym typeface="Helvetica Neue"/>
                      </a:endParaRPr>
                    </a:p>
                  </a:txBody>
                  <a:tcPr marL="63500" marR="63500" marT="0" marB="0">
                    <a:lnR w="12700" cap="flat" cmpd="sng">
                      <a:solidFill>
                        <a:srgbClr val="156082"/>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156082"/>
                    </a:solidFill>
                  </a:tcPr>
                </a:tc>
                <a:tc>
                  <a:txBody>
                    <a:bodyPr/>
                    <a:lstStyle/>
                    <a:p>
                      <a:pPr marL="0" lvl="0" indent="0" algn="ctr" rtl="0">
                        <a:spcBef>
                          <a:spcPts val="0"/>
                        </a:spcBef>
                        <a:spcAft>
                          <a:spcPts val="0"/>
                        </a:spcAft>
                        <a:buNone/>
                      </a:pPr>
                      <a:r>
                        <a:rPr lang="en" sz="700" b="1" dirty="0">
                          <a:solidFill>
                            <a:srgbClr val="FFFFFF"/>
                          </a:solidFill>
                          <a:latin typeface="Helvetica Neue"/>
                          <a:ea typeface="Helvetica Neue"/>
                          <a:cs typeface="Helvetica Neue"/>
                          <a:sym typeface="Helvetica Neue"/>
                        </a:rPr>
                        <a:t>Date Purchased</a:t>
                      </a:r>
                      <a:endParaRPr sz="700" b="1" dirty="0">
                        <a:solidFill>
                          <a:srgbClr val="FFFFFF"/>
                        </a:solidFill>
                        <a:latin typeface="Helvetica Neue"/>
                        <a:ea typeface="Helvetica Neue"/>
                        <a:cs typeface="Helvetica Neue"/>
                        <a:sym typeface="Helvetica Neue"/>
                      </a:endParaRPr>
                    </a:p>
                  </a:txBody>
                  <a:tcPr marL="63500" marR="63500" marT="0" marB="0">
                    <a:lnL w="12700" cap="flat" cmpd="sng">
                      <a:solidFill>
                        <a:srgbClr val="156082"/>
                      </a:solidFill>
                      <a:prstDash val="solid"/>
                      <a:round/>
                      <a:headEnd type="none" w="sm" len="sm"/>
                      <a:tailEnd type="none" w="sm" len="sm"/>
                    </a:lnL>
                    <a:lnR w="12700" cap="flat" cmpd="sng">
                      <a:solidFill>
                        <a:srgbClr val="156082"/>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156082"/>
                    </a:solidFill>
                  </a:tcPr>
                </a:tc>
                <a:tc>
                  <a:txBody>
                    <a:bodyPr/>
                    <a:lstStyle/>
                    <a:p>
                      <a:pPr marL="0" lvl="0" indent="0" algn="ctr" rtl="0">
                        <a:spcBef>
                          <a:spcPts val="0"/>
                        </a:spcBef>
                        <a:spcAft>
                          <a:spcPts val="0"/>
                        </a:spcAft>
                        <a:buNone/>
                      </a:pPr>
                      <a:r>
                        <a:rPr lang="en" sz="700" b="1" dirty="0">
                          <a:solidFill>
                            <a:srgbClr val="FFFFFF"/>
                          </a:solidFill>
                          <a:latin typeface="Helvetica Neue"/>
                          <a:ea typeface="Helvetica Neue"/>
                          <a:cs typeface="Helvetica Neue"/>
                          <a:sym typeface="Helvetica Neue"/>
                        </a:rPr>
                        <a:t>Date Received</a:t>
                      </a:r>
                      <a:endParaRPr sz="700" b="1" dirty="0">
                        <a:solidFill>
                          <a:srgbClr val="FFFFFF"/>
                        </a:solidFill>
                        <a:latin typeface="Helvetica Neue"/>
                        <a:ea typeface="Helvetica Neue"/>
                        <a:cs typeface="Helvetica Neue"/>
                        <a:sym typeface="Helvetica Neue"/>
                      </a:endParaRPr>
                    </a:p>
                  </a:txBody>
                  <a:tcPr marL="63500" marR="63500" marT="0" marB="0">
                    <a:lnL w="12700" cap="flat" cmpd="sng">
                      <a:solidFill>
                        <a:srgbClr val="156082"/>
                      </a:solidFill>
                      <a:prstDash val="solid"/>
                      <a:round/>
                      <a:headEnd type="none" w="sm" len="sm"/>
                      <a:tailEnd type="none" w="sm" len="sm"/>
                    </a:lnL>
                    <a:lnR w="12700" cap="flat" cmpd="sng">
                      <a:solidFill>
                        <a:srgbClr val="156082"/>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156082"/>
                    </a:solidFill>
                  </a:tcPr>
                </a:tc>
                <a:extLst>
                  <a:ext uri="{0D108BD9-81ED-4DB2-BD59-A6C34878D82A}">
                    <a16:rowId xmlns:a16="http://schemas.microsoft.com/office/drawing/2014/main" val="10000"/>
                  </a:ext>
                </a:extLst>
              </a:tr>
              <a:tr h="571500">
                <a:tc>
                  <a:txBody>
                    <a:bodyPr/>
                    <a:lstStyle/>
                    <a:p>
                      <a:pPr marL="0" lvl="0" indent="0" algn="l" rtl="0">
                        <a:spcBef>
                          <a:spcPts val="1200"/>
                        </a:spcBef>
                        <a:spcAft>
                          <a:spcPts val="0"/>
                        </a:spcAft>
                        <a:buNone/>
                      </a:pPr>
                      <a:r>
                        <a:rPr lang="en" sz="700">
                          <a:latin typeface="Helvetica Neue"/>
                          <a:ea typeface="Helvetica Neue"/>
                          <a:cs typeface="Helvetica Neue"/>
                          <a:sym typeface="Helvetica Neue"/>
                        </a:rPr>
                        <a:t>N/A</a:t>
                      </a:r>
                      <a:endParaRPr sz="700">
                        <a:latin typeface="Helvetica Neue"/>
                        <a:ea typeface="Helvetica Neue"/>
                        <a:cs typeface="Helvetica Neue"/>
                        <a:sym typeface="Helvetica Neue"/>
                      </a:endParaRPr>
                    </a:p>
                  </a:txBody>
                  <a:tcPr marL="63500" marR="63500" marT="0" marB="0" anchor="b">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dirty="0">
                          <a:latin typeface="Helvetica Neue"/>
                          <a:ea typeface="Helvetica Neue"/>
                          <a:cs typeface="Helvetica Neue"/>
                          <a:sym typeface="Helvetica Neue"/>
                        </a:rPr>
                        <a:t>Miuzei Super Kit, Adruino Project</a:t>
                      </a:r>
                      <a:endParaRPr sz="700" dirty="0">
                        <a:latin typeface="Helvetica Neue"/>
                        <a:ea typeface="Helvetica Neue"/>
                        <a:cs typeface="Helvetica Neue"/>
                        <a:sym typeface="Helvetica Neue"/>
                      </a:endParaRPr>
                    </a:p>
                  </a:txBody>
                  <a:tcPr marL="63500" marR="63500" marT="0" marB="0" anchor="b">
                    <a:lnL w="12700" cap="flat" cmpd="sng">
                      <a:solidFill>
                        <a:srgbClr val="45B0E1"/>
                      </a:solidFill>
                      <a:prstDash val="solid"/>
                      <a:round/>
                      <a:headEnd type="none" w="sm" len="sm"/>
                      <a:tailEnd type="none" w="sm" len="sm"/>
                    </a:lnL>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a:latin typeface="Helvetica Neue"/>
                          <a:ea typeface="Helvetica Neue"/>
                          <a:cs typeface="Helvetica Neue"/>
                          <a:sym typeface="Helvetica Neue"/>
                        </a:rPr>
                        <a:t>1</a:t>
                      </a:r>
                      <a:endParaRPr sz="700">
                        <a:latin typeface="Helvetica Neue"/>
                        <a:ea typeface="Helvetica Neue"/>
                        <a:cs typeface="Helvetica Neue"/>
                        <a:sym typeface="Helvetica Neue"/>
                      </a:endParaRPr>
                    </a:p>
                  </a:txBody>
                  <a:tcPr marL="63500" marR="63500" marT="0" marB="0" anchor="b">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a:latin typeface="Helvetica Neue"/>
                          <a:ea typeface="Helvetica Neue"/>
                          <a:cs typeface="Helvetica Neue"/>
                          <a:sym typeface="Helvetica Neue"/>
                        </a:rPr>
                        <a:t>Amazon</a:t>
                      </a:r>
                      <a:endParaRPr sz="700">
                        <a:latin typeface="Helvetica Neue"/>
                        <a:ea typeface="Helvetica Neue"/>
                        <a:cs typeface="Helvetica Neue"/>
                        <a:sym typeface="Helvetica Neue"/>
                      </a:endParaRPr>
                    </a:p>
                  </a:txBody>
                  <a:tcPr marL="63500" marR="63500" marT="0" marB="0" anchor="b">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dirty="0">
                          <a:latin typeface="Helvetica Neue"/>
                          <a:ea typeface="Helvetica Neue"/>
                          <a:cs typeface="Helvetica Neue"/>
                          <a:sym typeface="Helvetica Neue"/>
                        </a:rPr>
                        <a:t>$38.33</a:t>
                      </a:r>
                      <a:endParaRPr sz="700" dirty="0">
                        <a:latin typeface="Helvetica Neue"/>
                        <a:ea typeface="Helvetica Neue"/>
                        <a:cs typeface="Helvetica Neue"/>
                        <a:sym typeface="Helvetica Neue"/>
                      </a:endParaRPr>
                    </a:p>
                  </a:txBody>
                  <a:tcPr marL="63500" marR="63500" marT="0" marB="0" anchor="b">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a:latin typeface="Helvetica Neue"/>
                          <a:ea typeface="Helvetica Neue"/>
                          <a:cs typeface="Helvetica Neue"/>
                          <a:sym typeface="Helvetica Neue"/>
                        </a:rPr>
                        <a:t>Sep. 26th, 2022</a:t>
                      </a:r>
                      <a:endParaRPr sz="700">
                        <a:latin typeface="Helvetica Neue"/>
                        <a:ea typeface="Helvetica Neue"/>
                        <a:cs typeface="Helvetica Neue"/>
                        <a:sym typeface="Helvetica Neue"/>
                      </a:endParaRPr>
                    </a:p>
                  </a:txBody>
                  <a:tcPr marL="63500" marR="63500" marT="0" marB="0" anchor="b">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a:latin typeface="Helvetica Neue"/>
                          <a:ea typeface="Helvetica Neue"/>
                          <a:cs typeface="Helvetica Neue"/>
                          <a:sym typeface="Helvetica Neue"/>
                        </a:rPr>
                        <a:t>Oct. 2nd, 2022</a:t>
                      </a:r>
                      <a:endParaRPr sz="700">
                        <a:latin typeface="Helvetica Neue"/>
                        <a:ea typeface="Helvetica Neue"/>
                        <a:cs typeface="Helvetica Neue"/>
                        <a:sym typeface="Helvetica Neue"/>
                      </a:endParaRPr>
                    </a:p>
                  </a:txBody>
                  <a:tcPr marL="63500" marR="63500" marT="0" marB="0" anchor="b">
                    <a:lnR w="12700" cap="flat" cmpd="sng">
                      <a:solidFill>
                        <a:srgbClr val="45B0E1"/>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extLst>
                  <a:ext uri="{0D108BD9-81ED-4DB2-BD59-A6C34878D82A}">
                    <a16:rowId xmlns:a16="http://schemas.microsoft.com/office/drawing/2014/main" val="10001"/>
                  </a:ext>
                </a:extLst>
              </a:tr>
              <a:tr h="466725">
                <a:tc>
                  <a:txBody>
                    <a:bodyPr/>
                    <a:lstStyle/>
                    <a:p>
                      <a:pPr marL="0" lvl="0" indent="0" algn="l" rtl="0">
                        <a:spcBef>
                          <a:spcPts val="1200"/>
                        </a:spcBef>
                        <a:spcAft>
                          <a:spcPts val="0"/>
                        </a:spcAft>
                        <a:buNone/>
                      </a:pPr>
                      <a:r>
                        <a:rPr lang="en" sz="700">
                          <a:latin typeface="Helvetica Neue"/>
                          <a:ea typeface="Helvetica Neue"/>
                          <a:cs typeface="Helvetica Neue"/>
                          <a:sym typeface="Helvetica Neue"/>
                        </a:rPr>
                        <a:t>HC-SR501</a:t>
                      </a:r>
                      <a:endParaRPr sz="700">
                        <a:latin typeface="Helvetica Neue"/>
                        <a:ea typeface="Helvetica Neue"/>
                        <a:cs typeface="Helvetica Neue"/>
                        <a:sym typeface="Helvetica Neue"/>
                      </a:endParaRPr>
                    </a:p>
                  </a:txBody>
                  <a:tcPr marL="63500" marR="63500" marT="0" marB="0" anchor="b">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a:latin typeface="Helvetica Neue"/>
                          <a:ea typeface="Helvetica Neue"/>
                          <a:cs typeface="Helvetica Neue"/>
                          <a:sym typeface="Helvetica Neue"/>
                        </a:rPr>
                        <a:t>Infrared Motion Sensor</a:t>
                      </a:r>
                      <a:endParaRPr sz="700">
                        <a:latin typeface="Helvetica Neue"/>
                        <a:ea typeface="Helvetica Neue"/>
                        <a:cs typeface="Helvetica Neue"/>
                        <a:sym typeface="Helvetica Neue"/>
                      </a:endParaRPr>
                    </a:p>
                  </a:txBody>
                  <a:tcPr marL="63500" marR="63500" marT="0" marB="0" anchor="b">
                    <a:lnL w="12700" cap="flat" cmpd="sng">
                      <a:solidFill>
                        <a:srgbClr val="45B0E1"/>
                      </a:solidFill>
                      <a:prstDash val="solid"/>
                      <a:round/>
                      <a:headEnd type="none" w="sm" len="sm"/>
                      <a:tailEnd type="none" w="sm" len="sm"/>
                    </a:lnL>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a:latin typeface="Helvetica Neue"/>
                          <a:ea typeface="Helvetica Neue"/>
                          <a:cs typeface="Helvetica Neue"/>
                          <a:sym typeface="Helvetica Neue"/>
                        </a:rPr>
                        <a:t>3</a:t>
                      </a:r>
                      <a:endParaRPr sz="700">
                        <a:latin typeface="Helvetica Neue"/>
                        <a:ea typeface="Helvetica Neue"/>
                        <a:cs typeface="Helvetica Neue"/>
                        <a:sym typeface="Helvetica Neue"/>
                      </a:endParaRPr>
                    </a:p>
                  </a:txBody>
                  <a:tcPr marL="63500" marR="63500" marT="0" marB="0" anchor="b">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a:latin typeface="Helvetica Neue"/>
                          <a:ea typeface="Helvetica Neue"/>
                          <a:cs typeface="Helvetica Neue"/>
                          <a:sym typeface="Helvetica Neue"/>
                        </a:rPr>
                        <a:t>Amazon</a:t>
                      </a:r>
                      <a:endParaRPr sz="700">
                        <a:latin typeface="Helvetica Neue"/>
                        <a:ea typeface="Helvetica Neue"/>
                        <a:cs typeface="Helvetica Neue"/>
                        <a:sym typeface="Helvetica Neue"/>
                      </a:endParaRPr>
                    </a:p>
                  </a:txBody>
                  <a:tcPr marL="63500" marR="63500" marT="0" marB="0" anchor="b">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a:latin typeface="Helvetica Neue"/>
                          <a:ea typeface="Helvetica Neue"/>
                          <a:cs typeface="Helvetica Neue"/>
                          <a:sym typeface="Helvetica Neue"/>
                        </a:rPr>
                        <a:t>$7.76</a:t>
                      </a:r>
                      <a:endParaRPr sz="700">
                        <a:latin typeface="Helvetica Neue"/>
                        <a:ea typeface="Helvetica Neue"/>
                        <a:cs typeface="Helvetica Neue"/>
                        <a:sym typeface="Helvetica Neue"/>
                      </a:endParaRPr>
                    </a:p>
                  </a:txBody>
                  <a:tcPr marL="63500" marR="63500" marT="0" marB="0" anchor="b">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a:latin typeface="Helvetica Neue"/>
                          <a:ea typeface="Helvetica Neue"/>
                          <a:cs typeface="Helvetica Neue"/>
                          <a:sym typeface="Helvetica Neue"/>
                        </a:rPr>
                        <a:t>Feb. 14th, 2024</a:t>
                      </a:r>
                      <a:endParaRPr sz="700">
                        <a:latin typeface="Helvetica Neue"/>
                        <a:ea typeface="Helvetica Neue"/>
                        <a:cs typeface="Helvetica Neue"/>
                        <a:sym typeface="Helvetica Neue"/>
                      </a:endParaRPr>
                    </a:p>
                  </a:txBody>
                  <a:tcPr marL="63500" marR="63500" marT="0" marB="0" anchor="b">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a:latin typeface="Helvetica Neue"/>
                          <a:ea typeface="Helvetica Neue"/>
                          <a:cs typeface="Helvetica Neue"/>
                          <a:sym typeface="Helvetica Neue"/>
                        </a:rPr>
                        <a:t>Feb. 15th, 2024</a:t>
                      </a:r>
                      <a:endParaRPr sz="700">
                        <a:latin typeface="Helvetica Neue"/>
                        <a:ea typeface="Helvetica Neue"/>
                        <a:cs typeface="Helvetica Neue"/>
                        <a:sym typeface="Helvetica Neue"/>
                      </a:endParaRPr>
                    </a:p>
                  </a:txBody>
                  <a:tcPr marL="63500" marR="63500" marT="0" marB="0" anchor="b">
                    <a:lnR w="12700" cap="flat" cmpd="sng">
                      <a:solidFill>
                        <a:srgbClr val="45B0E1"/>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extLst>
                  <a:ext uri="{0D108BD9-81ED-4DB2-BD59-A6C34878D82A}">
                    <a16:rowId xmlns:a16="http://schemas.microsoft.com/office/drawing/2014/main" val="10002"/>
                  </a:ext>
                </a:extLst>
              </a:tr>
              <a:tr h="676275">
                <a:tc>
                  <a:txBody>
                    <a:bodyPr/>
                    <a:lstStyle/>
                    <a:p>
                      <a:pPr marL="0" lvl="0" indent="0" algn="l" rtl="0">
                        <a:spcBef>
                          <a:spcPts val="1200"/>
                        </a:spcBef>
                        <a:spcAft>
                          <a:spcPts val="0"/>
                        </a:spcAft>
                        <a:buNone/>
                      </a:pPr>
                      <a:r>
                        <a:rPr lang="en" sz="700">
                          <a:latin typeface="Helvetica Neue"/>
                          <a:ea typeface="Helvetica Neue"/>
                          <a:cs typeface="Helvetica Neue"/>
                          <a:sym typeface="Helvetica Neue"/>
                        </a:rPr>
                        <a:t>B07B4DNJ2L</a:t>
                      </a:r>
                      <a:endParaRPr sz="700">
                        <a:latin typeface="Helvetica Neue"/>
                        <a:ea typeface="Helvetica Neue"/>
                        <a:cs typeface="Helvetica Neue"/>
                        <a:sym typeface="Helvetica Neue"/>
                      </a:endParaRPr>
                    </a:p>
                  </a:txBody>
                  <a:tcPr marL="63500" marR="63500" marT="0" marB="0" anchor="b">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a:latin typeface="Helvetica Neue"/>
                          <a:ea typeface="Helvetica Neue"/>
                          <a:cs typeface="Helvetica Neue"/>
                          <a:sym typeface="Helvetica Neue"/>
                        </a:rPr>
                        <a:t>50kg Strain Gauge Weight Sensor</a:t>
                      </a:r>
                      <a:endParaRPr sz="700">
                        <a:latin typeface="Helvetica Neue"/>
                        <a:ea typeface="Helvetica Neue"/>
                        <a:cs typeface="Helvetica Neue"/>
                        <a:sym typeface="Helvetica Neue"/>
                      </a:endParaRPr>
                    </a:p>
                  </a:txBody>
                  <a:tcPr marL="63500" marR="63500" marT="0" marB="0" anchor="b">
                    <a:lnL w="12700" cap="flat" cmpd="sng">
                      <a:solidFill>
                        <a:srgbClr val="45B0E1"/>
                      </a:solidFill>
                      <a:prstDash val="solid"/>
                      <a:round/>
                      <a:headEnd type="none" w="sm" len="sm"/>
                      <a:tailEnd type="none" w="sm" len="sm"/>
                    </a:lnL>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a:latin typeface="Helvetica Neue"/>
                          <a:ea typeface="Helvetica Neue"/>
                          <a:cs typeface="Helvetica Neue"/>
                          <a:sym typeface="Helvetica Neue"/>
                        </a:rPr>
                        <a:t>1</a:t>
                      </a:r>
                      <a:endParaRPr sz="700">
                        <a:latin typeface="Helvetica Neue"/>
                        <a:ea typeface="Helvetica Neue"/>
                        <a:cs typeface="Helvetica Neue"/>
                        <a:sym typeface="Helvetica Neue"/>
                      </a:endParaRPr>
                    </a:p>
                  </a:txBody>
                  <a:tcPr marL="63500" marR="63500" marT="0" marB="0" anchor="b">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a:latin typeface="Helvetica Neue"/>
                          <a:ea typeface="Helvetica Neue"/>
                          <a:cs typeface="Helvetica Neue"/>
                          <a:sym typeface="Helvetica Neue"/>
                        </a:rPr>
                        <a:t>Amazon</a:t>
                      </a:r>
                      <a:endParaRPr sz="700">
                        <a:latin typeface="Helvetica Neue"/>
                        <a:ea typeface="Helvetica Neue"/>
                        <a:cs typeface="Helvetica Neue"/>
                        <a:sym typeface="Helvetica Neue"/>
                      </a:endParaRPr>
                    </a:p>
                  </a:txBody>
                  <a:tcPr marL="63500" marR="63500" marT="0" marB="0" anchor="b">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dirty="0">
                          <a:latin typeface="Helvetica Neue"/>
                          <a:ea typeface="Helvetica Neue"/>
                          <a:cs typeface="Helvetica Neue"/>
                          <a:sym typeface="Helvetica Neue"/>
                        </a:rPr>
                        <a:t>$9.57</a:t>
                      </a:r>
                      <a:endParaRPr sz="700" dirty="0">
                        <a:latin typeface="Helvetica Neue"/>
                        <a:ea typeface="Helvetica Neue"/>
                        <a:cs typeface="Helvetica Neue"/>
                        <a:sym typeface="Helvetica Neue"/>
                      </a:endParaRPr>
                    </a:p>
                  </a:txBody>
                  <a:tcPr marL="63500" marR="63500" marT="0" marB="0" anchor="b">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a:latin typeface="Helvetica Neue"/>
                          <a:ea typeface="Helvetica Neue"/>
                          <a:cs typeface="Helvetica Neue"/>
                          <a:sym typeface="Helvetica Neue"/>
                        </a:rPr>
                        <a:t>Feb. 15th, 2024</a:t>
                      </a:r>
                      <a:endParaRPr sz="700">
                        <a:latin typeface="Helvetica Neue"/>
                        <a:ea typeface="Helvetica Neue"/>
                        <a:cs typeface="Helvetica Neue"/>
                        <a:sym typeface="Helvetica Neue"/>
                      </a:endParaRPr>
                    </a:p>
                  </a:txBody>
                  <a:tcPr marL="63500" marR="63500" marT="0" marB="0" anchor="b">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a:latin typeface="Helvetica Neue"/>
                          <a:ea typeface="Helvetica Neue"/>
                          <a:cs typeface="Helvetica Neue"/>
                          <a:sym typeface="Helvetica Neue"/>
                        </a:rPr>
                        <a:t>Feb. 16th, 2024</a:t>
                      </a:r>
                      <a:endParaRPr sz="700">
                        <a:latin typeface="Helvetica Neue"/>
                        <a:ea typeface="Helvetica Neue"/>
                        <a:cs typeface="Helvetica Neue"/>
                        <a:sym typeface="Helvetica Neue"/>
                      </a:endParaRPr>
                    </a:p>
                  </a:txBody>
                  <a:tcPr marL="63500" marR="63500" marT="0" marB="0" anchor="b">
                    <a:lnR w="12700" cap="flat" cmpd="sng">
                      <a:solidFill>
                        <a:srgbClr val="45B0E1"/>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extLst>
                  <a:ext uri="{0D108BD9-81ED-4DB2-BD59-A6C34878D82A}">
                    <a16:rowId xmlns:a16="http://schemas.microsoft.com/office/drawing/2014/main" val="10003"/>
                  </a:ext>
                </a:extLst>
              </a:tr>
              <a:tr h="676275">
                <a:tc>
                  <a:txBody>
                    <a:bodyPr/>
                    <a:lstStyle/>
                    <a:p>
                      <a:pPr marL="0" lvl="0" indent="0" algn="l" rtl="0">
                        <a:spcBef>
                          <a:spcPts val="1200"/>
                        </a:spcBef>
                        <a:spcAft>
                          <a:spcPts val="0"/>
                        </a:spcAft>
                        <a:buNone/>
                      </a:pPr>
                      <a:r>
                        <a:rPr lang="en" sz="700" dirty="0">
                          <a:latin typeface="Helvetica Neue"/>
                          <a:ea typeface="Helvetica Neue"/>
                          <a:cs typeface="Helvetica Neue"/>
                          <a:sym typeface="Helvetica Neue"/>
                        </a:rPr>
                        <a:t>S18X2+S19X2</a:t>
                      </a:r>
                      <a:endParaRPr sz="700" dirty="0">
                        <a:latin typeface="Helvetica Neue"/>
                        <a:ea typeface="Helvetica Neue"/>
                        <a:cs typeface="Helvetica Neue"/>
                        <a:sym typeface="Helvetica Neue"/>
                      </a:endParaRPr>
                    </a:p>
                  </a:txBody>
                  <a:tcPr marL="63500" marR="63500" marT="0" marB="0" anchor="b">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a:latin typeface="Helvetica Neue"/>
                          <a:ea typeface="Helvetica Neue"/>
                          <a:cs typeface="Helvetica Neue"/>
                          <a:sym typeface="Helvetica Neue"/>
                        </a:rPr>
                        <a:t>ShangHJ 2pc 20kg Load Cell Weighing Sensor</a:t>
                      </a:r>
                      <a:endParaRPr sz="700">
                        <a:latin typeface="Helvetica Neue"/>
                        <a:ea typeface="Helvetica Neue"/>
                        <a:cs typeface="Helvetica Neue"/>
                        <a:sym typeface="Helvetica Neue"/>
                      </a:endParaRPr>
                    </a:p>
                  </a:txBody>
                  <a:tcPr marL="63500" marR="63500" marT="0" marB="0" anchor="b">
                    <a:lnL w="12700" cap="flat" cmpd="sng">
                      <a:solidFill>
                        <a:srgbClr val="45B0E1"/>
                      </a:solidFill>
                      <a:prstDash val="solid"/>
                      <a:round/>
                      <a:headEnd type="none" w="sm" len="sm"/>
                      <a:tailEnd type="none" w="sm" len="sm"/>
                    </a:lnL>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a:latin typeface="Helvetica Neue"/>
                          <a:ea typeface="Helvetica Neue"/>
                          <a:cs typeface="Helvetica Neue"/>
                          <a:sym typeface="Helvetica Neue"/>
                        </a:rPr>
                        <a:t>1</a:t>
                      </a:r>
                      <a:endParaRPr sz="700">
                        <a:latin typeface="Helvetica Neue"/>
                        <a:ea typeface="Helvetica Neue"/>
                        <a:cs typeface="Helvetica Neue"/>
                        <a:sym typeface="Helvetica Neue"/>
                      </a:endParaRPr>
                    </a:p>
                  </a:txBody>
                  <a:tcPr marL="63500" marR="63500" marT="0" marB="0" anchor="b">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a:latin typeface="Helvetica Neue"/>
                          <a:ea typeface="Helvetica Neue"/>
                          <a:cs typeface="Helvetica Neue"/>
                          <a:sym typeface="Helvetica Neue"/>
                        </a:rPr>
                        <a:t>Amazon</a:t>
                      </a:r>
                      <a:endParaRPr sz="700">
                        <a:latin typeface="Helvetica Neue"/>
                        <a:ea typeface="Helvetica Neue"/>
                        <a:cs typeface="Helvetica Neue"/>
                        <a:sym typeface="Helvetica Neue"/>
                      </a:endParaRPr>
                    </a:p>
                  </a:txBody>
                  <a:tcPr marL="63500" marR="63500" marT="0" marB="0" anchor="b">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a:latin typeface="Helvetica Neue"/>
                          <a:ea typeface="Helvetica Neue"/>
                          <a:cs typeface="Helvetica Neue"/>
                          <a:sym typeface="Helvetica Neue"/>
                        </a:rPr>
                        <a:t>$11.90</a:t>
                      </a:r>
                      <a:endParaRPr sz="700">
                        <a:latin typeface="Helvetica Neue"/>
                        <a:ea typeface="Helvetica Neue"/>
                        <a:cs typeface="Helvetica Neue"/>
                        <a:sym typeface="Helvetica Neue"/>
                      </a:endParaRPr>
                    </a:p>
                  </a:txBody>
                  <a:tcPr marL="63500" marR="63500" marT="0" marB="0" anchor="b">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dirty="0">
                          <a:latin typeface="Helvetica Neue"/>
                          <a:ea typeface="Helvetica Neue"/>
                          <a:cs typeface="Helvetica Neue"/>
                          <a:sym typeface="Helvetica Neue"/>
                        </a:rPr>
                        <a:t>April 10th, 2024</a:t>
                      </a:r>
                      <a:endParaRPr sz="700" dirty="0">
                        <a:latin typeface="Helvetica Neue"/>
                        <a:ea typeface="Helvetica Neue"/>
                        <a:cs typeface="Helvetica Neue"/>
                        <a:sym typeface="Helvetica Neue"/>
                      </a:endParaRPr>
                    </a:p>
                  </a:txBody>
                  <a:tcPr marL="63500" marR="63500" marT="0" marB="0" anchor="b">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tc>
                  <a:txBody>
                    <a:bodyPr/>
                    <a:lstStyle/>
                    <a:p>
                      <a:pPr marL="0" lvl="0" indent="0" algn="l" rtl="0">
                        <a:spcBef>
                          <a:spcPts val="1200"/>
                        </a:spcBef>
                        <a:spcAft>
                          <a:spcPts val="0"/>
                        </a:spcAft>
                        <a:buNone/>
                      </a:pPr>
                      <a:r>
                        <a:rPr lang="en" sz="700" dirty="0">
                          <a:latin typeface="Helvetica Neue"/>
                          <a:ea typeface="Helvetica Neue"/>
                          <a:cs typeface="Helvetica Neue"/>
                          <a:sym typeface="Helvetica Neue"/>
                        </a:rPr>
                        <a:t>April 11th, 2024</a:t>
                      </a:r>
                      <a:endParaRPr sz="700" dirty="0">
                        <a:latin typeface="Helvetica Neue"/>
                        <a:ea typeface="Helvetica Neue"/>
                        <a:cs typeface="Helvetica Neue"/>
                        <a:sym typeface="Helvetica Neue"/>
                      </a:endParaRPr>
                    </a:p>
                  </a:txBody>
                  <a:tcPr marL="63500" marR="63500" marT="0" marB="0" anchor="b">
                    <a:lnR w="12700" cap="flat" cmpd="sng">
                      <a:solidFill>
                        <a:srgbClr val="45B0E1"/>
                      </a:solidFill>
                      <a:prstDash val="solid"/>
                      <a:round/>
                      <a:headEnd type="none" w="sm" len="sm"/>
                      <a:tailEnd type="none" w="sm" len="sm"/>
                    </a:lnR>
                    <a:lnT w="12700" cap="flat" cmpd="sng">
                      <a:solidFill>
                        <a:srgbClr val="156082"/>
                      </a:solidFill>
                      <a:prstDash val="solid"/>
                      <a:round/>
                      <a:headEnd type="none" w="sm" len="sm"/>
                      <a:tailEnd type="none" w="sm" len="sm"/>
                    </a:lnT>
                    <a:lnB w="12700" cap="flat" cmpd="sng">
                      <a:solidFill>
                        <a:srgbClr val="156082"/>
                      </a:solidFill>
                      <a:prstDash val="solid"/>
                      <a:round/>
                      <a:headEnd type="none" w="sm" len="sm"/>
                      <a:tailEnd type="none" w="sm" len="sm"/>
                    </a:lnB>
                    <a:solidFill>
                      <a:srgbClr val="C1E4F5"/>
                    </a:solidFill>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48047"/>
    </mc:Choice>
    <mc:Fallback xmlns="">
      <p:transition spd="slow" advTm="48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4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8A1B90-3295-549B-2B75-8E71BF17708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sp>
        <p:nvSpPr>
          <p:cNvPr id="5" name="Title 1">
            <a:extLst>
              <a:ext uri="{FF2B5EF4-FFF2-40B4-BE49-F238E27FC236}">
                <a16:creationId xmlns:a16="http://schemas.microsoft.com/office/drawing/2014/main" id="{D39FDB96-1FFC-526C-A51F-A97DE1100A2E}"/>
              </a:ext>
            </a:extLst>
          </p:cNvPr>
          <p:cNvSpPr>
            <a:spLocks noGrp="1"/>
          </p:cNvSpPr>
          <p:nvPr>
            <p:ph type="title"/>
          </p:nvPr>
        </p:nvSpPr>
        <p:spPr>
          <a:xfrm>
            <a:off x="730000" y="1318650"/>
            <a:ext cx="3300900" cy="1381500"/>
          </a:xfrm>
        </p:spPr>
        <p:txBody>
          <a:bodyPr/>
          <a:lstStyle/>
          <a:p>
            <a:r>
              <a:rPr lang="en-US" dirty="0"/>
              <a:t>Division of Work</a:t>
            </a:r>
          </a:p>
        </p:txBody>
      </p:sp>
      <p:sp>
        <p:nvSpPr>
          <p:cNvPr id="6" name="Slide Number Placeholder 3">
            <a:extLst>
              <a:ext uri="{FF2B5EF4-FFF2-40B4-BE49-F238E27FC236}">
                <a16:creationId xmlns:a16="http://schemas.microsoft.com/office/drawing/2014/main" id="{500C806D-6E50-54F7-FECB-B7B075665AC7}"/>
              </a:ext>
            </a:extLst>
          </p:cNvPr>
          <p:cNvSpPr txBox="1">
            <a:spLocks/>
          </p:cNvSpPr>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1pPr>
            <a:lvl2pPr marR="0" lvl="1"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9pPr>
          </a:lstStyle>
          <a:p>
            <a:fld id="{00000000-1234-1234-1234-123412341234}" type="slidenum">
              <a:rPr lang="en" smtClean="0"/>
              <a:pPr/>
              <a:t>34</a:t>
            </a:fld>
            <a:endParaRPr lang="en"/>
          </a:p>
        </p:txBody>
      </p:sp>
      <p:graphicFrame>
        <p:nvGraphicFramePr>
          <p:cNvPr id="7" name="Table 6">
            <a:extLst>
              <a:ext uri="{FF2B5EF4-FFF2-40B4-BE49-F238E27FC236}">
                <a16:creationId xmlns:a16="http://schemas.microsoft.com/office/drawing/2014/main" id="{02CE0CD2-FAD6-E382-B5C7-777561632163}"/>
              </a:ext>
            </a:extLst>
          </p:cNvPr>
          <p:cNvGraphicFramePr>
            <a:graphicFrameLocks noGrp="1"/>
          </p:cNvGraphicFramePr>
          <p:nvPr>
            <p:extLst>
              <p:ext uri="{D42A27DB-BD31-4B8C-83A1-F6EECF244321}">
                <p14:modId xmlns:p14="http://schemas.microsoft.com/office/powerpoint/2010/main" val="4271965450"/>
              </p:ext>
            </p:extLst>
          </p:nvPr>
        </p:nvGraphicFramePr>
        <p:xfrm>
          <a:off x="4195915" y="870497"/>
          <a:ext cx="3721338" cy="4076154"/>
        </p:xfrm>
        <a:graphic>
          <a:graphicData uri="http://schemas.openxmlformats.org/drawingml/2006/table">
            <a:tbl>
              <a:tblPr/>
              <a:tblGrid>
                <a:gridCol w="1240446">
                  <a:extLst>
                    <a:ext uri="{9D8B030D-6E8A-4147-A177-3AD203B41FA5}">
                      <a16:colId xmlns:a16="http://schemas.microsoft.com/office/drawing/2014/main" val="5626533"/>
                    </a:ext>
                  </a:extLst>
                </a:gridCol>
                <a:gridCol w="1240446">
                  <a:extLst>
                    <a:ext uri="{9D8B030D-6E8A-4147-A177-3AD203B41FA5}">
                      <a16:colId xmlns:a16="http://schemas.microsoft.com/office/drawing/2014/main" val="1068213698"/>
                    </a:ext>
                  </a:extLst>
                </a:gridCol>
                <a:gridCol w="1240446">
                  <a:extLst>
                    <a:ext uri="{9D8B030D-6E8A-4147-A177-3AD203B41FA5}">
                      <a16:colId xmlns:a16="http://schemas.microsoft.com/office/drawing/2014/main" val="558362144"/>
                    </a:ext>
                  </a:extLst>
                </a:gridCol>
              </a:tblGrid>
              <a:tr h="261745">
                <a:tc>
                  <a:txBody>
                    <a:bodyPr/>
                    <a:lstStyle/>
                    <a:p>
                      <a:pPr algn="ctr" rtl="0" fontAlgn="t">
                        <a:spcBef>
                          <a:spcPts val="0"/>
                        </a:spcBef>
                        <a:spcAft>
                          <a:spcPts val="0"/>
                        </a:spcAft>
                      </a:pPr>
                      <a:r>
                        <a:rPr lang="en-US" sz="1000" b="1" i="0" u="none" strike="noStrike">
                          <a:solidFill>
                            <a:srgbClr val="FFFFFF"/>
                          </a:solidFill>
                          <a:effectLst/>
                          <a:highlight>
                            <a:srgbClr val="156082"/>
                          </a:highlight>
                          <a:latin typeface="Helvetica Neue" panose="020B0604020202020204" charset="0"/>
                        </a:rPr>
                        <a:t>Project Task</a:t>
                      </a:r>
                      <a:endParaRPr lang="en-US" sz="1000">
                        <a:effectLst/>
                        <a:highlight>
                          <a:srgbClr val="156082"/>
                        </a:highlight>
                      </a:endParaRPr>
                    </a:p>
                  </a:txBody>
                  <a:tcPr marL="34252" marR="34252" marT="24661" marB="24661">
                    <a:lnL w="12700" cap="flat" cmpd="sng" algn="ctr">
                      <a:solidFill>
                        <a:srgbClr val="15608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156082"/>
                    </a:solidFill>
                  </a:tcPr>
                </a:tc>
                <a:tc>
                  <a:txBody>
                    <a:bodyPr/>
                    <a:lstStyle/>
                    <a:p>
                      <a:pPr algn="ctr" rtl="0" fontAlgn="t">
                        <a:spcBef>
                          <a:spcPts val="0"/>
                        </a:spcBef>
                        <a:spcAft>
                          <a:spcPts val="0"/>
                        </a:spcAft>
                      </a:pPr>
                      <a:r>
                        <a:rPr lang="en-US" sz="1000" b="1" i="0" u="none" strike="noStrike">
                          <a:solidFill>
                            <a:srgbClr val="FFFFFF"/>
                          </a:solidFill>
                          <a:effectLst/>
                          <a:highlight>
                            <a:srgbClr val="156082"/>
                          </a:highlight>
                          <a:latin typeface="Helvetica Neue" panose="020B0604020202020204" charset="0"/>
                        </a:rPr>
                        <a:t>Lead Person</a:t>
                      </a:r>
                      <a:endParaRPr lang="en-US" sz="1000">
                        <a:effectLst/>
                        <a:highlight>
                          <a:srgbClr val="156082"/>
                        </a:highlight>
                      </a:endParaRPr>
                    </a:p>
                  </a:txBody>
                  <a:tcPr marL="34252" marR="34252" marT="24661" marB="24661">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156082"/>
                    </a:solidFill>
                  </a:tcPr>
                </a:tc>
                <a:tc>
                  <a:txBody>
                    <a:bodyPr/>
                    <a:lstStyle/>
                    <a:p>
                      <a:pPr algn="ctr" rtl="0" fontAlgn="t">
                        <a:spcBef>
                          <a:spcPts val="0"/>
                        </a:spcBef>
                        <a:spcAft>
                          <a:spcPts val="0"/>
                        </a:spcAft>
                      </a:pPr>
                      <a:r>
                        <a:rPr lang="en-US" sz="1000" b="1" i="0" u="none" strike="noStrike" dirty="0">
                          <a:solidFill>
                            <a:srgbClr val="FFFFFF"/>
                          </a:solidFill>
                          <a:effectLst/>
                          <a:highlight>
                            <a:srgbClr val="156082"/>
                          </a:highlight>
                          <a:latin typeface="Helvetica Neue" panose="020B0604020202020204" charset="0"/>
                        </a:rPr>
                        <a:t>Sub-Lead Person</a:t>
                      </a:r>
                      <a:endParaRPr lang="en-US" sz="1000" dirty="0">
                        <a:effectLst/>
                        <a:highlight>
                          <a:srgbClr val="156082"/>
                        </a:highlight>
                      </a:endParaRPr>
                    </a:p>
                  </a:txBody>
                  <a:tcPr marL="34252" marR="34252" marT="24661" marB="2466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156082"/>
                    </a:solidFill>
                  </a:tcPr>
                </a:tc>
                <a:extLst>
                  <a:ext uri="{0D108BD9-81ED-4DB2-BD59-A6C34878D82A}">
                    <a16:rowId xmlns:a16="http://schemas.microsoft.com/office/drawing/2014/main" val="2574637188"/>
                  </a:ext>
                </a:extLst>
              </a:tr>
              <a:tr h="359051">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Printed Circuit Board Design</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Eliezer</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Junxu</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extLst>
                  <a:ext uri="{0D108BD9-81ED-4DB2-BD59-A6C34878D82A}">
                    <a16:rowId xmlns:a16="http://schemas.microsoft.com/office/drawing/2014/main" val="3192110717"/>
                  </a:ext>
                </a:extLst>
              </a:tr>
              <a:tr h="359051">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Power Supply Design</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Junxu</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Eliezer</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extLst>
                  <a:ext uri="{0D108BD9-81ED-4DB2-BD59-A6C34878D82A}">
                    <a16:rowId xmlns:a16="http://schemas.microsoft.com/office/drawing/2014/main" val="2434916846"/>
                  </a:ext>
                </a:extLst>
              </a:tr>
              <a:tr h="325263">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Code Creation</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Kayla</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Sam</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extLst>
                  <a:ext uri="{0D108BD9-81ED-4DB2-BD59-A6C34878D82A}">
                    <a16:rowId xmlns:a16="http://schemas.microsoft.com/office/drawing/2014/main" val="14934319"/>
                  </a:ext>
                </a:extLst>
              </a:tr>
              <a:tr h="359051">
                <a:tc>
                  <a:txBody>
                    <a:bodyPr/>
                    <a:lstStyle/>
                    <a:p>
                      <a:pPr rtl="0" fontAlgn="b">
                        <a:spcBef>
                          <a:spcPts val="1200"/>
                        </a:spcBef>
                        <a:spcAft>
                          <a:spcPts val="0"/>
                        </a:spcAft>
                      </a:pPr>
                      <a:r>
                        <a:rPr lang="en-US" sz="1000" b="0" i="0" u="none" strike="noStrike" dirty="0">
                          <a:solidFill>
                            <a:srgbClr val="000000"/>
                          </a:solidFill>
                          <a:effectLst/>
                          <a:highlight>
                            <a:srgbClr val="C1E4F5"/>
                          </a:highlight>
                          <a:latin typeface="Helvetica Neue" panose="020B0604020202020204" charset="0"/>
                        </a:rPr>
                        <a:t>Printed Circuit Board Testing</a:t>
                      </a:r>
                      <a:endParaRPr lang="en-US" sz="1000" dirty="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Eliezer</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Junxu</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extLst>
                  <a:ext uri="{0D108BD9-81ED-4DB2-BD59-A6C34878D82A}">
                    <a16:rowId xmlns:a16="http://schemas.microsoft.com/office/drawing/2014/main" val="2452606999"/>
                  </a:ext>
                </a:extLst>
              </a:tr>
              <a:tr h="359051">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Power Supply Testing</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Junxu</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Eliezer</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extLst>
                  <a:ext uri="{0D108BD9-81ED-4DB2-BD59-A6C34878D82A}">
                    <a16:rowId xmlns:a16="http://schemas.microsoft.com/office/drawing/2014/main" val="3980074210"/>
                  </a:ext>
                </a:extLst>
              </a:tr>
              <a:tr h="325263">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Code Testing</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Kayla</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Sam</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extLst>
                  <a:ext uri="{0D108BD9-81ED-4DB2-BD59-A6C34878D82A}">
                    <a16:rowId xmlns:a16="http://schemas.microsoft.com/office/drawing/2014/main" val="3464326662"/>
                  </a:ext>
                </a:extLst>
              </a:tr>
              <a:tr h="359051">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Motion Sensor Implementation</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Junxu</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Eliezer</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extLst>
                  <a:ext uri="{0D108BD9-81ED-4DB2-BD59-A6C34878D82A}">
                    <a16:rowId xmlns:a16="http://schemas.microsoft.com/office/drawing/2014/main" val="599741013"/>
                  </a:ext>
                </a:extLst>
              </a:tr>
              <a:tr h="325263">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Mobile App Design</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Kayla </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Sam</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extLst>
                  <a:ext uri="{0D108BD9-81ED-4DB2-BD59-A6C34878D82A}">
                    <a16:rowId xmlns:a16="http://schemas.microsoft.com/office/drawing/2014/main" val="1111786809"/>
                  </a:ext>
                </a:extLst>
              </a:tr>
              <a:tr h="359051">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Weight Sensor Implementation</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Eliezer</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Junxu</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extLst>
                  <a:ext uri="{0D108BD9-81ED-4DB2-BD59-A6C34878D82A}">
                    <a16:rowId xmlns:a16="http://schemas.microsoft.com/office/drawing/2014/main" val="851921356"/>
                  </a:ext>
                </a:extLst>
              </a:tr>
              <a:tr h="359051">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Motor Implementation</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Sam</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Junxu</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C1E4F5"/>
                    </a:solidFill>
                  </a:tcPr>
                </a:tc>
                <a:extLst>
                  <a:ext uri="{0D108BD9-81ED-4DB2-BD59-A6C34878D82A}">
                    <a16:rowId xmlns:a16="http://schemas.microsoft.com/office/drawing/2014/main" val="628401767"/>
                  </a:ext>
                </a:extLst>
              </a:tr>
              <a:tr h="325263">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Enclosure Design</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C1E4F5"/>
                    </a:solidFill>
                  </a:tcPr>
                </a:tc>
                <a:tc>
                  <a:txBody>
                    <a:bodyPr/>
                    <a:lstStyle/>
                    <a:p>
                      <a:pPr rtl="0" fontAlgn="b">
                        <a:spcBef>
                          <a:spcPts val="1200"/>
                        </a:spcBef>
                        <a:spcAft>
                          <a:spcPts val="0"/>
                        </a:spcAft>
                      </a:pPr>
                      <a:r>
                        <a:rPr lang="en-US" sz="1000" b="0" i="0" u="none" strike="noStrike">
                          <a:solidFill>
                            <a:srgbClr val="000000"/>
                          </a:solidFill>
                          <a:effectLst/>
                          <a:highlight>
                            <a:srgbClr val="C1E4F5"/>
                          </a:highlight>
                          <a:latin typeface="Helvetica Neue" panose="020B0604020202020204" charset="0"/>
                        </a:rPr>
                        <a:t>Sam</a:t>
                      </a:r>
                      <a:endParaRPr lang="en-US" sz="100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C1E4F5"/>
                    </a:solidFill>
                  </a:tcPr>
                </a:tc>
                <a:tc>
                  <a:txBody>
                    <a:bodyPr/>
                    <a:lstStyle/>
                    <a:p>
                      <a:pPr rtl="0" fontAlgn="b">
                        <a:spcBef>
                          <a:spcPts val="1200"/>
                        </a:spcBef>
                        <a:spcAft>
                          <a:spcPts val="0"/>
                        </a:spcAft>
                      </a:pPr>
                      <a:r>
                        <a:rPr lang="en-US" sz="1000" b="0" i="0" u="none" strike="noStrike" dirty="0">
                          <a:solidFill>
                            <a:srgbClr val="000000"/>
                          </a:solidFill>
                          <a:effectLst/>
                          <a:highlight>
                            <a:srgbClr val="C1E4F5"/>
                          </a:highlight>
                          <a:latin typeface="Helvetica Neue" panose="020B0604020202020204" charset="0"/>
                        </a:rPr>
                        <a:t>Kayla</a:t>
                      </a:r>
                      <a:endParaRPr lang="en-US" sz="1000" dirty="0">
                        <a:effectLst/>
                        <a:highlight>
                          <a:srgbClr val="C1E4F5"/>
                        </a:highlight>
                      </a:endParaRPr>
                    </a:p>
                  </a:txBody>
                  <a:tcPr marL="34252" marR="34252" marT="24661" marB="24661" anchor="b">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C1E4F5"/>
                    </a:solidFill>
                  </a:tcPr>
                </a:tc>
                <a:extLst>
                  <a:ext uri="{0D108BD9-81ED-4DB2-BD59-A6C34878D82A}">
                    <a16:rowId xmlns:a16="http://schemas.microsoft.com/office/drawing/2014/main" val="2262034737"/>
                  </a:ext>
                </a:extLst>
              </a:tr>
            </a:tbl>
          </a:graphicData>
        </a:graphic>
      </p:graphicFrame>
      <p:pic>
        <p:nvPicPr>
          <p:cNvPr id="8" name="Audio 16">
            <a:hlinkClick r:id="" action="ppaction://media"/>
            <a:extLst>
              <a:ext uri="{FF2B5EF4-FFF2-40B4-BE49-F238E27FC236}">
                <a16:creationId xmlns:a16="http://schemas.microsoft.com/office/drawing/2014/main" id="{3029902B-BA91-95B9-140C-7DFA878B39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76563" t="-76563" r="-76563" b="-76563"/>
          <a:stretch>
            <a:fillRect/>
          </a:stretch>
        </p:blipFill>
        <p:spPr>
          <a:xfrm>
            <a:off x="7539228" y="3538728"/>
            <a:ext cx="1543050" cy="1543050"/>
          </a:xfrm>
          <a:prstGeom prst="ellipse">
            <a:avLst/>
          </a:prstGeom>
        </p:spPr>
      </p:pic>
      <p:pic>
        <p:nvPicPr>
          <p:cNvPr id="9" name="Google Shape;354;p44">
            <a:extLst>
              <a:ext uri="{FF2B5EF4-FFF2-40B4-BE49-F238E27FC236}">
                <a16:creationId xmlns:a16="http://schemas.microsoft.com/office/drawing/2014/main" id="{58680050-29E2-E907-062D-8C4C9764D457}"/>
              </a:ext>
            </a:extLst>
          </p:cNvPr>
          <p:cNvPicPr preferRelativeResize="0"/>
          <p:nvPr/>
        </p:nvPicPr>
        <p:blipFill>
          <a:blip r:embed="rId5">
            <a:alphaModFix/>
          </a:blip>
          <a:stretch>
            <a:fillRect/>
          </a:stretch>
        </p:blipFill>
        <p:spPr>
          <a:xfrm>
            <a:off x="101650" y="0"/>
            <a:ext cx="867475" cy="875250"/>
          </a:xfrm>
          <a:prstGeom prst="rect">
            <a:avLst/>
          </a:prstGeom>
          <a:noFill/>
          <a:ln>
            <a:noFill/>
          </a:ln>
        </p:spPr>
      </p:pic>
      <p:sp>
        <p:nvSpPr>
          <p:cNvPr id="10" name="Google Shape;165;p22">
            <a:extLst>
              <a:ext uri="{FF2B5EF4-FFF2-40B4-BE49-F238E27FC236}">
                <a16:creationId xmlns:a16="http://schemas.microsoft.com/office/drawing/2014/main" id="{57420DF1-B1D8-1D37-4903-7CA64CC06A76}"/>
              </a:ext>
            </a:extLst>
          </p:cNvPr>
          <p:cNvSpPr txBox="1">
            <a:spLocks/>
          </p:cNvSpPr>
          <p:nvPr/>
        </p:nvSpPr>
        <p:spPr>
          <a:xfrm>
            <a:off x="-410363" y="793575"/>
            <a:ext cx="1891500" cy="3936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1pPr>
            <a:lvl2pPr marR="0" lvl="1"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9pPr>
          </a:lstStyle>
          <a:p>
            <a:pPr algn="ctr"/>
            <a:r>
              <a:rPr lang="en-US" dirty="0"/>
              <a:t>Eliezer Roman EE</a:t>
            </a:r>
          </a:p>
        </p:txBody>
      </p:sp>
    </p:spTree>
    <p:extLst>
      <p:ext uri="{BB962C8B-B14F-4D97-AF65-F5344CB8AC3E}">
        <p14:creationId xmlns:p14="http://schemas.microsoft.com/office/powerpoint/2010/main" val="57045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3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Takeaways</a:t>
            </a:r>
            <a:endParaRPr dirty="0"/>
          </a:p>
        </p:txBody>
      </p:sp>
      <p:sp>
        <p:nvSpPr>
          <p:cNvPr id="360" name="Google Shape;360;p45"/>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457200" lvl="0" indent="-311150" algn="l" rtl="0">
              <a:lnSpc>
                <a:spcPct val="150000"/>
              </a:lnSpc>
              <a:spcBef>
                <a:spcPts val="0"/>
              </a:spcBef>
              <a:spcAft>
                <a:spcPts val="0"/>
              </a:spcAft>
              <a:buSzPts val="1300"/>
              <a:buChar char="●"/>
            </a:pPr>
            <a:r>
              <a:rPr lang="en-US" dirty="0"/>
              <a:t>Mechanical issues</a:t>
            </a:r>
            <a:endParaRPr dirty="0"/>
          </a:p>
          <a:p>
            <a:pPr marL="457200" lvl="0" indent="-311150" algn="l" rtl="0">
              <a:lnSpc>
                <a:spcPct val="150000"/>
              </a:lnSpc>
              <a:spcBef>
                <a:spcPts val="0"/>
              </a:spcBef>
              <a:spcAft>
                <a:spcPts val="0"/>
              </a:spcAft>
              <a:buSzPts val="1300"/>
              <a:buChar char="●"/>
            </a:pPr>
            <a:r>
              <a:rPr lang="en-US" dirty="0"/>
              <a:t>Finding better quality parts</a:t>
            </a:r>
            <a:endParaRPr dirty="0"/>
          </a:p>
          <a:p>
            <a:pPr marL="146050" lvl="0" indent="0" algn="l" rtl="0">
              <a:lnSpc>
                <a:spcPct val="150000"/>
              </a:lnSpc>
              <a:spcBef>
                <a:spcPts val="0"/>
              </a:spcBef>
              <a:spcAft>
                <a:spcPts val="0"/>
              </a:spcAft>
              <a:buSzPts val="1300"/>
              <a:buNone/>
            </a:pPr>
            <a:endParaRPr dirty="0"/>
          </a:p>
          <a:p>
            <a:pPr marL="0" lvl="0" indent="0" algn="l" rtl="0">
              <a:spcBef>
                <a:spcPts val="1200"/>
              </a:spcBef>
              <a:spcAft>
                <a:spcPts val="1200"/>
              </a:spcAft>
              <a:buNone/>
            </a:pPr>
            <a:endParaRPr dirty="0"/>
          </a:p>
        </p:txBody>
      </p:sp>
      <p:sp>
        <p:nvSpPr>
          <p:cNvPr id="361" name="Google Shape;361;p45"/>
          <p:cNvSpPr txBox="1">
            <a:spLocks noGrp="1"/>
          </p:cNvSpPr>
          <p:nvPr>
            <p:ph type="sldNum" idx="12"/>
          </p:nvPr>
        </p:nvSpPr>
        <p:spPr>
          <a:xfrm>
            <a:off x="7921000" y="4749850"/>
            <a:ext cx="11640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mtClean="0"/>
              <a:t>35</a:t>
            </a:fld>
            <a:endParaRPr dirty="0"/>
          </a:p>
        </p:txBody>
      </p:sp>
      <p:pic>
        <p:nvPicPr>
          <p:cNvPr id="362" name="Google Shape;362;p45"/>
          <p:cNvPicPr preferRelativeResize="0"/>
          <p:nvPr/>
        </p:nvPicPr>
        <p:blipFill>
          <a:blip r:embed="rId5">
            <a:alphaModFix/>
          </a:blip>
          <a:stretch>
            <a:fillRect/>
          </a:stretch>
        </p:blipFill>
        <p:spPr>
          <a:xfrm>
            <a:off x="8229493" y="4339974"/>
            <a:ext cx="335351" cy="409876"/>
          </a:xfrm>
          <a:prstGeom prst="rect">
            <a:avLst/>
          </a:prstGeom>
          <a:noFill/>
          <a:ln>
            <a:noFill/>
          </a:ln>
        </p:spPr>
      </p:pic>
      <p:pic>
        <p:nvPicPr>
          <p:cNvPr id="3074" name="Picture 2">
            <a:extLst>
              <a:ext uri="{FF2B5EF4-FFF2-40B4-BE49-F238E27FC236}">
                <a16:creationId xmlns:a16="http://schemas.microsoft.com/office/drawing/2014/main" id="{4EA4C321-DDDA-CB1B-1E77-F27F6E02E6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3824" y="506663"/>
            <a:ext cx="4221176" cy="2813539"/>
          </a:xfrm>
          <a:prstGeom prst="rect">
            <a:avLst/>
          </a:prstGeom>
          <a:noFill/>
          <a:extLst>
            <a:ext uri="{909E8E84-426E-40DD-AFC4-6F175D3DCCD1}">
              <a14:hiddenFill xmlns:a14="http://schemas.microsoft.com/office/drawing/2010/main">
                <a:solidFill>
                  <a:srgbClr val="FFFFFF"/>
                </a:solidFill>
              </a14:hiddenFill>
            </a:ext>
          </a:extLst>
        </p:spPr>
      </p:pic>
      <p:pic>
        <p:nvPicPr>
          <p:cNvPr id="25" name="Audio 24">
            <a:hlinkClick r:id="" action="ppaction://media"/>
            <a:extLst>
              <a:ext uri="{FF2B5EF4-FFF2-40B4-BE49-F238E27FC236}">
                <a16:creationId xmlns:a16="http://schemas.microsoft.com/office/drawing/2014/main" id="{BA68AA42-7ADB-5FBC-BAD6-E05A1322C8D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6510347" y="3793475"/>
            <a:ext cx="1543050" cy="1543050"/>
          </a:xfrm>
          <a:prstGeom prst="ellipse">
            <a:avLst/>
          </a:prstGeom>
        </p:spPr>
      </p:pic>
      <p:sp>
        <p:nvSpPr>
          <p:cNvPr id="2" name="Google Shape;165;p22">
            <a:extLst>
              <a:ext uri="{FF2B5EF4-FFF2-40B4-BE49-F238E27FC236}">
                <a16:creationId xmlns:a16="http://schemas.microsoft.com/office/drawing/2014/main" id="{A1D3EF6A-08DE-92C9-2989-2AFD9BADFD52}"/>
              </a:ext>
            </a:extLst>
          </p:cNvPr>
          <p:cNvSpPr txBox="1">
            <a:spLocks/>
          </p:cNvSpPr>
          <p:nvPr/>
        </p:nvSpPr>
        <p:spPr>
          <a:xfrm>
            <a:off x="6975250" y="4749850"/>
            <a:ext cx="1891500" cy="3936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1pPr>
            <a:lvl2pPr marR="0" lvl="1"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9pPr>
          </a:lstStyle>
          <a:p>
            <a:r>
              <a:rPr lang="en-US" dirty="0" err="1"/>
              <a:t>Junxu</a:t>
            </a:r>
            <a:r>
              <a:rPr lang="en-US" dirty="0"/>
              <a:t> Zeng EE</a:t>
            </a:r>
          </a:p>
        </p:txBody>
      </p:sp>
    </p:spTree>
  </p:cSld>
  <p:clrMapOvr>
    <a:masterClrMapping/>
  </p:clrMapOvr>
  <mc:AlternateContent xmlns:mc="http://schemas.openxmlformats.org/markup-compatibility/2006" xmlns:p14="http://schemas.microsoft.com/office/powerpoint/2010/main">
    <mc:Choice Requires="p14">
      <p:transition spd="slow" p14:dur="2000" advTm="46026"/>
    </mc:Choice>
    <mc:Fallback xmlns="">
      <p:transition spd="slow" advTm="46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47"/>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Thank you!</a:t>
            </a:r>
            <a:endParaRPr/>
          </a:p>
        </p:txBody>
      </p:sp>
      <p:sp>
        <p:nvSpPr>
          <p:cNvPr id="376" name="Google Shape;376;p4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lt1"/>
                </a:solidFill>
              </a:rPr>
              <a:t>36</a:t>
            </a:fld>
            <a:endParaRPr>
              <a:solidFill>
                <a:schemeClr val="lt1"/>
              </a:solidFill>
            </a:endParaRPr>
          </a:p>
        </p:txBody>
      </p:sp>
      <p:pic>
        <p:nvPicPr>
          <p:cNvPr id="4" name="Audio 3">
            <a:hlinkClick r:id="" action="ppaction://media"/>
            <a:extLst>
              <a:ext uri="{FF2B5EF4-FFF2-40B4-BE49-F238E27FC236}">
                <a16:creationId xmlns:a16="http://schemas.microsoft.com/office/drawing/2014/main" id="{5EDF26A7-F7FE-F795-D535-DC5AA4B1E74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6070"/>
    </mc:Choice>
    <mc:Fallback xmlns="">
      <p:transition spd="slow" advTm="6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6"/>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Project Objectives</a:t>
            </a:r>
            <a:endParaRPr/>
          </a:p>
        </p:txBody>
      </p:sp>
      <p:sp>
        <p:nvSpPr>
          <p:cNvPr id="115" name="Google Shape;115;p16"/>
          <p:cNvSpPr txBox="1">
            <a:spLocks noGrp="1"/>
          </p:cNvSpPr>
          <p:nvPr>
            <p:ph type="body" idx="1"/>
          </p:nvPr>
        </p:nvSpPr>
        <p:spPr>
          <a:xfrm>
            <a:off x="729450" y="1853850"/>
            <a:ext cx="7688700" cy="24861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dirty="0"/>
              <a:t>Enhancing the quality of life for cat owners</a:t>
            </a:r>
            <a:endParaRPr dirty="0"/>
          </a:p>
          <a:p>
            <a:pPr marL="914400" lvl="1" indent="-298450" algn="l" rtl="0">
              <a:spcBef>
                <a:spcPts val="0"/>
              </a:spcBef>
              <a:spcAft>
                <a:spcPts val="0"/>
              </a:spcAft>
              <a:buSzPts val="1100"/>
              <a:buChar char="○"/>
            </a:pPr>
            <a:r>
              <a:rPr lang="en" dirty="0"/>
              <a:t>A self-cleaning cycle that runs every 4 hours</a:t>
            </a:r>
            <a:endParaRPr dirty="0"/>
          </a:p>
          <a:p>
            <a:pPr marL="914400" lvl="1" indent="-298450" algn="l" rtl="0">
              <a:spcBef>
                <a:spcPts val="0"/>
              </a:spcBef>
              <a:spcAft>
                <a:spcPts val="0"/>
              </a:spcAft>
              <a:buSzPts val="1100"/>
              <a:buChar char="○"/>
            </a:pPr>
            <a:r>
              <a:rPr lang="en" dirty="0"/>
              <a:t>A mobile application with notifications and recorded data charts</a:t>
            </a:r>
            <a:endParaRPr dirty="0"/>
          </a:p>
          <a:p>
            <a:pPr marL="457200" lvl="0" indent="-311150" algn="l" rtl="0">
              <a:spcBef>
                <a:spcPts val="0"/>
              </a:spcBef>
              <a:spcAft>
                <a:spcPts val="0"/>
              </a:spcAft>
              <a:buSzPts val="1300"/>
              <a:buChar char="●"/>
            </a:pPr>
            <a:r>
              <a:rPr lang="en" dirty="0"/>
              <a:t>Creating an automatic cat litter box with safety features</a:t>
            </a:r>
            <a:endParaRPr dirty="0"/>
          </a:p>
          <a:p>
            <a:pPr marL="914400" lvl="1" indent="-298450" algn="l" rtl="0">
              <a:spcBef>
                <a:spcPts val="0"/>
              </a:spcBef>
              <a:spcAft>
                <a:spcPts val="0"/>
              </a:spcAft>
              <a:buSzPts val="1100"/>
              <a:buChar char="○"/>
            </a:pPr>
            <a:r>
              <a:rPr lang="en" dirty="0"/>
              <a:t>Implementing motion sensors to detect if the cat is near</a:t>
            </a:r>
            <a:endParaRPr dirty="0"/>
          </a:p>
          <a:p>
            <a:pPr marL="914400" lvl="1" indent="-298450" algn="l" rtl="0">
              <a:spcBef>
                <a:spcPts val="0"/>
              </a:spcBef>
              <a:spcAft>
                <a:spcPts val="0"/>
              </a:spcAft>
              <a:buSzPts val="1100"/>
              <a:buChar char="○"/>
            </a:pPr>
            <a:r>
              <a:rPr lang="en" dirty="0"/>
              <a:t>Setting up weight sensors in the box to detect if the cat is relieving itself</a:t>
            </a:r>
            <a:endParaRPr dirty="0"/>
          </a:p>
          <a:p>
            <a:pPr marL="914400" lvl="1" indent="-298450" algn="l" rtl="0">
              <a:spcBef>
                <a:spcPts val="0"/>
              </a:spcBef>
              <a:spcAft>
                <a:spcPts val="0"/>
              </a:spcAft>
              <a:buSzPts val="1100"/>
              <a:buChar char="○"/>
            </a:pPr>
            <a:r>
              <a:rPr lang="en" dirty="0"/>
              <a:t>Activating a standby mode, in the case that the cat is near/in the box during the cleaning cycle</a:t>
            </a:r>
            <a:endParaRPr dirty="0"/>
          </a:p>
          <a:p>
            <a:pPr marL="457200" lvl="0" indent="0" algn="l" rtl="0">
              <a:spcBef>
                <a:spcPts val="1200"/>
              </a:spcBef>
              <a:spcAft>
                <a:spcPts val="1200"/>
              </a:spcAft>
              <a:buNone/>
            </a:pPr>
            <a:endParaRPr dirty="0"/>
          </a:p>
        </p:txBody>
      </p:sp>
      <p:sp>
        <p:nvSpPr>
          <p:cNvPr id="116" name="Google Shape;116;p1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pic>
        <p:nvPicPr>
          <p:cNvPr id="117" name="Google Shape;117;p16"/>
          <p:cNvPicPr preferRelativeResize="0"/>
          <p:nvPr/>
        </p:nvPicPr>
        <p:blipFill>
          <a:blip r:embed="rId5">
            <a:alphaModFix/>
          </a:blip>
          <a:stretch>
            <a:fillRect/>
          </a:stretch>
        </p:blipFill>
        <p:spPr>
          <a:xfrm>
            <a:off x="6416875" y="545075"/>
            <a:ext cx="2617549" cy="2617549"/>
          </a:xfrm>
          <a:prstGeom prst="rect">
            <a:avLst/>
          </a:prstGeom>
          <a:noFill/>
          <a:ln>
            <a:noFill/>
          </a:ln>
        </p:spPr>
      </p:pic>
      <p:pic>
        <p:nvPicPr>
          <p:cNvPr id="118" name="Google Shape;118;p16"/>
          <p:cNvPicPr preferRelativeResize="0"/>
          <p:nvPr/>
        </p:nvPicPr>
        <p:blipFill>
          <a:blip r:embed="rId6">
            <a:alphaModFix/>
          </a:blip>
          <a:stretch>
            <a:fillRect/>
          </a:stretch>
        </p:blipFill>
        <p:spPr>
          <a:xfrm>
            <a:off x="0" y="0"/>
            <a:ext cx="877426" cy="991826"/>
          </a:xfrm>
          <a:prstGeom prst="rect">
            <a:avLst/>
          </a:prstGeom>
          <a:noFill/>
          <a:ln>
            <a:noFill/>
          </a:ln>
        </p:spPr>
      </p:pic>
      <p:sp>
        <p:nvSpPr>
          <p:cNvPr id="2" name="Google Shape;165;p22">
            <a:extLst>
              <a:ext uri="{FF2B5EF4-FFF2-40B4-BE49-F238E27FC236}">
                <a16:creationId xmlns:a16="http://schemas.microsoft.com/office/drawing/2014/main" id="{BE3AF1F9-70FE-DD50-FF90-7DCC949606BC}"/>
              </a:ext>
            </a:extLst>
          </p:cNvPr>
          <p:cNvSpPr txBox="1">
            <a:spLocks/>
          </p:cNvSpPr>
          <p:nvPr/>
        </p:nvSpPr>
        <p:spPr>
          <a:xfrm>
            <a:off x="-321057" y="934451"/>
            <a:ext cx="1891500" cy="3936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1pPr>
            <a:lvl2pPr marR="0" lvl="1"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9pPr>
          </a:lstStyle>
          <a:p>
            <a:pPr algn="ctr"/>
            <a:r>
              <a:rPr lang="en-US" dirty="0"/>
              <a:t>Kayla Funchess CPE</a:t>
            </a:r>
          </a:p>
        </p:txBody>
      </p:sp>
      <p:pic>
        <p:nvPicPr>
          <p:cNvPr id="18" name="Audio 17">
            <a:hlinkClick r:id="" action="ppaction://media"/>
            <a:extLst>
              <a:ext uri="{FF2B5EF4-FFF2-40B4-BE49-F238E27FC236}">
                <a16:creationId xmlns:a16="http://schemas.microsoft.com/office/drawing/2014/main" id="{03D9A86D-4A17-509E-C5D4-869F802F2D7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0660"/>
    </mc:Choice>
    <mc:Fallback xmlns="">
      <p:transition spd="slow" advTm="40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7"/>
          <p:cNvSpPr txBox="1">
            <a:spLocks noGrp="1"/>
          </p:cNvSpPr>
          <p:nvPr>
            <p:ph type="title"/>
          </p:nvPr>
        </p:nvSpPr>
        <p:spPr>
          <a:xfrm>
            <a:off x="727649" y="1155876"/>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Engineering Requirements</a:t>
            </a:r>
            <a:endParaRPr dirty="0"/>
          </a:p>
        </p:txBody>
      </p:sp>
      <p:sp>
        <p:nvSpPr>
          <p:cNvPr id="124" name="Google Shape;124;p17"/>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1200"/>
              </a:spcBef>
              <a:spcAft>
                <a:spcPts val="1200"/>
              </a:spcAft>
              <a:buNone/>
            </a:pPr>
            <a:endParaRPr/>
          </a:p>
        </p:txBody>
      </p:sp>
      <p:sp>
        <p:nvSpPr>
          <p:cNvPr id="125" name="Google Shape;125;p1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a:p>
        </p:txBody>
      </p:sp>
      <p:graphicFrame>
        <p:nvGraphicFramePr>
          <p:cNvPr id="2" name="Table 1">
            <a:extLst>
              <a:ext uri="{FF2B5EF4-FFF2-40B4-BE49-F238E27FC236}">
                <a16:creationId xmlns:a16="http://schemas.microsoft.com/office/drawing/2014/main" id="{9C04094E-A1E7-0C47-DA90-A9C3F17B30A0}"/>
              </a:ext>
            </a:extLst>
          </p:cNvPr>
          <p:cNvGraphicFramePr>
            <a:graphicFrameLocks noGrp="1"/>
          </p:cNvGraphicFramePr>
          <p:nvPr>
            <p:extLst>
              <p:ext uri="{D42A27DB-BD31-4B8C-83A1-F6EECF244321}">
                <p14:modId xmlns:p14="http://schemas.microsoft.com/office/powerpoint/2010/main" val="3579884485"/>
              </p:ext>
            </p:extLst>
          </p:nvPr>
        </p:nvGraphicFramePr>
        <p:xfrm>
          <a:off x="239076" y="1982202"/>
          <a:ext cx="8665848" cy="2940446"/>
        </p:xfrm>
        <a:graphic>
          <a:graphicData uri="http://schemas.openxmlformats.org/drawingml/2006/table">
            <a:tbl>
              <a:tblPr firstRow="1" bandRow="1">
                <a:tableStyleId>{926B94D2-5660-4656-A8A2-F9A8FE47ECE2}</a:tableStyleId>
              </a:tblPr>
              <a:tblGrid>
                <a:gridCol w="6573049">
                  <a:extLst>
                    <a:ext uri="{9D8B030D-6E8A-4147-A177-3AD203B41FA5}">
                      <a16:colId xmlns:a16="http://schemas.microsoft.com/office/drawing/2014/main" val="3256995955"/>
                    </a:ext>
                  </a:extLst>
                </a:gridCol>
                <a:gridCol w="2092799">
                  <a:extLst>
                    <a:ext uri="{9D8B030D-6E8A-4147-A177-3AD203B41FA5}">
                      <a16:colId xmlns:a16="http://schemas.microsoft.com/office/drawing/2014/main" val="3384955515"/>
                    </a:ext>
                  </a:extLst>
                </a:gridCol>
              </a:tblGrid>
              <a:tr h="351140">
                <a:tc>
                  <a:txBody>
                    <a:bodyPr/>
                    <a:lstStyle/>
                    <a:p>
                      <a:r>
                        <a:rPr lang="en-US" dirty="0"/>
                        <a:t>Quality</a:t>
                      </a:r>
                    </a:p>
                  </a:txBody>
                  <a:tcPr>
                    <a:solidFill>
                      <a:schemeClr val="accent2">
                        <a:lumMod val="60000"/>
                        <a:lumOff val="40000"/>
                      </a:schemeClr>
                    </a:solidFill>
                  </a:tcPr>
                </a:tc>
                <a:tc>
                  <a:txBody>
                    <a:bodyPr/>
                    <a:lstStyle/>
                    <a:p>
                      <a:r>
                        <a:rPr lang="en-US" dirty="0"/>
                        <a:t>Target Expectation</a:t>
                      </a:r>
                    </a:p>
                  </a:txBody>
                  <a:tcPr>
                    <a:solidFill>
                      <a:schemeClr val="accent2">
                        <a:lumMod val="60000"/>
                        <a:lumOff val="40000"/>
                      </a:schemeClr>
                    </a:solidFill>
                  </a:tcPr>
                </a:tc>
                <a:extLst>
                  <a:ext uri="{0D108BD9-81ED-4DB2-BD59-A6C34878D82A}">
                    <a16:rowId xmlns:a16="http://schemas.microsoft.com/office/drawing/2014/main" val="3040049048"/>
                  </a:ext>
                </a:extLst>
              </a:tr>
              <a:tr h="344209">
                <a:tc>
                  <a:txBody>
                    <a:bodyPr/>
                    <a:lstStyle/>
                    <a:p>
                      <a:r>
                        <a:rPr lang="en-US" dirty="0"/>
                        <a:t>Summation parts cost</a:t>
                      </a:r>
                    </a:p>
                  </a:txBody>
                  <a:tcPr>
                    <a:solidFill>
                      <a:schemeClr val="bg1">
                        <a:lumMod val="75000"/>
                      </a:schemeClr>
                    </a:solidFill>
                  </a:tcPr>
                </a:tc>
                <a:tc>
                  <a:txBody>
                    <a:bodyPr/>
                    <a:lstStyle/>
                    <a:p>
                      <a:r>
                        <a:rPr lang="en-US" dirty="0"/>
                        <a:t>=&lt; $150</a:t>
                      </a:r>
                    </a:p>
                  </a:txBody>
                  <a:tcPr>
                    <a:solidFill>
                      <a:schemeClr val="bg1">
                        <a:lumMod val="75000"/>
                      </a:schemeClr>
                    </a:solidFill>
                  </a:tcPr>
                </a:tc>
                <a:extLst>
                  <a:ext uri="{0D108BD9-81ED-4DB2-BD59-A6C34878D82A}">
                    <a16:rowId xmlns:a16="http://schemas.microsoft.com/office/drawing/2014/main" val="3068603456"/>
                  </a:ext>
                </a:extLst>
              </a:tr>
              <a:tr h="344209">
                <a:tc>
                  <a:txBody>
                    <a:bodyPr/>
                    <a:lstStyle/>
                    <a:p>
                      <a:r>
                        <a:rPr lang="en-US" dirty="0"/>
                        <a:t>Functionality</a:t>
                      </a:r>
                    </a:p>
                  </a:txBody>
                  <a:tcPr>
                    <a:solidFill>
                      <a:schemeClr val="bg1">
                        <a:lumMod val="75000"/>
                      </a:schemeClr>
                    </a:solidFill>
                  </a:tcPr>
                </a:tc>
                <a:tc>
                  <a:txBody>
                    <a:bodyPr/>
                    <a:lstStyle/>
                    <a:p>
                      <a:r>
                        <a:rPr lang="en-US" dirty="0"/>
                        <a:t>&gt;= 2 functions</a:t>
                      </a:r>
                    </a:p>
                  </a:txBody>
                  <a:tcPr>
                    <a:solidFill>
                      <a:schemeClr val="bg1">
                        <a:lumMod val="75000"/>
                      </a:schemeClr>
                    </a:solidFill>
                  </a:tcPr>
                </a:tc>
                <a:extLst>
                  <a:ext uri="{0D108BD9-81ED-4DB2-BD59-A6C34878D82A}">
                    <a16:rowId xmlns:a16="http://schemas.microsoft.com/office/drawing/2014/main" val="2733375811"/>
                  </a:ext>
                </a:extLst>
              </a:tr>
              <a:tr h="678988">
                <a:tc>
                  <a:txBody>
                    <a:bodyPr/>
                    <a:lstStyle/>
                    <a:p>
                      <a:r>
                        <a:rPr lang="en-US" dirty="0"/>
                        <a:t>Dimensionality</a:t>
                      </a:r>
                    </a:p>
                  </a:txBody>
                  <a:tcPr>
                    <a:solidFill>
                      <a:schemeClr val="bg1">
                        <a:lumMod val="75000"/>
                      </a:schemeClr>
                    </a:solidFill>
                  </a:tcPr>
                </a:tc>
                <a:tc>
                  <a:txBody>
                    <a:bodyPr/>
                    <a:lstStyle/>
                    <a:p>
                      <a:r>
                        <a:rPr lang="en-US" dirty="0"/>
                        <a:t>Length &lt;= 50 cm</a:t>
                      </a:r>
                    </a:p>
                    <a:p>
                      <a:r>
                        <a:rPr lang="en-US" dirty="0"/>
                        <a:t>Width &lt;= 40 cm</a:t>
                      </a:r>
                    </a:p>
                    <a:p>
                      <a:r>
                        <a:rPr lang="en-US" dirty="0"/>
                        <a:t>Height &lt;= 15 cm</a:t>
                      </a:r>
                    </a:p>
                  </a:txBody>
                  <a:tcPr>
                    <a:solidFill>
                      <a:schemeClr val="bg1">
                        <a:lumMod val="75000"/>
                      </a:schemeClr>
                    </a:solidFill>
                  </a:tcPr>
                </a:tc>
                <a:extLst>
                  <a:ext uri="{0D108BD9-81ED-4DB2-BD59-A6C34878D82A}">
                    <a16:rowId xmlns:a16="http://schemas.microsoft.com/office/drawing/2014/main" val="3476232542"/>
                  </a:ext>
                </a:extLst>
              </a:tr>
              <a:tr h="344209">
                <a:tc>
                  <a:txBody>
                    <a:bodyPr/>
                    <a:lstStyle/>
                    <a:p>
                      <a:r>
                        <a:rPr lang="en-US" dirty="0"/>
                        <a:t>Response Time</a:t>
                      </a:r>
                    </a:p>
                  </a:txBody>
                  <a:tcPr>
                    <a:solidFill>
                      <a:schemeClr val="bg1">
                        <a:lumMod val="75000"/>
                      </a:schemeClr>
                    </a:solidFill>
                  </a:tcPr>
                </a:tc>
                <a:tc>
                  <a:txBody>
                    <a:bodyPr/>
                    <a:lstStyle/>
                    <a:p>
                      <a:r>
                        <a:rPr lang="en-US" dirty="0"/>
                        <a:t>&lt; 2 seconds</a:t>
                      </a:r>
                    </a:p>
                  </a:txBody>
                  <a:tcPr>
                    <a:solidFill>
                      <a:schemeClr val="bg1">
                        <a:lumMod val="75000"/>
                      </a:schemeClr>
                    </a:solidFill>
                  </a:tcPr>
                </a:tc>
                <a:extLst>
                  <a:ext uri="{0D108BD9-81ED-4DB2-BD59-A6C34878D82A}">
                    <a16:rowId xmlns:a16="http://schemas.microsoft.com/office/drawing/2014/main" val="3244919183"/>
                  </a:ext>
                </a:extLst>
              </a:tr>
              <a:tr h="344209">
                <a:tc>
                  <a:txBody>
                    <a:bodyPr/>
                    <a:lstStyle/>
                    <a:p>
                      <a:r>
                        <a:rPr lang="en-US" dirty="0"/>
                        <a:t>Clean Time</a:t>
                      </a:r>
                    </a:p>
                  </a:txBody>
                  <a:tcPr>
                    <a:solidFill>
                      <a:schemeClr val="bg1">
                        <a:lumMod val="75000"/>
                      </a:schemeClr>
                    </a:solidFill>
                  </a:tcPr>
                </a:tc>
                <a:tc>
                  <a:txBody>
                    <a:bodyPr/>
                    <a:lstStyle/>
                    <a:p>
                      <a:r>
                        <a:rPr lang="en-US" dirty="0"/>
                        <a:t>&lt; 60 seconds</a:t>
                      </a:r>
                    </a:p>
                  </a:txBody>
                  <a:tcPr>
                    <a:solidFill>
                      <a:schemeClr val="bg1">
                        <a:lumMod val="75000"/>
                      </a:schemeClr>
                    </a:solidFill>
                  </a:tcPr>
                </a:tc>
                <a:extLst>
                  <a:ext uri="{0D108BD9-81ED-4DB2-BD59-A6C34878D82A}">
                    <a16:rowId xmlns:a16="http://schemas.microsoft.com/office/drawing/2014/main" val="3404960723"/>
                  </a:ext>
                </a:extLst>
              </a:tr>
              <a:tr h="480950">
                <a:tc>
                  <a:txBody>
                    <a:bodyPr/>
                    <a:lstStyle/>
                    <a:p>
                      <a:r>
                        <a:rPr lang="en-US" dirty="0"/>
                        <a:t>Power Consumption</a:t>
                      </a:r>
                    </a:p>
                  </a:txBody>
                  <a:tcPr>
                    <a:solidFill>
                      <a:schemeClr val="bg1">
                        <a:lumMod val="75000"/>
                      </a:schemeClr>
                    </a:solidFill>
                  </a:tcPr>
                </a:tc>
                <a:tc>
                  <a:txBody>
                    <a:bodyPr/>
                    <a:lstStyle/>
                    <a:p>
                      <a:r>
                        <a:rPr lang="en-US" dirty="0"/>
                        <a:t>clean cycle &lt;= 3 watts</a:t>
                      </a:r>
                    </a:p>
                  </a:txBody>
                  <a:tcPr>
                    <a:solidFill>
                      <a:schemeClr val="bg1">
                        <a:lumMod val="75000"/>
                      </a:schemeClr>
                    </a:solidFill>
                  </a:tcPr>
                </a:tc>
                <a:extLst>
                  <a:ext uri="{0D108BD9-81ED-4DB2-BD59-A6C34878D82A}">
                    <a16:rowId xmlns:a16="http://schemas.microsoft.com/office/drawing/2014/main" val="43875362"/>
                  </a:ext>
                </a:extLst>
              </a:tr>
            </a:tbl>
          </a:graphicData>
        </a:graphic>
      </p:graphicFrame>
      <p:pic>
        <p:nvPicPr>
          <p:cNvPr id="3" name="Picture 2">
            <a:extLst>
              <a:ext uri="{FF2B5EF4-FFF2-40B4-BE49-F238E27FC236}">
                <a16:creationId xmlns:a16="http://schemas.microsoft.com/office/drawing/2014/main" id="{ACC6D485-8140-2012-83DB-EE12DDB221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500"/>
            <a:ext cx="866080" cy="875250"/>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AD664433-A5BB-2AF5-021E-E70F42D9B44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
        <p:nvSpPr>
          <p:cNvPr id="4" name="Google Shape;165;p22">
            <a:extLst>
              <a:ext uri="{FF2B5EF4-FFF2-40B4-BE49-F238E27FC236}">
                <a16:creationId xmlns:a16="http://schemas.microsoft.com/office/drawing/2014/main" id="{E1DED84F-474A-3EB1-F98D-826339878790}"/>
              </a:ext>
            </a:extLst>
          </p:cNvPr>
          <p:cNvSpPr txBox="1">
            <a:spLocks/>
          </p:cNvSpPr>
          <p:nvPr/>
        </p:nvSpPr>
        <p:spPr>
          <a:xfrm>
            <a:off x="-347253" y="864750"/>
            <a:ext cx="1891500" cy="3936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1pPr>
            <a:lvl2pPr marR="0" lvl="1"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9pPr>
          </a:lstStyle>
          <a:p>
            <a:pPr algn="ctr"/>
            <a:r>
              <a:rPr lang="en-US" dirty="0"/>
              <a:t>Samuel </a:t>
            </a:r>
            <a:r>
              <a:rPr lang="en-US" dirty="0" err="1"/>
              <a:t>Durkee</a:t>
            </a:r>
            <a:r>
              <a:rPr lang="en-US" dirty="0"/>
              <a:t> CPE</a:t>
            </a:r>
          </a:p>
        </p:txBody>
      </p:sp>
    </p:spTree>
  </p:cSld>
  <p:clrMapOvr>
    <a:masterClrMapping/>
  </p:clrMapOvr>
  <mc:AlternateContent xmlns:mc="http://schemas.openxmlformats.org/markup-compatibility/2006" xmlns:p14="http://schemas.microsoft.com/office/powerpoint/2010/main">
    <mc:Choice Requires="p14">
      <p:transition spd="slow" p14:dur="2000" advTm="59389"/>
    </mc:Choice>
    <mc:Fallback xmlns="">
      <p:transition spd="slow" advTm="59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8"/>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Components Selection</a:t>
            </a:r>
            <a:endParaRPr/>
          </a:p>
        </p:txBody>
      </p:sp>
      <p:sp>
        <p:nvSpPr>
          <p:cNvPr id="131" name="Google Shape;131;p1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pic>
        <p:nvPicPr>
          <p:cNvPr id="11" name="Audio 10">
            <a:hlinkClick r:id="" action="ppaction://media"/>
            <a:extLst>
              <a:ext uri="{FF2B5EF4-FFF2-40B4-BE49-F238E27FC236}">
                <a16:creationId xmlns:a16="http://schemas.microsoft.com/office/drawing/2014/main" id="{1AF13C09-3DBD-21C2-E9F3-E1051E1A463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541"/>
    </mc:Choice>
    <mc:Fallback xmlns="">
      <p:transition spd="slow" advTm="4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9"/>
          <p:cNvSpPr txBox="1">
            <a:spLocks noGrp="1"/>
          </p:cNvSpPr>
          <p:nvPr>
            <p:ph type="title"/>
          </p:nvPr>
        </p:nvSpPr>
        <p:spPr>
          <a:xfrm>
            <a:off x="730000" y="1318650"/>
            <a:ext cx="2698200" cy="592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Microcontroller</a:t>
            </a:r>
            <a:endParaRPr/>
          </a:p>
        </p:txBody>
      </p:sp>
      <p:sp>
        <p:nvSpPr>
          <p:cNvPr id="137" name="Google Shape;137;p1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sp>
        <p:nvSpPr>
          <p:cNvPr id="138" name="Google Shape;138;p19"/>
          <p:cNvSpPr txBox="1">
            <a:spLocks noGrp="1"/>
          </p:cNvSpPr>
          <p:nvPr>
            <p:ph type="body" idx="1"/>
          </p:nvPr>
        </p:nvSpPr>
        <p:spPr>
          <a:xfrm>
            <a:off x="4356075" y="1318650"/>
            <a:ext cx="4566600" cy="1475400"/>
          </a:xfrm>
          <a:prstGeom prst="rect">
            <a:avLst/>
          </a:prstGeom>
        </p:spPr>
        <p:txBody>
          <a:bodyPr spcFirstLastPara="1" wrap="square" lIns="91425" tIns="91425" rIns="91425" bIns="91425" anchor="t" anchorCtr="0">
            <a:noAutofit/>
          </a:bodyPr>
          <a:lstStyle/>
          <a:p>
            <a:pPr marL="457200" lvl="0" indent="-293687" algn="l" rtl="0">
              <a:lnSpc>
                <a:spcPct val="95000"/>
              </a:lnSpc>
              <a:spcBef>
                <a:spcPts val="0"/>
              </a:spcBef>
              <a:spcAft>
                <a:spcPts val="0"/>
              </a:spcAft>
              <a:buSzPts val="1025"/>
              <a:buChar char="●"/>
            </a:pPr>
            <a:r>
              <a:rPr lang="en" sz="1025"/>
              <a:t>The microcontroller will need to support 5 peripherals in the system. </a:t>
            </a:r>
            <a:endParaRPr sz="1025"/>
          </a:p>
          <a:p>
            <a:pPr marL="914400" lvl="1" indent="-293687" algn="l" rtl="0">
              <a:lnSpc>
                <a:spcPct val="95000"/>
              </a:lnSpc>
              <a:spcBef>
                <a:spcPts val="0"/>
              </a:spcBef>
              <a:spcAft>
                <a:spcPts val="0"/>
              </a:spcAft>
              <a:buSzPts val="1025"/>
              <a:buChar char="○"/>
            </a:pPr>
            <a:r>
              <a:rPr lang="en" sz="1025"/>
              <a:t>2- Weight and Motion Sensor</a:t>
            </a:r>
            <a:endParaRPr sz="1025"/>
          </a:p>
          <a:p>
            <a:pPr marL="914400" lvl="1" indent="-293687" algn="l" rtl="0">
              <a:lnSpc>
                <a:spcPct val="95000"/>
              </a:lnSpc>
              <a:spcBef>
                <a:spcPts val="0"/>
              </a:spcBef>
              <a:spcAft>
                <a:spcPts val="0"/>
              </a:spcAft>
              <a:buSzPts val="1025"/>
              <a:buChar char="○"/>
            </a:pPr>
            <a:r>
              <a:rPr lang="en" sz="1025"/>
              <a:t>1- DC Motor via MOSFET</a:t>
            </a:r>
            <a:endParaRPr sz="1025"/>
          </a:p>
          <a:p>
            <a:pPr marL="914400" lvl="1" indent="-293687" algn="l" rtl="0">
              <a:lnSpc>
                <a:spcPct val="95000"/>
              </a:lnSpc>
              <a:spcBef>
                <a:spcPts val="0"/>
              </a:spcBef>
              <a:spcAft>
                <a:spcPts val="0"/>
              </a:spcAft>
              <a:buSzPts val="1025"/>
              <a:buChar char="○"/>
            </a:pPr>
            <a:r>
              <a:rPr lang="en" sz="1025"/>
              <a:t>2- Buttons</a:t>
            </a:r>
            <a:endParaRPr sz="1025"/>
          </a:p>
          <a:p>
            <a:pPr marL="457200" lvl="0" indent="-293687" algn="l" rtl="0">
              <a:lnSpc>
                <a:spcPct val="95000"/>
              </a:lnSpc>
              <a:spcBef>
                <a:spcPts val="0"/>
              </a:spcBef>
              <a:spcAft>
                <a:spcPts val="0"/>
              </a:spcAft>
              <a:buSzPts val="1025"/>
              <a:buChar char="●"/>
            </a:pPr>
            <a:r>
              <a:rPr lang="en" sz="1025"/>
              <a:t>Low power options are viable in our system, as it will be idle for long periods.</a:t>
            </a:r>
            <a:endParaRPr sz="1025"/>
          </a:p>
          <a:p>
            <a:pPr marL="457200" lvl="0" indent="-293687" algn="l" rtl="0">
              <a:lnSpc>
                <a:spcPct val="95000"/>
              </a:lnSpc>
              <a:spcBef>
                <a:spcPts val="0"/>
              </a:spcBef>
              <a:spcAft>
                <a:spcPts val="0"/>
              </a:spcAft>
              <a:buSzPts val="1025"/>
              <a:buChar char="●"/>
            </a:pPr>
            <a:r>
              <a:rPr lang="en" sz="1025"/>
              <a:t>We chose the ATMega328P for its support of many peripherals and native 5V compatibility to keep it aligned with all the other components.</a:t>
            </a:r>
            <a:endParaRPr sz="1025"/>
          </a:p>
          <a:p>
            <a:pPr marL="0" lvl="0" indent="0" algn="l" rtl="0">
              <a:lnSpc>
                <a:spcPct val="95000"/>
              </a:lnSpc>
              <a:spcBef>
                <a:spcPts val="1200"/>
              </a:spcBef>
              <a:spcAft>
                <a:spcPts val="0"/>
              </a:spcAft>
              <a:buSzPts val="688"/>
              <a:buNone/>
            </a:pPr>
            <a:endParaRPr sz="1025"/>
          </a:p>
          <a:p>
            <a:pPr marL="0" lvl="0" indent="0" algn="l" rtl="0">
              <a:lnSpc>
                <a:spcPct val="95000"/>
              </a:lnSpc>
              <a:spcBef>
                <a:spcPts val="1200"/>
              </a:spcBef>
              <a:spcAft>
                <a:spcPts val="1200"/>
              </a:spcAft>
              <a:buSzPts val="688"/>
              <a:buNone/>
            </a:pPr>
            <a:endParaRPr sz="1025"/>
          </a:p>
        </p:txBody>
      </p:sp>
      <p:graphicFrame>
        <p:nvGraphicFramePr>
          <p:cNvPr id="139" name="Google Shape;139;p19"/>
          <p:cNvGraphicFramePr/>
          <p:nvPr/>
        </p:nvGraphicFramePr>
        <p:xfrm>
          <a:off x="1481138" y="2794050"/>
          <a:ext cx="6181725" cy="1971040"/>
        </p:xfrm>
        <a:graphic>
          <a:graphicData uri="http://schemas.openxmlformats.org/drawingml/2006/table">
            <a:tbl>
              <a:tblPr>
                <a:noFill/>
                <a:tableStyleId>{926B94D2-5660-4656-A8A2-F9A8FE47ECE2}</a:tableStyleId>
              </a:tblPr>
              <a:tblGrid>
                <a:gridCol w="1276350">
                  <a:extLst>
                    <a:ext uri="{9D8B030D-6E8A-4147-A177-3AD203B41FA5}">
                      <a16:colId xmlns:a16="http://schemas.microsoft.com/office/drawing/2014/main" val="20000"/>
                    </a:ext>
                  </a:extLst>
                </a:gridCol>
                <a:gridCol w="619125">
                  <a:extLst>
                    <a:ext uri="{9D8B030D-6E8A-4147-A177-3AD203B41FA5}">
                      <a16:colId xmlns:a16="http://schemas.microsoft.com/office/drawing/2014/main" val="20001"/>
                    </a:ext>
                  </a:extLst>
                </a:gridCol>
                <a:gridCol w="733425">
                  <a:extLst>
                    <a:ext uri="{9D8B030D-6E8A-4147-A177-3AD203B41FA5}">
                      <a16:colId xmlns:a16="http://schemas.microsoft.com/office/drawing/2014/main" val="20002"/>
                    </a:ext>
                  </a:extLst>
                </a:gridCol>
                <a:gridCol w="1209675">
                  <a:extLst>
                    <a:ext uri="{9D8B030D-6E8A-4147-A177-3AD203B41FA5}">
                      <a16:colId xmlns:a16="http://schemas.microsoft.com/office/drawing/2014/main" val="20003"/>
                    </a:ext>
                  </a:extLst>
                </a:gridCol>
                <a:gridCol w="866775">
                  <a:extLst>
                    <a:ext uri="{9D8B030D-6E8A-4147-A177-3AD203B41FA5}">
                      <a16:colId xmlns:a16="http://schemas.microsoft.com/office/drawing/2014/main" val="20004"/>
                    </a:ext>
                  </a:extLst>
                </a:gridCol>
                <a:gridCol w="1476375">
                  <a:extLst>
                    <a:ext uri="{9D8B030D-6E8A-4147-A177-3AD203B41FA5}">
                      <a16:colId xmlns:a16="http://schemas.microsoft.com/office/drawing/2014/main" val="20005"/>
                    </a:ext>
                  </a:extLst>
                </a:gridCol>
              </a:tblGrid>
              <a:tr h="0">
                <a:tc>
                  <a:txBody>
                    <a:bodyPr/>
                    <a:lstStyle/>
                    <a:p>
                      <a:pPr marL="0" lvl="0" indent="0" algn="just" rtl="0">
                        <a:spcBef>
                          <a:spcPts val="0"/>
                        </a:spcBef>
                        <a:spcAft>
                          <a:spcPts val="0"/>
                        </a:spcAft>
                        <a:buNone/>
                      </a:pPr>
                      <a:r>
                        <a:rPr lang="en" sz="1200">
                          <a:solidFill>
                            <a:srgbClr val="FFFFFF"/>
                          </a:solidFill>
                          <a:highlight>
                            <a:srgbClr val="156082"/>
                          </a:highlight>
                          <a:latin typeface="Helvetica Neue"/>
                          <a:ea typeface="Helvetica Neue"/>
                          <a:cs typeface="Helvetica Neue"/>
                          <a:sym typeface="Helvetica Neue"/>
                        </a:rPr>
                        <a:t>MCU Name</a:t>
                      </a:r>
                      <a:endParaRPr sz="1200">
                        <a:solidFill>
                          <a:srgbClr val="FFFFFF"/>
                        </a:solidFill>
                        <a:highlight>
                          <a:srgbClr val="156082"/>
                        </a:highlight>
                        <a:latin typeface="Helvetica Neue"/>
                        <a:ea typeface="Helvetica Neue"/>
                        <a:cs typeface="Helvetica Neue"/>
                        <a:sym typeface="Helvetica Neue"/>
                      </a:endParaRPr>
                    </a:p>
                  </a:txBody>
                  <a:tcPr marL="63500" marR="63500" marT="63500" marB="63500">
                    <a:solidFill>
                      <a:srgbClr val="156082"/>
                    </a:solidFill>
                  </a:tcPr>
                </a:tc>
                <a:tc>
                  <a:txBody>
                    <a:bodyPr/>
                    <a:lstStyle/>
                    <a:p>
                      <a:pPr marL="0" lvl="0" indent="0" algn="just" rtl="0">
                        <a:spcBef>
                          <a:spcPts val="0"/>
                        </a:spcBef>
                        <a:spcAft>
                          <a:spcPts val="0"/>
                        </a:spcAft>
                        <a:buNone/>
                      </a:pPr>
                      <a:r>
                        <a:rPr lang="en" sz="1200">
                          <a:solidFill>
                            <a:srgbClr val="FFFFFF"/>
                          </a:solidFill>
                          <a:highlight>
                            <a:srgbClr val="156082"/>
                          </a:highlight>
                          <a:latin typeface="Helvetica Neue"/>
                          <a:ea typeface="Helvetica Neue"/>
                          <a:cs typeface="Helvetica Neue"/>
                          <a:sym typeface="Helvetica Neue"/>
                        </a:rPr>
                        <a:t>Cost</a:t>
                      </a:r>
                      <a:endParaRPr sz="1200">
                        <a:solidFill>
                          <a:srgbClr val="FFFFFF"/>
                        </a:solidFill>
                        <a:highlight>
                          <a:srgbClr val="156082"/>
                        </a:highlight>
                        <a:latin typeface="Helvetica Neue"/>
                        <a:ea typeface="Helvetica Neue"/>
                        <a:cs typeface="Helvetica Neue"/>
                        <a:sym typeface="Helvetica Neue"/>
                      </a:endParaRPr>
                    </a:p>
                  </a:txBody>
                  <a:tcPr marL="63500" marR="63500" marT="63500" marB="63500">
                    <a:solidFill>
                      <a:srgbClr val="156082"/>
                    </a:solidFill>
                  </a:tcPr>
                </a:tc>
                <a:tc>
                  <a:txBody>
                    <a:bodyPr/>
                    <a:lstStyle/>
                    <a:p>
                      <a:pPr marL="0" lvl="0" indent="0" algn="just" rtl="0">
                        <a:spcBef>
                          <a:spcPts val="0"/>
                        </a:spcBef>
                        <a:spcAft>
                          <a:spcPts val="0"/>
                        </a:spcAft>
                        <a:buNone/>
                      </a:pPr>
                      <a:r>
                        <a:rPr lang="en" sz="1200">
                          <a:solidFill>
                            <a:srgbClr val="FFFFFF"/>
                          </a:solidFill>
                          <a:highlight>
                            <a:srgbClr val="156082"/>
                          </a:highlight>
                          <a:latin typeface="Helvetica Neue"/>
                          <a:ea typeface="Helvetica Neue"/>
                          <a:cs typeface="Helvetica Neue"/>
                          <a:sym typeface="Helvetica Neue"/>
                        </a:rPr>
                        <a:t>Working Voltage</a:t>
                      </a:r>
                      <a:endParaRPr sz="1200">
                        <a:solidFill>
                          <a:srgbClr val="FFFFFF"/>
                        </a:solidFill>
                        <a:highlight>
                          <a:srgbClr val="156082"/>
                        </a:highlight>
                        <a:latin typeface="Helvetica Neue"/>
                        <a:ea typeface="Helvetica Neue"/>
                        <a:cs typeface="Helvetica Neue"/>
                        <a:sym typeface="Helvetica Neue"/>
                      </a:endParaRPr>
                    </a:p>
                  </a:txBody>
                  <a:tcPr marL="63500" marR="63500" marT="63500" marB="63500">
                    <a:solidFill>
                      <a:srgbClr val="156082"/>
                    </a:solidFill>
                  </a:tcPr>
                </a:tc>
                <a:tc>
                  <a:txBody>
                    <a:bodyPr/>
                    <a:lstStyle/>
                    <a:p>
                      <a:pPr marL="0" lvl="0" indent="0" algn="just" rtl="0">
                        <a:spcBef>
                          <a:spcPts val="0"/>
                        </a:spcBef>
                        <a:spcAft>
                          <a:spcPts val="0"/>
                        </a:spcAft>
                        <a:buNone/>
                      </a:pPr>
                      <a:r>
                        <a:rPr lang="en" sz="1200">
                          <a:solidFill>
                            <a:srgbClr val="FFFFFF"/>
                          </a:solidFill>
                          <a:highlight>
                            <a:srgbClr val="156082"/>
                          </a:highlight>
                          <a:latin typeface="Helvetica Neue"/>
                          <a:ea typeface="Helvetica Neue"/>
                          <a:cs typeface="Helvetica Neue"/>
                          <a:sym typeface="Helvetica Neue"/>
                        </a:rPr>
                        <a:t>Operating Temperature</a:t>
                      </a:r>
                      <a:endParaRPr sz="1200">
                        <a:solidFill>
                          <a:srgbClr val="FFFFFF"/>
                        </a:solidFill>
                        <a:highlight>
                          <a:srgbClr val="156082"/>
                        </a:highlight>
                        <a:latin typeface="Helvetica Neue"/>
                        <a:ea typeface="Helvetica Neue"/>
                        <a:cs typeface="Helvetica Neue"/>
                        <a:sym typeface="Helvetica Neue"/>
                      </a:endParaRPr>
                    </a:p>
                  </a:txBody>
                  <a:tcPr marL="63500" marR="63500" marT="63500" marB="63500">
                    <a:solidFill>
                      <a:srgbClr val="156082"/>
                    </a:solidFill>
                  </a:tcPr>
                </a:tc>
                <a:tc>
                  <a:txBody>
                    <a:bodyPr/>
                    <a:lstStyle/>
                    <a:p>
                      <a:pPr marL="0" lvl="0" indent="0" algn="l" rtl="0">
                        <a:spcBef>
                          <a:spcPts val="0"/>
                        </a:spcBef>
                        <a:spcAft>
                          <a:spcPts val="0"/>
                        </a:spcAft>
                        <a:buNone/>
                      </a:pPr>
                      <a:r>
                        <a:rPr lang="en" sz="1200">
                          <a:solidFill>
                            <a:srgbClr val="FFFFFF"/>
                          </a:solidFill>
                          <a:highlight>
                            <a:srgbClr val="156082"/>
                          </a:highlight>
                          <a:latin typeface="Helvetica Neue"/>
                          <a:ea typeface="Helvetica Neue"/>
                          <a:cs typeface="Helvetica Neue"/>
                          <a:sym typeface="Helvetica Neue"/>
                        </a:rPr>
                        <a:t># Of I/O Support</a:t>
                      </a:r>
                      <a:endParaRPr sz="1200">
                        <a:solidFill>
                          <a:srgbClr val="FFFFFF"/>
                        </a:solidFill>
                        <a:highlight>
                          <a:srgbClr val="156082"/>
                        </a:highlight>
                        <a:latin typeface="Helvetica Neue"/>
                        <a:ea typeface="Helvetica Neue"/>
                        <a:cs typeface="Helvetica Neue"/>
                        <a:sym typeface="Helvetica Neue"/>
                      </a:endParaRPr>
                    </a:p>
                  </a:txBody>
                  <a:tcPr marL="63500" marR="63500" marT="63500" marB="63500">
                    <a:solidFill>
                      <a:srgbClr val="156082"/>
                    </a:solidFill>
                  </a:tcPr>
                </a:tc>
                <a:tc>
                  <a:txBody>
                    <a:bodyPr/>
                    <a:lstStyle/>
                    <a:p>
                      <a:pPr marL="0" lvl="0" indent="0" algn="just" rtl="0">
                        <a:spcBef>
                          <a:spcPts val="0"/>
                        </a:spcBef>
                        <a:spcAft>
                          <a:spcPts val="0"/>
                        </a:spcAft>
                        <a:buNone/>
                      </a:pPr>
                      <a:r>
                        <a:rPr lang="en" sz="1200">
                          <a:solidFill>
                            <a:srgbClr val="FFFFFF"/>
                          </a:solidFill>
                          <a:highlight>
                            <a:srgbClr val="156082"/>
                          </a:highlight>
                          <a:latin typeface="Helvetica Neue"/>
                          <a:ea typeface="Helvetica Neue"/>
                          <a:cs typeface="Helvetica Neue"/>
                          <a:sym typeface="Helvetica Neue"/>
                        </a:rPr>
                        <a:t>Memory</a:t>
                      </a:r>
                      <a:endParaRPr sz="1200">
                        <a:solidFill>
                          <a:srgbClr val="FFFFFF"/>
                        </a:solidFill>
                        <a:highlight>
                          <a:srgbClr val="156082"/>
                        </a:highlight>
                        <a:latin typeface="Helvetica Neue"/>
                        <a:ea typeface="Helvetica Neue"/>
                        <a:cs typeface="Helvetica Neue"/>
                        <a:sym typeface="Helvetica Neue"/>
                      </a:endParaRPr>
                    </a:p>
                  </a:txBody>
                  <a:tcPr marL="63500" marR="63500" marT="63500" marB="63500">
                    <a:solidFill>
                      <a:srgbClr val="156082"/>
                    </a:solidFill>
                  </a:tcPr>
                </a:tc>
                <a:extLst>
                  <a:ext uri="{0D108BD9-81ED-4DB2-BD59-A6C34878D82A}">
                    <a16:rowId xmlns:a16="http://schemas.microsoft.com/office/drawing/2014/main" val="10000"/>
                  </a:ext>
                </a:extLst>
              </a:tr>
              <a:tr h="476250">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MSP430FR6989</a:t>
                      </a:r>
                      <a:endParaRPr sz="1200">
                        <a:solidFill>
                          <a:srgbClr val="0D0D0D"/>
                        </a:solidFill>
                        <a:latin typeface="Helvetica Neue"/>
                        <a:ea typeface="Helvetica Neue"/>
                        <a:cs typeface="Helvetica Neue"/>
                        <a:sym typeface="Helvetica Neue"/>
                      </a:endParaRPr>
                    </a:p>
                  </a:txBody>
                  <a:tcPr marL="63500" marR="63500" marT="63500" marB="63500">
                    <a:lnR w="12700" cap="flat" cmpd="sng">
                      <a:solidFill>
                        <a:srgbClr val="45B0E1"/>
                      </a:solidFill>
                      <a:prstDash val="solid"/>
                      <a:round/>
                      <a:headEnd type="none" w="sm" len="sm"/>
                      <a:tailEnd type="none" w="sm" len="sm"/>
                    </a:lnR>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($6.50)</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1.8V - 3.6V</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-40 - +85 °C </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12</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128KB LPRAM</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B w="12700" cap="flat" cmpd="sng">
                      <a:solidFill>
                        <a:srgbClr val="45B0E1"/>
                      </a:solidFill>
                      <a:prstDash val="solid"/>
                      <a:round/>
                      <a:headEnd type="none" w="sm" len="sm"/>
                      <a:tailEnd type="none" w="sm" len="sm"/>
                    </a:lnB>
                    <a:solidFill>
                      <a:srgbClr val="C1E4F5"/>
                    </a:solidFill>
                  </a:tcPr>
                </a:tc>
                <a:extLst>
                  <a:ext uri="{0D108BD9-81ED-4DB2-BD59-A6C34878D82A}">
                    <a16:rowId xmlns:a16="http://schemas.microsoft.com/office/drawing/2014/main" val="10001"/>
                  </a:ext>
                </a:extLst>
              </a:tr>
              <a:tr h="372425">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ATMega328P</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FFFF00"/>
                    </a:solidFill>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($1.63)</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FFFF00"/>
                    </a:solidFill>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1.8V - 5.5V</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FFFF00"/>
                    </a:solidFill>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-40 - +105 °C </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FFFF00"/>
                    </a:solidFill>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27</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FFFF00"/>
                    </a:solidFill>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1KB EEPROM, 2KB SRAM, 32KB Flash</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FFFF00"/>
                    </a:solidFill>
                  </a:tcPr>
                </a:tc>
                <a:extLst>
                  <a:ext uri="{0D108BD9-81ED-4DB2-BD59-A6C34878D82A}">
                    <a16:rowId xmlns:a16="http://schemas.microsoft.com/office/drawing/2014/main" val="10002"/>
                  </a:ext>
                </a:extLst>
              </a:tr>
              <a:tr h="487350">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RP2040</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($5.99)</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1.8V - 3.3V</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-40 - +85 °C</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30</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200" dirty="0">
                          <a:solidFill>
                            <a:srgbClr val="0D0D0D"/>
                          </a:solidFill>
                          <a:latin typeface="Helvetica Neue"/>
                          <a:ea typeface="Helvetica Neue"/>
                          <a:cs typeface="Helvetica Neue"/>
                          <a:sym typeface="Helvetica Neue"/>
                        </a:rPr>
                        <a:t>264KB SRAM</a:t>
                      </a:r>
                      <a:endParaRPr sz="1200" dirty="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extLst>
                  <a:ext uri="{0D108BD9-81ED-4DB2-BD59-A6C34878D82A}">
                    <a16:rowId xmlns:a16="http://schemas.microsoft.com/office/drawing/2014/main" val="10003"/>
                  </a:ext>
                </a:extLst>
              </a:tr>
            </a:tbl>
          </a:graphicData>
        </a:graphic>
      </p:graphicFrame>
      <p:pic>
        <p:nvPicPr>
          <p:cNvPr id="17" name="Audio 16">
            <a:hlinkClick r:id="" action="ppaction://media"/>
            <a:extLst>
              <a:ext uri="{FF2B5EF4-FFF2-40B4-BE49-F238E27FC236}">
                <a16:creationId xmlns:a16="http://schemas.microsoft.com/office/drawing/2014/main" id="{4FC99EA9-904A-F611-378C-344B681CD50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pic>
        <p:nvPicPr>
          <p:cNvPr id="3" name="Google Shape;354;p44">
            <a:extLst>
              <a:ext uri="{FF2B5EF4-FFF2-40B4-BE49-F238E27FC236}">
                <a16:creationId xmlns:a16="http://schemas.microsoft.com/office/drawing/2014/main" id="{D7FCC72E-5EA5-47BB-65A4-560FB422B133}"/>
              </a:ext>
            </a:extLst>
          </p:cNvPr>
          <p:cNvPicPr preferRelativeResize="0"/>
          <p:nvPr/>
        </p:nvPicPr>
        <p:blipFill>
          <a:blip r:embed="rId6">
            <a:alphaModFix/>
          </a:blip>
          <a:stretch>
            <a:fillRect/>
          </a:stretch>
        </p:blipFill>
        <p:spPr>
          <a:xfrm>
            <a:off x="101650" y="0"/>
            <a:ext cx="867475" cy="875250"/>
          </a:xfrm>
          <a:prstGeom prst="rect">
            <a:avLst/>
          </a:prstGeom>
          <a:noFill/>
          <a:ln>
            <a:noFill/>
          </a:ln>
        </p:spPr>
      </p:pic>
      <p:sp>
        <p:nvSpPr>
          <p:cNvPr id="4" name="Google Shape;165;p22">
            <a:extLst>
              <a:ext uri="{FF2B5EF4-FFF2-40B4-BE49-F238E27FC236}">
                <a16:creationId xmlns:a16="http://schemas.microsoft.com/office/drawing/2014/main" id="{E49844CA-B66F-4676-91F2-D8820636319A}"/>
              </a:ext>
            </a:extLst>
          </p:cNvPr>
          <p:cNvSpPr txBox="1">
            <a:spLocks/>
          </p:cNvSpPr>
          <p:nvPr/>
        </p:nvSpPr>
        <p:spPr>
          <a:xfrm>
            <a:off x="-410363" y="793575"/>
            <a:ext cx="1891500" cy="3936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1pPr>
            <a:lvl2pPr marR="0" lvl="1"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9pPr>
          </a:lstStyle>
          <a:p>
            <a:pPr algn="ctr"/>
            <a:r>
              <a:rPr lang="en-US" dirty="0"/>
              <a:t>Eliezer Roman EE</a:t>
            </a:r>
          </a:p>
        </p:txBody>
      </p:sp>
    </p:spTree>
  </p:cSld>
  <p:clrMapOvr>
    <a:masterClrMapping/>
  </p:clrMapOvr>
  <mc:AlternateContent xmlns:mc="http://schemas.openxmlformats.org/markup-compatibility/2006" xmlns:p14="http://schemas.microsoft.com/office/powerpoint/2010/main">
    <mc:Choice Requires="p14">
      <p:transition spd="slow" p14:dur="2000" advTm="51568"/>
    </mc:Choice>
    <mc:Fallback xmlns="">
      <p:transition spd="slow" advTm="51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0"/>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Worm Gear Motor</a:t>
            </a:r>
            <a:endParaRPr/>
          </a:p>
        </p:txBody>
      </p:sp>
      <p:sp>
        <p:nvSpPr>
          <p:cNvPr id="146" name="Google Shape;146;p20"/>
          <p:cNvSpPr txBox="1">
            <a:spLocks noGrp="1"/>
          </p:cNvSpPr>
          <p:nvPr>
            <p:ph type="body" idx="1"/>
          </p:nvPr>
        </p:nvSpPr>
        <p:spPr>
          <a:xfrm>
            <a:off x="194450" y="2140950"/>
            <a:ext cx="4322400" cy="28980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1200"/>
              </a:spcAft>
              <a:buNone/>
            </a:pPr>
            <a:r>
              <a:rPr lang="en" dirty="0"/>
              <a:t>The Worm Gear motor will be implemented in the cat litter box to accomplish the chief goals: automatic functionality, safety, and ease of use. The Worm Gear will extend and retract a simple robotic arm with a fine comb attached to the end. The motor will be automatically powered during certain time intervals programmed in the MCU. The weight and motion sensors will communicate with the MCU upon triggering and stop the motor temporarily. Due to the Worm Gear Motor reversibility and self-locking mechanism, it ensures cat safety. The motor can be activated manually through a “Run Now” button or mobile application allowing remote access. Our group decided to choose the NFP-5840-36ZY-1280 model.</a:t>
            </a:r>
            <a:endParaRPr dirty="0"/>
          </a:p>
        </p:txBody>
      </p:sp>
      <p:sp>
        <p:nvSpPr>
          <p:cNvPr id="147" name="Google Shape;147;p2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a:t>
            </a:fld>
            <a:endParaRPr/>
          </a:p>
        </p:txBody>
      </p:sp>
      <p:pic>
        <p:nvPicPr>
          <p:cNvPr id="148" name="Google Shape;148;p20"/>
          <p:cNvPicPr preferRelativeResize="0"/>
          <p:nvPr/>
        </p:nvPicPr>
        <p:blipFill>
          <a:blip r:embed="rId5">
            <a:alphaModFix/>
          </a:blip>
          <a:stretch>
            <a:fillRect/>
          </a:stretch>
        </p:blipFill>
        <p:spPr>
          <a:xfrm>
            <a:off x="4643100" y="861700"/>
            <a:ext cx="4322375" cy="2130066"/>
          </a:xfrm>
          <a:prstGeom prst="rect">
            <a:avLst/>
          </a:prstGeom>
          <a:noFill/>
          <a:ln>
            <a:noFill/>
          </a:ln>
        </p:spPr>
      </p:pic>
      <p:pic>
        <p:nvPicPr>
          <p:cNvPr id="149" name="Google Shape;149;p20"/>
          <p:cNvPicPr preferRelativeResize="0"/>
          <p:nvPr/>
        </p:nvPicPr>
        <p:blipFill>
          <a:blip r:embed="rId6">
            <a:alphaModFix/>
          </a:blip>
          <a:stretch>
            <a:fillRect/>
          </a:stretch>
        </p:blipFill>
        <p:spPr>
          <a:xfrm>
            <a:off x="5531463" y="3250525"/>
            <a:ext cx="2545650" cy="1697100"/>
          </a:xfrm>
          <a:prstGeom prst="rect">
            <a:avLst/>
          </a:prstGeom>
          <a:noFill/>
          <a:ln>
            <a:noFill/>
          </a:ln>
        </p:spPr>
      </p:pic>
      <p:pic>
        <p:nvPicPr>
          <p:cNvPr id="3" name="Picture 2">
            <a:extLst>
              <a:ext uri="{FF2B5EF4-FFF2-40B4-BE49-F238E27FC236}">
                <a16:creationId xmlns:a16="http://schemas.microsoft.com/office/drawing/2014/main" id="{42D43CEC-64AB-4788-2936-5D33FCAEFA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2688"/>
            <a:ext cx="866080" cy="875250"/>
          </a:xfrm>
          <a:prstGeom prst="rect">
            <a:avLst/>
          </a:prstGeom>
          <a:noFill/>
          <a:extLst>
            <a:ext uri="{909E8E84-426E-40DD-AFC4-6F175D3DCCD1}">
              <a14:hiddenFill xmlns:a14="http://schemas.microsoft.com/office/drawing/2010/main">
                <a:solidFill>
                  <a:srgbClr val="FFFFFF"/>
                </a:solidFill>
              </a14:hiddenFill>
            </a:ext>
          </a:extLst>
        </p:spPr>
      </p:pic>
      <p:pic>
        <p:nvPicPr>
          <p:cNvPr id="27" name="Audio 26">
            <a:hlinkClick r:id="" action="ppaction://media"/>
            <a:extLst>
              <a:ext uri="{FF2B5EF4-FFF2-40B4-BE49-F238E27FC236}">
                <a16:creationId xmlns:a16="http://schemas.microsoft.com/office/drawing/2014/main" id="{8B3D64B6-9290-6A6E-90D9-527A2359EFE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76563" t="-76563" r="-76563" b="-76563"/>
          <a:stretch>
            <a:fillRect/>
          </a:stretch>
        </p:blipFill>
        <p:spPr>
          <a:xfrm>
            <a:off x="7539228" y="3538728"/>
            <a:ext cx="1543050" cy="1543050"/>
          </a:xfrm>
          <a:prstGeom prst="ellipse">
            <a:avLst/>
          </a:prstGeom>
        </p:spPr>
      </p:pic>
      <p:sp>
        <p:nvSpPr>
          <p:cNvPr id="2" name="Google Shape;165;p22">
            <a:extLst>
              <a:ext uri="{FF2B5EF4-FFF2-40B4-BE49-F238E27FC236}">
                <a16:creationId xmlns:a16="http://schemas.microsoft.com/office/drawing/2014/main" id="{56C82749-85F3-A56D-DA53-D7B86AA75E9D}"/>
              </a:ext>
            </a:extLst>
          </p:cNvPr>
          <p:cNvSpPr txBox="1">
            <a:spLocks/>
          </p:cNvSpPr>
          <p:nvPr/>
        </p:nvSpPr>
        <p:spPr>
          <a:xfrm>
            <a:off x="-367918" y="861700"/>
            <a:ext cx="1891500" cy="3936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1pPr>
            <a:lvl2pPr marR="0" lvl="1"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9pPr>
          </a:lstStyle>
          <a:p>
            <a:pPr algn="ctr"/>
            <a:r>
              <a:rPr lang="en-US" dirty="0"/>
              <a:t>Samuel </a:t>
            </a:r>
            <a:r>
              <a:rPr lang="en-US" dirty="0" err="1"/>
              <a:t>Durkee</a:t>
            </a:r>
            <a:r>
              <a:rPr lang="en-US" dirty="0"/>
              <a:t> CPE</a:t>
            </a:r>
          </a:p>
        </p:txBody>
      </p:sp>
    </p:spTree>
  </p:cSld>
  <p:clrMapOvr>
    <a:masterClrMapping/>
  </p:clrMapOvr>
  <mc:AlternateContent xmlns:mc="http://schemas.openxmlformats.org/markup-compatibility/2006" xmlns:p14="http://schemas.microsoft.com/office/powerpoint/2010/main">
    <mc:Choice Requires="p14">
      <p:transition spd="slow" p14:dur="2000" advTm="74332"/>
    </mc:Choice>
    <mc:Fallback xmlns="">
      <p:transition spd="slow" advTm="74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1"/>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Power Supply </a:t>
            </a:r>
            <a:endParaRPr/>
          </a:p>
        </p:txBody>
      </p:sp>
      <p:sp>
        <p:nvSpPr>
          <p:cNvPr id="155" name="Google Shape;155;p21"/>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Outlet to USB-C Port</a:t>
            </a:r>
            <a:endParaRPr/>
          </a:p>
          <a:p>
            <a:pPr marL="0" lvl="0" indent="0" algn="l" rtl="0">
              <a:spcBef>
                <a:spcPts val="1200"/>
              </a:spcBef>
              <a:spcAft>
                <a:spcPts val="1200"/>
              </a:spcAft>
              <a:buNone/>
            </a:pPr>
            <a:r>
              <a:rPr lang="en"/>
              <a:t>5 volts output</a:t>
            </a:r>
            <a:endParaRPr/>
          </a:p>
        </p:txBody>
      </p:sp>
      <p:sp>
        <p:nvSpPr>
          <p:cNvPr id="156" name="Google Shape;156;p21"/>
          <p:cNvSpPr txBox="1">
            <a:spLocks noGrp="1"/>
          </p:cNvSpPr>
          <p:nvPr>
            <p:ph type="sldNum" idx="12"/>
          </p:nvPr>
        </p:nvSpPr>
        <p:spPr>
          <a:xfrm>
            <a:off x="8016498" y="4749850"/>
            <a:ext cx="10686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dirty="0"/>
              <a:t>Junxu Zeng EE</a:t>
            </a:r>
            <a:endParaRPr dirty="0"/>
          </a:p>
        </p:txBody>
      </p:sp>
      <p:graphicFrame>
        <p:nvGraphicFramePr>
          <p:cNvPr id="157" name="Google Shape;157;p21"/>
          <p:cNvGraphicFramePr/>
          <p:nvPr>
            <p:extLst>
              <p:ext uri="{D42A27DB-BD31-4B8C-83A1-F6EECF244321}">
                <p14:modId xmlns:p14="http://schemas.microsoft.com/office/powerpoint/2010/main" val="3840721157"/>
              </p:ext>
            </p:extLst>
          </p:nvPr>
        </p:nvGraphicFramePr>
        <p:xfrm>
          <a:off x="3016155" y="2077525"/>
          <a:ext cx="5635420" cy="1999250"/>
        </p:xfrm>
        <a:graphic>
          <a:graphicData uri="http://schemas.openxmlformats.org/drawingml/2006/table">
            <a:tbl>
              <a:tblPr>
                <a:noFill/>
                <a:tableStyleId>{926B94D2-5660-4656-A8A2-F9A8FE47ECE2}</a:tableStyleId>
              </a:tblPr>
              <a:tblGrid>
                <a:gridCol w="1461320">
                  <a:extLst>
                    <a:ext uri="{9D8B030D-6E8A-4147-A177-3AD203B41FA5}">
                      <a16:colId xmlns:a16="http://schemas.microsoft.com/office/drawing/2014/main" val="20000"/>
                    </a:ext>
                  </a:extLst>
                </a:gridCol>
                <a:gridCol w="971550">
                  <a:extLst>
                    <a:ext uri="{9D8B030D-6E8A-4147-A177-3AD203B41FA5}">
                      <a16:colId xmlns:a16="http://schemas.microsoft.com/office/drawing/2014/main" val="20001"/>
                    </a:ext>
                  </a:extLst>
                </a:gridCol>
                <a:gridCol w="917575">
                  <a:extLst>
                    <a:ext uri="{9D8B030D-6E8A-4147-A177-3AD203B41FA5}">
                      <a16:colId xmlns:a16="http://schemas.microsoft.com/office/drawing/2014/main" val="20002"/>
                    </a:ext>
                  </a:extLst>
                </a:gridCol>
                <a:gridCol w="1052525">
                  <a:extLst>
                    <a:ext uri="{9D8B030D-6E8A-4147-A177-3AD203B41FA5}">
                      <a16:colId xmlns:a16="http://schemas.microsoft.com/office/drawing/2014/main" val="20003"/>
                    </a:ext>
                  </a:extLst>
                </a:gridCol>
                <a:gridCol w="1232450">
                  <a:extLst>
                    <a:ext uri="{9D8B030D-6E8A-4147-A177-3AD203B41FA5}">
                      <a16:colId xmlns:a16="http://schemas.microsoft.com/office/drawing/2014/main" val="20004"/>
                    </a:ext>
                  </a:extLst>
                </a:gridCol>
              </a:tblGrid>
              <a:tr h="535175">
                <a:tc>
                  <a:txBody>
                    <a:bodyPr/>
                    <a:lstStyle/>
                    <a:p>
                      <a:pPr marL="0" lvl="0" indent="0" algn="just" rtl="0">
                        <a:spcBef>
                          <a:spcPts val="0"/>
                        </a:spcBef>
                        <a:spcAft>
                          <a:spcPts val="0"/>
                        </a:spcAft>
                        <a:buNone/>
                      </a:pPr>
                      <a:r>
                        <a:rPr lang="en" sz="1200" dirty="0">
                          <a:solidFill>
                            <a:srgbClr val="FFFFFF"/>
                          </a:solidFill>
                          <a:highlight>
                            <a:srgbClr val="156082"/>
                          </a:highlight>
                          <a:latin typeface="Helvetica Neue"/>
                          <a:ea typeface="Helvetica Neue"/>
                          <a:cs typeface="Helvetica Neue"/>
                          <a:sym typeface="Helvetica Neue"/>
                        </a:rPr>
                        <a:t>Name</a:t>
                      </a:r>
                      <a:endParaRPr sz="1200" dirty="0">
                        <a:solidFill>
                          <a:srgbClr val="FFFFFF"/>
                        </a:solidFill>
                        <a:highlight>
                          <a:srgbClr val="156082"/>
                        </a:highlight>
                        <a:latin typeface="Helvetica Neue"/>
                        <a:ea typeface="Helvetica Neue"/>
                        <a:cs typeface="Helvetica Neue"/>
                        <a:sym typeface="Helvetica Neue"/>
                      </a:endParaRPr>
                    </a:p>
                  </a:txBody>
                  <a:tcPr marL="63500" marR="63500" marT="63500" marB="63500">
                    <a:solidFill>
                      <a:srgbClr val="156082"/>
                    </a:solidFill>
                  </a:tcPr>
                </a:tc>
                <a:tc>
                  <a:txBody>
                    <a:bodyPr/>
                    <a:lstStyle/>
                    <a:p>
                      <a:pPr marL="0" lvl="0" indent="0" algn="just" rtl="0">
                        <a:spcBef>
                          <a:spcPts val="0"/>
                        </a:spcBef>
                        <a:spcAft>
                          <a:spcPts val="0"/>
                        </a:spcAft>
                        <a:buNone/>
                      </a:pPr>
                      <a:r>
                        <a:rPr lang="en" sz="1200">
                          <a:solidFill>
                            <a:srgbClr val="FFFFFF"/>
                          </a:solidFill>
                          <a:highlight>
                            <a:srgbClr val="156082"/>
                          </a:highlight>
                          <a:latin typeface="Helvetica Neue"/>
                          <a:ea typeface="Helvetica Neue"/>
                          <a:cs typeface="Helvetica Neue"/>
                          <a:sym typeface="Helvetica Neue"/>
                        </a:rPr>
                        <a:t>Cost</a:t>
                      </a:r>
                      <a:endParaRPr sz="1200">
                        <a:solidFill>
                          <a:srgbClr val="FFFFFF"/>
                        </a:solidFill>
                        <a:highlight>
                          <a:srgbClr val="156082"/>
                        </a:highlight>
                        <a:latin typeface="Helvetica Neue"/>
                        <a:ea typeface="Helvetica Neue"/>
                        <a:cs typeface="Helvetica Neue"/>
                        <a:sym typeface="Helvetica Neue"/>
                      </a:endParaRPr>
                    </a:p>
                  </a:txBody>
                  <a:tcPr marL="63500" marR="63500" marT="63500" marB="63500">
                    <a:solidFill>
                      <a:srgbClr val="156082"/>
                    </a:solidFill>
                  </a:tcPr>
                </a:tc>
                <a:tc>
                  <a:txBody>
                    <a:bodyPr/>
                    <a:lstStyle/>
                    <a:p>
                      <a:pPr marL="0" lvl="0" indent="0" algn="just" rtl="0">
                        <a:spcBef>
                          <a:spcPts val="0"/>
                        </a:spcBef>
                        <a:spcAft>
                          <a:spcPts val="0"/>
                        </a:spcAft>
                        <a:buNone/>
                      </a:pPr>
                      <a:r>
                        <a:rPr lang="en" sz="1200">
                          <a:solidFill>
                            <a:srgbClr val="FFFFFF"/>
                          </a:solidFill>
                          <a:highlight>
                            <a:srgbClr val="156082"/>
                          </a:highlight>
                          <a:latin typeface="Helvetica Neue"/>
                          <a:ea typeface="Helvetica Neue"/>
                          <a:cs typeface="Helvetica Neue"/>
                          <a:sym typeface="Helvetica Neue"/>
                        </a:rPr>
                        <a:t>Output </a:t>
                      </a:r>
                      <a:endParaRPr sz="1200">
                        <a:solidFill>
                          <a:srgbClr val="FFFFFF"/>
                        </a:solidFill>
                        <a:highlight>
                          <a:srgbClr val="156082"/>
                        </a:highlight>
                        <a:latin typeface="Helvetica Neue"/>
                        <a:ea typeface="Helvetica Neue"/>
                        <a:cs typeface="Helvetica Neue"/>
                        <a:sym typeface="Helvetica Neue"/>
                      </a:endParaRPr>
                    </a:p>
                    <a:p>
                      <a:pPr marL="0" lvl="0" indent="0" algn="just" rtl="0">
                        <a:spcBef>
                          <a:spcPts val="0"/>
                        </a:spcBef>
                        <a:spcAft>
                          <a:spcPts val="0"/>
                        </a:spcAft>
                        <a:buNone/>
                      </a:pPr>
                      <a:r>
                        <a:rPr lang="en" sz="1200">
                          <a:solidFill>
                            <a:srgbClr val="FFFFFF"/>
                          </a:solidFill>
                          <a:highlight>
                            <a:srgbClr val="156082"/>
                          </a:highlight>
                          <a:latin typeface="Helvetica Neue"/>
                          <a:ea typeface="Helvetica Neue"/>
                          <a:cs typeface="Helvetica Neue"/>
                          <a:sym typeface="Helvetica Neue"/>
                        </a:rPr>
                        <a:t>Voltage</a:t>
                      </a:r>
                      <a:endParaRPr sz="1200">
                        <a:solidFill>
                          <a:srgbClr val="FFFFFF"/>
                        </a:solidFill>
                        <a:highlight>
                          <a:srgbClr val="156082"/>
                        </a:highlight>
                        <a:latin typeface="Helvetica Neue"/>
                        <a:ea typeface="Helvetica Neue"/>
                        <a:cs typeface="Helvetica Neue"/>
                        <a:sym typeface="Helvetica Neue"/>
                      </a:endParaRPr>
                    </a:p>
                  </a:txBody>
                  <a:tcPr marL="63500" marR="63500" marT="63500" marB="63500">
                    <a:solidFill>
                      <a:srgbClr val="156082"/>
                    </a:solidFill>
                  </a:tcPr>
                </a:tc>
                <a:tc>
                  <a:txBody>
                    <a:bodyPr/>
                    <a:lstStyle/>
                    <a:p>
                      <a:pPr marL="0" lvl="0" indent="0" algn="just" rtl="0">
                        <a:spcBef>
                          <a:spcPts val="0"/>
                        </a:spcBef>
                        <a:spcAft>
                          <a:spcPts val="0"/>
                        </a:spcAft>
                        <a:buNone/>
                      </a:pPr>
                      <a:r>
                        <a:rPr lang="en" sz="1200">
                          <a:solidFill>
                            <a:srgbClr val="FFFFFF"/>
                          </a:solidFill>
                          <a:highlight>
                            <a:srgbClr val="156082"/>
                          </a:highlight>
                          <a:latin typeface="Helvetica Neue"/>
                          <a:ea typeface="Helvetica Neue"/>
                          <a:cs typeface="Helvetica Neue"/>
                          <a:sym typeface="Helvetica Neue"/>
                        </a:rPr>
                        <a:t>Output </a:t>
                      </a:r>
                      <a:endParaRPr sz="1200">
                        <a:solidFill>
                          <a:srgbClr val="FFFFFF"/>
                        </a:solidFill>
                        <a:highlight>
                          <a:srgbClr val="156082"/>
                        </a:highlight>
                        <a:latin typeface="Helvetica Neue"/>
                        <a:ea typeface="Helvetica Neue"/>
                        <a:cs typeface="Helvetica Neue"/>
                        <a:sym typeface="Helvetica Neue"/>
                      </a:endParaRPr>
                    </a:p>
                    <a:p>
                      <a:pPr marL="0" lvl="0" indent="0" algn="just" rtl="0">
                        <a:spcBef>
                          <a:spcPts val="0"/>
                        </a:spcBef>
                        <a:spcAft>
                          <a:spcPts val="0"/>
                        </a:spcAft>
                        <a:buNone/>
                      </a:pPr>
                      <a:r>
                        <a:rPr lang="en" sz="1200">
                          <a:solidFill>
                            <a:srgbClr val="FFFFFF"/>
                          </a:solidFill>
                          <a:highlight>
                            <a:srgbClr val="156082"/>
                          </a:highlight>
                          <a:latin typeface="Helvetica Neue"/>
                          <a:ea typeface="Helvetica Neue"/>
                          <a:cs typeface="Helvetica Neue"/>
                          <a:sym typeface="Helvetica Neue"/>
                        </a:rPr>
                        <a:t>Current </a:t>
                      </a:r>
                      <a:endParaRPr sz="1200">
                        <a:solidFill>
                          <a:srgbClr val="FFFFFF"/>
                        </a:solidFill>
                        <a:highlight>
                          <a:srgbClr val="156082"/>
                        </a:highlight>
                        <a:latin typeface="Helvetica Neue"/>
                        <a:ea typeface="Helvetica Neue"/>
                        <a:cs typeface="Helvetica Neue"/>
                        <a:sym typeface="Helvetica Neue"/>
                      </a:endParaRPr>
                    </a:p>
                  </a:txBody>
                  <a:tcPr marL="63500" marR="63500" marT="63500" marB="63500">
                    <a:solidFill>
                      <a:srgbClr val="156082"/>
                    </a:solidFill>
                  </a:tcPr>
                </a:tc>
                <a:tc>
                  <a:txBody>
                    <a:bodyPr/>
                    <a:lstStyle/>
                    <a:p>
                      <a:pPr marL="0" lvl="0" indent="0" algn="just" rtl="0">
                        <a:spcBef>
                          <a:spcPts val="0"/>
                        </a:spcBef>
                        <a:spcAft>
                          <a:spcPts val="0"/>
                        </a:spcAft>
                        <a:buNone/>
                      </a:pPr>
                      <a:r>
                        <a:rPr lang="en" sz="1200">
                          <a:solidFill>
                            <a:srgbClr val="FFFFFF"/>
                          </a:solidFill>
                          <a:highlight>
                            <a:srgbClr val="156082"/>
                          </a:highlight>
                          <a:latin typeface="Helvetica Neue"/>
                          <a:ea typeface="Helvetica Neue"/>
                          <a:cs typeface="Helvetica Neue"/>
                          <a:sym typeface="Helvetica Neue"/>
                        </a:rPr>
                        <a:t>Wattage</a:t>
                      </a:r>
                      <a:endParaRPr sz="1200">
                        <a:solidFill>
                          <a:srgbClr val="FFFFFF"/>
                        </a:solidFill>
                        <a:highlight>
                          <a:srgbClr val="156082"/>
                        </a:highlight>
                        <a:latin typeface="Helvetica Neue"/>
                        <a:ea typeface="Helvetica Neue"/>
                        <a:cs typeface="Helvetica Neue"/>
                        <a:sym typeface="Helvetica Neue"/>
                      </a:endParaRPr>
                    </a:p>
                  </a:txBody>
                  <a:tcPr marL="63500" marR="63500" marT="63500" marB="63500">
                    <a:solidFill>
                      <a:srgbClr val="156082"/>
                    </a:solidFill>
                  </a:tcPr>
                </a:tc>
                <a:extLst>
                  <a:ext uri="{0D108BD9-81ED-4DB2-BD59-A6C34878D82A}">
                    <a16:rowId xmlns:a16="http://schemas.microsoft.com/office/drawing/2014/main" val="10000"/>
                  </a:ext>
                </a:extLst>
              </a:tr>
              <a:tr h="521275">
                <a:tc>
                  <a:txBody>
                    <a:bodyPr/>
                    <a:lstStyle/>
                    <a:p>
                      <a:pPr marL="0" lvl="0" indent="0" algn="just" rtl="0">
                        <a:spcBef>
                          <a:spcPts val="0"/>
                        </a:spcBef>
                        <a:spcAft>
                          <a:spcPts val="0"/>
                        </a:spcAft>
                        <a:buNone/>
                      </a:pPr>
                      <a:r>
                        <a:rPr lang="en" sz="1200" dirty="0">
                          <a:solidFill>
                            <a:srgbClr val="0D0D0D"/>
                          </a:solidFill>
                          <a:latin typeface="Helvetica Neue"/>
                          <a:ea typeface="Helvetica Neue"/>
                          <a:cs typeface="Helvetica Neue"/>
                          <a:sym typeface="Helvetica Neue"/>
                        </a:rPr>
                        <a:t>BSTOEM</a:t>
                      </a:r>
                      <a:endParaRPr sz="1200" dirty="0">
                        <a:solidFill>
                          <a:srgbClr val="0D0D0D"/>
                        </a:solidFill>
                        <a:latin typeface="Helvetica Neue"/>
                        <a:ea typeface="Helvetica Neue"/>
                        <a:cs typeface="Helvetica Neue"/>
                        <a:sym typeface="Helvetica Neue"/>
                      </a:endParaRPr>
                    </a:p>
                  </a:txBody>
                  <a:tcPr marL="63500" marR="63500" marT="63500" marB="63500">
                    <a:lnR w="12700" cap="flat" cmpd="sng">
                      <a:solidFill>
                        <a:srgbClr val="45B0E1"/>
                      </a:solidFill>
                      <a:prstDash val="solid"/>
                      <a:round/>
                      <a:headEnd type="none" w="sm" len="sm"/>
                      <a:tailEnd type="none" w="sm" len="sm"/>
                    </a:lnR>
                    <a:lnB w="12700" cap="flat" cmpd="sng">
                      <a:solidFill>
                        <a:srgbClr val="45B0E1"/>
                      </a:solidFill>
                      <a:prstDash val="solid"/>
                      <a:round/>
                      <a:headEnd type="none" w="sm" len="sm"/>
                      <a:tailEnd type="none" w="sm" len="sm"/>
                    </a:lnB>
                    <a:solidFill>
                      <a:srgbClr val="FFFF00"/>
                    </a:solidFill>
                  </a:tcPr>
                </a:tc>
                <a:tc>
                  <a:txBody>
                    <a:bodyPr/>
                    <a:lstStyle/>
                    <a:p>
                      <a:pPr marL="0" lvl="0" indent="0" algn="just" rtl="0">
                        <a:spcBef>
                          <a:spcPts val="0"/>
                        </a:spcBef>
                        <a:spcAft>
                          <a:spcPts val="0"/>
                        </a:spcAft>
                        <a:buNone/>
                      </a:pPr>
                      <a:r>
                        <a:rPr lang="en" sz="1200" dirty="0">
                          <a:solidFill>
                            <a:srgbClr val="0D0D0D"/>
                          </a:solidFill>
                          <a:latin typeface="Helvetica Neue"/>
                          <a:ea typeface="Helvetica Neue"/>
                          <a:cs typeface="Helvetica Neue"/>
                          <a:sym typeface="Helvetica Neue"/>
                        </a:rPr>
                        <a:t>$4.00</a:t>
                      </a:r>
                      <a:endParaRPr sz="1200" dirty="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B w="12700" cap="flat" cmpd="sng">
                      <a:solidFill>
                        <a:srgbClr val="45B0E1"/>
                      </a:solidFill>
                      <a:prstDash val="solid"/>
                      <a:round/>
                      <a:headEnd type="none" w="sm" len="sm"/>
                      <a:tailEnd type="none" w="sm" len="sm"/>
                    </a:lnB>
                    <a:solidFill>
                      <a:srgbClr val="FFFF00"/>
                    </a:solidFill>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5 volts</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B w="12700" cap="flat" cmpd="sng">
                      <a:solidFill>
                        <a:srgbClr val="45B0E1"/>
                      </a:solidFill>
                      <a:prstDash val="solid"/>
                      <a:round/>
                      <a:headEnd type="none" w="sm" len="sm"/>
                      <a:tailEnd type="none" w="sm" len="sm"/>
                    </a:lnB>
                    <a:solidFill>
                      <a:srgbClr val="FFFF00"/>
                    </a:solidFill>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2.4 amps</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B w="12700" cap="flat" cmpd="sng">
                      <a:solidFill>
                        <a:srgbClr val="45B0E1"/>
                      </a:solidFill>
                      <a:prstDash val="solid"/>
                      <a:round/>
                      <a:headEnd type="none" w="sm" len="sm"/>
                      <a:tailEnd type="none" w="sm" len="sm"/>
                    </a:lnB>
                    <a:solidFill>
                      <a:srgbClr val="FFFF00"/>
                    </a:solidFill>
                  </a:tcPr>
                </a:tc>
                <a:tc>
                  <a:txBody>
                    <a:bodyPr/>
                    <a:lstStyle/>
                    <a:p>
                      <a:pPr marL="0" lvl="0" indent="0" algn="just" rtl="0">
                        <a:spcBef>
                          <a:spcPts val="0"/>
                        </a:spcBef>
                        <a:spcAft>
                          <a:spcPts val="0"/>
                        </a:spcAft>
                        <a:buNone/>
                      </a:pPr>
                      <a:r>
                        <a:rPr lang="en" sz="1200" dirty="0">
                          <a:solidFill>
                            <a:srgbClr val="0D0D0D"/>
                          </a:solidFill>
                          <a:latin typeface="Helvetica Neue"/>
                          <a:ea typeface="Helvetica Neue"/>
                          <a:cs typeface="Helvetica Neue"/>
                          <a:sym typeface="Helvetica Neue"/>
                        </a:rPr>
                        <a:t>12 watts</a:t>
                      </a:r>
                      <a:endParaRPr sz="1200" dirty="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B w="12700" cap="flat" cmpd="sng">
                      <a:solidFill>
                        <a:srgbClr val="45B0E1"/>
                      </a:solidFill>
                      <a:prstDash val="solid"/>
                      <a:round/>
                      <a:headEnd type="none" w="sm" len="sm"/>
                      <a:tailEnd type="none" w="sm" len="sm"/>
                    </a:lnB>
                    <a:solidFill>
                      <a:srgbClr val="FFFF00"/>
                    </a:solidFill>
                  </a:tcPr>
                </a:tc>
                <a:extLst>
                  <a:ext uri="{0D108BD9-81ED-4DB2-BD59-A6C34878D82A}">
                    <a16:rowId xmlns:a16="http://schemas.microsoft.com/office/drawing/2014/main" val="10001"/>
                  </a:ext>
                </a:extLst>
              </a:tr>
              <a:tr h="407625">
                <a:tc>
                  <a:txBody>
                    <a:bodyPr/>
                    <a:lstStyle/>
                    <a:p>
                      <a:pPr marL="0" lvl="0" indent="0" algn="just" rtl="0">
                        <a:spcBef>
                          <a:spcPts val="0"/>
                        </a:spcBef>
                        <a:spcAft>
                          <a:spcPts val="0"/>
                        </a:spcAft>
                        <a:buNone/>
                      </a:pPr>
                      <a:r>
                        <a:rPr lang="en" sz="1200" dirty="0">
                          <a:solidFill>
                            <a:srgbClr val="0D0D0D"/>
                          </a:solidFill>
                          <a:highlight>
                            <a:srgbClr val="FFFFFF"/>
                          </a:highlight>
                          <a:latin typeface="Helvetica Neue"/>
                          <a:ea typeface="Helvetica Neue"/>
                          <a:cs typeface="Helvetica Neue"/>
                          <a:sym typeface="Helvetica Neue"/>
                        </a:rPr>
                        <a:t>AGTRAY</a:t>
                      </a:r>
                      <a:endParaRPr sz="1200" dirty="0">
                        <a:solidFill>
                          <a:srgbClr val="0D0D0D"/>
                        </a:solidFill>
                        <a:highlight>
                          <a:srgbClr val="FFFFFF"/>
                        </a:highlight>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lgn="ctr">
                      <a:solidFill>
                        <a:srgbClr val="45B0E1"/>
                      </a:solidFill>
                      <a:prstDash val="solid"/>
                      <a:round/>
                      <a:headEnd type="none" w="sm" len="sm"/>
                      <a:tailEnd type="none" w="sm" len="sm"/>
                    </a:lnB>
                  </a:tcPr>
                </a:tc>
                <a:tc>
                  <a:txBody>
                    <a:bodyPr/>
                    <a:lstStyle/>
                    <a:p>
                      <a:pPr marL="0" lvl="0" indent="0" algn="just" rtl="0">
                        <a:spcBef>
                          <a:spcPts val="0"/>
                        </a:spcBef>
                        <a:spcAft>
                          <a:spcPts val="0"/>
                        </a:spcAft>
                        <a:buNone/>
                      </a:pPr>
                      <a:r>
                        <a:rPr lang="en" sz="1200" dirty="0">
                          <a:solidFill>
                            <a:srgbClr val="0D0D0D"/>
                          </a:solidFill>
                          <a:latin typeface="Helvetica Neue"/>
                          <a:ea typeface="Helvetica Neue"/>
                          <a:cs typeface="Helvetica Neue"/>
                          <a:sym typeface="Helvetica Neue"/>
                        </a:rPr>
                        <a:t>$4.25</a:t>
                      </a:r>
                      <a:endParaRPr sz="1200" dirty="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lgn="ctr">
                      <a:solidFill>
                        <a:srgbClr val="45B0E1"/>
                      </a:solidFill>
                      <a:prstDash val="solid"/>
                      <a:round/>
                      <a:headEnd type="none" w="sm" len="sm"/>
                      <a:tailEnd type="none" w="sm" len="sm"/>
                    </a:lnB>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5 volts</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lgn="ctr">
                      <a:solidFill>
                        <a:srgbClr val="45B0E1"/>
                      </a:solidFill>
                      <a:prstDash val="solid"/>
                      <a:round/>
                      <a:headEnd type="none" w="sm" len="sm"/>
                      <a:tailEnd type="none" w="sm" len="sm"/>
                    </a:lnB>
                  </a:tcPr>
                </a:tc>
                <a:tc>
                  <a:txBody>
                    <a:bodyPr/>
                    <a:lstStyle/>
                    <a:p>
                      <a:pPr marL="0" lvl="0" indent="0" algn="just" rtl="0">
                        <a:spcBef>
                          <a:spcPts val="0"/>
                        </a:spcBef>
                        <a:spcAft>
                          <a:spcPts val="0"/>
                        </a:spcAft>
                        <a:buNone/>
                      </a:pPr>
                      <a:r>
                        <a:rPr lang="en" sz="1200" dirty="0">
                          <a:solidFill>
                            <a:srgbClr val="0D0D0D"/>
                          </a:solidFill>
                          <a:latin typeface="Helvetica Neue"/>
                          <a:ea typeface="Helvetica Neue"/>
                          <a:cs typeface="Helvetica Neue"/>
                          <a:sym typeface="Helvetica Neue"/>
                        </a:rPr>
                        <a:t>2.4 amps</a:t>
                      </a:r>
                      <a:endParaRPr sz="1200" dirty="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lgn="ctr">
                      <a:solidFill>
                        <a:srgbClr val="45B0E1"/>
                      </a:solidFill>
                      <a:prstDash val="solid"/>
                      <a:round/>
                      <a:headEnd type="none" w="sm" len="sm"/>
                      <a:tailEnd type="none" w="sm" len="sm"/>
                    </a:lnB>
                  </a:tcPr>
                </a:tc>
                <a:tc>
                  <a:txBody>
                    <a:bodyPr/>
                    <a:lstStyle/>
                    <a:p>
                      <a:pPr marL="0" lvl="0" indent="0" algn="just" rtl="0">
                        <a:spcBef>
                          <a:spcPts val="0"/>
                        </a:spcBef>
                        <a:spcAft>
                          <a:spcPts val="0"/>
                        </a:spcAft>
                        <a:buNone/>
                      </a:pPr>
                      <a:r>
                        <a:rPr lang="en" sz="1200" dirty="0">
                          <a:solidFill>
                            <a:srgbClr val="0D0D0D"/>
                          </a:solidFill>
                          <a:highlight>
                            <a:srgbClr val="FFFFFF"/>
                          </a:highlight>
                          <a:latin typeface="Helvetica Neue"/>
                          <a:ea typeface="Helvetica Neue"/>
                          <a:cs typeface="Helvetica Neue"/>
                          <a:sym typeface="Helvetica Neue"/>
                        </a:rPr>
                        <a:t>12 watts</a:t>
                      </a:r>
                      <a:endParaRPr sz="1200" dirty="0">
                        <a:solidFill>
                          <a:srgbClr val="0D0D0D"/>
                        </a:solidFill>
                        <a:highlight>
                          <a:srgbClr val="FFFFFF"/>
                        </a:highlight>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lgn="ctr">
                      <a:solidFill>
                        <a:srgbClr val="45B0E1"/>
                      </a:solidFill>
                      <a:prstDash val="solid"/>
                      <a:round/>
                      <a:headEnd type="none" w="sm" len="sm"/>
                      <a:tailEnd type="none" w="sm" len="sm"/>
                    </a:lnB>
                  </a:tcPr>
                </a:tc>
                <a:extLst>
                  <a:ext uri="{0D108BD9-81ED-4DB2-BD59-A6C34878D82A}">
                    <a16:rowId xmlns:a16="http://schemas.microsoft.com/office/drawing/2014/main" val="10002"/>
                  </a:ext>
                </a:extLst>
              </a:tr>
              <a:tr h="535175">
                <a:tc>
                  <a:txBody>
                    <a:bodyPr/>
                    <a:lstStyle/>
                    <a:p>
                      <a:pPr marL="0" lvl="0" indent="0" algn="just" rtl="0">
                        <a:spcBef>
                          <a:spcPts val="0"/>
                        </a:spcBef>
                        <a:spcAft>
                          <a:spcPts val="0"/>
                        </a:spcAft>
                        <a:buNone/>
                      </a:pPr>
                      <a:r>
                        <a:rPr lang="en" sz="1200" dirty="0">
                          <a:solidFill>
                            <a:srgbClr val="0D0D0D"/>
                          </a:solidFill>
                          <a:latin typeface="Helvetica Neue"/>
                          <a:ea typeface="Helvetica Neue"/>
                          <a:cs typeface="Helvetica Neue"/>
                          <a:sym typeface="Helvetica Neue"/>
                        </a:rPr>
                        <a:t>Ocupwei</a:t>
                      </a:r>
                      <a:endParaRPr sz="1200" dirty="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200" dirty="0">
                          <a:solidFill>
                            <a:srgbClr val="0D0D0D"/>
                          </a:solidFill>
                          <a:latin typeface="Helvetica Neue"/>
                          <a:ea typeface="Helvetica Neue"/>
                          <a:cs typeface="Helvetica Neue"/>
                          <a:sym typeface="Helvetica Neue"/>
                        </a:rPr>
                        <a:t>$4.50</a:t>
                      </a:r>
                      <a:endParaRPr sz="1200" dirty="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200" dirty="0">
                          <a:solidFill>
                            <a:srgbClr val="0D0D0D"/>
                          </a:solidFill>
                          <a:latin typeface="Helvetica Neue"/>
                          <a:ea typeface="Helvetica Neue"/>
                          <a:cs typeface="Helvetica Neue"/>
                          <a:sym typeface="Helvetica Neue"/>
                        </a:rPr>
                        <a:t>5 volts/</a:t>
                      </a:r>
                      <a:endParaRPr sz="1200" dirty="0">
                        <a:solidFill>
                          <a:srgbClr val="0D0D0D"/>
                        </a:solidFill>
                        <a:latin typeface="Helvetica Neue"/>
                        <a:ea typeface="Helvetica Neue"/>
                        <a:cs typeface="Helvetica Neue"/>
                        <a:sym typeface="Helvetica Neue"/>
                      </a:endParaRPr>
                    </a:p>
                    <a:p>
                      <a:pPr marL="0" lvl="0" indent="0" algn="just" rtl="0">
                        <a:spcBef>
                          <a:spcPts val="0"/>
                        </a:spcBef>
                        <a:spcAft>
                          <a:spcPts val="0"/>
                        </a:spcAft>
                        <a:buNone/>
                      </a:pPr>
                      <a:r>
                        <a:rPr lang="en" sz="1200" dirty="0">
                          <a:solidFill>
                            <a:srgbClr val="0D0D0D"/>
                          </a:solidFill>
                          <a:latin typeface="Helvetica Neue"/>
                          <a:ea typeface="Helvetica Neue"/>
                          <a:cs typeface="Helvetica Neue"/>
                          <a:sym typeface="Helvetica Neue"/>
                        </a:rPr>
                        <a:t>9 volts</a:t>
                      </a:r>
                      <a:endParaRPr sz="1200" dirty="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1 amps/</a:t>
                      </a:r>
                      <a:endParaRPr sz="1200">
                        <a:solidFill>
                          <a:srgbClr val="0D0D0D"/>
                        </a:solidFill>
                        <a:latin typeface="Helvetica Neue"/>
                        <a:ea typeface="Helvetica Neue"/>
                        <a:cs typeface="Helvetica Neue"/>
                        <a:sym typeface="Helvetica Neue"/>
                      </a:endParaRPr>
                    </a:p>
                    <a:p>
                      <a:pPr marL="0" lvl="0" indent="0" algn="just" rtl="0">
                        <a:spcBef>
                          <a:spcPts val="0"/>
                        </a:spcBef>
                        <a:spcAft>
                          <a:spcPts val="0"/>
                        </a:spcAft>
                        <a:buNone/>
                      </a:pPr>
                      <a:r>
                        <a:rPr lang="en" sz="1200">
                          <a:solidFill>
                            <a:srgbClr val="0D0D0D"/>
                          </a:solidFill>
                          <a:latin typeface="Helvetica Neue"/>
                          <a:ea typeface="Helvetica Neue"/>
                          <a:cs typeface="Helvetica Neue"/>
                          <a:sym typeface="Helvetica Neue"/>
                        </a:rPr>
                        <a:t>2.2 amps</a:t>
                      </a:r>
                      <a:endParaRPr sz="120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tc>
                  <a:txBody>
                    <a:bodyPr/>
                    <a:lstStyle/>
                    <a:p>
                      <a:pPr marL="0" lvl="0" indent="0" algn="just" rtl="0">
                        <a:spcBef>
                          <a:spcPts val="0"/>
                        </a:spcBef>
                        <a:spcAft>
                          <a:spcPts val="0"/>
                        </a:spcAft>
                        <a:buNone/>
                      </a:pPr>
                      <a:r>
                        <a:rPr lang="en" sz="1200" dirty="0">
                          <a:solidFill>
                            <a:srgbClr val="0D0D0D"/>
                          </a:solidFill>
                          <a:latin typeface="Helvetica Neue"/>
                          <a:ea typeface="Helvetica Neue"/>
                          <a:cs typeface="Helvetica Neue"/>
                          <a:sym typeface="Helvetica Neue"/>
                        </a:rPr>
                        <a:t>5 watts/</a:t>
                      </a:r>
                      <a:endParaRPr sz="1200" dirty="0">
                        <a:solidFill>
                          <a:srgbClr val="0D0D0D"/>
                        </a:solidFill>
                        <a:latin typeface="Helvetica Neue"/>
                        <a:ea typeface="Helvetica Neue"/>
                        <a:cs typeface="Helvetica Neue"/>
                        <a:sym typeface="Helvetica Neue"/>
                      </a:endParaRPr>
                    </a:p>
                    <a:p>
                      <a:pPr marL="0" lvl="0" indent="0" algn="just" rtl="0">
                        <a:spcBef>
                          <a:spcPts val="0"/>
                        </a:spcBef>
                        <a:spcAft>
                          <a:spcPts val="0"/>
                        </a:spcAft>
                        <a:buNone/>
                      </a:pPr>
                      <a:r>
                        <a:rPr lang="en" sz="1200" dirty="0">
                          <a:solidFill>
                            <a:srgbClr val="0D0D0D"/>
                          </a:solidFill>
                          <a:latin typeface="Helvetica Neue"/>
                          <a:ea typeface="Helvetica Neue"/>
                          <a:cs typeface="Helvetica Neue"/>
                          <a:sym typeface="Helvetica Neue"/>
                        </a:rPr>
                        <a:t>20 watts</a:t>
                      </a:r>
                      <a:endParaRPr sz="1200" dirty="0">
                        <a:solidFill>
                          <a:srgbClr val="0D0D0D"/>
                        </a:solidFill>
                        <a:latin typeface="Helvetica Neue"/>
                        <a:ea typeface="Helvetica Neue"/>
                        <a:cs typeface="Helvetica Neue"/>
                        <a:sym typeface="Helvetica Neue"/>
                      </a:endParaRPr>
                    </a:p>
                  </a:txBody>
                  <a:tcPr marL="63500" marR="63500" marT="63500" marB="63500">
                    <a:lnL w="12700" cap="flat" cmpd="sng">
                      <a:solidFill>
                        <a:srgbClr val="45B0E1"/>
                      </a:solidFill>
                      <a:prstDash val="solid"/>
                      <a:round/>
                      <a:headEnd type="none" w="sm" len="sm"/>
                      <a:tailEnd type="none" w="sm" len="sm"/>
                    </a:lnL>
                    <a:lnR w="12700" cap="flat" cmpd="sng">
                      <a:solidFill>
                        <a:srgbClr val="45B0E1"/>
                      </a:solidFill>
                      <a:prstDash val="solid"/>
                      <a:round/>
                      <a:headEnd type="none" w="sm" len="sm"/>
                      <a:tailEnd type="none" w="sm" len="sm"/>
                    </a:lnR>
                    <a:lnT w="12700" cap="flat" cmpd="sng">
                      <a:solidFill>
                        <a:srgbClr val="45B0E1"/>
                      </a:solidFill>
                      <a:prstDash val="solid"/>
                      <a:round/>
                      <a:headEnd type="none" w="sm" len="sm"/>
                      <a:tailEnd type="none" w="sm" len="sm"/>
                    </a:lnT>
                    <a:lnB w="12700" cap="flat" cmpd="sng">
                      <a:solidFill>
                        <a:srgbClr val="45B0E1"/>
                      </a:solidFill>
                      <a:prstDash val="solid"/>
                      <a:round/>
                      <a:headEnd type="none" w="sm" len="sm"/>
                      <a:tailEnd type="none" w="sm" len="sm"/>
                    </a:lnB>
                    <a:solidFill>
                      <a:srgbClr val="C1E4F5"/>
                    </a:solidFill>
                  </a:tcPr>
                </a:tc>
                <a:extLst>
                  <a:ext uri="{0D108BD9-81ED-4DB2-BD59-A6C34878D82A}">
                    <a16:rowId xmlns:a16="http://schemas.microsoft.com/office/drawing/2014/main" val="10003"/>
                  </a:ext>
                </a:extLst>
              </a:tr>
            </a:tbl>
          </a:graphicData>
        </a:graphic>
      </p:graphicFrame>
      <p:pic>
        <p:nvPicPr>
          <p:cNvPr id="158" name="Google Shape;158;p21"/>
          <p:cNvPicPr preferRelativeResize="0"/>
          <p:nvPr/>
        </p:nvPicPr>
        <p:blipFill>
          <a:blip r:embed="rId5">
            <a:alphaModFix/>
          </a:blip>
          <a:stretch>
            <a:fillRect/>
          </a:stretch>
        </p:blipFill>
        <p:spPr>
          <a:xfrm>
            <a:off x="8440197" y="4379225"/>
            <a:ext cx="335351" cy="409876"/>
          </a:xfrm>
          <a:prstGeom prst="rect">
            <a:avLst/>
          </a:prstGeom>
          <a:noFill/>
          <a:ln>
            <a:noFill/>
          </a:ln>
        </p:spPr>
      </p:pic>
      <p:pic>
        <p:nvPicPr>
          <p:cNvPr id="34" name="Audio 33">
            <a:hlinkClick r:id="" action="ppaction://media"/>
            <a:extLst>
              <a:ext uri="{FF2B5EF4-FFF2-40B4-BE49-F238E27FC236}">
                <a16:creationId xmlns:a16="http://schemas.microsoft.com/office/drawing/2014/main" id="{31F8634B-DF4A-F532-50A6-974D8C4A017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064822" y="3698877"/>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2575"/>
    </mc:Choice>
    <mc:Fallback xmlns="">
      <p:transition spd="slow" advTm="42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Slice</Template>
  <TotalTime>1771</TotalTime>
  <Words>4402</Words>
  <Application>Microsoft Office PowerPoint</Application>
  <PresentationFormat>On-screen Show (16:9)</PresentationFormat>
  <Paragraphs>494</Paragraphs>
  <Slides>36</Slides>
  <Notes>34</Notes>
  <HiddenSlides>0</HiddenSlides>
  <MMClips>36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Lato</vt:lpstr>
      <vt:lpstr>ui-sans-serif</vt:lpstr>
      <vt:lpstr>Helvetica Neue</vt:lpstr>
      <vt:lpstr>Raleway</vt:lpstr>
      <vt:lpstr>Arial</vt:lpstr>
      <vt:lpstr>Streamline</vt:lpstr>
      <vt:lpstr>PURRFECT CLEANER</vt:lpstr>
      <vt:lpstr>Team Introductions</vt:lpstr>
      <vt:lpstr>Agenda </vt:lpstr>
      <vt:lpstr>Project Objectives</vt:lpstr>
      <vt:lpstr>Engineering Requirements</vt:lpstr>
      <vt:lpstr>Components Selection</vt:lpstr>
      <vt:lpstr>Microcontroller</vt:lpstr>
      <vt:lpstr>Worm Gear Motor</vt:lpstr>
      <vt:lpstr>Power Supply </vt:lpstr>
      <vt:lpstr>Switch and Push Button</vt:lpstr>
      <vt:lpstr>Weight Sensor</vt:lpstr>
      <vt:lpstr>E18-D80NK</vt:lpstr>
      <vt:lpstr>Hardware</vt:lpstr>
      <vt:lpstr>DC-DC Converter </vt:lpstr>
      <vt:lpstr>Motor Switch</vt:lpstr>
      <vt:lpstr>Hardware Block Diagram</vt:lpstr>
      <vt:lpstr>PCB  Schematic</vt:lpstr>
      <vt:lpstr>PCB  Layout</vt:lpstr>
      <vt:lpstr>Structural Design</vt:lpstr>
      <vt:lpstr>Software</vt:lpstr>
      <vt:lpstr>Arduino Uno Software</vt:lpstr>
      <vt:lpstr>Software FlowChart</vt:lpstr>
      <vt:lpstr>Stack Technology</vt:lpstr>
      <vt:lpstr>Cloud Service Selection</vt:lpstr>
      <vt:lpstr>Entity Relationship Diagram</vt:lpstr>
      <vt:lpstr>Use Case Diagram</vt:lpstr>
      <vt:lpstr>Mobile Application Design</vt:lpstr>
      <vt:lpstr>Standards &amp; Design Constraints</vt:lpstr>
      <vt:lpstr>Standards</vt:lpstr>
      <vt:lpstr>Design Constraints</vt:lpstr>
      <vt:lpstr>Administrative Content</vt:lpstr>
      <vt:lpstr>Budget and Estimate</vt:lpstr>
      <vt:lpstr>Bill of Materials</vt:lpstr>
      <vt:lpstr>Division of Work</vt:lpstr>
      <vt:lpstr>Takeaways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PURRFECT CLEANER</dc:title>
  <dc:creator>Jimmy Zeng</dc:creator>
  <cp:lastModifiedBy>Kayla Funchess</cp:lastModifiedBy>
  <cp:revision>24</cp:revision>
  <dcterms:modified xsi:type="dcterms:W3CDTF">2024-07-17T20:39:13Z</dcterms:modified>
</cp:coreProperties>
</file>