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y="6858000" cx="12192000"/>
  <p:notesSz cx="6858000" cy="9144000"/>
  <p:embeddedFontLst>
    <p:embeddedFont>
      <p:font typeface="Book Antiqua"/>
      <p:regular r:id="rId51"/>
      <p:bold r:id="rId52"/>
      <p:italic r:id="rId53"/>
      <p:boldItalic r:id="rId54"/>
    </p:embeddedFont>
    <p:embeddedFont>
      <p:font typeface="Arial Black"/>
      <p:regular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16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56" roundtripDataSignature="AMtx7mgg6CYtlu5fWR3jjpyKs034fFcE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6DDD03-00E5-4B1C-BDF2-A5F3B31F1A8F}">
  <a:tblStyle styleId="{476DDD03-00E5-4B1C-BDF2-A5F3B31F1A8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EB09B0E-7033-40E0-A2F3-2591554661B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16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BookAntiqua-regular.fntdata"/><Relationship Id="rId50" Type="http://schemas.openxmlformats.org/officeDocument/2006/relationships/slide" Target="slides/slide43.xml"/><Relationship Id="rId53" Type="http://schemas.openxmlformats.org/officeDocument/2006/relationships/font" Target="fonts/BookAntiqua-italic.fntdata"/><Relationship Id="rId52" Type="http://schemas.openxmlformats.org/officeDocument/2006/relationships/font" Target="fonts/BookAntiqua-bold.fntdata"/><Relationship Id="rId11" Type="http://schemas.openxmlformats.org/officeDocument/2006/relationships/slide" Target="slides/slide4.xml"/><Relationship Id="rId55" Type="http://schemas.openxmlformats.org/officeDocument/2006/relationships/font" Target="fonts/ArialBlack-regular.fntdata"/><Relationship Id="rId10" Type="http://schemas.openxmlformats.org/officeDocument/2006/relationships/slide" Target="slides/slide3.xml"/><Relationship Id="rId54" Type="http://schemas.openxmlformats.org/officeDocument/2006/relationships/font" Target="fonts/BookAntiqua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56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e1b76310c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e1b76310c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1b76310c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e1b76310cc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1b76310c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e1b76310cc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1b76310c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e1b76310cc_0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1b76310c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e1b76310cc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1b76310c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e1b76310cc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1b76310c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e1b76310cc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e1b76310c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e1b76310cc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1b76310c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e1b76310cc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e1b76310c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e1b76310cc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1b76310c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e1b76310cc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e1b76310c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2e1b76310cc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e1b76310c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e1b76310cc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e1b76310c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e1b76310cc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e1b76310c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e1b76310cc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e1b76310c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2e1b76310cc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e1b76310c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2e1b76310cc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183ddb3e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e183ddb3ee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ith Border - White">
  <p:cSld name="Content - With Border - Whit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4"/>
          <p:cNvSpPr/>
          <p:nvPr/>
        </p:nvSpPr>
        <p:spPr>
          <a:xfrm>
            <a:off x="729048" y="729049"/>
            <a:ext cx="10734000" cy="5382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44"/>
          <p:cNvSpPr txBox="1"/>
          <p:nvPr>
            <p:ph type="title"/>
          </p:nvPr>
        </p:nvSpPr>
        <p:spPr>
          <a:xfrm>
            <a:off x="1104902" y="1124950"/>
            <a:ext cx="99822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4"/>
          <p:cNvSpPr txBox="1"/>
          <p:nvPr>
            <p:ph idx="1" type="body"/>
          </p:nvPr>
        </p:nvSpPr>
        <p:spPr>
          <a:xfrm>
            <a:off x="1104906" y="2538770"/>
            <a:ext cx="9982200" cy="3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" name="Google Shape;14;p44"/>
          <p:cNvCxnSpPr/>
          <p:nvPr/>
        </p:nvCxnSpPr>
        <p:spPr>
          <a:xfrm>
            <a:off x="1104903" y="2344732"/>
            <a:ext cx="556200" cy="0"/>
          </a:xfrm>
          <a:prstGeom prst="straightConnector1">
            <a:avLst/>
          </a:prstGeom>
          <a:noFill/>
          <a:ln cap="flat" cmpd="sng" w="50800">
            <a:solidFill>
              <a:srgbClr val="F9C42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 txBox="1"/>
          <p:nvPr>
            <p:ph type="title"/>
          </p:nvPr>
        </p:nvSpPr>
        <p:spPr>
          <a:xfrm rot="5400000">
            <a:off x="7515450" y="2143349"/>
            <a:ext cx="5372100" cy="25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3"/>
          <p:cNvSpPr txBox="1"/>
          <p:nvPr>
            <p:ph idx="1" type="body"/>
          </p:nvPr>
        </p:nvSpPr>
        <p:spPr>
          <a:xfrm rot="5400000">
            <a:off x="1962150" y="-514351"/>
            <a:ext cx="5372100" cy="7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1" name="Google Shape;51;p53"/>
          <p:cNvCxnSpPr/>
          <p:nvPr/>
        </p:nvCxnSpPr>
        <p:spPr>
          <a:xfrm>
            <a:off x="8811437" y="723900"/>
            <a:ext cx="0" cy="603600"/>
          </a:xfrm>
          <a:prstGeom prst="straightConnector1">
            <a:avLst/>
          </a:prstGeom>
          <a:noFill/>
          <a:ln cap="flat" cmpd="sng" w="50800">
            <a:solidFill>
              <a:srgbClr val="F9C42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ith Border - White">
  <p:cSld name="Content - With Border - Whit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183ddb3ee_5_5"/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2e183ddb3ee_5_5"/>
          <p:cNvSpPr txBox="1"/>
          <p:nvPr>
            <p:ph type="title"/>
          </p:nvPr>
        </p:nvSpPr>
        <p:spPr>
          <a:xfrm>
            <a:off x="1104902" y="1124950"/>
            <a:ext cx="9982199" cy="9818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2e183ddb3ee_5_5"/>
          <p:cNvSpPr txBox="1"/>
          <p:nvPr>
            <p:ph idx="1" type="body"/>
          </p:nvPr>
        </p:nvSpPr>
        <p:spPr>
          <a:xfrm>
            <a:off x="1104906" y="2538770"/>
            <a:ext cx="9982193" cy="321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1" name="Google Shape;61;g2e183ddb3ee_5_5"/>
          <p:cNvCxnSpPr/>
          <p:nvPr/>
        </p:nvCxnSpPr>
        <p:spPr>
          <a:xfrm>
            <a:off x="1104903" y="2344732"/>
            <a:ext cx="556263" cy="0"/>
          </a:xfrm>
          <a:prstGeom prst="straightConnector1">
            <a:avLst/>
          </a:prstGeom>
          <a:noFill/>
          <a:ln cap="flat" cmpd="sng" w="50800">
            <a:solidFill>
              <a:srgbClr val="F9C42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Border - White">
  <p:cSld name="Background Border - Whit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183ddb3ee_5_10"/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2e183ddb3ee_5_10"/>
          <p:cNvSpPr txBox="1"/>
          <p:nvPr>
            <p:ph idx="1" type="body"/>
          </p:nvPr>
        </p:nvSpPr>
        <p:spPr>
          <a:xfrm>
            <a:off x="1104900" y="1104900"/>
            <a:ext cx="9982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Border - Black">
  <p:cSld name="Background Border - Blac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183ddb3ee_5_1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2e183ddb3ee_5_13"/>
          <p:cNvSpPr txBox="1"/>
          <p:nvPr>
            <p:ph idx="1" type="body"/>
          </p:nvPr>
        </p:nvSpPr>
        <p:spPr>
          <a:xfrm>
            <a:off x="1104900" y="1104900"/>
            <a:ext cx="9982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g2e183ddb3ee_5_13"/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Border - Yellow">
  <p:cSld name="Background Border - Yellow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183ddb3ee_5_17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9C4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2e183ddb3ee_5_17"/>
          <p:cNvSpPr txBox="1"/>
          <p:nvPr>
            <p:ph idx="1" type="body"/>
          </p:nvPr>
        </p:nvSpPr>
        <p:spPr>
          <a:xfrm>
            <a:off x="1104900" y="1104900"/>
            <a:ext cx="9982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2e183ddb3ee_5_17"/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Full Width">
  <p:cSld name="Content - Full Width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e183ddb3ee_5_21"/>
          <p:cNvSpPr txBox="1"/>
          <p:nvPr>
            <p:ph type="title"/>
          </p:nvPr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2e183ddb3ee_5_21"/>
          <p:cNvSpPr txBox="1"/>
          <p:nvPr>
            <p:ph idx="1" type="body"/>
          </p:nvPr>
        </p:nvSpPr>
        <p:spPr>
          <a:xfrm>
            <a:off x="723900" y="2137720"/>
            <a:ext cx="10744200" cy="3958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6" name="Google Shape;76;g2e183ddb3ee_5_21"/>
          <p:cNvCxnSpPr/>
          <p:nvPr/>
        </p:nvCxnSpPr>
        <p:spPr>
          <a:xfrm>
            <a:off x="723897" y="1943682"/>
            <a:ext cx="556263" cy="0"/>
          </a:xfrm>
          <a:prstGeom prst="straightConnector1">
            <a:avLst/>
          </a:prstGeom>
          <a:noFill/>
          <a:ln cap="flat" cmpd="sng" w="50800">
            <a:solidFill>
              <a:srgbClr val="F9C42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Yellow" type="title">
  <p:cSld name="TITL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183ddb3ee_5_25"/>
          <p:cNvSpPr txBox="1"/>
          <p:nvPr>
            <p:ph type="ctrTitle"/>
          </p:nvPr>
        </p:nvSpPr>
        <p:spPr>
          <a:xfrm>
            <a:off x="1104900" y="1122363"/>
            <a:ext cx="9982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2e183ddb3ee_5_25"/>
          <p:cNvSpPr txBox="1"/>
          <p:nvPr>
            <p:ph idx="1" type="subTitle"/>
          </p:nvPr>
        </p:nvSpPr>
        <p:spPr>
          <a:xfrm>
            <a:off x="1104900" y="4020854"/>
            <a:ext cx="9982200" cy="1732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ith Border - Yellow">
  <p:cSld name="Content - With Border - Yellow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183ddb3ee_5_2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9C4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2e183ddb3ee_5_28"/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2e183ddb3ee_5_28"/>
          <p:cNvSpPr txBox="1"/>
          <p:nvPr>
            <p:ph type="title"/>
          </p:nvPr>
        </p:nvSpPr>
        <p:spPr>
          <a:xfrm>
            <a:off x="1104902" y="1124950"/>
            <a:ext cx="9982199" cy="9818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2e183ddb3ee_5_28"/>
          <p:cNvSpPr txBox="1"/>
          <p:nvPr>
            <p:ph idx="1" type="body"/>
          </p:nvPr>
        </p:nvSpPr>
        <p:spPr>
          <a:xfrm>
            <a:off x="1104906" y="2538770"/>
            <a:ext cx="9982193" cy="321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5" name="Google Shape;85;g2e183ddb3ee_5_28"/>
          <p:cNvCxnSpPr/>
          <p:nvPr/>
        </p:nvCxnSpPr>
        <p:spPr>
          <a:xfrm>
            <a:off x="1104903" y="2344732"/>
            <a:ext cx="556263" cy="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ith Border - Black">
  <p:cSld name="Content - With Border - Blac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183ddb3ee_5_3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2e183ddb3ee_5_34"/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e183ddb3ee_5_34"/>
          <p:cNvSpPr txBox="1"/>
          <p:nvPr>
            <p:ph type="title"/>
          </p:nvPr>
        </p:nvSpPr>
        <p:spPr>
          <a:xfrm>
            <a:off x="1104902" y="1124950"/>
            <a:ext cx="9982199" cy="9818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2e183ddb3ee_5_34"/>
          <p:cNvSpPr txBox="1"/>
          <p:nvPr>
            <p:ph idx="1" type="body"/>
          </p:nvPr>
        </p:nvSpPr>
        <p:spPr>
          <a:xfrm>
            <a:off x="1104906" y="2538770"/>
            <a:ext cx="9982193" cy="321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1" name="Google Shape;91;g2e183ddb3ee_5_34"/>
          <p:cNvCxnSpPr/>
          <p:nvPr/>
        </p:nvCxnSpPr>
        <p:spPr>
          <a:xfrm>
            <a:off x="1104903" y="2344732"/>
            <a:ext cx="556263" cy="0"/>
          </a:xfrm>
          <a:prstGeom prst="straightConnector1">
            <a:avLst/>
          </a:prstGeom>
          <a:noFill/>
          <a:ln cap="flat" cmpd="sng" w="50800">
            <a:solidFill>
              <a:srgbClr val="F9C42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183ddb3ee_5_40"/>
          <p:cNvSpPr txBox="1"/>
          <p:nvPr>
            <p:ph idx="1" type="body"/>
          </p:nvPr>
        </p:nvSpPr>
        <p:spPr>
          <a:xfrm>
            <a:off x="1104900" y="1104900"/>
            <a:ext cx="9982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Full Width">
  <p:cSld name="Content - Full Width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/>
          <p:nvPr>
            <p:ph type="title"/>
          </p:nvPr>
        </p:nvSpPr>
        <p:spPr>
          <a:xfrm>
            <a:off x="723897" y="7239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5"/>
          <p:cNvSpPr txBox="1"/>
          <p:nvPr>
            <p:ph idx="1" type="body"/>
          </p:nvPr>
        </p:nvSpPr>
        <p:spPr>
          <a:xfrm>
            <a:off x="723900" y="2137720"/>
            <a:ext cx="10744200" cy="3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" name="Google Shape;18;p45"/>
          <p:cNvCxnSpPr/>
          <p:nvPr/>
        </p:nvCxnSpPr>
        <p:spPr>
          <a:xfrm>
            <a:off x="723897" y="1943682"/>
            <a:ext cx="556200" cy="0"/>
          </a:xfrm>
          <a:prstGeom prst="straightConnector1">
            <a:avLst/>
          </a:prstGeom>
          <a:noFill/>
          <a:ln cap="flat" cmpd="sng" w="50800">
            <a:solidFill>
              <a:srgbClr val="F9C42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183ddb3ee_5_42"/>
          <p:cNvSpPr txBox="1"/>
          <p:nvPr>
            <p:ph idx="1" type="body"/>
          </p:nvPr>
        </p:nvSpPr>
        <p:spPr>
          <a:xfrm rot="5400000">
            <a:off x="4137718" y="-1246416"/>
            <a:ext cx="3940626" cy="1074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g2e183ddb3ee_5_42"/>
          <p:cNvSpPr txBox="1"/>
          <p:nvPr>
            <p:ph type="title"/>
          </p:nvPr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7" name="Google Shape;97;g2e183ddb3ee_5_42"/>
          <p:cNvCxnSpPr/>
          <p:nvPr/>
        </p:nvCxnSpPr>
        <p:spPr>
          <a:xfrm>
            <a:off x="723897" y="1943682"/>
            <a:ext cx="556263" cy="0"/>
          </a:xfrm>
          <a:prstGeom prst="straightConnector1">
            <a:avLst/>
          </a:prstGeom>
          <a:noFill/>
          <a:ln cap="flat" cmpd="sng" w="50800">
            <a:solidFill>
              <a:srgbClr val="F9C42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183ddb3ee_5_46"/>
          <p:cNvSpPr txBox="1"/>
          <p:nvPr>
            <p:ph type="title"/>
          </p:nvPr>
        </p:nvSpPr>
        <p:spPr>
          <a:xfrm rot="5400000">
            <a:off x="7515497" y="2143397"/>
            <a:ext cx="5372101" cy="25331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2e183ddb3ee_5_46"/>
          <p:cNvSpPr txBox="1"/>
          <p:nvPr>
            <p:ph idx="1" type="body"/>
          </p:nvPr>
        </p:nvSpPr>
        <p:spPr>
          <a:xfrm rot="5400000">
            <a:off x="1962150" y="-514350"/>
            <a:ext cx="5372101" cy="7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1" name="Google Shape;101;g2e183ddb3ee_5_46"/>
          <p:cNvCxnSpPr/>
          <p:nvPr/>
        </p:nvCxnSpPr>
        <p:spPr>
          <a:xfrm>
            <a:off x="8811437" y="723900"/>
            <a:ext cx="3" cy="603575"/>
          </a:xfrm>
          <a:prstGeom prst="straightConnector1">
            <a:avLst/>
          </a:prstGeom>
          <a:noFill/>
          <a:ln cap="flat" cmpd="sng" w="50800">
            <a:solidFill>
              <a:srgbClr val="F9C42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6"/>
          <p:cNvSpPr txBox="1"/>
          <p:nvPr>
            <p:ph idx="1" type="body"/>
          </p:nvPr>
        </p:nvSpPr>
        <p:spPr>
          <a:xfrm rot="5400000">
            <a:off x="4137782" y="-1246478"/>
            <a:ext cx="3940500" cy="107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6"/>
          <p:cNvSpPr txBox="1"/>
          <p:nvPr>
            <p:ph type="title"/>
          </p:nvPr>
        </p:nvSpPr>
        <p:spPr>
          <a:xfrm>
            <a:off x="723897" y="7239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" name="Google Shape;22;p46"/>
          <p:cNvCxnSpPr/>
          <p:nvPr/>
        </p:nvCxnSpPr>
        <p:spPr>
          <a:xfrm>
            <a:off x="723897" y="1943682"/>
            <a:ext cx="556200" cy="0"/>
          </a:xfrm>
          <a:prstGeom prst="straightConnector1">
            <a:avLst/>
          </a:prstGeom>
          <a:noFill/>
          <a:ln cap="flat" cmpd="sng" w="50800">
            <a:solidFill>
              <a:srgbClr val="F9C42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ith Border - Yellow">
  <p:cSld name="Content - With Border - Yellow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C4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7"/>
          <p:cNvSpPr/>
          <p:nvPr/>
        </p:nvSpPr>
        <p:spPr>
          <a:xfrm>
            <a:off x="729048" y="729049"/>
            <a:ext cx="10734000" cy="5382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7"/>
          <p:cNvSpPr txBox="1"/>
          <p:nvPr>
            <p:ph type="title"/>
          </p:nvPr>
        </p:nvSpPr>
        <p:spPr>
          <a:xfrm>
            <a:off x="1104902" y="1124950"/>
            <a:ext cx="99822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7"/>
          <p:cNvSpPr txBox="1"/>
          <p:nvPr>
            <p:ph idx="1" type="body"/>
          </p:nvPr>
        </p:nvSpPr>
        <p:spPr>
          <a:xfrm>
            <a:off x="1104906" y="2538770"/>
            <a:ext cx="9982200" cy="3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8" name="Google Shape;28;p47"/>
          <p:cNvCxnSpPr/>
          <p:nvPr/>
        </p:nvCxnSpPr>
        <p:spPr>
          <a:xfrm>
            <a:off x="1104903" y="2344732"/>
            <a:ext cx="556200" cy="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ith Border - Black">
  <p:cSld name="Content - With Border - Blac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8"/>
          <p:cNvSpPr/>
          <p:nvPr/>
        </p:nvSpPr>
        <p:spPr>
          <a:xfrm>
            <a:off x="729048" y="729049"/>
            <a:ext cx="10734000" cy="5382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8"/>
          <p:cNvSpPr txBox="1"/>
          <p:nvPr>
            <p:ph type="title"/>
          </p:nvPr>
        </p:nvSpPr>
        <p:spPr>
          <a:xfrm>
            <a:off x="1104902" y="1124950"/>
            <a:ext cx="99822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8"/>
          <p:cNvSpPr txBox="1"/>
          <p:nvPr>
            <p:ph idx="1" type="body"/>
          </p:nvPr>
        </p:nvSpPr>
        <p:spPr>
          <a:xfrm>
            <a:off x="1104906" y="2538770"/>
            <a:ext cx="9982200" cy="3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4" name="Google Shape;34;p48"/>
          <p:cNvCxnSpPr/>
          <p:nvPr/>
        </p:nvCxnSpPr>
        <p:spPr>
          <a:xfrm>
            <a:off x="1104903" y="2344732"/>
            <a:ext cx="556200" cy="0"/>
          </a:xfrm>
          <a:prstGeom prst="straightConnector1">
            <a:avLst/>
          </a:prstGeom>
          <a:noFill/>
          <a:ln cap="flat" cmpd="sng" w="50800">
            <a:solidFill>
              <a:srgbClr val="F9C42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Border - Yellow">
  <p:cSld name="Background Border - Yellow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C4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9"/>
          <p:cNvSpPr txBox="1"/>
          <p:nvPr>
            <p:ph idx="1" type="body"/>
          </p:nvPr>
        </p:nvSpPr>
        <p:spPr>
          <a:xfrm>
            <a:off x="1104900" y="1104900"/>
            <a:ext cx="9982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9"/>
          <p:cNvSpPr/>
          <p:nvPr/>
        </p:nvSpPr>
        <p:spPr>
          <a:xfrm>
            <a:off x="729048" y="729049"/>
            <a:ext cx="10734000" cy="5382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Border - Black">
  <p:cSld name="Background Border - Blac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0"/>
          <p:cNvSpPr txBox="1"/>
          <p:nvPr>
            <p:ph idx="1" type="body"/>
          </p:nvPr>
        </p:nvSpPr>
        <p:spPr>
          <a:xfrm>
            <a:off x="1104900" y="1104900"/>
            <a:ext cx="9982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0"/>
          <p:cNvSpPr/>
          <p:nvPr/>
        </p:nvSpPr>
        <p:spPr>
          <a:xfrm>
            <a:off x="729048" y="729049"/>
            <a:ext cx="10734000" cy="5382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Border - White">
  <p:cSld name="Background Border - Whit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1"/>
          <p:cNvSpPr/>
          <p:nvPr/>
        </p:nvSpPr>
        <p:spPr>
          <a:xfrm>
            <a:off x="729048" y="729049"/>
            <a:ext cx="10734000" cy="5382600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1"/>
          <p:cNvSpPr txBox="1"/>
          <p:nvPr>
            <p:ph idx="1" type="body"/>
          </p:nvPr>
        </p:nvSpPr>
        <p:spPr>
          <a:xfrm>
            <a:off x="1104900" y="1104900"/>
            <a:ext cx="9982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2"/>
          <p:cNvSpPr txBox="1"/>
          <p:nvPr>
            <p:ph idx="1" type="body"/>
          </p:nvPr>
        </p:nvSpPr>
        <p:spPr>
          <a:xfrm>
            <a:off x="1104900" y="1104900"/>
            <a:ext cx="9982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1104900" y="1110050"/>
            <a:ext cx="9982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b="1" i="0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1104900" y="1954060"/>
            <a:ext cx="9982200" cy="3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3"/>
          <p:cNvSpPr txBox="1"/>
          <p:nvPr/>
        </p:nvSpPr>
        <p:spPr>
          <a:xfrm>
            <a:off x="723900" y="6432492"/>
            <a:ext cx="2052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University of Central Florida</a:t>
            </a:r>
            <a:endParaRPr/>
          </a:p>
        </p:txBody>
      </p:sp>
      <p:sp>
        <p:nvSpPr>
          <p:cNvPr id="9" name="Google Shape;9;p43"/>
          <p:cNvSpPr txBox="1"/>
          <p:nvPr/>
        </p:nvSpPr>
        <p:spPr>
          <a:xfrm>
            <a:off x="9415346" y="6432492"/>
            <a:ext cx="2052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0" i="0" lang="en-US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6">
          <p15:clr>
            <a:srgbClr val="F26B43"/>
          </p15:clr>
        </p15:guide>
        <p15:guide id="2" pos="7224">
          <p15:clr>
            <a:srgbClr val="F26B43"/>
          </p15:clr>
        </p15:guide>
        <p15:guide id="3" pos="696">
          <p15:clr>
            <a:srgbClr val="5ACBF0"/>
          </p15:clr>
        </p15:guide>
        <p15:guide id="4" pos="6984">
          <p15:clr>
            <a:srgbClr val="5ACBF0"/>
          </p15:clr>
        </p15:guide>
        <p15:guide id="5" orient="horz" pos="384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696">
          <p15:clr>
            <a:srgbClr val="5ACBF0"/>
          </p15:clr>
        </p15:guide>
        <p15:guide id="8" orient="horz" pos="3624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e183ddb3ee_5_0"/>
          <p:cNvSpPr txBox="1"/>
          <p:nvPr>
            <p:ph type="title"/>
          </p:nvPr>
        </p:nvSpPr>
        <p:spPr>
          <a:xfrm>
            <a:off x="1104900" y="1110050"/>
            <a:ext cx="9982201" cy="7181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b="1" i="0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g2e183ddb3ee_5_0"/>
          <p:cNvSpPr txBox="1"/>
          <p:nvPr>
            <p:ph idx="1" type="body"/>
          </p:nvPr>
        </p:nvSpPr>
        <p:spPr>
          <a:xfrm>
            <a:off x="1104900" y="1954060"/>
            <a:ext cx="9982201" cy="3793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e183ddb3ee_5_0"/>
          <p:cNvSpPr txBox="1"/>
          <p:nvPr/>
        </p:nvSpPr>
        <p:spPr>
          <a:xfrm>
            <a:off x="723900" y="6432492"/>
            <a:ext cx="205275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University of Central Florida</a:t>
            </a:r>
            <a:endParaRPr/>
          </a:p>
        </p:txBody>
      </p:sp>
      <p:sp>
        <p:nvSpPr>
          <p:cNvPr id="56" name="Google Shape;56;g2e183ddb3ee_5_0"/>
          <p:cNvSpPr txBox="1"/>
          <p:nvPr/>
        </p:nvSpPr>
        <p:spPr>
          <a:xfrm>
            <a:off x="9415346" y="6432492"/>
            <a:ext cx="205275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0" i="0" lang="en-US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6">
          <p15:clr>
            <a:srgbClr val="F26B43"/>
          </p15:clr>
        </p15:guide>
        <p15:guide id="2" pos="7224">
          <p15:clr>
            <a:srgbClr val="F26B43"/>
          </p15:clr>
        </p15:guide>
        <p15:guide id="3" pos="696">
          <p15:clr>
            <a:srgbClr val="5ACBF0"/>
          </p15:clr>
        </p15:guide>
        <p15:guide id="4" pos="6984">
          <p15:clr>
            <a:srgbClr val="5ACBF0"/>
          </p15:clr>
        </p15:guide>
        <p15:guide id="5" orient="horz" pos="384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696">
          <p15:clr>
            <a:srgbClr val="5ACBF0"/>
          </p15:clr>
        </p15:guide>
        <p15:guide id="8" orient="horz" pos="362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5.jpg"/><Relationship Id="rId6" Type="http://schemas.openxmlformats.org/officeDocument/2006/relationships/image" Target="../media/image6.png"/><Relationship Id="rId7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Relationship Id="rId4" Type="http://schemas.openxmlformats.org/officeDocument/2006/relationships/image" Target="../media/image25.png"/><Relationship Id="rId5" Type="http://schemas.openxmlformats.org/officeDocument/2006/relationships/image" Target="../media/image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Relationship Id="rId4" Type="http://schemas.openxmlformats.org/officeDocument/2006/relationships/image" Target="../media/image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jpg"/><Relationship Id="rId4" Type="http://schemas.openxmlformats.org/officeDocument/2006/relationships/image" Target="../media/image29.png"/><Relationship Id="rId11" Type="http://schemas.openxmlformats.org/officeDocument/2006/relationships/image" Target="../media/image37.png"/><Relationship Id="rId10" Type="http://schemas.openxmlformats.org/officeDocument/2006/relationships/image" Target="../media/image31.png"/><Relationship Id="rId12" Type="http://schemas.openxmlformats.org/officeDocument/2006/relationships/image" Target="../media/image32.png"/><Relationship Id="rId9" Type="http://schemas.openxmlformats.org/officeDocument/2006/relationships/image" Target="../media/image36.png"/><Relationship Id="rId5" Type="http://schemas.openxmlformats.org/officeDocument/2006/relationships/image" Target="../media/image27.png"/><Relationship Id="rId6" Type="http://schemas.openxmlformats.org/officeDocument/2006/relationships/image" Target="../media/image38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title"/>
          </p:nvPr>
        </p:nvSpPr>
        <p:spPr>
          <a:xfrm>
            <a:off x="1052919" y="2325242"/>
            <a:ext cx="4961601" cy="19662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Emmanuel Levasseur  </a:t>
            </a:r>
            <a:br>
              <a:rPr lang="en-US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Luckner Ablard </a:t>
            </a:r>
            <a:br>
              <a:rPr lang="en-US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Oren Muszkal </a:t>
            </a:r>
            <a:br>
              <a:rPr lang="en-US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Stephen Polner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t/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A logo of a house&#10;&#10;Description automatically generated"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3986" y="1011121"/>
            <a:ext cx="4978864" cy="497886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972236" y="1588067"/>
            <a:ext cx="3617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Group 8</a:t>
            </a:r>
            <a:endParaRPr sz="4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150" y="1104900"/>
            <a:ext cx="1278300" cy="1311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0150" y="4115025"/>
            <a:ext cx="1199700" cy="121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0450" y="3077725"/>
            <a:ext cx="1199700" cy="120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suit and tie&#10;&#10;Description automatically generated" id="112" name="Google Shape;11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40150" y="2160700"/>
            <a:ext cx="1199700" cy="120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6160" y="13447"/>
            <a:ext cx="8907228" cy="68140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6" name="Google Shape;176;p8"/>
          <p:cNvSpPr txBox="1"/>
          <p:nvPr/>
        </p:nvSpPr>
        <p:spPr>
          <a:xfrm>
            <a:off x="543339" y="715617"/>
            <a:ext cx="3750366" cy="1093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Software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Flow Chart</a:t>
            </a: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50" y="4696500"/>
            <a:ext cx="1278300" cy="1330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/>
        </p:nvSpPr>
        <p:spPr>
          <a:xfrm>
            <a:off x="561266" y="733546"/>
            <a:ext cx="6978051" cy="1093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Hardware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Comparison and Selection 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699246" y="2459504"/>
            <a:ext cx="4912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MCU                                                           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Smart Glass Technologies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Voltage regulation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Temperature Sensor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5737413" y="2453714"/>
            <a:ext cx="3711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Light Sensor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Batteries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Power Supply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5" name="Google Shape;18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000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MCU</a:t>
            </a:r>
            <a:endParaRPr/>
          </a:p>
        </p:txBody>
      </p:sp>
      <p:graphicFrame>
        <p:nvGraphicFramePr>
          <p:cNvPr id="191" name="Google Shape;191;p15"/>
          <p:cNvGraphicFramePr/>
          <p:nvPr/>
        </p:nvGraphicFramePr>
        <p:xfrm>
          <a:off x="723900" y="21383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{476DDD03-00E5-4B1C-BDF2-A5F3B31F1A8F}</a:tableStyleId>
              </a:tblPr>
              <a:tblGrid>
                <a:gridCol w="2140025"/>
                <a:gridCol w="2148850"/>
                <a:gridCol w="2148850"/>
                <a:gridCol w="2148850"/>
                <a:gridCol w="21488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Microcontroller Family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Wi-Fi Support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I2C Support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Programming Language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Power Consumption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MSP430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No (requires external module)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Moderate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AVR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Varies (check specific chip)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Low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PIC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No (requires external module)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Very Low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ARM Cortex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Varies (check specific chip)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Varies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ESP8266/ESP32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Built-in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Moderate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>
                    <a:solidFill>
                      <a:schemeClr val="accen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FPGA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Complex (requires external components)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Can be implemented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Hardware Description Languages (Verilog)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Varies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25400" marB="25400" marR="25400" marL="25400" anchor="b"/>
                </a:tc>
              </a:tr>
            </a:tbl>
          </a:graphicData>
        </a:graphic>
      </p:graphicFrame>
      <p:pic>
        <p:nvPicPr>
          <p:cNvPr id="192" name="Google Shape;1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1025" y="606000"/>
            <a:ext cx="1278300" cy="134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/>
        </p:nvSpPr>
        <p:spPr>
          <a:xfrm>
            <a:off x="723897" y="-381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Smart Glass Technologies </a:t>
            </a:r>
            <a:endParaRPr/>
          </a:p>
        </p:txBody>
      </p:sp>
      <p:graphicFrame>
        <p:nvGraphicFramePr>
          <p:cNvPr id="198" name="Google Shape;198;p11"/>
          <p:cNvGraphicFramePr/>
          <p:nvPr/>
        </p:nvGraphicFramePr>
        <p:xfrm>
          <a:off x="723897" y="15915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{476DDD03-00E5-4B1C-BDF2-A5F3B31F1A8F}</a:tableStyleId>
              </a:tblPr>
              <a:tblGrid>
                <a:gridCol w="1544800"/>
                <a:gridCol w="1675575"/>
                <a:gridCol w="1437825"/>
                <a:gridCol w="1521000"/>
                <a:gridCol w="1544800"/>
                <a:gridCol w="1544800"/>
                <a:gridCol w="1544800"/>
              </a:tblGrid>
              <a:tr h="82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 u="none" cap="none" strike="noStrike"/>
                      </a:br>
                      <a:endParaRPr sz="2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Thermo</a:t>
                      </a:r>
                      <a:endParaRPr sz="24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chromic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Photochromic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Electrochromic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Dimmable PDLC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SPD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Micro-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Blinds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59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Electrically Controllable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No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No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361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Switching Time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Several Minutes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&lt;1 minute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Several Minutes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Nearly Instantly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Several Seconds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Nearly Instantly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59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Powered Off State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N/A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N/A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Transparent 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Opaque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Opaque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Transparent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59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Commercial Availability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High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High 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Medium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High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Medium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Low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59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Available as Film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No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No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No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59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Light Transmittance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5-90%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10-90%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5-80%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40-90%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1-55%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0-100%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199" name="Google Shape;19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3475" y="367850"/>
            <a:ext cx="1199700" cy="121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/>
        </p:nvSpPr>
        <p:spPr>
          <a:xfrm>
            <a:off x="723897" y="381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Temperature Sensor</a:t>
            </a:r>
            <a:endParaRPr/>
          </a:p>
        </p:txBody>
      </p:sp>
      <p:graphicFrame>
        <p:nvGraphicFramePr>
          <p:cNvPr id="205" name="Google Shape;205;p12"/>
          <p:cNvGraphicFramePr/>
          <p:nvPr/>
        </p:nvGraphicFramePr>
        <p:xfrm>
          <a:off x="726141" y="14480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{476DDD03-00E5-4B1C-BDF2-A5F3B31F1A8F}</a:tableStyleId>
              </a:tblPr>
              <a:tblGrid>
                <a:gridCol w="1552800"/>
                <a:gridCol w="1555050"/>
                <a:gridCol w="1555050"/>
                <a:gridCol w="1555050"/>
                <a:gridCol w="1555050"/>
                <a:gridCol w="1555050"/>
                <a:gridCol w="1555050"/>
              </a:tblGrid>
              <a:tr h="7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 u="none" cap="none" strike="noStrike"/>
                      </a:br>
                      <a:endParaRPr sz="2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Size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Cost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Power Draw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Response Time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Accuracy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Connectivity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Thermocouple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3mm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$5-20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10mW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100ms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Good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RTD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1-5mm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$30-200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20mW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.1C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Good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Thermistor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5mm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$2-15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15mW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500ms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Varied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Good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IR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20mm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$50-500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50mW-1W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100ms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1-2C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Good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Semiconductor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3mm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$5-30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5mW-20mW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200ms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.5-2C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Excellent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Gas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$200-1k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20mW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5s-2m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.0001C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Fair to Good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Bimetallic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10mm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$1-20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Passive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Fair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43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Fiber Optic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varies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$100-1k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1-10mW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2ms-2s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.01C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Fair to good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06" name="Google Shape;20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000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/>
        </p:nvSpPr>
        <p:spPr>
          <a:xfrm>
            <a:off x="723900" y="131400"/>
            <a:ext cx="107442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Light Sensor</a:t>
            </a:r>
            <a:endParaRPr/>
          </a:p>
        </p:txBody>
      </p:sp>
      <p:graphicFrame>
        <p:nvGraphicFramePr>
          <p:cNvPr id="212" name="Google Shape;212;p13"/>
          <p:cNvGraphicFramePr/>
          <p:nvPr/>
        </p:nvGraphicFramePr>
        <p:xfrm>
          <a:off x="723900" y="16049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{476DDD03-00E5-4B1C-BDF2-A5F3B31F1A8F}</a:tableStyleId>
              </a:tblPr>
              <a:tblGrid>
                <a:gridCol w="1641850"/>
                <a:gridCol w="1427900"/>
                <a:gridCol w="1534875"/>
                <a:gridCol w="1534875"/>
                <a:gridCol w="1534875"/>
                <a:gridCol w="1534875"/>
                <a:gridCol w="15348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</a:b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Size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Cost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Current Draw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Response Time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Accuracy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Connectivity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Photodiode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1mm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$5-20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 μA -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 100 μA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100ns- 10μs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1% - 5%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Good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Photo-transistor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2mm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$30-200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 μA - 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 μA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10μs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1% - 5%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Good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LDR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5mm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$2-15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 μA - 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 μA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10ms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5% - 10%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Good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CMOS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2-10mm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$50-500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 mA - 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 mA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100μs-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1ms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&lt;1%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Excellent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PICs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1m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$50-500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 μA - 10 mA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100ns-10μs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&lt;1%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Excellent</a:t>
                      </a:r>
                      <a:endParaRPr sz="24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13" name="Google Shape;2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000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 txBox="1"/>
          <p:nvPr/>
        </p:nvSpPr>
        <p:spPr>
          <a:xfrm>
            <a:off x="723900" y="207600"/>
            <a:ext cx="107442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Batteries</a:t>
            </a:r>
            <a:endParaRPr/>
          </a:p>
        </p:txBody>
      </p:sp>
      <p:graphicFrame>
        <p:nvGraphicFramePr>
          <p:cNvPr id="219" name="Google Shape;219;p14"/>
          <p:cNvGraphicFramePr/>
          <p:nvPr/>
        </p:nvGraphicFramePr>
        <p:xfrm>
          <a:off x="723896" y="17797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{476DDD03-00E5-4B1C-BDF2-A5F3B31F1A8F}</a:tableStyleId>
              </a:tblPr>
              <a:tblGrid>
                <a:gridCol w="1428350"/>
                <a:gridCol w="1321175"/>
                <a:gridCol w="1513650"/>
                <a:gridCol w="1644900"/>
                <a:gridCol w="1408650"/>
                <a:gridCol w="1811125"/>
                <a:gridCol w="1802375"/>
              </a:tblGrid>
              <a:tr h="6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Alkaline AA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Lithium AA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Zinc-Carbon AA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NiMH AA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Lithium-Ion 18650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Lithium Polymer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53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Battery Life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1000-3000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mAh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1500-3500</a:t>
                      </a:r>
                      <a:b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</a:b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mAh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500-1500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mAh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1300-3000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mAh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1500-3600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mAh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Size-</a:t>
                      </a:r>
                      <a:b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</a:b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Dependent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32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Rechargeable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No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No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No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202122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Yes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6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Cost per</a:t>
                      </a:r>
                      <a:b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</a:b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Battery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$0.80-2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$2-4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$0.50-1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$1.50-3.50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$5-10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3500 mAh Example: $13-14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53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Nominal</a:t>
                      </a:r>
                      <a:b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</a:b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Voltage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1.5V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1.5V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1.5V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1.3V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3.7V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3.7V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  <a:tr h="951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Dimensions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 = Length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 = Diameter</a:t>
                      </a:r>
                      <a:endParaRPr b="1"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L: 50.5 mm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D: 14.5 mm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L: 50.5 mm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D: 14.5 mm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L: 50.5 mm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D: 14.5 mm</a:t>
                      </a:r>
                      <a:endParaRPr i="0" sz="14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L: 50.5 mm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D: 14.5 mm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L: 65.2 mm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D: 18.6 mm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3500 mAh Example:</a:t>
                      </a:r>
                      <a:b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</a:b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129L x 56W x 4H mm</a:t>
                      </a:r>
                      <a:endParaRPr sz="20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20" name="Google Shape;22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8050" y="315975"/>
            <a:ext cx="1199700" cy="121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type="title"/>
          </p:nvPr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US"/>
              <a:t>Mobile App Stack</a:t>
            </a:r>
            <a:endParaRPr/>
          </a:p>
        </p:txBody>
      </p:sp>
      <p:graphicFrame>
        <p:nvGraphicFramePr>
          <p:cNvPr id="226" name="Google Shape;226;p16"/>
          <p:cNvGraphicFramePr/>
          <p:nvPr/>
        </p:nvGraphicFramePr>
        <p:xfrm>
          <a:off x="723897" y="21758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{476DDD03-00E5-4B1C-BDF2-A5F3B31F1A8F}</a:tableStyleId>
              </a:tblPr>
              <a:tblGrid>
                <a:gridCol w="2379425"/>
                <a:gridCol w="1428575"/>
                <a:gridCol w="1949575"/>
                <a:gridCol w="2593900"/>
                <a:gridCol w="1494000"/>
              </a:tblGrid>
              <a:tr h="61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Mobile App Stacks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Framework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Components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Programming Languages</a:t>
                      </a:r>
                      <a:endParaRPr b="1"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Database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</a:tr>
              <a:tr h="11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LAMP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Linux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inux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pache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ySQL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HP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HTML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CSS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PHP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MySQL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</a:tr>
              <a:tr h="11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MERN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>
                    <a:solidFill>
                      <a:srgbClr val="EEBD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React 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>
                    <a:solidFill>
                      <a:srgbClr val="EEBD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ongoDB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xpress.JS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R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eact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ode.JS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>
                    <a:solidFill>
                      <a:srgbClr val="EEBD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HTML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CSS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JavaScript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>
                    <a:solidFill>
                      <a:srgbClr val="EEBD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MongoDB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>
                    <a:solidFill>
                      <a:srgbClr val="EEBD20"/>
                    </a:solidFill>
                  </a:tcPr>
                </a:tc>
              </a:tr>
              <a:tr h="11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MEAN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Angular JS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ongoDB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xpress.JS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ngular.JS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</a:t>
                      </a:r>
                      <a:r>
                        <a:rPr lang="en-US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ode.JS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HTML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CSS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JavaScript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MongoDB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1575" marB="41575" marR="83150" marL="83150"/>
                </a:tc>
              </a:tr>
            </a:tbl>
          </a:graphicData>
        </a:graphic>
      </p:graphicFrame>
      <p:pic>
        <p:nvPicPr>
          <p:cNvPr descr="A person in a suit and tie&#10;&#10;Description automatically generated" id="227" name="Google Shape;2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9375" y="182250"/>
            <a:ext cx="1278300" cy="128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Google Shape;232;p17"/>
          <p:cNvGraphicFramePr/>
          <p:nvPr/>
        </p:nvGraphicFramePr>
        <p:xfrm>
          <a:off x="733398" y="21466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{476DDD03-00E5-4B1C-BDF2-A5F3B31F1A8F}</a:tableStyleId>
              </a:tblPr>
              <a:tblGrid>
                <a:gridCol w="1867100"/>
                <a:gridCol w="4029150"/>
                <a:gridCol w="4577925"/>
              </a:tblGrid>
              <a:tr h="420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cap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Hosting Platforms</a:t>
                      </a:r>
                      <a:endParaRPr b="1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Advantages</a:t>
                      </a:r>
                      <a:endParaRPr b="1"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Disadvantages</a:t>
                      </a:r>
                      <a:endParaRPr b="1"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 anchor="ctr"/>
                </a:tc>
              </a:tr>
              <a:tr h="1041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cap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AWS Amplify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Affordable, scalable solutions with pay-as-you-go pricing, featuring data protection through encryption and IAM, without requiring upfront hardware investments.</a:t>
                      </a:r>
                      <a:endParaRPr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Prone to occasional outages impacting accessibility and has vendor lock-in, making migration to other platforms difficult.</a:t>
                      </a:r>
                      <a:endParaRPr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/>
                </a:tc>
              </a:tr>
              <a:tr h="124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cap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Heroku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Supports various programming languages, handles growing user bases effectively, and benefits from extensive community and documentation.</a:t>
                      </a:r>
                      <a:endParaRPr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Limited control over server configurations, costly for large-scale or high-traffic apps, and may have lagging performance compared to other platforms.</a:t>
                      </a:r>
                      <a:endParaRPr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>
                    <a:solidFill>
                      <a:schemeClr val="accent1"/>
                    </a:solidFill>
                  </a:tcPr>
                </a:tc>
              </a:tr>
              <a:tr h="124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cap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Microsoft Azure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Offers a wide range of services including AI and analytics, scalability for growing user bases, support for multiple app development platforms, and a secure environment with authentication and encryption.</a:t>
                      </a:r>
                      <a:endParaRPr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Requires expertise for complex setup and configuration, with vendor lock-in and potentially increasing costs.</a:t>
                      </a:r>
                      <a:endParaRPr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cap="none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88750" marB="88750" marR="88750" marL="115375"/>
                </a:tc>
              </a:tr>
            </a:tbl>
          </a:graphicData>
        </a:graphic>
      </p:graphicFrame>
      <p:sp>
        <p:nvSpPr>
          <p:cNvPr id="233" name="Google Shape;233;p17"/>
          <p:cNvSpPr txBox="1"/>
          <p:nvPr/>
        </p:nvSpPr>
        <p:spPr>
          <a:xfrm>
            <a:off x="615056" y="1271430"/>
            <a:ext cx="4557579" cy="664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b="1" i="0" lang="en-US" sz="3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Hosting Platform </a:t>
            </a:r>
            <a:endParaRPr/>
          </a:p>
        </p:txBody>
      </p:sp>
      <p:pic>
        <p:nvPicPr>
          <p:cNvPr descr="A person in a suit and tie&#10;&#10;Description automatically generated" id="234" name="Google Shape;2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9275" y="462750"/>
            <a:ext cx="1278300" cy="128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1b76310cc_0_6"/>
          <p:cNvSpPr txBox="1"/>
          <p:nvPr/>
        </p:nvSpPr>
        <p:spPr>
          <a:xfrm>
            <a:off x="632950" y="1359648"/>
            <a:ext cx="6978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Hardware </a:t>
            </a: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Design</a:t>
            </a: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sp>
        <p:nvSpPr>
          <p:cNvPr id="240" name="Google Shape;240;g2e1b76310cc_0_6"/>
          <p:cNvSpPr txBox="1"/>
          <p:nvPr/>
        </p:nvSpPr>
        <p:spPr>
          <a:xfrm>
            <a:off x="699246" y="2459504"/>
            <a:ext cx="4912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Light Sensor Board</a:t>
            </a: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Regulator Breakout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MCU</a:t>
            </a:r>
            <a:endParaRPr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Dimmable Controller  </a:t>
            </a:r>
            <a:endParaRPr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Communication Technologies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41" name="Google Shape;241;g2e1b76310c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650" y="231275"/>
            <a:ext cx="4262950" cy="615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e1b76310cc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9825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Motivation &amp; Background </a:t>
            </a:r>
            <a:endParaRPr/>
          </a:p>
        </p:txBody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723900" y="2137720"/>
            <a:ext cx="7649135" cy="3608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 u="none" strike="noStrike">
                <a:latin typeface="Book Antiqua"/>
                <a:ea typeface="Book Antiqua"/>
                <a:cs typeface="Book Antiqua"/>
                <a:sym typeface="Book Antiqua"/>
              </a:rPr>
              <a:t>World development and population growth leading to energy consumption concerns.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 u="none" strike="noStrike">
                <a:latin typeface="Book Antiqua"/>
                <a:ea typeface="Book Antiqua"/>
                <a:cs typeface="Book Antiqua"/>
                <a:sym typeface="Book Antiqua"/>
              </a:rPr>
              <a:t>Need for energy-saving systems due to environmental impact and resource strain.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Char char="•"/>
            </a:pPr>
            <a:r>
              <a:rPr i="0" lang="en-US" sz="200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HVAC systems are major contributors to home energy usage.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Char char="•"/>
            </a:pPr>
            <a:r>
              <a:rPr i="0" lang="en-US" sz="200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Smart Film PDLC in residential settings to reduce solar heating.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 u="none" strike="noStrike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 u="none" strike="noStrike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9800" y="685800"/>
            <a:ext cx="1278300" cy="131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1b76310cc_0_133"/>
          <p:cNvSpPr txBox="1"/>
          <p:nvPr/>
        </p:nvSpPr>
        <p:spPr>
          <a:xfrm>
            <a:off x="723897" y="7239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MCU </a:t>
            </a: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PCB</a:t>
            </a:r>
            <a:endParaRPr/>
          </a:p>
        </p:txBody>
      </p:sp>
      <p:pic>
        <p:nvPicPr>
          <p:cNvPr id="248" name="Google Shape;248;g2e1b76310cc_0_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3475" y="367850"/>
            <a:ext cx="1199700" cy="121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9" name="Google Shape;249;g2e1b76310cc_0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5725" y="2279650"/>
            <a:ext cx="9148875" cy="35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1b76310cc_0_138"/>
          <p:cNvSpPr txBox="1"/>
          <p:nvPr/>
        </p:nvSpPr>
        <p:spPr>
          <a:xfrm>
            <a:off x="723897" y="7239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MCU PCB</a:t>
            </a:r>
            <a:b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cont'd</a:t>
            </a: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pic>
        <p:nvPicPr>
          <p:cNvPr id="255" name="Google Shape;255;g2e1b76310cc_0_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75" y="4882200"/>
            <a:ext cx="1199700" cy="121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6" name="Google Shape;256;g2e1b76310cc_0_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4825" y="3855525"/>
            <a:ext cx="6821475" cy="25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e1b76310cc_0_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0450" y="914025"/>
            <a:ext cx="7587651" cy="242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1b76310cc_0_144"/>
          <p:cNvSpPr txBox="1"/>
          <p:nvPr/>
        </p:nvSpPr>
        <p:spPr>
          <a:xfrm>
            <a:off x="723897" y="7239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MCU PCB</a:t>
            </a:r>
            <a:b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cont'd</a:t>
            </a:r>
            <a:endParaRPr b="1"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3" name="Google Shape;263;g2e1b76310cc_0_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00" y="4882200"/>
            <a:ext cx="1199700" cy="121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4" name="Google Shape;264;g2e1b76310cc_0_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825" y="385750"/>
            <a:ext cx="8857025" cy="591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1b76310cc_0_127"/>
          <p:cNvSpPr txBox="1"/>
          <p:nvPr/>
        </p:nvSpPr>
        <p:spPr>
          <a:xfrm>
            <a:off x="723897" y="7239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Regulator Breakout </a:t>
            </a: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PCB</a:t>
            </a:r>
            <a:endParaRPr/>
          </a:p>
        </p:txBody>
      </p:sp>
      <p:pic>
        <p:nvPicPr>
          <p:cNvPr id="270" name="Google Shape;270;g2e1b76310cc_0_127"/>
          <p:cNvPicPr preferRelativeResize="0"/>
          <p:nvPr/>
        </p:nvPicPr>
        <p:blipFill rotWithShape="1">
          <a:blip r:embed="rId3">
            <a:alphaModFix/>
          </a:blip>
          <a:srcRect b="0" l="3201" r="3201" t="0"/>
          <a:stretch/>
        </p:blipFill>
        <p:spPr>
          <a:xfrm>
            <a:off x="209325" y="2190575"/>
            <a:ext cx="6020700" cy="33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e1b76310cc_0_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1950" y="376525"/>
            <a:ext cx="1199700" cy="121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2" name="Google Shape;272;g2e1b76310cc_0_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9400" y="2258625"/>
            <a:ext cx="5600251" cy="325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1b76310cc_0_121"/>
          <p:cNvSpPr txBox="1"/>
          <p:nvPr/>
        </p:nvSpPr>
        <p:spPr>
          <a:xfrm>
            <a:off x="723897" y="7239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Light Sensor P</a:t>
            </a: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CB</a:t>
            </a: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pic>
        <p:nvPicPr>
          <p:cNvPr id="278" name="Google Shape;278;g2e1b76310cc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3475" y="367850"/>
            <a:ext cx="1199700" cy="121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9" name="Google Shape;279;g2e1b76310cc_0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525" y="2031425"/>
            <a:ext cx="6170851" cy="406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e1b76310cc_0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5776" y="1980600"/>
            <a:ext cx="5603824" cy="3843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1b76310cc_0_149"/>
          <p:cNvSpPr txBox="1"/>
          <p:nvPr/>
        </p:nvSpPr>
        <p:spPr>
          <a:xfrm>
            <a:off x="723898" y="723900"/>
            <a:ext cx="31506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Dimmable </a:t>
            </a:r>
            <a:endParaRPr b="1" i="0"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ontroller </a:t>
            </a:r>
            <a:endParaRPr/>
          </a:p>
        </p:txBody>
      </p:sp>
      <p:pic>
        <p:nvPicPr>
          <p:cNvPr id="286" name="Google Shape;286;g2e1b76310cc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25" y="4883175"/>
            <a:ext cx="1085840" cy="116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e1b76310cc_0_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750" y="448075"/>
            <a:ext cx="8733424" cy="56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e1b76310cc_0_154"/>
          <p:cNvSpPr txBox="1"/>
          <p:nvPr/>
        </p:nvSpPr>
        <p:spPr>
          <a:xfrm>
            <a:off x="614773" y="723900"/>
            <a:ext cx="40914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Dimmable </a:t>
            </a:r>
            <a:endParaRPr b="1" i="0"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ontroller </a:t>
            </a:r>
            <a:b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cont'd</a:t>
            </a: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pic>
        <p:nvPicPr>
          <p:cNvPr id="293" name="Google Shape;293;g2e1b76310cc_0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25" y="4883175"/>
            <a:ext cx="1085840" cy="116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e1b76310cc_0_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999" y="1215975"/>
            <a:ext cx="8765258" cy="42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e1b76310cc_0_12"/>
          <p:cNvSpPr txBox="1"/>
          <p:nvPr/>
        </p:nvSpPr>
        <p:spPr>
          <a:xfrm>
            <a:off x="632950" y="1359648"/>
            <a:ext cx="6978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Software</a:t>
            </a: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Design</a:t>
            </a: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sp>
        <p:nvSpPr>
          <p:cNvPr id="300" name="Google Shape;300;g2e1b76310cc_0_12"/>
          <p:cNvSpPr txBox="1"/>
          <p:nvPr/>
        </p:nvSpPr>
        <p:spPr>
          <a:xfrm>
            <a:off x="699246" y="2459504"/>
            <a:ext cx="4912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Case Diagram                                                            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Activity Diagram</a:t>
            </a: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Sensor and Tint Control</a:t>
            </a: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Automatic Tint Algorithm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1" name="Google Shape;301;g2e1b76310cc_0_12"/>
          <p:cNvSpPr txBox="1"/>
          <p:nvPr/>
        </p:nvSpPr>
        <p:spPr>
          <a:xfrm>
            <a:off x="5737427" y="2453725"/>
            <a:ext cx="41937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User Interface 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Backend(API)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Database 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Development tools 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02" name="Google Shape;302;g2e1b76310cc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8800" y="685800"/>
            <a:ext cx="1278300" cy="1330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Case Diagram</a:t>
            </a:r>
            <a:endParaRPr/>
          </a:p>
        </p:txBody>
      </p:sp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</a:blip>
          <a:srcRect b="2015" l="1258" r="6191" t="2015"/>
          <a:stretch/>
        </p:blipFill>
        <p:spPr>
          <a:xfrm>
            <a:off x="4653200" y="270250"/>
            <a:ext cx="6709999" cy="602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075" y="4765200"/>
            <a:ext cx="1278300" cy="1330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Activity Diagram</a:t>
            </a:r>
            <a:endParaRPr/>
          </a:p>
        </p:txBody>
      </p:sp>
      <p:pic>
        <p:nvPicPr>
          <p:cNvPr id="315" name="Google Shape;315;p27"/>
          <p:cNvPicPr preferRelativeResize="0"/>
          <p:nvPr/>
        </p:nvPicPr>
        <p:blipFill rotWithShape="1">
          <a:blip r:embed="rId3">
            <a:alphaModFix/>
          </a:blip>
          <a:srcRect b="2781" l="0" r="0" t="1625"/>
          <a:stretch/>
        </p:blipFill>
        <p:spPr>
          <a:xfrm>
            <a:off x="5050975" y="112000"/>
            <a:ext cx="6076950" cy="617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00" y="4628300"/>
            <a:ext cx="1278300" cy="1330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Existing Product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723898" y="2415626"/>
            <a:ext cx="8276668" cy="3608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i="0"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Gauzy: Offers smart window film systems, primarily for privacy applications.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i="0"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SmartGlass: Provides similar services to Gauzy but with a broader range, including an online-connected interface.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i="0"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SmartTint: automotive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762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762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762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762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762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762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9800" y="789725"/>
            <a:ext cx="1278300" cy="133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Sensor and Tint Control </a:t>
            </a:r>
            <a:endParaRPr/>
          </a:p>
        </p:txBody>
      </p:sp>
      <p:pic>
        <p:nvPicPr>
          <p:cNvPr id="322" name="Google Shape;322;p28"/>
          <p:cNvPicPr preferRelativeResize="0"/>
          <p:nvPr/>
        </p:nvPicPr>
        <p:blipFill rotWithShape="1">
          <a:blip r:embed="rId3">
            <a:alphaModFix/>
          </a:blip>
          <a:srcRect b="2030" l="1542" r="1435" t="2649"/>
          <a:stretch/>
        </p:blipFill>
        <p:spPr>
          <a:xfrm>
            <a:off x="2248700" y="2097100"/>
            <a:ext cx="6458900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00" y="4765200"/>
            <a:ext cx="1278300" cy="1330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/>
          <p:nvPr/>
        </p:nvSpPr>
        <p:spPr>
          <a:xfrm>
            <a:off x="723898" y="723900"/>
            <a:ext cx="48678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Automatic </a:t>
            </a:r>
            <a:endParaRPr b="1"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Tint</a:t>
            </a: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Algorithm</a:t>
            </a:r>
            <a:endParaRPr/>
          </a:p>
        </p:txBody>
      </p:sp>
      <p:pic>
        <p:nvPicPr>
          <p:cNvPr id="329" name="Google Shape;329;p32"/>
          <p:cNvPicPr preferRelativeResize="0"/>
          <p:nvPr/>
        </p:nvPicPr>
        <p:blipFill rotWithShape="1">
          <a:blip r:embed="rId3">
            <a:alphaModFix/>
          </a:blip>
          <a:srcRect b="2250" l="0" r="0" t="2800"/>
          <a:stretch/>
        </p:blipFill>
        <p:spPr>
          <a:xfrm>
            <a:off x="5758150" y="309325"/>
            <a:ext cx="4923650" cy="608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00" y="4765200"/>
            <a:ext cx="1278300" cy="1330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e1b76310cc_0_18"/>
          <p:cNvSpPr txBox="1"/>
          <p:nvPr>
            <p:ph type="title"/>
          </p:nvPr>
        </p:nvSpPr>
        <p:spPr>
          <a:xfrm>
            <a:off x="576575" y="237050"/>
            <a:ext cx="40134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 Antiqua"/>
              <a:buNone/>
            </a:pPr>
            <a:r>
              <a:rPr lang="en-US" sz="3200"/>
              <a:t>User Interface</a:t>
            </a:r>
            <a:endParaRPr sz="800"/>
          </a:p>
        </p:txBody>
      </p:sp>
      <p:grpSp>
        <p:nvGrpSpPr>
          <p:cNvPr id="336" name="Google Shape;336;g2e1b76310cc_0_18"/>
          <p:cNvGrpSpPr/>
          <p:nvPr/>
        </p:nvGrpSpPr>
        <p:grpSpPr>
          <a:xfrm>
            <a:off x="4132789" y="941638"/>
            <a:ext cx="5918248" cy="5409595"/>
            <a:chOff x="3339897" y="1772920"/>
            <a:chExt cx="5514581" cy="4383788"/>
          </a:xfrm>
        </p:grpSpPr>
        <p:pic>
          <p:nvPicPr>
            <p:cNvPr descr="A screenshot of a login screen&#10;&#10;Description automatically generated" id="337" name="Google Shape;337;g2e1b76310cc_0_18"/>
            <p:cNvPicPr preferRelativeResize="0"/>
            <p:nvPr/>
          </p:nvPicPr>
          <p:blipFill rotWithShape="1">
            <a:blip r:embed="rId3">
              <a:alphaModFix/>
            </a:blip>
            <a:srcRect b="1234" l="3175" r="4513" t="0"/>
            <a:stretch/>
          </p:blipFill>
          <p:spPr>
            <a:xfrm>
              <a:off x="3339897" y="1772920"/>
              <a:ext cx="2435550" cy="43781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black phone&#10;&#10;Description automatically generated" id="338" name="Google Shape;338;g2e1b76310cc_0_18"/>
            <p:cNvPicPr preferRelativeResize="0"/>
            <p:nvPr/>
          </p:nvPicPr>
          <p:blipFill rotWithShape="1">
            <a:blip r:embed="rId4">
              <a:alphaModFix/>
            </a:blip>
            <a:srcRect b="0" l="3233" r="3308" t="89"/>
            <a:stretch/>
          </p:blipFill>
          <p:spPr>
            <a:xfrm>
              <a:off x="6395687" y="1775203"/>
              <a:ext cx="2458791" cy="43815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erson in a suit and tie&#10;&#10;Description automatically generated" id="339" name="Google Shape;339;g2e1b76310cc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48575" y="159200"/>
            <a:ext cx="1278300" cy="128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e1b76310cc_0_26"/>
          <p:cNvSpPr txBox="1"/>
          <p:nvPr>
            <p:ph type="title"/>
          </p:nvPr>
        </p:nvSpPr>
        <p:spPr>
          <a:xfrm>
            <a:off x="635500" y="174825"/>
            <a:ext cx="51552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 Antiqua"/>
              <a:buNone/>
            </a:pPr>
            <a:r>
              <a:rPr lang="en-US" sz="3200"/>
              <a:t>User Interface cont'd</a:t>
            </a:r>
            <a:endParaRPr sz="800"/>
          </a:p>
        </p:txBody>
      </p:sp>
      <p:grpSp>
        <p:nvGrpSpPr>
          <p:cNvPr id="345" name="Google Shape;345;g2e1b76310cc_0_26"/>
          <p:cNvGrpSpPr/>
          <p:nvPr/>
        </p:nvGrpSpPr>
        <p:grpSpPr>
          <a:xfrm>
            <a:off x="1953147" y="1104948"/>
            <a:ext cx="8876745" cy="5253827"/>
            <a:chOff x="2361918" y="1922981"/>
            <a:chExt cx="7417066" cy="4036437"/>
          </a:xfrm>
        </p:grpSpPr>
        <p:pic>
          <p:nvPicPr>
            <p:cNvPr descr="A black screen with a white border&#10;&#10;Description automatically generated" id="346" name="Google Shape;346;g2e1b76310cc_0_26"/>
            <p:cNvPicPr preferRelativeResize="0"/>
            <p:nvPr/>
          </p:nvPicPr>
          <p:blipFill rotWithShape="1">
            <a:blip r:embed="rId3">
              <a:alphaModFix/>
            </a:blip>
            <a:srcRect b="2180" l="2066" r="0" t="48"/>
            <a:stretch/>
          </p:blipFill>
          <p:spPr>
            <a:xfrm>
              <a:off x="2361918" y="1923030"/>
              <a:ext cx="1969703" cy="4023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phone&#10;&#10;Description automatically generated" id="347" name="Google Shape;347;g2e1b76310cc_0_26"/>
            <p:cNvPicPr preferRelativeResize="0"/>
            <p:nvPr/>
          </p:nvPicPr>
          <p:blipFill rotWithShape="1">
            <a:blip r:embed="rId4">
              <a:alphaModFix/>
            </a:blip>
            <a:srcRect b="1948" l="3846" r="0" t="127"/>
            <a:stretch/>
          </p:blipFill>
          <p:spPr>
            <a:xfrm>
              <a:off x="5054135" y="1923524"/>
              <a:ext cx="2093409" cy="4029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 shot of a phone&#10;&#10;Description automatically generated" id="348" name="Google Shape;348;g2e1b76310cc_0_26"/>
            <p:cNvPicPr preferRelativeResize="0"/>
            <p:nvPr/>
          </p:nvPicPr>
          <p:blipFill rotWithShape="1">
            <a:blip r:embed="rId5">
              <a:alphaModFix/>
            </a:blip>
            <a:srcRect b="1961" l="5438" r="2530" t="-58"/>
            <a:stretch/>
          </p:blipFill>
          <p:spPr>
            <a:xfrm>
              <a:off x="7845398" y="1922981"/>
              <a:ext cx="1933586" cy="40364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erson in a suit and tie&#10;&#10;Description automatically generated" id="349" name="Google Shape;349;g2e1b76310cc_0_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2175" y="43650"/>
            <a:ext cx="1278300" cy="128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e1b76310cc_0_37"/>
          <p:cNvSpPr txBox="1"/>
          <p:nvPr/>
        </p:nvSpPr>
        <p:spPr>
          <a:xfrm>
            <a:off x="723897" y="-3429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Backend (APIs)</a:t>
            </a:r>
            <a:endParaRPr/>
          </a:p>
        </p:txBody>
      </p:sp>
      <p:sp>
        <p:nvSpPr>
          <p:cNvPr id="355" name="Google Shape;355;g2e1b76310cc_0_37"/>
          <p:cNvSpPr txBox="1"/>
          <p:nvPr>
            <p:ph idx="1" type="body"/>
          </p:nvPr>
        </p:nvSpPr>
        <p:spPr>
          <a:xfrm>
            <a:off x="723900" y="1218601"/>
            <a:ext cx="10744200" cy="48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56" name="Google Shape;356;g2e1b76310cc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25" y="946500"/>
            <a:ext cx="11778649" cy="540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suit and tie&#10;&#10;Description automatically generated" id="357" name="Google Shape;357;g2e1b76310cc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9400" y="-32550"/>
            <a:ext cx="1278300" cy="128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e1b76310cc_0_43"/>
          <p:cNvSpPr txBox="1"/>
          <p:nvPr/>
        </p:nvSpPr>
        <p:spPr>
          <a:xfrm>
            <a:off x="723897" y="7239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Database</a:t>
            </a:r>
            <a:endParaRPr/>
          </a:p>
        </p:txBody>
      </p:sp>
      <p:sp>
        <p:nvSpPr>
          <p:cNvPr id="363" name="Google Shape;363;g2e1b76310cc_0_43"/>
          <p:cNvSpPr txBox="1"/>
          <p:nvPr>
            <p:ph idx="1" type="body"/>
          </p:nvPr>
        </p:nvSpPr>
        <p:spPr>
          <a:xfrm>
            <a:off x="723900" y="2137720"/>
            <a:ext cx="10744200" cy="3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●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Real-time Data Collection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●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Centralized Data Storage in MongoDB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●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Handling Large Volumes of Data Efficiently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●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Real-time Sensor Data Recording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●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Automated Window Tint Adjustment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●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High Performance and Low Latency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1143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1143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A person in a suit and tie&#10;&#10;Description automatically generated" id="364" name="Google Shape;364;g2e1b76310cc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7500" y="0"/>
            <a:ext cx="1278300" cy="128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e1b76310cc_0_48"/>
          <p:cNvSpPr txBox="1"/>
          <p:nvPr>
            <p:ph type="title"/>
          </p:nvPr>
        </p:nvSpPr>
        <p:spPr>
          <a:xfrm>
            <a:off x="723900" y="255800"/>
            <a:ext cx="107442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 Antiqua"/>
              <a:buNone/>
            </a:pPr>
            <a:r>
              <a:rPr lang="en-US" sz="3200"/>
              <a:t>Development tools</a:t>
            </a:r>
            <a:endParaRPr sz="800"/>
          </a:p>
        </p:txBody>
      </p:sp>
      <p:sp>
        <p:nvSpPr>
          <p:cNvPr id="370" name="Google Shape;370;g2e1b76310cc_0_48"/>
          <p:cNvSpPr txBox="1"/>
          <p:nvPr>
            <p:ph idx="1" type="body"/>
          </p:nvPr>
        </p:nvSpPr>
        <p:spPr>
          <a:xfrm>
            <a:off x="1790700" y="858400"/>
            <a:ext cx="5334000" cy="54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ook Antiqua"/>
              <a:buChar char="•"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Github</a:t>
            </a:r>
            <a:endParaRPr sz="16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ook Antiqua"/>
              <a:buChar char="•"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Visual Studio Code Editor</a:t>
            </a:r>
            <a:endParaRPr sz="16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ook Antiqua"/>
              <a:buChar char="•"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Arduino IDE</a:t>
            </a:r>
            <a:endParaRPr sz="16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ook Antiqua"/>
              <a:buChar char="•"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Android Studio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Book Antiqua"/>
              <a:buChar char="•"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Google Docs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Book Antiqua"/>
              <a:buChar char="•"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MongoDB 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Book Antiqua"/>
              <a:buChar char="•"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Heroku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Book Antiqua"/>
              <a:buChar char="•"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Discord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159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Book Antiqua"/>
              <a:buChar char="•"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Altium Designer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A person in a suit and tie&#10;&#10;Description automatically generated" id="371" name="Google Shape;371;g2e1b76310cc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9000" y="95075"/>
            <a:ext cx="1278300" cy="1284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2" name="Google Shape;372;g2e1b76310cc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5825" y="2061525"/>
            <a:ext cx="976375" cy="7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e1b76310cc_0_48"/>
          <p:cNvPicPr preferRelativeResize="0"/>
          <p:nvPr/>
        </p:nvPicPr>
        <p:blipFill rotWithShape="1">
          <a:blip r:embed="rId5">
            <a:alphaModFix/>
          </a:blip>
          <a:srcRect b="30988" l="19185" r="21269" t="14017"/>
          <a:stretch/>
        </p:blipFill>
        <p:spPr>
          <a:xfrm>
            <a:off x="10027025" y="2000617"/>
            <a:ext cx="763475" cy="82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e1b76310cc_0_48"/>
          <p:cNvPicPr preferRelativeResize="0"/>
          <p:nvPr/>
        </p:nvPicPr>
        <p:blipFill rotWithShape="1">
          <a:blip r:embed="rId6">
            <a:alphaModFix/>
          </a:blip>
          <a:srcRect b="54729" l="8868" r="8868" t="6180"/>
          <a:stretch/>
        </p:blipFill>
        <p:spPr>
          <a:xfrm>
            <a:off x="9937575" y="3107844"/>
            <a:ext cx="895350" cy="79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e1b76310cc_0_48"/>
          <p:cNvPicPr preferRelativeResize="0"/>
          <p:nvPr/>
        </p:nvPicPr>
        <p:blipFill rotWithShape="1">
          <a:blip r:embed="rId7">
            <a:alphaModFix/>
          </a:blip>
          <a:srcRect b="19504" l="0" r="0" t="0"/>
          <a:stretch/>
        </p:blipFill>
        <p:spPr>
          <a:xfrm>
            <a:off x="8896675" y="2061519"/>
            <a:ext cx="679425" cy="8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e1b76310cc_0_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00925" y="3009900"/>
            <a:ext cx="8953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e1b76310cc_0_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60138" y="3124200"/>
            <a:ext cx="9525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e1b76310cc_0_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72663" y="4267138"/>
            <a:ext cx="9620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2e1b76310cc_0_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72550" y="4395850"/>
            <a:ext cx="609643" cy="8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2e1b76310cc_0_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963200" y="4136269"/>
            <a:ext cx="763475" cy="115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e1b76310cc_0_66"/>
          <p:cNvSpPr txBox="1"/>
          <p:nvPr/>
        </p:nvSpPr>
        <p:spPr>
          <a:xfrm>
            <a:off x="632950" y="1359648"/>
            <a:ext cx="6978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Administrative Contents </a:t>
            </a:r>
            <a:endParaRPr/>
          </a:p>
        </p:txBody>
      </p:sp>
      <p:sp>
        <p:nvSpPr>
          <p:cNvPr id="386" name="Google Shape;386;g2e1b76310cc_0_66"/>
          <p:cNvSpPr txBox="1"/>
          <p:nvPr/>
        </p:nvSpPr>
        <p:spPr>
          <a:xfrm>
            <a:off x="699246" y="2459504"/>
            <a:ext cx="4912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Budget</a:t>
            </a: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                  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Task Distribution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Miles Stones</a:t>
            </a: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Issues</a:t>
            </a: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Progress 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87" name="Google Shape;387;g2e1b76310cc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000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Budget</a:t>
            </a:r>
            <a:endParaRPr/>
          </a:p>
        </p:txBody>
      </p:sp>
      <p:graphicFrame>
        <p:nvGraphicFramePr>
          <p:cNvPr id="393" name="Google Shape;393;p39"/>
          <p:cNvGraphicFramePr/>
          <p:nvPr/>
        </p:nvGraphicFramePr>
        <p:xfrm>
          <a:off x="723900" y="210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{3EB09B0E-7033-40E0-A2F3-2591554661B8}</a:tableStyleId>
              </a:tblPr>
              <a:tblGrid>
                <a:gridCol w="3454400"/>
                <a:gridCol w="3454400"/>
                <a:gridCol w="3454400"/>
              </a:tblGrid>
              <a:tr h="4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Item</a:t>
                      </a:r>
                      <a:endParaRPr b="1"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Total Price (USD)</a:t>
                      </a:r>
                      <a:endParaRPr b="1"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Quantity</a:t>
                      </a:r>
                      <a:endParaRPr b="1"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PCB 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$140.00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Smart Glass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$80.00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Microcontroller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$30.00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Connectivity Devices (Wi-Fi/Bluetooth)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$20.00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Demo House 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$50.00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Light Sensor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$5.00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Temperature Sensor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$1.00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</a:t>
                      </a:r>
                      <a:endParaRPr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Total</a:t>
                      </a:r>
                      <a:endParaRPr b="1"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$326.00</a:t>
                      </a:r>
                      <a:endParaRPr b="1"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94" name="Google Shape;39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000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0"/>
          <p:cNvSpPr txBox="1"/>
          <p:nvPr/>
        </p:nvSpPr>
        <p:spPr>
          <a:xfrm>
            <a:off x="723897" y="7239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 Antiqua"/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Distribution of Tasks</a:t>
            </a:r>
            <a:endParaRPr b="1" sz="1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0" name="Google Shape;400;p40"/>
          <p:cNvSpPr txBox="1"/>
          <p:nvPr>
            <p:ph idx="1" type="body"/>
          </p:nvPr>
        </p:nvSpPr>
        <p:spPr>
          <a:xfrm>
            <a:off x="723906" y="2153195"/>
            <a:ext cx="9982200" cy="3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49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Book Antiqua"/>
                <a:ea typeface="Book Antiqua"/>
                <a:cs typeface="Book Antiqua"/>
                <a:sym typeface="Book Antiqua"/>
              </a:rPr>
              <a:t>Luckner Ablard- Mobile App Development, Task management</a:t>
            </a:r>
            <a:endParaRPr sz="19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349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Book Antiqua"/>
                <a:ea typeface="Book Antiqua"/>
                <a:cs typeface="Book Antiqua"/>
                <a:sym typeface="Book Antiqua"/>
              </a:rPr>
              <a:t>Oren Muszkal- Leader, PCB design, PCB development</a:t>
            </a:r>
            <a:endParaRPr sz="19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349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Book Antiqua"/>
                <a:ea typeface="Book Antiqua"/>
                <a:cs typeface="Book Antiqua"/>
                <a:sym typeface="Book Antiqua"/>
              </a:rPr>
              <a:t>Emmanuel Levasseur- Software development, 3D modeling, secretary</a:t>
            </a:r>
            <a:endParaRPr sz="19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349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Book Antiqua"/>
                <a:ea typeface="Book Antiqua"/>
                <a:cs typeface="Book Antiqua"/>
                <a:sym typeface="Book Antiqua"/>
              </a:rPr>
              <a:t>Stephen Polner- PCB design, PCB development</a:t>
            </a:r>
            <a:endParaRPr sz="19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1143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900"/>
          </a:p>
        </p:txBody>
      </p:sp>
      <p:pic>
        <p:nvPicPr>
          <p:cNvPr id="401" name="Google Shape;40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000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Goals</a:t>
            </a:r>
            <a:r>
              <a:rPr b="1" i="0"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i="0"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723899" y="2137720"/>
            <a:ext cx="8581466" cy="3958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Primary Goals: Offer satisfaction and convenience of an automated window tinting system, maintain desired indoor temperature and light intensity, and save on electricity costs associated with indoor cooling.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Integration: Integrate existing smart glass technology with a uniquely designed control system.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Control System: Implement the control system in a model house to adjust the tint percentage of windows based on indoor temperature and sunlight intensity.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101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101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3475" y="367850"/>
            <a:ext cx="1199700" cy="121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e1b76310cc_0_61"/>
          <p:cNvSpPr txBox="1"/>
          <p:nvPr>
            <p:ph type="title"/>
          </p:nvPr>
        </p:nvSpPr>
        <p:spPr>
          <a:xfrm>
            <a:off x="723900" y="1283250"/>
            <a:ext cx="107442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 Antiqua"/>
              <a:buNone/>
            </a:pPr>
            <a:r>
              <a:rPr lang="en-US" sz="3200"/>
              <a:t>Milestones</a:t>
            </a:r>
            <a:endParaRPr sz="800"/>
          </a:p>
        </p:txBody>
      </p:sp>
      <p:graphicFrame>
        <p:nvGraphicFramePr>
          <p:cNvPr id="407" name="Google Shape;407;g2e1b76310cc_0_61"/>
          <p:cNvGraphicFramePr/>
          <p:nvPr/>
        </p:nvGraphicFramePr>
        <p:xfrm>
          <a:off x="3335525" y="3090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{476DDD03-00E5-4B1C-BDF2-A5F3B31F1A8F}</a:tableStyleId>
              </a:tblPr>
              <a:tblGrid>
                <a:gridCol w="3296100"/>
                <a:gridCol w="1529225"/>
                <a:gridCol w="1529225"/>
              </a:tblGrid>
              <a:tr h="41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Week #</a:t>
                      </a:r>
                      <a:endParaRPr b="1"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Dates</a:t>
                      </a:r>
                      <a:endParaRPr b="1"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Milestone Description</a:t>
                      </a:r>
                      <a:endParaRPr b="1"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6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5/13/2024 - 5/20/2024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Append to the 120-page document thing we've learned from the prototype.  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5/20/2024 - 5/27/2024 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Individual System design (APP, MCU, PCB)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6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5/27/2024 - 6/3/2024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Continue working on PCD MCU and APP (update  120-page paper)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6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4-9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6/3/2024 - 7/8/2024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System integration (Make sure everything is working together and connected )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9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9-10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7/8/2024 -  7/22/2024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Practice project demo (Go through a knock demonstration in front of our committee members)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11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7/22/2024 -  7/29/2024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Finalize project demo and documentation 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12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TBD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Final Presentation </a:t>
                      </a:r>
                      <a:endParaRPr sz="12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08" name="Google Shape;408;g2e1b76310cc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000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e1b76310cc_0_55"/>
          <p:cNvSpPr txBox="1"/>
          <p:nvPr/>
        </p:nvSpPr>
        <p:spPr>
          <a:xfrm>
            <a:off x="723897" y="723900"/>
            <a:ext cx="107442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Issues</a:t>
            </a:r>
            <a:endParaRPr/>
          </a:p>
        </p:txBody>
      </p:sp>
      <p:sp>
        <p:nvSpPr>
          <p:cNvPr id="414" name="Google Shape;414;g2e1b76310cc_0_55"/>
          <p:cNvSpPr txBox="1"/>
          <p:nvPr>
            <p:ph idx="1" type="body"/>
          </p:nvPr>
        </p:nvSpPr>
        <p:spPr>
          <a:xfrm>
            <a:off x="723900" y="2137720"/>
            <a:ext cx="10744200" cy="3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Time Management - Since we are on the Spring-Summer track, we have to deal with shortened deadlines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Cost - This project’s expenditures were higher than originally expected but through some clever tricks, we managed to stay near the original goal for spending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Changes - We have had to make numerous changes to our project with various major shifts in products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415" name="Google Shape;415;g2e1b76310cc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000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Progress</a:t>
            </a:r>
            <a:endParaRPr/>
          </a:p>
        </p:txBody>
      </p:sp>
      <p:sp>
        <p:nvSpPr>
          <p:cNvPr id="421" name="Google Shape;421;p41"/>
          <p:cNvSpPr txBox="1"/>
          <p:nvPr>
            <p:ph idx="1" type="body"/>
          </p:nvPr>
        </p:nvSpPr>
        <p:spPr>
          <a:xfrm>
            <a:off x="723900" y="2137720"/>
            <a:ext cx="10744200" cy="3958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Used a clever solution for controlling voltages to the window tint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85% completion on Application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All 4 PCB’s completed and Dr.Weeks approved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422" name="Google Shape;4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000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2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  <a:endParaRPr/>
          </a:p>
        </p:txBody>
      </p:sp>
      <p:pic>
        <p:nvPicPr>
          <p:cNvPr descr="Yellow question mark" id="428" name="Google Shape;428;p42"/>
          <p:cNvPicPr preferRelativeResize="0"/>
          <p:nvPr/>
        </p:nvPicPr>
        <p:blipFill rotWithShape="1">
          <a:blip r:embed="rId3">
            <a:alphaModFix/>
          </a:blip>
          <a:srcRect b="27708" l="0" r="2" t="10891"/>
          <a:stretch/>
        </p:blipFill>
        <p:spPr>
          <a:xfrm>
            <a:off x="723900" y="2137720"/>
            <a:ext cx="10744200" cy="395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Goals cont'd </a:t>
            </a:r>
            <a:r>
              <a:rPr b="1" i="0"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i="0"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9" name="Google Shape;139;p5"/>
          <p:cNvSpPr txBox="1"/>
          <p:nvPr>
            <p:ph idx="1" type="body"/>
          </p:nvPr>
        </p:nvSpPr>
        <p:spPr>
          <a:xfrm>
            <a:off x="723899" y="2137720"/>
            <a:ext cx="8581466" cy="3958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Advantage: The system can adapt to changing conditions and maximize outdoor visibility when tinting is not needed.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Software Goal: Design a mobile application that allows users to manually control the tinting system and customize its functionality.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101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101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3475" y="367850"/>
            <a:ext cx="1199700" cy="121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/>
        </p:nvSpPr>
        <p:spPr>
          <a:xfrm>
            <a:off x="723900" y="75400"/>
            <a:ext cx="107442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Objective </a:t>
            </a:r>
            <a:endParaRPr/>
          </a:p>
        </p:txBody>
      </p:sp>
      <p:sp>
        <p:nvSpPr>
          <p:cNvPr id="146" name="Google Shape;146;p6"/>
          <p:cNvSpPr txBox="1"/>
          <p:nvPr>
            <p:ph idx="1" type="body"/>
          </p:nvPr>
        </p:nvSpPr>
        <p:spPr>
          <a:xfrm>
            <a:off x="723899" y="994720"/>
            <a:ext cx="8688900" cy="3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Char char="•"/>
            </a:pPr>
            <a:r>
              <a:rPr i="0" lang="en-US" sz="200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Collect temperature and light intensity data using thermal and luminosity sensors.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Char char="•"/>
            </a:pPr>
            <a:r>
              <a:rPr i="0" lang="en-US" sz="200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Transmit data via wireless relays to and from a central microcontroller.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Char char="•"/>
            </a:pPr>
            <a:r>
              <a:rPr i="0" lang="en-US" sz="200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Program microcontroller logic to output voltages that act as a control signal.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Char char="•"/>
            </a:pPr>
            <a:r>
              <a:rPr i="0" lang="en-US" sz="200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Design a PCB and implement a controller to transform control signals into the proper voltages for the desired tinting percentages.</a:t>
            </a:r>
            <a:endParaRPr sz="20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Char char="•"/>
            </a:pPr>
            <a:r>
              <a:rPr i="0" lang="en-US" sz="200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Implement an AC to DC converter to power the central control unit.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 Antiqua"/>
              <a:buChar char="•"/>
            </a:pPr>
            <a:r>
              <a:rPr i="0" lang="en-US" sz="200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Incorporate a smartphone application into the logic of the microcontroller.</a:t>
            </a:r>
            <a:endParaRPr sz="20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000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723897" y="723900"/>
            <a:ext cx="10744207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Specifications</a:t>
            </a:r>
            <a:endParaRPr/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723900" y="2137720"/>
            <a:ext cx="10744200" cy="3958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A window tinting system that can be set up in different modes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Manual Control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Temperature and light sensors that take in the current environment reading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1 pair of windows connected and communicating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Integration of sensors and devices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Char char="•"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App and UI integration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000" y="0"/>
            <a:ext cx="1085840" cy="11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183ddb3ee_0_8"/>
          <p:cNvSpPr txBox="1"/>
          <p:nvPr/>
        </p:nvSpPr>
        <p:spPr>
          <a:xfrm>
            <a:off x="523975" y="1276675"/>
            <a:ext cx="4492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House of Quality </a:t>
            </a:r>
            <a:endParaRPr b="1"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A diagram of a building&#10;&#10;Description automatically generated" id="160" name="Google Shape;160;g2e183ddb3ee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1975" y="0"/>
            <a:ext cx="704441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able of quality&#10;&#10;Description automatically generated" id="161" name="Google Shape;161;g2e183ddb3ee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500" y="2566975"/>
            <a:ext cx="4552951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e183ddb3ee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675" y="4886200"/>
            <a:ext cx="1199700" cy="121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/>
        </p:nvSpPr>
        <p:spPr>
          <a:xfrm>
            <a:off x="543339" y="715617"/>
            <a:ext cx="3750366" cy="1093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Hardware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i="0"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Block Diagram</a:t>
            </a: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25" y="4882200"/>
            <a:ext cx="1199700" cy="121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 b="7646" l="7017" r="6767" t="6730"/>
          <a:stretch/>
        </p:blipFill>
        <p:spPr>
          <a:xfrm>
            <a:off x="220300" y="2252650"/>
            <a:ext cx="285750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8775" y="738800"/>
            <a:ext cx="8085349" cy="538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CF - Single Column Content Slides">
  <a:themeElements>
    <a:clrScheme name="UCF Brand PPT - Sept 2022">
      <a:dk1>
        <a:srgbClr val="000000"/>
      </a:dk1>
      <a:lt1>
        <a:srgbClr val="FFFFFF"/>
      </a:lt1>
      <a:dk2>
        <a:srgbClr val="505050"/>
      </a:dk2>
      <a:lt2>
        <a:srgbClr val="F0F0F0"/>
      </a:lt2>
      <a:accent1>
        <a:srgbClr val="F8C323"/>
      </a:accent1>
      <a:accent2>
        <a:srgbClr val="FFF1B7"/>
      </a:accent2>
      <a:accent3>
        <a:srgbClr val="8D949B"/>
      </a:accent3>
      <a:accent4>
        <a:srgbClr val="D6D6D6"/>
      </a:accent4>
      <a:accent5>
        <a:srgbClr val="1A1918"/>
      </a:accent5>
      <a:accent6>
        <a:srgbClr val="C5BBA4"/>
      </a:accent6>
      <a:hlink>
        <a:srgbClr val="00ABF0"/>
      </a:hlink>
      <a:folHlink>
        <a:srgbClr val="747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CF - Single Column Content Slides">
  <a:themeElements>
    <a:clrScheme name="UCF Brand PPT - Sept 2022">
      <a:dk1>
        <a:srgbClr val="000000"/>
      </a:dk1>
      <a:lt1>
        <a:srgbClr val="FFFFFF"/>
      </a:lt1>
      <a:dk2>
        <a:srgbClr val="505050"/>
      </a:dk2>
      <a:lt2>
        <a:srgbClr val="F0F0F0"/>
      </a:lt2>
      <a:accent1>
        <a:srgbClr val="F8C323"/>
      </a:accent1>
      <a:accent2>
        <a:srgbClr val="FFF1B7"/>
      </a:accent2>
      <a:accent3>
        <a:srgbClr val="8D949B"/>
      </a:accent3>
      <a:accent4>
        <a:srgbClr val="D6D6D6"/>
      </a:accent4>
      <a:accent5>
        <a:srgbClr val="1A1918"/>
      </a:accent5>
      <a:accent6>
        <a:srgbClr val="C5BBA4"/>
      </a:accent6>
      <a:hlink>
        <a:srgbClr val="00ABF0"/>
      </a:hlink>
      <a:folHlink>
        <a:srgbClr val="747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2024-05-29T16:37:48Z</dcterms:created>
  <dc:creator>Emmanuel Levasseur</dc:creator>
</cp:coreProperties>
</file>