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oboto"/>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7A52672-E2C2-45E8-8BC0-8FEB2A0EA147}">
  <a:tblStyle styleId="{87A52672-E2C2-45E8-8BC0-8FEB2A0EA14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4.xml"/><Relationship Id="rId41" Type="http://schemas.openxmlformats.org/officeDocument/2006/relationships/font" Target="fonts/Open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bold.fntdata"/><Relationship Id="rId12" Type="http://schemas.openxmlformats.org/officeDocument/2006/relationships/slide" Target="slides/slide6.xml"/><Relationship Id="rId34" Type="http://schemas.openxmlformats.org/officeDocument/2006/relationships/font" Target="fonts/Roboto-regular.fntdata"/><Relationship Id="rId15" Type="http://schemas.openxmlformats.org/officeDocument/2006/relationships/slide" Target="slides/slide9.xml"/><Relationship Id="rId37" Type="http://schemas.openxmlformats.org/officeDocument/2006/relationships/font" Target="fonts/Roboto-boldItalic.fntdata"/><Relationship Id="rId14" Type="http://schemas.openxmlformats.org/officeDocument/2006/relationships/slide" Target="slides/slide8.xml"/><Relationship Id="rId36" Type="http://schemas.openxmlformats.org/officeDocument/2006/relationships/font" Target="fonts/Roboto-italic.fntdata"/><Relationship Id="rId17" Type="http://schemas.openxmlformats.org/officeDocument/2006/relationships/slide" Target="slides/slide11.xml"/><Relationship Id="rId39" Type="http://schemas.openxmlformats.org/officeDocument/2006/relationships/font" Target="fonts/OpenSans-bold.fntdata"/><Relationship Id="rId16" Type="http://schemas.openxmlformats.org/officeDocument/2006/relationships/slide" Target="slides/slide10.xml"/><Relationship Id="rId38" Type="http://schemas.openxmlformats.org/officeDocument/2006/relationships/font" Target="fonts/OpenSan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we are group 20.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am Kevin Shook and I am joined by Joshua Barshay and Fabrizio Martins.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presenting our design review for our project we call PlantPulse.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00304c22d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00304c22d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048292bf2c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048292bf2c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00304c22d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00304c22d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d3057517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d3057517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d30575175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d30575175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d30575175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d30575175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301df92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d301df92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d30575175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d30575175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30575175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d30575175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048292bf2c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048292bf2c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00304c22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300304c22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PlantPulse came from my desire to have plants around my house and to have a garden where I grow much of the vegetables and herbs I use to cook.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I’ve tried for many years but I have never had enough time, energy, or knowhow to keep much alive for very long.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had the idea that much of the care for the plants could be automated but I couldn’t find a system, available to hobbyists, that could do much but keep plants watered.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systems were either big and expensive or really small and only supported a fixed number of plants.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Frustrated, I began to </a:t>
            </a:r>
            <a:r>
              <a:rPr lang="en"/>
              <a:t>envision</a:t>
            </a:r>
            <a:r>
              <a:rPr lang="en"/>
              <a:t> a system that could scale from supporting a single potted plant to a whole garden.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discussed my idea with the group and found that they had similar trouble with plants and so plantpulse was born.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00304c22d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00304c22d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30a769f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30a769f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00304c22d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00304c22d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00304c22d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00304c22d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web service can be summed up in three major components, the API gateway which handles all requests and authentication, the web client that interfaces with the user, and the machine learning services that handle much of the intelligent services for our system.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API with choose Express as it was easy to integrate with a proven history.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web client we chose React for its modularity and </a:t>
            </a:r>
            <a:r>
              <a:rPr lang="en"/>
              <a:t>excellent</a:t>
            </a:r>
            <a:r>
              <a:rPr lang="en"/>
              <a:t> community support.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mobile app we decided to go with native iOS with swift as it was very simple and fast to iterate.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machine learning services we have two main libraries OpenCV and Tensorflow.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were chosen because of existing </a:t>
            </a:r>
            <a:r>
              <a:rPr lang="en"/>
              <a:t>familiarity</a:t>
            </a:r>
            <a:r>
              <a:rPr lang="en"/>
              <a:t> and high level of support for many different applications.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00304c22d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00304c22d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design of the web services we took a modular approach </a:t>
            </a:r>
            <a:r>
              <a:rPr lang="en"/>
              <a:t>separating</a:t>
            </a:r>
            <a:r>
              <a:rPr lang="en"/>
              <a:t> our major concerns into purpose focused modules.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piece running in an individually scalable, </a:t>
            </a:r>
            <a:r>
              <a:rPr lang="en"/>
              <a:t>replicable, fault tolerant, container node.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API is a gateway that handles all incoming requests, authentication, and delivery of data.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communicates to the other services in the background completely obscured to the end user.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design allows us to deploy to all the major cloud providers easily and scale the service depending on load.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00304c22d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00304c22d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started strong, completing the initial framing for the API gateway in the first week using Postman for testing.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Including handling registration and authentication across the system.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Keeping the trend, the web client wireframe prototype went up in </a:t>
            </a:r>
            <a:r>
              <a:rPr lang="en"/>
              <a:t>similar</a:t>
            </a:r>
            <a:r>
              <a:rPr lang="en"/>
              <a:t> time during week 2.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Week 3 saw the image classifier take shape initially supporting 3 plants and integrated with the API.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iOS app has taken a bit longer do to complications figuring out the ESP32 provisioning library, but was able to successfully create the device registration process and test using my iPhone and an ESP32-S3.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we integrated an open source plant knowledge project called Treffle API.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was the quickest way to support a wide variety of plants and the Trefle API was the only one we found that had numerical values associated to the metrics we were planning to monitor.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00304c22d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00304c22d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00304c22d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00304c22d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a little over a month into development and have made excellent progress having a majority of features working and pending integration testing.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the remaining planned tasks scheduled as you see here. We are looking to have a fully functional prototype by mid October barring any major issues.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remaining time will be spent making the system as robust as we can for final demo.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we are group 20, this was PlantPulse, thank you for your time.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0304c22d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00304c22d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00304c22d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00304c22d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d35614da65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d35614da65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d35614da65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d35614da65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d35614da65_2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d35614da65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d35614da65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d35614da65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d35614da65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d35614da65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31" y="-5793075"/>
            <a:ext cx="9143982" cy="6355584"/>
          </a:xfrm>
          <a:prstGeom prst="flowChartDocument">
            <a:avLst/>
          </a:prstGeom>
          <a:solidFill>
            <a:srgbClr val="F1C23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 name="Google Shape;11;p2"/>
          <p:cNvSpPr txBox="1"/>
          <p:nvPr>
            <p:ph type="ctrTitle"/>
          </p:nvPr>
        </p:nvSpPr>
        <p:spPr>
          <a:xfrm>
            <a:off x="311700" y="744575"/>
            <a:ext cx="8520600" cy="1242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49200" y="198747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p:nvPr/>
        </p:nvSpPr>
        <p:spPr>
          <a:xfrm>
            <a:off x="25" y="-1792500"/>
            <a:ext cx="9143982" cy="2354994"/>
          </a:xfrm>
          <a:prstGeom prst="flowChartDocument">
            <a:avLst/>
          </a:prstGeom>
          <a:solidFill>
            <a:srgbClr val="269C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 name="Google Shape;15;p2"/>
          <p:cNvCxnSpPr/>
          <p:nvPr/>
        </p:nvCxnSpPr>
        <p:spPr>
          <a:xfrm>
            <a:off x="488263" y="1987475"/>
            <a:ext cx="8167500" cy="0"/>
          </a:xfrm>
          <a:prstGeom prst="straightConnector1">
            <a:avLst/>
          </a:prstGeom>
          <a:noFill/>
          <a:ln cap="flat" cmpd="sng" w="28575">
            <a:solidFill>
              <a:srgbClr val="F1C23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3" name="Google Shape;53;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flipH="1">
            <a:off x="13" y="-1058800"/>
            <a:ext cx="9143982" cy="1945890"/>
          </a:xfrm>
          <a:prstGeom prst="flowChartDocumen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 name="Google Shape;21;p4"/>
          <p:cNvSpPr/>
          <p:nvPr/>
        </p:nvSpPr>
        <p:spPr>
          <a:xfrm>
            <a:off x="13" y="-999525"/>
            <a:ext cx="9143982" cy="1945890"/>
          </a:xfrm>
          <a:prstGeom prst="flowChartDocumen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2" name="Google Shape;22;p4"/>
          <p:cNvCxnSpPr/>
          <p:nvPr/>
        </p:nvCxnSpPr>
        <p:spPr>
          <a:xfrm flipH="1" rot="10800000">
            <a:off x="11750" y="552675"/>
            <a:ext cx="3174900" cy="3600"/>
          </a:xfrm>
          <a:prstGeom prst="straightConnector1">
            <a:avLst/>
          </a:prstGeom>
          <a:noFill/>
          <a:ln cap="flat" cmpd="sng" w="28575">
            <a:solidFill>
              <a:srgbClr val="FFD966"/>
            </a:solidFill>
            <a:prstDash val="solid"/>
            <a:round/>
            <a:headEnd len="med" w="med" type="none"/>
            <a:tailEnd len="med" w="med" type="none"/>
          </a:ln>
        </p:spPr>
      </p:cxnSp>
      <p:sp>
        <p:nvSpPr>
          <p:cNvPr id="23" name="Google Shape;23;p4"/>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solidFill>
                  <a:srgbClr val="434343"/>
                </a:solidFill>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825075"/>
            <a:ext cx="2898900" cy="3703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atin typeface="Open Sans"/>
                <a:ea typeface="Open Sans"/>
                <a:cs typeface="Open Sans"/>
                <a:sym typeface="Open Sans"/>
              </a:defRPr>
            </a:lvl1pPr>
            <a:lvl2pPr indent="-317500" lvl="1" marL="914400">
              <a:spcBef>
                <a:spcPts val="0"/>
              </a:spcBef>
              <a:spcAft>
                <a:spcPts val="0"/>
              </a:spcAft>
              <a:buSzPts val="1400"/>
              <a:buChar char="○"/>
              <a:defRPr>
                <a:latin typeface="Open Sans"/>
                <a:ea typeface="Open Sans"/>
                <a:cs typeface="Open Sans"/>
                <a:sym typeface="Open Sans"/>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txBox="1"/>
          <p:nvPr>
            <p:ph idx="2" type="subTitle"/>
          </p:nvPr>
        </p:nvSpPr>
        <p:spPr>
          <a:xfrm>
            <a:off x="311700" y="446850"/>
            <a:ext cx="3240300" cy="378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200"/>
              <a:buNone/>
              <a:defRPr i="1">
                <a:solidFill>
                  <a:schemeClr val="l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4.jpg"/><Relationship Id="rId6" Type="http://schemas.openxmlformats.org/officeDocument/2006/relationships/image" Target="../media/image1.jpg"/><Relationship Id="rId7"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3.png"/><Relationship Id="rId5"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 Id="rId4" Type="http://schemas.openxmlformats.org/officeDocument/2006/relationships/image" Target="../media/image21.png"/><Relationship Id="rId5"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jp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jp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15.png"/><Relationship Id="rId8"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jp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3"/>
          <p:cNvPicPr preferRelativeResize="0"/>
          <p:nvPr/>
        </p:nvPicPr>
        <p:blipFill>
          <a:blip r:embed="rId3">
            <a:alphaModFix amt="13000"/>
          </a:blip>
          <a:stretch>
            <a:fillRect/>
          </a:stretch>
        </p:blipFill>
        <p:spPr>
          <a:xfrm>
            <a:off x="2490000" y="676250"/>
            <a:ext cx="6654001" cy="4467250"/>
          </a:xfrm>
          <a:prstGeom prst="rect">
            <a:avLst/>
          </a:prstGeom>
          <a:noFill/>
          <a:ln>
            <a:noFill/>
          </a:ln>
        </p:spPr>
      </p:pic>
      <p:pic>
        <p:nvPicPr>
          <p:cNvPr id="62" name="Google Shape;62;p13"/>
          <p:cNvPicPr preferRelativeResize="0"/>
          <p:nvPr/>
        </p:nvPicPr>
        <p:blipFill>
          <a:blip r:embed="rId4">
            <a:alphaModFix/>
          </a:blip>
          <a:stretch>
            <a:fillRect/>
          </a:stretch>
        </p:blipFill>
        <p:spPr>
          <a:xfrm>
            <a:off x="3455350" y="523850"/>
            <a:ext cx="2233324" cy="745024"/>
          </a:xfrm>
          <a:prstGeom prst="rect">
            <a:avLst/>
          </a:prstGeom>
          <a:noFill/>
          <a:ln>
            <a:noFill/>
          </a:ln>
        </p:spPr>
      </p:pic>
      <p:sp>
        <p:nvSpPr>
          <p:cNvPr id="63" name="Google Shape;63;p13"/>
          <p:cNvSpPr txBox="1"/>
          <p:nvPr>
            <p:ph type="ctrTitle"/>
          </p:nvPr>
        </p:nvSpPr>
        <p:spPr>
          <a:xfrm>
            <a:off x="311700" y="744575"/>
            <a:ext cx="8520600" cy="1242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825723"/>
                </a:solidFill>
                <a:latin typeface="Open Sans"/>
                <a:ea typeface="Open Sans"/>
                <a:cs typeface="Open Sans"/>
                <a:sym typeface="Open Sans"/>
              </a:rPr>
              <a:t>PlantPulse</a:t>
            </a:r>
            <a:endParaRPr>
              <a:solidFill>
                <a:srgbClr val="825723"/>
              </a:solidFill>
              <a:latin typeface="Open Sans"/>
              <a:ea typeface="Open Sans"/>
              <a:cs typeface="Open Sans"/>
              <a:sym typeface="Open Sans"/>
            </a:endParaRPr>
          </a:p>
        </p:txBody>
      </p:sp>
      <p:sp>
        <p:nvSpPr>
          <p:cNvPr id="64" name="Google Shape;64;p13"/>
          <p:cNvSpPr txBox="1"/>
          <p:nvPr>
            <p:ph idx="1" type="subTitle"/>
          </p:nvPr>
        </p:nvSpPr>
        <p:spPr>
          <a:xfrm>
            <a:off x="349200" y="19874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666666"/>
                </a:solidFill>
                <a:latin typeface="Open Sans"/>
                <a:ea typeface="Open Sans"/>
                <a:cs typeface="Open Sans"/>
                <a:sym typeface="Open Sans"/>
              </a:rPr>
              <a:t>Group 20</a:t>
            </a:r>
            <a:endParaRPr>
              <a:solidFill>
                <a:srgbClr val="666666"/>
              </a:solidFill>
              <a:latin typeface="Open Sans"/>
              <a:ea typeface="Open Sans"/>
              <a:cs typeface="Open Sans"/>
              <a:sym typeface="Open Sans"/>
            </a:endParaRPr>
          </a:p>
        </p:txBody>
      </p:sp>
      <p:graphicFrame>
        <p:nvGraphicFramePr>
          <p:cNvPr id="65" name="Google Shape;65;p13"/>
          <p:cNvGraphicFramePr/>
          <p:nvPr/>
        </p:nvGraphicFramePr>
        <p:xfrm>
          <a:off x="457275" y="2412175"/>
          <a:ext cx="3000000" cy="3000000"/>
        </p:xfrm>
        <a:graphic>
          <a:graphicData uri="http://schemas.openxmlformats.org/drawingml/2006/table">
            <a:tbl>
              <a:tblPr>
                <a:noFill/>
                <a:tableStyleId>{87A52672-E2C2-45E8-8BC0-8FEB2A0EA147}</a:tableStyleId>
              </a:tblPr>
              <a:tblGrid>
                <a:gridCol w="2551475"/>
                <a:gridCol w="2831000"/>
                <a:gridCol w="2846975"/>
              </a:tblGrid>
              <a:tr h="704675">
                <a:tc>
                  <a:txBody>
                    <a:bodyPr/>
                    <a:lstStyle/>
                    <a:p>
                      <a:pPr indent="0" lvl="0" marL="0" rtl="0" algn="ctr">
                        <a:spcBef>
                          <a:spcPts val="0"/>
                        </a:spcBef>
                        <a:spcAft>
                          <a:spcPts val="0"/>
                        </a:spcAft>
                        <a:buNone/>
                      </a:pPr>
                      <a:r>
                        <a:rPr lang="en" sz="2800">
                          <a:solidFill>
                            <a:schemeClr val="dk2"/>
                          </a:solidFill>
                          <a:latin typeface="Open Sans"/>
                          <a:ea typeface="Open Sans"/>
                          <a:cs typeface="Open Sans"/>
                          <a:sym typeface="Open Sans"/>
                        </a:rPr>
                        <a:t>Kevin Shook</a:t>
                      </a:r>
                      <a:endParaRPr sz="2800">
                        <a:solidFill>
                          <a:schemeClr val="dk2"/>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i="1" lang="en" sz="1300">
                          <a:solidFill>
                            <a:schemeClr val="dk2"/>
                          </a:solidFill>
                          <a:latin typeface="Open Sans"/>
                          <a:ea typeface="Open Sans"/>
                          <a:cs typeface="Open Sans"/>
                          <a:sym typeface="Open Sans"/>
                        </a:rPr>
                        <a:t>Computer Engineer</a:t>
                      </a:r>
                      <a:endParaRPr i="1" sz="1300">
                        <a:solidFill>
                          <a:schemeClr val="dk2"/>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2800">
                          <a:solidFill>
                            <a:schemeClr val="dk2"/>
                          </a:solidFill>
                          <a:latin typeface="Open Sans"/>
                          <a:ea typeface="Open Sans"/>
                          <a:cs typeface="Open Sans"/>
                          <a:sym typeface="Open Sans"/>
                        </a:rPr>
                        <a:t>Joshua Barshay</a:t>
                      </a:r>
                      <a:endParaRPr sz="2800">
                        <a:solidFill>
                          <a:schemeClr val="dk2"/>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i="1" lang="en" sz="1300">
                          <a:solidFill>
                            <a:schemeClr val="dk2"/>
                          </a:solidFill>
                          <a:latin typeface="Open Sans"/>
                          <a:ea typeface="Open Sans"/>
                          <a:cs typeface="Open Sans"/>
                          <a:sym typeface="Open Sans"/>
                        </a:rPr>
                        <a:t>Electrical Engineer</a:t>
                      </a:r>
                      <a:endParaRPr sz="2800">
                        <a:solidFill>
                          <a:schemeClr val="dk2"/>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2800">
                          <a:solidFill>
                            <a:schemeClr val="dk2"/>
                          </a:solidFill>
                          <a:latin typeface="Open Sans"/>
                          <a:ea typeface="Open Sans"/>
                          <a:cs typeface="Open Sans"/>
                          <a:sym typeface="Open Sans"/>
                        </a:rPr>
                        <a:t>Fabrizio Martins</a:t>
                      </a:r>
                      <a:endParaRPr sz="2800">
                        <a:solidFill>
                          <a:schemeClr val="dk2"/>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i="1" lang="en" sz="1300">
                          <a:solidFill>
                            <a:schemeClr val="dk2"/>
                          </a:solidFill>
                          <a:latin typeface="Open Sans"/>
                          <a:ea typeface="Open Sans"/>
                          <a:cs typeface="Open Sans"/>
                          <a:sym typeface="Open Sans"/>
                        </a:rPr>
                        <a:t>Computer Engineer</a:t>
                      </a:r>
                      <a:endParaRPr sz="2800">
                        <a:solidFill>
                          <a:schemeClr val="dk2"/>
                        </a:solidFill>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431075">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66" name="Google Shape;66;p13"/>
          <p:cNvPicPr preferRelativeResize="0"/>
          <p:nvPr/>
        </p:nvPicPr>
        <p:blipFill>
          <a:blip r:embed="rId5">
            <a:alphaModFix/>
          </a:blip>
          <a:stretch>
            <a:fillRect/>
          </a:stretch>
        </p:blipFill>
        <p:spPr>
          <a:xfrm>
            <a:off x="1189975" y="3386450"/>
            <a:ext cx="1069500" cy="1069500"/>
          </a:xfrm>
          <a:prstGeom prst="ellipse">
            <a:avLst/>
          </a:prstGeom>
          <a:noFill/>
          <a:ln>
            <a:noFill/>
          </a:ln>
        </p:spPr>
      </p:pic>
      <p:pic>
        <p:nvPicPr>
          <p:cNvPr id="67" name="Google Shape;67;p13"/>
          <p:cNvPicPr preferRelativeResize="0"/>
          <p:nvPr/>
        </p:nvPicPr>
        <p:blipFill rotWithShape="1">
          <a:blip r:embed="rId6">
            <a:alphaModFix/>
          </a:blip>
          <a:srcRect b="14961" l="12392" r="34354" t="14996"/>
          <a:stretch/>
        </p:blipFill>
        <p:spPr>
          <a:xfrm rot="-5400000">
            <a:off x="6758225" y="3372050"/>
            <a:ext cx="1124400" cy="1098300"/>
          </a:xfrm>
          <a:prstGeom prst="ellipse">
            <a:avLst/>
          </a:prstGeom>
          <a:noFill/>
          <a:ln>
            <a:noFill/>
          </a:ln>
        </p:spPr>
      </p:pic>
      <p:pic>
        <p:nvPicPr>
          <p:cNvPr id="68" name="Google Shape;68;p13"/>
          <p:cNvPicPr preferRelativeResize="0"/>
          <p:nvPr/>
        </p:nvPicPr>
        <p:blipFill rotWithShape="1">
          <a:blip r:embed="rId7">
            <a:alphaModFix/>
          </a:blip>
          <a:srcRect b="19224" l="0" r="0" t="0"/>
          <a:stretch/>
        </p:blipFill>
        <p:spPr>
          <a:xfrm>
            <a:off x="3980625" y="3386450"/>
            <a:ext cx="1069500" cy="10695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2"/>
          <p:cNvSpPr txBox="1"/>
          <p:nvPr>
            <p:ph type="title"/>
          </p:nvPr>
        </p:nvSpPr>
        <p:spPr>
          <a:xfrm>
            <a:off x="311700" y="0"/>
            <a:ext cx="56619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Open Sans"/>
                <a:ea typeface="Open Sans"/>
                <a:cs typeface="Open Sans"/>
                <a:sym typeface="Open Sans"/>
              </a:rPr>
              <a:t>Hardware selection</a:t>
            </a:r>
            <a:endParaRPr>
              <a:latin typeface="Open Sans"/>
              <a:ea typeface="Open Sans"/>
              <a:cs typeface="Open Sans"/>
              <a:sym typeface="Open Sans"/>
            </a:endParaRPr>
          </a:p>
        </p:txBody>
      </p:sp>
      <p:graphicFrame>
        <p:nvGraphicFramePr>
          <p:cNvPr id="152" name="Google Shape;152;p22"/>
          <p:cNvGraphicFramePr/>
          <p:nvPr/>
        </p:nvGraphicFramePr>
        <p:xfrm>
          <a:off x="4685988" y="1589025"/>
          <a:ext cx="3000000" cy="3000000"/>
        </p:xfrm>
        <a:graphic>
          <a:graphicData uri="http://schemas.openxmlformats.org/drawingml/2006/table">
            <a:tbl>
              <a:tblPr>
                <a:noFill/>
                <a:tableStyleId>{87A52672-E2C2-45E8-8BC0-8FEB2A0EA147}</a:tableStyleId>
              </a:tblPr>
              <a:tblGrid>
                <a:gridCol w="1065075"/>
                <a:gridCol w="1065075"/>
                <a:gridCol w="1065075"/>
                <a:gridCol w="1065075"/>
              </a:tblGrid>
              <a:tr h="522400">
                <a:tc>
                  <a:txBody>
                    <a:bodyPr/>
                    <a:lstStyle/>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BQ25756E</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BQ24210</a:t>
                      </a:r>
                      <a:endParaRPr b="1" sz="1200">
                        <a:latin typeface="Open Sans"/>
                        <a:ea typeface="Open Sans"/>
                        <a:cs typeface="Open Sans"/>
                        <a:sym typeface="Open Sans"/>
                      </a:endParaRPr>
                    </a:p>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BQ25798</a:t>
                      </a:r>
                      <a:endParaRPr b="1" sz="1200">
                        <a:latin typeface="Open Sans"/>
                        <a:ea typeface="Open Sans"/>
                        <a:cs typeface="Open Sans"/>
                        <a:sym typeface="Open Sans"/>
                      </a:endParaRPr>
                    </a:p>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r>
              <a:tr h="359175">
                <a:tc>
                  <a:txBody>
                    <a:bodyPr/>
                    <a:lstStyle/>
                    <a:p>
                      <a:pPr indent="0" lvl="0" marL="0" rtl="0" algn="l">
                        <a:spcBef>
                          <a:spcPts val="0"/>
                        </a:spcBef>
                        <a:spcAft>
                          <a:spcPts val="0"/>
                        </a:spcAft>
                        <a:buNone/>
                      </a:pPr>
                      <a:r>
                        <a:rPr b="1" lang="en" sz="1200">
                          <a:latin typeface="Open Sans"/>
                          <a:ea typeface="Open Sans"/>
                          <a:cs typeface="Open Sans"/>
                          <a:sym typeface="Open Sans"/>
                        </a:rPr>
                        <a:t>Integrated MPPT</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No</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No</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Yes</a:t>
                      </a:r>
                      <a:endParaRPr sz="1100">
                        <a:latin typeface="Open Sans"/>
                        <a:ea typeface="Open Sans"/>
                        <a:cs typeface="Open Sans"/>
                        <a:sym typeface="Open Sans"/>
                      </a:endParaRPr>
                    </a:p>
                  </a:txBody>
                  <a:tcPr marT="91425" marB="91425" marR="91425" marL="91425">
                    <a:solidFill>
                      <a:srgbClr val="FFF2CC"/>
                    </a:solidFill>
                  </a:tcPr>
                </a:tc>
              </a:tr>
              <a:tr h="359175">
                <a:tc>
                  <a:txBody>
                    <a:bodyPr/>
                    <a:lstStyle/>
                    <a:p>
                      <a:pPr indent="0" lvl="0" marL="0" rtl="0" algn="l">
                        <a:spcBef>
                          <a:spcPts val="0"/>
                        </a:spcBef>
                        <a:spcAft>
                          <a:spcPts val="0"/>
                        </a:spcAft>
                        <a:buNone/>
                      </a:pPr>
                      <a:r>
                        <a:rPr b="1" lang="en" sz="1200">
                          <a:solidFill>
                            <a:schemeClr val="dk1"/>
                          </a:solidFill>
                          <a:latin typeface="Open Sans"/>
                          <a:ea typeface="Open Sans"/>
                          <a:cs typeface="Open Sans"/>
                          <a:sym typeface="Open Sans"/>
                        </a:rPr>
                        <a:t>Number of Battery Cells</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1-7</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1</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1-4</a:t>
                      </a:r>
                      <a:endParaRPr sz="1100">
                        <a:latin typeface="Open Sans"/>
                        <a:ea typeface="Open Sans"/>
                        <a:cs typeface="Open Sans"/>
                        <a:sym typeface="Open Sans"/>
                      </a:endParaRPr>
                    </a:p>
                  </a:txBody>
                  <a:tcPr marT="91425" marB="91425" marR="91425" marL="91425">
                    <a:solidFill>
                      <a:srgbClr val="FFF2CC"/>
                    </a:solidFill>
                  </a:tcPr>
                </a:tc>
              </a:tr>
              <a:tr h="382450">
                <a:tc>
                  <a:txBody>
                    <a:bodyPr/>
                    <a:lstStyle/>
                    <a:p>
                      <a:pPr indent="0" lvl="0" marL="0" rtl="0" algn="l">
                        <a:spcBef>
                          <a:spcPts val="0"/>
                        </a:spcBef>
                        <a:spcAft>
                          <a:spcPts val="0"/>
                        </a:spcAft>
                        <a:buNone/>
                      </a:pPr>
                      <a:r>
                        <a:rPr b="1" lang="en" sz="1200">
                          <a:latin typeface="Open Sans"/>
                          <a:ea typeface="Open Sans"/>
                          <a:cs typeface="Open Sans"/>
                          <a:sym typeface="Open Sans"/>
                        </a:rPr>
                        <a:t>Charger Topology</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Buck-Boost</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Linear</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Buck-Boost</a:t>
                      </a:r>
                      <a:endParaRPr sz="1100">
                        <a:latin typeface="Open Sans"/>
                        <a:ea typeface="Open Sans"/>
                        <a:cs typeface="Open Sans"/>
                        <a:sym typeface="Open Sans"/>
                      </a:endParaRPr>
                    </a:p>
                  </a:txBody>
                  <a:tcPr marT="91425" marB="91425" marR="91425" marL="91425">
                    <a:solidFill>
                      <a:srgbClr val="FFF2CC"/>
                    </a:solidFill>
                  </a:tcPr>
                </a:tc>
              </a:tr>
              <a:tr h="382450">
                <a:tc>
                  <a:txBody>
                    <a:bodyPr/>
                    <a:lstStyle/>
                    <a:p>
                      <a:pPr indent="0" lvl="0" marL="0" rtl="0" algn="l">
                        <a:spcBef>
                          <a:spcPts val="0"/>
                        </a:spcBef>
                        <a:spcAft>
                          <a:spcPts val="0"/>
                        </a:spcAft>
                        <a:buNone/>
                      </a:pPr>
                      <a:r>
                        <a:rPr b="1" lang="en" sz="1200">
                          <a:latin typeface="Open Sans"/>
                          <a:ea typeface="Open Sans"/>
                          <a:cs typeface="Open Sans"/>
                          <a:sym typeface="Open Sans"/>
                        </a:rPr>
                        <a:t>Power Topology</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Non-Power Path</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Non-Power Path</a:t>
                      </a:r>
                      <a:endParaRPr sz="11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100">
                          <a:latin typeface="Open Sans"/>
                          <a:ea typeface="Open Sans"/>
                          <a:cs typeface="Open Sans"/>
                          <a:sym typeface="Open Sans"/>
                        </a:rPr>
                        <a:t>Power Path</a:t>
                      </a:r>
                      <a:endParaRPr sz="1100">
                        <a:latin typeface="Open Sans"/>
                        <a:ea typeface="Open Sans"/>
                        <a:cs typeface="Open Sans"/>
                        <a:sym typeface="Open Sans"/>
                      </a:endParaRPr>
                    </a:p>
                  </a:txBody>
                  <a:tcPr marT="91425" marB="91425" marR="91425" marL="91425">
                    <a:solidFill>
                      <a:srgbClr val="FFF2CC"/>
                    </a:solidFill>
                  </a:tcPr>
                </a:tc>
              </a:tr>
            </a:tbl>
          </a:graphicData>
        </a:graphic>
      </p:graphicFrame>
      <p:graphicFrame>
        <p:nvGraphicFramePr>
          <p:cNvPr id="153" name="Google Shape;153;p22"/>
          <p:cNvGraphicFramePr/>
          <p:nvPr/>
        </p:nvGraphicFramePr>
        <p:xfrm>
          <a:off x="197713" y="1591475"/>
          <a:ext cx="3000000" cy="3000000"/>
        </p:xfrm>
        <a:graphic>
          <a:graphicData uri="http://schemas.openxmlformats.org/drawingml/2006/table">
            <a:tbl>
              <a:tblPr>
                <a:noFill/>
                <a:tableStyleId>{87A52672-E2C2-45E8-8BC0-8FEB2A0EA147}</a:tableStyleId>
              </a:tblPr>
              <a:tblGrid>
                <a:gridCol w="1065075"/>
                <a:gridCol w="1065075"/>
                <a:gridCol w="1065075"/>
                <a:gridCol w="1065075"/>
              </a:tblGrid>
              <a:tr h="381000">
                <a:tc>
                  <a:txBody>
                    <a:bodyPr/>
                    <a:lstStyle/>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Clr>
                          <a:srgbClr val="000000"/>
                        </a:buClr>
                        <a:buSzPts val="1100"/>
                        <a:buFont typeface="Arial"/>
                        <a:buNone/>
                      </a:pPr>
                      <a:r>
                        <a:rPr b="1" lang="en" sz="1200">
                          <a:latin typeface="Open Sans"/>
                          <a:ea typeface="Open Sans"/>
                          <a:cs typeface="Open Sans"/>
                          <a:sym typeface="Open Sans"/>
                        </a:rPr>
                        <a:t>NPA5S-12I</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P105</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Clr>
                          <a:schemeClr val="dk1"/>
                        </a:buClr>
                        <a:buSzPts val="1100"/>
                        <a:buFont typeface="Arial"/>
                        <a:buNone/>
                      </a:pPr>
                      <a:r>
                        <a:rPr b="1" lang="en" sz="1200">
                          <a:latin typeface="Open Sans"/>
                          <a:ea typeface="Open Sans"/>
                          <a:cs typeface="Open Sans"/>
                          <a:sym typeface="Open Sans"/>
                        </a:rPr>
                        <a:t>5368</a:t>
                      </a:r>
                      <a:endParaRPr b="1" sz="1200">
                        <a:latin typeface="Open Sans"/>
                        <a:ea typeface="Open Sans"/>
                        <a:cs typeface="Open Sans"/>
                        <a:sym typeface="Open Sans"/>
                      </a:endParaRPr>
                    </a:p>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r>
              <a:tr h="381000">
                <a:tc>
                  <a:txBody>
                    <a:bodyPr/>
                    <a:lstStyle/>
                    <a:p>
                      <a:pPr indent="0" lvl="0" marL="0" rtl="0" algn="l">
                        <a:spcBef>
                          <a:spcPts val="0"/>
                        </a:spcBef>
                        <a:spcAft>
                          <a:spcPts val="0"/>
                        </a:spcAft>
                        <a:buNone/>
                      </a:pPr>
                      <a:r>
                        <a:rPr b="1" lang="en" sz="1200">
                          <a:latin typeface="Open Sans"/>
                          <a:ea typeface="Open Sans"/>
                          <a:cs typeface="Open Sans"/>
                          <a:sym typeface="Open Sans"/>
                        </a:rPr>
                        <a:t>Peak Power</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5W</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5W</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1.2W</a:t>
                      </a:r>
                      <a:endParaRPr sz="1200">
                        <a:latin typeface="Open Sans"/>
                        <a:ea typeface="Open Sans"/>
                        <a:cs typeface="Open Sans"/>
                        <a:sym typeface="Open Sans"/>
                      </a:endParaRPr>
                    </a:p>
                  </a:txBody>
                  <a:tcPr marT="91425" marB="91425" marR="91425" marL="91425"/>
                </a:tc>
              </a:tr>
              <a:tr h="381000">
                <a:tc>
                  <a:txBody>
                    <a:bodyPr/>
                    <a:lstStyle/>
                    <a:p>
                      <a:pPr indent="0" lvl="0" marL="0" rtl="0" algn="l">
                        <a:spcBef>
                          <a:spcPts val="0"/>
                        </a:spcBef>
                        <a:spcAft>
                          <a:spcPts val="0"/>
                        </a:spcAft>
                        <a:buNone/>
                      </a:pPr>
                      <a:r>
                        <a:rPr b="1" lang="en" sz="1200">
                          <a:latin typeface="Open Sans"/>
                          <a:ea typeface="Open Sans"/>
                          <a:cs typeface="Open Sans"/>
                          <a:sym typeface="Open Sans"/>
                        </a:rPr>
                        <a:t>Peak Voltage</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17V</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6V</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6V</a:t>
                      </a:r>
                      <a:endParaRPr sz="1200">
                        <a:latin typeface="Open Sans"/>
                        <a:ea typeface="Open Sans"/>
                        <a:cs typeface="Open Sans"/>
                        <a:sym typeface="Open Sans"/>
                      </a:endParaRPr>
                    </a:p>
                  </a:txBody>
                  <a:tcPr marT="91425" marB="91425" marR="91425" marL="91425"/>
                </a:tc>
              </a:tr>
              <a:tr h="381000">
                <a:tc>
                  <a:txBody>
                    <a:bodyPr/>
                    <a:lstStyle/>
                    <a:p>
                      <a:pPr indent="0" lvl="0" marL="0" rtl="0" algn="l">
                        <a:spcBef>
                          <a:spcPts val="0"/>
                        </a:spcBef>
                        <a:spcAft>
                          <a:spcPts val="0"/>
                        </a:spcAft>
                        <a:buNone/>
                      </a:pPr>
                      <a:r>
                        <a:rPr b="1" lang="en" sz="1200">
                          <a:latin typeface="Open Sans"/>
                          <a:ea typeface="Open Sans"/>
                          <a:cs typeface="Open Sans"/>
                          <a:sym typeface="Open Sans"/>
                        </a:rPr>
                        <a:t>Price</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21.49</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35.00</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14.95</a:t>
                      </a:r>
                      <a:endParaRPr sz="1200">
                        <a:latin typeface="Open Sans"/>
                        <a:ea typeface="Open Sans"/>
                        <a:cs typeface="Open Sans"/>
                        <a:sym typeface="Open Sans"/>
                      </a:endParaRPr>
                    </a:p>
                  </a:txBody>
                  <a:tcPr marT="91425" marB="91425" marR="91425" marL="91425"/>
                </a:tc>
              </a:tr>
            </a:tbl>
          </a:graphicData>
        </a:graphic>
      </p:graphicFrame>
      <p:sp>
        <p:nvSpPr>
          <p:cNvPr id="154" name="Google Shape;154;p22"/>
          <p:cNvSpPr txBox="1"/>
          <p:nvPr/>
        </p:nvSpPr>
        <p:spPr>
          <a:xfrm>
            <a:off x="440875" y="1073750"/>
            <a:ext cx="377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chemeClr val="dk2"/>
                </a:solidFill>
                <a:latin typeface="Open Sans"/>
                <a:ea typeface="Open Sans"/>
                <a:cs typeface="Open Sans"/>
                <a:sym typeface="Open Sans"/>
              </a:rPr>
              <a:t>Solar Panel</a:t>
            </a:r>
            <a:endParaRPr sz="1800">
              <a:solidFill>
                <a:schemeClr val="dk2"/>
              </a:solidFill>
              <a:latin typeface="Open Sans"/>
              <a:ea typeface="Open Sans"/>
              <a:cs typeface="Open Sans"/>
              <a:sym typeface="Open Sans"/>
            </a:endParaRPr>
          </a:p>
        </p:txBody>
      </p:sp>
      <p:sp>
        <p:nvSpPr>
          <p:cNvPr id="155" name="Google Shape;155;p22"/>
          <p:cNvSpPr txBox="1"/>
          <p:nvPr/>
        </p:nvSpPr>
        <p:spPr>
          <a:xfrm>
            <a:off x="5371350" y="1072525"/>
            <a:ext cx="2889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800">
                <a:solidFill>
                  <a:schemeClr val="dk2"/>
                </a:solidFill>
                <a:latin typeface="Open Sans"/>
                <a:ea typeface="Open Sans"/>
                <a:cs typeface="Open Sans"/>
                <a:sym typeface="Open Sans"/>
              </a:rPr>
              <a:t>Charge Controller</a:t>
            </a:r>
            <a:endParaRPr sz="1800">
              <a:solidFill>
                <a:schemeClr val="dk2"/>
              </a:solidFill>
              <a:latin typeface="Open Sans"/>
              <a:ea typeface="Open Sans"/>
              <a:cs typeface="Open Sans"/>
              <a:sym typeface="Open Sans"/>
            </a:endParaRPr>
          </a:p>
          <a:p>
            <a:pPr indent="0" lvl="0" marL="0" rtl="0" algn="ctr">
              <a:spcBef>
                <a:spcPts val="0"/>
              </a:spcBef>
              <a:spcAft>
                <a:spcPts val="0"/>
              </a:spcAft>
              <a:buNone/>
            </a:pPr>
            <a:r>
              <a:t/>
            </a:r>
            <a:endParaRPr sz="1800">
              <a:solidFill>
                <a:schemeClr val="dk2"/>
              </a:solidFill>
              <a:latin typeface="Open Sans"/>
              <a:ea typeface="Open Sans"/>
              <a:cs typeface="Open Sans"/>
              <a:sym typeface="Open Sans"/>
            </a:endParaRPr>
          </a:p>
        </p:txBody>
      </p:sp>
      <p:sp>
        <p:nvSpPr>
          <p:cNvPr id="156" name="Google Shape;156;p22"/>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Solar system</a:t>
            </a:r>
            <a:endParaRPr/>
          </a:p>
        </p:txBody>
      </p:sp>
      <p:pic>
        <p:nvPicPr>
          <p:cNvPr id="157" name="Google Shape;157;p22"/>
          <p:cNvPicPr preferRelativeResize="0"/>
          <p:nvPr/>
        </p:nvPicPr>
        <p:blipFill rotWithShape="1">
          <a:blip r:embed="rId3">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p:cNvSpPr txBox="1"/>
          <p:nvPr>
            <p:ph type="title"/>
          </p:nvPr>
        </p:nvSpPr>
        <p:spPr>
          <a:xfrm>
            <a:off x="311700" y="0"/>
            <a:ext cx="4944600" cy="72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2820"/>
              <a:t>Hardware selection</a:t>
            </a:r>
            <a:endParaRPr sz="2820"/>
          </a:p>
          <a:p>
            <a:pPr indent="0" lvl="0" marL="0" rtl="0" algn="l">
              <a:spcBef>
                <a:spcPts val="0"/>
              </a:spcBef>
              <a:spcAft>
                <a:spcPts val="0"/>
              </a:spcAft>
              <a:buSzPts val="990"/>
              <a:buNone/>
            </a:pPr>
            <a:r>
              <a:t/>
            </a:r>
            <a:endParaRPr sz="2520"/>
          </a:p>
        </p:txBody>
      </p:sp>
      <p:sp>
        <p:nvSpPr>
          <p:cNvPr id="163" name="Google Shape;163;p23"/>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770"/>
              <a:buNone/>
            </a:pPr>
            <a:r>
              <a:rPr lang="en"/>
              <a:t>Regulators</a:t>
            </a:r>
            <a:endParaRPr/>
          </a:p>
        </p:txBody>
      </p:sp>
      <p:graphicFrame>
        <p:nvGraphicFramePr>
          <p:cNvPr id="164" name="Google Shape;164;p23"/>
          <p:cNvGraphicFramePr/>
          <p:nvPr/>
        </p:nvGraphicFramePr>
        <p:xfrm>
          <a:off x="1630938" y="1356475"/>
          <a:ext cx="3000000" cy="3000000"/>
        </p:xfrm>
        <a:graphic>
          <a:graphicData uri="http://schemas.openxmlformats.org/drawingml/2006/table">
            <a:tbl>
              <a:tblPr>
                <a:noFill/>
                <a:tableStyleId>{87A52672-E2C2-45E8-8BC0-8FEB2A0EA147}</a:tableStyleId>
              </a:tblPr>
              <a:tblGrid>
                <a:gridCol w="980350"/>
                <a:gridCol w="980350"/>
                <a:gridCol w="980350"/>
                <a:gridCol w="980350"/>
                <a:gridCol w="980350"/>
                <a:gridCol w="980350"/>
              </a:tblGrid>
              <a:tr h="217250">
                <a:tc>
                  <a:txBody>
                    <a:bodyPr/>
                    <a:lstStyle/>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TPS62932</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LM64460-Q1</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Clr>
                          <a:schemeClr val="dk1"/>
                        </a:buClr>
                        <a:buSzPts val="1100"/>
                        <a:buFont typeface="Arial"/>
                        <a:buNone/>
                      </a:pPr>
                      <a:r>
                        <a:rPr b="1" lang="en" sz="1200">
                          <a:latin typeface="Open Sans"/>
                          <a:ea typeface="Open Sans"/>
                          <a:cs typeface="Open Sans"/>
                          <a:sym typeface="Open Sans"/>
                        </a:rPr>
                        <a:t>TPS566231</a:t>
                      </a:r>
                      <a:endParaRPr b="1" sz="1200">
                        <a:latin typeface="Open Sans"/>
                        <a:ea typeface="Open Sans"/>
                        <a:cs typeface="Open Sans"/>
                        <a:sym typeface="Open Sans"/>
                      </a:endParaRPr>
                    </a:p>
                    <a:p>
                      <a:pPr indent="0" lvl="0" marL="0" rtl="0" algn="l">
                        <a:spcBef>
                          <a:spcPts val="0"/>
                        </a:spcBef>
                        <a:spcAft>
                          <a:spcPts val="0"/>
                        </a:spcAft>
                        <a:buNone/>
                      </a:pPr>
                      <a:r>
                        <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MCP16502</a:t>
                      </a:r>
                      <a:endParaRPr b="1" sz="1200">
                        <a:latin typeface="Open Sans"/>
                        <a:ea typeface="Open Sans"/>
                        <a:cs typeface="Open Sans"/>
                        <a:sym typeface="Open Sans"/>
                      </a:endParaRPr>
                    </a:p>
                  </a:txBody>
                  <a:tcPr marT="91425" marB="91425" marR="91425" marL="91425">
                    <a:solidFill>
                      <a:srgbClr val="EFEFEF"/>
                    </a:solidFill>
                  </a:tcPr>
                </a:tc>
                <a:tc>
                  <a:txBody>
                    <a:bodyPr/>
                    <a:lstStyle/>
                    <a:p>
                      <a:pPr indent="0" lvl="0" marL="0" rtl="0" algn="l">
                        <a:spcBef>
                          <a:spcPts val="0"/>
                        </a:spcBef>
                        <a:spcAft>
                          <a:spcPts val="0"/>
                        </a:spcAft>
                        <a:buNone/>
                      </a:pPr>
                      <a:r>
                        <a:rPr b="1" lang="en" sz="1200">
                          <a:latin typeface="Open Sans"/>
                          <a:ea typeface="Open Sans"/>
                          <a:cs typeface="Open Sans"/>
                          <a:sym typeface="Open Sans"/>
                        </a:rPr>
                        <a:t>LMQ644A2-Q1</a:t>
                      </a:r>
                      <a:endParaRPr b="1" sz="1200">
                        <a:latin typeface="Open Sans"/>
                        <a:ea typeface="Open Sans"/>
                        <a:cs typeface="Open Sans"/>
                        <a:sym typeface="Open Sans"/>
                      </a:endParaRPr>
                    </a:p>
                  </a:txBody>
                  <a:tcPr marT="91425" marB="91425" marR="91425" marL="91425">
                    <a:solidFill>
                      <a:srgbClr val="EFEFEF"/>
                    </a:solidFill>
                  </a:tcPr>
                </a:tc>
              </a:tr>
              <a:tr h="217250">
                <a:tc>
                  <a:txBody>
                    <a:bodyPr/>
                    <a:lstStyle/>
                    <a:p>
                      <a:pPr indent="0" lvl="0" marL="0" rtl="0" algn="l">
                        <a:spcBef>
                          <a:spcPts val="0"/>
                        </a:spcBef>
                        <a:spcAft>
                          <a:spcPts val="0"/>
                        </a:spcAft>
                        <a:buNone/>
                      </a:pPr>
                      <a:r>
                        <a:rPr b="1" lang="en" sz="1200">
                          <a:latin typeface="Open Sans"/>
                          <a:ea typeface="Open Sans"/>
                          <a:cs typeface="Open Sans"/>
                          <a:sym typeface="Open Sans"/>
                        </a:rPr>
                        <a:t>Output V Range</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.08-22</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3-36</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0.6-7</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1.2-3.7 &amp; .6-1.85</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3-36</a:t>
                      </a:r>
                      <a:endParaRPr sz="1200">
                        <a:latin typeface="Open Sans"/>
                        <a:ea typeface="Open Sans"/>
                        <a:cs typeface="Open Sans"/>
                        <a:sym typeface="Open Sans"/>
                      </a:endParaRPr>
                    </a:p>
                  </a:txBody>
                  <a:tcPr marT="91425" marB="91425" marR="91425" marL="91425"/>
                </a:tc>
              </a:tr>
              <a:tr h="325875">
                <a:tc>
                  <a:txBody>
                    <a:bodyPr/>
                    <a:lstStyle/>
                    <a:p>
                      <a:pPr indent="0" lvl="0" marL="0" rtl="0" algn="l">
                        <a:spcBef>
                          <a:spcPts val="0"/>
                        </a:spcBef>
                        <a:spcAft>
                          <a:spcPts val="0"/>
                        </a:spcAft>
                        <a:buNone/>
                      </a:pPr>
                      <a:r>
                        <a:rPr b="1" lang="en" sz="1200">
                          <a:latin typeface="Open Sans"/>
                          <a:ea typeface="Open Sans"/>
                          <a:cs typeface="Open Sans"/>
                          <a:sym typeface="Open Sans"/>
                        </a:rPr>
                        <a:t>Max Output Current</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2</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6</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6</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1-.3</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6</a:t>
                      </a:r>
                      <a:endParaRPr sz="1200">
                        <a:latin typeface="Open Sans"/>
                        <a:ea typeface="Open Sans"/>
                        <a:cs typeface="Open Sans"/>
                        <a:sym typeface="Open Sans"/>
                      </a:endParaRPr>
                    </a:p>
                  </a:txBody>
                  <a:tcPr marT="91425" marB="91425" marR="91425" marL="91425"/>
                </a:tc>
              </a:tr>
              <a:tr h="380200">
                <a:tc>
                  <a:txBody>
                    <a:bodyPr/>
                    <a:lstStyle/>
                    <a:p>
                      <a:pPr indent="0" lvl="0" marL="0" rtl="0" algn="l">
                        <a:spcBef>
                          <a:spcPts val="0"/>
                        </a:spcBef>
                        <a:spcAft>
                          <a:spcPts val="0"/>
                        </a:spcAft>
                        <a:buNone/>
                      </a:pPr>
                      <a:r>
                        <a:rPr b="1" lang="en" sz="1200">
                          <a:latin typeface="Open Sans"/>
                          <a:ea typeface="Open Sans"/>
                          <a:cs typeface="Open Sans"/>
                          <a:sym typeface="Open Sans"/>
                        </a:rPr>
                        <a:t>Estimated Efficiency (Full Load)</a:t>
                      </a:r>
                      <a:endParaRPr b="1"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95%</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93%</a:t>
                      </a:r>
                      <a:endParaRPr sz="1200">
                        <a:latin typeface="Open Sans"/>
                        <a:ea typeface="Open Sans"/>
                        <a:cs typeface="Open Sans"/>
                        <a:sym typeface="Open Sans"/>
                      </a:endParaRPr>
                    </a:p>
                  </a:txBody>
                  <a:tcPr marT="91425" marB="91425" marR="91425" marL="91425">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95%</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85-96%</a:t>
                      </a:r>
                      <a:endParaRPr sz="1200">
                        <a:latin typeface="Open Sans"/>
                        <a:ea typeface="Open Sans"/>
                        <a:cs typeface="Open Sans"/>
                        <a:sym typeface="Open Sans"/>
                      </a:endParaRPr>
                    </a:p>
                  </a:txBody>
                  <a:tcPr marT="91425" marB="91425" marR="91425" marL="91425"/>
                </a:tc>
                <a:tc>
                  <a:txBody>
                    <a:bodyPr/>
                    <a:lstStyle/>
                    <a:p>
                      <a:pPr indent="0" lvl="0" marL="0" rtl="0" algn="l">
                        <a:spcBef>
                          <a:spcPts val="0"/>
                        </a:spcBef>
                        <a:spcAft>
                          <a:spcPts val="0"/>
                        </a:spcAft>
                        <a:buNone/>
                      </a:pPr>
                      <a:r>
                        <a:rPr lang="en" sz="1200">
                          <a:latin typeface="Open Sans"/>
                          <a:ea typeface="Open Sans"/>
                          <a:cs typeface="Open Sans"/>
                          <a:sym typeface="Open Sans"/>
                        </a:rPr>
                        <a:t>93%</a:t>
                      </a:r>
                      <a:endParaRPr sz="1200">
                        <a:latin typeface="Open Sans"/>
                        <a:ea typeface="Open Sans"/>
                        <a:cs typeface="Open Sans"/>
                        <a:sym typeface="Open Sans"/>
                      </a:endParaRPr>
                    </a:p>
                  </a:txBody>
                  <a:tcPr marT="91425" marB="91425" marR="91425" marL="91425"/>
                </a:tc>
              </a:tr>
            </a:tbl>
          </a:graphicData>
        </a:graphic>
      </p:graphicFrame>
      <p:pic>
        <p:nvPicPr>
          <p:cNvPr id="165" name="Google Shape;165;p23"/>
          <p:cNvPicPr preferRelativeResize="0"/>
          <p:nvPr/>
        </p:nvPicPr>
        <p:blipFill rotWithShape="1">
          <a:blip r:embed="rId3">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Open Sans"/>
                <a:ea typeface="Open Sans"/>
                <a:cs typeface="Open Sans"/>
                <a:sym typeface="Open Sans"/>
              </a:rPr>
              <a:t>Hardware </a:t>
            </a:r>
            <a:r>
              <a:rPr lang="en"/>
              <a:t>D</a:t>
            </a:r>
            <a:r>
              <a:rPr lang="en">
                <a:latin typeface="Open Sans"/>
                <a:ea typeface="Open Sans"/>
                <a:cs typeface="Open Sans"/>
                <a:sym typeface="Open Sans"/>
              </a:rPr>
              <a:t>esign</a:t>
            </a:r>
            <a:endParaRPr>
              <a:latin typeface="Open Sans"/>
              <a:ea typeface="Open Sans"/>
              <a:cs typeface="Open Sans"/>
              <a:sym typeface="Open Sans"/>
            </a:endParaRPr>
          </a:p>
        </p:txBody>
      </p:sp>
      <p:sp>
        <p:nvSpPr>
          <p:cNvPr id="171" name="Google Shape;171;p24"/>
          <p:cNvSpPr txBox="1"/>
          <p:nvPr>
            <p:ph idx="1" type="body"/>
          </p:nvPr>
        </p:nvSpPr>
        <p:spPr>
          <a:xfrm>
            <a:off x="311700" y="1214175"/>
            <a:ext cx="8376600" cy="3314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Two main PCBs (camera package and sensor package) </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Three breakouts (two regulators and one sensor)</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Communication handled over WiFi and BLE </a:t>
            </a:r>
            <a:r>
              <a:rPr lang="en">
                <a:latin typeface="Open Sans"/>
                <a:ea typeface="Open Sans"/>
                <a:cs typeface="Open Sans"/>
                <a:sym typeface="Open Sans"/>
              </a:rPr>
              <a:t>by the </a:t>
            </a:r>
            <a:r>
              <a:rPr lang="en">
                <a:latin typeface="Open Sans"/>
                <a:ea typeface="Open Sans"/>
                <a:cs typeface="Open Sans"/>
                <a:sym typeface="Open Sans"/>
              </a:rPr>
              <a:t>ESPs</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Power broken supply for the main PCB is a PV panel and rechargeable battery handled by a charge controller</a:t>
            </a:r>
            <a:endParaRPr>
              <a:latin typeface="Open Sans"/>
              <a:ea typeface="Open Sans"/>
              <a:cs typeface="Open Sans"/>
              <a:sym typeface="Open Sans"/>
            </a:endParaRPr>
          </a:p>
          <a:p>
            <a:pPr indent="0" lvl="0" marL="0" rtl="0" algn="l">
              <a:spcBef>
                <a:spcPts val="1200"/>
              </a:spcBef>
              <a:spcAft>
                <a:spcPts val="1200"/>
              </a:spcAft>
              <a:buNone/>
            </a:pPr>
            <a:r>
              <a:t/>
            </a:r>
            <a:endParaRPr>
              <a:latin typeface="Open Sans"/>
              <a:ea typeface="Open Sans"/>
              <a:cs typeface="Open Sans"/>
              <a:sym typeface="Open Sans"/>
            </a:endParaRPr>
          </a:p>
        </p:txBody>
      </p:sp>
      <p:pic>
        <p:nvPicPr>
          <p:cNvPr id="172" name="Google Shape;172;p24"/>
          <p:cNvPicPr preferRelativeResize="0"/>
          <p:nvPr/>
        </p:nvPicPr>
        <p:blipFill rotWithShape="1">
          <a:blip r:embed="rId3">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Open Sans"/>
                <a:ea typeface="Open Sans"/>
                <a:cs typeface="Open Sans"/>
                <a:sym typeface="Open Sans"/>
              </a:rPr>
              <a:t>Hardware Schematics </a:t>
            </a:r>
            <a:endParaRPr>
              <a:latin typeface="Open Sans"/>
              <a:ea typeface="Open Sans"/>
              <a:cs typeface="Open Sans"/>
              <a:sym typeface="Open Sans"/>
            </a:endParaRPr>
          </a:p>
        </p:txBody>
      </p:sp>
      <p:pic>
        <p:nvPicPr>
          <p:cNvPr id="178" name="Google Shape;178;p25"/>
          <p:cNvPicPr preferRelativeResize="0"/>
          <p:nvPr/>
        </p:nvPicPr>
        <p:blipFill rotWithShape="1">
          <a:blip r:embed="rId3">
            <a:alphaModFix/>
          </a:blip>
          <a:srcRect b="0" l="4151" r="4004" t="0"/>
          <a:stretch/>
        </p:blipFill>
        <p:spPr>
          <a:xfrm>
            <a:off x="0" y="1017725"/>
            <a:ext cx="4592949" cy="2973349"/>
          </a:xfrm>
          <a:prstGeom prst="rect">
            <a:avLst/>
          </a:prstGeom>
          <a:noFill/>
          <a:ln>
            <a:noFill/>
          </a:ln>
        </p:spPr>
      </p:pic>
      <p:pic>
        <p:nvPicPr>
          <p:cNvPr id="179" name="Google Shape;179;p25"/>
          <p:cNvPicPr preferRelativeResize="0"/>
          <p:nvPr/>
        </p:nvPicPr>
        <p:blipFill>
          <a:blip r:embed="rId4">
            <a:alphaModFix/>
          </a:blip>
          <a:stretch>
            <a:fillRect/>
          </a:stretch>
        </p:blipFill>
        <p:spPr>
          <a:xfrm>
            <a:off x="4689000" y="1017725"/>
            <a:ext cx="4455001" cy="2793388"/>
          </a:xfrm>
          <a:prstGeom prst="rect">
            <a:avLst/>
          </a:prstGeom>
          <a:noFill/>
          <a:ln>
            <a:noFill/>
          </a:ln>
        </p:spPr>
      </p:pic>
      <p:cxnSp>
        <p:nvCxnSpPr>
          <p:cNvPr id="180" name="Google Shape;180;p25"/>
          <p:cNvCxnSpPr/>
          <p:nvPr/>
        </p:nvCxnSpPr>
        <p:spPr>
          <a:xfrm flipH="1">
            <a:off x="4630925" y="922100"/>
            <a:ext cx="20100" cy="4195200"/>
          </a:xfrm>
          <a:prstGeom prst="straightConnector1">
            <a:avLst/>
          </a:prstGeom>
          <a:noFill/>
          <a:ln cap="flat" cmpd="sng" w="9525">
            <a:solidFill>
              <a:schemeClr val="dk2"/>
            </a:solidFill>
            <a:prstDash val="solid"/>
            <a:round/>
            <a:headEnd len="med" w="med" type="none"/>
            <a:tailEnd len="med" w="med" type="none"/>
          </a:ln>
        </p:spPr>
      </p:cxnSp>
      <p:sp>
        <p:nvSpPr>
          <p:cNvPr id="181" name="Google Shape;181;p25"/>
          <p:cNvSpPr txBox="1"/>
          <p:nvPr/>
        </p:nvSpPr>
        <p:spPr>
          <a:xfrm>
            <a:off x="545050" y="4053425"/>
            <a:ext cx="2740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latin typeface="Open Sans"/>
                <a:ea typeface="Open Sans"/>
                <a:cs typeface="Open Sans"/>
                <a:sym typeface="Open Sans"/>
              </a:rPr>
              <a:t>Camera Package</a:t>
            </a:r>
            <a:endParaRPr sz="1100">
              <a:solidFill>
                <a:schemeClr val="dk2"/>
              </a:solidFill>
              <a:latin typeface="Open Sans"/>
              <a:ea typeface="Open Sans"/>
              <a:cs typeface="Open Sans"/>
              <a:sym typeface="Open Sans"/>
            </a:endParaRPr>
          </a:p>
        </p:txBody>
      </p:sp>
      <p:sp>
        <p:nvSpPr>
          <p:cNvPr id="182" name="Google Shape;182;p25"/>
          <p:cNvSpPr txBox="1"/>
          <p:nvPr/>
        </p:nvSpPr>
        <p:spPr>
          <a:xfrm>
            <a:off x="5530850" y="4212175"/>
            <a:ext cx="20100" cy="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83" name="Google Shape;183;p25"/>
          <p:cNvSpPr txBox="1"/>
          <p:nvPr/>
        </p:nvSpPr>
        <p:spPr>
          <a:xfrm>
            <a:off x="5546100" y="4053425"/>
            <a:ext cx="2740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latin typeface="Open Sans"/>
                <a:ea typeface="Open Sans"/>
                <a:cs typeface="Open Sans"/>
                <a:sym typeface="Open Sans"/>
              </a:rPr>
              <a:t>Sensor Package</a:t>
            </a:r>
            <a:endParaRPr sz="1100">
              <a:solidFill>
                <a:schemeClr val="dk2"/>
              </a:solidFill>
              <a:latin typeface="Open Sans"/>
              <a:ea typeface="Open Sans"/>
              <a:cs typeface="Open Sans"/>
              <a:sym typeface="Open Sans"/>
            </a:endParaRPr>
          </a:p>
        </p:txBody>
      </p:sp>
      <p:sp>
        <p:nvSpPr>
          <p:cNvPr id="184" name="Google Shape;184;p25"/>
          <p:cNvSpPr txBox="1"/>
          <p:nvPr>
            <p:ph idx="1" type="body"/>
          </p:nvPr>
        </p:nvSpPr>
        <p:spPr>
          <a:xfrm>
            <a:off x="311700" y="825075"/>
            <a:ext cx="2898900" cy="37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5" name="Google Shape;185;p25"/>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770"/>
              <a:buNone/>
            </a:pPr>
            <a:r>
              <a:rPr lang="en" sz="1800"/>
              <a:t>MCU &amp; Sensors</a:t>
            </a:r>
            <a:endParaRPr sz="1800"/>
          </a:p>
        </p:txBody>
      </p:sp>
      <p:pic>
        <p:nvPicPr>
          <p:cNvPr id="186" name="Google Shape;186;p25"/>
          <p:cNvPicPr preferRelativeResize="0"/>
          <p:nvPr/>
        </p:nvPicPr>
        <p:blipFill rotWithShape="1">
          <a:blip r:embed="rId5">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6"/>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Schematics</a:t>
            </a:r>
            <a:endParaRPr/>
          </a:p>
        </p:txBody>
      </p:sp>
      <p:pic>
        <p:nvPicPr>
          <p:cNvPr id="192" name="Google Shape;192;p26"/>
          <p:cNvPicPr preferRelativeResize="0"/>
          <p:nvPr/>
        </p:nvPicPr>
        <p:blipFill rotWithShape="1">
          <a:blip r:embed="rId3">
            <a:alphaModFix/>
          </a:blip>
          <a:srcRect b="527" l="5352" r="12295" t="0"/>
          <a:stretch/>
        </p:blipFill>
        <p:spPr>
          <a:xfrm>
            <a:off x="0" y="1017725"/>
            <a:ext cx="4571999" cy="3383509"/>
          </a:xfrm>
          <a:prstGeom prst="rect">
            <a:avLst/>
          </a:prstGeom>
          <a:noFill/>
          <a:ln>
            <a:noFill/>
          </a:ln>
        </p:spPr>
      </p:pic>
      <p:pic>
        <p:nvPicPr>
          <p:cNvPr id="193" name="Google Shape;193;p26"/>
          <p:cNvPicPr preferRelativeResize="0"/>
          <p:nvPr/>
        </p:nvPicPr>
        <p:blipFill rotWithShape="1">
          <a:blip r:embed="rId4">
            <a:alphaModFix/>
          </a:blip>
          <a:srcRect b="17082" l="652" r="8743" t="7994"/>
          <a:stretch/>
        </p:blipFill>
        <p:spPr>
          <a:xfrm>
            <a:off x="4572000" y="1017725"/>
            <a:ext cx="4572002" cy="1824789"/>
          </a:xfrm>
          <a:prstGeom prst="rect">
            <a:avLst/>
          </a:prstGeom>
          <a:noFill/>
          <a:ln>
            <a:noFill/>
          </a:ln>
        </p:spPr>
      </p:pic>
      <p:sp>
        <p:nvSpPr>
          <p:cNvPr id="194" name="Google Shape;194;p26"/>
          <p:cNvSpPr txBox="1"/>
          <p:nvPr/>
        </p:nvSpPr>
        <p:spPr>
          <a:xfrm>
            <a:off x="698600" y="4339150"/>
            <a:ext cx="2740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rPr>
              <a:t>Camera Package</a:t>
            </a:r>
            <a:endParaRPr sz="1100">
              <a:solidFill>
                <a:schemeClr val="dk2"/>
              </a:solidFill>
            </a:endParaRPr>
          </a:p>
        </p:txBody>
      </p:sp>
      <p:sp>
        <p:nvSpPr>
          <p:cNvPr id="195" name="Google Shape;195;p26"/>
          <p:cNvSpPr txBox="1"/>
          <p:nvPr/>
        </p:nvSpPr>
        <p:spPr>
          <a:xfrm>
            <a:off x="5524500" y="3069175"/>
            <a:ext cx="126900" cy="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96" name="Google Shape;196;p26"/>
          <p:cNvSpPr txBox="1"/>
          <p:nvPr/>
        </p:nvSpPr>
        <p:spPr>
          <a:xfrm>
            <a:off x="5487600" y="2842525"/>
            <a:ext cx="27408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2"/>
                </a:solidFill>
              </a:rPr>
              <a:t>Sensor Package</a:t>
            </a:r>
            <a:endParaRPr sz="1100">
              <a:solidFill>
                <a:schemeClr val="dk2"/>
              </a:solidFill>
            </a:endParaRPr>
          </a:p>
        </p:txBody>
      </p:sp>
      <p:cxnSp>
        <p:nvCxnSpPr>
          <p:cNvPr id="197" name="Google Shape;197;p26"/>
          <p:cNvCxnSpPr/>
          <p:nvPr/>
        </p:nvCxnSpPr>
        <p:spPr>
          <a:xfrm>
            <a:off x="4564125" y="890725"/>
            <a:ext cx="0" cy="4184100"/>
          </a:xfrm>
          <a:prstGeom prst="straightConnector1">
            <a:avLst/>
          </a:prstGeom>
          <a:noFill/>
          <a:ln cap="flat" cmpd="sng" w="9525">
            <a:solidFill>
              <a:schemeClr val="dk2"/>
            </a:solidFill>
            <a:prstDash val="solid"/>
            <a:round/>
            <a:headEnd len="med" w="med" type="none"/>
            <a:tailEnd len="med" w="med" type="none"/>
          </a:ln>
        </p:spPr>
      </p:cxnSp>
      <p:sp>
        <p:nvSpPr>
          <p:cNvPr id="198" name="Google Shape;198;p26"/>
          <p:cNvSpPr txBox="1"/>
          <p:nvPr>
            <p:ph idx="1" type="body"/>
          </p:nvPr>
        </p:nvSpPr>
        <p:spPr>
          <a:xfrm>
            <a:off x="311700" y="825075"/>
            <a:ext cx="2898900" cy="370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9" name="Google Shape;199;p26"/>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Power</a:t>
            </a:r>
            <a:endParaRPr/>
          </a:p>
        </p:txBody>
      </p:sp>
      <p:pic>
        <p:nvPicPr>
          <p:cNvPr id="200" name="Google Shape;200;p26"/>
          <p:cNvPicPr preferRelativeResize="0"/>
          <p:nvPr/>
        </p:nvPicPr>
        <p:blipFill rotWithShape="1">
          <a:blip r:embed="rId5">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7"/>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Schematics </a:t>
            </a:r>
            <a:endParaRPr/>
          </a:p>
        </p:txBody>
      </p:sp>
      <p:pic>
        <p:nvPicPr>
          <p:cNvPr id="206" name="Google Shape;206;p27"/>
          <p:cNvPicPr preferRelativeResize="0"/>
          <p:nvPr/>
        </p:nvPicPr>
        <p:blipFill rotWithShape="1">
          <a:blip r:embed="rId3">
            <a:alphaModFix/>
          </a:blip>
          <a:srcRect b="6953" l="3482" r="2133" t="4244"/>
          <a:stretch/>
        </p:blipFill>
        <p:spPr>
          <a:xfrm>
            <a:off x="830225" y="2762175"/>
            <a:ext cx="3444701" cy="2179199"/>
          </a:xfrm>
          <a:prstGeom prst="rect">
            <a:avLst/>
          </a:prstGeom>
          <a:noFill/>
          <a:ln>
            <a:noFill/>
          </a:ln>
        </p:spPr>
      </p:pic>
      <p:pic>
        <p:nvPicPr>
          <p:cNvPr id="207" name="Google Shape;207;p27"/>
          <p:cNvPicPr preferRelativeResize="0"/>
          <p:nvPr/>
        </p:nvPicPr>
        <p:blipFill rotWithShape="1">
          <a:blip r:embed="rId4">
            <a:alphaModFix/>
          </a:blip>
          <a:srcRect b="18930" l="5055" r="3201" t="6095"/>
          <a:stretch/>
        </p:blipFill>
        <p:spPr>
          <a:xfrm>
            <a:off x="830225" y="1017725"/>
            <a:ext cx="3325899" cy="1744450"/>
          </a:xfrm>
          <a:prstGeom prst="rect">
            <a:avLst/>
          </a:prstGeom>
          <a:noFill/>
          <a:ln>
            <a:noFill/>
          </a:ln>
        </p:spPr>
      </p:pic>
      <p:pic>
        <p:nvPicPr>
          <p:cNvPr id="208" name="Google Shape;208;p27"/>
          <p:cNvPicPr preferRelativeResize="0"/>
          <p:nvPr/>
        </p:nvPicPr>
        <p:blipFill rotWithShape="1">
          <a:blip r:embed="rId5">
            <a:alphaModFix/>
          </a:blip>
          <a:srcRect b="0" l="4956" r="3927" t="1068"/>
          <a:stretch/>
        </p:blipFill>
        <p:spPr>
          <a:xfrm>
            <a:off x="4329875" y="1008800"/>
            <a:ext cx="4158575" cy="3125900"/>
          </a:xfrm>
          <a:prstGeom prst="rect">
            <a:avLst/>
          </a:prstGeom>
          <a:noFill/>
          <a:ln>
            <a:noFill/>
          </a:ln>
        </p:spPr>
      </p:pic>
      <p:sp>
        <p:nvSpPr>
          <p:cNvPr id="209" name="Google Shape;209;p27"/>
          <p:cNvSpPr txBox="1"/>
          <p:nvPr/>
        </p:nvSpPr>
        <p:spPr>
          <a:xfrm>
            <a:off x="6109400" y="923075"/>
            <a:ext cx="2260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UV Light Sensor Breakout</a:t>
            </a:r>
            <a:endParaRPr sz="1100">
              <a:solidFill>
                <a:schemeClr val="dk2"/>
              </a:solidFill>
            </a:endParaRPr>
          </a:p>
        </p:txBody>
      </p:sp>
      <p:sp>
        <p:nvSpPr>
          <p:cNvPr id="210" name="Google Shape;210;p27"/>
          <p:cNvSpPr txBox="1"/>
          <p:nvPr/>
        </p:nvSpPr>
        <p:spPr>
          <a:xfrm>
            <a:off x="57100" y="1612975"/>
            <a:ext cx="2740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3.3V Buck Breakout</a:t>
            </a:r>
            <a:endParaRPr sz="1100">
              <a:solidFill>
                <a:schemeClr val="dk2"/>
              </a:solidFill>
            </a:endParaRPr>
          </a:p>
        </p:txBody>
      </p:sp>
      <p:sp>
        <p:nvSpPr>
          <p:cNvPr id="211" name="Google Shape;211;p27"/>
          <p:cNvSpPr txBox="1"/>
          <p:nvPr/>
        </p:nvSpPr>
        <p:spPr>
          <a:xfrm>
            <a:off x="57100" y="3674775"/>
            <a:ext cx="2740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5V Buck Breakout</a:t>
            </a:r>
            <a:endParaRPr sz="1100">
              <a:solidFill>
                <a:schemeClr val="dk2"/>
              </a:solidFill>
            </a:endParaRPr>
          </a:p>
        </p:txBody>
      </p:sp>
      <p:cxnSp>
        <p:nvCxnSpPr>
          <p:cNvPr id="212" name="Google Shape;212;p27"/>
          <p:cNvCxnSpPr/>
          <p:nvPr/>
        </p:nvCxnSpPr>
        <p:spPr>
          <a:xfrm>
            <a:off x="52425" y="3407150"/>
            <a:ext cx="4219500" cy="0"/>
          </a:xfrm>
          <a:prstGeom prst="straightConnector1">
            <a:avLst/>
          </a:prstGeom>
          <a:noFill/>
          <a:ln cap="flat" cmpd="sng" w="9525">
            <a:solidFill>
              <a:schemeClr val="dk2"/>
            </a:solidFill>
            <a:prstDash val="solid"/>
            <a:round/>
            <a:headEnd len="med" w="med" type="none"/>
            <a:tailEnd len="med" w="med" type="none"/>
          </a:ln>
        </p:spPr>
      </p:cxnSp>
      <p:cxnSp>
        <p:nvCxnSpPr>
          <p:cNvPr id="213" name="Google Shape;213;p27"/>
          <p:cNvCxnSpPr/>
          <p:nvPr/>
        </p:nvCxnSpPr>
        <p:spPr>
          <a:xfrm>
            <a:off x="4272775" y="1065825"/>
            <a:ext cx="0" cy="2340900"/>
          </a:xfrm>
          <a:prstGeom prst="straightConnector1">
            <a:avLst/>
          </a:prstGeom>
          <a:noFill/>
          <a:ln cap="flat" cmpd="sng" w="9525">
            <a:solidFill>
              <a:schemeClr val="dk2"/>
            </a:solidFill>
            <a:prstDash val="solid"/>
            <a:round/>
            <a:headEnd len="med" w="med" type="none"/>
            <a:tailEnd len="med" w="med" type="none"/>
          </a:ln>
        </p:spPr>
      </p:cxnSp>
      <p:sp>
        <p:nvSpPr>
          <p:cNvPr id="214" name="Google Shape;214;p27"/>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Breakouts</a:t>
            </a:r>
            <a:endParaRPr/>
          </a:p>
        </p:txBody>
      </p:sp>
      <p:pic>
        <p:nvPicPr>
          <p:cNvPr id="215" name="Google Shape;215;p27"/>
          <p:cNvPicPr preferRelativeResize="0"/>
          <p:nvPr/>
        </p:nvPicPr>
        <p:blipFill rotWithShape="1">
          <a:blip r:embed="rId6">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Design</a:t>
            </a:r>
            <a:endParaRPr/>
          </a:p>
        </p:txBody>
      </p:sp>
      <p:sp>
        <p:nvSpPr>
          <p:cNvPr id="221" name="Google Shape;221;p28"/>
          <p:cNvSpPr txBox="1"/>
          <p:nvPr>
            <p:ph idx="1" type="body"/>
          </p:nvPr>
        </p:nvSpPr>
        <p:spPr>
          <a:xfrm>
            <a:off x="311700" y="1214175"/>
            <a:ext cx="8304000" cy="3314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Open Sans"/>
              <a:buChar char="●"/>
            </a:pPr>
            <a:r>
              <a:rPr lang="en"/>
              <a:t>The layout for the sensor package is primarily concerned with a low footprint</a:t>
            </a:r>
            <a:endParaRPr/>
          </a:p>
          <a:p>
            <a:pPr indent="-342900" lvl="0" marL="457200" rtl="0" algn="l">
              <a:spcBef>
                <a:spcPts val="0"/>
              </a:spcBef>
              <a:spcAft>
                <a:spcPts val="0"/>
              </a:spcAft>
              <a:buSzPts val="1800"/>
              <a:buFont typeface="Open Sans"/>
              <a:buChar char="●"/>
            </a:pPr>
            <a:r>
              <a:rPr lang="en"/>
              <a:t>The </a:t>
            </a:r>
            <a:r>
              <a:rPr lang="en"/>
              <a:t>layouts were created in autodesk EAGLE</a:t>
            </a:r>
            <a:endParaRPr/>
          </a:p>
          <a:p>
            <a:pPr indent="-342900" lvl="0" marL="457200" rtl="0" algn="l">
              <a:spcBef>
                <a:spcPts val="0"/>
              </a:spcBef>
              <a:spcAft>
                <a:spcPts val="0"/>
              </a:spcAft>
              <a:buSzPts val="1800"/>
              <a:buFont typeface="Open Sans"/>
              <a:buChar char="●"/>
            </a:pPr>
            <a:r>
              <a:rPr lang="en"/>
              <a:t>The camera package PCB is 4 layers while the rest are 2 layers</a:t>
            </a:r>
            <a:endParaRPr/>
          </a:p>
          <a:p>
            <a:pPr indent="-342900" lvl="0" marL="457200" rtl="0" algn="l">
              <a:spcBef>
                <a:spcPts val="0"/>
              </a:spcBef>
              <a:spcAft>
                <a:spcPts val="0"/>
              </a:spcAft>
              <a:buSzPts val="1800"/>
              <a:buFont typeface="Open Sans"/>
              <a:buChar char="●"/>
            </a:pPr>
            <a:r>
              <a:rPr lang="en"/>
              <a:t>The layouts in this stage have options to enable some level of flexibility in design changes</a:t>
            </a:r>
            <a:endParaRPr/>
          </a:p>
        </p:txBody>
      </p:sp>
      <p:pic>
        <p:nvPicPr>
          <p:cNvPr id="222" name="Google Shape;222;p28"/>
          <p:cNvPicPr preferRelativeResize="0"/>
          <p:nvPr/>
        </p:nvPicPr>
        <p:blipFill rotWithShape="1">
          <a:blip r:embed="rId3">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9"/>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Camera Package PCB Layout</a:t>
            </a:r>
            <a:endParaRPr/>
          </a:p>
        </p:txBody>
      </p:sp>
      <p:sp>
        <p:nvSpPr>
          <p:cNvPr id="228" name="Google Shape;228;p29"/>
          <p:cNvSpPr txBox="1"/>
          <p:nvPr>
            <p:ph idx="1" type="body"/>
          </p:nvPr>
        </p:nvSpPr>
        <p:spPr>
          <a:xfrm>
            <a:off x="198875" y="1143725"/>
            <a:ext cx="3401700" cy="3384900"/>
          </a:xfrm>
          <a:prstGeom prst="rect">
            <a:avLst/>
          </a:prstGeom>
        </p:spPr>
        <p:txBody>
          <a:bodyPr anchorCtr="0" anchor="t" bIns="91425" lIns="91425" spcFirstLastPara="1" rIns="91425" wrap="square" tIns="91425">
            <a:normAutofit lnSpcReduction="20000"/>
          </a:bodyPr>
          <a:lstStyle/>
          <a:p>
            <a:pPr indent="-311150" lvl="0" marL="457200" rtl="0" algn="l">
              <a:lnSpc>
                <a:spcPct val="115000"/>
              </a:lnSpc>
              <a:spcBef>
                <a:spcPts val="0"/>
              </a:spcBef>
              <a:spcAft>
                <a:spcPts val="0"/>
              </a:spcAft>
              <a:buSzPts val="1300"/>
              <a:buChar char="●"/>
            </a:pPr>
            <a:r>
              <a:rPr lang="en" sz="1300"/>
              <a:t>4 layers (top and bottom layers are the primary signal layers with layers 2 &amp; 3 primarily being used for grounding)</a:t>
            </a:r>
            <a:endParaRPr sz="1300"/>
          </a:p>
          <a:p>
            <a:pPr indent="-311150" lvl="0" marL="457200" rtl="0" algn="l">
              <a:lnSpc>
                <a:spcPct val="115000"/>
              </a:lnSpc>
              <a:spcBef>
                <a:spcPts val="0"/>
              </a:spcBef>
              <a:spcAft>
                <a:spcPts val="0"/>
              </a:spcAft>
              <a:buSzPts val="1300"/>
              <a:buChar char="●"/>
            </a:pPr>
            <a:r>
              <a:rPr lang="en" sz="1300"/>
              <a:t>The regulator breakout boards connect via the two sets of three four pin headers shown in the bottom center</a:t>
            </a:r>
            <a:endParaRPr sz="1300"/>
          </a:p>
          <a:p>
            <a:pPr indent="-311150" lvl="0" marL="457200" rtl="0" algn="l">
              <a:lnSpc>
                <a:spcPct val="115000"/>
              </a:lnSpc>
              <a:spcBef>
                <a:spcPts val="0"/>
              </a:spcBef>
              <a:spcAft>
                <a:spcPts val="0"/>
              </a:spcAft>
              <a:buSzPts val="1300"/>
              <a:buChar char="●"/>
            </a:pPr>
            <a:r>
              <a:rPr lang="en" sz="1300"/>
              <a:t>The UV breakout connects via the 4-pin JST header shown in the center below the ESP</a:t>
            </a:r>
            <a:endParaRPr sz="1300"/>
          </a:p>
          <a:p>
            <a:pPr indent="-311150" lvl="0" marL="457200" rtl="0" algn="l">
              <a:lnSpc>
                <a:spcPct val="115000"/>
              </a:lnSpc>
              <a:spcBef>
                <a:spcPts val="0"/>
              </a:spcBef>
              <a:spcAft>
                <a:spcPts val="0"/>
              </a:spcAft>
              <a:buSzPts val="1300"/>
              <a:buChar char="●"/>
            </a:pPr>
            <a:r>
              <a:rPr lang="en" sz="1300"/>
              <a:t>Banana jack connections were provided to allow for testing even if integration of the power subsystem has issues</a:t>
            </a:r>
            <a:endParaRPr sz="1300"/>
          </a:p>
          <a:p>
            <a:pPr indent="0" lvl="0" marL="0" rtl="0" algn="l">
              <a:spcBef>
                <a:spcPts val="1200"/>
              </a:spcBef>
              <a:spcAft>
                <a:spcPts val="1200"/>
              </a:spcAft>
              <a:buNone/>
            </a:pPr>
            <a:r>
              <a:t/>
            </a:r>
            <a:endParaRPr sz="1100"/>
          </a:p>
        </p:txBody>
      </p:sp>
      <p:pic>
        <p:nvPicPr>
          <p:cNvPr id="229" name="Google Shape;229;p29"/>
          <p:cNvPicPr preferRelativeResize="0"/>
          <p:nvPr/>
        </p:nvPicPr>
        <p:blipFill rotWithShape="1">
          <a:blip r:embed="rId3">
            <a:alphaModFix/>
          </a:blip>
          <a:srcRect b="0" l="17143" r="15890" t="0"/>
          <a:stretch/>
        </p:blipFill>
        <p:spPr>
          <a:xfrm rot="5400000">
            <a:off x="4921434" y="707830"/>
            <a:ext cx="3277282" cy="4953050"/>
          </a:xfrm>
          <a:prstGeom prst="rect">
            <a:avLst/>
          </a:prstGeom>
          <a:noFill/>
          <a:ln>
            <a:noFill/>
          </a:ln>
        </p:spPr>
      </p:pic>
      <p:pic>
        <p:nvPicPr>
          <p:cNvPr id="230" name="Google Shape;230;p29"/>
          <p:cNvPicPr preferRelativeResize="0"/>
          <p:nvPr/>
        </p:nvPicPr>
        <p:blipFill rotWithShape="1">
          <a:blip r:embed="rId4">
            <a:alphaModFix/>
          </a:blip>
          <a:srcRect b="19224" l="0" r="0" t="0"/>
          <a:stretch/>
        </p:blipFill>
        <p:spPr>
          <a:xfrm>
            <a:off x="8002775" y="100275"/>
            <a:ext cx="1069500" cy="1069500"/>
          </a:xfrm>
          <a:prstGeom prst="ellipse">
            <a:avLst/>
          </a:prstGeom>
          <a:noFill/>
          <a:ln>
            <a:noFill/>
          </a:ln>
        </p:spPr>
      </p:pic>
      <p:cxnSp>
        <p:nvCxnSpPr>
          <p:cNvPr id="231" name="Google Shape;231;p29"/>
          <p:cNvCxnSpPr/>
          <p:nvPr/>
        </p:nvCxnSpPr>
        <p:spPr>
          <a:xfrm flipH="1">
            <a:off x="3762226" y="1485825"/>
            <a:ext cx="5400" cy="1371000"/>
          </a:xfrm>
          <a:prstGeom prst="straightConnector1">
            <a:avLst/>
          </a:prstGeom>
          <a:noFill/>
          <a:ln cap="flat" cmpd="sng" w="9525">
            <a:solidFill>
              <a:schemeClr val="dk2"/>
            </a:solidFill>
            <a:prstDash val="solid"/>
            <a:round/>
            <a:headEnd len="med" w="med" type="none"/>
            <a:tailEnd len="med" w="med" type="none"/>
          </a:ln>
        </p:spPr>
      </p:cxnSp>
      <p:sp>
        <p:nvSpPr>
          <p:cNvPr id="232" name="Google Shape;232;p29"/>
          <p:cNvSpPr txBox="1"/>
          <p:nvPr/>
        </p:nvSpPr>
        <p:spPr>
          <a:xfrm flipH="1" rot="-5400000">
            <a:off x="1929150" y="3140833"/>
            <a:ext cx="3707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2150 mils</a:t>
            </a:r>
            <a:endParaRPr sz="1800">
              <a:solidFill>
                <a:schemeClr val="dk2"/>
              </a:solidFill>
            </a:endParaRPr>
          </a:p>
        </p:txBody>
      </p:sp>
      <p:cxnSp>
        <p:nvCxnSpPr>
          <p:cNvPr id="233" name="Google Shape;233;p29"/>
          <p:cNvCxnSpPr/>
          <p:nvPr/>
        </p:nvCxnSpPr>
        <p:spPr>
          <a:xfrm>
            <a:off x="3764859" y="3934769"/>
            <a:ext cx="0" cy="888300"/>
          </a:xfrm>
          <a:prstGeom prst="straightConnector1">
            <a:avLst/>
          </a:prstGeom>
          <a:noFill/>
          <a:ln cap="flat" cmpd="sng" w="9525">
            <a:solidFill>
              <a:schemeClr val="dk2"/>
            </a:solidFill>
            <a:prstDash val="solid"/>
            <a:round/>
            <a:headEnd len="med" w="med" type="none"/>
            <a:tailEnd len="med" w="med" type="none"/>
          </a:ln>
        </p:spPr>
      </p:cxnSp>
      <p:cxnSp>
        <p:nvCxnSpPr>
          <p:cNvPr id="234" name="Google Shape;234;p29"/>
          <p:cNvCxnSpPr/>
          <p:nvPr/>
        </p:nvCxnSpPr>
        <p:spPr>
          <a:xfrm flipH="1" rot="10800000">
            <a:off x="4083549" y="1353456"/>
            <a:ext cx="1930500" cy="6300"/>
          </a:xfrm>
          <a:prstGeom prst="straightConnector1">
            <a:avLst/>
          </a:prstGeom>
          <a:noFill/>
          <a:ln cap="flat" cmpd="sng" w="9525">
            <a:solidFill>
              <a:schemeClr val="dk2"/>
            </a:solidFill>
            <a:prstDash val="solid"/>
            <a:round/>
            <a:headEnd len="med" w="med" type="none"/>
            <a:tailEnd len="med" w="med" type="none"/>
          </a:ln>
        </p:spPr>
      </p:cxnSp>
      <p:sp>
        <p:nvSpPr>
          <p:cNvPr id="235" name="Google Shape;235;p29"/>
          <p:cNvSpPr txBox="1"/>
          <p:nvPr/>
        </p:nvSpPr>
        <p:spPr>
          <a:xfrm>
            <a:off x="4712941" y="1143715"/>
            <a:ext cx="3694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3850 mils</a:t>
            </a:r>
            <a:endParaRPr sz="1800">
              <a:solidFill>
                <a:schemeClr val="dk2"/>
              </a:solidFill>
            </a:endParaRPr>
          </a:p>
        </p:txBody>
      </p:sp>
      <p:cxnSp>
        <p:nvCxnSpPr>
          <p:cNvPr id="236" name="Google Shape;236;p29"/>
          <p:cNvCxnSpPr/>
          <p:nvPr/>
        </p:nvCxnSpPr>
        <p:spPr>
          <a:xfrm>
            <a:off x="7082553" y="1353670"/>
            <a:ext cx="18771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0"/>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Sensor Package PCB Layout</a:t>
            </a:r>
            <a:endParaRPr/>
          </a:p>
        </p:txBody>
      </p:sp>
      <p:sp>
        <p:nvSpPr>
          <p:cNvPr id="242" name="Google Shape;242;p30"/>
          <p:cNvSpPr txBox="1"/>
          <p:nvPr>
            <p:ph idx="1" type="body"/>
          </p:nvPr>
        </p:nvSpPr>
        <p:spPr>
          <a:xfrm>
            <a:off x="209350" y="1217725"/>
            <a:ext cx="3454200" cy="34365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Unlike the camera package the buck regulator is on board to allow for a smaller profile</a:t>
            </a:r>
            <a:endParaRPr sz="1400"/>
          </a:p>
          <a:p>
            <a:pPr indent="-317500" lvl="0" marL="457200" rtl="0" algn="l">
              <a:spcBef>
                <a:spcPts val="0"/>
              </a:spcBef>
              <a:spcAft>
                <a:spcPts val="0"/>
              </a:spcAft>
              <a:buSzPts val="1400"/>
              <a:buChar char="●"/>
            </a:pPr>
            <a:r>
              <a:rPr lang="en" sz="1400"/>
              <a:t>The 9V battery power supply connects to this PCB via the screw connector seen in the bottom center of the PCB</a:t>
            </a:r>
            <a:endParaRPr sz="1400"/>
          </a:p>
        </p:txBody>
      </p:sp>
      <p:pic>
        <p:nvPicPr>
          <p:cNvPr id="243" name="Google Shape;243;p30"/>
          <p:cNvPicPr preferRelativeResize="0"/>
          <p:nvPr/>
        </p:nvPicPr>
        <p:blipFill>
          <a:blip r:embed="rId3">
            <a:alphaModFix/>
          </a:blip>
          <a:stretch>
            <a:fillRect/>
          </a:stretch>
        </p:blipFill>
        <p:spPr>
          <a:xfrm>
            <a:off x="4035981" y="1613672"/>
            <a:ext cx="4615892" cy="3529827"/>
          </a:xfrm>
          <a:prstGeom prst="rect">
            <a:avLst/>
          </a:prstGeom>
          <a:noFill/>
          <a:ln>
            <a:noFill/>
          </a:ln>
        </p:spPr>
      </p:pic>
      <p:cxnSp>
        <p:nvCxnSpPr>
          <p:cNvPr id="244" name="Google Shape;244;p30"/>
          <p:cNvCxnSpPr>
            <a:endCxn id="245" idx="3"/>
          </p:cNvCxnSpPr>
          <p:nvPr/>
        </p:nvCxnSpPr>
        <p:spPr>
          <a:xfrm>
            <a:off x="3938200" y="1664352"/>
            <a:ext cx="0" cy="921000"/>
          </a:xfrm>
          <a:prstGeom prst="straightConnector1">
            <a:avLst/>
          </a:prstGeom>
          <a:noFill/>
          <a:ln cap="flat" cmpd="sng" w="9525">
            <a:solidFill>
              <a:schemeClr val="dk2"/>
            </a:solidFill>
            <a:prstDash val="solid"/>
            <a:round/>
            <a:headEnd len="med" w="med" type="none"/>
            <a:tailEnd len="med" w="med" type="none"/>
          </a:ln>
        </p:spPr>
      </p:cxnSp>
      <p:sp>
        <p:nvSpPr>
          <p:cNvPr id="245" name="Google Shape;245;p30"/>
          <p:cNvSpPr txBox="1"/>
          <p:nvPr/>
        </p:nvSpPr>
        <p:spPr>
          <a:xfrm rot="-5400000">
            <a:off x="3275950" y="3016752"/>
            <a:ext cx="1324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2150 mils</a:t>
            </a:r>
            <a:endParaRPr sz="1800">
              <a:solidFill>
                <a:schemeClr val="dk2"/>
              </a:solidFill>
            </a:endParaRPr>
          </a:p>
        </p:txBody>
      </p:sp>
      <p:cxnSp>
        <p:nvCxnSpPr>
          <p:cNvPr id="246" name="Google Shape;246;p30"/>
          <p:cNvCxnSpPr/>
          <p:nvPr/>
        </p:nvCxnSpPr>
        <p:spPr>
          <a:xfrm>
            <a:off x="3917211" y="3909838"/>
            <a:ext cx="0" cy="1177200"/>
          </a:xfrm>
          <a:prstGeom prst="straightConnector1">
            <a:avLst/>
          </a:prstGeom>
          <a:noFill/>
          <a:ln cap="flat" cmpd="sng" w="9525">
            <a:solidFill>
              <a:schemeClr val="dk2"/>
            </a:solidFill>
            <a:prstDash val="solid"/>
            <a:round/>
            <a:headEnd len="med" w="med" type="none"/>
            <a:tailEnd len="med" w="med" type="none"/>
          </a:ln>
        </p:spPr>
      </p:cxnSp>
      <p:cxnSp>
        <p:nvCxnSpPr>
          <p:cNvPr id="247" name="Google Shape;247;p30"/>
          <p:cNvCxnSpPr>
            <a:endCxn id="248" idx="3"/>
          </p:cNvCxnSpPr>
          <p:nvPr/>
        </p:nvCxnSpPr>
        <p:spPr>
          <a:xfrm rot="10800000">
            <a:off x="7080908" y="1448574"/>
            <a:ext cx="1571100" cy="0"/>
          </a:xfrm>
          <a:prstGeom prst="straightConnector1">
            <a:avLst/>
          </a:prstGeom>
          <a:noFill/>
          <a:ln cap="flat" cmpd="sng" w="9525">
            <a:solidFill>
              <a:schemeClr val="dk2"/>
            </a:solidFill>
            <a:prstDash val="solid"/>
            <a:round/>
            <a:headEnd len="med" w="med" type="none"/>
            <a:tailEnd len="med" w="med" type="none"/>
          </a:ln>
        </p:spPr>
      </p:cxnSp>
      <p:sp>
        <p:nvSpPr>
          <p:cNvPr id="248" name="Google Shape;248;p30"/>
          <p:cNvSpPr txBox="1"/>
          <p:nvPr/>
        </p:nvSpPr>
        <p:spPr>
          <a:xfrm>
            <a:off x="5607008" y="1217724"/>
            <a:ext cx="1473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2560 mils</a:t>
            </a:r>
            <a:endParaRPr sz="1800">
              <a:solidFill>
                <a:schemeClr val="dk2"/>
              </a:solidFill>
            </a:endParaRPr>
          </a:p>
        </p:txBody>
      </p:sp>
      <p:cxnSp>
        <p:nvCxnSpPr>
          <p:cNvPr id="249" name="Google Shape;249;p30"/>
          <p:cNvCxnSpPr/>
          <p:nvPr/>
        </p:nvCxnSpPr>
        <p:spPr>
          <a:xfrm>
            <a:off x="4821458" y="642034"/>
            <a:ext cx="0" cy="1571100"/>
          </a:xfrm>
          <a:prstGeom prst="straightConnector1">
            <a:avLst/>
          </a:prstGeom>
          <a:noFill/>
          <a:ln cap="flat" cmpd="sng" w="9525">
            <a:solidFill>
              <a:schemeClr val="dk2"/>
            </a:solidFill>
            <a:prstDash val="solid"/>
            <a:round/>
            <a:headEnd len="med" w="med" type="none"/>
            <a:tailEnd len="med" w="med" type="none"/>
          </a:ln>
        </p:spPr>
      </p:cxnSp>
      <p:pic>
        <p:nvPicPr>
          <p:cNvPr id="250" name="Google Shape;250;p30"/>
          <p:cNvPicPr preferRelativeResize="0"/>
          <p:nvPr/>
        </p:nvPicPr>
        <p:blipFill rotWithShape="1">
          <a:blip r:embed="rId4">
            <a:alphaModFix/>
          </a:blip>
          <a:srcRect b="19224" l="0" r="0" t="0"/>
          <a:stretch/>
        </p:blipFill>
        <p:spPr>
          <a:xfrm>
            <a:off x="8002775" y="100275"/>
            <a:ext cx="1069500" cy="10695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Breakout Board PCB Layouts</a:t>
            </a:r>
            <a:endParaRPr/>
          </a:p>
        </p:txBody>
      </p:sp>
      <p:pic>
        <p:nvPicPr>
          <p:cNvPr id="256" name="Google Shape;256;p31"/>
          <p:cNvPicPr preferRelativeResize="0"/>
          <p:nvPr/>
        </p:nvPicPr>
        <p:blipFill>
          <a:blip r:embed="rId3">
            <a:alphaModFix/>
          </a:blip>
          <a:stretch>
            <a:fillRect/>
          </a:stretch>
        </p:blipFill>
        <p:spPr>
          <a:xfrm>
            <a:off x="6897175" y="2073412"/>
            <a:ext cx="2057701" cy="1661331"/>
          </a:xfrm>
          <a:prstGeom prst="rect">
            <a:avLst/>
          </a:prstGeom>
          <a:noFill/>
          <a:ln>
            <a:noFill/>
          </a:ln>
        </p:spPr>
      </p:pic>
      <p:pic>
        <p:nvPicPr>
          <p:cNvPr id="257" name="Google Shape;257;p31"/>
          <p:cNvPicPr preferRelativeResize="0"/>
          <p:nvPr/>
        </p:nvPicPr>
        <p:blipFill>
          <a:blip r:embed="rId4">
            <a:alphaModFix/>
          </a:blip>
          <a:stretch>
            <a:fillRect/>
          </a:stretch>
        </p:blipFill>
        <p:spPr>
          <a:xfrm>
            <a:off x="4334725" y="1963450"/>
            <a:ext cx="2057709" cy="1771300"/>
          </a:xfrm>
          <a:prstGeom prst="rect">
            <a:avLst/>
          </a:prstGeom>
          <a:noFill/>
          <a:ln>
            <a:noFill/>
          </a:ln>
        </p:spPr>
      </p:pic>
      <p:pic>
        <p:nvPicPr>
          <p:cNvPr id="258" name="Google Shape;258;p31"/>
          <p:cNvPicPr preferRelativeResize="0"/>
          <p:nvPr/>
        </p:nvPicPr>
        <p:blipFill>
          <a:blip r:embed="rId5">
            <a:alphaModFix/>
          </a:blip>
          <a:stretch>
            <a:fillRect/>
          </a:stretch>
        </p:blipFill>
        <p:spPr>
          <a:xfrm>
            <a:off x="194125" y="1247725"/>
            <a:ext cx="3712051" cy="3165251"/>
          </a:xfrm>
          <a:prstGeom prst="rect">
            <a:avLst/>
          </a:prstGeom>
          <a:noFill/>
          <a:ln>
            <a:noFill/>
          </a:ln>
        </p:spPr>
      </p:pic>
      <p:sp>
        <p:nvSpPr>
          <p:cNvPr id="259" name="Google Shape;259;p31"/>
          <p:cNvSpPr txBox="1"/>
          <p:nvPr/>
        </p:nvSpPr>
        <p:spPr>
          <a:xfrm>
            <a:off x="6607225" y="1611700"/>
            <a:ext cx="2637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5V Regulator Breakout</a:t>
            </a:r>
            <a:endParaRPr sz="1800">
              <a:solidFill>
                <a:schemeClr val="dk2"/>
              </a:solidFill>
            </a:endParaRPr>
          </a:p>
        </p:txBody>
      </p:sp>
      <p:pic>
        <p:nvPicPr>
          <p:cNvPr id="260" name="Google Shape;260;p31"/>
          <p:cNvPicPr preferRelativeResize="0"/>
          <p:nvPr/>
        </p:nvPicPr>
        <p:blipFill rotWithShape="1">
          <a:blip r:embed="rId6">
            <a:alphaModFix/>
          </a:blip>
          <a:srcRect b="19224" l="0" r="0" t="0"/>
          <a:stretch/>
        </p:blipFill>
        <p:spPr>
          <a:xfrm>
            <a:off x="8002775" y="100275"/>
            <a:ext cx="1069500" cy="1069500"/>
          </a:xfrm>
          <a:prstGeom prst="ellipse">
            <a:avLst/>
          </a:prstGeom>
          <a:noFill/>
          <a:ln>
            <a:noFill/>
          </a:ln>
        </p:spPr>
      </p:pic>
      <p:sp>
        <p:nvSpPr>
          <p:cNvPr id="261" name="Google Shape;261;p31"/>
          <p:cNvSpPr txBox="1"/>
          <p:nvPr/>
        </p:nvSpPr>
        <p:spPr>
          <a:xfrm>
            <a:off x="4044775" y="1444675"/>
            <a:ext cx="2637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3V Regulator Breakout</a:t>
            </a:r>
            <a:endParaRPr sz="1800">
              <a:solidFill>
                <a:schemeClr val="dk2"/>
              </a:solidFill>
            </a:endParaRPr>
          </a:p>
        </p:txBody>
      </p:sp>
      <p:sp>
        <p:nvSpPr>
          <p:cNvPr id="262" name="Google Shape;262;p31"/>
          <p:cNvSpPr txBox="1"/>
          <p:nvPr/>
        </p:nvSpPr>
        <p:spPr>
          <a:xfrm>
            <a:off x="385600" y="833425"/>
            <a:ext cx="3329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UV Light Sensor Breakout</a:t>
            </a:r>
            <a:endParaRPr sz="18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p:nvPr/>
        </p:nvSpPr>
        <p:spPr>
          <a:xfrm>
            <a:off x="3562700" y="4003125"/>
            <a:ext cx="5638975" cy="1156100"/>
          </a:xfrm>
          <a:custGeom>
            <a:rect b="b" l="l" r="r" t="t"/>
            <a:pathLst>
              <a:path extrusionOk="0" h="46244" w="225559">
                <a:moveTo>
                  <a:pt x="0" y="7235"/>
                </a:moveTo>
                <a:lnTo>
                  <a:pt x="61030" y="0"/>
                </a:lnTo>
                <a:lnTo>
                  <a:pt x="225559" y="41840"/>
                </a:lnTo>
                <a:lnTo>
                  <a:pt x="223986" y="46244"/>
                </a:lnTo>
                <a:lnTo>
                  <a:pt x="131183" y="45930"/>
                </a:lnTo>
                <a:lnTo>
                  <a:pt x="117341" y="45930"/>
                </a:lnTo>
                <a:close/>
              </a:path>
            </a:pathLst>
          </a:custGeom>
          <a:solidFill>
            <a:schemeClr val="lt2"/>
          </a:solidFill>
          <a:ln>
            <a:noFill/>
          </a:ln>
        </p:spPr>
      </p:sp>
      <p:sp>
        <p:nvSpPr>
          <p:cNvPr id="74" name="Google Shape;74;p14"/>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Motivations and Background</a:t>
            </a:r>
            <a:endParaRPr/>
          </a:p>
        </p:txBody>
      </p:sp>
      <p:sp>
        <p:nvSpPr>
          <p:cNvPr id="75" name="Google Shape;75;p14"/>
          <p:cNvSpPr txBox="1"/>
          <p:nvPr>
            <p:ph idx="1" type="body"/>
          </p:nvPr>
        </p:nvSpPr>
        <p:spPr>
          <a:xfrm>
            <a:off x="311700" y="936750"/>
            <a:ext cx="7554300" cy="14562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b="1" lang="en" sz="1600"/>
              <a:t>Needs:</a:t>
            </a:r>
            <a:endParaRPr b="1" sz="1600"/>
          </a:p>
          <a:p>
            <a:pPr indent="-330200" lvl="0" marL="457200" rtl="0" algn="l">
              <a:lnSpc>
                <a:spcPct val="95000"/>
              </a:lnSpc>
              <a:spcBef>
                <a:spcPts val="1200"/>
              </a:spcBef>
              <a:spcAft>
                <a:spcPts val="0"/>
              </a:spcAft>
              <a:buSzPts val="1600"/>
              <a:buChar char="●"/>
            </a:pPr>
            <a:r>
              <a:rPr lang="en" sz="1600"/>
              <a:t>Simple</a:t>
            </a:r>
            <a:r>
              <a:rPr lang="en" sz="1600"/>
              <a:t> and intuitive plant care assistant.</a:t>
            </a:r>
            <a:endParaRPr sz="1600"/>
          </a:p>
          <a:p>
            <a:pPr indent="-330200" lvl="0" marL="457200" rtl="0" algn="l">
              <a:lnSpc>
                <a:spcPct val="95000"/>
              </a:lnSpc>
              <a:spcBef>
                <a:spcPts val="0"/>
              </a:spcBef>
              <a:spcAft>
                <a:spcPts val="0"/>
              </a:spcAft>
              <a:buSzPts val="1600"/>
              <a:buChar char="●"/>
            </a:pPr>
            <a:r>
              <a:rPr lang="en" sz="1600"/>
              <a:t>Modular and scalable.</a:t>
            </a:r>
            <a:endParaRPr sz="1600"/>
          </a:p>
          <a:p>
            <a:pPr indent="-330200" lvl="0" marL="457200" rtl="0" algn="l">
              <a:lnSpc>
                <a:spcPct val="95000"/>
              </a:lnSpc>
              <a:spcBef>
                <a:spcPts val="0"/>
              </a:spcBef>
              <a:spcAft>
                <a:spcPts val="0"/>
              </a:spcAft>
              <a:buSzPts val="1600"/>
              <a:buChar char="●"/>
            </a:pPr>
            <a:r>
              <a:rPr lang="en" sz="1600"/>
              <a:t>Affordable.</a:t>
            </a:r>
            <a:endParaRPr sz="1600"/>
          </a:p>
        </p:txBody>
      </p:sp>
      <p:pic>
        <p:nvPicPr>
          <p:cNvPr id="76" name="Google Shape;76;p14"/>
          <p:cNvPicPr preferRelativeResize="0"/>
          <p:nvPr/>
        </p:nvPicPr>
        <p:blipFill>
          <a:blip r:embed="rId3">
            <a:alphaModFix/>
          </a:blip>
          <a:stretch>
            <a:fillRect/>
          </a:stretch>
        </p:blipFill>
        <p:spPr>
          <a:xfrm>
            <a:off x="8002775" y="100275"/>
            <a:ext cx="1069500" cy="1069500"/>
          </a:xfrm>
          <a:prstGeom prst="ellipse">
            <a:avLst/>
          </a:prstGeom>
          <a:noFill/>
          <a:ln>
            <a:noFill/>
          </a:ln>
        </p:spPr>
      </p:pic>
      <p:pic>
        <p:nvPicPr>
          <p:cNvPr id="77" name="Google Shape;77;p14"/>
          <p:cNvPicPr preferRelativeResize="0"/>
          <p:nvPr/>
        </p:nvPicPr>
        <p:blipFill rotWithShape="1">
          <a:blip r:embed="rId4">
            <a:alphaModFix/>
          </a:blip>
          <a:srcRect b="21073" l="0" r="0" t="0"/>
          <a:stretch/>
        </p:blipFill>
        <p:spPr>
          <a:xfrm>
            <a:off x="1076650" y="2299625"/>
            <a:ext cx="1745050" cy="2842076"/>
          </a:xfrm>
          <a:prstGeom prst="rect">
            <a:avLst/>
          </a:prstGeom>
          <a:noFill/>
          <a:ln>
            <a:noFill/>
          </a:ln>
        </p:spPr>
      </p:pic>
      <p:pic>
        <p:nvPicPr>
          <p:cNvPr id="78" name="Google Shape;78;p14"/>
          <p:cNvPicPr preferRelativeResize="0"/>
          <p:nvPr/>
        </p:nvPicPr>
        <p:blipFill>
          <a:blip r:embed="rId5">
            <a:alphaModFix/>
          </a:blip>
          <a:stretch>
            <a:fillRect/>
          </a:stretch>
        </p:blipFill>
        <p:spPr>
          <a:xfrm>
            <a:off x="6128340" y="1169775"/>
            <a:ext cx="2650025" cy="3971925"/>
          </a:xfrm>
          <a:prstGeom prst="rect">
            <a:avLst/>
          </a:prstGeom>
          <a:noFill/>
          <a:ln>
            <a:noFill/>
          </a:ln>
        </p:spPr>
      </p:pic>
      <p:sp>
        <p:nvSpPr>
          <p:cNvPr id="79" name="Google Shape;79;p14"/>
          <p:cNvSpPr/>
          <p:nvPr/>
        </p:nvSpPr>
        <p:spPr>
          <a:xfrm>
            <a:off x="2398750" y="3389675"/>
            <a:ext cx="306600" cy="13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0" name="Google Shape;80;p14"/>
          <p:cNvSpPr/>
          <p:nvPr/>
        </p:nvSpPr>
        <p:spPr>
          <a:xfrm>
            <a:off x="3575200" y="4191000"/>
            <a:ext cx="2891265" cy="945345"/>
          </a:xfrm>
          <a:custGeom>
            <a:rect b="b" l="l" r="r" t="t"/>
            <a:pathLst>
              <a:path extrusionOk="0" h="34733" w="105617">
                <a:moveTo>
                  <a:pt x="0" y="0"/>
                </a:moveTo>
                <a:lnTo>
                  <a:pt x="105617" y="34733"/>
                </a:lnTo>
                <a:lnTo>
                  <a:pt x="0" y="34379"/>
                </a:lnTo>
                <a:close/>
              </a:path>
            </a:pathLst>
          </a:custGeom>
          <a:solidFill>
            <a:srgbClr val="D9D9D9"/>
          </a:solidFill>
          <a:ln cap="flat" cmpd="sng" w="9525">
            <a:solidFill>
              <a:srgbClr val="D9D9D9"/>
            </a:solidFill>
            <a:prstDash val="solid"/>
            <a:round/>
            <a:headEnd len="med" w="med" type="none"/>
            <a:tailEnd len="med" w="med" type="none"/>
          </a:ln>
        </p:spPr>
      </p:sp>
      <p:grpSp>
        <p:nvGrpSpPr>
          <p:cNvPr id="81" name="Google Shape;81;p14"/>
          <p:cNvGrpSpPr/>
          <p:nvPr/>
        </p:nvGrpSpPr>
        <p:grpSpPr>
          <a:xfrm>
            <a:off x="4107196" y="3390429"/>
            <a:ext cx="1069511" cy="905122"/>
            <a:chOff x="4026049" y="3603225"/>
            <a:chExt cx="954750" cy="808000"/>
          </a:xfrm>
        </p:grpSpPr>
        <p:pic>
          <p:nvPicPr>
            <p:cNvPr id="82" name="Google Shape;82;p14"/>
            <p:cNvPicPr preferRelativeResize="0"/>
            <p:nvPr/>
          </p:nvPicPr>
          <p:blipFill>
            <a:blip r:embed="rId6">
              <a:alphaModFix/>
            </a:blip>
            <a:stretch>
              <a:fillRect/>
            </a:stretch>
          </p:blipFill>
          <p:spPr>
            <a:xfrm rot="-190551">
              <a:off x="4046359" y="3627964"/>
              <a:ext cx="914130" cy="758522"/>
            </a:xfrm>
            <a:prstGeom prst="rect">
              <a:avLst/>
            </a:prstGeom>
            <a:noFill/>
            <a:ln>
              <a:noFill/>
            </a:ln>
          </p:spPr>
        </p:pic>
        <p:sp>
          <p:nvSpPr>
            <p:cNvPr id="83" name="Google Shape;83;p14"/>
            <p:cNvSpPr/>
            <p:nvPr/>
          </p:nvSpPr>
          <p:spPr>
            <a:xfrm>
              <a:off x="4597275" y="3974025"/>
              <a:ext cx="25200" cy="372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 name="Google Shape;84;p14"/>
            <p:cNvSpPr/>
            <p:nvPr/>
          </p:nvSpPr>
          <p:spPr>
            <a:xfrm>
              <a:off x="4599675" y="3978375"/>
              <a:ext cx="20400" cy="28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 name="Google Shape;85;p14"/>
            <p:cNvSpPr/>
            <p:nvPr/>
          </p:nvSpPr>
          <p:spPr>
            <a:xfrm>
              <a:off x="4601325" y="3981525"/>
              <a:ext cx="17100" cy="22200"/>
            </a:xfrm>
            <a:prstGeom prst="ellipse">
              <a:avLst/>
            </a:prstGeom>
            <a:solidFill>
              <a:srgbClr val="2828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14"/>
            <p:cNvSpPr/>
            <p:nvPr/>
          </p:nvSpPr>
          <p:spPr>
            <a:xfrm rot="-3913492">
              <a:off x="4605037" y="3994892"/>
              <a:ext cx="4295" cy="14378"/>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4"/>
            <p:cNvSpPr/>
            <p:nvPr/>
          </p:nvSpPr>
          <p:spPr>
            <a:xfrm>
              <a:off x="4610025" y="3981525"/>
              <a:ext cx="8400" cy="3600"/>
            </a:xfrm>
            <a:prstGeom prst="sun">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2"/>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selection</a:t>
            </a:r>
            <a:endParaRPr/>
          </a:p>
        </p:txBody>
      </p:sp>
      <p:sp>
        <p:nvSpPr>
          <p:cNvPr id="268" name="Google Shape;268;p32"/>
          <p:cNvSpPr txBox="1"/>
          <p:nvPr>
            <p:ph idx="1" type="body"/>
          </p:nvPr>
        </p:nvSpPr>
        <p:spPr>
          <a:xfrm>
            <a:off x="311700" y="825075"/>
            <a:ext cx="7368000" cy="3703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a:t>Fabrizio:</a:t>
            </a:r>
            <a:endParaRPr/>
          </a:p>
          <a:p>
            <a:pPr indent="-334327" lvl="0" marL="457200" rtl="0" algn="l">
              <a:spcBef>
                <a:spcPts val="1200"/>
              </a:spcBef>
              <a:spcAft>
                <a:spcPts val="0"/>
              </a:spcAft>
              <a:buSzPct val="100000"/>
              <a:buChar char="●"/>
            </a:pPr>
            <a:r>
              <a:rPr lang="en"/>
              <a:t>Wifi:</a:t>
            </a:r>
            <a:endParaRPr/>
          </a:p>
          <a:p>
            <a:pPr indent="-310832" lvl="1" marL="914400" rtl="0" algn="l">
              <a:spcBef>
                <a:spcPts val="0"/>
              </a:spcBef>
              <a:spcAft>
                <a:spcPts val="0"/>
              </a:spcAft>
              <a:buSzPct val="100000"/>
              <a:buChar char="○"/>
            </a:pPr>
            <a:r>
              <a:rPr lang="en"/>
              <a:t>Satisfies</a:t>
            </a:r>
            <a:r>
              <a:rPr lang="en"/>
              <a:t> requirement of long range for interfacing between microcontroller units and </a:t>
            </a:r>
            <a:r>
              <a:rPr lang="en"/>
              <a:t>smartphone</a:t>
            </a:r>
            <a:r>
              <a:rPr lang="en"/>
              <a:t>.</a:t>
            </a:r>
            <a:endParaRPr/>
          </a:p>
          <a:p>
            <a:pPr indent="-334327" lvl="0" marL="457200" rtl="0" algn="l">
              <a:spcBef>
                <a:spcPts val="0"/>
              </a:spcBef>
              <a:spcAft>
                <a:spcPts val="0"/>
              </a:spcAft>
              <a:buSzPct val="100000"/>
              <a:buChar char="●"/>
            </a:pPr>
            <a:r>
              <a:rPr lang="en"/>
              <a:t>Bluetooth Low Energy:</a:t>
            </a:r>
            <a:endParaRPr/>
          </a:p>
          <a:p>
            <a:pPr indent="-310832" lvl="1" marL="914400" rtl="0" algn="l">
              <a:spcBef>
                <a:spcPts val="0"/>
              </a:spcBef>
              <a:spcAft>
                <a:spcPts val="0"/>
              </a:spcAft>
              <a:buSzPct val="100000"/>
              <a:buChar char="○"/>
            </a:pPr>
            <a:r>
              <a:rPr lang="en"/>
              <a:t>Satisfies requirement of short range interfacing between two microcontroller units.</a:t>
            </a:r>
            <a:endParaRPr/>
          </a:p>
          <a:p>
            <a:pPr indent="-310832" lvl="1" marL="914400" rtl="0" algn="l">
              <a:spcBef>
                <a:spcPts val="0"/>
              </a:spcBef>
              <a:spcAft>
                <a:spcPts val="0"/>
              </a:spcAft>
              <a:buSzPct val="100000"/>
              <a:buChar char="○"/>
            </a:pPr>
            <a:r>
              <a:rPr lang="en"/>
              <a:t>Satisfies requirement of ultra low power consumption to maximize battery life.</a:t>
            </a:r>
            <a:endParaRPr/>
          </a:p>
          <a:p>
            <a:pPr indent="-334327" lvl="0" marL="457200" rtl="0" algn="l">
              <a:spcBef>
                <a:spcPts val="0"/>
              </a:spcBef>
              <a:spcAft>
                <a:spcPts val="0"/>
              </a:spcAft>
              <a:buSzPct val="100000"/>
              <a:buChar char="●"/>
            </a:pPr>
            <a:r>
              <a:rPr lang="en"/>
              <a:t>ESP-IDF:</a:t>
            </a:r>
            <a:endParaRPr/>
          </a:p>
          <a:p>
            <a:pPr indent="-310832" lvl="1" marL="914400" rtl="0" algn="l">
              <a:spcBef>
                <a:spcPts val="0"/>
              </a:spcBef>
              <a:spcAft>
                <a:spcPts val="0"/>
              </a:spcAft>
              <a:buSzPct val="100000"/>
              <a:buChar char="○"/>
            </a:pPr>
            <a:r>
              <a:rPr lang="en"/>
              <a:t>Provides native support for FreeRTOS allowing for more robust implementation of a task driven application</a:t>
            </a:r>
            <a:endParaRPr/>
          </a:p>
          <a:p>
            <a:pPr indent="-310832" lvl="1" marL="914400" rtl="0" algn="l">
              <a:spcBef>
                <a:spcPts val="0"/>
              </a:spcBef>
              <a:spcAft>
                <a:spcPts val="0"/>
              </a:spcAft>
              <a:buSzPct val="100000"/>
              <a:buChar char="○"/>
            </a:pPr>
            <a:r>
              <a:rPr lang="en"/>
              <a:t>Allows for more control and flexibility over memory management, hardware peripherals, and power management.</a:t>
            </a:r>
            <a:endParaRPr/>
          </a:p>
          <a:p>
            <a:pPr indent="0" lvl="0" marL="0" rtl="0" algn="l">
              <a:spcBef>
                <a:spcPts val="1200"/>
              </a:spcBef>
              <a:spcAft>
                <a:spcPts val="1200"/>
              </a:spcAft>
              <a:buNone/>
            </a:pPr>
            <a:r>
              <a:t/>
            </a:r>
            <a:endParaRPr/>
          </a:p>
        </p:txBody>
      </p:sp>
      <p:sp>
        <p:nvSpPr>
          <p:cNvPr id="269" name="Google Shape;269;p32"/>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Clr>
                <a:schemeClr val="dk1"/>
              </a:buClr>
              <a:buSzPts val="523"/>
              <a:buFont typeface="Arial"/>
              <a:buNone/>
            </a:pPr>
            <a:r>
              <a:rPr lang="en"/>
              <a:t>Embedded</a:t>
            </a:r>
            <a:endParaRPr/>
          </a:p>
        </p:txBody>
      </p:sp>
      <p:pic>
        <p:nvPicPr>
          <p:cNvPr id="270" name="Google Shape;270;p32"/>
          <p:cNvPicPr preferRelativeResize="0"/>
          <p:nvPr/>
        </p:nvPicPr>
        <p:blipFill rotWithShape="1">
          <a:blip r:embed="rId3">
            <a:alphaModFix/>
          </a:blip>
          <a:srcRect b="14961" l="12392" r="34354" t="14996"/>
          <a:stretch/>
        </p:blipFill>
        <p:spPr>
          <a:xfrm rot="-5400000">
            <a:off x="7960925" y="113325"/>
            <a:ext cx="1124400" cy="1098300"/>
          </a:xfrm>
          <a:prstGeom prst="ellips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3"/>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design</a:t>
            </a:r>
            <a:endParaRPr i="1" sz="1688">
              <a:solidFill>
                <a:srgbClr val="666666"/>
              </a:solidFill>
            </a:endParaRPr>
          </a:p>
        </p:txBody>
      </p:sp>
      <p:sp>
        <p:nvSpPr>
          <p:cNvPr id="276" name="Google Shape;276;p33"/>
          <p:cNvSpPr txBox="1"/>
          <p:nvPr>
            <p:ph idx="1" type="body"/>
          </p:nvPr>
        </p:nvSpPr>
        <p:spPr>
          <a:xfrm>
            <a:off x="482400" y="1472100"/>
            <a:ext cx="2898900" cy="257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Simplified software flow diagram for the main MCU on the camera package device and secondary sensor package MCU.</a:t>
            </a:r>
            <a:endParaRPr/>
          </a:p>
        </p:txBody>
      </p:sp>
      <p:sp>
        <p:nvSpPr>
          <p:cNvPr id="277" name="Google Shape;277;p33"/>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Embedded</a:t>
            </a:r>
            <a:endParaRPr/>
          </a:p>
        </p:txBody>
      </p:sp>
      <p:pic>
        <p:nvPicPr>
          <p:cNvPr id="278" name="Google Shape;278;p33"/>
          <p:cNvPicPr preferRelativeResize="0"/>
          <p:nvPr/>
        </p:nvPicPr>
        <p:blipFill>
          <a:blip r:embed="rId3">
            <a:alphaModFix/>
          </a:blip>
          <a:stretch>
            <a:fillRect/>
          </a:stretch>
        </p:blipFill>
        <p:spPr>
          <a:xfrm>
            <a:off x="4411875" y="1259250"/>
            <a:ext cx="3964027" cy="1933251"/>
          </a:xfrm>
          <a:prstGeom prst="rect">
            <a:avLst/>
          </a:prstGeom>
          <a:noFill/>
          <a:ln>
            <a:noFill/>
          </a:ln>
        </p:spPr>
      </p:pic>
      <p:pic>
        <p:nvPicPr>
          <p:cNvPr id="279" name="Google Shape;279;p33"/>
          <p:cNvPicPr preferRelativeResize="0"/>
          <p:nvPr/>
        </p:nvPicPr>
        <p:blipFill>
          <a:blip r:embed="rId4">
            <a:alphaModFix/>
          </a:blip>
          <a:stretch>
            <a:fillRect/>
          </a:stretch>
        </p:blipFill>
        <p:spPr>
          <a:xfrm>
            <a:off x="4287700" y="3478675"/>
            <a:ext cx="4088199" cy="1549550"/>
          </a:xfrm>
          <a:prstGeom prst="rect">
            <a:avLst/>
          </a:prstGeom>
          <a:noFill/>
          <a:ln>
            <a:noFill/>
          </a:ln>
        </p:spPr>
      </p:pic>
      <p:sp>
        <p:nvSpPr>
          <p:cNvPr id="280" name="Google Shape;280;p33"/>
          <p:cNvSpPr txBox="1"/>
          <p:nvPr/>
        </p:nvSpPr>
        <p:spPr>
          <a:xfrm>
            <a:off x="5407075" y="3157025"/>
            <a:ext cx="358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Sensor Package</a:t>
            </a:r>
            <a:endParaRPr>
              <a:solidFill>
                <a:schemeClr val="dk2"/>
              </a:solidFill>
            </a:endParaRPr>
          </a:p>
        </p:txBody>
      </p:sp>
      <p:sp>
        <p:nvSpPr>
          <p:cNvPr id="281" name="Google Shape;281;p33"/>
          <p:cNvSpPr txBox="1"/>
          <p:nvPr/>
        </p:nvSpPr>
        <p:spPr>
          <a:xfrm>
            <a:off x="5256300" y="825150"/>
            <a:ext cx="358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rPr>
              <a:t>Camera</a:t>
            </a:r>
            <a:r>
              <a:rPr lang="en">
                <a:solidFill>
                  <a:schemeClr val="dk2"/>
                </a:solidFill>
              </a:rPr>
              <a:t> Package</a:t>
            </a:r>
            <a:endParaRPr>
              <a:solidFill>
                <a:schemeClr val="dk2"/>
              </a:solidFill>
            </a:endParaRPr>
          </a:p>
        </p:txBody>
      </p:sp>
      <p:pic>
        <p:nvPicPr>
          <p:cNvPr id="282" name="Google Shape;282;p33"/>
          <p:cNvPicPr preferRelativeResize="0"/>
          <p:nvPr/>
        </p:nvPicPr>
        <p:blipFill rotWithShape="1">
          <a:blip r:embed="rId5">
            <a:alphaModFix/>
          </a:blip>
          <a:srcRect b="14961" l="12392" r="34354" t="14996"/>
          <a:stretch/>
        </p:blipFill>
        <p:spPr>
          <a:xfrm rot="-5400000">
            <a:off x="7960925" y="113325"/>
            <a:ext cx="1124400" cy="10983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4"/>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Prototyping and testing </a:t>
            </a:r>
            <a:endParaRPr/>
          </a:p>
        </p:txBody>
      </p:sp>
      <p:sp>
        <p:nvSpPr>
          <p:cNvPr id="288" name="Google Shape;288;p34"/>
          <p:cNvSpPr txBox="1"/>
          <p:nvPr>
            <p:ph idx="1" type="body"/>
          </p:nvPr>
        </p:nvSpPr>
        <p:spPr>
          <a:xfrm>
            <a:off x="311700" y="1073875"/>
            <a:ext cx="2898900" cy="3454800"/>
          </a:xfrm>
          <a:prstGeom prst="rect">
            <a:avLst/>
          </a:prstGeom>
        </p:spPr>
        <p:txBody>
          <a:bodyPr anchorCtr="0" anchor="t" bIns="91425" lIns="91425" spcFirstLastPara="1" rIns="91425" wrap="square" tIns="91425">
            <a:normAutofit fontScale="92500" lnSpcReduction="10000"/>
          </a:bodyPr>
          <a:lstStyle/>
          <a:p>
            <a:pPr indent="-334327" lvl="0" marL="457200" rtl="0" algn="l">
              <a:spcBef>
                <a:spcPts val="0"/>
              </a:spcBef>
              <a:spcAft>
                <a:spcPts val="0"/>
              </a:spcAft>
              <a:buSzPct val="100000"/>
              <a:buChar char="●"/>
            </a:pPr>
            <a:r>
              <a:rPr lang="en"/>
              <a:t>Prototype</a:t>
            </a:r>
            <a:r>
              <a:rPr lang="en"/>
              <a:t> camera package connected to ultraviolet light sensor</a:t>
            </a:r>
            <a:endParaRPr/>
          </a:p>
          <a:p>
            <a:pPr indent="-334327" lvl="0" marL="457200" rtl="0" algn="l">
              <a:spcBef>
                <a:spcPts val="0"/>
              </a:spcBef>
              <a:spcAft>
                <a:spcPts val="0"/>
              </a:spcAft>
              <a:buSzPct val="100000"/>
              <a:buChar char="●"/>
            </a:pPr>
            <a:r>
              <a:rPr lang="en"/>
              <a:t>Prototype sensor package connected to </a:t>
            </a:r>
            <a:r>
              <a:rPr lang="en"/>
              <a:t>temperature</a:t>
            </a:r>
            <a:r>
              <a:rPr lang="en"/>
              <a:t> and humidity sensor</a:t>
            </a:r>
            <a:endParaRPr/>
          </a:p>
          <a:p>
            <a:pPr indent="-334327" lvl="0" marL="457200" rtl="0" algn="l">
              <a:spcBef>
                <a:spcPts val="0"/>
              </a:spcBef>
              <a:spcAft>
                <a:spcPts val="0"/>
              </a:spcAft>
              <a:buSzPct val="100000"/>
              <a:buChar char="●"/>
            </a:pPr>
            <a:r>
              <a:rPr lang="en"/>
              <a:t>Currently implementing WiFi communication testing and overall software flow.</a:t>
            </a:r>
            <a:endParaRPr/>
          </a:p>
        </p:txBody>
      </p:sp>
      <p:sp>
        <p:nvSpPr>
          <p:cNvPr id="289" name="Google Shape;289;p34"/>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Embedded</a:t>
            </a:r>
            <a:endParaRPr/>
          </a:p>
        </p:txBody>
      </p:sp>
      <p:pic>
        <p:nvPicPr>
          <p:cNvPr id="290" name="Google Shape;290;p34"/>
          <p:cNvPicPr preferRelativeResize="0"/>
          <p:nvPr/>
        </p:nvPicPr>
        <p:blipFill>
          <a:blip r:embed="rId3">
            <a:alphaModFix/>
          </a:blip>
          <a:stretch>
            <a:fillRect/>
          </a:stretch>
        </p:blipFill>
        <p:spPr>
          <a:xfrm>
            <a:off x="3825700" y="1224663"/>
            <a:ext cx="4148275" cy="2995776"/>
          </a:xfrm>
          <a:prstGeom prst="rect">
            <a:avLst/>
          </a:prstGeom>
          <a:noFill/>
          <a:ln>
            <a:noFill/>
          </a:ln>
        </p:spPr>
      </p:pic>
      <p:pic>
        <p:nvPicPr>
          <p:cNvPr id="291" name="Google Shape;291;p34"/>
          <p:cNvPicPr preferRelativeResize="0"/>
          <p:nvPr/>
        </p:nvPicPr>
        <p:blipFill rotWithShape="1">
          <a:blip r:embed="rId4">
            <a:alphaModFix/>
          </a:blip>
          <a:srcRect b="14961" l="12392" r="34354" t="14996"/>
          <a:stretch/>
        </p:blipFill>
        <p:spPr>
          <a:xfrm rot="-5400000">
            <a:off x="7960925" y="113325"/>
            <a:ext cx="1124400" cy="1098300"/>
          </a:xfrm>
          <a:prstGeom prst="ellipse">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5"/>
          <p:cNvSpPr/>
          <p:nvPr/>
        </p:nvSpPr>
        <p:spPr>
          <a:xfrm>
            <a:off x="13" y="-999525"/>
            <a:ext cx="9143982" cy="1945890"/>
          </a:xfrm>
          <a:prstGeom prst="flowChartDocumen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 name="Google Shape;297;p35"/>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Selection</a:t>
            </a:r>
            <a:endParaRPr>
              <a:solidFill>
                <a:srgbClr val="FFFFFF"/>
              </a:solidFill>
            </a:endParaRPr>
          </a:p>
        </p:txBody>
      </p:sp>
      <p:sp>
        <p:nvSpPr>
          <p:cNvPr id="298" name="Google Shape;298;p35"/>
          <p:cNvSpPr txBox="1"/>
          <p:nvPr>
            <p:ph idx="1" type="body"/>
          </p:nvPr>
        </p:nvSpPr>
        <p:spPr>
          <a:xfrm>
            <a:off x="44150" y="945013"/>
            <a:ext cx="4395600" cy="1443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Open Sans"/>
              <a:buChar char="●"/>
            </a:pPr>
            <a:r>
              <a:rPr lang="en"/>
              <a:t>Web services</a:t>
            </a:r>
            <a:endParaRPr/>
          </a:p>
          <a:p>
            <a:pPr indent="-317500" lvl="1" marL="914400" rtl="0" algn="l">
              <a:spcBef>
                <a:spcPts val="0"/>
              </a:spcBef>
              <a:spcAft>
                <a:spcPts val="0"/>
              </a:spcAft>
              <a:buSzPts val="1400"/>
              <a:buFont typeface="Open Sans"/>
              <a:buChar char="○"/>
            </a:pPr>
            <a:r>
              <a:rPr lang="en"/>
              <a:t>API Gateway - Express.js</a:t>
            </a:r>
            <a:endParaRPr/>
          </a:p>
          <a:p>
            <a:pPr indent="-317500" lvl="1" marL="914400" rtl="0" algn="l">
              <a:spcBef>
                <a:spcPts val="0"/>
              </a:spcBef>
              <a:spcAft>
                <a:spcPts val="0"/>
              </a:spcAft>
              <a:buSzPts val="1400"/>
              <a:buFont typeface="Open Sans"/>
              <a:buChar char="○"/>
            </a:pPr>
            <a:r>
              <a:rPr lang="en"/>
              <a:t>Web Client - React </a:t>
            </a:r>
            <a:endParaRPr/>
          </a:p>
          <a:p>
            <a:pPr indent="-317500" lvl="1" marL="914400" rtl="0" algn="l">
              <a:spcBef>
                <a:spcPts val="0"/>
              </a:spcBef>
              <a:spcAft>
                <a:spcPts val="0"/>
              </a:spcAft>
              <a:buSzPts val="1400"/>
              <a:buFont typeface="Open Sans"/>
              <a:buChar char="○"/>
            </a:pPr>
            <a:r>
              <a:rPr lang="en"/>
              <a:t>Mobile Client - iOS</a:t>
            </a:r>
            <a:endParaRPr/>
          </a:p>
        </p:txBody>
      </p:sp>
      <p:pic>
        <p:nvPicPr>
          <p:cNvPr id="299" name="Google Shape;299;p35"/>
          <p:cNvPicPr preferRelativeResize="0"/>
          <p:nvPr/>
        </p:nvPicPr>
        <p:blipFill>
          <a:blip r:embed="rId3">
            <a:alphaModFix/>
          </a:blip>
          <a:stretch>
            <a:fillRect/>
          </a:stretch>
        </p:blipFill>
        <p:spPr>
          <a:xfrm>
            <a:off x="8002775" y="100275"/>
            <a:ext cx="1069500" cy="1069500"/>
          </a:xfrm>
          <a:prstGeom prst="ellipse">
            <a:avLst/>
          </a:prstGeom>
          <a:noFill/>
          <a:ln>
            <a:noFill/>
          </a:ln>
        </p:spPr>
      </p:pic>
      <p:cxnSp>
        <p:nvCxnSpPr>
          <p:cNvPr id="300" name="Google Shape;300;p35"/>
          <p:cNvCxnSpPr/>
          <p:nvPr/>
        </p:nvCxnSpPr>
        <p:spPr>
          <a:xfrm flipH="1" rot="10800000">
            <a:off x="11750" y="552675"/>
            <a:ext cx="3174900" cy="3600"/>
          </a:xfrm>
          <a:prstGeom prst="straightConnector1">
            <a:avLst/>
          </a:prstGeom>
          <a:noFill/>
          <a:ln cap="flat" cmpd="sng" w="28575">
            <a:solidFill>
              <a:srgbClr val="FFD966"/>
            </a:solidFill>
            <a:prstDash val="solid"/>
            <a:round/>
            <a:headEnd len="med" w="med" type="none"/>
            <a:tailEnd len="med" w="med" type="none"/>
          </a:ln>
        </p:spPr>
      </p:cxnSp>
      <p:sp>
        <p:nvSpPr>
          <p:cNvPr id="301" name="Google Shape;301;p35"/>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Web Services</a:t>
            </a:r>
            <a:endParaRPr/>
          </a:p>
        </p:txBody>
      </p:sp>
      <p:sp>
        <p:nvSpPr>
          <p:cNvPr id="302" name="Google Shape;302;p35"/>
          <p:cNvSpPr txBox="1"/>
          <p:nvPr/>
        </p:nvSpPr>
        <p:spPr>
          <a:xfrm>
            <a:off x="4439750" y="945025"/>
            <a:ext cx="4632600" cy="1443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Machine Learning</a:t>
            </a:r>
            <a:endParaRPr sz="1800">
              <a:solidFill>
                <a:schemeClr val="dk2"/>
              </a:solidFill>
              <a:latin typeface="Open Sans"/>
              <a:ea typeface="Open Sans"/>
              <a:cs typeface="Open Sans"/>
              <a:sym typeface="Open Sans"/>
            </a:endParaRPr>
          </a:p>
          <a:p>
            <a:pPr indent="-323850" lvl="1" marL="914400" rtl="0" algn="l">
              <a:lnSpc>
                <a:spcPct val="95000"/>
              </a:lnSpc>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Thresholding - OpenCV</a:t>
            </a:r>
            <a:endParaRPr sz="1500">
              <a:solidFill>
                <a:schemeClr val="dk2"/>
              </a:solidFill>
              <a:latin typeface="Open Sans"/>
              <a:ea typeface="Open Sans"/>
              <a:cs typeface="Open Sans"/>
              <a:sym typeface="Open Sans"/>
            </a:endParaRPr>
          </a:p>
          <a:p>
            <a:pPr indent="-323850" lvl="1" marL="914400" rtl="0" algn="l">
              <a:lnSpc>
                <a:spcPct val="95000"/>
              </a:lnSpc>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Image Classification (CNN) - Tensorflow</a:t>
            </a:r>
            <a:endParaRPr sz="1500">
              <a:solidFill>
                <a:schemeClr val="dk2"/>
              </a:solidFill>
              <a:latin typeface="Open Sans"/>
              <a:ea typeface="Open Sans"/>
              <a:cs typeface="Open Sans"/>
              <a:sym typeface="Open Sans"/>
            </a:endParaRPr>
          </a:p>
          <a:p>
            <a:pPr indent="-323850" lvl="1" marL="914400" rtl="0" algn="l">
              <a:lnSpc>
                <a:spcPct val="95000"/>
              </a:lnSpc>
              <a:spcBef>
                <a:spcPts val="0"/>
              </a:spcBef>
              <a:spcAft>
                <a:spcPts val="0"/>
              </a:spcAft>
              <a:buClr>
                <a:schemeClr val="dk2"/>
              </a:buClr>
              <a:buSzPts val="1500"/>
              <a:buFont typeface="Open Sans"/>
              <a:buChar char="○"/>
            </a:pPr>
            <a:r>
              <a:rPr lang="en" sz="1500">
                <a:solidFill>
                  <a:schemeClr val="dk2"/>
                </a:solidFill>
                <a:latin typeface="Open Sans"/>
                <a:ea typeface="Open Sans"/>
                <a:cs typeface="Open Sans"/>
                <a:sym typeface="Open Sans"/>
              </a:rPr>
              <a:t>Recommendation Engine </a:t>
            </a:r>
            <a:br>
              <a:rPr lang="en" sz="1500">
                <a:solidFill>
                  <a:schemeClr val="dk2"/>
                </a:solidFill>
                <a:latin typeface="Open Sans"/>
                <a:ea typeface="Open Sans"/>
                <a:cs typeface="Open Sans"/>
                <a:sym typeface="Open Sans"/>
              </a:rPr>
            </a:br>
            <a:r>
              <a:rPr lang="en" sz="1500">
                <a:solidFill>
                  <a:schemeClr val="dk2"/>
                </a:solidFill>
                <a:latin typeface="Open Sans"/>
                <a:ea typeface="Open Sans"/>
                <a:cs typeface="Open Sans"/>
                <a:sym typeface="Open Sans"/>
              </a:rPr>
              <a:t>(Expert System)</a:t>
            </a:r>
            <a:endParaRPr>
              <a:solidFill>
                <a:schemeClr val="dk2"/>
              </a:solidFill>
              <a:latin typeface="Open Sans"/>
              <a:ea typeface="Open Sans"/>
              <a:cs typeface="Open Sans"/>
              <a:sym typeface="Open Sans"/>
            </a:endParaRPr>
          </a:p>
          <a:p>
            <a:pPr indent="0" lvl="0" marL="0" rtl="0" algn="l">
              <a:spcBef>
                <a:spcPts val="1200"/>
              </a:spcBef>
              <a:spcAft>
                <a:spcPts val="0"/>
              </a:spcAft>
              <a:buNone/>
            </a:pPr>
            <a:r>
              <a:t/>
            </a:r>
            <a:endParaRPr sz="1800">
              <a:solidFill>
                <a:schemeClr val="dk2"/>
              </a:solidFill>
            </a:endParaRPr>
          </a:p>
        </p:txBody>
      </p:sp>
      <p:pic>
        <p:nvPicPr>
          <p:cNvPr id="303" name="Google Shape;303;p35"/>
          <p:cNvPicPr preferRelativeResize="0"/>
          <p:nvPr/>
        </p:nvPicPr>
        <p:blipFill>
          <a:blip r:embed="rId4">
            <a:alphaModFix/>
          </a:blip>
          <a:stretch>
            <a:fillRect/>
          </a:stretch>
        </p:blipFill>
        <p:spPr>
          <a:xfrm>
            <a:off x="5197814" y="2420775"/>
            <a:ext cx="2804700" cy="2492700"/>
          </a:xfrm>
          <a:prstGeom prst="roundRect">
            <a:avLst>
              <a:gd fmla="val 8647" name="adj"/>
            </a:avLst>
          </a:prstGeom>
          <a:noFill/>
          <a:ln>
            <a:noFill/>
          </a:ln>
        </p:spPr>
      </p:pic>
      <p:pic>
        <p:nvPicPr>
          <p:cNvPr id="304" name="Google Shape;304;p35"/>
          <p:cNvPicPr preferRelativeResize="0"/>
          <p:nvPr/>
        </p:nvPicPr>
        <p:blipFill rotWithShape="1">
          <a:blip r:embed="rId5">
            <a:alphaModFix/>
          </a:blip>
          <a:srcRect b="21073" l="0" r="0" t="0"/>
          <a:stretch/>
        </p:blipFill>
        <p:spPr>
          <a:xfrm>
            <a:off x="653975" y="2301425"/>
            <a:ext cx="1745050" cy="2842076"/>
          </a:xfrm>
          <a:prstGeom prst="rect">
            <a:avLst/>
          </a:prstGeom>
          <a:noFill/>
          <a:ln>
            <a:noFill/>
          </a:ln>
        </p:spPr>
      </p:pic>
      <p:sp>
        <p:nvSpPr>
          <p:cNvPr id="305" name="Google Shape;305;p35"/>
          <p:cNvSpPr/>
          <p:nvPr/>
        </p:nvSpPr>
        <p:spPr>
          <a:xfrm>
            <a:off x="1980175" y="3398100"/>
            <a:ext cx="278100" cy="13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6" name="Google Shape;306;p35"/>
          <p:cNvPicPr preferRelativeResize="0"/>
          <p:nvPr/>
        </p:nvPicPr>
        <p:blipFill>
          <a:blip r:embed="rId6">
            <a:alphaModFix/>
          </a:blip>
          <a:stretch>
            <a:fillRect/>
          </a:stretch>
        </p:blipFill>
        <p:spPr>
          <a:xfrm rot="2173464">
            <a:off x="2584538" y="2497700"/>
            <a:ext cx="398950" cy="423875"/>
          </a:xfrm>
          <a:prstGeom prst="rect">
            <a:avLst/>
          </a:prstGeom>
          <a:noFill/>
          <a:ln>
            <a:noFill/>
          </a:ln>
        </p:spPr>
      </p:pic>
      <p:pic>
        <p:nvPicPr>
          <p:cNvPr id="307" name="Google Shape;307;p35"/>
          <p:cNvPicPr preferRelativeResize="0"/>
          <p:nvPr/>
        </p:nvPicPr>
        <p:blipFill>
          <a:blip r:embed="rId6">
            <a:alphaModFix/>
          </a:blip>
          <a:stretch>
            <a:fillRect/>
          </a:stretch>
        </p:blipFill>
        <p:spPr>
          <a:xfrm rot="9131069">
            <a:off x="3475272" y="3056070"/>
            <a:ext cx="333229" cy="354059"/>
          </a:xfrm>
          <a:prstGeom prst="rect">
            <a:avLst/>
          </a:prstGeom>
          <a:noFill/>
          <a:ln>
            <a:noFill/>
          </a:ln>
        </p:spPr>
      </p:pic>
      <p:grpSp>
        <p:nvGrpSpPr>
          <p:cNvPr id="308" name="Google Shape;308;p35"/>
          <p:cNvGrpSpPr/>
          <p:nvPr/>
        </p:nvGrpSpPr>
        <p:grpSpPr>
          <a:xfrm>
            <a:off x="3225800" y="2265637"/>
            <a:ext cx="1069500" cy="612237"/>
            <a:chOff x="3225800" y="2265637"/>
            <a:chExt cx="1069500" cy="612237"/>
          </a:xfrm>
        </p:grpSpPr>
        <p:pic>
          <p:nvPicPr>
            <p:cNvPr id="309" name="Google Shape;309;p35"/>
            <p:cNvPicPr preferRelativeResize="0"/>
            <p:nvPr/>
          </p:nvPicPr>
          <p:blipFill>
            <a:blip r:embed="rId7">
              <a:alphaModFix/>
            </a:blip>
            <a:stretch>
              <a:fillRect/>
            </a:stretch>
          </p:blipFill>
          <p:spPr>
            <a:xfrm>
              <a:off x="3225800" y="2265637"/>
              <a:ext cx="1069500" cy="612237"/>
            </a:xfrm>
            <a:prstGeom prst="rect">
              <a:avLst/>
            </a:prstGeom>
            <a:noFill/>
            <a:ln>
              <a:noFill/>
            </a:ln>
          </p:spPr>
        </p:pic>
        <p:sp>
          <p:nvSpPr>
            <p:cNvPr id="310" name="Google Shape;310;p35"/>
            <p:cNvSpPr txBox="1"/>
            <p:nvPr/>
          </p:nvSpPr>
          <p:spPr>
            <a:xfrm>
              <a:off x="3458975" y="2382600"/>
              <a:ext cx="6789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E69138"/>
                  </a:solidFill>
                  <a:latin typeface="Droid Sans"/>
                  <a:ea typeface="Droid Sans"/>
                  <a:cs typeface="Droid Sans"/>
                  <a:sym typeface="Droid Sans"/>
                </a:rPr>
                <a:t>API</a:t>
              </a:r>
              <a:endParaRPr b="1" sz="1800">
                <a:solidFill>
                  <a:srgbClr val="E69138"/>
                </a:solidFill>
                <a:latin typeface="Droid Sans"/>
                <a:ea typeface="Droid Sans"/>
                <a:cs typeface="Droid Sans"/>
                <a:sym typeface="Droid Sans"/>
              </a:endParaRPr>
            </a:p>
          </p:txBody>
        </p:sp>
      </p:grpSp>
      <p:grpSp>
        <p:nvGrpSpPr>
          <p:cNvPr id="311" name="Google Shape;311;p35"/>
          <p:cNvGrpSpPr/>
          <p:nvPr/>
        </p:nvGrpSpPr>
        <p:grpSpPr>
          <a:xfrm>
            <a:off x="2821562" y="3588320"/>
            <a:ext cx="985554" cy="983014"/>
            <a:chOff x="3309725" y="3008000"/>
            <a:chExt cx="805125" cy="803050"/>
          </a:xfrm>
        </p:grpSpPr>
        <p:sp>
          <p:nvSpPr>
            <p:cNvPr id="312" name="Google Shape;312;p35"/>
            <p:cNvSpPr/>
            <p:nvPr/>
          </p:nvSpPr>
          <p:spPr>
            <a:xfrm>
              <a:off x="3463250" y="3159450"/>
              <a:ext cx="498600" cy="498600"/>
            </a:xfrm>
            <a:prstGeom prst="roundRect">
              <a:avLst>
                <a:gd fmla="val 16667" name="adj"/>
              </a:avLst>
            </a:prstGeom>
            <a:noFill/>
            <a:ln cap="flat" cmpd="sng" w="19050">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 name="Google Shape;313;p35"/>
            <p:cNvSpPr/>
            <p:nvPr/>
          </p:nvSpPr>
          <p:spPr>
            <a:xfrm>
              <a:off x="3529265" y="3225465"/>
              <a:ext cx="366300" cy="366300"/>
            </a:xfrm>
            <a:prstGeom prst="roundRect">
              <a:avLst>
                <a:gd fmla="val 16667" name="adj"/>
              </a:avLst>
            </a:prstGeom>
            <a:noFill/>
            <a:ln cap="flat" cmpd="sng" w="19050">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solidFill>
                    <a:srgbClr val="666666"/>
                  </a:solidFill>
                  <a:latin typeface="Roboto"/>
                  <a:ea typeface="Roboto"/>
                  <a:cs typeface="Roboto"/>
                  <a:sym typeface="Roboto"/>
                </a:rPr>
                <a:t>Ai</a:t>
              </a:r>
              <a:endParaRPr b="1" sz="1800">
                <a:solidFill>
                  <a:srgbClr val="666666"/>
                </a:solidFill>
                <a:latin typeface="Roboto"/>
                <a:ea typeface="Roboto"/>
                <a:cs typeface="Roboto"/>
                <a:sym typeface="Roboto"/>
              </a:endParaRPr>
            </a:p>
          </p:txBody>
        </p:sp>
        <p:sp>
          <p:nvSpPr>
            <p:cNvPr id="314" name="Google Shape;314;p35"/>
            <p:cNvSpPr/>
            <p:nvPr/>
          </p:nvSpPr>
          <p:spPr>
            <a:xfrm>
              <a:off x="3529275" y="30680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5" name="Google Shape;315;p35"/>
            <p:cNvSpPr/>
            <p:nvPr/>
          </p:nvSpPr>
          <p:spPr>
            <a:xfrm>
              <a:off x="3863775" y="306808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6" name="Google Shape;316;p35"/>
            <p:cNvSpPr/>
            <p:nvPr/>
          </p:nvSpPr>
          <p:spPr>
            <a:xfrm>
              <a:off x="3696525" y="30680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17" name="Google Shape;317;p35"/>
            <p:cNvCxnSpPr>
              <a:stCxn id="314" idx="4"/>
            </p:cNvCxnSpPr>
            <p:nvPr/>
          </p:nvCxnSpPr>
          <p:spPr>
            <a:xfrm>
              <a:off x="3545175" y="3099875"/>
              <a:ext cx="0" cy="60000"/>
            </a:xfrm>
            <a:prstGeom prst="straightConnector1">
              <a:avLst/>
            </a:prstGeom>
            <a:noFill/>
            <a:ln cap="flat" cmpd="sng" w="9525">
              <a:solidFill>
                <a:srgbClr val="85200C"/>
              </a:solidFill>
              <a:prstDash val="solid"/>
              <a:round/>
              <a:headEnd len="med" w="med" type="none"/>
              <a:tailEnd len="med" w="med" type="none"/>
            </a:ln>
          </p:spPr>
        </p:cxnSp>
        <p:cxnSp>
          <p:nvCxnSpPr>
            <p:cNvPr id="318" name="Google Shape;318;p35"/>
            <p:cNvCxnSpPr/>
            <p:nvPr/>
          </p:nvCxnSpPr>
          <p:spPr>
            <a:xfrm>
              <a:off x="3712550" y="3099875"/>
              <a:ext cx="0" cy="60000"/>
            </a:xfrm>
            <a:prstGeom prst="straightConnector1">
              <a:avLst/>
            </a:prstGeom>
            <a:noFill/>
            <a:ln cap="flat" cmpd="sng" w="9525">
              <a:solidFill>
                <a:srgbClr val="85200C"/>
              </a:solidFill>
              <a:prstDash val="solid"/>
              <a:round/>
              <a:headEnd len="med" w="med" type="none"/>
              <a:tailEnd len="med" w="med" type="none"/>
            </a:ln>
          </p:spPr>
        </p:cxnSp>
        <p:cxnSp>
          <p:nvCxnSpPr>
            <p:cNvPr id="319" name="Google Shape;319;p35"/>
            <p:cNvCxnSpPr/>
            <p:nvPr/>
          </p:nvCxnSpPr>
          <p:spPr>
            <a:xfrm>
              <a:off x="3879675" y="3099875"/>
              <a:ext cx="0" cy="60000"/>
            </a:xfrm>
            <a:prstGeom prst="straightConnector1">
              <a:avLst/>
            </a:prstGeom>
            <a:noFill/>
            <a:ln cap="flat" cmpd="sng" w="9525">
              <a:solidFill>
                <a:srgbClr val="85200C"/>
              </a:solidFill>
              <a:prstDash val="solid"/>
              <a:round/>
              <a:headEnd len="med" w="med" type="none"/>
              <a:tailEnd len="med" w="med" type="none"/>
            </a:ln>
          </p:spPr>
        </p:cxnSp>
        <p:sp>
          <p:nvSpPr>
            <p:cNvPr id="320" name="Google Shape;320;p35"/>
            <p:cNvSpPr/>
            <p:nvPr/>
          </p:nvSpPr>
          <p:spPr>
            <a:xfrm>
              <a:off x="3613025" y="300800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 name="Google Shape;321;p35"/>
            <p:cNvSpPr/>
            <p:nvPr/>
          </p:nvSpPr>
          <p:spPr>
            <a:xfrm>
              <a:off x="3780275" y="300800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22" name="Google Shape;322;p35"/>
            <p:cNvCxnSpPr>
              <a:stCxn id="320" idx="4"/>
            </p:cNvCxnSpPr>
            <p:nvPr/>
          </p:nvCxnSpPr>
          <p:spPr>
            <a:xfrm>
              <a:off x="3628925" y="3039800"/>
              <a:ext cx="0" cy="121200"/>
            </a:xfrm>
            <a:prstGeom prst="straightConnector1">
              <a:avLst/>
            </a:prstGeom>
            <a:noFill/>
            <a:ln cap="flat" cmpd="sng" w="9525">
              <a:solidFill>
                <a:srgbClr val="85200C"/>
              </a:solidFill>
              <a:prstDash val="solid"/>
              <a:round/>
              <a:headEnd len="med" w="med" type="none"/>
              <a:tailEnd len="med" w="med" type="none"/>
            </a:ln>
          </p:spPr>
        </p:cxnSp>
        <p:cxnSp>
          <p:nvCxnSpPr>
            <p:cNvPr id="323" name="Google Shape;323;p35"/>
            <p:cNvCxnSpPr/>
            <p:nvPr/>
          </p:nvCxnSpPr>
          <p:spPr>
            <a:xfrm>
              <a:off x="3796175" y="3039800"/>
              <a:ext cx="0" cy="121200"/>
            </a:xfrm>
            <a:prstGeom prst="straightConnector1">
              <a:avLst/>
            </a:prstGeom>
            <a:noFill/>
            <a:ln cap="flat" cmpd="sng" w="9525">
              <a:solidFill>
                <a:srgbClr val="85200C"/>
              </a:solidFill>
              <a:prstDash val="solid"/>
              <a:round/>
              <a:headEnd len="med" w="med" type="none"/>
              <a:tailEnd len="med" w="med" type="none"/>
            </a:ln>
          </p:spPr>
        </p:cxnSp>
        <p:sp>
          <p:nvSpPr>
            <p:cNvPr id="324" name="Google Shape;324;p35"/>
            <p:cNvSpPr/>
            <p:nvPr/>
          </p:nvSpPr>
          <p:spPr>
            <a:xfrm rot="5400000">
              <a:off x="4022975" y="322560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35"/>
            <p:cNvSpPr/>
            <p:nvPr/>
          </p:nvSpPr>
          <p:spPr>
            <a:xfrm rot="5400000">
              <a:off x="4022964" y="356010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35"/>
            <p:cNvSpPr/>
            <p:nvPr/>
          </p:nvSpPr>
          <p:spPr>
            <a:xfrm rot="5400000">
              <a:off x="4022975" y="339285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27" name="Google Shape;327;p35"/>
            <p:cNvCxnSpPr>
              <a:stCxn id="324" idx="4"/>
            </p:cNvCxnSpPr>
            <p:nvPr/>
          </p:nvCxnSpPr>
          <p:spPr>
            <a:xfrm rot="10800000">
              <a:off x="3962975" y="3241500"/>
              <a:ext cx="60000" cy="0"/>
            </a:xfrm>
            <a:prstGeom prst="straightConnector1">
              <a:avLst/>
            </a:prstGeom>
            <a:noFill/>
            <a:ln cap="flat" cmpd="sng" w="9525">
              <a:solidFill>
                <a:srgbClr val="85200C"/>
              </a:solidFill>
              <a:prstDash val="solid"/>
              <a:round/>
              <a:headEnd len="med" w="med" type="none"/>
              <a:tailEnd len="med" w="med" type="none"/>
            </a:ln>
          </p:spPr>
        </p:cxnSp>
        <p:cxnSp>
          <p:nvCxnSpPr>
            <p:cNvPr id="328" name="Google Shape;328;p35"/>
            <p:cNvCxnSpPr/>
            <p:nvPr/>
          </p:nvCxnSpPr>
          <p:spPr>
            <a:xfrm>
              <a:off x="3992975" y="3378875"/>
              <a:ext cx="0" cy="60000"/>
            </a:xfrm>
            <a:prstGeom prst="straightConnector1">
              <a:avLst/>
            </a:prstGeom>
            <a:noFill/>
            <a:ln cap="flat" cmpd="sng" w="9525">
              <a:solidFill>
                <a:srgbClr val="85200C"/>
              </a:solidFill>
              <a:prstDash val="solid"/>
              <a:round/>
              <a:headEnd len="med" w="med" type="none"/>
              <a:tailEnd len="med" w="med" type="none"/>
            </a:ln>
          </p:spPr>
        </p:cxnSp>
        <p:cxnSp>
          <p:nvCxnSpPr>
            <p:cNvPr id="329" name="Google Shape;329;p35"/>
            <p:cNvCxnSpPr/>
            <p:nvPr/>
          </p:nvCxnSpPr>
          <p:spPr>
            <a:xfrm>
              <a:off x="3992975" y="3546000"/>
              <a:ext cx="0" cy="60000"/>
            </a:xfrm>
            <a:prstGeom prst="straightConnector1">
              <a:avLst/>
            </a:prstGeom>
            <a:noFill/>
            <a:ln cap="flat" cmpd="sng" w="9525">
              <a:solidFill>
                <a:srgbClr val="85200C"/>
              </a:solidFill>
              <a:prstDash val="solid"/>
              <a:round/>
              <a:headEnd len="med" w="med" type="none"/>
              <a:tailEnd len="med" w="med" type="none"/>
            </a:ln>
          </p:spPr>
        </p:cxnSp>
        <p:sp>
          <p:nvSpPr>
            <p:cNvPr id="330" name="Google Shape;330;p35"/>
            <p:cNvSpPr/>
            <p:nvPr/>
          </p:nvSpPr>
          <p:spPr>
            <a:xfrm rot="5400000">
              <a:off x="4083050" y="330935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1" name="Google Shape;331;p35"/>
            <p:cNvSpPr/>
            <p:nvPr/>
          </p:nvSpPr>
          <p:spPr>
            <a:xfrm rot="5400000">
              <a:off x="4083050" y="347660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32" name="Google Shape;332;p35"/>
            <p:cNvCxnSpPr>
              <a:stCxn id="330" idx="4"/>
            </p:cNvCxnSpPr>
            <p:nvPr/>
          </p:nvCxnSpPr>
          <p:spPr>
            <a:xfrm rot="10800000">
              <a:off x="3961850" y="3325250"/>
              <a:ext cx="121200" cy="0"/>
            </a:xfrm>
            <a:prstGeom prst="straightConnector1">
              <a:avLst/>
            </a:prstGeom>
            <a:noFill/>
            <a:ln cap="flat" cmpd="sng" w="9525">
              <a:solidFill>
                <a:srgbClr val="85200C"/>
              </a:solidFill>
              <a:prstDash val="solid"/>
              <a:round/>
              <a:headEnd len="med" w="med" type="none"/>
              <a:tailEnd len="med" w="med" type="none"/>
            </a:ln>
          </p:spPr>
        </p:cxnSp>
        <p:cxnSp>
          <p:nvCxnSpPr>
            <p:cNvPr id="333" name="Google Shape;333;p35"/>
            <p:cNvCxnSpPr/>
            <p:nvPr/>
          </p:nvCxnSpPr>
          <p:spPr>
            <a:xfrm>
              <a:off x="4022450" y="3431900"/>
              <a:ext cx="0" cy="121200"/>
            </a:xfrm>
            <a:prstGeom prst="straightConnector1">
              <a:avLst/>
            </a:prstGeom>
            <a:noFill/>
            <a:ln cap="flat" cmpd="sng" w="9525">
              <a:solidFill>
                <a:srgbClr val="85200C"/>
              </a:solidFill>
              <a:prstDash val="solid"/>
              <a:round/>
              <a:headEnd len="med" w="med" type="none"/>
              <a:tailEnd len="med" w="med" type="none"/>
            </a:ln>
          </p:spPr>
        </p:cxnSp>
        <p:sp>
          <p:nvSpPr>
            <p:cNvPr id="334" name="Google Shape;334;p35"/>
            <p:cNvSpPr/>
            <p:nvPr/>
          </p:nvSpPr>
          <p:spPr>
            <a:xfrm rot="10800000">
              <a:off x="3863775" y="37191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 name="Google Shape;335;p35"/>
            <p:cNvSpPr/>
            <p:nvPr/>
          </p:nvSpPr>
          <p:spPr>
            <a:xfrm rot="10800000">
              <a:off x="3529275" y="371916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 name="Google Shape;336;p35"/>
            <p:cNvSpPr/>
            <p:nvPr/>
          </p:nvSpPr>
          <p:spPr>
            <a:xfrm rot="10800000">
              <a:off x="3696525" y="37191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37" name="Google Shape;337;p35"/>
            <p:cNvCxnSpPr>
              <a:stCxn id="334" idx="4"/>
            </p:cNvCxnSpPr>
            <p:nvPr/>
          </p:nvCxnSpPr>
          <p:spPr>
            <a:xfrm rot="10800000">
              <a:off x="3879675" y="3659175"/>
              <a:ext cx="0" cy="60000"/>
            </a:xfrm>
            <a:prstGeom prst="straightConnector1">
              <a:avLst/>
            </a:prstGeom>
            <a:noFill/>
            <a:ln cap="flat" cmpd="sng" w="9525">
              <a:solidFill>
                <a:srgbClr val="85200C"/>
              </a:solidFill>
              <a:prstDash val="solid"/>
              <a:round/>
              <a:headEnd len="med" w="med" type="none"/>
              <a:tailEnd len="med" w="med" type="none"/>
            </a:ln>
          </p:spPr>
        </p:cxnSp>
        <p:cxnSp>
          <p:nvCxnSpPr>
            <p:cNvPr id="338" name="Google Shape;338;p35"/>
            <p:cNvCxnSpPr/>
            <p:nvPr/>
          </p:nvCxnSpPr>
          <p:spPr>
            <a:xfrm rot="10800000">
              <a:off x="3712300" y="3659175"/>
              <a:ext cx="0" cy="60000"/>
            </a:xfrm>
            <a:prstGeom prst="straightConnector1">
              <a:avLst/>
            </a:prstGeom>
            <a:noFill/>
            <a:ln cap="flat" cmpd="sng" w="9525">
              <a:solidFill>
                <a:srgbClr val="85200C"/>
              </a:solidFill>
              <a:prstDash val="solid"/>
              <a:round/>
              <a:headEnd len="med" w="med" type="none"/>
              <a:tailEnd len="med" w="med" type="none"/>
            </a:ln>
          </p:spPr>
        </p:cxnSp>
        <p:cxnSp>
          <p:nvCxnSpPr>
            <p:cNvPr id="339" name="Google Shape;339;p35"/>
            <p:cNvCxnSpPr/>
            <p:nvPr/>
          </p:nvCxnSpPr>
          <p:spPr>
            <a:xfrm rot="10800000">
              <a:off x="3545175" y="3659175"/>
              <a:ext cx="0" cy="60000"/>
            </a:xfrm>
            <a:prstGeom prst="straightConnector1">
              <a:avLst/>
            </a:prstGeom>
            <a:noFill/>
            <a:ln cap="flat" cmpd="sng" w="9525">
              <a:solidFill>
                <a:srgbClr val="85200C"/>
              </a:solidFill>
              <a:prstDash val="solid"/>
              <a:round/>
              <a:headEnd len="med" w="med" type="none"/>
              <a:tailEnd len="med" w="med" type="none"/>
            </a:ln>
          </p:spPr>
        </p:cxnSp>
        <p:sp>
          <p:nvSpPr>
            <p:cNvPr id="340" name="Google Shape;340;p35"/>
            <p:cNvSpPr/>
            <p:nvPr/>
          </p:nvSpPr>
          <p:spPr>
            <a:xfrm rot="10800000">
              <a:off x="3780025" y="377925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35"/>
            <p:cNvSpPr/>
            <p:nvPr/>
          </p:nvSpPr>
          <p:spPr>
            <a:xfrm rot="10800000">
              <a:off x="3612775" y="3779250"/>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42" name="Google Shape;342;p35"/>
            <p:cNvCxnSpPr>
              <a:stCxn id="340" idx="4"/>
            </p:cNvCxnSpPr>
            <p:nvPr/>
          </p:nvCxnSpPr>
          <p:spPr>
            <a:xfrm rot="10800000">
              <a:off x="3795925" y="3658050"/>
              <a:ext cx="0" cy="121200"/>
            </a:xfrm>
            <a:prstGeom prst="straightConnector1">
              <a:avLst/>
            </a:prstGeom>
            <a:noFill/>
            <a:ln cap="flat" cmpd="sng" w="9525">
              <a:solidFill>
                <a:srgbClr val="85200C"/>
              </a:solidFill>
              <a:prstDash val="solid"/>
              <a:round/>
              <a:headEnd len="med" w="med" type="none"/>
              <a:tailEnd len="med" w="med" type="none"/>
            </a:ln>
          </p:spPr>
        </p:cxnSp>
        <p:cxnSp>
          <p:nvCxnSpPr>
            <p:cNvPr id="343" name="Google Shape;343;p35"/>
            <p:cNvCxnSpPr/>
            <p:nvPr/>
          </p:nvCxnSpPr>
          <p:spPr>
            <a:xfrm rot="10800000">
              <a:off x="3628675" y="3658050"/>
              <a:ext cx="0" cy="121200"/>
            </a:xfrm>
            <a:prstGeom prst="straightConnector1">
              <a:avLst/>
            </a:prstGeom>
            <a:noFill/>
            <a:ln cap="flat" cmpd="sng" w="9525">
              <a:solidFill>
                <a:srgbClr val="85200C"/>
              </a:solidFill>
              <a:prstDash val="solid"/>
              <a:round/>
              <a:headEnd len="med" w="med" type="none"/>
              <a:tailEnd len="med" w="med" type="none"/>
            </a:ln>
          </p:spPr>
        </p:cxnSp>
        <p:sp>
          <p:nvSpPr>
            <p:cNvPr id="344" name="Google Shape;344;p35"/>
            <p:cNvSpPr/>
            <p:nvPr/>
          </p:nvSpPr>
          <p:spPr>
            <a:xfrm rot="-5400000">
              <a:off x="3369800" y="35599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p35"/>
            <p:cNvSpPr/>
            <p:nvPr/>
          </p:nvSpPr>
          <p:spPr>
            <a:xfrm rot="-5400000">
              <a:off x="3369810" y="32254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6" name="Google Shape;346;p35"/>
            <p:cNvSpPr/>
            <p:nvPr/>
          </p:nvSpPr>
          <p:spPr>
            <a:xfrm rot="-5400000">
              <a:off x="3369800" y="339272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47" name="Google Shape;347;p35"/>
            <p:cNvCxnSpPr>
              <a:stCxn id="344" idx="4"/>
            </p:cNvCxnSpPr>
            <p:nvPr/>
          </p:nvCxnSpPr>
          <p:spPr>
            <a:xfrm>
              <a:off x="3401600" y="3575875"/>
              <a:ext cx="60000" cy="0"/>
            </a:xfrm>
            <a:prstGeom prst="straightConnector1">
              <a:avLst/>
            </a:prstGeom>
            <a:noFill/>
            <a:ln cap="flat" cmpd="sng" w="9525">
              <a:solidFill>
                <a:srgbClr val="85200C"/>
              </a:solidFill>
              <a:prstDash val="solid"/>
              <a:round/>
              <a:headEnd len="med" w="med" type="none"/>
              <a:tailEnd len="med" w="med" type="none"/>
            </a:ln>
          </p:spPr>
        </p:cxnSp>
        <p:cxnSp>
          <p:nvCxnSpPr>
            <p:cNvPr id="348" name="Google Shape;348;p35"/>
            <p:cNvCxnSpPr/>
            <p:nvPr/>
          </p:nvCxnSpPr>
          <p:spPr>
            <a:xfrm rot="10800000">
              <a:off x="3431600" y="3378500"/>
              <a:ext cx="0" cy="60000"/>
            </a:xfrm>
            <a:prstGeom prst="straightConnector1">
              <a:avLst/>
            </a:prstGeom>
            <a:noFill/>
            <a:ln cap="flat" cmpd="sng" w="9525">
              <a:solidFill>
                <a:srgbClr val="85200C"/>
              </a:solidFill>
              <a:prstDash val="solid"/>
              <a:round/>
              <a:headEnd len="med" w="med" type="none"/>
              <a:tailEnd len="med" w="med" type="none"/>
            </a:ln>
          </p:spPr>
        </p:cxnSp>
        <p:cxnSp>
          <p:nvCxnSpPr>
            <p:cNvPr id="349" name="Google Shape;349;p35"/>
            <p:cNvCxnSpPr/>
            <p:nvPr/>
          </p:nvCxnSpPr>
          <p:spPr>
            <a:xfrm rot="10800000">
              <a:off x="3431600" y="3211375"/>
              <a:ext cx="0" cy="60000"/>
            </a:xfrm>
            <a:prstGeom prst="straightConnector1">
              <a:avLst/>
            </a:prstGeom>
            <a:noFill/>
            <a:ln cap="flat" cmpd="sng" w="9525">
              <a:solidFill>
                <a:srgbClr val="85200C"/>
              </a:solidFill>
              <a:prstDash val="solid"/>
              <a:round/>
              <a:headEnd len="med" w="med" type="none"/>
              <a:tailEnd len="med" w="med" type="none"/>
            </a:ln>
          </p:spPr>
        </p:cxnSp>
        <p:sp>
          <p:nvSpPr>
            <p:cNvPr id="350" name="Google Shape;350;p35"/>
            <p:cNvSpPr/>
            <p:nvPr/>
          </p:nvSpPr>
          <p:spPr>
            <a:xfrm rot="-5400000">
              <a:off x="3309725" y="347622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35"/>
            <p:cNvSpPr/>
            <p:nvPr/>
          </p:nvSpPr>
          <p:spPr>
            <a:xfrm rot="-5400000">
              <a:off x="3309725" y="3308975"/>
              <a:ext cx="31800" cy="31800"/>
            </a:xfrm>
            <a:prstGeom prst="ellipse">
              <a:avLst/>
            </a:prstGeom>
            <a:noFill/>
            <a:ln cap="flat" cmpd="sng" w="9525">
              <a:solidFill>
                <a:srgbClr val="85200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52" name="Google Shape;352;p35"/>
            <p:cNvCxnSpPr>
              <a:stCxn id="350" idx="4"/>
            </p:cNvCxnSpPr>
            <p:nvPr/>
          </p:nvCxnSpPr>
          <p:spPr>
            <a:xfrm>
              <a:off x="3341525" y="3492125"/>
              <a:ext cx="121200" cy="0"/>
            </a:xfrm>
            <a:prstGeom prst="straightConnector1">
              <a:avLst/>
            </a:prstGeom>
            <a:noFill/>
            <a:ln cap="flat" cmpd="sng" w="9525">
              <a:solidFill>
                <a:srgbClr val="85200C"/>
              </a:solidFill>
              <a:prstDash val="solid"/>
              <a:round/>
              <a:headEnd len="med" w="med" type="none"/>
              <a:tailEnd len="med" w="med" type="none"/>
            </a:ln>
          </p:spPr>
        </p:cxnSp>
        <p:cxnSp>
          <p:nvCxnSpPr>
            <p:cNvPr id="353" name="Google Shape;353;p35"/>
            <p:cNvCxnSpPr/>
            <p:nvPr/>
          </p:nvCxnSpPr>
          <p:spPr>
            <a:xfrm rot="10800000">
              <a:off x="3402125" y="3264275"/>
              <a:ext cx="0" cy="121200"/>
            </a:xfrm>
            <a:prstGeom prst="straightConnector1">
              <a:avLst/>
            </a:prstGeom>
            <a:noFill/>
            <a:ln cap="flat" cmpd="sng" w="9525">
              <a:solidFill>
                <a:srgbClr val="85200C"/>
              </a:solidFill>
              <a:prstDash val="solid"/>
              <a:round/>
              <a:headEnd len="med" w="med" type="none"/>
              <a:tailEnd len="med" w="med" type="none"/>
            </a:ln>
          </p:spPr>
        </p:cxnSp>
      </p:grpSp>
      <p:pic>
        <p:nvPicPr>
          <p:cNvPr id="354" name="Google Shape;354;p35"/>
          <p:cNvPicPr preferRelativeResize="0"/>
          <p:nvPr/>
        </p:nvPicPr>
        <p:blipFill>
          <a:blip r:embed="rId6">
            <a:alphaModFix/>
          </a:blip>
          <a:stretch>
            <a:fillRect/>
          </a:stretch>
        </p:blipFill>
        <p:spPr>
          <a:xfrm flipH="1" rot="1014421">
            <a:off x="4225600" y="2954550"/>
            <a:ext cx="398950" cy="423875"/>
          </a:xfrm>
          <a:prstGeom prst="rect">
            <a:avLst/>
          </a:prstGeom>
          <a:noFill/>
          <a:ln>
            <a:noFill/>
          </a:ln>
        </p:spPr>
      </p:pic>
      <p:pic>
        <p:nvPicPr>
          <p:cNvPr id="355" name="Google Shape;355;p35"/>
          <p:cNvPicPr preferRelativeResize="0"/>
          <p:nvPr/>
        </p:nvPicPr>
        <p:blipFill>
          <a:blip r:embed="rId6">
            <a:alphaModFix/>
          </a:blip>
          <a:stretch>
            <a:fillRect/>
          </a:stretch>
        </p:blipFill>
        <p:spPr>
          <a:xfrm rot="-1877912">
            <a:off x="3238816" y="3024871"/>
            <a:ext cx="343668" cy="365133"/>
          </a:xfrm>
          <a:prstGeom prst="rect">
            <a:avLst/>
          </a:prstGeom>
          <a:noFill/>
          <a:ln>
            <a:noFill/>
          </a:ln>
        </p:spPr>
      </p:pic>
      <p:pic>
        <p:nvPicPr>
          <p:cNvPr id="356" name="Google Shape;356;p35"/>
          <p:cNvPicPr preferRelativeResize="0"/>
          <p:nvPr/>
        </p:nvPicPr>
        <p:blipFill>
          <a:blip r:embed="rId6">
            <a:alphaModFix/>
          </a:blip>
          <a:stretch>
            <a:fillRect/>
          </a:stretch>
        </p:blipFill>
        <p:spPr>
          <a:xfrm rot="-9433569">
            <a:off x="2584525" y="2776387"/>
            <a:ext cx="398950" cy="423875"/>
          </a:xfrm>
          <a:prstGeom prst="rect">
            <a:avLst/>
          </a:prstGeom>
          <a:noFill/>
          <a:ln>
            <a:noFill/>
          </a:ln>
        </p:spPr>
      </p:pic>
      <p:pic>
        <p:nvPicPr>
          <p:cNvPr id="357" name="Google Shape;357;p35"/>
          <p:cNvPicPr preferRelativeResize="0"/>
          <p:nvPr/>
        </p:nvPicPr>
        <p:blipFill>
          <a:blip r:embed="rId6">
            <a:alphaModFix/>
          </a:blip>
          <a:stretch>
            <a:fillRect/>
          </a:stretch>
        </p:blipFill>
        <p:spPr>
          <a:xfrm flipH="1" rot="-9870167">
            <a:off x="4076425" y="3021163"/>
            <a:ext cx="398950" cy="423875"/>
          </a:xfrm>
          <a:prstGeom prst="rect">
            <a:avLst/>
          </a:prstGeom>
          <a:noFill/>
          <a:ln>
            <a:noFill/>
          </a:ln>
        </p:spPr>
      </p:pic>
      <p:grpSp>
        <p:nvGrpSpPr>
          <p:cNvPr id="358" name="Google Shape;358;p35"/>
          <p:cNvGrpSpPr/>
          <p:nvPr/>
        </p:nvGrpSpPr>
        <p:grpSpPr>
          <a:xfrm>
            <a:off x="4026049" y="3603225"/>
            <a:ext cx="954750" cy="808000"/>
            <a:chOff x="4026049" y="3603225"/>
            <a:chExt cx="954750" cy="808000"/>
          </a:xfrm>
        </p:grpSpPr>
        <p:pic>
          <p:nvPicPr>
            <p:cNvPr id="359" name="Google Shape;359;p35"/>
            <p:cNvPicPr preferRelativeResize="0"/>
            <p:nvPr/>
          </p:nvPicPr>
          <p:blipFill>
            <a:blip r:embed="rId8">
              <a:alphaModFix/>
            </a:blip>
            <a:stretch>
              <a:fillRect/>
            </a:stretch>
          </p:blipFill>
          <p:spPr>
            <a:xfrm rot="-190551">
              <a:off x="4046359" y="3627964"/>
              <a:ext cx="914130" cy="758522"/>
            </a:xfrm>
            <a:prstGeom prst="rect">
              <a:avLst/>
            </a:prstGeom>
            <a:noFill/>
            <a:ln>
              <a:noFill/>
            </a:ln>
          </p:spPr>
        </p:pic>
        <p:sp>
          <p:nvSpPr>
            <p:cNvPr id="360" name="Google Shape;360;p35"/>
            <p:cNvSpPr/>
            <p:nvPr/>
          </p:nvSpPr>
          <p:spPr>
            <a:xfrm>
              <a:off x="4597275" y="3974025"/>
              <a:ext cx="25200" cy="372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 name="Google Shape;361;p35"/>
            <p:cNvSpPr/>
            <p:nvPr/>
          </p:nvSpPr>
          <p:spPr>
            <a:xfrm>
              <a:off x="4599675" y="3978375"/>
              <a:ext cx="20400" cy="285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35"/>
            <p:cNvSpPr/>
            <p:nvPr/>
          </p:nvSpPr>
          <p:spPr>
            <a:xfrm>
              <a:off x="4601325" y="3981525"/>
              <a:ext cx="17100" cy="22200"/>
            </a:xfrm>
            <a:prstGeom prst="ellipse">
              <a:avLst/>
            </a:prstGeom>
            <a:solidFill>
              <a:srgbClr val="28282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35"/>
            <p:cNvSpPr/>
            <p:nvPr/>
          </p:nvSpPr>
          <p:spPr>
            <a:xfrm rot="-3913492">
              <a:off x="4605037" y="3994892"/>
              <a:ext cx="4295" cy="14378"/>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35"/>
            <p:cNvSpPr/>
            <p:nvPr/>
          </p:nvSpPr>
          <p:spPr>
            <a:xfrm>
              <a:off x="4610025" y="3981525"/>
              <a:ext cx="8400" cy="3600"/>
            </a:xfrm>
            <a:prstGeom prst="sun">
              <a:avLst>
                <a:gd fmla="val 25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6"/>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Design</a:t>
            </a:r>
            <a:endParaRPr i="1" sz="1688">
              <a:solidFill>
                <a:srgbClr val="666666"/>
              </a:solidFill>
            </a:endParaRPr>
          </a:p>
        </p:txBody>
      </p:sp>
      <p:sp>
        <p:nvSpPr>
          <p:cNvPr id="370" name="Google Shape;370;p36"/>
          <p:cNvSpPr txBox="1"/>
          <p:nvPr>
            <p:ph idx="1" type="body"/>
          </p:nvPr>
        </p:nvSpPr>
        <p:spPr>
          <a:xfrm>
            <a:off x="311700" y="825075"/>
            <a:ext cx="3156000" cy="3703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Separation</a:t>
            </a:r>
            <a:r>
              <a:rPr lang="en"/>
              <a:t> of concerns</a:t>
            </a:r>
            <a:endParaRPr/>
          </a:p>
          <a:p>
            <a:pPr indent="-317500" lvl="1" marL="914400" rtl="0" algn="l">
              <a:spcBef>
                <a:spcPts val="0"/>
              </a:spcBef>
              <a:spcAft>
                <a:spcPts val="0"/>
              </a:spcAft>
              <a:buSzPts val="1400"/>
              <a:buChar char="○"/>
            </a:pPr>
            <a:r>
              <a:rPr lang="en"/>
              <a:t>Logic Layer</a:t>
            </a:r>
            <a:endParaRPr/>
          </a:p>
          <a:p>
            <a:pPr indent="-317500" lvl="1" marL="914400" rtl="0" algn="l">
              <a:spcBef>
                <a:spcPts val="0"/>
              </a:spcBef>
              <a:spcAft>
                <a:spcPts val="0"/>
              </a:spcAft>
              <a:buSzPts val="1400"/>
              <a:buChar char="○"/>
            </a:pPr>
            <a:r>
              <a:rPr lang="en"/>
              <a:t>Data Layer</a:t>
            </a:r>
            <a:endParaRPr/>
          </a:p>
          <a:p>
            <a:pPr indent="-317500" lvl="1" marL="914400" rtl="0" algn="l">
              <a:spcBef>
                <a:spcPts val="0"/>
              </a:spcBef>
              <a:spcAft>
                <a:spcPts val="0"/>
              </a:spcAft>
              <a:buSzPts val="1400"/>
              <a:buChar char="○"/>
            </a:pPr>
            <a:r>
              <a:rPr lang="en"/>
              <a:t>Client</a:t>
            </a:r>
            <a:endParaRPr/>
          </a:p>
          <a:p>
            <a:pPr indent="-342900" lvl="0" marL="457200" rtl="0" algn="l">
              <a:spcBef>
                <a:spcPts val="0"/>
              </a:spcBef>
              <a:spcAft>
                <a:spcPts val="0"/>
              </a:spcAft>
              <a:buSzPts val="1800"/>
              <a:buChar char="●"/>
            </a:pPr>
            <a:r>
              <a:rPr lang="en"/>
              <a:t>Scalable Service Model</a:t>
            </a:r>
            <a:endParaRPr/>
          </a:p>
          <a:p>
            <a:pPr indent="-317500" lvl="1" marL="914400" rtl="0" algn="l">
              <a:spcBef>
                <a:spcPts val="0"/>
              </a:spcBef>
              <a:spcAft>
                <a:spcPts val="0"/>
              </a:spcAft>
              <a:buSzPts val="1400"/>
              <a:buChar char="○"/>
            </a:pPr>
            <a:r>
              <a:rPr lang="en"/>
              <a:t>Allows Replication</a:t>
            </a:r>
            <a:endParaRPr/>
          </a:p>
          <a:p>
            <a:pPr indent="-317500" lvl="1" marL="914400" rtl="0" algn="l">
              <a:spcBef>
                <a:spcPts val="0"/>
              </a:spcBef>
              <a:spcAft>
                <a:spcPts val="0"/>
              </a:spcAft>
              <a:buSzPts val="1400"/>
              <a:buChar char="○"/>
            </a:pPr>
            <a:r>
              <a:rPr lang="en"/>
              <a:t>Allows Load Balancing</a:t>
            </a:r>
            <a:endParaRPr/>
          </a:p>
          <a:p>
            <a:pPr indent="-342900" lvl="0" marL="457200" rtl="0" algn="l">
              <a:spcBef>
                <a:spcPts val="0"/>
              </a:spcBef>
              <a:spcAft>
                <a:spcPts val="0"/>
              </a:spcAft>
              <a:buSzPts val="1800"/>
              <a:buChar char="●"/>
            </a:pPr>
            <a:r>
              <a:rPr lang="en"/>
              <a:t>Modular for upgradability</a:t>
            </a:r>
            <a:endParaRPr/>
          </a:p>
          <a:p>
            <a:pPr indent="-317500" lvl="1" marL="914400" rtl="0" algn="l">
              <a:spcBef>
                <a:spcPts val="0"/>
              </a:spcBef>
              <a:spcAft>
                <a:spcPts val="0"/>
              </a:spcAft>
              <a:buSzPts val="1400"/>
              <a:buChar char="○"/>
            </a:pPr>
            <a:r>
              <a:rPr lang="en"/>
              <a:t>Easy to add services</a:t>
            </a:r>
            <a:endParaRPr/>
          </a:p>
          <a:p>
            <a:pPr indent="-317500" lvl="1" marL="914400" rtl="0" algn="l">
              <a:spcBef>
                <a:spcPts val="0"/>
              </a:spcBef>
              <a:spcAft>
                <a:spcPts val="0"/>
              </a:spcAft>
              <a:buSzPts val="1400"/>
              <a:buChar char="○"/>
            </a:pPr>
            <a:r>
              <a:rPr lang="en"/>
              <a:t>Easy to swap out for different 3rd party services</a:t>
            </a:r>
            <a:endParaRPr/>
          </a:p>
        </p:txBody>
      </p:sp>
      <p:pic>
        <p:nvPicPr>
          <p:cNvPr id="371" name="Google Shape;371;p36"/>
          <p:cNvPicPr preferRelativeResize="0"/>
          <p:nvPr/>
        </p:nvPicPr>
        <p:blipFill rotWithShape="1">
          <a:blip r:embed="rId3">
            <a:alphaModFix/>
          </a:blip>
          <a:srcRect b="69" l="0" r="0" t="79"/>
          <a:stretch/>
        </p:blipFill>
        <p:spPr>
          <a:xfrm>
            <a:off x="3552100" y="100263"/>
            <a:ext cx="4703449" cy="4942976"/>
          </a:xfrm>
          <a:prstGeom prst="rect">
            <a:avLst/>
          </a:prstGeom>
          <a:noFill/>
          <a:ln>
            <a:noFill/>
          </a:ln>
        </p:spPr>
      </p:pic>
      <p:pic>
        <p:nvPicPr>
          <p:cNvPr id="372" name="Google Shape;372;p36"/>
          <p:cNvPicPr preferRelativeResize="0"/>
          <p:nvPr/>
        </p:nvPicPr>
        <p:blipFill>
          <a:blip r:embed="rId4">
            <a:alphaModFix/>
          </a:blip>
          <a:stretch>
            <a:fillRect/>
          </a:stretch>
        </p:blipFill>
        <p:spPr>
          <a:xfrm>
            <a:off x="8002775" y="100275"/>
            <a:ext cx="1069500" cy="1069500"/>
          </a:xfrm>
          <a:prstGeom prst="ellipse">
            <a:avLst/>
          </a:prstGeom>
          <a:noFill/>
          <a:ln>
            <a:noFill/>
          </a:ln>
        </p:spPr>
      </p:pic>
      <p:sp>
        <p:nvSpPr>
          <p:cNvPr id="373" name="Google Shape;373;p36"/>
          <p:cNvSpPr txBox="1"/>
          <p:nvPr>
            <p:ph idx="2" type="subTitle"/>
          </p:nvPr>
        </p:nvSpPr>
        <p:spPr>
          <a:xfrm>
            <a:off x="311700" y="445875"/>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523"/>
              <a:buNone/>
            </a:pPr>
            <a:r>
              <a:rPr lang="en"/>
              <a:t>Web Services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7"/>
          <p:cNvSpPr txBox="1"/>
          <p:nvPr>
            <p:ph type="title"/>
          </p:nvPr>
        </p:nvSpPr>
        <p:spPr>
          <a:xfrm>
            <a:off x="311700" y="0"/>
            <a:ext cx="4944600" cy="72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20"/>
              <a:t>Prototyping and Testing</a:t>
            </a:r>
            <a:endParaRPr sz="2820">
              <a:solidFill>
                <a:schemeClr val="lt1"/>
              </a:solidFill>
            </a:endParaRPr>
          </a:p>
        </p:txBody>
      </p:sp>
      <p:pic>
        <p:nvPicPr>
          <p:cNvPr id="379" name="Google Shape;379;p37"/>
          <p:cNvPicPr preferRelativeResize="0"/>
          <p:nvPr/>
        </p:nvPicPr>
        <p:blipFill>
          <a:blip r:embed="rId3">
            <a:alphaModFix/>
          </a:blip>
          <a:stretch>
            <a:fillRect/>
          </a:stretch>
        </p:blipFill>
        <p:spPr>
          <a:xfrm>
            <a:off x="8002775" y="100275"/>
            <a:ext cx="1069500" cy="1069500"/>
          </a:xfrm>
          <a:prstGeom prst="ellipse">
            <a:avLst/>
          </a:prstGeom>
          <a:noFill/>
          <a:ln>
            <a:noFill/>
          </a:ln>
        </p:spPr>
      </p:pic>
      <p:sp>
        <p:nvSpPr>
          <p:cNvPr id="380" name="Google Shape;380;p37"/>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523"/>
              <a:buNone/>
            </a:pPr>
            <a:r>
              <a:rPr lang="en"/>
              <a:t>Web Services</a:t>
            </a:r>
            <a:endParaRPr/>
          </a:p>
        </p:txBody>
      </p:sp>
      <p:grpSp>
        <p:nvGrpSpPr>
          <p:cNvPr id="381" name="Google Shape;381;p37"/>
          <p:cNvGrpSpPr/>
          <p:nvPr/>
        </p:nvGrpSpPr>
        <p:grpSpPr>
          <a:xfrm>
            <a:off x="3194529" y="1864939"/>
            <a:ext cx="2480144" cy="1728853"/>
            <a:chOff x="4526679" y="1857800"/>
            <a:chExt cx="2480144" cy="1728853"/>
          </a:xfrm>
        </p:grpSpPr>
        <p:sp>
          <p:nvSpPr>
            <p:cNvPr id="382" name="Google Shape;382;p37"/>
            <p:cNvSpPr/>
            <p:nvPr/>
          </p:nvSpPr>
          <p:spPr>
            <a:xfrm>
              <a:off x="4849302" y="3079475"/>
              <a:ext cx="1958400" cy="133500"/>
            </a:xfrm>
            <a:prstGeom prst="rect">
              <a:avLst/>
            </a:prstGeom>
            <a:solidFill>
              <a:srgbClr val="BE97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3" name="Google Shape;383;p37"/>
            <p:cNvGrpSpPr/>
            <p:nvPr/>
          </p:nvGrpSpPr>
          <p:grpSpPr>
            <a:xfrm>
              <a:off x="4526679" y="1857800"/>
              <a:ext cx="2480144" cy="1728853"/>
              <a:chOff x="4526679" y="1857800"/>
              <a:chExt cx="2480144" cy="1728853"/>
            </a:xfrm>
          </p:grpSpPr>
          <p:grpSp>
            <p:nvGrpSpPr>
              <p:cNvPr id="384" name="Google Shape;384;p37"/>
              <p:cNvGrpSpPr/>
              <p:nvPr/>
            </p:nvGrpSpPr>
            <p:grpSpPr>
              <a:xfrm>
                <a:off x="4808316" y="2800065"/>
                <a:ext cx="92400" cy="411825"/>
                <a:chOff x="845575" y="2563700"/>
                <a:chExt cx="92400" cy="411825"/>
              </a:xfrm>
            </p:grpSpPr>
            <p:cxnSp>
              <p:nvCxnSpPr>
                <p:cNvPr id="385" name="Google Shape;385;p37"/>
                <p:cNvCxnSpPr/>
                <p:nvPr/>
              </p:nvCxnSpPr>
              <p:spPr>
                <a:xfrm>
                  <a:off x="891775" y="2616125"/>
                  <a:ext cx="0" cy="359400"/>
                </a:xfrm>
                <a:prstGeom prst="straightConnector1">
                  <a:avLst/>
                </a:prstGeom>
                <a:noFill/>
                <a:ln cap="flat" cmpd="sng" w="9525">
                  <a:solidFill>
                    <a:srgbClr val="783F04"/>
                  </a:solidFill>
                  <a:prstDash val="solid"/>
                  <a:round/>
                  <a:headEnd len="sm" w="sm" type="none"/>
                  <a:tailEnd len="sm" w="sm" type="none"/>
                </a:ln>
              </p:spPr>
            </p:cxnSp>
            <p:sp>
              <p:nvSpPr>
                <p:cNvPr id="386" name="Google Shape;386;p37"/>
                <p:cNvSpPr/>
                <p:nvPr/>
              </p:nvSpPr>
              <p:spPr>
                <a:xfrm>
                  <a:off x="845575" y="2563700"/>
                  <a:ext cx="92400" cy="924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7" name="Google Shape;387;p37"/>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Week 3</a:t>
                </a:r>
                <a:endParaRPr b="1" sz="1200">
                  <a:latin typeface="Roboto"/>
                  <a:ea typeface="Roboto"/>
                  <a:cs typeface="Roboto"/>
                  <a:sym typeface="Roboto"/>
                </a:endParaRPr>
              </a:p>
            </p:txBody>
          </p:sp>
          <p:sp>
            <p:nvSpPr>
              <p:cNvPr id="388" name="Google Shape;388;p37"/>
              <p:cNvSpPr txBox="1"/>
              <p:nvPr/>
            </p:nvSpPr>
            <p:spPr>
              <a:xfrm>
                <a:off x="4753223" y="185780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Machine Learning</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rPr lang="en" sz="800">
                    <a:latin typeface="Roboto"/>
                    <a:ea typeface="Roboto"/>
                    <a:cs typeface="Roboto"/>
                    <a:sym typeface="Roboto"/>
                  </a:rPr>
                  <a:t>Created a CNN model and trained on 3 plants. Tested with postman sending an image and </a:t>
                </a:r>
                <a:r>
                  <a:rPr lang="en" sz="800">
                    <a:latin typeface="Roboto"/>
                    <a:ea typeface="Roboto"/>
                    <a:cs typeface="Roboto"/>
                    <a:sym typeface="Roboto"/>
                  </a:rPr>
                  <a:t>receiving</a:t>
                </a:r>
                <a:r>
                  <a:rPr lang="en" sz="800">
                    <a:latin typeface="Roboto"/>
                    <a:ea typeface="Roboto"/>
                    <a:cs typeface="Roboto"/>
                    <a:sym typeface="Roboto"/>
                  </a:rPr>
                  <a:t> a prediction with confidence level.</a:t>
                </a:r>
                <a:endParaRPr b="1" sz="800">
                  <a:latin typeface="Roboto"/>
                  <a:ea typeface="Roboto"/>
                  <a:cs typeface="Roboto"/>
                  <a:sym typeface="Roboto"/>
                </a:endParaRPr>
              </a:p>
            </p:txBody>
          </p:sp>
        </p:grpSp>
      </p:grpSp>
      <p:grpSp>
        <p:nvGrpSpPr>
          <p:cNvPr id="389" name="Google Shape;389;p37"/>
          <p:cNvGrpSpPr/>
          <p:nvPr/>
        </p:nvGrpSpPr>
        <p:grpSpPr>
          <a:xfrm>
            <a:off x="4722910" y="2709722"/>
            <a:ext cx="2494563" cy="1735654"/>
            <a:chOff x="6435810" y="2702596"/>
            <a:chExt cx="2494563" cy="1735654"/>
          </a:xfrm>
        </p:grpSpPr>
        <p:sp>
          <p:nvSpPr>
            <p:cNvPr id="390" name="Google Shape;390;p37"/>
            <p:cNvSpPr/>
            <p:nvPr/>
          </p:nvSpPr>
          <p:spPr>
            <a:xfrm>
              <a:off x="6807650" y="3079474"/>
              <a:ext cx="1764300" cy="133500"/>
            </a:xfrm>
            <a:prstGeom prst="rect">
              <a:avLst/>
            </a:prstGeom>
            <a:solidFill>
              <a:srgbClr val="825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1" name="Google Shape;391;p37"/>
            <p:cNvGrpSpPr/>
            <p:nvPr/>
          </p:nvGrpSpPr>
          <p:grpSpPr>
            <a:xfrm>
              <a:off x="6435810" y="2702596"/>
              <a:ext cx="2494563" cy="1735654"/>
              <a:chOff x="6435810" y="2702596"/>
              <a:chExt cx="2494563" cy="1735654"/>
            </a:xfrm>
          </p:grpSpPr>
          <p:grpSp>
            <p:nvGrpSpPr>
              <p:cNvPr id="392" name="Google Shape;392;p37"/>
              <p:cNvGrpSpPr/>
              <p:nvPr/>
            </p:nvGrpSpPr>
            <p:grpSpPr>
              <a:xfrm rot="10800000">
                <a:off x="6760035" y="3079467"/>
                <a:ext cx="92400" cy="411825"/>
                <a:chOff x="2070100" y="2563700"/>
                <a:chExt cx="92400" cy="411825"/>
              </a:xfrm>
            </p:grpSpPr>
            <p:cxnSp>
              <p:nvCxnSpPr>
                <p:cNvPr id="393" name="Google Shape;393;p37"/>
                <p:cNvCxnSpPr/>
                <p:nvPr/>
              </p:nvCxnSpPr>
              <p:spPr>
                <a:xfrm>
                  <a:off x="2116300" y="2616125"/>
                  <a:ext cx="0" cy="359400"/>
                </a:xfrm>
                <a:prstGeom prst="straightConnector1">
                  <a:avLst/>
                </a:prstGeom>
                <a:noFill/>
                <a:ln cap="flat" cmpd="sng" w="9525">
                  <a:solidFill>
                    <a:srgbClr val="825723"/>
                  </a:solidFill>
                  <a:prstDash val="solid"/>
                  <a:round/>
                  <a:headEnd len="sm" w="sm" type="none"/>
                  <a:tailEnd len="sm" w="sm" type="none"/>
                </a:ln>
              </p:spPr>
            </p:cxnSp>
            <p:sp>
              <p:nvSpPr>
                <p:cNvPr id="394" name="Google Shape;394;p37"/>
                <p:cNvSpPr/>
                <p:nvPr/>
              </p:nvSpPr>
              <p:spPr>
                <a:xfrm>
                  <a:off x="2070100" y="2563700"/>
                  <a:ext cx="92400" cy="924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37"/>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Week 4</a:t>
                </a:r>
                <a:endParaRPr b="1" sz="1200">
                  <a:latin typeface="Roboto"/>
                  <a:ea typeface="Roboto"/>
                  <a:cs typeface="Roboto"/>
                  <a:sym typeface="Roboto"/>
                </a:endParaRPr>
              </a:p>
            </p:txBody>
          </p:sp>
          <p:sp>
            <p:nvSpPr>
              <p:cNvPr id="396" name="Google Shape;396;p37"/>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iOS app</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rPr lang="en" sz="800">
                    <a:latin typeface="Roboto"/>
                    <a:ea typeface="Roboto"/>
                    <a:cs typeface="Roboto"/>
                    <a:sym typeface="Roboto"/>
                  </a:rPr>
                  <a:t>Achieved</a:t>
                </a:r>
                <a:r>
                  <a:rPr lang="en" sz="800">
                    <a:latin typeface="Roboto"/>
                    <a:ea typeface="Roboto"/>
                    <a:cs typeface="Roboto"/>
                    <a:sym typeface="Roboto"/>
                  </a:rPr>
                  <a:t> feature parity with web client and added device registration and provisioning process. Tested with an iPhone 12.</a:t>
                </a:r>
                <a:endParaRPr b="1" sz="800">
                  <a:latin typeface="Roboto"/>
                  <a:ea typeface="Roboto"/>
                  <a:cs typeface="Roboto"/>
                  <a:sym typeface="Roboto"/>
                </a:endParaRPr>
              </a:p>
            </p:txBody>
          </p:sp>
        </p:grpSp>
      </p:grpSp>
      <p:grpSp>
        <p:nvGrpSpPr>
          <p:cNvPr id="397" name="Google Shape;397;p37"/>
          <p:cNvGrpSpPr/>
          <p:nvPr/>
        </p:nvGrpSpPr>
        <p:grpSpPr>
          <a:xfrm>
            <a:off x="-50359" y="1864926"/>
            <a:ext cx="2580731" cy="1728863"/>
            <a:chOff x="495991" y="1857800"/>
            <a:chExt cx="2580731" cy="1728863"/>
          </a:xfrm>
        </p:grpSpPr>
        <p:sp>
          <p:nvSpPr>
            <p:cNvPr id="398" name="Google Shape;398;p37"/>
            <p:cNvSpPr/>
            <p:nvPr/>
          </p:nvSpPr>
          <p:spPr>
            <a:xfrm>
              <a:off x="932600" y="3079475"/>
              <a:ext cx="1958400" cy="133500"/>
            </a:xfrm>
            <a:prstGeom prst="rect">
              <a:avLst/>
            </a:prstGeom>
            <a:solidFill>
              <a:srgbClr val="BE97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 name="Google Shape;399;p37"/>
            <p:cNvGrpSpPr/>
            <p:nvPr/>
          </p:nvGrpSpPr>
          <p:grpSpPr>
            <a:xfrm>
              <a:off x="495991" y="1857800"/>
              <a:ext cx="2580731" cy="1728863"/>
              <a:chOff x="495991" y="1857800"/>
              <a:chExt cx="2580731" cy="1728863"/>
            </a:xfrm>
          </p:grpSpPr>
          <p:sp>
            <p:nvSpPr>
              <p:cNvPr id="400" name="Google Shape;400;p37"/>
              <p:cNvSpPr txBox="1"/>
              <p:nvPr/>
            </p:nvSpPr>
            <p:spPr>
              <a:xfrm>
                <a:off x="495991" y="3215263"/>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Week 1</a:t>
                </a:r>
                <a:endParaRPr b="1" sz="1200">
                  <a:latin typeface="Roboto"/>
                  <a:ea typeface="Roboto"/>
                  <a:cs typeface="Roboto"/>
                  <a:sym typeface="Roboto"/>
                </a:endParaRPr>
              </a:p>
            </p:txBody>
          </p:sp>
          <p:grpSp>
            <p:nvGrpSpPr>
              <p:cNvPr id="401" name="Google Shape;401;p37"/>
              <p:cNvGrpSpPr/>
              <p:nvPr/>
            </p:nvGrpSpPr>
            <p:grpSpPr>
              <a:xfrm>
                <a:off x="881025" y="2800074"/>
                <a:ext cx="93900" cy="411816"/>
                <a:chOff x="845575" y="2563709"/>
                <a:chExt cx="93900" cy="411816"/>
              </a:xfrm>
            </p:grpSpPr>
            <p:cxnSp>
              <p:nvCxnSpPr>
                <p:cNvPr id="402" name="Google Shape;402;p37"/>
                <p:cNvCxnSpPr/>
                <p:nvPr/>
              </p:nvCxnSpPr>
              <p:spPr>
                <a:xfrm>
                  <a:off x="891775" y="2616125"/>
                  <a:ext cx="0" cy="359400"/>
                </a:xfrm>
                <a:prstGeom prst="straightConnector1">
                  <a:avLst/>
                </a:prstGeom>
                <a:noFill/>
                <a:ln cap="flat" cmpd="sng" w="9525">
                  <a:solidFill>
                    <a:srgbClr val="783F04"/>
                  </a:solidFill>
                  <a:prstDash val="solid"/>
                  <a:round/>
                  <a:headEnd len="sm" w="sm" type="none"/>
                  <a:tailEnd len="sm" w="sm" type="none"/>
                </a:ln>
              </p:spPr>
            </p:cxnSp>
            <p:sp>
              <p:nvSpPr>
                <p:cNvPr id="403" name="Google Shape;403;p37"/>
                <p:cNvSpPr/>
                <p:nvPr/>
              </p:nvSpPr>
              <p:spPr>
                <a:xfrm>
                  <a:off x="845575" y="2563709"/>
                  <a:ext cx="93900" cy="924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37"/>
              <p:cNvSpPr txBox="1"/>
              <p:nvPr/>
            </p:nvSpPr>
            <p:spPr>
              <a:xfrm>
                <a:off x="823122" y="185780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API gateway</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rPr lang="en" sz="800">
                    <a:latin typeface="Roboto"/>
                    <a:ea typeface="Roboto"/>
                    <a:cs typeface="Roboto"/>
                    <a:sym typeface="Roboto"/>
                  </a:rPr>
                  <a:t>Built initial API framework, supporting user authentication, user registration, device registration, and getting device readings. Tested with Postman.</a:t>
                </a:r>
                <a:endParaRPr b="1" sz="800">
                  <a:latin typeface="Roboto"/>
                  <a:ea typeface="Roboto"/>
                  <a:cs typeface="Roboto"/>
                  <a:sym typeface="Roboto"/>
                </a:endParaRPr>
              </a:p>
            </p:txBody>
          </p:sp>
        </p:grpSp>
      </p:grpSp>
      <p:grpSp>
        <p:nvGrpSpPr>
          <p:cNvPr id="405" name="Google Shape;405;p37"/>
          <p:cNvGrpSpPr/>
          <p:nvPr/>
        </p:nvGrpSpPr>
        <p:grpSpPr>
          <a:xfrm>
            <a:off x="1478970" y="2709722"/>
            <a:ext cx="2501355" cy="1735654"/>
            <a:chOff x="2525595" y="2702596"/>
            <a:chExt cx="2501355" cy="1735654"/>
          </a:xfrm>
        </p:grpSpPr>
        <p:sp>
          <p:nvSpPr>
            <p:cNvPr id="406" name="Google Shape;406;p37"/>
            <p:cNvSpPr/>
            <p:nvPr/>
          </p:nvSpPr>
          <p:spPr>
            <a:xfrm>
              <a:off x="2890950" y="3079474"/>
              <a:ext cx="1680000" cy="132900"/>
            </a:xfrm>
            <a:prstGeom prst="rect">
              <a:avLst/>
            </a:prstGeom>
            <a:solidFill>
              <a:srgbClr val="825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7" name="Google Shape;407;p37"/>
            <p:cNvGrpSpPr/>
            <p:nvPr/>
          </p:nvGrpSpPr>
          <p:grpSpPr>
            <a:xfrm>
              <a:off x="2525595" y="2702596"/>
              <a:ext cx="2501355" cy="1735654"/>
              <a:chOff x="2525595" y="2702596"/>
              <a:chExt cx="2501355" cy="1735654"/>
            </a:xfrm>
          </p:grpSpPr>
          <p:sp>
            <p:nvSpPr>
              <p:cNvPr id="408" name="Google Shape;408;p37"/>
              <p:cNvSpPr txBox="1"/>
              <p:nvPr/>
            </p:nvSpPr>
            <p:spPr>
              <a:xfrm>
                <a:off x="2525595"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Week 2</a:t>
                </a:r>
                <a:endParaRPr b="1" sz="1200">
                  <a:latin typeface="Roboto"/>
                  <a:ea typeface="Roboto"/>
                  <a:cs typeface="Roboto"/>
                  <a:sym typeface="Roboto"/>
                </a:endParaRPr>
              </a:p>
            </p:txBody>
          </p:sp>
          <p:grpSp>
            <p:nvGrpSpPr>
              <p:cNvPr id="409" name="Google Shape;409;p37"/>
              <p:cNvGrpSpPr/>
              <p:nvPr/>
            </p:nvGrpSpPr>
            <p:grpSpPr>
              <a:xfrm rot="10800000">
                <a:off x="2849073" y="3079467"/>
                <a:ext cx="92400" cy="411825"/>
                <a:chOff x="2070100" y="2563700"/>
                <a:chExt cx="92400" cy="411825"/>
              </a:xfrm>
            </p:grpSpPr>
            <p:cxnSp>
              <p:nvCxnSpPr>
                <p:cNvPr id="410" name="Google Shape;410;p37"/>
                <p:cNvCxnSpPr/>
                <p:nvPr/>
              </p:nvCxnSpPr>
              <p:spPr>
                <a:xfrm>
                  <a:off x="2116300" y="2616125"/>
                  <a:ext cx="0" cy="359400"/>
                </a:xfrm>
                <a:prstGeom prst="straightConnector1">
                  <a:avLst/>
                </a:prstGeom>
                <a:noFill/>
                <a:ln cap="flat" cmpd="sng" w="9525">
                  <a:solidFill>
                    <a:srgbClr val="783F04"/>
                  </a:solidFill>
                  <a:prstDash val="solid"/>
                  <a:round/>
                  <a:headEnd len="sm" w="sm" type="none"/>
                  <a:tailEnd len="sm" w="sm" type="none"/>
                </a:ln>
              </p:spPr>
            </p:cxnSp>
            <p:sp>
              <p:nvSpPr>
                <p:cNvPr id="411" name="Google Shape;411;p37"/>
                <p:cNvSpPr/>
                <p:nvPr/>
              </p:nvSpPr>
              <p:spPr>
                <a:xfrm>
                  <a:off x="2070100" y="2563700"/>
                  <a:ext cx="92400" cy="924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 name="Google Shape;412;p37"/>
              <p:cNvSpPr txBox="1"/>
              <p:nvPr/>
            </p:nvSpPr>
            <p:spPr>
              <a:xfrm>
                <a:off x="2773350"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Web Client</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rPr lang="en" sz="800">
                    <a:latin typeface="Roboto"/>
                    <a:ea typeface="Roboto"/>
                    <a:cs typeface="Roboto"/>
                    <a:sym typeface="Roboto"/>
                  </a:rPr>
                  <a:t>Basic web client created and attached to the API. Tested user registration, user login, getting user devices, and displaying time sequenced plant data in graphs.</a:t>
                </a:r>
                <a:endParaRPr b="1" sz="800">
                  <a:latin typeface="Roboto"/>
                  <a:ea typeface="Roboto"/>
                  <a:cs typeface="Roboto"/>
                  <a:sym typeface="Roboto"/>
                </a:endParaRPr>
              </a:p>
            </p:txBody>
          </p:sp>
        </p:grpSp>
      </p:grpSp>
      <p:grpSp>
        <p:nvGrpSpPr>
          <p:cNvPr id="413" name="Google Shape;413;p37"/>
          <p:cNvGrpSpPr/>
          <p:nvPr/>
        </p:nvGrpSpPr>
        <p:grpSpPr>
          <a:xfrm>
            <a:off x="6483654" y="1864939"/>
            <a:ext cx="2480144" cy="1728853"/>
            <a:chOff x="4526679" y="1857800"/>
            <a:chExt cx="2480144" cy="1728853"/>
          </a:xfrm>
        </p:grpSpPr>
        <p:sp>
          <p:nvSpPr>
            <p:cNvPr id="414" name="Google Shape;414;p37"/>
            <p:cNvSpPr/>
            <p:nvPr/>
          </p:nvSpPr>
          <p:spPr>
            <a:xfrm>
              <a:off x="4849300" y="3079486"/>
              <a:ext cx="1656300" cy="133500"/>
            </a:xfrm>
            <a:prstGeom prst="rect">
              <a:avLst/>
            </a:prstGeom>
            <a:solidFill>
              <a:srgbClr val="BE97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5" name="Google Shape;415;p37"/>
            <p:cNvGrpSpPr/>
            <p:nvPr/>
          </p:nvGrpSpPr>
          <p:grpSpPr>
            <a:xfrm>
              <a:off x="4526679" y="1857800"/>
              <a:ext cx="2480144" cy="1728853"/>
              <a:chOff x="4526679" y="1857800"/>
              <a:chExt cx="2480144" cy="1728853"/>
            </a:xfrm>
          </p:grpSpPr>
          <p:grpSp>
            <p:nvGrpSpPr>
              <p:cNvPr id="416" name="Google Shape;416;p37"/>
              <p:cNvGrpSpPr/>
              <p:nvPr/>
            </p:nvGrpSpPr>
            <p:grpSpPr>
              <a:xfrm>
                <a:off x="4808316" y="2800065"/>
                <a:ext cx="92400" cy="411825"/>
                <a:chOff x="845575" y="2563700"/>
                <a:chExt cx="92400" cy="411825"/>
              </a:xfrm>
            </p:grpSpPr>
            <p:cxnSp>
              <p:nvCxnSpPr>
                <p:cNvPr id="417" name="Google Shape;417;p37"/>
                <p:cNvCxnSpPr/>
                <p:nvPr/>
              </p:nvCxnSpPr>
              <p:spPr>
                <a:xfrm>
                  <a:off x="891775" y="2616125"/>
                  <a:ext cx="0" cy="359400"/>
                </a:xfrm>
                <a:prstGeom prst="straightConnector1">
                  <a:avLst/>
                </a:prstGeom>
                <a:noFill/>
                <a:ln cap="flat" cmpd="sng" w="9525">
                  <a:solidFill>
                    <a:srgbClr val="825723"/>
                  </a:solidFill>
                  <a:prstDash val="solid"/>
                  <a:round/>
                  <a:headEnd len="sm" w="sm" type="none"/>
                  <a:tailEnd len="sm" w="sm" type="none"/>
                </a:ln>
              </p:spPr>
            </p:cxnSp>
            <p:sp>
              <p:nvSpPr>
                <p:cNvPr id="418" name="Google Shape;418;p37"/>
                <p:cNvSpPr/>
                <p:nvPr/>
              </p:nvSpPr>
              <p:spPr>
                <a:xfrm>
                  <a:off x="845575" y="2563700"/>
                  <a:ext cx="92400" cy="92400"/>
                </a:xfrm>
                <a:prstGeom prst="ellipse">
                  <a:avLst/>
                </a:pr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37"/>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200">
                    <a:latin typeface="Roboto"/>
                    <a:ea typeface="Roboto"/>
                    <a:cs typeface="Roboto"/>
                    <a:sym typeface="Roboto"/>
                  </a:rPr>
                  <a:t>Week 5</a:t>
                </a:r>
                <a:endParaRPr b="1" sz="1200">
                  <a:latin typeface="Roboto"/>
                  <a:ea typeface="Roboto"/>
                  <a:cs typeface="Roboto"/>
                  <a:sym typeface="Roboto"/>
                </a:endParaRPr>
              </a:p>
            </p:txBody>
          </p:sp>
          <p:sp>
            <p:nvSpPr>
              <p:cNvPr id="420" name="Google Shape;420;p37"/>
              <p:cNvSpPr txBox="1"/>
              <p:nvPr/>
            </p:nvSpPr>
            <p:spPr>
              <a:xfrm>
                <a:off x="4753223" y="185780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latin typeface="Roboto"/>
                    <a:ea typeface="Roboto"/>
                    <a:cs typeface="Roboto"/>
                    <a:sym typeface="Roboto"/>
                  </a:rPr>
                  <a:t>Plant Data</a:t>
                </a:r>
                <a:endParaRPr b="1" sz="800">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a:p>
                <a:pPr indent="0" lvl="0" marL="0" rtl="0" algn="l">
                  <a:spcBef>
                    <a:spcPts val="0"/>
                  </a:spcBef>
                  <a:spcAft>
                    <a:spcPts val="1600"/>
                  </a:spcAft>
                  <a:buNone/>
                </a:pPr>
                <a:r>
                  <a:rPr lang="en" sz="800">
                    <a:latin typeface="Roboto"/>
                    <a:ea typeface="Roboto"/>
                    <a:cs typeface="Roboto"/>
                    <a:sym typeface="Roboto"/>
                  </a:rPr>
                  <a:t>Found and implemented an open source plant data API. Trefle API was the only </a:t>
                </a:r>
                <a:r>
                  <a:rPr lang="en" sz="800">
                    <a:latin typeface="Roboto"/>
                    <a:ea typeface="Roboto"/>
                    <a:cs typeface="Roboto"/>
                    <a:sym typeface="Roboto"/>
                  </a:rPr>
                  <a:t>curated</a:t>
                </a:r>
                <a:r>
                  <a:rPr lang="en" sz="800">
                    <a:latin typeface="Roboto"/>
                    <a:ea typeface="Roboto"/>
                    <a:cs typeface="Roboto"/>
                    <a:sym typeface="Roboto"/>
                  </a:rPr>
                  <a:t> dataset that included actual values for the metrics we need.</a:t>
                </a:r>
                <a:endParaRPr b="1" sz="800">
                  <a:latin typeface="Roboto"/>
                  <a:ea typeface="Roboto"/>
                  <a:cs typeface="Roboto"/>
                  <a:sym typeface="Roboto"/>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8"/>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Administrative content</a:t>
            </a:r>
            <a:endParaRPr/>
          </a:p>
        </p:txBody>
      </p:sp>
      <p:pic>
        <p:nvPicPr>
          <p:cNvPr id="426" name="Google Shape;426;p38"/>
          <p:cNvPicPr preferRelativeResize="0"/>
          <p:nvPr/>
        </p:nvPicPr>
        <p:blipFill rotWithShape="1">
          <a:blip r:embed="rId3">
            <a:alphaModFix/>
          </a:blip>
          <a:srcRect b="19224" l="0" r="0" t="0"/>
          <a:stretch/>
        </p:blipFill>
        <p:spPr>
          <a:xfrm>
            <a:off x="8002775" y="100275"/>
            <a:ext cx="1069500" cy="1069500"/>
          </a:xfrm>
          <a:prstGeom prst="ellipse">
            <a:avLst/>
          </a:prstGeom>
          <a:noFill/>
          <a:ln>
            <a:noFill/>
          </a:ln>
        </p:spPr>
      </p:pic>
      <p:graphicFrame>
        <p:nvGraphicFramePr>
          <p:cNvPr id="427" name="Google Shape;427;p38"/>
          <p:cNvGraphicFramePr/>
          <p:nvPr/>
        </p:nvGraphicFramePr>
        <p:xfrm>
          <a:off x="459300" y="1290800"/>
          <a:ext cx="3000000" cy="3000000"/>
        </p:xfrm>
        <a:graphic>
          <a:graphicData uri="http://schemas.openxmlformats.org/drawingml/2006/table">
            <a:tbl>
              <a:tblPr>
                <a:noFill/>
                <a:tableStyleId>{87A52672-E2C2-45E8-8BC0-8FEB2A0EA147}</a:tableStyleId>
              </a:tblPr>
              <a:tblGrid>
                <a:gridCol w="3337500"/>
                <a:gridCol w="1510125"/>
                <a:gridCol w="1803200"/>
                <a:gridCol w="1572950"/>
              </a:tblGrid>
              <a:tr h="307900">
                <a:tc>
                  <a:txBody>
                    <a:bodyPr/>
                    <a:lstStyle/>
                    <a:p>
                      <a:pPr indent="0" lvl="0" marL="0" rtl="0" algn="l">
                        <a:spcBef>
                          <a:spcPts val="0"/>
                        </a:spcBef>
                        <a:spcAft>
                          <a:spcPts val="0"/>
                        </a:spcAft>
                        <a:buNone/>
                      </a:pPr>
                      <a:r>
                        <a:rPr lang="en">
                          <a:latin typeface="Open Sans"/>
                          <a:ea typeface="Open Sans"/>
                          <a:cs typeface="Open Sans"/>
                          <a:sym typeface="Open Sans"/>
                        </a:rPr>
                        <a:t>Part No.</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a:latin typeface="Open Sans"/>
                          <a:ea typeface="Open Sans"/>
                          <a:cs typeface="Open Sans"/>
                          <a:sym typeface="Open Sans"/>
                        </a:rPr>
                        <a:t>Quantity</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solidFill>
                      <a:srgbClr val="EFEFEF"/>
                    </a:solidFill>
                  </a:tcPr>
                </a:tc>
                <a:tc>
                  <a:txBody>
                    <a:bodyPr/>
                    <a:lstStyle/>
                    <a:p>
                      <a:pPr indent="0" lvl="0" marL="0" rtl="0" algn="l">
                        <a:spcBef>
                          <a:spcPts val="0"/>
                        </a:spcBef>
                        <a:spcAft>
                          <a:spcPts val="0"/>
                        </a:spcAft>
                        <a:buNone/>
                      </a:pPr>
                      <a:r>
                        <a:rPr lang="en">
                          <a:latin typeface="Open Sans"/>
                          <a:ea typeface="Open Sans"/>
                          <a:cs typeface="Open Sans"/>
                          <a:sym typeface="Open Sans"/>
                        </a:rPr>
                        <a:t>Price per Unit</a:t>
                      </a:r>
                      <a:endParaRPr>
                        <a:latin typeface="Open Sans"/>
                        <a:ea typeface="Open Sans"/>
                        <a:cs typeface="Open Sans"/>
                        <a:sym typeface="Open Sans"/>
                      </a:endParaRPr>
                    </a:p>
                  </a:txBody>
                  <a:tcPr marT="91425" marB="0" marR="91425" marL="91425">
                    <a:solidFill>
                      <a:srgbClr val="EFEFEF"/>
                    </a:solidFill>
                  </a:tcPr>
                </a:tc>
                <a:tc>
                  <a:txBody>
                    <a:bodyPr/>
                    <a:lstStyle/>
                    <a:p>
                      <a:pPr indent="0" lvl="0" marL="0" rtl="0" algn="l">
                        <a:spcBef>
                          <a:spcPts val="0"/>
                        </a:spcBef>
                        <a:spcAft>
                          <a:spcPts val="0"/>
                        </a:spcAft>
                        <a:buNone/>
                      </a:pPr>
                      <a:r>
                        <a:rPr lang="en">
                          <a:latin typeface="Open Sans"/>
                          <a:ea typeface="Open Sans"/>
                          <a:cs typeface="Open Sans"/>
                          <a:sym typeface="Open Sans"/>
                        </a:rPr>
                        <a:t>Total</a:t>
                      </a:r>
                      <a:endParaRPr>
                        <a:latin typeface="Open Sans"/>
                        <a:ea typeface="Open Sans"/>
                        <a:cs typeface="Open Sans"/>
                        <a:sym typeface="Open Sans"/>
                      </a:endParaRPr>
                    </a:p>
                  </a:txBody>
                  <a:tcPr marT="91425" marB="0" marR="91425" marL="91425">
                    <a:solidFill>
                      <a:srgbClr val="EFEFEF"/>
                    </a:solidFill>
                  </a:tcPr>
                </a:tc>
              </a:tr>
              <a:tr h="307900">
                <a:tc>
                  <a:txBody>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BQ25798RQMR</a:t>
                      </a:r>
                      <a:endParaRPr>
                        <a:solidFill>
                          <a:schemeClr val="dk1"/>
                        </a:solidFill>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$7.33</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$36.65</a:t>
                      </a:r>
                      <a:endParaRPr>
                        <a:latin typeface="Open Sans"/>
                        <a:ea typeface="Open Sans"/>
                        <a:cs typeface="Open Sans"/>
                        <a:sym typeface="Open Sans"/>
                      </a:endParaRPr>
                    </a:p>
                  </a:txBody>
                  <a:tcPr marT="91425" marB="0" marR="91425" marL="91425"/>
                </a:tc>
              </a:tr>
              <a:tr h="474025">
                <a:tc>
                  <a:txBody>
                    <a:bodyPr/>
                    <a:lstStyle/>
                    <a:p>
                      <a:pPr indent="0" lvl="0" marL="0" rtl="0" algn="l">
                        <a:spcBef>
                          <a:spcPts val="0"/>
                        </a:spcBef>
                        <a:spcAft>
                          <a:spcPts val="0"/>
                        </a:spcAft>
                        <a:buNone/>
                      </a:pPr>
                      <a:r>
                        <a:rPr lang="en">
                          <a:latin typeface="Open Sans"/>
                          <a:ea typeface="Open Sans"/>
                          <a:cs typeface="Open Sans"/>
                          <a:sym typeface="Open Sans"/>
                        </a:rPr>
                        <a:t>LM64460APPQRYFRQ1</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$6.74</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$33.70</a:t>
                      </a:r>
                      <a:endParaRPr>
                        <a:latin typeface="Open Sans"/>
                        <a:ea typeface="Open Sans"/>
                        <a:cs typeface="Open Sans"/>
                        <a:sym typeface="Open Sans"/>
                      </a:endParaRPr>
                    </a:p>
                  </a:txBody>
                  <a:tcPr marT="91425" marB="0" marR="91425" marL="91425"/>
                </a:tc>
              </a:tr>
              <a:tr h="489700">
                <a:tc>
                  <a:txBody>
                    <a:bodyPr/>
                    <a:lstStyle/>
                    <a:p>
                      <a:pPr indent="0" lvl="0" marL="0" rtl="0" algn="l">
                        <a:spcBef>
                          <a:spcPts val="0"/>
                        </a:spcBef>
                        <a:spcAft>
                          <a:spcPts val="0"/>
                        </a:spcAft>
                        <a:buNone/>
                      </a:pPr>
                      <a:r>
                        <a:rPr lang="en">
                          <a:latin typeface="Open Sans"/>
                          <a:ea typeface="Open Sans"/>
                          <a:cs typeface="Open Sans"/>
                          <a:sym typeface="Open Sans"/>
                        </a:rPr>
                        <a:t>ESP32-S3-WROOM-2-N32R8V</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$6.68</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$33.4</a:t>
                      </a:r>
                      <a:endParaRPr>
                        <a:latin typeface="Open Sans"/>
                        <a:ea typeface="Open Sans"/>
                        <a:cs typeface="Open Sans"/>
                        <a:sym typeface="Open Sans"/>
                      </a:endParaRPr>
                    </a:p>
                  </a:txBody>
                  <a:tcPr marT="91425" marB="0" marR="91425" marL="91425"/>
                </a:tc>
              </a:tr>
              <a:tr h="474025">
                <a:tc>
                  <a:txBody>
                    <a:bodyPr/>
                    <a:lstStyle/>
                    <a:p>
                      <a:pPr indent="0" lvl="0" marL="0" rtl="0" algn="l">
                        <a:spcBef>
                          <a:spcPts val="0"/>
                        </a:spcBef>
                        <a:spcAft>
                          <a:spcPts val="0"/>
                        </a:spcAft>
                        <a:buNone/>
                      </a:pPr>
                      <a:r>
                        <a:rPr lang="en">
                          <a:latin typeface="Open Sans"/>
                          <a:ea typeface="Open Sans"/>
                          <a:cs typeface="Open Sans"/>
                          <a:sym typeface="Open Sans"/>
                        </a:rPr>
                        <a:t>ESP32-C3-WROOM-02-N4</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$1.9</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$9.5</a:t>
                      </a:r>
                      <a:endParaRPr>
                        <a:latin typeface="Open Sans"/>
                        <a:ea typeface="Open Sans"/>
                        <a:cs typeface="Open Sans"/>
                        <a:sym typeface="Open Sans"/>
                      </a:endParaRPr>
                    </a:p>
                  </a:txBody>
                  <a:tcPr marT="91425" marB="0" marR="91425" marL="91425"/>
                </a:tc>
              </a:tr>
              <a:tr h="307900">
                <a:tc>
                  <a:txBody>
                    <a:bodyPr/>
                    <a:lstStyle/>
                    <a:p>
                      <a:pPr indent="0" lvl="0" marL="0" rtl="0" algn="l">
                        <a:spcBef>
                          <a:spcPts val="0"/>
                        </a:spcBef>
                        <a:spcAft>
                          <a:spcPts val="0"/>
                        </a:spcAft>
                        <a:buNone/>
                      </a:pPr>
                      <a:r>
                        <a:rPr lang="en">
                          <a:latin typeface="Open Sans"/>
                          <a:ea typeface="Open Sans"/>
                          <a:cs typeface="Open Sans"/>
                          <a:sym typeface="Open Sans"/>
                        </a:rPr>
                        <a:t>AS7331</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$10.86</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$54.30</a:t>
                      </a:r>
                      <a:endParaRPr>
                        <a:latin typeface="Open Sans"/>
                        <a:ea typeface="Open Sans"/>
                        <a:cs typeface="Open Sans"/>
                        <a:sym typeface="Open Sans"/>
                      </a:endParaRPr>
                    </a:p>
                  </a:txBody>
                  <a:tcPr marT="91425" marB="0" marR="91425" marL="91425"/>
                </a:tc>
              </a:tr>
              <a:tr h="307900">
                <a:tc>
                  <a:txBody>
                    <a:bodyPr/>
                    <a:lstStyle/>
                    <a:p>
                      <a:pPr indent="0" lvl="0" marL="0" rtl="0" algn="l">
                        <a:spcBef>
                          <a:spcPts val="0"/>
                        </a:spcBef>
                        <a:spcAft>
                          <a:spcPts val="0"/>
                        </a:spcAft>
                        <a:buNone/>
                      </a:pPr>
                      <a:r>
                        <a:rPr lang="en">
                          <a:latin typeface="Open Sans"/>
                          <a:ea typeface="Open Sans"/>
                          <a:cs typeface="Open Sans"/>
                          <a:sym typeface="Open Sans"/>
                        </a:rPr>
                        <a:t>SHT45-AD1B-R3</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$5.75</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$28.74</a:t>
                      </a:r>
                      <a:endParaRPr>
                        <a:latin typeface="Open Sans"/>
                        <a:ea typeface="Open Sans"/>
                        <a:cs typeface="Open Sans"/>
                        <a:sym typeface="Open Sans"/>
                      </a:endParaRPr>
                    </a:p>
                  </a:txBody>
                  <a:tcPr marT="91425" marB="0" marR="91425" marL="91425"/>
                </a:tc>
              </a:tr>
              <a:tr h="307900">
                <a:tc>
                  <a:txBody>
                    <a:bodyPr/>
                    <a:lstStyle/>
                    <a:p>
                      <a:pPr indent="0" lvl="0" marL="0" rtl="0" algn="l">
                        <a:spcBef>
                          <a:spcPts val="0"/>
                        </a:spcBef>
                        <a:spcAft>
                          <a:spcPts val="0"/>
                        </a:spcAft>
                        <a:buNone/>
                      </a:pPr>
                      <a:r>
                        <a:rPr lang="en">
                          <a:latin typeface="Open Sans"/>
                          <a:ea typeface="Open Sans"/>
                          <a:cs typeface="Open Sans"/>
                          <a:sym typeface="Open Sans"/>
                        </a:rPr>
                        <a:t>TPS62932DRLR</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10</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$1.11</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$11.07</a:t>
                      </a:r>
                      <a:endParaRPr>
                        <a:latin typeface="Open Sans"/>
                        <a:ea typeface="Open Sans"/>
                        <a:cs typeface="Open Sans"/>
                        <a:sym typeface="Open Sans"/>
                      </a:endParaRPr>
                    </a:p>
                  </a:txBody>
                  <a:tcPr marT="91425" marB="0" marR="91425" marL="91425"/>
                </a:tc>
              </a:tr>
              <a:tr h="320175">
                <a:tc>
                  <a:txBody>
                    <a:bodyPr/>
                    <a:lstStyle/>
                    <a:p>
                      <a:pPr indent="0" lvl="0" marL="0" rtl="0" algn="l">
                        <a:spcBef>
                          <a:spcPts val="0"/>
                        </a:spcBef>
                        <a:spcAft>
                          <a:spcPts val="0"/>
                        </a:spcAft>
                        <a:buNone/>
                      </a:pPr>
                      <a:r>
                        <a:rPr lang="en">
                          <a:latin typeface="Open Sans"/>
                          <a:ea typeface="Open Sans"/>
                          <a:cs typeface="Open Sans"/>
                          <a:sym typeface="Open Sans"/>
                        </a:rPr>
                        <a:t>PCBs and Stencils</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Open Sans"/>
                          <a:ea typeface="Open Sans"/>
                          <a:cs typeface="Open Sans"/>
                          <a:sym typeface="Open Sans"/>
                        </a:rPr>
                        <a:t>5</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a:latin typeface="Open Sans"/>
                          <a:ea typeface="Open Sans"/>
                          <a:cs typeface="Open Sans"/>
                          <a:sym typeface="Open Sans"/>
                        </a:rPr>
                        <a:t>N/A</a:t>
                      </a:r>
                      <a:endParaRPr>
                        <a:latin typeface="Open Sans"/>
                        <a:ea typeface="Open Sans"/>
                        <a:cs typeface="Open Sans"/>
                        <a:sym typeface="Open Sans"/>
                      </a:endParaRPr>
                    </a:p>
                  </a:txBody>
                  <a:tcPr marT="91425" marB="0" marR="91425" marL="91425"/>
                </a:tc>
                <a:tc>
                  <a:txBody>
                    <a:bodyPr/>
                    <a:lstStyle/>
                    <a:p>
                      <a:pPr indent="0" lvl="0" marL="0" rtl="0" algn="l">
                        <a:spcBef>
                          <a:spcPts val="0"/>
                        </a:spcBef>
                        <a:spcAft>
                          <a:spcPts val="0"/>
                        </a:spcAft>
                        <a:buNone/>
                      </a:pPr>
                      <a:r>
                        <a:rPr lang="en">
                          <a:latin typeface="Open Sans"/>
                          <a:ea typeface="Open Sans"/>
                          <a:cs typeface="Open Sans"/>
                          <a:sym typeface="Open Sans"/>
                        </a:rPr>
                        <a:t>$53.30</a:t>
                      </a:r>
                      <a:endParaRPr>
                        <a:latin typeface="Open Sans"/>
                        <a:ea typeface="Open Sans"/>
                        <a:cs typeface="Open Sans"/>
                        <a:sym typeface="Open Sans"/>
                      </a:endParaRPr>
                    </a:p>
                  </a:txBody>
                  <a:tcPr marT="91425" marB="0" marR="91425" marL="91425"/>
                </a:tc>
              </a:tr>
              <a:tr h="307900">
                <a:tc>
                  <a:txBody>
                    <a:bodyPr/>
                    <a:lstStyle/>
                    <a:p>
                      <a:pPr indent="0" lvl="0" marL="0" rtl="0" algn="l">
                        <a:spcBef>
                          <a:spcPts val="0"/>
                        </a:spcBef>
                        <a:spcAft>
                          <a:spcPts val="0"/>
                        </a:spcAft>
                        <a:buNone/>
                      </a:pPr>
                      <a:r>
                        <a:rPr lang="en">
                          <a:latin typeface="Open Sans"/>
                          <a:ea typeface="Open Sans"/>
                          <a:cs typeface="Open Sans"/>
                          <a:sym typeface="Open Sans"/>
                        </a:rPr>
                        <a:t>Total</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
                          <a:latin typeface="Open Sans"/>
                          <a:ea typeface="Open Sans"/>
                          <a:cs typeface="Open Sans"/>
                          <a:sym typeface="Open Sans"/>
                        </a:rPr>
                        <a:t>1</a:t>
                      </a:r>
                      <a:endParaRPr>
                        <a:latin typeface="Open Sans"/>
                        <a:ea typeface="Open Sans"/>
                        <a:cs typeface="Open Sans"/>
                        <a:sym typeface="Open Sans"/>
                      </a:endParaRPr>
                    </a:p>
                  </a:txBody>
                  <a:tcPr marT="91425" marB="0" marR="91425" marL="91425">
                    <a:lnL cap="flat" cmpd="sng" w="9525">
                      <a:solidFill>
                        <a:srgbClr val="9E9E9E"/>
                      </a:solidFill>
                      <a:prstDash val="solid"/>
                      <a:round/>
                      <a:headEnd len="sm" w="sm" type="none"/>
                      <a:tailEnd len="sm" w="sm" type="none"/>
                    </a:lnL>
                    <a:solidFill>
                      <a:srgbClr val="F3F3F3"/>
                    </a:solidFill>
                  </a:tcPr>
                </a:tc>
                <a:tc>
                  <a:txBody>
                    <a:bodyPr/>
                    <a:lstStyle/>
                    <a:p>
                      <a:pPr indent="0" lvl="0" marL="0" rtl="0" algn="l">
                        <a:spcBef>
                          <a:spcPts val="0"/>
                        </a:spcBef>
                        <a:spcAft>
                          <a:spcPts val="0"/>
                        </a:spcAft>
                        <a:buNone/>
                      </a:pPr>
                      <a:r>
                        <a:rPr lang="en">
                          <a:latin typeface="Open Sans"/>
                          <a:ea typeface="Open Sans"/>
                          <a:cs typeface="Open Sans"/>
                          <a:sym typeface="Open Sans"/>
                        </a:rPr>
                        <a:t>~$52.14</a:t>
                      </a:r>
                      <a:endParaRPr>
                        <a:latin typeface="Open Sans"/>
                        <a:ea typeface="Open Sans"/>
                        <a:cs typeface="Open Sans"/>
                        <a:sym typeface="Open Sans"/>
                      </a:endParaRPr>
                    </a:p>
                  </a:txBody>
                  <a:tcPr marT="91425" marB="0" marR="91425" marL="91425">
                    <a:solidFill>
                      <a:srgbClr val="F3F3F3"/>
                    </a:solidFill>
                  </a:tcPr>
                </a:tc>
                <a:tc>
                  <a:txBody>
                    <a:bodyPr/>
                    <a:lstStyle/>
                    <a:p>
                      <a:pPr indent="0" lvl="0" marL="0" rtl="0" algn="l">
                        <a:spcBef>
                          <a:spcPts val="0"/>
                        </a:spcBef>
                        <a:spcAft>
                          <a:spcPts val="0"/>
                        </a:spcAft>
                        <a:buNone/>
                      </a:pPr>
                      <a:r>
                        <a:rPr lang="en">
                          <a:latin typeface="Open Sans"/>
                          <a:ea typeface="Open Sans"/>
                          <a:cs typeface="Open Sans"/>
                          <a:sym typeface="Open Sans"/>
                        </a:rPr>
                        <a:t>~$260.68</a:t>
                      </a:r>
                      <a:endParaRPr>
                        <a:latin typeface="Open Sans"/>
                        <a:ea typeface="Open Sans"/>
                        <a:cs typeface="Open Sans"/>
                        <a:sym typeface="Open Sans"/>
                      </a:endParaRPr>
                    </a:p>
                  </a:txBody>
                  <a:tcPr marT="91425" marB="0" marR="91425" marL="91425">
                    <a:solidFill>
                      <a:srgbClr val="F3F3F3"/>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9"/>
          <p:cNvSpPr txBox="1"/>
          <p:nvPr>
            <p:ph type="title"/>
          </p:nvPr>
        </p:nvSpPr>
        <p:spPr>
          <a:xfrm>
            <a:off x="311700" y="0"/>
            <a:ext cx="6273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Roadmap to Completion</a:t>
            </a:r>
            <a:endParaRPr/>
          </a:p>
        </p:txBody>
      </p:sp>
      <p:pic>
        <p:nvPicPr>
          <p:cNvPr id="433" name="Google Shape;433;p39"/>
          <p:cNvPicPr preferRelativeResize="0"/>
          <p:nvPr/>
        </p:nvPicPr>
        <p:blipFill>
          <a:blip r:embed="rId3">
            <a:alphaModFix/>
          </a:blip>
          <a:stretch>
            <a:fillRect/>
          </a:stretch>
        </p:blipFill>
        <p:spPr>
          <a:xfrm>
            <a:off x="8002775" y="100275"/>
            <a:ext cx="1069500" cy="1069500"/>
          </a:xfrm>
          <a:prstGeom prst="ellipse">
            <a:avLst/>
          </a:prstGeom>
          <a:noFill/>
          <a:ln>
            <a:noFill/>
          </a:ln>
        </p:spPr>
      </p:pic>
      <p:pic>
        <p:nvPicPr>
          <p:cNvPr id="434" name="Google Shape;434;p39"/>
          <p:cNvPicPr preferRelativeResize="0"/>
          <p:nvPr/>
        </p:nvPicPr>
        <p:blipFill>
          <a:blip r:embed="rId4">
            <a:alphaModFix/>
          </a:blip>
          <a:stretch>
            <a:fillRect/>
          </a:stretch>
        </p:blipFill>
        <p:spPr>
          <a:xfrm>
            <a:off x="152400" y="1322175"/>
            <a:ext cx="8839197" cy="34220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5"/>
          <p:cNvPicPr preferRelativeResize="0"/>
          <p:nvPr/>
        </p:nvPicPr>
        <p:blipFill>
          <a:blip r:embed="rId3">
            <a:alphaModFix/>
          </a:blip>
          <a:stretch>
            <a:fillRect/>
          </a:stretch>
        </p:blipFill>
        <p:spPr>
          <a:xfrm>
            <a:off x="7088112" y="1333500"/>
            <a:ext cx="2055900" cy="3810000"/>
          </a:xfrm>
          <a:prstGeom prst="rect">
            <a:avLst/>
          </a:prstGeom>
          <a:noFill/>
          <a:ln>
            <a:noFill/>
          </a:ln>
        </p:spPr>
      </p:pic>
      <p:sp>
        <p:nvSpPr>
          <p:cNvPr id="93" name="Google Shape;93;p15"/>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Goals and Objectives</a:t>
            </a:r>
            <a:endParaRPr/>
          </a:p>
        </p:txBody>
      </p:sp>
      <p:sp>
        <p:nvSpPr>
          <p:cNvPr id="94" name="Google Shape;94;p15"/>
          <p:cNvSpPr txBox="1"/>
          <p:nvPr>
            <p:ph idx="1" type="body"/>
          </p:nvPr>
        </p:nvSpPr>
        <p:spPr>
          <a:xfrm>
            <a:off x="311700" y="607100"/>
            <a:ext cx="6627900" cy="430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latin typeface="Open Sans"/>
              <a:ea typeface="Open Sans"/>
              <a:cs typeface="Open Sans"/>
              <a:sym typeface="Open Sans"/>
            </a:endParaRPr>
          </a:p>
          <a:p>
            <a:pPr indent="-342900" lvl="0" marL="457200" rtl="0" algn="l">
              <a:spcBef>
                <a:spcPts val="1200"/>
              </a:spcBef>
              <a:spcAft>
                <a:spcPts val="0"/>
              </a:spcAft>
              <a:buSzPts val="1800"/>
              <a:buFont typeface="Open Sans"/>
              <a:buChar char="●"/>
            </a:pPr>
            <a:r>
              <a:rPr lang="en">
                <a:latin typeface="Open Sans"/>
                <a:ea typeface="Open Sans"/>
                <a:cs typeface="Open Sans"/>
                <a:sym typeface="Open Sans"/>
              </a:rPr>
              <a:t>Goals: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t>D</a:t>
            </a:r>
            <a:r>
              <a:rPr lang="en">
                <a:latin typeface="Open Sans"/>
                <a:ea typeface="Open Sans"/>
                <a:cs typeface="Open Sans"/>
                <a:sym typeface="Open Sans"/>
              </a:rPr>
              <a:t>isplay overall plant health and specific metrics as measured by the various device sensors.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t>U</a:t>
            </a:r>
            <a:r>
              <a:rPr lang="en">
                <a:latin typeface="Open Sans"/>
                <a:ea typeface="Open Sans"/>
                <a:cs typeface="Open Sans"/>
                <a:sym typeface="Open Sans"/>
              </a:rPr>
              <a:t>pdate metrics periodically to the user</a:t>
            </a:r>
            <a:r>
              <a:rPr lang="en"/>
              <a:t>.</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Stretch</a:t>
            </a:r>
            <a:r>
              <a:rPr lang="en">
                <a:latin typeface="Open Sans"/>
                <a:ea typeface="Open Sans"/>
                <a:cs typeface="Open Sans"/>
                <a:sym typeface="Open Sans"/>
              </a:rPr>
              <a:t> goal: Expand the above goals to multiple sensor and camera device combinations.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Stretch goal: Accurate plant detection utilizing AI for more than 5 plant types.</a:t>
            </a:r>
            <a:endParaRPr>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Objectives:</a:t>
            </a:r>
            <a:endParaRPr>
              <a:latin typeface="Open Sans"/>
              <a:ea typeface="Open Sans"/>
              <a:cs typeface="Open Sans"/>
              <a:sym typeface="Open Sans"/>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Autonomous</a:t>
            </a:r>
            <a:r>
              <a:rPr lang="en">
                <a:latin typeface="Open Sans"/>
                <a:ea typeface="Open Sans"/>
                <a:cs typeface="Open Sans"/>
                <a:sym typeface="Open Sans"/>
              </a:rPr>
              <a:t> sensing of humidity, soil moisture, temperature, and uv </a:t>
            </a:r>
            <a:r>
              <a:rPr lang="en">
                <a:latin typeface="Open Sans"/>
                <a:ea typeface="Open Sans"/>
                <a:cs typeface="Open Sans"/>
                <a:sym typeface="Open Sans"/>
              </a:rPr>
              <a:t>irradiance</a:t>
            </a:r>
            <a:r>
              <a:rPr lang="en">
                <a:latin typeface="Open Sans"/>
                <a:ea typeface="Open Sans"/>
                <a:cs typeface="Open Sans"/>
                <a:sym typeface="Open Sans"/>
              </a:rPr>
              <a:t>.</a:t>
            </a:r>
            <a:endParaRPr/>
          </a:p>
          <a:p>
            <a:pPr indent="-317500" lvl="1" marL="914400" rtl="0" algn="l">
              <a:spcBef>
                <a:spcPts val="0"/>
              </a:spcBef>
              <a:spcAft>
                <a:spcPts val="0"/>
              </a:spcAft>
              <a:buSzPts val="1400"/>
              <a:buChar char="○"/>
            </a:pPr>
            <a:r>
              <a:rPr lang="en"/>
              <a:t>Measure active photosynthesis using camera technology.</a:t>
            </a:r>
            <a:endParaRPr/>
          </a:p>
          <a:p>
            <a:pPr indent="-317500" lvl="1" marL="914400" rtl="0" algn="l">
              <a:spcBef>
                <a:spcPts val="0"/>
              </a:spcBef>
              <a:spcAft>
                <a:spcPts val="0"/>
              </a:spcAft>
              <a:buSzPts val="1400"/>
              <a:buFont typeface="Open Sans"/>
              <a:buChar char="○"/>
            </a:pPr>
            <a:r>
              <a:rPr lang="en">
                <a:latin typeface="Open Sans"/>
                <a:ea typeface="Open Sans"/>
                <a:cs typeface="Open Sans"/>
                <a:sym typeface="Open Sans"/>
              </a:rPr>
              <a:t>System is run on solar and battery power as needed without user interaction.</a:t>
            </a:r>
            <a:endParaRPr>
              <a:latin typeface="Open Sans"/>
              <a:ea typeface="Open Sans"/>
              <a:cs typeface="Open Sans"/>
              <a:sym typeface="Open Sans"/>
            </a:endParaRPr>
          </a:p>
        </p:txBody>
      </p:sp>
      <p:pic>
        <p:nvPicPr>
          <p:cNvPr id="95" name="Google Shape;95;p15"/>
          <p:cNvPicPr preferRelativeResize="0"/>
          <p:nvPr/>
        </p:nvPicPr>
        <p:blipFill rotWithShape="1">
          <a:blip r:embed="rId4">
            <a:alphaModFix/>
          </a:blip>
          <a:srcRect b="14961" l="12392" r="34354" t="14996"/>
          <a:stretch/>
        </p:blipFill>
        <p:spPr>
          <a:xfrm rot="-5400000">
            <a:off x="7960925" y="113325"/>
            <a:ext cx="1124400" cy="10983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Engineering specifications</a:t>
            </a:r>
            <a:endParaRPr/>
          </a:p>
        </p:txBody>
      </p:sp>
      <p:graphicFrame>
        <p:nvGraphicFramePr>
          <p:cNvPr id="101" name="Google Shape;101;p16"/>
          <p:cNvGraphicFramePr/>
          <p:nvPr/>
        </p:nvGraphicFramePr>
        <p:xfrm>
          <a:off x="3389275" y="1169775"/>
          <a:ext cx="3000000" cy="3000000"/>
        </p:xfrm>
        <a:graphic>
          <a:graphicData uri="http://schemas.openxmlformats.org/drawingml/2006/table">
            <a:tbl>
              <a:tblPr>
                <a:noFill/>
                <a:tableStyleId>{87A52672-E2C2-45E8-8BC0-8FEB2A0EA147}</a:tableStyleId>
              </a:tblPr>
              <a:tblGrid>
                <a:gridCol w="2707500"/>
                <a:gridCol w="1117150"/>
              </a:tblGrid>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Parameter</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Specification</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Housing Tilt Function</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60 Degrees</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Device Max Response Delay</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minute</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Light Sensor Accuracy</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90%</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Humidity Sensor Accuracy</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90%</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9EAD3"/>
                    </a:solidFill>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Operating Temperature</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-20-65 °C</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Camera Required NIR Sensitivity</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830-870 nm</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65750">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Humidity Sensor Input Range</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0-100% RH</a:t>
                      </a:r>
                      <a:endParaRPr sz="1200">
                        <a:latin typeface="Open Sans"/>
                        <a:ea typeface="Open Sans"/>
                        <a:cs typeface="Open Sans"/>
                        <a:sym typeface="Open Sans"/>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02" name="Google Shape;102;p16"/>
          <p:cNvPicPr preferRelativeResize="0"/>
          <p:nvPr/>
        </p:nvPicPr>
        <p:blipFill rotWithShape="1">
          <a:blip r:embed="rId3">
            <a:alphaModFix/>
          </a:blip>
          <a:srcRect b="19224" l="0" r="0" t="0"/>
          <a:stretch/>
        </p:blipFill>
        <p:spPr>
          <a:xfrm>
            <a:off x="8002775" y="100275"/>
            <a:ext cx="1069500" cy="1069500"/>
          </a:xfrm>
          <a:prstGeom prst="ellipse">
            <a:avLst/>
          </a:prstGeom>
          <a:noFill/>
          <a:ln>
            <a:noFill/>
          </a:ln>
        </p:spPr>
      </p:pic>
      <p:pic>
        <p:nvPicPr>
          <p:cNvPr id="103" name="Google Shape;103;p16"/>
          <p:cNvPicPr preferRelativeResize="0"/>
          <p:nvPr/>
        </p:nvPicPr>
        <p:blipFill>
          <a:blip r:embed="rId4">
            <a:alphaModFix/>
          </a:blip>
          <a:stretch>
            <a:fillRect/>
          </a:stretch>
        </p:blipFill>
        <p:spPr>
          <a:xfrm>
            <a:off x="0" y="1901275"/>
            <a:ext cx="2714365" cy="3211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Flow</a:t>
            </a:r>
            <a:endParaRPr/>
          </a:p>
        </p:txBody>
      </p:sp>
      <p:sp>
        <p:nvSpPr>
          <p:cNvPr id="109" name="Google Shape;109;p17"/>
          <p:cNvSpPr txBox="1"/>
          <p:nvPr>
            <p:ph idx="1" type="body"/>
          </p:nvPr>
        </p:nvSpPr>
        <p:spPr>
          <a:xfrm>
            <a:off x="198875" y="565225"/>
            <a:ext cx="3625500" cy="422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latin typeface="Open Sans"/>
              <a:ea typeface="Open Sans"/>
              <a:cs typeface="Open Sans"/>
              <a:sym typeface="Open Sans"/>
            </a:endParaRPr>
          </a:p>
          <a:p>
            <a:pPr indent="-304800" lvl="0" marL="457200" rtl="0" algn="l">
              <a:spcBef>
                <a:spcPts val="1200"/>
              </a:spcBef>
              <a:spcAft>
                <a:spcPts val="0"/>
              </a:spcAft>
              <a:buSzPts val="1200"/>
              <a:buFont typeface="Open Sans"/>
              <a:buChar char="●"/>
            </a:pPr>
            <a:r>
              <a:rPr b="1" lang="en" sz="1200"/>
              <a:t>Lower Device</a:t>
            </a:r>
            <a:r>
              <a:rPr lang="en" sz="1200"/>
              <a:t>: </a:t>
            </a:r>
            <a:endParaRPr sz="1200"/>
          </a:p>
          <a:p>
            <a:pPr indent="-304800" lvl="1" marL="914400" rtl="0" algn="l">
              <a:spcBef>
                <a:spcPts val="0"/>
              </a:spcBef>
              <a:spcAft>
                <a:spcPts val="0"/>
              </a:spcAft>
              <a:buSzPts val="1200"/>
              <a:buFont typeface="Open Sans"/>
              <a:buChar char="○"/>
            </a:pPr>
            <a:r>
              <a:rPr lang="en" sz="1200"/>
              <a:t>Sensor package which reads the temperature, humidity, and soil moisture sensors and transmits data via bluetooth low energy to Camera Package.</a:t>
            </a:r>
            <a:endParaRPr sz="1200"/>
          </a:p>
          <a:p>
            <a:pPr indent="-304800" lvl="0" marL="457200" rtl="0" algn="l">
              <a:spcBef>
                <a:spcPts val="0"/>
              </a:spcBef>
              <a:spcAft>
                <a:spcPts val="0"/>
              </a:spcAft>
              <a:buSzPts val="1200"/>
              <a:buFont typeface="Open Sans"/>
              <a:buChar char="●"/>
            </a:pPr>
            <a:r>
              <a:rPr b="1" lang="en" sz="1200"/>
              <a:t>Upper Device</a:t>
            </a:r>
            <a:r>
              <a:rPr lang="en" sz="1200"/>
              <a:t>: </a:t>
            </a:r>
            <a:endParaRPr sz="1200"/>
          </a:p>
          <a:p>
            <a:pPr indent="-304800" lvl="1" marL="914400" rtl="0" algn="l">
              <a:spcBef>
                <a:spcPts val="0"/>
              </a:spcBef>
              <a:spcAft>
                <a:spcPts val="0"/>
              </a:spcAft>
              <a:buSzPts val="1200"/>
              <a:buFont typeface="Open Sans"/>
              <a:buChar char="○"/>
            </a:pPr>
            <a:r>
              <a:rPr lang="en" sz="1200"/>
              <a:t>Camera Package, which reads data from Ultraviolet light sensor, and receives processed photo from Raspberry Pi and sensor data to transmit via WiFi to our application</a:t>
            </a:r>
            <a:endParaRPr sz="1200"/>
          </a:p>
          <a:p>
            <a:pPr indent="-304800" lvl="0" marL="457200" rtl="0" algn="l">
              <a:spcBef>
                <a:spcPts val="0"/>
              </a:spcBef>
              <a:spcAft>
                <a:spcPts val="0"/>
              </a:spcAft>
              <a:buSzPts val="1200"/>
              <a:buFont typeface="Open Sans"/>
              <a:buChar char="●"/>
            </a:pPr>
            <a:r>
              <a:rPr b="1" lang="en" sz="1200"/>
              <a:t>Raspberry Pi Zero 2</a:t>
            </a:r>
            <a:r>
              <a:rPr lang="en" sz="1200"/>
              <a:t>: </a:t>
            </a:r>
            <a:endParaRPr sz="1200"/>
          </a:p>
          <a:p>
            <a:pPr indent="-304800" lvl="1" marL="914400" rtl="0" algn="l">
              <a:spcBef>
                <a:spcPts val="0"/>
              </a:spcBef>
              <a:spcAft>
                <a:spcPts val="0"/>
              </a:spcAft>
              <a:buSzPts val="1200"/>
              <a:buFont typeface="Open Sans"/>
              <a:buChar char="○"/>
            </a:pPr>
            <a:r>
              <a:rPr lang="en" sz="1200"/>
              <a:t>Communicates with camera to process the images and transmit to the camera package.</a:t>
            </a:r>
            <a:endParaRPr/>
          </a:p>
        </p:txBody>
      </p:sp>
      <p:pic>
        <p:nvPicPr>
          <p:cNvPr id="110" name="Google Shape;110;p17"/>
          <p:cNvPicPr preferRelativeResize="0"/>
          <p:nvPr/>
        </p:nvPicPr>
        <p:blipFill rotWithShape="1">
          <a:blip r:embed="rId3">
            <a:alphaModFix/>
          </a:blip>
          <a:srcRect b="14961" l="12392" r="34354" t="14996"/>
          <a:stretch/>
        </p:blipFill>
        <p:spPr>
          <a:xfrm rot="-5400000">
            <a:off x="7960925" y="113325"/>
            <a:ext cx="1124400" cy="1098300"/>
          </a:xfrm>
          <a:prstGeom prst="ellipse">
            <a:avLst/>
          </a:prstGeom>
          <a:noFill/>
          <a:ln>
            <a:noFill/>
          </a:ln>
        </p:spPr>
      </p:pic>
      <p:sp>
        <p:nvSpPr>
          <p:cNvPr id="111" name="Google Shape;111;p17"/>
          <p:cNvSpPr/>
          <p:nvPr/>
        </p:nvSpPr>
        <p:spPr>
          <a:xfrm>
            <a:off x="5635625" y="1382075"/>
            <a:ext cx="1296900" cy="19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2" name="Google Shape;112;p17"/>
          <p:cNvPicPr preferRelativeResize="0"/>
          <p:nvPr/>
        </p:nvPicPr>
        <p:blipFill>
          <a:blip r:embed="rId4">
            <a:alphaModFix/>
          </a:blip>
          <a:stretch>
            <a:fillRect/>
          </a:stretch>
        </p:blipFill>
        <p:spPr>
          <a:xfrm>
            <a:off x="3824375" y="1265025"/>
            <a:ext cx="5319627" cy="3878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Hardware Selection</a:t>
            </a:r>
            <a:endParaRPr/>
          </a:p>
        </p:txBody>
      </p:sp>
      <p:sp>
        <p:nvSpPr>
          <p:cNvPr id="118" name="Google Shape;118;p18"/>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Microcontroller Unit</a:t>
            </a:r>
            <a:endParaRPr/>
          </a:p>
        </p:txBody>
      </p:sp>
      <p:pic>
        <p:nvPicPr>
          <p:cNvPr id="119" name="Google Shape;119;p18"/>
          <p:cNvPicPr preferRelativeResize="0"/>
          <p:nvPr/>
        </p:nvPicPr>
        <p:blipFill rotWithShape="1">
          <a:blip r:embed="rId3">
            <a:alphaModFix/>
          </a:blip>
          <a:srcRect b="14961" l="12392" r="34354" t="14996"/>
          <a:stretch/>
        </p:blipFill>
        <p:spPr>
          <a:xfrm rot="-5400000">
            <a:off x="7960925" y="113325"/>
            <a:ext cx="1124400" cy="1098300"/>
          </a:xfrm>
          <a:prstGeom prst="ellipse">
            <a:avLst/>
          </a:prstGeom>
          <a:noFill/>
          <a:ln>
            <a:noFill/>
          </a:ln>
        </p:spPr>
      </p:pic>
      <p:graphicFrame>
        <p:nvGraphicFramePr>
          <p:cNvPr id="120" name="Google Shape;120;p18"/>
          <p:cNvGraphicFramePr/>
          <p:nvPr/>
        </p:nvGraphicFramePr>
        <p:xfrm>
          <a:off x="311688" y="1383188"/>
          <a:ext cx="3000000" cy="3000000"/>
        </p:xfrm>
        <a:graphic>
          <a:graphicData uri="http://schemas.openxmlformats.org/drawingml/2006/table">
            <a:tbl>
              <a:tblPr>
                <a:noFill/>
                <a:tableStyleId>{87A52672-E2C2-45E8-8BC0-8FEB2A0EA147}</a:tableStyleId>
              </a:tblPr>
              <a:tblGrid>
                <a:gridCol w="1704125"/>
                <a:gridCol w="1704125"/>
                <a:gridCol w="1704125"/>
                <a:gridCol w="1704125"/>
                <a:gridCol w="1704125"/>
              </a:tblGrid>
              <a:tr h="381000">
                <a:tc>
                  <a:txBody>
                    <a:bodyPr/>
                    <a:lstStyle/>
                    <a:p>
                      <a:pPr indent="0" lvl="0" marL="0" rtl="0" algn="l">
                        <a:spcBef>
                          <a:spcPts val="0"/>
                        </a:spcBef>
                        <a:spcAft>
                          <a:spcPts val="0"/>
                        </a:spcAft>
                        <a:buNone/>
                      </a:pPr>
                      <a:r>
                        <a:t/>
                      </a:r>
                      <a:endParaRPr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300">
                          <a:latin typeface="Open Sans"/>
                          <a:ea typeface="Open Sans"/>
                          <a:cs typeface="Open Sans"/>
                          <a:sym typeface="Open Sans"/>
                        </a:rPr>
                        <a:t>ESP32-S3</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12700">
                      <a:solidFill>
                        <a:srgbClr val="CCCCCC"/>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b="1" lang="en" sz="1300">
                          <a:latin typeface="Open Sans"/>
                          <a:ea typeface="Open Sans"/>
                          <a:cs typeface="Open Sans"/>
                          <a:sym typeface="Open Sans"/>
                        </a:rPr>
                        <a:t>ESP32-C3</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12700">
                      <a:solidFill>
                        <a:srgbClr val="CCCCCC"/>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SAMA7G54</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12700">
                      <a:solidFill>
                        <a:srgbClr val="CCCCCC"/>
                      </a:solidFill>
                      <a:prstDash val="solid"/>
                      <a:round/>
                      <a:headEnd len="sm" w="sm" type="none"/>
                      <a:tailEnd len="sm" w="sm" type="none"/>
                    </a:lnB>
                    <a:solidFill>
                      <a:srgbClr val="EFEFEF"/>
                    </a:solidFill>
                  </a:tcPr>
                </a:tc>
                <a:tc>
                  <a:txBody>
                    <a:bodyPr/>
                    <a:lstStyle/>
                    <a:p>
                      <a:pPr indent="0" lvl="0" marL="0" rtl="0" algn="l">
                        <a:spcBef>
                          <a:spcPts val="0"/>
                        </a:spcBef>
                        <a:spcAft>
                          <a:spcPts val="0"/>
                        </a:spcAft>
                        <a:buClr>
                          <a:schemeClr val="dk1"/>
                        </a:buClr>
                        <a:buSzPts val="1100"/>
                        <a:buFont typeface="Arial"/>
                        <a:buNone/>
                      </a:pPr>
                      <a:r>
                        <a:rPr b="1" lang="en" sz="1300">
                          <a:solidFill>
                            <a:schemeClr val="dk1"/>
                          </a:solidFill>
                          <a:latin typeface="Open Sans"/>
                          <a:ea typeface="Open Sans"/>
                          <a:cs typeface="Open Sans"/>
                          <a:sym typeface="Open Sans"/>
                        </a:rPr>
                        <a:t>Raspberry Pi Zero</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12700">
                      <a:solidFill>
                        <a:srgbClr val="CCCCCC"/>
                      </a:solidFill>
                      <a:prstDash val="solid"/>
                      <a:round/>
                      <a:headEnd len="sm" w="sm" type="none"/>
                      <a:tailEnd len="sm" w="sm" type="none"/>
                    </a:lnB>
                    <a:solidFill>
                      <a:srgbClr val="EFEFEF"/>
                    </a:solidFill>
                  </a:tcPr>
                </a:tc>
              </a:tr>
              <a:tr h="381000">
                <a:tc>
                  <a:txBody>
                    <a:bodyPr/>
                    <a:lstStyle/>
                    <a:p>
                      <a:pPr indent="0" lvl="0" marL="0" rtl="0" algn="l">
                        <a:spcBef>
                          <a:spcPts val="0"/>
                        </a:spcBef>
                        <a:spcAft>
                          <a:spcPts val="0"/>
                        </a:spcAft>
                        <a:buNone/>
                      </a:pPr>
                      <a:r>
                        <a:rPr b="1" lang="en" sz="1300">
                          <a:latin typeface="Open Sans"/>
                          <a:ea typeface="Open Sans"/>
                          <a:cs typeface="Open Sans"/>
                          <a:sym typeface="Open Sans"/>
                        </a:rPr>
                        <a:t>SRAM:</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1270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512KB</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400KB</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128KB</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 sz="1300">
                          <a:latin typeface="Open Sans"/>
                          <a:ea typeface="Open Sans"/>
                          <a:cs typeface="Open Sans"/>
                          <a:sym typeface="Open Sans"/>
                        </a:rPr>
                        <a:t>512KB</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300">
                          <a:latin typeface="Open Sans"/>
                          <a:ea typeface="Open Sans"/>
                          <a:cs typeface="Open Sans"/>
                          <a:sym typeface="Open Sans"/>
                        </a:rPr>
                        <a:t>GPIO:</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1270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38</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22</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136</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40</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300">
                          <a:latin typeface="Open Sans"/>
                          <a:ea typeface="Open Sans"/>
                          <a:cs typeface="Open Sans"/>
                          <a:sym typeface="Open Sans"/>
                        </a:rPr>
                        <a:t>Sleep Amps:</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1270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8µA – 240µA</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5µA – 130µA</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N/A</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80mA – 100mA</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300">
                          <a:latin typeface="Open Sans"/>
                          <a:ea typeface="Open Sans"/>
                          <a:cs typeface="Open Sans"/>
                          <a:sym typeface="Open Sans"/>
                        </a:rPr>
                        <a:t>Communication:</a:t>
                      </a:r>
                      <a:endParaRPr b="1" sz="1300">
                        <a:latin typeface="Open Sans"/>
                        <a:ea typeface="Open Sans"/>
                        <a:cs typeface="Open Sans"/>
                        <a:sym typeface="Open Sans"/>
                      </a:endParaRPr>
                    </a:p>
                  </a:txBody>
                  <a:tcPr marT="91425" marB="91425" marR="91425" marL="91425">
                    <a:lnL cap="flat" cmpd="sng" w="9525">
                      <a:solidFill>
                        <a:srgbClr val="9E9E9E"/>
                      </a:solidFill>
                      <a:prstDash val="solid"/>
                      <a:round/>
                      <a:headEnd len="sm" w="sm" type="none"/>
                      <a:tailEnd len="sm" w="sm" type="none"/>
                    </a:lnL>
                    <a:lnR cap="flat" cmpd="sng" w="1270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UART, GPIO, ADC, PWM, I2C, I2S, SPI, LCD, DVP, RMT, SDIO, USB, MCPWM, DMA, TWAI</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UART, GPIO, ADC, PWM, SPI, I2C</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USB, I2C, SPI, EBI</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N/A</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300">
                          <a:latin typeface="Open Sans"/>
                          <a:ea typeface="Open Sans"/>
                          <a:cs typeface="Open Sans"/>
                          <a:sym typeface="Open Sans"/>
                        </a:rPr>
                        <a:t>Price:</a:t>
                      </a:r>
                      <a:endParaRPr b="1" sz="1300">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$1.85 per chip</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$1.00 per chip</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$13.00 per chip</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300">
                          <a:latin typeface="Open Sans"/>
                          <a:ea typeface="Open Sans"/>
                          <a:cs typeface="Open Sans"/>
                          <a:sym typeface="Open Sans"/>
                        </a:rPr>
                        <a:t>$15.00 per chip</a:t>
                      </a:r>
                      <a:endParaRPr sz="13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Selection</a:t>
            </a:r>
            <a:endParaRPr/>
          </a:p>
        </p:txBody>
      </p:sp>
      <p:sp>
        <p:nvSpPr>
          <p:cNvPr id="126" name="Google Shape;126;p19"/>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Temp and Humidity Sensor</a:t>
            </a:r>
            <a:endParaRPr/>
          </a:p>
        </p:txBody>
      </p:sp>
      <p:pic>
        <p:nvPicPr>
          <p:cNvPr id="127" name="Google Shape;127;p19"/>
          <p:cNvPicPr preferRelativeResize="0"/>
          <p:nvPr/>
        </p:nvPicPr>
        <p:blipFill rotWithShape="1">
          <a:blip r:embed="rId3">
            <a:alphaModFix/>
          </a:blip>
          <a:srcRect b="14961" l="12392" r="34354" t="14996"/>
          <a:stretch/>
        </p:blipFill>
        <p:spPr>
          <a:xfrm rot="-5400000">
            <a:off x="7960925" y="113325"/>
            <a:ext cx="1124400" cy="1098300"/>
          </a:xfrm>
          <a:prstGeom prst="ellipse">
            <a:avLst/>
          </a:prstGeom>
          <a:noFill/>
          <a:ln>
            <a:noFill/>
          </a:ln>
        </p:spPr>
      </p:pic>
      <p:graphicFrame>
        <p:nvGraphicFramePr>
          <p:cNvPr id="128" name="Google Shape;128;p19"/>
          <p:cNvGraphicFramePr/>
          <p:nvPr/>
        </p:nvGraphicFramePr>
        <p:xfrm>
          <a:off x="952500" y="1619250"/>
          <a:ext cx="3000000" cy="3000000"/>
        </p:xfrm>
        <a:graphic>
          <a:graphicData uri="http://schemas.openxmlformats.org/drawingml/2006/table">
            <a:tbl>
              <a:tblPr>
                <a:noFill/>
                <a:tableStyleId>{87A52672-E2C2-45E8-8BC0-8FEB2A0EA147}</a:tableStyleId>
              </a:tblPr>
              <a:tblGrid>
                <a:gridCol w="1809750"/>
                <a:gridCol w="1809750"/>
                <a:gridCol w="1809750"/>
                <a:gridCol w="1809750"/>
              </a:tblGrid>
              <a:tr h="381000">
                <a:tc>
                  <a:txBody>
                    <a:bodyPr/>
                    <a:lstStyle/>
                    <a:p>
                      <a:pPr indent="0" lvl="0" marL="0" rtl="0" algn="l">
                        <a:spcBef>
                          <a:spcPts val="0"/>
                        </a:spcBef>
                        <a:spcAft>
                          <a:spcPts val="0"/>
                        </a:spcAft>
                        <a:buNone/>
                      </a:pPr>
                      <a:r>
                        <a:t/>
                      </a:r>
                      <a:endParaRPr>
                        <a:latin typeface="Open Sans"/>
                        <a:ea typeface="Open Sans"/>
                        <a:cs typeface="Open Sans"/>
                        <a:sym typeface="Open Sans"/>
                      </a:endParaRPr>
                    </a:p>
                  </a:txBody>
                  <a:tcPr marT="91425" marB="91425" marR="91425" marL="91425">
                    <a:solidFill>
                      <a:srgbClr val="F3F3F3"/>
                    </a:solidFill>
                  </a:tcPr>
                </a:tc>
                <a:tc>
                  <a:txBody>
                    <a:bodyPr/>
                    <a:lstStyle/>
                    <a:p>
                      <a:pPr indent="0" lvl="0" marL="0" rtl="0" algn="l">
                        <a:spcBef>
                          <a:spcPts val="0"/>
                        </a:spcBef>
                        <a:spcAft>
                          <a:spcPts val="0"/>
                        </a:spcAft>
                        <a:buNone/>
                      </a:pPr>
                      <a:r>
                        <a:rPr b="1" lang="en">
                          <a:latin typeface="Open Sans"/>
                          <a:ea typeface="Open Sans"/>
                          <a:cs typeface="Open Sans"/>
                          <a:sym typeface="Open Sans"/>
                        </a:rPr>
                        <a:t>SHT45</a:t>
                      </a:r>
                      <a:endParaRPr b="1">
                        <a:latin typeface="Open Sans"/>
                        <a:ea typeface="Open Sans"/>
                        <a:cs typeface="Open Sans"/>
                        <a:sym typeface="Open Sans"/>
                      </a:endParaRPr>
                    </a:p>
                  </a:txBody>
                  <a:tcPr marT="91425" marB="91425" marR="91425" marL="91425">
                    <a:lnB cap="flat" cmpd="sng" w="12700">
                      <a:solidFill>
                        <a:srgbClr val="CCCCCC"/>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
                          <a:latin typeface="Open Sans"/>
                          <a:ea typeface="Open Sans"/>
                          <a:cs typeface="Open Sans"/>
                          <a:sym typeface="Open Sans"/>
                        </a:rPr>
                        <a:t>SHT41</a:t>
                      </a:r>
                      <a:endParaRPr b="1">
                        <a:latin typeface="Open Sans"/>
                        <a:ea typeface="Open Sans"/>
                        <a:cs typeface="Open Sans"/>
                        <a:sym typeface="Open Sans"/>
                      </a:endParaRPr>
                    </a:p>
                  </a:txBody>
                  <a:tcPr marT="91425" marB="91425" marR="91425" marL="91425">
                    <a:lnB cap="flat" cmpd="sng" w="1270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a:latin typeface="Open Sans"/>
                          <a:ea typeface="Open Sans"/>
                          <a:cs typeface="Open Sans"/>
                          <a:sym typeface="Open Sans"/>
                        </a:rPr>
                        <a:t>SHT40</a:t>
                      </a:r>
                      <a:endParaRPr b="1">
                        <a:latin typeface="Open Sans"/>
                        <a:ea typeface="Open Sans"/>
                        <a:cs typeface="Open Sans"/>
                        <a:sym typeface="Open Sans"/>
                      </a:endParaRPr>
                    </a:p>
                  </a:txBody>
                  <a:tcPr marT="91425" marB="91425" marR="91425" marL="91425">
                    <a:lnB cap="flat" cmpd="sng" w="12700">
                      <a:solidFill>
                        <a:srgbClr val="CCCCCC"/>
                      </a:solidFill>
                      <a:prstDash val="solid"/>
                      <a:round/>
                      <a:headEnd len="sm" w="sm" type="none"/>
                      <a:tailEnd len="sm" w="sm" type="none"/>
                    </a:lnB>
                    <a:solidFill>
                      <a:srgbClr val="F3F3F3"/>
                    </a:solidFill>
                  </a:tcPr>
                </a:tc>
              </a:tr>
              <a:tr h="381000">
                <a:tc>
                  <a:txBody>
                    <a:bodyPr/>
                    <a:lstStyle/>
                    <a:p>
                      <a:pPr indent="0" lvl="0" marL="0" rtl="0" algn="l">
                        <a:spcBef>
                          <a:spcPts val="0"/>
                        </a:spcBef>
                        <a:spcAft>
                          <a:spcPts val="0"/>
                        </a:spcAft>
                        <a:buNone/>
                      </a:pPr>
                      <a:r>
                        <a:rPr b="1" lang="en">
                          <a:latin typeface="Open Sans"/>
                          <a:ea typeface="Open Sans"/>
                          <a:cs typeface="Open Sans"/>
                          <a:sym typeface="Open Sans"/>
                        </a:rPr>
                        <a:t>Accuracy:</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l">
                        <a:spcBef>
                          <a:spcPts val="0"/>
                        </a:spcBef>
                        <a:spcAft>
                          <a:spcPts val="0"/>
                        </a:spcAft>
                        <a:buNone/>
                      </a:pPr>
                      <a:r>
                        <a:rPr lang="en" sz="1200">
                          <a:latin typeface="Open Sans"/>
                          <a:ea typeface="Open Sans"/>
                          <a:cs typeface="Open Sans"/>
                          <a:sym typeface="Open Sans"/>
                        </a:rPr>
                        <a:t>ΔRH = ±1.0 %RH,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ΔT = ±0.1 °C</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ΔRH = ±1.8 %RH,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ΔT = ±0.2 °C</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ΔRH = ±1.8 %RH,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ΔT = ±0.2 °C</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latin typeface="Open Sans"/>
                          <a:ea typeface="Open Sans"/>
                          <a:cs typeface="Open Sans"/>
                          <a:sym typeface="Open Sans"/>
                        </a:rPr>
                        <a:t>Current Draw:</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l">
                        <a:spcBef>
                          <a:spcPts val="0"/>
                        </a:spcBef>
                        <a:spcAft>
                          <a:spcPts val="0"/>
                        </a:spcAft>
                        <a:buNone/>
                      </a:pPr>
                      <a:r>
                        <a:rPr lang="en" sz="1200">
                          <a:latin typeface="Open Sans"/>
                          <a:ea typeface="Open Sans"/>
                          <a:cs typeface="Open Sans"/>
                          <a:sym typeface="Open Sans"/>
                        </a:rPr>
                        <a:t>0.4µA</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0.4µA</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0.4µA</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latin typeface="Open Sans"/>
                          <a:ea typeface="Open Sans"/>
                          <a:cs typeface="Open Sans"/>
                          <a:sym typeface="Open Sans"/>
                        </a:rPr>
                        <a:t>Communication:</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l">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a:latin typeface="Open Sans"/>
                          <a:ea typeface="Open Sans"/>
                          <a:cs typeface="Open Sans"/>
                          <a:sym typeface="Open Sans"/>
                        </a:rPr>
                        <a:t>Price:</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l">
                        <a:spcBef>
                          <a:spcPts val="0"/>
                        </a:spcBef>
                        <a:spcAft>
                          <a:spcPts val="0"/>
                        </a:spcAft>
                        <a:buNone/>
                      </a:pPr>
                      <a:r>
                        <a:rPr lang="en" sz="1200">
                          <a:latin typeface="Open Sans"/>
                          <a:ea typeface="Open Sans"/>
                          <a:cs typeface="Open Sans"/>
                          <a:sym typeface="Open Sans"/>
                        </a:rPr>
                        <a:t>$3.47 - $7.81 per chip</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en" sz="1200">
                          <a:latin typeface="Open Sans"/>
                          <a:ea typeface="Open Sans"/>
                          <a:cs typeface="Open Sans"/>
                          <a:sym typeface="Open Sans"/>
                        </a:rPr>
                        <a:t>$1.72 - $3.12 per chip</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Open Sans"/>
                          <a:ea typeface="Open Sans"/>
                          <a:cs typeface="Open Sans"/>
                          <a:sym typeface="Open Sans"/>
                        </a:rPr>
                        <a:t>$1.68 – $3.28 per chip</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0"/>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Selection</a:t>
            </a:r>
            <a:endParaRPr/>
          </a:p>
        </p:txBody>
      </p:sp>
      <p:sp>
        <p:nvSpPr>
          <p:cNvPr id="134" name="Google Shape;134;p20"/>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Soil Moisture Sensor</a:t>
            </a:r>
            <a:endParaRPr/>
          </a:p>
        </p:txBody>
      </p:sp>
      <p:pic>
        <p:nvPicPr>
          <p:cNvPr id="135" name="Google Shape;135;p20"/>
          <p:cNvPicPr preferRelativeResize="0"/>
          <p:nvPr/>
        </p:nvPicPr>
        <p:blipFill rotWithShape="1">
          <a:blip r:embed="rId3">
            <a:alphaModFix/>
          </a:blip>
          <a:srcRect b="14961" l="12392" r="34354" t="14996"/>
          <a:stretch/>
        </p:blipFill>
        <p:spPr>
          <a:xfrm rot="-5400000">
            <a:off x="7960925" y="113325"/>
            <a:ext cx="1124400" cy="1098300"/>
          </a:xfrm>
          <a:prstGeom prst="ellipse">
            <a:avLst/>
          </a:prstGeom>
          <a:noFill/>
          <a:ln>
            <a:noFill/>
          </a:ln>
        </p:spPr>
      </p:pic>
      <p:sp>
        <p:nvSpPr>
          <p:cNvPr id="136" name="Google Shape;136;p20"/>
          <p:cNvSpPr txBox="1"/>
          <p:nvPr/>
        </p:nvSpPr>
        <p:spPr>
          <a:xfrm>
            <a:off x="363600" y="1224675"/>
            <a:ext cx="30000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Available sensors for consumer applications limited to resistive and capacitive sensors.</a:t>
            </a:r>
            <a:endParaRPr sz="1800">
              <a:solidFill>
                <a:schemeClr val="dk2"/>
              </a:solidFill>
              <a:latin typeface="Open Sans"/>
              <a:ea typeface="Open Sans"/>
              <a:cs typeface="Open Sans"/>
              <a:sym typeface="Open Sans"/>
            </a:endParaRPr>
          </a:p>
          <a:p>
            <a:pPr indent="-342900" lvl="0" marL="457200" rtl="0" algn="l">
              <a:lnSpc>
                <a:spcPct val="115000"/>
              </a:lnSpc>
              <a:spcBef>
                <a:spcPts val="0"/>
              </a:spcBef>
              <a:spcAft>
                <a:spcPts val="0"/>
              </a:spcAft>
              <a:buClr>
                <a:schemeClr val="dk2"/>
              </a:buClr>
              <a:buSzPts val="1800"/>
              <a:buFont typeface="Open Sans"/>
              <a:buChar char="●"/>
            </a:pPr>
            <a:r>
              <a:rPr lang="en" sz="1800">
                <a:solidFill>
                  <a:schemeClr val="dk2"/>
                </a:solidFill>
                <a:latin typeface="Open Sans"/>
                <a:ea typeface="Open Sans"/>
                <a:cs typeface="Open Sans"/>
                <a:sym typeface="Open Sans"/>
              </a:rPr>
              <a:t>All sensors in decision were capacitive as they have increased resistance to corrosion.</a:t>
            </a:r>
            <a:endParaRPr sz="1800">
              <a:solidFill>
                <a:schemeClr val="dk2"/>
              </a:solidFill>
              <a:latin typeface="Open Sans"/>
              <a:ea typeface="Open Sans"/>
              <a:cs typeface="Open Sans"/>
              <a:sym typeface="Open Sans"/>
            </a:endParaRPr>
          </a:p>
        </p:txBody>
      </p:sp>
      <p:graphicFrame>
        <p:nvGraphicFramePr>
          <p:cNvPr id="137" name="Google Shape;137;p20"/>
          <p:cNvGraphicFramePr/>
          <p:nvPr/>
        </p:nvGraphicFramePr>
        <p:xfrm>
          <a:off x="3551975" y="1415625"/>
          <a:ext cx="3000000" cy="3000000"/>
        </p:xfrm>
        <a:graphic>
          <a:graphicData uri="http://schemas.openxmlformats.org/drawingml/2006/table">
            <a:tbl>
              <a:tblPr>
                <a:noFill/>
                <a:tableStyleId>{87A52672-E2C2-45E8-8BC0-8FEB2A0EA147}</a:tableStyleId>
              </a:tblPr>
              <a:tblGrid>
                <a:gridCol w="1666000"/>
                <a:gridCol w="937275"/>
                <a:gridCol w="1011125"/>
                <a:gridCol w="1204800"/>
              </a:tblGrid>
              <a:tr h="736875">
                <a:tc>
                  <a:txBody>
                    <a:bodyPr/>
                    <a:lstStyle/>
                    <a:p>
                      <a:pPr indent="0" lvl="0" marL="0" rtl="0" algn="l">
                        <a:spcBef>
                          <a:spcPts val="0"/>
                        </a:spcBef>
                        <a:spcAft>
                          <a:spcPts val="0"/>
                        </a:spcAft>
                        <a:buNone/>
                      </a:pPr>
                      <a:r>
                        <a:rPr b="1" lang="en">
                          <a:latin typeface="Open Sans"/>
                          <a:ea typeface="Open Sans"/>
                          <a:cs typeface="Open Sans"/>
                          <a:sym typeface="Open Sans"/>
                        </a:rPr>
                        <a:t>Sensor:</a:t>
                      </a:r>
                      <a:endParaRPr b="1">
                        <a:latin typeface="Open Sans"/>
                        <a:ea typeface="Open Sans"/>
                        <a:cs typeface="Open Sans"/>
                        <a:sym typeface="Open Sans"/>
                      </a:endParaRPr>
                    </a:p>
                  </a:txBody>
                  <a:tcPr marT="91425" marB="91425" marR="91425" marL="91425">
                    <a:solidFill>
                      <a:srgbClr val="F3F3F3"/>
                    </a:solidFill>
                  </a:tcPr>
                </a:tc>
                <a:tc>
                  <a:txBody>
                    <a:bodyPr/>
                    <a:lstStyle/>
                    <a:p>
                      <a:pPr indent="0" lvl="0" marL="0" rtl="0" algn="l">
                        <a:spcBef>
                          <a:spcPts val="0"/>
                        </a:spcBef>
                        <a:spcAft>
                          <a:spcPts val="0"/>
                        </a:spcAft>
                        <a:buNone/>
                      </a:pPr>
                      <a:r>
                        <a:rPr b="1" lang="en">
                          <a:latin typeface="Open Sans"/>
                          <a:ea typeface="Open Sans"/>
                          <a:cs typeface="Open Sans"/>
                          <a:sym typeface="Open Sans"/>
                        </a:rPr>
                        <a:t>PIM520</a:t>
                      </a:r>
                      <a:endParaRPr b="1">
                        <a:latin typeface="Open Sans"/>
                        <a:ea typeface="Open Sans"/>
                        <a:cs typeface="Open Sans"/>
                        <a:sym typeface="Open Sans"/>
                      </a:endParaRPr>
                    </a:p>
                  </a:txBody>
                  <a:tcPr marT="91425" marB="91425" marR="91425" marL="91425">
                    <a:lnB cap="flat" cmpd="sng" w="1270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en">
                          <a:latin typeface="Open Sans"/>
                          <a:ea typeface="Open Sans"/>
                          <a:cs typeface="Open Sans"/>
                          <a:sym typeface="Open Sans"/>
                        </a:rPr>
                        <a:t>Adafruit</a:t>
                      </a:r>
                      <a:endParaRPr b="1">
                        <a:latin typeface="Open Sans"/>
                        <a:ea typeface="Open Sans"/>
                        <a:cs typeface="Open Sans"/>
                        <a:sym typeface="Open Sans"/>
                      </a:endParaRPr>
                    </a:p>
                  </a:txBody>
                  <a:tcPr marT="91425" marB="91425" marR="91425" marL="91425">
                    <a:lnB cap="flat" cmpd="sng" w="12700">
                      <a:solidFill>
                        <a:srgbClr val="CCCCCC"/>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b="1" lang="en">
                          <a:latin typeface="Open Sans"/>
                          <a:ea typeface="Open Sans"/>
                          <a:cs typeface="Open Sans"/>
                          <a:sym typeface="Open Sans"/>
                        </a:rPr>
                        <a:t>Grove</a:t>
                      </a:r>
                      <a:endParaRPr b="1">
                        <a:latin typeface="Open Sans"/>
                        <a:ea typeface="Open Sans"/>
                        <a:cs typeface="Open Sans"/>
                        <a:sym typeface="Open Sans"/>
                      </a:endParaRPr>
                    </a:p>
                  </a:txBody>
                  <a:tcPr marT="91425" marB="91425" marR="91425" marL="91425">
                    <a:lnB cap="flat" cmpd="sng" w="12700">
                      <a:solidFill>
                        <a:srgbClr val="CCCCCC"/>
                      </a:solidFill>
                      <a:prstDash val="solid"/>
                      <a:round/>
                      <a:headEnd len="sm" w="sm" type="none"/>
                      <a:tailEnd len="sm" w="sm" type="none"/>
                    </a:lnB>
                    <a:solidFill>
                      <a:srgbClr val="F3F3F3"/>
                    </a:solidFill>
                  </a:tcPr>
                </a:tc>
              </a:tr>
              <a:tr h="736875">
                <a:tc>
                  <a:txBody>
                    <a:bodyPr/>
                    <a:lstStyle/>
                    <a:p>
                      <a:pPr indent="0" lvl="0" marL="0" rtl="0" algn="l">
                        <a:spcBef>
                          <a:spcPts val="0"/>
                        </a:spcBef>
                        <a:spcAft>
                          <a:spcPts val="0"/>
                        </a:spcAft>
                        <a:buNone/>
                      </a:pPr>
                      <a:r>
                        <a:rPr b="1" lang="en">
                          <a:latin typeface="Open Sans"/>
                          <a:ea typeface="Open Sans"/>
                          <a:cs typeface="Open Sans"/>
                          <a:sym typeface="Open Sans"/>
                        </a:rPr>
                        <a:t>Vin:</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just">
                        <a:spcBef>
                          <a:spcPts val="0"/>
                        </a:spcBef>
                        <a:spcAft>
                          <a:spcPts val="0"/>
                        </a:spcAft>
                        <a:buNone/>
                      </a:pPr>
                      <a:r>
                        <a:rPr lang="en" sz="1200">
                          <a:latin typeface="Open Sans"/>
                          <a:ea typeface="Open Sans"/>
                          <a:cs typeface="Open Sans"/>
                          <a:sym typeface="Open Sans"/>
                        </a:rPr>
                        <a:t>3.3V</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just">
                        <a:spcBef>
                          <a:spcPts val="0"/>
                        </a:spcBef>
                        <a:spcAft>
                          <a:spcPts val="0"/>
                        </a:spcAft>
                        <a:buNone/>
                      </a:pPr>
                      <a:r>
                        <a:rPr lang="en" sz="1200">
                          <a:latin typeface="Open Sans"/>
                          <a:ea typeface="Open Sans"/>
                          <a:cs typeface="Open Sans"/>
                          <a:sym typeface="Open Sans"/>
                        </a:rPr>
                        <a:t>3V – 5V</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just">
                        <a:spcBef>
                          <a:spcPts val="0"/>
                        </a:spcBef>
                        <a:spcAft>
                          <a:spcPts val="0"/>
                        </a:spcAft>
                        <a:buNone/>
                      </a:pPr>
                      <a:r>
                        <a:rPr lang="en" sz="1200">
                          <a:latin typeface="Open Sans"/>
                          <a:ea typeface="Open Sans"/>
                          <a:cs typeface="Open Sans"/>
                          <a:sym typeface="Open Sans"/>
                        </a:rPr>
                        <a:t>3.3V – 5V</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736875">
                <a:tc>
                  <a:txBody>
                    <a:bodyPr/>
                    <a:lstStyle/>
                    <a:p>
                      <a:pPr indent="0" lvl="0" marL="0" rtl="0" algn="l">
                        <a:spcBef>
                          <a:spcPts val="0"/>
                        </a:spcBef>
                        <a:spcAft>
                          <a:spcPts val="0"/>
                        </a:spcAft>
                        <a:buNone/>
                      </a:pPr>
                      <a:r>
                        <a:rPr b="1" lang="en">
                          <a:latin typeface="Open Sans"/>
                          <a:ea typeface="Open Sans"/>
                          <a:cs typeface="Open Sans"/>
                          <a:sym typeface="Open Sans"/>
                        </a:rPr>
                        <a:t>Communication:</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l">
                        <a:spcBef>
                          <a:spcPts val="0"/>
                        </a:spcBef>
                        <a:spcAft>
                          <a:spcPts val="0"/>
                        </a:spcAft>
                        <a:buNone/>
                      </a:pPr>
                      <a:r>
                        <a:rPr lang="en" sz="1200">
                          <a:latin typeface="Open Sans"/>
                          <a:ea typeface="Open Sans"/>
                          <a:cs typeface="Open Sans"/>
                          <a:sym typeface="Open Sans"/>
                        </a:rPr>
                        <a:t>Pulse Width Frequency</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just">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just">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736875">
                <a:tc>
                  <a:txBody>
                    <a:bodyPr/>
                    <a:lstStyle/>
                    <a:p>
                      <a:pPr indent="0" lvl="0" marL="0" rtl="0" algn="l">
                        <a:spcBef>
                          <a:spcPts val="0"/>
                        </a:spcBef>
                        <a:spcAft>
                          <a:spcPts val="0"/>
                        </a:spcAft>
                        <a:buNone/>
                      </a:pPr>
                      <a:r>
                        <a:rPr b="1" lang="en">
                          <a:latin typeface="Open Sans"/>
                          <a:ea typeface="Open Sans"/>
                          <a:cs typeface="Open Sans"/>
                          <a:sym typeface="Open Sans"/>
                        </a:rPr>
                        <a:t>Price:</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tcPr>
                </a:tc>
                <a:tc>
                  <a:txBody>
                    <a:bodyPr/>
                    <a:lstStyle/>
                    <a:p>
                      <a:pPr indent="0" lvl="0" marL="0" rtl="0" algn="just">
                        <a:spcBef>
                          <a:spcPts val="0"/>
                        </a:spcBef>
                        <a:spcAft>
                          <a:spcPts val="0"/>
                        </a:spcAft>
                        <a:buNone/>
                      </a:pPr>
                      <a:r>
                        <a:rPr lang="en" sz="1200">
                          <a:latin typeface="Open Sans"/>
                          <a:ea typeface="Open Sans"/>
                          <a:cs typeface="Open Sans"/>
                          <a:sym typeface="Open Sans"/>
                        </a:rPr>
                        <a:t>$4</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just">
                        <a:spcBef>
                          <a:spcPts val="0"/>
                        </a:spcBef>
                        <a:spcAft>
                          <a:spcPts val="0"/>
                        </a:spcAft>
                        <a:buNone/>
                      </a:pPr>
                      <a:r>
                        <a:rPr lang="en" sz="1200">
                          <a:latin typeface="Open Sans"/>
                          <a:ea typeface="Open Sans"/>
                          <a:cs typeface="Open Sans"/>
                          <a:sym typeface="Open Sans"/>
                        </a:rPr>
                        <a:t>$7.50</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just">
                        <a:spcBef>
                          <a:spcPts val="0"/>
                        </a:spcBef>
                        <a:spcAft>
                          <a:spcPts val="0"/>
                        </a:spcAft>
                        <a:buNone/>
                      </a:pPr>
                      <a:r>
                        <a:rPr lang="en" sz="1200">
                          <a:latin typeface="Open Sans"/>
                          <a:ea typeface="Open Sans"/>
                          <a:cs typeface="Open Sans"/>
                          <a:sym typeface="Open Sans"/>
                        </a:rPr>
                        <a:t>$6.50</a:t>
                      </a:r>
                      <a:endParaRPr sz="1200">
                        <a:latin typeface="Open Sans"/>
                        <a:ea typeface="Open Sans"/>
                        <a:cs typeface="Open Sans"/>
                        <a:sym typeface="Open Sans"/>
                      </a:endParaRPr>
                    </a:p>
                  </a:txBody>
                  <a:tcPr marT="0" marB="0" marR="63500" marL="63500">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ph type="title"/>
          </p:nvPr>
        </p:nvSpPr>
        <p:spPr>
          <a:xfrm>
            <a:off x="311700" y="0"/>
            <a:ext cx="4944600" cy="72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Hardware Selection</a:t>
            </a:r>
            <a:endParaRPr/>
          </a:p>
        </p:txBody>
      </p:sp>
      <p:sp>
        <p:nvSpPr>
          <p:cNvPr id="143" name="Google Shape;143;p21"/>
          <p:cNvSpPr txBox="1"/>
          <p:nvPr>
            <p:ph idx="2" type="subTitle"/>
          </p:nvPr>
        </p:nvSpPr>
        <p:spPr>
          <a:xfrm>
            <a:off x="311700" y="446850"/>
            <a:ext cx="3240300" cy="378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Ultraviolet Light Sensor</a:t>
            </a:r>
            <a:endParaRPr/>
          </a:p>
        </p:txBody>
      </p:sp>
      <p:sp>
        <p:nvSpPr>
          <p:cNvPr id="144" name="Google Shape;144;p21"/>
          <p:cNvSpPr txBox="1"/>
          <p:nvPr>
            <p:ph idx="1" type="body"/>
          </p:nvPr>
        </p:nvSpPr>
        <p:spPr>
          <a:xfrm>
            <a:off x="311675" y="1596250"/>
            <a:ext cx="2721300" cy="29727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SzPts val="1800"/>
              <a:buFont typeface="Open Sans"/>
              <a:buChar char="●"/>
            </a:pPr>
            <a:r>
              <a:rPr lang="en">
                <a:latin typeface="Open Sans"/>
                <a:ea typeface="Open Sans"/>
                <a:cs typeface="Open Sans"/>
                <a:sym typeface="Open Sans"/>
              </a:rPr>
              <a:t>Photodiode based sensor which provided the most accurate sensing and the broadest range of input wavelengths.</a:t>
            </a:r>
            <a:endParaRPr>
              <a:latin typeface="Open Sans"/>
              <a:ea typeface="Open Sans"/>
              <a:cs typeface="Open Sans"/>
              <a:sym typeface="Open Sans"/>
            </a:endParaRPr>
          </a:p>
          <a:p>
            <a:pPr indent="-342900" lvl="0" marL="457200" rtl="0" algn="l">
              <a:spcBef>
                <a:spcPts val="0"/>
              </a:spcBef>
              <a:spcAft>
                <a:spcPts val="0"/>
              </a:spcAft>
              <a:buSzPts val="1800"/>
              <a:buChar char="●"/>
            </a:pPr>
            <a:r>
              <a:rPr lang="en"/>
              <a:t>AS7331 only available sensor at a reasonable price.</a:t>
            </a:r>
            <a:endParaRPr/>
          </a:p>
        </p:txBody>
      </p:sp>
      <p:graphicFrame>
        <p:nvGraphicFramePr>
          <p:cNvPr id="145" name="Google Shape;145;p21"/>
          <p:cNvGraphicFramePr/>
          <p:nvPr/>
        </p:nvGraphicFramePr>
        <p:xfrm>
          <a:off x="3266025" y="1224675"/>
          <a:ext cx="3000000" cy="3000000"/>
        </p:xfrm>
        <a:graphic>
          <a:graphicData uri="http://schemas.openxmlformats.org/drawingml/2006/table">
            <a:tbl>
              <a:tblPr>
                <a:noFill/>
                <a:tableStyleId>{87A52672-E2C2-45E8-8BC0-8FEB2A0EA147}</a:tableStyleId>
              </a:tblPr>
              <a:tblGrid>
                <a:gridCol w="1258400"/>
                <a:gridCol w="1258400"/>
                <a:gridCol w="1258400"/>
                <a:gridCol w="1258400"/>
              </a:tblGrid>
              <a:tr h="559125">
                <a:tc>
                  <a:txBody>
                    <a:bodyPr/>
                    <a:lstStyle/>
                    <a:p>
                      <a:pPr indent="0" lvl="0" marL="0" rtl="0" algn="l">
                        <a:spcBef>
                          <a:spcPts val="0"/>
                        </a:spcBef>
                        <a:spcAft>
                          <a:spcPts val="0"/>
                        </a:spcAft>
                        <a:buNone/>
                      </a:pPr>
                      <a:r>
                        <a:t/>
                      </a:r>
                      <a:endParaRPr b="1">
                        <a:latin typeface="Open Sans"/>
                        <a:ea typeface="Open Sans"/>
                        <a:cs typeface="Open Sans"/>
                        <a:sym typeface="Open Sans"/>
                      </a:endParaRPr>
                    </a:p>
                  </a:txBody>
                  <a:tcPr marT="91425" marB="91425" marR="91425" marL="91425">
                    <a:lnR cap="flat" cmpd="sng" w="12700">
                      <a:solidFill>
                        <a:srgbClr val="CCCCCC"/>
                      </a:solidFill>
                      <a:prstDash val="solid"/>
                      <a:round/>
                      <a:headEnd len="sm" w="sm" type="none"/>
                      <a:tailEnd len="sm" w="sm" type="none"/>
                    </a:lnR>
                    <a:lnB cap="flat" cmpd="sng" w="12700">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AS7331</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LTR-390UV-01</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VEML6075</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3F3F3"/>
                    </a:solidFill>
                  </a:tcPr>
                </a:tc>
              </a:tr>
              <a:tr h="967400">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Bandwidth Range</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260 nm – 360 nm</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270 nm – 470 nm</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300 nm - 365 nm UVA</a:t>
                      </a:r>
                      <a:endParaRPr sz="1200">
                        <a:latin typeface="Open Sans"/>
                        <a:ea typeface="Open Sans"/>
                        <a:cs typeface="Open Sans"/>
                        <a:sym typeface="Open Sans"/>
                      </a:endParaRPr>
                    </a:p>
                    <a:p>
                      <a:pPr indent="0" lvl="0" marL="0" rtl="0" algn="l">
                        <a:lnSpc>
                          <a:spcPct val="115000"/>
                        </a:lnSpc>
                        <a:spcBef>
                          <a:spcPts val="0"/>
                        </a:spcBef>
                        <a:spcAft>
                          <a:spcPts val="0"/>
                        </a:spcAft>
                        <a:buNone/>
                      </a:pPr>
                      <a:r>
                        <a:rPr lang="en" sz="1200">
                          <a:latin typeface="Open Sans"/>
                          <a:ea typeface="Open Sans"/>
                          <a:cs typeface="Open Sans"/>
                          <a:sym typeface="Open Sans"/>
                        </a:rPr>
                        <a:t>300 nm - 330 nm UVB</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763275">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Average Current</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970µA – 2mA</a:t>
                      </a:r>
                      <a:endParaRPr sz="1200">
                        <a:latin typeface="Open Sans"/>
                        <a:ea typeface="Open Sans"/>
                        <a:cs typeface="Open Sans"/>
                        <a:sym typeface="Open Sans"/>
                      </a:endParaRPr>
                    </a:p>
                    <a:p>
                      <a:pPr indent="0" lvl="0" marL="0" rtl="0" algn="l">
                        <a:lnSpc>
                          <a:spcPct val="115000"/>
                        </a:lnSpc>
                        <a:spcBef>
                          <a:spcPts val="0"/>
                        </a:spcBef>
                        <a:spcAft>
                          <a:spcPts val="0"/>
                        </a:spcAft>
                        <a:buNone/>
                      </a:pPr>
                      <a:r>
                        <a:rPr lang="en" sz="1200">
                          <a:latin typeface="Open Sans"/>
                          <a:ea typeface="Open Sans"/>
                          <a:cs typeface="Open Sans"/>
                          <a:sym typeface="Open Sans"/>
                        </a:rPr>
                        <a:t>Typical: 1.5mA</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100µA – 110µA</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480µA</a:t>
                      </a:r>
                      <a:endParaRPr sz="1200">
                        <a:latin typeface="Open Sans"/>
                        <a:ea typeface="Open Sans"/>
                        <a:cs typeface="Open Sans"/>
                        <a:sym typeface="Open Sans"/>
                      </a:endParaRPr>
                    </a:p>
                    <a:p>
                      <a:pPr indent="0" lvl="0" marL="0" rtl="0" algn="l">
                        <a:lnSpc>
                          <a:spcPct val="115000"/>
                        </a:lnSpc>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586275">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Interfaces</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I2C</a:t>
                      </a:r>
                      <a:endParaRPr sz="1200">
                        <a:latin typeface="Open Sans"/>
                        <a:ea typeface="Open Sans"/>
                        <a:cs typeface="Open Sans"/>
                        <a:sym typeface="Open Sans"/>
                      </a:endParaRPr>
                    </a:p>
                    <a:p>
                      <a:pPr indent="0" lvl="0" marL="0" rtl="0" algn="l">
                        <a:lnSpc>
                          <a:spcPct val="115000"/>
                        </a:lnSpc>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r h="586275">
                <a:tc>
                  <a:txBody>
                    <a:bodyPr/>
                    <a:lstStyle/>
                    <a:p>
                      <a:pPr indent="0" lvl="0" marL="0" rtl="0" algn="l">
                        <a:lnSpc>
                          <a:spcPct val="115000"/>
                        </a:lnSpc>
                        <a:spcBef>
                          <a:spcPts val="0"/>
                        </a:spcBef>
                        <a:spcAft>
                          <a:spcPts val="0"/>
                        </a:spcAft>
                        <a:buNone/>
                      </a:pPr>
                      <a:r>
                        <a:rPr b="1" lang="en" sz="1200">
                          <a:latin typeface="Open Sans"/>
                          <a:ea typeface="Open Sans"/>
                          <a:cs typeface="Open Sans"/>
                          <a:sym typeface="Open Sans"/>
                        </a:rPr>
                        <a:t>Price</a:t>
                      </a:r>
                      <a:endParaRPr b="1"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$10.86</a:t>
                      </a:r>
                      <a:endParaRPr sz="1200">
                        <a:latin typeface="Open Sans"/>
                        <a:ea typeface="Open Sans"/>
                        <a:cs typeface="Open Sans"/>
                        <a:sym typeface="Open Sans"/>
                      </a:endParaRPr>
                    </a:p>
                    <a:p>
                      <a:pPr indent="0" lvl="0" marL="0" rtl="0" algn="l">
                        <a:lnSpc>
                          <a:spcPct val="115000"/>
                        </a:lnSpc>
                        <a:spcBef>
                          <a:spcPts val="0"/>
                        </a:spcBef>
                        <a:spcAft>
                          <a:spcPts val="0"/>
                        </a:spcAft>
                        <a:buNone/>
                      </a:pPr>
                      <a:r>
                        <a:rPr lang="en" sz="1200">
                          <a:latin typeface="Open Sans"/>
                          <a:ea typeface="Open Sans"/>
                          <a:cs typeface="Open Sans"/>
                          <a:sym typeface="Open Sans"/>
                        </a:rPr>
                        <a:t> </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$3.11</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$5.95</a:t>
                      </a:r>
                      <a:endParaRPr sz="1200">
                        <a:latin typeface="Open Sans"/>
                        <a:ea typeface="Open Sans"/>
                        <a:cs typeface="Open Sans"/>
                        <a:sym typeface="Open Sans"/>
                      </a:endParaRPr>
                    </a:p>
                  </a:txBody>
                  <a:tcPr marT="91425" marB="91425" marR="91425" marL="91425">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tcPr>
                </a:tc>
              </a:tr>
            </a:tbl>
          </a:graphicData>
        </a:graphic>
      </p:graphicFrame>
      <p:pic>
        <p:nvPicPr>
          <p:cNvPr id="146" name="Google Shape;146;p21"/>
          <p:cNvPicPr preferRelativeResize="0"/>
          <p:nvPr/>
        </p:nvPicPr>
        <p:blipFill rotWithShape="1">
          <a:blip r:embed="rId3">
            <a:alphaModFix/>
          </a:blip>
          <a:srcRect b="14961" l="12392" r="34354" t="14996"/>
          <a:stretch/>
        </p:blipFill>
        <p:spPr>
          <a:xfrm rot="-5400000">
            <a:off x="7960925" y="113325"/>
            <a:ext cx="1124400" cy="10983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