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8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</p:sldIdLst>
  <p:sldSz cx="9144000" cy="5143500" type="screen16x9"/>
  <p:notesSz cx="6858000" cy="9144000"/>
  <p:embeddedFontLst>
    <p:embeddedFont>
      <p:font typeface="Archivo" panose="020B0604020202020204" charset="0"/>
      <p:regular r:id="rId19"/>
      <p:bold r:id="rId20"/>
      <p:italic r:id="rId21"/>
      <p:boldItalic r:id="rId22"/>
    </p:embeddedFont>
    <p:embeddedFont>
      <p:font typeface="IBM Plex Sans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AE4FFB-C5DB-4A3E-AAE1-83E2A76AC882}">
  <a:tblStyle styleId="{FEAE4FFB-C5DB-4A3E-AAE1-83E2A76AC88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1066" y="3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5f8812bd51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5f8812bd51_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5fbe50cf98_6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5fbe50cf98_6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62fc884612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62fc884612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6323e392eb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6323e392eb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62fc884612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62fc884612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62fc884612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62fc884612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62fc884612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62fc884612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fbe50cf98_6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fbe50cf98_6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62fbeaf41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62fbeaf41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62fc8846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62fc8846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fbe50cf98_6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fbe50cf98_6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fbe50cf98_6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fbe50cf98_6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fbe50cf98_6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fbe50cf98_6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62fc88461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62fc88461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62fc884612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62fc884612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62fc884612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62fc884612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CUSTOM_2_1_2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42900" y="457200"/>
            <a:ext cx="8343900" cy="14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52" name="Google Shape;52;p13"/>
          <p:cNvCxnSpPr/>
          <p:nvPr/>
        </p:nvCxnSpPr>
        <p:spPr>
          <a:xfrm>
            <a:off x="342977" y="4568993"/>
            <a:ext cx="8471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" name="Google Shape;53;p13"/>
          <p:cNvCxnSpPr/>
          <p:nvPr/>
        </p:nvCxnSpPr>
        <p:spPr>
          <a:xfrm>
            <a:off x="342977" y="460693"/>
            <a:ext cx="8471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229600" y="4799170"/>
            <a:ext cx="4572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2500" lnSpcReduction="20000"/>
          </a:bodyPr>
          <a:lstStyle>
            <a:lvl1pPr lvl="0" algn="r">
              <a:buNone/>
              <a:defRPr sz="8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r">
              <a:buNone/>
              <a:defRPr sz="800">
                <a:latin typeface="IBM Plex Sans"/>
                <a:ea typeface="IBM Plex Sans"/>
                <a:cs typeface="IBM Plex Sans"/>
                <a:sym typeface="IBM Plex Sans"/>
              </a:defRPr>
            </a:lvl2pPr>
            <a:lvl3pPr lvl="2" algn="r">
              <a:buNone/>
              <a:defRPr sz="800">
                <a:latin typeface="IBM Plex Sans"/>
                <a:ea typeface="IBM Plex Sans"/>
                <a:cs typeface="IBM Plex Sans"/>
                <a:sym typeface="IBM Plex Sans"/>
              </a:defRPr>
            </a:lvl3pPr>
            <a:lvl4pPr lvl="3" algn="r">
              <a:buNone/>
              <a:defRPr sz="800">
                <a:latin typeface="IBM Plex Sans"/>
                <a:ea typeface="IBM Plex Sans"/>
                <a:cs typeface="IBM Plex Sans"/>
                <a:sym typeface="IBM Plex Sans"/>
              </a:defRPr>
            </a:lvl4pPr>
            <a:lvl5pPr lvl="4" algn="r">
              <a:buNone/>
              <a:defRPr sz="800">
                <a:latin typeface="IBM Plex Sans"/>
                <a:ea typeface="IBM Plex Sans"/>
                <a:cs typeface="IBM Plex Sans"/>
                <a:sym typeface="IBM Plex Sans"/>
              </a:defRPr>
            </a:lvl5pPr>
            <a:lvl6pPr lvl="5" algn="r">
              <a:buNone/>
              <a:defRPr sz="800">
                <a:latin typeface="IBM Plex Sans"/>
                <a:ea typeface="IBM Plex Sans"/>
                <a:cs typeface="IBM Plex Sans"/>
                <a:sym typeface="IBM Plex Sans"/>
              </a:defRPr>
            </a:lvl6pPr>
            <a:lvl7pPr lvl="6" algn="r">
              <a:buNone/>
              <a:defRPr sz="800">
                <a:latin typeface="IBM Plex Sans"/>
                <a:ea typeface="IBM Plex Sans"/>
                <a:cs typeface="IBM Plex Sans"/>
                <a:sym typeface="IBM Plex Sans"/>
              </a:defRPr>
            </a:lvl7pPr>
            <a:lvl8pPr lvl="7" algn="r">
              <a:buNone/>
              <a:defRPr sz="800">
                <a:latin typeface="IBM Plex Sans"/>
                <a:ea typeface="IBM Plex Sans"/>
                <a:cs typeface="IBM Plex Sans"/>
                <a:sym typeface="IBM Plex Sans"/>
              </a:defRPr>
            </a:lvl8pPr>
            <a:lvl9pPr lvl="8" algn="r">
              <a:buNone/>
              <a:defRPr sz="800"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" name="Google Shape;55;p13"/>
          <p:cNvSpPr/>
          <p:nvPr/>
        </p:nvSpPr>
        <p:spPr>
          <a:xfrm flipH="1">
            <a:off x="8686802" y="4860600"/>
            <a:ext cx="118500" cy="118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2"/>
          <p:cNvSpPr txBox="1">
            <a:spLocks noGrp="1"/>
          </p:cNvSpPr>
          <p:nvPr>
            <p:ph type="title"/>
          </p:nvPr>
        </p:nvSpPr>
        <p:spPr>
          <a:xfrm>
            <a:off x="342900" y="457200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Optics System</a:t>
            </a:r>
            <a:endParaRPr/>
          </a:p>
        </p:txBody>
      </p:sp>
      <p:sp>
        <p:nvSpPr>
          <p:cNvPr id="186" name="Google Shape;186;p32"/>
          <p:cNvSpPr txBox="1"/>
          <p:nvPr/>
        </p:nvSpPr>
        <p:spPr>
          <a:xfrm>
            <a:off x="464250" y="920550"/>
            <a:ext cx="8215500" cy="31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Optics Goals:</a:t>
            </a:r>
            <a:endParaRPr b="1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Basic: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Attach an enhancing optical system to a camera to increase overall performance at distance.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Use a gimbal-mounted camera system to take long-distance photos of potential threats.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Advanced: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Improve the lens attachment for better overall performance of the optical system.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Stretch: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Obtain processable images in addition to the visible light camera for operation in moonlight conditions.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Research and integrate adaptive optics into the system.</a:t>
            </a:r>
            <a:endParaRPr>
              <a:solidFill>
                <a:schemeClr val="dk1"/>
              </a:solidFill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5650" y="1618875"/>
            <a:ext cx="1721050" cy="172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1"/>
          <p:cNvSpPr txBox="1">
            <a:spLocks noGrp="1"/>
          </p:cNvSpPr>
          <p:nvPr>
            <p:ph type="title"/>
          </p:nvPr>
        </p:nvSpPr>
        <p:spPr>
          <a:xfrm>
            <a:off x="382875" y="359025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Decision Justification</a:t>
            </a:r>
            <a:endParaRPr/>
          </a:p>
        </p:txBody>
      </p:sp>
      <p:sp>
        <p:nvSpPr>
          <p:cNvPr id="267" name="Google Shape;267;p41"/>
          <p:cNvSpPr txBox="1"/>
          <p:nvPr/>
        </p:nvSpPr>
        <p:spPr>
          <a:xfrm>
            <a:off x="0" y="1008950"/>
            <a:ext cx="5549700" cy="3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Camera Sensor - CMOS sensor:</a:t>
            </a:r>
            <a:endParaRPr b="1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Better image quality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More compact while keeping higher resolution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Global shutter superior for constant ship movement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Lens System - Achromatic Doublet:</a:t>
            </a:r>
            <a:endParaRPr b="1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Narrowed spot size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Reduced chromatic aberration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Higher magnification potential without distortion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Real exit pupil location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Gimbal - Three-Axis:</a:t>
            </a:r>
            <a:endParaRPr b="1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Vertical tilt and horizontal rotation needed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68" name="Google Shape;268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4102" y="2294675"/>
            <a:ext cx="1543985" cy="205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88825" y="485600"/>
            <a:ext cx="1974550" cy="153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2"/>
          <p:cNvSpPr txBox="1">
            <a:spLocks noGrp="1"/>
          </p:cNvSpPr>
          <p:nvPr>
            <p:ph type="title"/>
          </p:nvPr>
        </p:nvSpPr>
        <p:spPr>
          <a:xfrm>
            <a:off x="382875" y="359025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Decision Justification - Calculations</a:t>
            </a:r>
            <a:endParaRPr/>
          </a:p>
        </p:txBody>
      </p:sp>
      <p:sp>
        <p:nvSpPr>
          <p:cNvPr id="275" name="Google Shape;275;p42"/>
          <p:cNvSpPr txBox="1"/>
          <p:nvPr/>
        </p:nvSpPr>
        <p:spPr>
          <a:xfrm>
            <a:off x="382875" y="910400"/>
            <a:ext cx="55497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b="1">
                <a:solidFill>
                  <a:schemeClr val="dk1"/>
                </a:solidFill>
              </a:rPr>
              <a:t>Equations:</a:t>
            </a:r>
            <a:endParaRPr>
              <a:solidFill>
                <a:schemeClr val="dk1"/>
              </a:solidFill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76" name="Google Shape;276;p42"/>
          <p:cNvGrpSpPr/>
          <p:nvPr/>
        </p:nvGrpSpPr>
        <p:grpSpPr>
          <a:xfrm>
            <a:off x="789750" y="1288175"/>
            <a:ext cx="4477674" cy="2761025"/>
            <a:chOff x="789750" y="1288175"/>
            <a:chExt cx="4477674" cy="2761025"/>
          </a:xfrm>
        </p:grpSpPr>
        <p:pic>
          <p:nvPicPr>
            <p:cNvPr id="277" name="Google Shape;277;p4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9750" y="1288175"/>
              <a:ext cx="3479375" cy="4835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" name="Google Shape;278;p4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89750" y="1771723"/>
              <a:ext cx="4477674" cy="4835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" name="Google Shape;279;p4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89750" y="2342226"/>
              <a:ext cx="2539797" cy="4835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" name="Google Shape;280;p4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89750" y="2912730"/>
              <a:ext cx="2539797" cy="4835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" name="Google Shape;281;p42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89750" y="3609611"/>
              <a:ext cx="2275540" cy="43958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3"/>
          <p:cNvSpPr txBox="1">
            <a:spLocks noGrp="1"/>
          </p:cNvSpPr>
          <p:nvPr>
            <p:ph type="title"/>
          </p:nvPr>
        </p:nvSpPr>
        <p:spPr>
          <a:xfrm>
            <a:off x="382875" y="359025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Decision Justification - Calculations</a:t>
            </a:r>
            <a:endParaRPr/>
          </a:p>
        </p:txBody>
      </p:sp>
      <p:sp>
        <p:nvSpPr>
          <p:cNvPr id="287" name="Google Shape;287;p43"/>
          <p:cNvSpPr txBox="1"/>
          <p:nvPr/>
        </p:nvSpPr>
        <p:spPr>
          <a:xfrm>
            <a:off x="382875" y="795600"/>
            <a:ext cx="55497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b="1">
                <a:solidFill>
                  <a:schemeClr val="dk1"/>
                </a:solidFill>
              </a:rPr>
              <a:t>Calculations:</a:t>
            </a:r>
            <a:endParaRPr>
              <a:solidFill>
                <a:schemeClr val="dk1"/>
              </a:solidFill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88" name="Google Shape;288;p43"/>
          <p:cNvGrpSpPr/>
          <p:nvPr/>
        </p:nvGrpSpPr>
        <p:grpSpPr>
          <a:xfrm>
            <a:off x="890607" y="1157850"/>
            <a:ext cx="4215175" cy="3099775"/>
            <a:chOff x="880007" y="1443600"/>
            <a:chExt cx="4215175" cy="3099775"/>
          </a:xfrm>
        </p:grpSpPr>
        <p:pic>
          <p:nvPicPr>
            <p:cNvPr id="289" name="Google Shape;289;p4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17442" y="1443600"/>
              <a:ext cx="4177740" cy="4492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Google Shape;290;p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17442" y="1973723"/>
              <a:ext cx="3983078" cy="4492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4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80007" y="2503846"/>
              <a:ext cx="4057948" cy="4492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2" name="Google Shape;292;p4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17442" y="3033949"/>
              <a:ext cx="3563806" cy="4492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Google Shape;293;p4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917422" y="3564052"/>
              <a:ext cx="3159510" cy="4492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Google Shape;294;p4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80027" y="4094155"/>
              <a:ext cx="2800134" cy="4492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4"/>
          <p:cNvSpPr txBox="1">
            <a:spLocks noGrp="1"/>
          </p:cNvSpPr>
          <p:nvPr>
            <p:ph type="title"/>
          </p:nvPr>
        </p:nvSpPr>
        <p:spPr>
          <a:xfrm>
            <a:off x="269175" y="0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Optics System Parts Selection - CMOS Sensor</a:t>
            </a:r>
            <a:endParaRPr/>
          </a:p>
        </p:txBody>
      </p:sp>
      <p:graphicFrame>
        <p:nvGraphicFramePr>
          <p:cNvPr id="300" name="Google Shape;300;p44"/>
          <p:cNvGraphicFramePr/>
          <p:nvPr/>
        </p:nvGraphicFramePr>
        <p:xfrm>
          <a:off x="365400" y="4936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{FEAE4FFB-C5DB-4A3E-AAE1-83E2A76AC882}</a:tableStyleId>
              </a:tblPr>
              <a:tblGrid>
                <a:gridCol w="1134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7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1"/>
                          </a:solidFill>
                        </a:rPr>
                        <a:t>Feature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IDS U3-3864LE-C-HQ-AF, USB 3.0, 1/2.8" Color Camera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Allied Vision Alvium 1800 U-050c, 1/3.6" 0.5MP C-Mount, CMOS Sensor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Basler ace2 a2A2590-60ucPRO Color USB3 Pro Camera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Sensor Format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 / 2.8”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 / 3.6”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1 / 2.8”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Resolution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2.10 MP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0.50 MP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5.00 MP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Power Usage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1 - 1.5 W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1.5 W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3.4 W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Frame Rate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135 fps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116 fps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60.00 fps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Shutter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Rolling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Global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Rolling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Price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$462.24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$312.12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$477.36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01" name="Google Shape;301;p44"/>
          <p:cNvSpPr/>
          <p:nvPr/>
        </p:nvSpPr>
        <p:spPr>
          <a:xfrm>
            <a:off x="3715825" y="493650"/>
            <a:ext cx="2838000" cy="41151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5"/>
          <p:cNvSpPr txBox="1">
            <a:spLocks noGrp="1"/>
          </p:cNvSpPr>
          <p:nvPr>
            <p:ph type="title"/>
          </p:nvPr>
        </p:nvSpPr>
        <p:spPr>
          <a:xfrm>
            <a:off x="365400" y="0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Optics System Parts Selection - Gimbal</a:t>
            </a:r>
            <a:endParaRPr/>
          </a:p>
        </p:txBody>
      </p:sp>
      <p:graphicFrame>
        <p:nvGraphicFramePr>
          <p:cNvPr id="307" name="Google Shape;307;p45"/>
          <p:cNvGraphicFramePr/>
          <p:nvPr/>
        </p:nvGraphicFramePr>
        <p:xfrm>
          <a:off x="365400" y="4936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{FEAE4FFB-C5DB-4A3E-AAE1-83E2A76AC882}</a:tableStyleId>
              </a:tblPr>
              <a:tblGrid>
                <a:gridCol w="1263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7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1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1"/>
                          </a:solidFill>
                        </a:rPr>
                        <a:t>Feature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Adafruit Mini Pan-Tilt Kit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SCORP-C Camera Stabilizer 3-Axis Mirrorless Gimbal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DJI RS 3 Mini, 3-Axis Gimbal Stabilizer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Connectivity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Raspberry Pi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Switch Button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Bluetooth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Mount Dimensions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37mm x 33mm x 3mm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Quick Release Slider Plate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Quick Release Action Plate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7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Rotation Range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180°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360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360°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9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Tilt Range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150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+120° ~ -201°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80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Cost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$18.95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$211.94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$237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08" name="Google Shape;308;p45"/>
          <p:cNvSpPr/>
          <p:nvPr/>
        </p:nvSpPr>
        <p:spPr>
          <a:xfrm>
            <a:off x="3715825" y="493713"/>
            <a:ext cx="2838000" cy="40725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6"/>
          <p:cNvSpPr txBox="1">
            <a:spLocks noGrp="1"/>
          </p:cNvSpPr>
          <p:nvPr>
            <p:ph type="title"/>
          </p:nvPr>
        </p:nvSpPr>
        <p:spPr>
          <a:xfrm>
            <a:off x="400050" y="0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Optics System Parts Selection - Lens</a:t>
            </a:r>
            <a:endParaRPr/>
          </a:p>
        </p:txBody>
      </p:sp>
      <p:graphicFrame>
        <p:nvGraphicFramePr>
          <p:cNvPr id="314" name="Google Shape;314;p46"/>
          <p:cNvGraphicFramePr/>
          <p:nvPr/>
        </p:nvGraphicFramePr>
        <p:xfrm>
          <a:off x="365400" y="535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{FEAE4FFB-C5DB-4A3E-AAE1-83E2A76AC882}</a:tableStyleId>
              </a:tblPr>
              <a:tblGrid>
                <a:gridCol w="1263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7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1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1"/>
                          </a:solidFill>
                        </a:rPr>
                        <a:t>Feature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Thorlabs AC254-300-A - Achromatic Doublet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Thorlabs AC254-400-A &amp; Newport -75 mm Biconcave</a:t>
                      </a:r>
                      <a:endParaRPr/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Newport -75 mm Biconcave &amp; 250 mm Biconvex </a:t>
                      </a:r>
                      <a:endParaRPr/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Diameter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25.4 mm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Both 25.4 mm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Both 25.4 mm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Simulated Spot Size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0.183 um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0.055 um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11.267 um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7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Simulated Image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Clear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Blurry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Very blurry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7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System Length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303 mm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405 mm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253.5 mm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Cost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$95.34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$157.34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$130.50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5" name="Google Shape;315;p46"/>
          <p:cNvSpPr/>
          <p:nvPr/>
        </p:nvSpPr>
        <p:spPr>
          <a:xfrm>
            <a:off x="1628675" y="524825"/>
            <a:ext cx="2087100" cy="41511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7"/>
          <p:cNvSpPr txBox="1">
            <a:spLocks noGrp="1"/>
          </p:cNvSpPr>
          <p:nvPr>
            <p:ph type="title"/>
          </p:nvPr>
        </p:nvSpPr>
        <p:spPr>
          <a:xfrm>
            <a:off x="335850" y="359025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Optics Challenges and Successes</a:t>
            </a:r>
            <a:endParaRPr/>
          </a:p>
        </p:txBody>
      </p:sp>
      <p:sp>
        <p:nvSpPr>
          <p:cNvPr id="321" name="Google Shape;321;p47"/>
          <p:cNvSpPr txBox="1"/>
          <p:nvPr/>
        </p:nvSpPr>
        <p:spPr>
          <a:xfrm>
            <a:off x="464250" y="917325"/>
            <a:ext cx="8215500" cy="30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Challenges:</a:t>
            </a:r>
            <a:endParaRPr b="1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Original Galilean design proved to be ineffective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Blurry image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Lens tubes weren’t opaque enough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Trying to get precise measurements by hand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Back-ordered parts have led to minimal testing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Successes:</a:t>
            </a:r>
            <a:endParaRPr b="1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3D printed lens tube were structurally compatible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Relatively compact system design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Simulation issues were resolved to produce positive results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322" name="Google Shape;322;p47"/>
          <p:cNvPicPr preferRelativeResize="0"/>
          <p:nvPr/>
        </p:nvPicPr>
        <p:blipFill rotWithShape="1">
          <a:blip r:embed="rId3">
            <a:alphaModFix/>
          </a:blip>
          <a:srcRect l="4988" t="27371" r="4481" b="19459"/>
          <a:stretch/>
        </p:blipFill>
        <p:spPr>
          <a:xfrm>
            <a:off x="5672375" y="866413"/>
            <a:ext cx="2292127" cy="1795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 txBox="1">
            <a:spLocks noGrp="1"/>
          </p:cNvSpPr>
          <p:nvPr>
            <p:ph type="title"/>
          </p:nvPr>
        </p:nvSpPr>
        <p:spPr>
          <a:xfrm>
            <a:off x="342900" y="457200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Optics System</a:t>
            </a:r>
            <a:endParaRPr/>
          </a:p>
        </p:txBody>
      </p:sp>
      <p:sp>
        <p:nvSpPr>
          <p:cNvPr id="192" name="Google Shape;192;p33"/>
          <p:cNvSpPr txBox="1"/>
          <p:nvPr/>
        </p:nvSpPr>
        <p:spPr>
          <a:xfrm>
            <a:off x="464250" y="920550"/>
            <a:ext cx="8215500" cy="31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Optics Objectives:</a:t>
            </a:r>
            <a:endParaRPr b="1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Basic: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Select a CMOS sensor optimal for the operating distance and ambient conditions.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Design and implement a lens system for fixed magnification.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Integrate a gimbal into the optical system to provide maneuverability.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Advanced: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Test different lens systems for better overall performance of the optical system.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Stretch: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Integrate an additional infrared camera capable of operating with low light for target identification.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Integrate adaptive optics technologies to be able to see targets clearly at the horizon.</a:t>
            </a:r>
            <a:endParaRPr>
              <a:solidFill>
                <a:schemeClr val="dk1"/>
              </a:solidFill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4"/>
          <p:cNvSpPr txBox="1">
            <a:spLocks noGrp="1"/>
          </p:cNvSpPr>
          <p:nvPr>
            <p:ph type="title"/>
          </p:nvPr>
        </p:nvSpPr>
        <p:spPr>
          <a:xfrm>
            <a:off x="342900" y="457200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Optical System Schematic</a:t>
            </a:r>
            <a:endParaRPr/>
          </a:p>
        </p:txBody>
      </p:sp>
      <p:grpSp>
        <p:nvGrpSpPr>
          <p:cNvPr id="198" name="Google Shape;198;p34"/>
          <p:cNvGrpSpPr/>
          <p:nvPr/>
        </p:nvGrpSpPr>
        <p:grpSpPr>
          <a:xfrm>
            <a:off x="36788" y="1647450"/>
            <a:ext cx="8956125" cy="2413450"/>
            <a:chOff x="48525" y="2205475"/>
            <a:chExt cx="8956125" cy="2413450"/>
          </a:xfrm>
        </p:grpSpPr>
        <p:sp>
          <p:nvSpPr>
            <p:cNvPr id="199" name="Google Shape;199;p34"/>
            <p:cNvSpPr/>
            <p:nvPr/>
          </p:nvSpPr>
          <p:spPr>
            <a:xfrm>
              <a:off x="854650" y="2514350"/>
              <a:ext cx="395700" cy="1111200"/>
            </a:xfrm>
            <a:prstGeom prst="cube">
              <a:avLst>
                <a:gd name="adj" fmla="val 72768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4"/>
            <p:cNvSpPr/>
            <p:nvPr/>
          </p:nvSpPr>
          <p:spPr>
            <a:xfrm>
              <a:off x="969600" y="2514350"/>
              <a:ext cx="1251600" cy="1111200"/>
            </a:xfrm>
            <a:prstGeom prst="cube">
              <a:avLst>
                <a:gd name="adj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4"/>
            <p:cNvSpPr/>
            <p:nvPr/>
          </p:nvSpPr>
          <p:spPr>
            <a:xfrm rot="5400000">
              <a:off x="1758175" y="2971075"/>
              <a:ext cx="792000" cy="210600"/>
            </a:xfrm>
            <a:prstGeom prst="can">
              <a:avLst>
                <a:gd name="adj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4"/>
            <p:cNvSpPr/>
            <p:nvPr/>
          </p:nvSpPr>
          <p:spPr>
            <a:xfrm>
              <a:off x="50050" y="3242125"/>
              <a:ext cx="804600" cy="574825"/>
            </a:xfrm>
            <a:prstGeom prst="flowChartManualInput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03" name="Google Shape;203;p34"/>
            <p:cNvCxnSpPr/>
            <p:nvPr/>
          </p:nvCxnSpPr>
          <p:spPr>
            <a:xfrm flipH="1">
              <a:off x="67625" y="2941325"/>
              <a:ext cx="784800" cy="1524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34"/>
            <p:cNvCxnSpPr/>
            <p:nvPr/>
          </p:nvCxnSpPr>
          <p:spPr>
            <a:xfrm flipH="1">
              <a:off x="50100" y="3093725"/>
              <a:ext cx="15300" cy="2895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5" name="Google Shape;205;p34"/>
            <p:cNvSpPr/>
            <p:nvPr/>
          </p:nvSpPr>
          <p:spPr>
            <a:xfrm>
              <a:off x="48525" y="3927600"/>
              <a:ext cx="804600" cy="53400"/>
            </a:xfrm>
            <a:prstGeom prst="cube">
              <a:avLst>
                <a:gd name="adj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4"/>
            <p:cNvSpPr/>
            <p:nvPr/>
          </p:nvSpPr>
          <p:spPr>
            <a:xfrm>
              <a:off x="143800" y="3816950"/>
              <a:ext cx="617100" cy="114300"/>
            </a:xfrm>
            <a:prstGeom prst="can">
              <a:avLst>
                <a:gd name="adj" fmla="val 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4"/>
            <p:cNvSpPr/>
            <p:nvPr/>
          </p:nvSpPr>
          <p:spPr>
            <a:xfrm rot="-2482166">
              <a:off x="575740" y="3290159"/>
              <a:ext cx="407628" cy="112256"/>
            </a:xfrm>
            <a:prstGeom prst="flowChartTerminator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4"/>
            <p:cNvSpPr txBox="1"/>
            <p:nvPr/>
          </p:nvSpPr>
          <p:spPr>
            <a:xfrm>
              <a:off x="107375" y="3927600"/>
              <a:ext cx="7053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Gimbal</a:t>
              </a:r>
              <a:endParaRPr sz="1200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9" name="Google Shape;209;p34"/>
            <p:cNvSpPr txBox="1"/>
            <p:nvPr/>
          </p:nvSpPr>
          <p:spPr>
            <a:xfrm>
              <a:off x="1036975" y="2205475"/>
              <a:ext cx="12225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CMOS Sensor</a:t>
              </a:r>
              <a:endParaRPr sz="1200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0" name="Google Shape;210;p34"/>
            <p:cNvSpPr/>
            <p:nvPr/>
          </p:nvSpPr>
          <p:spPr>
            <a:xfrm rot="5400000">
              <a:off x="3440725" y="1569925"/>
              <a:ext cx="804000" cy="3012900"/>
            </a:xfrm>
            <a:prstGeom prst="can">
              <a:avLst>
                <a:gd name="adj" fmla="val 25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4"/>
            <p:cNvSpPr txBox="1"/>
            <p:nvPr/>
          </p:nvSpPr>
          <p:spPr>
            <a:xfrm>
              <a:off x="3275425" y="2237825"/>
              <a:ext cx="1134600" cy="35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Lens Tubes</a:t>
              </a:r>
              <a:endParaRPr sz="1200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212" name="Google Shape;212;p3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5387575" y="2667950"/>
              <a:ext cx="292229" cy="80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Google Shape;213;p34"/>
            <p:cNvSpPr txBox="1"/>
            <p:nvPr/>
          </p:nvSpPr>
          <p:spPr>
            <a:xfrm>
              <a:off x="4929963" y="2237825"/>
              <a:ext cx="1438200" cy="57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Achromatic Doublet</a:t>
              </a:r>
              <a:endParaRPr sz="1200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300 mm</a:t>
              </a:r>
              <a:endParaRPr sz="1200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214" name="Google Shape;214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566550" y="2350900"/>
              <a:ext cx="1438100" cy="14381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15" name="Google Shape;215;p34"/>
            <p:cNvCxnSpPr>
              <a:stCxn id="201" idx="0"/>
            </p:cNvCxnSpPr>
            <p:nvPr/>
          </p:nvCxnSpPr>
          <p:spPr>
            <a:xfrm flipH="1">
              <a:off x="2206225" y="3076375"/>
              <a:ext cx="600" cy="12936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34"/>
            <p:cNvCxnSpPr/>
            <p:nvPr/>
          </p:nvCxnSpPr>
          <p:spPr>
            <a:xfrm flipH="1">
              <a:off x="5464250" y="3076375"/>
              <a:ext cx="4500" cy="12786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34"/>
            <p:cNvCxnSpPr/>
            <p:nvPr/>
          </p:nvCxnSpPr>
          <p:spPr>
            <a:xfrm>
              <a:off x="2211825" y="4249925"/>
              <a:ext cx="3238500" cy="153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218" name="Google Shape;218;p34"/>
            <p:cNvSpPr txBox="1"/>
            <p:nvPr/>
          </p:nvSpPr>
          <p:spPr>
            <a:xfrm>
              <a:off x="3482875" y="4265225"/>
              <a:ext cx="705300" cy="35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303 mm</a:t>
              </a:r>
              <a:endParaRPr sz="1200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219" name="Google Shape;219;p34"/>
            <p:cNvCxnSpPr/>
            <p:nvPr/>
          </p:nvCxnSpPr>
          <p:spPr>
            <a:xfrm>
              <a:off x="5756304" y="3076375"/>
              <a:ext cx="1886700" cy="0"/>
            </a:xfrm>
            <a:prstGeom prst="straightConnector1">
              <a:avLst/>
            </a:prstGeom>
            <a:noFill/>
            <a:ln w="28575" cap="flat" cmpd="sng">
              <a:solidFill>
                <a:srgbClr val="FFD966"/>
              </a:solidFill>
              <a:prstDash val="solid"/>
              <a:round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5"/>
          <p:cNvSpPr txBox="1">
            <a:spLocks noGrp="1"/>
          </p:cNvSpPr>
          <p:nvPr>
            <p:ph type="title"/>
          </p:nvPr>
        </p:nvSpPr>
        <p:spPr>
          <a:xfrm>
            <a:off x="309350" y="330975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Optics System Component Specifications</a:t>
            </a:r>
            <a:endParaRPr/>
          </a:p>
        </p:txBody>
      </p:sp>
      <p:graphicFrame>
        <p:nvGraphicFramePr>
          <p:cNvPr id="225" name="Google Shape;225;p35"/>
          <p:cNvGraphicFramePr/>
          <p:nvPr/>
        </p:nvGraphicFramePr>
        <p:xfrm>
          <a:off x="365450" y="8892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{FEAE4FFB-C5DB-4A3E-AAE1-83E2A76AC882}</a:tableStyleId>
              </a:tblPr>
              <a:tblGrid>
                <a:gridCol w="18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2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0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Component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Parameter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Specification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Unit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3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Allied Vision Alvium 1800 U-050c, 1/3.6" 0.5MP C-Mount, CMOS Sensor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Sensor Size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Pixel Size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Sensor Type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Shutter Type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Resolution 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33 x 29 x 29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4.8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CMOS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Global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0.50 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mm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um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—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—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Megapixels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3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Thorlabs AC254-300-A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Achromatic Doublet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EFL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Diameter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Coating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Material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300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25.4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None or AR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N-BK7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mm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mm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—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—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3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SCORP-C Camera Stabilizer 3-Axis Mirrorless Gimbal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Pan Range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Tilt Range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Roll Range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360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+120 ~ -201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+20~-20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Degrees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Degrees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AutoNum type="alphaLcParenR"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Degrees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6"/>
          <p:cNvSpPr txBox="1">
            <a:spLocks noGrp="1"/>
          </p:cNvSpPr>
          <p:nvPr>
            <p:ph type="title"/>
          </p:nvPr>
        </p:nvSpPr>
        <p:spPr>
          <a:xfrm>
            <a:off x="365400" y="429100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Optical System Specifications</a:t>
            </a:r>
            <a:endParaRPr/>
          </a:p>
        </p:txBody>
      </p:sp>
      <p:graphicFrame>
        <p:nvGraphicFramePr>
          <p:cNvPr id="231" name="Google Shape;231;p36"/>
          <p:cNvGraphicFramePr/>
          <p:nvPr/>
        </p:nvGraphicFramePr>
        <p:xfrm>
          <a:off x="365400" y="9873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{FEAE4FFB-C5DB-4A3E-AAE1-83E2A76AC882}</a:tableStyleId>
              </a:tblPr>
              <a:tblGrid>
                <a:gridCol w="280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Engineering Requirement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Requirement Specification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Unit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 Magnification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5 x &lt;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Magnification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Gimbal Rotation Range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&lt; 180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degrees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Gimbal Tilt Range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&lt;150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degrees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Imaging Distance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rchivo"/>
                          <a:ea typeface="Archivo"/>
                          <a:cs typeface="Archivo"/>
                          <a:sym typeface="Archivo"/>
                        </a:rPr>
                        <a:t>5 - 7.5</a:t>
                      </a:r>
                      <a:endParaRPr>
                        <a:solidFill>
                          <a:schemeClr val="dk1"/>
                        </a:solidFill>
                        <a:latin typeface="Archivo"/>
                        <a:ea typeface="Archivo"/>
                        <a:cs typeface="Archivo"/>
                        <a:sym typeface="Archiv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Meters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Resolution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rchivo"/>
                          <a:ea typeface="Archivo"/>
                          <a:cs typeface="Archivo"/>
                          <a:sym typeface="Archivo"/>
                        </a:rPr>
                        <a:t>0.5</a:t>
                      </a:r>
                      <a:endParaRPr>
                        <a:solidFill>
                          <a:schemeClr val="dk1"/>
                        </a:solidFill>
                        <a:latin typeface="Archivo"/>
                        <a:ea typeface="Archivo"/>
                        <a:cs typeface="Archivo"/>
                        <a:sym typeface="Archiv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MP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Field of View (H/V)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0.74/0.50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degrees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32" name="Google Shape;232;p36"/>
          <p:cNvSpPr/>
          <p:nvPr/>
        </p:nvSpPr>
        <p:spPr>
          <a:xfrm>
            <a:off x="399000" y="1383600"/>
            <a:ext cx="8413200" cy="10842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36"/>
          <p:cNvSpPr/>
          <p:nvPr/>
        </p:nvSpPr>
        <p:spPr>
          <a:xfrm>
            <a:off x="365400" y="4094100"/>
            <a:ext cx="8413200" cy="4683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7"/>
          <p:cNvSpPr txBox="1">
            <a:spLocks noGrp="1"/>
          </p:cNvSpPr>
          <p:nvPr>
            <p:ph type="title"/>
          </p:nvPr>
        </p:nvSpPr>
        <p:spPr>
          <a:xfrm>
            <a:off x="342900" y="457200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Optics System Cost Breakdown</a:t>
            </a:r>
            <a:endParaRPr/>
          </a:p>
        </p:txBody>
      </p:sp>
      <p:graphicFrame>
        <p:nvGraphicFramePr>
          <p:cNvPr id="239" name="Google Shape;239;p37"/>
          <p:cNvGraphicFramePr/>
          <p:nvPr/>
        </p:nvGraphicFramePr>
        <p:xfrm>
          <a:off x="267850" y="11978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{FEAE4FFB-C5DB-4A3E-AAE1-83E2A76AC882}</a:tableStyleId>
              </a:tblPr>
              <a:tblGrid>
                <a:gridCol w="11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5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6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Quantity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Component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Cost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1 x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Allied Vision Alvium 1800 U-050c, 1/3.6" 0.5MP C-Mount, CMOS Sensor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$312.58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0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1 x 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AVT Type-A to Micro-B, USB 3.0 Locking Cable, 3m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$46.44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1 x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Thorlabs AC254-300-A Achromatic Doublet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$89.10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4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1 x 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AV Alvium M6 and ¼-20 Mounting Plate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$20.52</a:t>
                      </a: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1 x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FeiyuTech SCORP-C Gimbal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$211.94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4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dk1"/>
                          </a:solidFill>
                        </a:rPr>
                        <a:t>Total Cost: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$680.58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8"/>
          <p:cNvSpPr txBox="1">
            <a:spLocks noGrp="1"/>
          </p:cNvSpPr>
          <p:nvPr>
            <p:ph type="title"/>
          </p:nvPr>
        </p:nvSpPr>
        <p:spPr>
          <a:xfrm>
            <a:off x="400050" y="0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Optics System Technology Comparison - Camera Sensor</a:t>
            </a:r>
            <a:endParaRPr/>
          </a:p>
        </p:txBody>
      </p:sp>
      <p:graphicFrame>
        <p:nvGraphicFramePr>
          <p:cNvPr id="245" name="Google Shape;245;p38"/>
          <p:cNvGraphicFramePr/>
          <p:nvPr/>
        </p:nvGraphicFramePr>
        <p:xfrm>
          <a:off x="365400" y="4158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{FEAE4FFB-C5DB-4A3E-AAE1-83E2A76AC882}</a:tableStyleId>
              </a:tblPr>
              <a:tblGrid>
                <a:gridCol w="2103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4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7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1"/>
                          </a:solidFill>
                        </a:rPr>
                        <a:t>Feature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1"/>
                          </a:solidFill>
                        </a:rPr>
                        <a:t>CCD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1"/>
                          </a:solidFill>
                        </a:rPr>
                        <a:t>CMOS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Image Quality 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Good image quality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Superior image quality in multiple scenarios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Power Consumption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Higher power consumption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Lower power 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Cost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Overall less expensive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Market sensors are cheaper 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Lighting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Back-thinned for low-lighting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Daylight operation is optimal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Motion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A frame-transfer model can help balance out ship's constant movement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Global shutter is best for constant ship motion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Readout Speed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Slower compared to most CMOS models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Faster readout due to parallel functionality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46" name="Google Shape;246;p38"/>
          <p:cNvSpPr/>
          <p:nvPr/>
        </p:nvSpPr>
        <p:spPr>
          <a:xfrm>
            <a:off x="5974200" y="422800"/>
            <a:ext cx="2838000" cy="41997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9"/>
          <p:cNvSpPr txBox="1">
            <a:spLocks noGrp="1"/>
          </p:cNvSpPr>
          <p:nvPr>
            <p:ph type="title"/>
          </p:nvPr>
        </p:nvSpPr>
        <p:spPr>
          <a:xfrm>
            <a:off x="400050" y="0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Optics System Technology Comparison - Lens</a:t>
            </a:r>
            <a:endParaRPr/>
          </a:p>
        </p:txBody>
      </p:sp>
      <p:graphicFrame>
        <p:nvGraphicFramePr>
          <p:cNvPr id="252" name="Google Shape;252;p39"/>
          <p:cNvGraphicFramePr/>
          <p:nvPr/>
        </p:nvGraphicFramePr>
        <p:xfrm>
          <a:off x="365400" y="4158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{FEAE4FFB-C5DB-4A3E-AAE1-83E2A76AC882}</a:tableStyleId>
              </a:tblPr>
              <a:tblGrid>
                <a:gridCol w="128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7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9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7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1"/>
                          </a:solidFill>
                        </a:rPr>
                        <a:t>Feature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1"/>
                          </a:solidFill>
                        </a:rPr>
                        <a:t>Galilean Telescope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1"/>
                          </a:solidFill>
                        </a:rPr>
                        <a:t>Keplerian Telescope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chemeClr val="dk1"/>
                          </a:solidFill>
                        </a:rPr>
                        <a:t>Achromatic Doublet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Field of View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Narrow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Wider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Narrow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Relative Length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Compact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Longer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Longer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Magnification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Lower Magnification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Higher Magnification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Lower Magnification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Image Orientation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Upright Image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Inverted Image 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Upright Image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Aberrations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Chromatic (more at higher power); spherical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Chromatic; spherical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spherical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Lens Count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2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3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3" name="Google Shape;253;p39"/>
          <p:cNvSpPr/>
          <p:nvPr/>
        </p:nvSpPr>
        <p:spPr>
          <a:xfrm>
            <a:off x="6798900" y="415825"/>
            <a:ext cx="1944900" cy="40821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0"/>
          <p:cNvSpPr txBox="1">
            <a:spLocks noGrp="1"/>
          </p:cNvSpPr>
          <p:nvPr>
            <p:ph type="title"/>
          </p:nvPr>
        </p:nvSpPr>
        <p:spPr>
          <a:xfrm>
            <a:off x="342900" y="457200"/>
            <a:ext cx="83439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Optics System Technology Comparison - Gimbal</a:t>
            </a:r>
            <a:endParaRPr/>
          </a:p>
        </p:txBody>
      </p:sp>
      <p:graphicFrame>
        <p:nvGraphicFramePr>
          <p:cNvPr id="259" name="Google Shape;259;p40"/>
          <p:cNvGraphicFramePr/>
          <p:nvPr/>
        </p:nvGraphicFramePr>
        <p:xfrm>
          <a:off x="199500" y="8843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{FEAE4FFB-C5DB-4A3E-AAE1-83E2A76AC882}</a:tableStyleId>
              </a:tblPr>
              <a:tblGrid>
                <a:gridCol w="128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7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0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3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000000"/>
                          </a:solidFill>
                        </a:rPr>
                        <a:t>Feature</a:t>
                      </a:r>
                      <a:endParaRPr sz="1600" b="1">
                        <a:solidFill>
                          <a:srgbClr val="000000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000000"/>
                          </a:solidFill>
                        </a:rPr>
                        <a:t>Altitude Over Azimuth (Alt-Az)</a:t>
                      </a:r>
                      <a:endParaRPr sz="1600" b="1">
                        <a:solidFill>
                          <a:srgbClr val="000000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000000"/>
                          </a:solidFill>
                        </a:rPr>
                        <a:t>Altitude Over Altitude (Alt-Alt)</a:t>
                      </a:r>
                      <a:endParaRPr sz="1600" b="1">
                        <a:solidFill>
                          <a:srgbClr val="000000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000000"/>
                          </a:solidFill>
                        </a:rPr>
                        <a:t>Equatorial</a:t>
                      </a:r>
                      <a:endParaRPr sz="1600" b="1">
                        <a:solidFill>
                          <a:srgbClr val="000000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E9E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Axis of Rotation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Vertical and horizontal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Vertical 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Vertical (with alignment at true North)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Zenith Coverage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Poor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Pretty good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Moderate 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Applications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Telescopes, radar, etc.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Long-range targeting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Astrophotography, satellites, etc.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4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Tracking Efficiency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Both axes must move for tracking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Complex, but zenith access is better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Simplest tracking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0" name="Google Shape;260;p40"/>
          <p:cNvSpPr/>
          <p:nvPr/>
        </p:nvSpPr>
        <p:spPr>
          <a:xfrm>
            <a:off x="1481875" y="884375"/>
            <a:ext cx="5298600" cy="35868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950</Words>
  <Application>Microsoft Office PowerPoint</Application>
  <PresentationFormat>On-screen Show (16:9)</PresentationFormat>
  <Paragraphs>302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Times New Roman</vt:lpstr>
      <vt:lpstr>Arial</vt:lpstr>
      <vt:lpstr>IBM Plex Sans</vt:lpstr>
      <vt:lpstr>Archivo</vt:lpstr>
      <vt:lpstr>Simple Light</vt:lpstr>
      <vt:lpstr>Optics System</vt:lpstr>
      <vt:lpstr>Optics System</vt:lpstr>
      <vt:lpstr>Optical System Schematic</vt:lpstr>
      <vt:lpstr>Optics System Component Specifications</vt:lpstr>
      <vt:lpstr>Optical System Specifications</vt:lpstr>
      <vt:lpstr>Optics System Cost Breakdown</vt:lpstr>
      <vt:lpstr>Optics System Technology Comparison - Camera Sensor</vt:lpstr>
      <vt:lpstr>Optics System Technology Comparison - Lens</vt:lpstr>
      <vt:lpstr>Optics System Technology Comparison - Gimbal</vt:lpstr>
      <vt:lpstr>Design Decision Justification</vt:lpstr>
      <vt:lpstr>Design Decision Justification - Calculations</vt:lpstr>
      <vt:lpstr>Design Decision Justification - Calculations</vt:lpstr>
      <vt:lpstr>Optics System Parts Selection - CMOS Sensor</vt:lpstr>
      <vt:lpstr>Optics System Parts Selection - Gimbal</vt:lpstr>
      <vt:lpstr>Optics System Parts Selection - Lens</vt:lpstr>
      <vt:lpstr>Optics Challenges and Successes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 Montevago</cp:lastModifiedBy>
  <cp:revision>1</cp:revision>
  <dcterms:modified xsi:type="dcterms:W3CDTF">2025-07-16T16:16:26Z</dcterms:modified>
</cp:coreProperties>
</file>