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gif" ContentType="image/gi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55"/>
  </p:notesMasterIdLst>
  <p:sldIdLst>
    <p:sldId id="262" r:id="rId2"/>
    <p:sldId id="265" r:id="rId3"/>
    <p:sldId id="259" r:id="rId4"/>
    <p:sldId id="263" r:id="rId5"/>
    <p:sldId id="284" r:id="rId6"/>
    <p:sldId id="320" r:id="rId7"/>
    <p:sldId id="256" r:id="rId8"/>
    <p:sldId id="302" r:id="rId9"/>
    <p:sldId id="303" r:id="rId10"/>
    <p:sldId id="287" r:id="rId11"/>
    <p:sldId id="304" r:id="rId12"/>
    <p:sldId id="326" r:id="rId13"/>
    <p:sldId id="257" r:id="rId14"/>
    <p:sldId id="30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300" r:id="rId25"/>
    <p:sldId id="281" r:id="rId26"/>
    <p:sldId id="275" r:id="rId27"/>
    <p:sldId id="276" r:id="rId28"/>
    <p:sldId id="277" r:id="rId29"/>
    <p:sldId id="306" r:id="rId30"/>
    <p:sldId id="307" r:id="rId31"/>
    <p:sldId id="279" r:id="rId32"/>
    <p:sldId id="283" r:id="rId33"/>
    <p:sldId id="285" r:id="rId34"/>
    <p:sldId id="286" r:id="rId35"/>
    <p:sldId id="278" r:id="rId36"/>
    <p:sldId id="309" r:id="rId37"/>
    <p:sldId id="312" r:id="rId38"/>
    <p:sldId id="311" r:id="rId39"/>
    <p:sldId id="258" r:id="rId40"/>
    <p:sldId id="293" r:id="rId41"/>
    <p:sldId id="319" r:id="rId42"/>
    <p:sldId id="298" r:id="rId43"/>
    <p:sldId id="264" r:id="rId44"/>
    <p:sldId id="327" r:id="rId45"/>
    <p:sldId id="321" r:id="rId46"/>
    <p:sldId id="322" r:id="rId47"/>
    <p:sldId id="323" r:id="rId48"/>
    <p:sldId id="324" r:id="rId49"/>
    <p:sldId id="325" r:id="rId50"/>
    <p:sldId id="316" r:id="rId51"/>
    <p:sldId id="291" r:id="rId52"/>
    <p:sldId id="318" r:id="rId53"/>
    <p:sldId id="317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989898"/>
    <a:srgbClr val="F7F7F7"/>
    <a:srgbClr val="2FD02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777" autoAdjust="0"/>
    <p:restoredTop sz="95333" autoAdjust="0"/>
  </p:normalViewPr>
  <p:slideViewPr>
    <p:cSldViewPr snapToGrid="0" snapToObjects="1">
      <p:cViewPr varScale="1">
        <p:scale>
          <a:sx n="104" d="100"/>
          <a:sy n="104" d="100"/>
        </p:scale>
        <p:origin x="-4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tableStyles" Target="tableStyle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viewProps" Target="viewProp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presProps" Target="presProps.xml"/><Relationship Id="rId59" Type="http://schemas.openxmlformats.org/officeDocument/2006/relationships/theme" Target="theme/theme1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notesMaster" Target="notesMasters/notes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printerSettings" Target="printerSettings/printerSettings1.bin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2CC02-F2C6-9E42-805C-950083B248D8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2635A-E841-3846-BEF7-C2D8BB857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not</a:t>
            </a:r>
            <a:r>
              <a:rPr lang="en-US" baseline="0" dirty="0" smtClean="0"/>
              <a:t> activated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2635A-E841-3846-BEF7-C2D8BB857A5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2635A-E841-3846-BEF7-C2D8BB857A5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df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d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df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df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0802" y="216854"/>
            <a:ext cx="4322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Luke’s Hand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724" y="1511934"/>
            <a:ext cx="2974156" cy="370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40560" y="1618994"/>
            <a:ext cx="4320639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Alex bermudez</a:t>
            </a:r>
          </a:p>
          <a:p>
            <a:pPr algn="ctr"/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Esteban Guerra</a:t>
            </a:r>
          </a:p>
          <a:p>
            <a:pPr algn="ctr"/>
            <a:r>
              <a:rPr lang="en-US" sz="3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Cesar oleas</a:t>
            </a:r>
          </a:p>
          <a:p>
            <a:pPr algn="ctr"/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Jose suarez</a:t>
            </a:r>
          </a:p>
          <a:p>
            <a:pPr algn="ctr"/>
            <a:endParaRPr lang="en-US" sz="3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Group # 6</a:t>
            </a:r>
            <a:endParaRPr lang="en-US" sz="3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26514" y="4655438"/>
            <a:ext cx="7750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Glove Interface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FlexSensors</a:t>
            </a:r>
            <a:endParaRPr lang="en-US" dirty="0" smtClean="0"/>
          </a:p>
          <a:p>
            <a:pPr lvl="1"/>
            <a:r>
              <a:rPr lang="en-US" dirty="0" smtClean="0"/>
              <a:t>Connected to an AD Converter</a:t>
            </a:r>
          </a:p>
          <a:p>
            <a:pPr lvl="1"/>
            <a:r>
              <a:rPr lang="en-US" dirty="0" smtClean="0"/>
              <a:t>Find relation between voltage from sensors and pulse needed to control the servos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Use and unique cog to process the output motion for each servo.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guerrae\Desktop\UCF\Senior Design\Latest SD Photos\2009-10-23 11.28.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5046" y="1397463"/>
            <a:ext cx="3315068" cy="2486301"/>
          </a:xfrm>
          <a:prstGeom prst="rect">
            <a:avLst/>
          </a:prstGeom>
          <a:noFill/>
        </p:spPr>
      </p:pic>
      <p:pic>
        <p:nvPicPr>
          <p:cNvPr id="3075" name="Picture 3" descr="C:\Documents and Settings\guerrae\Desktop\UCF\Senior Design\Latest SD Photos\IMG_50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969690" y="1397463"/>
            <a:ext cx="3213227" cy="42843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68215" y="4114800"/>
            <a:ext cx="31918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Includes 4 Flex Sensors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4 finger control motion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5% tolerance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Human – Robot interface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Program based on rate of </a:t>
            </a:r>
          </a:p>
          <a:p>
            <a:r>
              <a:rPr lang="en-US" dirty="0" smtClean="0"/>
              <a:t>  percent change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Glove Interface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1082" y="2305458"/>
            <a:ext cx="2853024" cy="332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8001" y="2299453"/>
            <a:ext cx="457849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Was considered but rejected</a:t>
            </a:r>
          </a:p>
          <a:p>
            <a:r>
              <a:rPr lang="en-US" sz="2200" dirty="0" smtClean="0"/>
              <a:t>because of mechanical design.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Use of gears to transfer motion</a:t>
            </a: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Torque was dependent from </a:t>
            </a:r>
          </a:p>
          <a:p>
            <a:r>
              <a:rPr lang="en-US" sz="2200" dirty="0" smtClean="0"/>
              <a:t>Gear ratio </a:t>
            </a:r>
            <a:endParaRPr lang="en-US" sz="2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Motors: DC </a:t>
            </a:r>
            <a:r>
              <a:rPr lang="en-US" dirty="0" err="1" smtClean="0"/>
              <a:t>Continous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guerrae\Desktop\UCF\Senior Design\Latest SD Photos\IMG_5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5740" y="1982238"/>
            <a:ext cx="2678321" cy="35710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8906" y="1982238"/>
            <a:ext cx="39388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4 Futuba S3004 servo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Responsible for finger </a:t>
            </a:r>
          </a:p>
          <a:p>
            <a:r>
              <a:rPr lang="en-US" sz="2000" dirty="0" smtClean="0"/>
              <a:t>	motion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4.8 to 6.0 volts required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2.6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3.0 Kg/cm of torque.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900us PWM – Finger contraction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1900us PWM –Finger extension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Motors: Servo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6608" y="1309481"/>
            <a:ext cx="82553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Although, there is a vast variety of microcontrollers and manufactures in the market, they are classify by their computer architecture, which is whether Von Neumann or Harvard Architecture. </a:t>
            </a:r>
          </a:p>
          <a:p>
            <a:r>
              <a:rPr lang="en-US" sz="2400" dirty="0" smtClean="0"/>
              <a:t>Critical parameters for selecting the 	microcontroller: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	Documentation available for the chip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	Compatible with the design specifications of the robotic hand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	Technical support offered by the vendor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	Cost of the microcontroller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	Integrated development environment (IDE)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	Overall efficiency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Microcontroller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7669" y="2021442"/>
            <a:ext cx="62450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search was narrowed to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Microchip Technology Inc </a:t>
            </a:r>
          </a:p>
          <a:p>
            <a:pPr marL="800100" lvl="3" indent="-342900">
              <a:buFont typeface="Arial"/>
              <a:buChar char="•"/>
            </a:pPr>
            <a:r>
              <a:rPr lang="en-US" sz="3200" dirty="0" smtClean="0"/>
              <a:t>Atmel Corporation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 Parallax Inc</a:t>
            </a:r>
          </a:p>
          <a:p>
            <a:pPr lvl="1">
              <a:buFont typeface="Arial"/>
              <a:buChar char="•"/>
            </a:pPr>
            <a:r>
              <a:rPr lang="en-US" sz="3200" dirty="0" smtClean="0"/>
              <a:t>	</a:t>
            </a:r>
            <a:r>
              <a:rPr lang="en-US" sz="3200" dirty="0" err="1" smtClean="0"/>
              <a:t>Zilog</a:t>
            </a:r>
            <a:r>
              <a:rPr lang="en-US" sz="3200" dirty="0" smtClean="0"/>
              <a:t>, Inc</a:t>
            </a:r>
          </a:p>
          <a:p>
            <a:pPr marL="800100" lvl="3" indent="-342900">
              <a:buFont typeface="Arial"/>
              <a:buChar char="•"/>
            </a:pPr>
            <a:r>
              <a:rPr lang="en-US" sz="3200" dirty="0" smtClean="0"/>
              <a:t>Texas Instruments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Major Manufacturers in the Robotic Industry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0523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Microcontrollers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6707" y="1268227"/>
          <a:ext cx="7694706" cy="5325584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05647"/>
                <a:gridCol w="847188"/>
                <a:gridCol w="1513518"/>
                <a:gridCol w="2091765"/>
                <a:gridCol w="2136588"/>
              </a:tblGrid>
              <a:tr h="30917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mbria"/>
                          <a:cs typeface="Times New Roman"/>
                        </a:rPr>
                        <a:t>Manufacturer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Cambria"/>
                          <a:cs typeface="Times New Roman"/>
                        </a:rPr>
                        <a:t>Product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Cambria"/>
                          <a:cs typeface="Times New Roman"/>
                        </a:rPr>
                        <a:t>Architecture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Cambria"/>
                          <a:cs typeface="Times New Roman"/>
                        </a:rPr>
                        <a:t>Advantage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Cambria"/>
                          <a:cs typeface="Times New Roman"/>
                        </a:rPr>
                        <a:t>Disadvantage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14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mbria"/>
                          <a:cs typeface="Times New Roman"/>
                        </a:rPr>
                        <a:t>Microchip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mbria"/>
                          <a:cs typeface="Times New Roman"/>
                        </a:rPr>
                        <a:t>PIC series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Harvard Architecture, mono-processor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mbria"/>
                          <a:cs typeface="Times New Roman"/>
                        </a:rPr>
                        <a:t>Widely used for more than 20 years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Learning curve of IDE interface, which slows the developing process. 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Some issues reported with compilers and compatibility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117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Parallax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Propeller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RISC multi-processor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Easy interface for fast results, object oriented programming language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Programming language developed exclusively for this chip; called Spin.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/>
                          </a:solidFill>
                          <a:latin typeface="Times New Roman"/>
                          <a:ea typeface="Cambria"/>
                          <a:cs typeface="Times New Roman"/>
                        </a:rPr>
                        <a:t>Price</a:t>
                      </a:r>
                    </a:p>
                  </a:txBody>
                  <a:tcPr marL="68580" marR="68580" marT="0" marB="0"/>
                </a:tc>
              </a:tr>
              <a:tr h="106236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Parallax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Stamp series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Harvard Architecture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Commonly used by hobbyist, easy IDE based on Basic programming language.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Huge amount of discussion groups sharing their thoughts.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IDE developed for people without experience in microcontroller leaving the code expose to the world without security, small glitches with the debugger has been reported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14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Zilog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Z series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CISC Architecture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Price.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Convoluted instruction set. Not so popular in the robotics industry thus, lack of documentation on solving issues.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14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Atmel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AVR series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mbria"/>
                          <a:cs typeface="Times New Roman"/>
                        </a:rPr>
                        <a:t>Harvard Architecture, mono-processor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Free compiler constantly updated with cross platforms and high portability of code. Highly used and documented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Ethernet, CAN, USB, and RF are not supported for the smaller chips.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164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TI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MSP430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C2000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Harvard Architecture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Modern, powerful.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Cambria"/>
                          <a:cs typeface="Times New Roman"/>
                        </a:rPr>
                        <a:t>Huge documentation on TI site.</a:t>
                      </a:r>
                      <a:endParaRPr lang="en-US" sz="12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mbria"/>
                          <a:cs typeface="Times New Roman"/>
                        </a:rPr>
                        <a:t>Not so much documentation on the robotics community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:Technical documents:PchipBlockDiagramRevA-0109.pdf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5199" r="-5199"/>
              <a:stretch>
                <a:fillRect/>
              </a:stretch>
            </p:blipFill>
          </mc:Choice>
          <mc:Fallback>
            <p:blipFill>
              <a:blip r:embed="rId3"/>
              <a:srcRect l="-5199" r="-5199"/>
              <a:stretch>
                <a:fillRect/>
              </a:stretch>
            </p:blipFill>
          </mc:Fallback>
        </mc:AlternateContent>
        <p:spPr bwMode="auto">
          <a:xfrm>
            <a:off x="457200" y="127014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Propeller’s Block Diagram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30655"/>
            <a:ext cx="8229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Operating temp range: </a:t>
            </a:r>
            <a:r>
              <a:rPr lang="en-US" sz="2200" dirty="0" smtClean="0"/>
              <a:t>-67 to +257 °F (-55 to +125 °C)</a:t>
            </a:r>
            <a:br>
              <a:rPr lang="en-US" sz="2200" dirty="0" smtClean="0"/>
            </a:br>
            <a:r>
              <a:rPr lang="en-US" sz="2200" b="1" dirty="0" smtClean="0"/>
              <a:t>Dimensions: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44-pin LQFP </a:t>
            </a:r>
            <a:r>
              <a:rPr lang="en-US" sz="2200" dirty="0" err="1" smtClean="0">
                <a:sym typeface="Wingdings"/>
              </a:rPr>
              <a:t></a:t>
            </a:r>
            <a:r>
              <a:rPr lang="en-US" sz="2200" dirty="0" smtClean="0">
                <a:sym typeface="Wingdings"/>
              </a:rPr>
              <a:t> </a:t>
            </a:r>
            <a:r>
              <a:rPr lang="en-US" sz="2200" dirty="0" smtClean="0"/>
              <a:t>0.39 </a:t>
            </a:r>
            <a:r>
              <a:rPr lang="en-US" sz="2200" dirty="0" err="1" smtClean="0"/>
              <a:t>x</a:t>
            </a:r>
            <a:r>
              <a:rPr lang="en-US" sz="2200" dirty="0" smtClean="0"/>
              <a:t> 0.39 </a:t>
            </a:r>
            <a:r>
              <a:rPr lang="en-US" sz="2200" dirty="0" err="1" smtClean="0"/>
              <a:t>x</a:t>
            </a:r>
            <a:r>
              <a:rPr lang="en-US" sz="2200" dirty="0" smtClean="0"/>
              <a:t> 0.05 in (10 </a:t>
            </a:r>
            <a:r>
              <a:rPr lang="en-US" sz="2200" dirty="0" err="1" smtClean="0"/>
              <a:t>x</a:t>
            </a:r>
            <a:r>
              <a:rPr lang="en-US" sz="2200" dirty="0" smtClean="0"/>
              <a:t> 10 </a:t>
            </a:r>
            <a:r>
              <a:rPr lang="en-US" sz="2200" dirty="0" err="1" smtClean="0"/>
              <a:t>x</a:t>
            </a:r>
            <a:r>
              <a:rPr lang="en-US" sz="2200" dirty="0" smtClean="0"/>
              <a:t> 1.4 mm)</a:t>
            </a:r>
            <a:br>
              <a:rPr lang="en-US" sz="2200" dirty="0" smtClean="0"/>
            </a:br>
            <a:r>
              <a:rPr lang="en-US" sz="2200" dirty="0" smtClean="0"/>
              <a:t>44-pin QFN </a:t>
            </a:r>
            <a:r>
              <a:rPr lang="en-US" sz="2200" dirty="0" err="1" smtClean="0">
                <a:sym typeface="Wingdings"/>
              </a:rPr>
              <a:t></a:t>
            </a:r>
            <a:r>
              <a:rPr lang="en-US" sz="2200" dirty="0" smtClean="0">
                <a:sym typeface="Wingdings"/>
              </a:rPr>
              <a:t> </a:t>
            </a:r>
            <a:r>
              <a:rPr lang="en-US" sz="2200" dirty="0" smtClean="0"/>
              <a:t>0.35 </a:t>
            </a:r>
            <a:r>
              <a:rPr lang="en-US" sz="2200" dirty="0" err="1" smtClean="0"/>
              <a:t>x</a:t>
            </a:r>
            <a:r>
              <a:rPr lang="en-US" sz="2200" dirty="0" smtClean="0"/>
              <a:t> 0.35 </a:t>
            </a:r>
            <a:r>
              <a:rPr lang="en-US" sz="2200" dirty="0" err="1" smtClean="0"/>
              <a:t>x</a:t>
            </a:r>
            <a:r>
              <a:rPr lang="en-US" sz="2200" dirty="0" smtClean="0"/>
              <a:t> 0.05 in (9 </a:t>
            </a:r>
            <a:r>
              <a:rPr lang="en-US" sz="2200" dirty="0" err="1" smtClean="0"/>
              <a:t>x</a:t>
            </a:r>
            <a:r>
              <a:rPr lang="en-US" sz="2200" dirty="0" smtClean="0"/>
              <a:t> 9 </a:t>
            </a:r>
            <a:r>
              <a:rPr lang="en-US" sz="2200" dirty="0" err="1" smtClean="0"/>
              <a:t>x</a:t>
            </a:r>
            <a:r>
              <a:rPr lang="en-US" sz="2200" dirty="0" smtClean="0"/>
              <a:t> 1.4 mm)</a:t>
            </a:r>
          </a:p>
          <a:p>
            <a:r>
              <a:rPr lang="en-US" sz="2200" dirty="0" smtClean="0">
                <a:solidFill>
                  <a:srgbClr val="DA1F28"/>
                </a:solidFill>
              </a:rPr>
              <a:t>40-pin DIP</a:t>
            </a:r>
            <a:r>
              <a:rPr lang="en-US" sz="2200" dirty="0" smtClean="0">
                <a:solidFill>
                  <a:srgbClr val="DA1F28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DA1F28"/>
                </a:solidFill>
                <a:sym typeface="Wingdings"/>
              </a:rPr>
              <a:t></a:t>
            </a:r>
            <a:r>
              <a:rPr lang="en-US" sz="2200" dirty="0" smtClean="0">
                <a:solidFill>
                  <a:srgbClr val="DA1F28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DA1F28"/>
                </a:solidFill>
              </a:rPr>
              <a:t>0.48 </a:t>
            </a:r>
            <a:r>
              <a:rPr lang="en-US" sz="2200" dirty="0" err="1" smtClean="0">
                <a:solidFill>
                  <a:srgbClr val="DA1F28"/>
                </a:solidFill>
              </a:rPr>
              <a:t>x</a:t>
            </a:r>
            <a:r>
              <a:rPr lang="en-US" sz="2200" dirty="0" smtClean="0">
                <a:solidFill>
                  <a:srgbClr val="DA1F28"/>
                </a:solidFill>
              </a:rPr>
              <a:t> 2.0 </a:t>
            </a:r>
            <a:r>
              <a:rPr lang="en-US" sz="2200" dirty="0" err="1" smtClean="0">
                <a:solidFill>
                  <a:srgbClr val="DA1F28"/>
                </a:solidFill>
              </a:rPr>
              <a:t>x</a:t>
            </a:r>
            <a:r>
              <a:rPr lang="en-US" sz="2200" dirty="0" smtClean="0">
                <a:solidFill>
                  <a:srgbClr val="DA1F28"/>
                </a:solidFill>
              </a:rPr>
              <a:t> 0.13 in (12.3 </a:t>
            </a:r>
            <a:r>
              <a:rPr lang="en-US" sz="2200" dirty="0" err="1" smtClean="0">
                <a:solidFill>
                  <a:srgbClr val="DA1F28"/>
                </a:solidFill>
              </a:rPr>
              <a:t>x</a:t>
            </a:r>
            <a:r>
              <a:rPr lang="en-US" sz="2200" dirty="0" smtClean="0">
                <a:solidFill>
                  <a:srgbClr val="DA1F28"/>
                </a:solidFill>
              </a:rPr>
              <a:t> 51 </a:t>
            </a:r>
            <a:r>
              <a:rPr lang="en-US" sz="2200" dirty="0" err="1" smtClean="0">
                <a:solidFill>
                  <a:srgbClr val="DA1F28"/>
                </a:solidFill>
              </a:rPr>
              <a:t>x</a:t>
            </a:r>
            <a:r>
              <a:rPr lang="en-US" sz="2200" dirty="0" smtClean="0">
                <a:solidFill>
                  <a:srgbClr val="DA1F28"/>
                </a:solidFill>
              </a:rPr>
              <a:t> 3.41 mm)</a:t>
            </a:r>
            <a:endParaRPr lang="en-US" sz="2200" dirty="0"/>
          </a:p>
        </p:txBody>
      </p:sp>
      <p:pic>
        <p:nvPicPr>
          <p:cNvPr id="5" name="Content Placeholder 4" descr="PropellerChips.gif"/>
          <p:cNvPicPr>
            <a:picLocks/>
          </p:cNvPicPr>
          <p:nvPr/>
        </p:nvPicPr>
        <p:blipFill>
          <a:blip r:embed="rId2"/>
          <a:srcRect t="-50913" b="-50913"/>
          <a:stretch>
            <a:fillRect/>
          </a:stretch>
        </p:blipFill>
        <p:spPr bwMode="auto">
          <a:xfrm>
            <a:off x="766970" y="2943015"/>
            <a:ext cx="7240564" cy="33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Characteristics of the MCU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26" y="1943100"/>
            <a:ext cx="2324100" cy="298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055" r="4074"/>
              <a:stretch>
                <a:fillRect/>
              </a:stretch>
            </p:blipFill>
          </mc:Choice>
          <mc:Fallback>
            <p:blipFill>
              <a:blip r:embed="rId4"/>
              <a:srcRect l="3055" r="4074"/>
              <a:stretch>
                <a:fillRect/>
              </a:stretch>
            </p:blipFill>
          </mc:Fallback>
        </mc:AlternateContent>
        <p:spPr>
          <a:xfrm>
            <a:off x="3702536" y="1943100"/>
            <a:ext cx="4618129" cy="2984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3235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Inspiration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875" y="1635125"/>
            <a:ext cx="7461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3000" dirty="0" smtClean="0"/>
              <a:t>At the time of programming this chip, developers have each one of the cogs available to decide how and when they should be employed</a:t>
            </a:r>
          </a:p>
          <a:p>
            <a:pPr>
              <a:buFont typeface="Wingdings" charset="2"/>
              <a:buChar char="§"/>
            </a:pPr>
            <a:endParaRPr lang="en-US" sz="3000" dirty="0" smtClean="0"/>
          </a:p>
          <a:p>
            <a:pPr>
              <a:buFont typeface="Wingdings" charset="2"/>
              <a:buChar char="§"/>
            </a:pPr>
            <a:r>
              <a:rPr lang="en-US" sz="3000" dirty="0" smtClean="0"/>
              <a:t>All the cogs share the same clock signal to give them a desired synchronization</a:t>
            </a:r>
            <a:endParaRPr lang="en-US" sz="3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Integrated Development Environment (IDE)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::Propeller Software.gif"/>
          <p:cNvPicPr>
            <a:picLocks/>
          </p:cNvPicPr>
          <p:nvPr/>
        </p:nvPicPr>
        <p:blipFill>
          <a:blip r:embed="rId2"/>
          <a:srcRect l="-22732" r="-22732"/>
          <a:stretch>
            <a:fillRect/>
          </a:stretch>
        </p:blipFill>
        <p:spPr bwMode="auto">
          <a:xfrm>
            <a:off x="457200" y="138334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Parallax Tools (IDE)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168" y="4764256"/>
            <a:ext cx="1808803" cy="1743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500" y="1326058"/>
            <a:ext cx="67945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One 3.3V  Propeller Microcontroller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One 24 LC256 EEPROM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Four Futaba S3003 Standard Servo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Ping Sonar Sensor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Four Flex Variable Resistors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A/D Converter MCP 3208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Propeller Plug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4-Bit Switch Controller 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Power Supply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82" y="1422400"/>
            <a:ext cx="45767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Two Voltage Regulators (LM2940-5V-1A, LM2937-3.3V-500mA)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Two 1000uF Capacitors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LED Power Indicator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One 100Ohm Resistor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P28 (SDA) and P29 (SCL) interface to an external 32KB EEPROM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One 9 Volt Alkaline Battery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3447" y="3578087"/>
            <a:ext cx="3201342" cy="227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158" y="1422400"/>
            <a:ext cx="4389100" cy="138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Propeller and EEPROM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85262" y="957958"/>
            <a:ext cx="4940818" cy="5419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513" y="2230496"/>
            <a:ext cx="3116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80 MHz with all the 8 </a:t>
            </a:r>
          </a:p>
          <a:p>
            <a:r>
              <a:rPr lang="en-US" dirty="0" smtClean="0"/>
              <a:t>cogs running, the current </a:t>
            </a:r>
          </a:p>
          <a:p>
            <a:r>
              <a:rPr lang="en-US" dirty="0" smtClean="0"/>
              <a:t>consumption is going to </a:t>
            </a:r>
          </a:p>
          <a:p>
            <a:r>
              <a:rPr lang="en-US" dirty="0" smtClean="0"/>
              <a:t>be around 8mA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Consumption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3903" y="1223675"/>
            <a:ext cx="47612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For application that are timing sensitive like serial communication, tone generation, servo control and time keeping. It is recommended to use a 5MHz crystal.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For Servo Control, it is better to use a system clock of 80MHz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CON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 _</a:t>
            </a:r>
            <a:r>
              <a:rPr lang="en-US" sz="2000" dirty="0" err="1" smtClean="0"/>
              <a:t>xinfreq</a:t>
            </a:r>
            <a:r>
              <a:rPr lang="en-US" sz="2000" dirty="0" smtClean="0"/>
              <a:t> = 5_000_000                     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 _</a:t>
            </a:r>
            <a:r>
              <a:rPr lang="en-US" sz="2000" dirty="0" err="1" smtClean="0"/>
              <a:t>clkmode</a:t>
            </a:r>
            <a:r>
              <a:rPr lang="en-US" sz="2000" dirty="0" smtClean="0"/>
              <a:t> = xtal1 + pll16x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System Clock = (5MHz * 16) = 80MHz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Pll1x, pll2x, pll4x, pll8x, plla16x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This crystal is efficient and cheap $1.10</a:t>
            </a:r>
          </a:p>
        </p:txBody>
      </p:sp>
      <p:pic>
        <p:nvPicPr>
          <p:cNvPr id="5" name="Picture 2" descr="http://www.parallax.com/Portals/0/Images/Prod/2/251/251-05000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5153" y="1727553"/>
            <a:ext cx="3015897" cy="3015897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5Mhz Crystal HC-49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453" y="1502487"/>
            <a:ext cx="490870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Require 5V to operate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Current Draw: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No motor movement is 9.6mA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Motor movement 115mA but no load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Motor movement and load it can reach up to 250mA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Four servos with load can reach up to 1.00 A in the worst case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Linear Voltage Regulator: 			LM323(5 V – 3A)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Important to have separate Battery (9V)</a:t>
            </a:r>
          </a:p>
          <a:p>
            <a:pPr>
              <a:buFont typeface="Wingdings" charset="2"/>
              <a:buChar char="u"/>
            </a:pPr>
            <a:endParaRPr lang="en-US" sz="2600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160" y="2343959"/>
            <a:ext cx="3686176" cy="183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Servos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942" y="1140184"/>
            <a:ext cx="4572000" cy="48782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5 V required to work properly</a:t>
            </a:r>
            <a:endParaRPr lang="en-US" sz="23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Distance Range control by R11, larger its value shorter the distance range</a:t>
            </a:r>
            <a:endParaRPr lang="en-US" sz="23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Voltage Supply coming from the LM2940 (5V-1A) regulator output</a:t>
            </a:r>
            <a:endParaRPr lang="en-US" sz="23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Signal pin is connected to pin26 of Propeller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LED will turn on every time an object is detected.</a:t>
            </a:r>
          </a:p>
          <a:p>
            <a:endParaRPr lang="en-US" sz="23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942" y="1866900"/>
            <a:ext cx="400465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Ping Sonar 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7012" y="1409549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Supply 3.3V to each Sensor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Same circuitry for all of them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Voltage Divider is used to read changes in the variable resistance sensors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Connected to channels of MCP3208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MCP3208 will perform A/D Conversion</a:t>
            </a:r>
          </a:p>
          <a:p>
            <a:endParaRPr lang="en-US" sz="2400" dirty="0" smtClean="0"/>
          </a:p>
          <a:p>
            <a:pPr>
              <a:buFont typeface="Wingdings" charset="2"/>
              <a:buChar char="u"/>
            </a:pPr>
            <a:endParaRPr lang="en-US" sz="16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4300" y="1709359"/>
            <a:ext cx="3530600" cy="323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Flex Variable Resistors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MCP3208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798332"/>
            <a:ext cx="3472824" cy="278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1044630"/>
            <a:ext cx="45593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300" dirty="0" smtClean="0"/>
              <a:t>8 Channel 12 bit A/D Converter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Voltage supply is 3.3V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Typical Standby and active currents of only 500nA and 320uA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Capable of conversion rates of up to 100,000sps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Bypass Capacitors used for cleaner signal and reduce noise (10uF)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It is connected to 3 pins of the propeller (P0-P2)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16-Pin Dip package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</p:txBody>
      </p:sp>
      <p:pic>
        <p:nvPicPr>
          <p:cNvPr id="4098" name="Picture 2" descr="http://media.digikey.com/photos/Microchip%20Tech%20Photos/150-16-DI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2380" y="1044630"/>
            <a:ext cx="2689420" cy="268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67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Grab Objects</a:t>
            </a:r>
          </a:p>
          <a:p>
            <a:r>
              <a:rPr lang="en-US" dirty="0" smtClean="0"/>
              <a:t>Independent motion of fingers</a:t>
            </a:r>
          </a:p>
          <a:p>
            <a:r>
              <a:rPr lang="en-US" dirty="0" smtClean="0"/>
              <a:t>Control hand with an external Glove Interface</a:t>
            </a:r>
          </a:p>
          <a:p>
            <a:r>
              <a:rPr lang="en-US" dirty="0" smtClean="0"/>
              <a:t>Autonomous detection/grabbing of objects</a:t>
            </a:r>
          </a:p>
          <a:p>
            <a:r>
              <a:rPr lang="en-US" dirty="0" smtClean="0"/>
              <a:t>Inexpensive implementation of the hand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4817" y="3677170"/>
            <a:ext cx="2414366" cy="294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" y="753292"/>
            <a:ext cx="4559300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On/Off switch (SPST)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Connected to 3.3V and to four pins of the microcontroller (P8-P11)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10K ohms resistors between the microcontroller pins and the switch for protection purposes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Microcontroller will read high or low (0000-1111)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16 different combinations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For each combination the Robotic hand will perform a different function</a:t>
            </a:r>
          </a:p>
          <a:p>
            <a:pPr>
              <a:buFont typeface="Wingdings" charset="2"/>
              <a:buChar char="u"/>
            </a:pPr>
            <a:endParaRPr lang="en-US" sz="2400" dirty="0" smtClean="0"/>
          </a:p>
          <a:p>
            <a:pPr>
              <a:buFont typeface="Wingdings" charset="2"/>
              <a:buChar char="u"/>
            </a:pPr>
            <a:endParaRPr lang="en-US" dirty="0" smtClean="0"/>
          </a:p>
        </p:txBody>
      </p:sp>
      <p:pic>
        <p:nvPicPr>
          <p:cNvPr id="9" name="Picture 8" descr="C:\Users\Cesar A Oleas\Documents\Fall2009\EEL4918SDII\Videos\IMG_50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817" y="1202890"/>
            <a:ext cx="1981200" cy="148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4-Bit Switch Control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3053" y="1038344"/>
            <a:ext cx="8559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Easy to use and it is free to download.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Offers error checking connection</a:t>
            </a:r>
          </a:p>
          <a:p>
            <a:pPr>
              <a:buFont typeface="Wingdings" charset="2"/>
              <a:buChar char="u"/>
            </a:pPr>
            <a:r>
              <a:rPr lang="en-US" dirty="0" smtClean="0"/>
              <a:t>Cheap price for PCBs: $51 for three 2-layer boards</a:t>
            </a:r>
          </a:p>
        </p:txBody>
      </p:sp>
      <p:pic>
        <p:nvPicPr>
          <p:cNvPr id="4" name="Picture 1" descr="C:\Users\Cesar A Oleas\Documents\Fall2009\EEL4918SDII\SeniorDesign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700" y="2163379"/>
            <a:ext cx="5359400" cy="404582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546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Schematic and PCB Design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MCU Selection</a:t>
            </a:r>
          </a:p>
          <a:p>
            <a:pPr lvl="1"/>
            <a:r>
              <a:rPr lang="en-US" dirty="0" smtClean="0"/>
              <a:t>Real Time System: Multiple Cores</a:t>
            </a:r>
          </a:p>
          <a:p>
            <a:pPr lvl="1"/>
            <a:r>
              <a:rPr lang="en-US" dirty="0" smtClean="0"/>
              <a:t>Easy Programming: C/Java Like Language</a:t>
            </a:r>
          </a:p>
          <a:p>
            <a:pPr lvl="1"/>
            <a:r>
              <a:rPr lang="en-US" dirty="0" smtClean="0"/>
              <a:t>Enough RAM and ROM: 64K Ram/ 32K ROM</a:t>
            </a:r>
          </a:p>
          <a:p>
            <a:pPr lvl="1"/>
            <a:r>
              <a:rPr lang="en-US" dirty="0" smtClean="0"/>
              <a:t>Clock Speed: 80Mhz</a:t>
            </a:r>
          </a:p>
          <a:p>
            <a:pPr lvl="1"/>
            <a:r>
              <a:rPr lang="en-US" dirty="0" smtClean="0"/>
              <a:t>Object Oriented: Modularity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Software Approach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Software Approach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Propeller MCU is programmable in:</a:t>
            </a:r>
          </a:p>
          <a:p>
            <a:pPr lvl="1"/>
            <a:r>
              <a:rPr lang="en-US" dirty="0" smtClean="0"/>
              <a:t>Spin (Object Oriented, Java-Like Language)</a:t>
            </a:r>
          </a:p>
          <a:p>
            <a:pPr lvl="1"/>
            <a:r>
              <a:rPr lang="en-US" dirty="0" smtClean="0"/>
              <a:t>Assembly </a:t>
            </a:r>
          </a:p>
          <a:p>
            <a:pPr lvl="1"/>
            <a:r>
              <a:rPr lang="en-US" dirty="0" smtClean="0"/>
              <a:t>C (Commercial Solution, costs around $100) </a:t>
            </a:r>
            <a:r>
              <a:rPr lang="en-US" dirty="0" err="1" smtClean="0"/>
              <a:t>ImageCraft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5692" b="17075"/>
              <a:stretch>
                <a:fillRect/>
              </a:stretch>
            </p:blipFill>
          </mc:Choice>
          <mc:Fallback>
            <p:blipFill>
              <a:blip r:embed="rId3"/>
              <a:srcRect t="5692" b="17075"/>
              <a:stretch>
                <a:fillRect/>
              </a:stretch>
            </p:blipFill>
          </mc:Fallback>
        </mc:AlternateContent>
        <p:spPr>
          <a:xfrm>
            <a:off x="717550" y="3348138"/>
            <a:ext cx="7359650" cy="204563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Interfaces (Data Protocols)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1955143"/>
          </a:xfrm>
        </p:spPr>
        <p:txBody>
          <a:bodyPr/>
          <a:lstStyle/>
          <a:p>
            <a:r>
              <a:rPr lang="en-US" dirty="0" smtClean="0"/>
              <a:t>USB, FireWire (IEEE 1394), Serial, etc</a:t>
            </a:r>
          </a:p>
          <a:p>
            <a:r>
              <a:rPr lang="en-US" dirty="0" smtClean="0"/>
              <a:t>Data rate? Cost? Compatibility? MCU Support?</a:t>
            </a:r>
          </a:p>
          <a:p>
            <a:r>
              <a:rPr lang="en-US" dirty="0" smtClean="0"/>
              <a:t>Parallax </a:t>
            </a:r>
            <a:r>
              <a:rPr lang="en-US" dirty="0" err="1" smtClean="0"/>
              <a:t>ProPlug</a:t>
            </a:r>
            <a:r>
              <a:rPr lang="en-US" dirty="0" smtClean="0"/>
              <a:t>: USB-Serial Interface $20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parallax.com/Portals/0/Images/Prod/3/322/32201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655" y="1124694"/>
            <a:ext cx="2209800" cy="22098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655" y="3334494"/>
            <a:ext cx="2209800" cy="323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481328"/>
            <a:ext cx="531345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595" dirty="0" smtClean="0"/>
              <a:t>Used  to provide an USB-to-Serial port connection that is convenient for Microcontroller programming and communication.</a:t>
            </a:r>
          </a:p>
          <a:p>
            <a:pPr>
              <a:buFont typeface="Wingdings" charset="2"/>
              <a:buChar char="u"/>
            </a:pPr>
            <a:r>
              <a:rPr lang="en-US" sz="2595" dirty="0" smtClean="0"/>
              <a:t>Capable of asynchronous communication up to 3M baud with 3.3V and 5V devices such as the Propeller.</a:t>
            </a:r>
          </a:p>
          <a:p>
            <a:pPr>
              <a:buFont typeface="Wingdings" charset="2"/>
              <a:buChar char="u"/>
            </a:pPr>
            <a:r>
              <a:rPr lang="en-US" sz="2595" dirty="0" smtClean="0"/>
              <a:t>Plug is Power up by the computer’s USB port, which supplies the 5V needed for the Plug to work.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ProPlug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Reads current state from the 4-DIP Switch</a:t>
            </a:r>
          </a:p>
          <a:p>
            <a:r>
              <a:rPr lang="en-US" dirty="0" smtClean="0"/>
              <a:t>Calls the corresponding program</a:t>
            </a:r>
          </a:p>
          <a:p>
            <a:r>
              <a:rPr lang="en-US" dirty="0" smtClean="0"/>
              <a:t>Executes the program only once, even if the current state hasn’t changed.</a:t>
            </a:r>
          </a:p>
          <a:p>
            <a:r>
              <a:rPr lang="en-US" dirty="0" smtClean="0"/>
              <a:t>Initializes and closes a cog for each program when required for parallel programming.</a:t>
            </a:r>
          </a:p>
          <a:p>
            <a:r>
              <a:rPr lang="en-US" dirty="0" smtClean="0"/>
              <a:t>Resets the hand to its open position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Program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Continuously check for objects within range using the Ping!!! Sensor (Sonar).</a:t>
            </a:r>
          </a:p>
          <a:p>
            <a:r>
              <a:rPr lang="en-US" dirty="0" smtClean="0"/>
              <a:t>If an object is within range, the hand will start closing until it makes contact with the object.</a:t>
            </a:r>
          </a:p>
          <a:p>
            <a:r>
              <a:rPr lang="en-US" dirty="0" smtClean="0"/>
              <a:t>Once it makes contact with the object, it will close at a slower speed until the change in force is to large. At this point it will hold the object for 5 seconds and release it.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 Sensing Program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Hand’s Use Case Diagram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79500" y="1392714"/>
            <a:ext cx="6985000" cy="427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214" y="1659446"/>
            <a:ext cx="2863741" cy="384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255" y="1659446"/>
            <a:ext cx="3039959" cy="357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1955" y="1659446"/>
            <a:ext cx="2200988" cy="179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1955" y="3456234"/>
            <a:ext cx="2200988" cy="204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Background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Requirements and Specifications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 object within 2cm range</a:t>
            </a:r>
          </a:p>
          <a:p>
            <a:r>
              <a:rPr lang="en-US" dirty="0" smtClean="0"/>
              <a:t>Grab objects up to 2 lb of weight and a maximum and minimum diameters of 5 and 2.5 cm</a:t>
            </a:r>
          </a:p>
          <a:p>
            <a:r>
              <a:rPr lang="en-US" dirty="0" smtClean="0"/>
              <a:t>Response times no longer than 100ms</a:t>
            </a:r>
          </a:p>
          <a:p>
            <a:r>
              <a:rPr lang="en-US" dirty="0" smtClean="0"/>
              <a:t>5% tolerance between finger’s position and the glove’s motion</a:t>
            </a:r>
          </a:p>
          <a:p>
            <a:r>
              <a:rPr lang="en-US" dirty="0" smtClean="0"/>
              <a:t>A switch should control all aspects of the hand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:\SeniorDesign\Pictures\pic3.jpg"/>
          <p:cNvPicPr>
            <a:picLocks/>
          </p:cNvPicPr>
          <p:nvPr/>
        </p:nvPicPr>
        <p:blipFill>
          <a:blip r:embed="rId2"/>
          <a:srcRect l="-21723" r="-21723"/>
          <a:stretch>
            <a:fillRect/>
          </a:stretch>
        </p:blipFill>
        <p:spPr bwMode="auto">
          <a:xfrm>
            <a:off x="0" y="1946202"/>
            <a:ext cx="3236036" cy="231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H:\SeniorDesign\Pictures\1234039402275.jpg"/>
          <p:cNvPicPr>
            <a:picLocks/>
          </p:cNvPicPr>
          <p:nvPr/>
        </p:nvPicPr>
        <p:blipFill>
          <a:blip r:embed="rId3" cstate="print"/>
          <a:srcRect l="-18262" r="-18262"/>
          <a:stretch>
            <a:fillRect/>
          </a:stretch>
        </p:blipFill>
        <p:spPr bwMode="auto">
          <a:xfrm>
            <a:off x="3191213" y="1946202"/>
            <a:ext cx="3143107" cy="231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0309" y="1946202"/>
            <a:ext cx="2169427" cy="231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9242" y="4293024"/>
            <a:ext cx="178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approach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3696" y="4263169"/>
            <a:ext cx="210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approach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0309" y="4263169"/>
            <a:ext cx="21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Third approach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Evolution of Mechanical Design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Different Stages of Design and Prototyping</a:t>
            </a:r>
            <a:endParaRPr lang="en-US" dirty="0"/>
          </a:p>
        </p:txBody>
      </p:sp>
      <p:pic>
        <p:nvPicPr>
          <p:cNvPr id="4" name="Content Placeholder 3" descr="H:\SeniorDesign\Pictures\1235775981972.jpg"/>
          <p:cNvPicPr>
            <a:picLocks/>
          </p:cNvPicPr>
          <p:nvPr/>
        </p:nvPicPr>
        <p:blipFill>
          <a:blip r:embed="rId2" cstate="print"/>
          <a:srcRect l="-18148" r="-18148"/>
          <a:stretch>
            <a:fillRect/>
          </a:stretch>
        </p:blipFill>
        <p:spPr bwMode="auto">
          <a:xfrm>
            <a:off x="-160422" y="2302588"/>
            <a:ext cx="3983789" cy="26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1235517838617.jpg"/>
          <p:cNvPicPr>
            <a:picLocks/>
          </p:cNvPicPr>
          <p:nvPr/>
        </p:nvPicPr>
        <p:blipFill>
          <a:blip r:embed="rId3" cstate="print"/>
          <a:srcRect l="-7089" r="-7089"/>
          <a:stretch>
            <a:fillRect/>
          </a:stretch>
        </p:blipFill>
        <p:spPr>
          <a:xfrm>
            <a:off x="2905646" y="2302589"/>
            <a:ext cx="3524565" cy="2621236"/>
          </a:xfrm>
          <a:prstGeom prst="rect">
            <a:avLst/>
          </a:prstGeom>
        </p:spPr>
      </p:pic>
      <p:pic>
        <p:nvPicPr>
          <p:cNvPr id="6" name="Content Placeholder 3" descr="H:\SeniorDesign\Pictures\1237656883181.jpg"/>
          <p:cNvPicPr>
            <a:picLocks/>
          </p:cNvPicPr>
          <p:nvPr/>
        </p:nvPicPr>
        <p:blipFill>
          <a:blip r:embed="rId4" cstate="print"/>
          <a:srcRect l="-71042" r="-71042"/>
          <a:stretch>
            <a:fillRect/>
          </a:stretch>
        </p:blipFill>
        <p:spPr bwMode="auto">
          <a:xfrm>
            <a:off x="4291263" y="2302588"/>
            <a:ext cx="6391091" cy="262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48909" y="2388390"/>
            <a:ext cx="4385041" cy="251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25109" y="2326916"/>
            <a:ext cx="4381285" cy="263173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Luke’s Hand Construction Phases</a:t>
            </a:r>
            <a:endParaRPr lang="en-US" dirty="0"/>
          </a:p>
        </p:txBody>
      </p:sp>
      <p:pic>
        <p:nvPicPr>
          <p:cNvPr id="5" name="Picture 4" descr="IMG_5041.JPG"/>
          <p:cNvPicPr>
            <a:picLocks noChangeAspect="1"/>
          </p:cNvPicPr>
          <p:nvPr/>
        </p:nvPicPr>
        <p:blipFill>
          <a:blip r:embed="rId4"/>
          <a:srcRect l="2222" t="8056" r="17778" b="13056"/>
          <a:stretch>
            <a:fillRect/>
          </a:stretch>
        </p:blipFill>
        <p:spPr>
          <a:xfrm>
            <a:off x="5307407" y="1433718"/>
            <a:ext cx="3357677" cy="44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558" y="1636530"/>
            <a:ext cx="2538249" cy="278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2383" y="1636530"/>
            <a:ext cx="2824459" cy="278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::IMG_004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260" y="3499959"/>
            <a:ext cx="2607354" cy="258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Testing and Prototyping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The trade-off of using the plastic hand are reflected in:</a:t>
            </a:r>
          </a:p>
          <a:p>
            <a:pPr lvl="1"/>
            <a:r>
              <a:rPr lang="en-US" dirty="0" smtClean="0"/>
              <a:t>Mechanical issues</a:t>
            </a:r>
          </a:p>
          <a:p>
            <a:pPr lvl="2"/>
            <a:r>
              <a:rPr lang="en-US" dirty="0" smtClean="0"/>
              <a:t>Change of requirements such as:</a:t>
            </a:r>
          </a:p>
          <a:p>
            <a:pPr lvl="3"/>
            <a:r>
              <a:rPr lang="en-US" dirty="0" smtClean="0"/>
              <a:t>Objects size</a:t>
            </a:r>
          </a:p>
          <a:p>
            <a:pPr lvl="3"/>
            <a:r>
              <a:rPr lang="en-US" dirty="0" smtClean="0"/>
              <a:t>Objects weight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Force Sensor implementation</a:t>
            </a:r>
          </a:p>
          <a:p>
            <a:pPr lvl="2"/>
            <a:r>
              <a:rPr lang="en-US" dirty="0" smtClean="0"/>
              <a:t>Limited space for physical integration</a:t>
            </a:r>
          </a:p>
          <a:p>
            <a:pPr lvl="2"/>
            <a:r>
              <a:rPr lang="en-US" dirty="0" smtClean="0"/>
              <a:t>Compromise the tendon system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83348"/>
            <a:ext cx="8229600" cy="4525963"/>
          </a:xfrm>
        </p:spPr>
        <p:txBody>
          <a:bodyPr/>
          <a:lstStyle/>
          <a:p>
            <a:r>
              <a:rPr lang="en-US" dirty="0" smtClean="0"/>
              <a:t>Force Implementation</a:t>
            </a:r>
          </a:p>
          <a:p>
            <a:pPr>
              <a:buNone/>
            </a:pPr>
            <a:r>
              <a:rPr lang="en-US" dirty="0" smtClean="0"/>
              <a:t>	Data was collected using the Force Sensing Resistor and a high tech instrument from Physics Lab (Force Sensor CI-6537) and the Data Studio software. The results are as follows.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Limitations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.bmp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Limitations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31649"/>
            <a:ext cx="8229600" cy="4525963"/>
          </a:xfrm>
        </p:spPr>
        <p:txBody>
          <a:bodyPr/>
          <a:lstStyle/>
          <a:p>
            <a:r>
              <a:rPr lang="en-US" dirty="0" smtClean="0"/>
              <a:t>With the experimental data collected, the following table was built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190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Limitations</a:t>
            </a:r>
            <a:endParaRPr lang="en-US" dirty="0"/>
          </a:p>
        </p:txBody>
      </p:sp>
      <p:pic>
        <p:nvPicPr>
          <p:cNvPr id="4" name="Picture 3" descr="Dataforce.jpg"/>
          <p:cNvPicPr>
            <a:picLocks noChangeAspect="1"/>
          </p:cNvPicPr>
          <p:nvPr/>
        </p:nvPicPr>
        <p:blipFill>
          <a:blip r:embed="rId2"/>
          <a:srcRect t="28444" b="11852"/>
          <a:stretch>
            <a:fillRect/>
          </a:stretch>
        </p:blipFill>
        <p:spPr>
          <a:xfrm>
            <a:off x="457200" y="3333223"/>
            <a:ext cx="8229600" cy="239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- Experimental plots		      - Ideal plot (from spec sheets)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Limitations</a:t>
            </a:r>
            <a:endParaRPr lang="en-US" dirty="0"/>
          </a:p>
        </p:txBody>
      </p:sp>
      <p:pic>
        <p:nvPicPr>
          <p:cNvPr id="6" name="Picture 5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8" y="2006915"/>
            <a:ext cx="4066848" cy="3691116"/>
          </a:xfrm>
          <a:prstGeom prst="rect">
            <a:avLst/>
          </a:prstGeom>
        </p:spPr>
      </p:pic>
      <p:pic>
        <p:nvPicPr>
          <p:cNvPr id="7" name="Picture 6" descr="Picture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49" y="2006915"/>
            <a:ext cx="4537275" cy="369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the plot of Voltage </a:t>
            </a:r>
            <a:r>
              <a:rPr lang="en-US" dirty="0" err="1" smtClean="0"/>
              <a:t>vs</a:t>
            </a:r>
            <a:r>
              <a:rPr lang="en-US" dirty="0" smtClean="0"/>
              <a:t> Force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Limitations</a:t>
            </a:r>
            <a:endParaRPr lang="en-US" dirty="0"/>
          </a:p>
        </p:txBody>
      </p:sp>
      <p:pic>
        <p:nvPicPr>
          <p:cNvPr id="5" name="Picture 4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00" y="2072849"/>
            <a:ext cx="7077093" cy="418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esar A Oleas\Documents\Fall2009\EEL4918SDII\Luke's Hand controller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712" y="1428242"/>
            <a:ext cx="7075512" cy="445871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Robotic Hand Diagram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3606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0000: Open Hand</a:t>
            </a:r>
          </a:p>
          <a:p>
            <a:r>
              <a:rPr lang="en-US" dirty="0" smtClean="0"/>
              <a:t>0001: One</a:t>
            </a:r>
          </a:p>
          <a:p>
            <a:r>
              <a:rPr lang="en-US" dirty="0" smtClean="0"/>
              <a:t>0010: Two</a:t>
            </a:r>
          </a:p>
          <a:p>
            <a:r>
              <a:rPr lang="en-US" dirty="0" smtClean="0"/>
              <a:t>0011: Three</a:t>
            </a:r>
          </a:p>
          <a:p>
            <a:r>
              <a:rPr lang="en-US" dirty="0" smtClean="0"/>
              <a:t>0100: Four</a:t>
            </a:r>
          </a:p>
          <a:p>
            <a:r>
              <a:rPr lang="en-US" dirty="0" smtClean="0"/>
              <a:t>0101: Motion Sequence</a:t>
            </a:r>
          </a:p>
          <a:p>
            <a:r>
              <a:rPr lang="en-US" dirty="0" smtClean="0"/>
              <a:t>0110: Love</a:t>
            </a:r>
          </a:p>
          <a:p>
            <a:r>
              <a:rPr lang="en-US" dirty="0" smtClean="0"/>
              <a:t>0111: Rapid wave</a:t>
            </a:r>
          </a:p>
          <a:p>
            <a:r>
              <a:rPr lang="en-US" dirty="0" smtClean="0"/>
              <a:t>1000: Soft Grab</a:t>
            </a:r>
          </a:p>
          <a:p>
            <a:r>
              <a:rPr lang="en-US" dirty="0" smtClean="0"/>
              <a:t>1001: Mild Grab</a:t>
            </a:r>
          </a:p>
          <a:p>
            <a:r>
              <a:rPr lang="en-US" dirty="0" smtClean="0"/>
              <a:t>1010: 2 Step Grab</a:t>
            </a:r>
          </a:p>
          <a:p>
            <a:r>
              <a:rPr lang="en-US" dirty="0" smtClean="0"/>
              <a:t>1011: Sonar Detection</a:t>
            </a:r>
          </a:p>
          <a:p>
            <a:r>
              <a:rPr lang="en-US" dirty="0" smtClean="0"/>
              <a:t>1100: Glove Interface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3446" y="1382285"/>
            <a:ext cx="7976557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So far in Senior Design project. 	$366.34</a:t>
            </a:r>
          </a:p>
          <a:p>
            <a:r>
              <a:rPr lang="en-US" sz="2200" dirty="0" smtClean="0"/>
              <a:t>	First Hand Prototype 			$79.85</a:t>
            </a:r>
          </a:p>
          <a:p>
            <a:pPr lvl="1"/>
            <a:r>
              <a:rPr lang="en-US" sz="2200" dirty="0" smtClean="0"/>
              <a:t>Propeller Educational Kit		$99.99</a:t>
            </a:r>
          </a:p>
          <a:p>
            <a:pPr lvl="1"/>
            <a:r>
              <a:rPr lang="en-US" sz="2200" dirty="0" smtClean="0"/>
              <a:t>Servos 							$77.94</a:t>
            </a:r>
          </a:p>
          <a:p>
            <a:pPr lvl="1"/>
            <a:r>
              <a:rPr lang="en-US" sz="2200" dirty="0" smtClean="0"/>
              <a:t>Sensors							$94.75	</a:t>
            </a:r>
          </a:p>
          <a:p>
            <a:pPr lvl="1"/>
            <a:r>
              <a:rPr lang="en-US" sz="2200" dirty="0" smtClean="0"/>
              <a:t>Darth  Vader Robotic Hand		$32.09</a:t>
            </a:r>
          </a:p>
          <a:p>
            <a:pPr lvl="1"/>
            <a:r>
              <a:rPr lang="en-US" sz="2200" dirty="0" smtClean="0"/>
              <a:t>Extra Parts						$61.57</a:t>
            </a:r>
          </a:p>
          <a:p>
            <a:pPr lvl="1">
              <a:buNone/>
            </a:pPr>
            <a:endParaRPr lang="en-US" sz="2200" dirty="0" smtClean="0"/>
          </a:p>
          <a:p>
            <a:r>
              <a:rPr lang="en-US" sz="2200" dirty="0" smtClean="0"/>
              <a:t> We are expecting to spend $500 more.</a:t>
            </a:r>
          </a:p>
          <a:p>
            <a:pPr lvl="1"/>
            <a:r>
              <a:rPr lang="en-US" sz="2200" dirty="0" smtClean="0"/>
              <a:t>Express PCB Board				$65</a:t>
            </a:r>
          </a:p>
          <a:p>
            <a:pPr lvl="1"/>
            <a:r>
              <a:rPr lang="en-US" sz="2200" dirty="0" smtClean="0"/>
              <a:t>Batteries							$50</a:t>
            </a:r>
          </a:p>
          <a:p>
            <a:pPr lvl="1"/>
            <a:r>
              <a:rPr lang="en-US" sz="2200" dirty="0" smtClean="0"/>
              <a:t>New Hand Prototype			$200</a:t>
            </a:r>
          </a:p>
          <a:p>
            <a:pPr lvl="1"/>
            <a:r>
              <a:rPr lang="en-US" sz="2200" dirty="0" smtClean="0"/>
              <a:t>Glove								$30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Budget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91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R&amp;D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 Unit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Tools/Supplies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25*8 = $200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FlexSensors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13*10 = $130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FSR Sensor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7*7 =$49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Sonar Sensor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Dev.</a:t>
                      </a:r>
                      <a:r>
                        <a:rPr lang="en-US" baseline="0" dirty="0" smtClean="0"/>
                        <a:t> Boards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MCU/ADC/ROM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PCB/Components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 100&gt;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 &gt;20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Budget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029" y="462267"/>
            <a:ext cx="45704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Questions ???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325" y="1293264"/>
            <a:ext cx="2057968" cy="4966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168876" y="2497081"/>
            <a:ext cx="3713611" cy="155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FSR Touch Sensors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3412" y="1859340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Resistance inversely proportional to force</a:t>
            </a:r>
          </a:p>
          <a:p>
            <a:pPr>
              <a:buFont typeface="Arial"/>
              <a:buChar char="•"/>
            </a:pPr>
            <a:r>
              <a:rPr lang="en-US" dirty="0" smtClean="0"/>
              <a:t> No suitable for precision measurements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 Force sensitivity range from 100 </a:t>
            </a:r>
            <a:r>
              <a:rPr lang="en-US" dirty="0" err="1" smtClean="0"/>
              <a:t>g</a:t>
            </a:r>
            <a:r>
              <a:rPr lang="en-US" dirty="0" smtClean="0"/>
              <a:t> to 10 Kg</a:t>
            </a:r>
          </a:p>
          <a:p>
            <a:pPr>
              <a:buFont typeface="Arial"/>
              <a:buChar char="•"/>
            </a:pPr>
            <a:r>
              <a:rPr lang="en-US" dirty="0" smtClean="0"/>
              <a:t> Stand-off resistance about 1 </a:t>
            </a:r>
            <a:r>
              <a:rPr lang="en-US" dirty="0" err="1" smtClean="0"/>
              <a:t>Megaohms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Active area 5 mm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3741" y="59631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Reprinted with permission of the copyright owner, Parallax, Inc </a:t>
            </a:r>
            <a:r>
              <a:rPr lang="en-US" sz="1400" dirty="0" smtClean="0">
                <a:sym typeface="Symbol"/>
              </a:rPr>
              <a:t></a:t>
            </a:r>
            <a:r>
              <a:rPr lang="en-US" sz="1400" dirty="0" smtClean="0"/>
              <a:t> 2008. All rights reserved.</a:t>
            </a:r>
            <a:endParaRPr lang="en-US" sz="1400" dirty="0"/>
          </a:p>
        </p:txBody>
      </p:sp>
      <p:pic>
        <p:nvPicPr>
          <p:cNvPr id="1026" name="Picture 2" descr="C:\Documents and Settings\guerrae\Desktop\UCF\Senior Design\Latest SD Photos\2009-11-06 12.52.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5164" y="1954783"/>
            <a:ext cx="2393278" cy="3168546"/>
          </a:xfrm>
          <a:prstGeom prst="rect">
            <a:avLst/>
          </a:prstGeom>
          <a:noFill/>
        </p:spPr>
      </p:pic>
      <p:pic>
        <p:nvPicPr>
          <p:cNvPr id="1027" name="Picture 3" descr="C:\Documents and Settings\guerrae\Desktop\UCF\Senior Design\Latest SD Photos\IMG_50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7280" y="1940541"/>
            <a:ext cx="2387092" cy="3182788"/>
          </a:xfrm>
          <a:prstGeom prst="rect">
            <a:avLst/>
          </a:prstGeom>
          <a:noFill/>
        </p:spPr>
      </p:pic>
      <p:pic>
        <p:nvPicPr>
          <p:cNvPr id="1029" name="Picture 5" descr="http://www.parallax.com/Portals/0/Images/Prod/2/280/28015-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1745172"/>
            <a:ext cx="3422830" cy="227276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5575" y="3714511"/>
            <a:ext cx="32993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Precise non-contact </a:t>
            </a:r>
          </a:p>
          <a:p>
            <a:r>
              <a:rPr lang="en-US" dirty="0" smtClean="0"/>
              <a:t>distance measurements</a:t>
            </a:r>
          </a:p>
          <a:p>
            <a:r>
              <a:rPr lang="en-US" dirty="0" smtClean="0"/>
              <a:t> within 2-3 cm range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20 </a:t>
            </a:r>
            <a:r>
              <a:rPr lang="en-US" dirty="0" err="1" smtClean="0"/>
              <a:t>mA</a:t>
            </a:r>
            <a:r>
              <a:rPr lang="en-US" dirty="0" smtClean="0"/>
              <a:t> power consumption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0.81 x 1.8 x 0.6 in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Ping!!! Sonar 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456490" y="2414262"/>
            <a:ext cx="373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Variable resistance Sensor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Activated with 3.3v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Connected to voltage divider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Use for Glove Interface </a:t>
            </a: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</p:txBody>
      </p:sp>
      <p:pic>
        <p:nvPicPr>
          <p:cNvPr id="2050" name="Picture 2" descr="C:\Documents and Settings\guerrae\Desktop\UCF\Senior Design\Latest SD Photos\IMG_50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8914" y="1967892"/>
            <a:ext cx="3301044" cy="4401392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Flex 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3547</TotalTime>
  <Words>1992</Words>
  <Application>Microsoft Office PowerPoint</Application>
  <PresentationFormat>On-screen Show (4:3)</PresentationFormat>
  <Paragraphs>347</Paragraphs>
  <Slides>53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Concourse</vt:lpstr>
      <vt:lpstr>Slide 1</vt:lpstr>
      <vt:lpstr>Inspiration</vt:lpstr>
      <vt:lpstr>Objectives</vt:lpstr>
      <vt:lpstr>Requirements and Specifications</vt:lpstr>
      <vt:lpstr>Robotic Hand Diagram</vt:lpstr>
      <vt:lpstr>Sensors</vt:lpstr>
      <vt:lpstr>FSR Touch Sensors</vt:lpstr>
      <vt:lpstr>Ping!!! Sonar Sensor</vt:lpstr>
      <vt:lpstr>Flex Sensor</vt:lpstr>
      <vt:lpstr>Glove Interface</vt:lpstr>
      <vt:lpstr>Glove Interface</vt:lpstr>
      <vt:lpstr>Motors</vt:lpstr>
      <vt:lpstr>Motors: DC Continous</vt:lpstr>
      <vt:lpstr>Motors: Servo</vt:lpstr>
      <vt:lpstr>Microcontroller</vt:lpstr>
      <vt:lpstr>Major Manufacturers in the Robotic Industry</vt:lpstr>
      <vt:lpstr>Microcontrollers</vt:lpstr>
      <vt:lpstr>Propeller’s Block Diagram</vt:lpstr>
      <vt:lpstr>Physical Characteristics of the MCU</vt:lpstr>
      <vt:lpstr>Integrated Development Environment (IDE)</vt:lpstr>
      <vt:lpstr>Parallax Tools (IDE)</vt:lpstr>
      <vt:lpstr>Power Supply</vt:lpstr>
      <vt:lpstr>Propeller and EEPROM</vt:lpstr>
      <vt:lpstr>Current Consumption</vt:lpstr>
      <vt:lpstr>5Mhz Crystal HC-49</vt:lpstr>
      <vt:lpstr>Servos</vt:lpstr>
      <vt:lpstr>Ping Sonar Sensor</vt:lpstr>
      <vt:lpstr>Flex Variable Resistors</vt:lpstr>
      <vt:lpstr>MCP3208</vt:lpstr>
      <vt:lpstr>4-Bit Switch Control</vt:lpstr>
      <vt:lpstr>Schematic and PCB Design</vt:lpstr>
      <vt:lpstr>Software Approach</vt:lpstr>
      <vt:lpstr>Software Approach</vt:lpstr>
      <vt:lpstr>Interfaces (Data Protocols)</vt:lpstr>
      <vt:lpstr>ProPlug</vt:lpstr>
      <vt:lpstr>Main Program</vt:lpstr>
      <vt:lpstr>Object Sensing Program</vt:lpstr>
      <vt:lpstr>Hand’s Use Case Diagram</vt:lpstr>
      <vt:lpstr>Design Background</vt:lpstr>
      <vt:lpstr>Evolution of Mechanical Design</vt:lpstr>
      <vt:lpstr>Different Stages of Design and Prototyping</vt:lpstr>
      <vt:lpstr>Luke’s Hand Construction Phases</vt:lpstr>
      <vt:lpstr>Testing and Prototyping</vt:lpstr>
      <vt:lpstr>Limitations</vt:lpstr>
      <vt:lpstr>Limitations</vt:lpstr>
      <vt:lpstr>Limitations</vt:lpstr>
      <vt:lpstr>Limitations</vt:lpstr>
      <vt:lpstr>Limitations</vt:lpstr>
      <vt:lpstr>Limitations</vt:lpstr>
      <vt:lpstr>Testing</vt:lpstr>
      <vt:lpstr>Budget</vt:lpstr>
      <vt:lpstr>Budget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Esteban Guerra User</dc:creator>
  <cp:lastModifiedBy>IST</cp:lastModifiedBy>
  <cp:revision>134</cp:revision>
  <dcterms:created xsi:type="dcterms:W3CDTF">2009-12-04T20:38:39Z</dcterms:created>
  <dcterms:modified xsi:type="dcterms:W3CDTF">2009-12-04T20:39:22Z</dcterms:modified>
</cp:coreProperties>
</file>