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7"/>
  </p:notesMasterIdLst>
  <p:sldIdLst>
    <p:sldId id="344" r:id="rId3"/>
    <p:sldId id="259" r:id="rId4"/>
    <p:sldId id="260" r:id="rId5"/>
    <p:sldId id="390" r:id="rId6"/>
    <p:sldId id="391" r:id="rId7"/>
    <p:sldId id="267" r:id="rId8"/>
    <p:sldId id="345" r:id="rId9"/>
    <p:sldId id="414" r:id="rId10"/>
    <p:sldId id="415" r:id="rId11"/>
    <p:sldId id="346" r:id="rId12"/>
    <p:sldId id="347" r:id="rId13"/>
    <p:sldId id="392" r:id="rId14"/>
    <p:sldId id="348" r:id="rId15"/>
    <p:sldId id="349" r:id="rId16"/>
    <p:sldId id="351" r:id="rId17"/>
    <p:sldId id="352" r:id="rId18"/>
    <p:sldId id="356" r:id="rId19"/>
    <p:sldId id="357" r:id="rId20"/>
    <p:sldId id="358" r:id="rId21"/>
    <p:sldId id="359" r:id="rId22"/>
    <p:sldId id="417" r:id="rId23"/>
    <p:sldId id="362" r:id="rId24"/>
    <p:sldId id="361" r:id="rId25"/>
    <p:sldId id="363" r:id="rId26"/>
    <p:sldId id="364" r:id="rId27"/>
    <p:sldId id="413" r:id="rId28"/>
    <p:sldId id="394" r:id="rId29"/>
    <p:sldId id="411" r:id="rId30"/>
    <p:sldId id="371" r:id="rId31"/>
    <p:sldId id="365" r:id="rId32"/>
    <p:sldId id="372" r:id="rId33"/>
    <p:sldId id="412" r:id="rId34"/>
    <p:sldId id="398" r:id="rId35"/>
    <p:sldId id="399" r:id="rId36"/>
    <p:sldId id="401" r:id="rId37"/>
    <p:sldId id="402" r:id="rId38"/>
    <p:sldId id="403" r:id="rId39"/>
    <p:sldId id="404" r:id="rId40"/>
    <p:sldId id="406" r:id="rId41"/>
    <p:sldId id="407" r:id="rId42"/>
    <p:sldId id="408" r:id="rId43"/>
    <p:sldId id="409" r:id="rId44"/>
    <p:sldId id="373" r:id="rId45"/>
    <p:sldId id="374" r:id="rId46"/>
    <p:sldId id="375" r:id="rId47"/>
    <p:sldId id="416" r:id="rId48"/>
    <p:sldId id="376" r:id="rId49"/>
    <p:sldId id="378" r:id="rId50"/>
    <p:sldId id="379" r:id="rId51"/>
    <p:sldId id="418" r:id="rId52"/>
    <p:sldId id="419" r:id="rId53"/>
    <p:sldId id="385" r:id="rId54"/>
    <p:sldId id="387" r:id="rId55"/>
    <p:sldId id="389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3" autoAdjust="0"/>
    <p:restoredTop sz="94660"/>
  </p:normalViewPr>
  <p:slideViewPr>
    <p:cSldViewPr>
      <p:cViewPr varScale="1">
        <p:scale>
          <a:sx n="78" d="100"/>
          <a:sy n="78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shole\Desktop\budg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Total</a:t>
            </a:r>
            <a:r>
              <a:rPr lang="en-US" baseline="0"/>
              <a:t> Budget</a:t>
            </a:r>
            <a:endParaRPr lang="en-US"/>
          </a:p>
        </c:rich>
      </c:tx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Sheet1!$E$3:$E$9</c:f>
              <c:strCache>
                <c:ptCount val="7"/>
                <c:pt idx="0">
                  <c:v>PCB</c:v>
                </c:pt>
                <c:pt idx="1">
                  <c:v>Optical</c:v>
                </c:pt>
                <c:pt idx="3">
                  <c:v>Materials</c:v>
                </c:pt>
                <c:pt idx="4">
                  <c:v>Electronics misc.</c:v>
                </c:pt>
                <c:pt idx="5">
                  <c:v>touchscreen</c:v>
                </c:pt>
                <c:pt idx="6">
                  <c:v>other</c:v>
                </c:pt>
              </c:strCache>
            </c:strRef>
          </c:cat>
          <c:val>
            <c:numRef>
              <c:f>Sheet1!$F$3:$F$9</c:f>
              <c:numCache>
                <c:formatCode>General</c:formatCode>
                <c:ptCount val="7"/>
                <c:pt idx="0">
                  <c:v>278</c:v>
                </c:pt>
                <c:pt idx="1">
                  <c:v>118</c:v>
                </c:pt>
                <c:pt idx="3">
                  <c:v>138</c:v>
                </c:pt>
                <c:pt idx="4">
                  <c:v>190</c:v>
                </c:pt>
                <c:pt idx="5">
                  <c:v>170</c:v>
                </c:pt>
                <c:pt idx="6">
                  <c:v>60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C7E0B9-6D17-4A57-9864-75FB3B746996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A72C5D-EDA3-4B0A-A32F-D8751B1F7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2F2ADB-E5CF-4318-BDEB-83F1D5558C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72C5D-EDA3-4B0A-A32F-D8751B1F77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EC1FCDBB-2B72-47E2-A297-624E688CFE81}" type="slidenum">
              <a:rPr lang="en-US">
                <a:latin typeface="Times New Roman" pitchFamily="18" charset="0"/>
                <a:ea typeface="SimSun"/>
                <a:cs typeface="SimSun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27</a:t>
            </a:fld>
            <a:endParaRPr lang="en-US">
              <a:latin typeface="Times New Roman" pitchFamily="18" charset="0"/>
              <a:ea typeface="SimSun"/>
              <a:cs typeface="SimSun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B9B522-9540-45B8-9AE6-DF5C1EF8D5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819870-BFDA-4945-9F97-27DFD3D58A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7C045-8664-4443-8FF8-7046300DBE5A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604CE-A1EA-4991-9FA5-74DFBC5E6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89D3F-524F-4F42-98F2-DD07B717282B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7D00-891D-41B5-A75B-447A07817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4B26D-BC80-46BF-8FFD-30D258CAF0A9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E7F6-E7CF-42B9-8E04-DCDF9A7C6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E855-2C31-4BDF-BDD5-DDBC3A449D47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A4D8-B622-4DA4-AFF9-40B4CF316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C88D-C627-4C0C-A555-5D573624BCE1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A159D-A557-4EBD-95AF-89984D28E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DD2F-6E71-4B19-92B9-F9DF3D2ED0A7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96FAE-4E7A-4067-A244-764B81D4B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5B4EC-DD3B-4A88-81DC-B18BA7F63740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0EFC-F802-4934-B602-D58815CAA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B926-A723-4D94-AF31-0135EA218402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2CBCA-2D0D-45CA-9BBB-A602B0A29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34008-F044-4DAF-BED9-667131A1B7E3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16292-5CD3-40B9-9029-5CC5C6E97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2526-9E78-4D3D-805E-E5DCA78ED4AA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5875-085F-4005-86F3-3C71BDFEA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99ACF-BD70-41FB-A846-777FE7ECD1FE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86FB5-E1B6-4FE0-8BFE-F0F7B0072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ED40-D80A-4E30-92FA-7C55B93DE190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84F42-F3ED-4143-83CF-4D23C1B75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602B-BBD7-48E6-8C1E-D26B72A86EF9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39CB-902F-466C-B7D8-06D596575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7BD2-E059-43B6-B9F5-7A270367EEC9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15A28-302D-45BD-B310-0ADC561C9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8BF6-E706-46FB-BBB8-D514CE7B3C4F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376D1-2CC8-43B7-95A2-864F12F62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D881-DD2B-4998-A08C-899DB0DED181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B1AD7-EA1F-45B7-9A5C-EB4924B48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400D-B211-40CF-9505-3EAEB840BE4F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B1200-9896-4F74-8B07-7AA7FA215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C4E5-0093-4D10-BD18-47E74FABD34A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E26F-4254-465D-8967-6ECC2D2CE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EB6B-CF15-400E-B776-7C1C7697D08A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8CE9-C0AD-4D39-A909-8A540C50D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DC32-03ED-4239-8AF2-7FE1C38D154B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FA21-F266-4CD3-A2EA-5A31D2C7F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7372-2B8E-45E9-B79E-0280AC05FE2B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B931-B1D1-44BD-AD1F-7F1C5A252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E624-1779-4469-A9DC-D40A7EC3A4A8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82A2-4CAD-44DE-B666-ACA71F0C5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DF0F1A-38D1-4B45-812E-D1F9D4254DFB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73D1E2-CA4A-4711-85E7-D497D261B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9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659E3E-0DF2-4BD8-AC90-D5BD38812122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F108ED-71E8-439F-A919-90D9704AC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5" r:id="rId7"/>
    <p:sldLayoutId id="2147483680" r:id="rId8"/>
    <p:sldLayoutId id="2147483686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n.wikipedia.org/wiki/Creative_Common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reative_Commo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700" dirty="0" smtClean="0"/>
              <a:t>A</a:t>
            </a:r>
            <a:r>
              <a:rPr lang="en-US" sz="10700" dirty="0" smtClean="0"/>
              <a:t>2</a:t>
            </a:r>
            <a:r>
              <a:rPr lang="en-US" sz="6700" dirty="0" smtClean="0"/>
              <a:t>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3962400"/>
            <a:ext cx="3544887" cy="1649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Group #4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Chris de Guzman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Jon Gonzalez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Frank Reed Jr.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Paolo Ronquillo</a:t>
            </a:r>
          </a:p>
        </p:txBody>
      </p:sp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1447800" y="4191000"/>
            <a:ext cx="2743200" cy="153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6176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cs typeface="Times New Roman" pitchFamily="18" charset="0"/>
              </a:rPr>
              <a:t>Analog to Digital HUD/</a:t>
            </a:r>
            <a:r>
              <a:rPr lang="en-US" dirty="0" smtClean="0">
                <a:latin typeface="Times" charset="0"/>
                <a:cs typeface="Times New Roman" pitchFamily="18" charset="0"/>
              </a:rPr>
              <a:t>PMD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cs typeface="Times New Roman" pitchFamily="18" charset="0"/>
              </a:rPr>
              <a:t> Instrument Cluster with Touch Screen Command Center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system shall be powered by 9 volts.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instrument cluster, HUD and touch screen shall have a 60 ° viewing angle.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instrument cluster and touch screen shall be able to be viewed at 30 inches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Ambient Temp sensor shall operate at a ±2.0°C accuracy.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Compass field range shall be of at least ±2.0 gauss.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Occupant detection sensor Shall operate when no less than 10lbs. of force is detected.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BD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589213" y="1417638"/>
            <a:ext cx="13716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Car data controller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85800" y="1373188"/>
            <a:ext cx="4572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</a:p>
        </p:txBody>
      </p:sp>
      <p:cxnSp>
        <p:nvCxnSpPr>
          <p:cNvPr id="77" name="Straight Arrow Connector 76"/>
          <p:cNvCxnSpPr>
            <a:stCxn id="75" idx="1"/>
            <a:endCxn id="76" idx="3"/>
          </p:cNvCxnSpPr>
          <p:nvPr/>
        </p:nvCxnSpPr>
        <p:spPr>
          <a:xfrm rot="10800000">
            <a:off x="1143000" y="2097088"/>
            <a:ext cx="1446213" cy="6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4114800" y="4191000"/>
            <a:ext cx="13716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Compass Sensor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6094413" y="3505200"/>
            <a:ext cx="1371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Touch screen MCU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6094413" y="5668963"/>
            <a:ext cx="1371600" cy="228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TS Display</a:t>
            </a:r>
          </a:p>
        </p:txBody>
      </p:sp>
      <p:cxnSp>
        <p:nvCxnSpPr>
          <p:cNvPr id="82" name="Straight Arrow Connector 81"/>
          <p:cNvCxnSpPr>
            <a:stCxn id="81" idx="0"/>
            <a:endCxn id="94" idx="2"/>
          </p:cNvCxnSpPr>
          <p:nvPr/>
        </p:nvCxnSpPr>
        <p:spPr>
          <a:xfrm rot="5400000" flipH="1" flipV="1">
            <a:off x="6513513" y="5400675"/>
            <a:ext cx="534988" cy="1587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5257800" y="2133600"/>
            <a:ext cx="8382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Gas pedal</a:t>
            </a:r>
          </a:p>
        </p:txBody>
      </p:sp>
      <p:cxnSp>
        <p:nvCxnSpPr>
          <p:cNvPr id="84" name="Straight Arrow Connector 83"/>
          <p:cNvCxnSpPr>
            <a:stCxn id="83" idx="1"/>
          </p:cNvCxnSpPr>
          <p:nvPr/>
        </p:nvCxnSpPr>
        <p:spPr>
          <a:xfrm rot="10800000">
            <a:off x="3962400" y="2438400"/>
            <a:ext cx="1295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19075" y="5883275"/>
            <a:ext cx="12192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9 volt </a:t>
            </a:r>
            <a:r>
              <a:rPr lang="en-US" dirty="0"/>
              <a:t>PS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752600" y="5029200"/>
            <a:ext cx="13716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regulator</a:t>
            </a:r>
          </a:p>
        </p:txBody>
      </p:sp>
      <p:cxnSp>
        <p:nvCxnSpPr>
          <p:cNvPr id="89" name="Shape 88"/>
          <p:cNvCxnSpPr>
            <a:stCxn id="87" idx="0"/>
            <a:endCxn id="88" idx="1"/>
          </p:cNvCxnSpPr>
          <p:nvPr/>
        </p:nvCxnSpPr>
        <p:spPr>
          <a:xfrm rot="5400000" flipH="1" flipV="1">
            <a:off x="1054100" y="5184775"/>
            <a:ext cx="473075" cy="9239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hape 91"/>
          <p:cNvCxnSpPr>
            <a:stCxn id="88" idx="3"/>
            <a:endCxn id="78" idx="2"/>
          </p:cNvCxnSpPr>
          <p:nvPr/>
        </p:nvCxnSpPr>
        <p:spPr>
          <a:xfrm flipV="1">
            <a:off x="3124200" y="4953000"/>
            <a:ext cx="1676400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094413" y="4675188"/>
            <a:ext cx="13716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TS controller</a:t>
            </a:r>
          </a:p>
        </p:txBody>
      </p:sp>
      <p:cxnSp>
        <p:nvCxnSpPr>
          <p:cNvPr id="95" name="Straight Arrow Connector 94"/>
          <p:cNvCxnSpPr>
            <a:stCxn id="94" idx="0"/>
            <a:endCxn id="80" idx="2"/>
          </p:cNvCxnSpPr>
          <p:nvPr/>
        </p:nvCxnSpPr>
        <p:spPr>
          <a:xfrm rot="5400000" flipH="1" flipV="1">
            <a:off x="6500813" y="4395788"/>
            <a:ext cx="560387" cy="1587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78" idx="3"/>
            <a:endCxn id="80" idx="1"/>
          </p:cNvCxnSpPr>
          <p:nvPr/>
        </p:nvCxnSpPr>
        <p:spPr>
          <a:xfrm flipV="1">
            <a:off x="5486400" y="3810000"/>
            <a:ext cx="608013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75" idx="2"/>
          </p:cNvCxnSpPr>
          <p:nvPr/>
        </p:nvCxnSpPr>
        <p:spPr>
          <a:xfrm rot="5400000" flipH="1" flipV="1">
            <a:off x="2079625" y="3833813"/>
            <a:ext cx="2239962" cy="1508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543800" y="4191000"/>
            <a:ext cx="14478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Temperature Sensor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724400" y="1447800"/>
            <a:ext cx="13716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Buckle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038600" y="3200400"/>
            <a:ext cx="13716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Flex Sensor</a:t>
            </a:r>
            <a:endParaRPr lang="en-US" dirty="0"/>
          </a:p>
        </p:txBody>
      </p:sp>
      <p:cxnSp>
        <p:nvCxnSpPr>
          <p:cNvPr id="31" name="Elbow Connector 30"/>
          <p:cNvCxnSpPr>
            <a:stCxn id="25" idx="0"/>
            <a:endCxn id="80" idx="3"/>
          </p:cNvCxnSpPr>
          <p:nvPr/>
        </p:nvCxnSpPr>
        <p:spPr>
          <a:xfrm rot="16200000" flipV="1">
            <a:off x="7676357" y="3599656"/>
            <a:ext cx="381000" cy="801687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0"/>
          </p:cNvCxnSpPr>
          <p:nvPr/>
        </p:nvCxnSpPr>
        <p:spPr>
          <a:xfrm rot="16200000" flipV="1">
            <a:off x="4152900" y="2628900"/>
            <a:ext cx="3810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6" idx="1"/>
          </p:cNvCxnSpPr>
          <p:nvPr/>
        </p:nvCxnSpPr>
        <p:spPr>
          <a:xfrm rot="10800000" flipV="1">
            <a:off x="3962400" y="1676400"/>
            <a:ext cx="762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smtClean="0">
                <a:cs typeface="Helvetica" pitchFamily="34" charset="0"/>
              </a:rPr>
              <a:t>Sensors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0-12-02 at 11.16.47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51515" r="-5151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DESIGN &amp; COMPONENT DECISION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marL="514350" indent="-514350">
              <a:buFont typeface="Arial" charset="0"/>
              <a:buAutoNum type="alphaUcParenR"/>
            </a:pPr>
            <a:r>
              <a:rPr lang="en-US" dirty="0" smtClean="0"/>
              <a:t>Outside Temperature Sensing System</a:t>
            </a:r>
          </a:p>
          <a:p>
            <a:pPr marL="514350" indent="-514350">
              <a:buNone/>
            </a:pPr>
            <a:endParaRPr lang="en-US" sz="1800" dirty="0" smtClean="0"/>
          </a:p>
          <a:p>
            <a:pPr marL="514350" indent="-514350">
              <a:buNone/>
            </a:pPr>
            <a:endParaRPr lang="en-US" sz="1800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2400" b="1" dirty="0" smtClean="0"/>
              <a:t>TMP421</a:t>
            </a:r>
          </a:p>
          <a:p>
            <a:pPr marL="514350" indent="-514350">
              <a:buFont typeface="Wingdings" charset="2"/>
              <a:buChar char="ü"/>
            </a:pPr>
            <a:r>
              <a:rPr lang="en-US" sz="1800" dirty="0" smtClean="0"/>
              <a:t>12 bit I2C chip</a:t>
            </a:r>
          </a:p>
          <a:p>
            <a:pPr marL="514350" indent="-514350">
              <a:buFont typeface="Wingdings" charset="2"/>
              <a:buChar char="ü"/>
            </a:pPr>
            <a:r>
              <a:rPr lang="en-US" sz="1800" dirty="0" smtClean="0"/>
              <a:t>1 Bi-directional data pin1 Clock pin</a:t>
            </a:r>
          </a:p>
          <a:p>
            <a:pPr marL="514350" indent="-514350">
              <a:buFont typeface="Wingdings" charset="2"/>
              <a:buChar char="ü"/>
            </a:pPr>
            <a:r>
              <a:rPr lang="en-US" sz="1800" dirty="0" smtClean="0"/>
              <a:t>-40 to 125 degrees with +/- 1 degree C</a:t>
            </a:r>
          </a:p>
          <a:p>
            <a:pPr marL="514350" indent="-514350">
              <a:buFont typeface="Wingdings" charset="2"/>
              <a:buChar char="ü"/>
            </a:pPr>
            <a:r>
              <a:rPr lang="en-US" sz="1800" dirty="0" smtClean="0"/>
              <a:t>Resolve .04 degrees C per bit</a:t>
            </a:r>
          </a:p>
          <a:p>
            <a:pPr marL="514350" indent="-514350">
              <a:buFont typeface="Wingdings" charset="2"/>
              <a:buChar char="ü"/>
            </a:pPr>
            <a:r>
              <a:rPr lang="en-US" sz="1800" dirty="0" smtClean="0"/>
              <a:t>Arduino Compatible	</a:t>
            </a:r>
          </a:p>
          <a:p>
            <a:pPr marL="514350" indent="-514350">
              <a:buNone/>
            </a:pPr>
            <a:r>
              <a:rPr lang="en-US" sz="1800" dirty="0" smtClean="0"/>
              <a:t>	Mapping:</a:t>
            </a:r>
          </a:p>
          <a:p>
            <a:pPr marL="514350" indent="-514350">
              <a:buNone/>
            </a:pPr>
            <a:r>
              <a:rPr lang="en-US" sz="1800" dirty="0" smtClean="0"/>
              <a:t>		Analog 2 = Ground Analog 3 = Vin Analog 4 = Data Analog 5 = Clock</a:t>
            </a:r>
          </a:p>
        </p:txBody>
      </p:sp>
      <p:pic>
        <p:nvPicPr>
          <p:cNvPr id="6" name="Picture 5" descr="Screen shot 2010-12-03 at 1.29.38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752600"/>
            <a:ext cx="196014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556" dirty="0" smtClean="0"/>
              <a:t>Outside Temperature Sensing System </a:t>
            </a:r>
            <a:r>
              <a:rPr lang="en-US" sz="3200" dirty="0" smtClean="0"/>
              <a:t>Schematic</a:t>
            </a:r>
            <a:br>
              <a:rPr lang="en-US" sz="3200" dirty="0" smtClean="0"/>
            </a:br>
            <a:r>
              <a:rPr lang="en-US" sz="3556" dirty="0" smtClean="0"/>
              <a:t/>
            </a:r>
            <a:br>
              <a:rPr lang="en-US" sz="3556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13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4459288" y="36401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" name="Picture 5" descr="Screen shot 2010-12-03 at 1.46.23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9550"/>
            <a:ext cx="9144000" cy="3898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4800600"/>
            <a:ext cx="4508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***DXP/DXN pins were not used because</a:t>
            </a:r>
          </a:p>
          <a:p>
            <a:r>
              <a:rPr lang="en-US" dirty="0" smtClean="0"/>
              <a:t>These are for remote temperature sensing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DESIGN &amp; COMPONENT DECISION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B) Compass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Honeywell HMC6352 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1800" dirty="0" smtClean="0"/>
              <a:t>2-axis magneto-resistive sensors output (0-360 degrees)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I2C 2-Wire Serial Interface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3 output modes: Standby, Query, and Continuous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Heading accuracy: 2.5 degrees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Heading resolution: 0.5 degrees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Arduino pin compatible+5V Tolerant I/O</a:t>
            </a:r>
          </a:p>
          <a:p>
            <a:pPr>
              <a:buNone/>
            </a:pPr>
            <a:r>
              <a:rPr lang="en-US" sz="1800" dirty="0" smtClean="0"/>
              <a:t>		Analog 2 = Ground Analog 3 = Vin Analog 4 = Data Analog 5 = Clock</a:t>
            </a:r>
          </a:p>
        </p:txBody>
      </p:sp>
      <p:pic>
        <p:nvPicPr>
          <p:cNvPr id="9" name="Picture 8" descr="Screen shot 2010-12-03 at 1.52.29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066800"/>
            <a:ext cx="2062246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smtClean="0"/>
              <a:t>Honeywell HMC6352		</a:t>
            </a:r>
            <a:br>
              <a:rPr lang="en-US" sz="3200" smtClean="0"/>
            </a:br>
            <a:r>
              <a:rPr lang="en-US" sz="3200" smtClean="0"/>
              <a:t>2-Axis Magnetic Sensor Schematic</a:t>
            </a:r>
          </a:p>
        </p:txBody>
      </p:sp>
      <p:pic>
        <p:nvPicPr>
          <p:cNvPr id="46082" name="Content Placeholder 3" descr="Screen shot 2010-09-21 at 3.28.45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2650" r="-1265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l"/>
            <a:r>
              <a:rPr lang="en-US" sz="4000" dirty="0" smtClean="0"/>
              <a:t>C) Power Locking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2-Wire Door Lock Actuator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1800" dirty="0" smtClean="0"/>
              <a:t>Commercial Car door Actuator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1800" dirty="0" smtClean="0"/>
              <a:t>+/- 12V Operating Voltage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1800" dirty="0" smtClean="0"/>
              <a:t>1 Amp Operating Current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Relay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1800" dirty="0" smtClean="0"/>
              <a:t>12 Volt Operating Voltage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1800" dirty="0" smtClean="0"/>
              <a:t>SPST (Single-Pole Single-Throw) 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1800" dirty="0" smtClean="0"/>
              <a:t>Automotive Rated Relay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5" name="Picture 4" descr="doorLockActuato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990600"/>
            <a:ext cx="2514600" cy="2514600"/>
          </a:xfrm>
          <a:prstGeom prst="rect">
            <a:avLst/>
          </a:prstGeom>
        </p:spPr>
      </p:pic>
      <p:pic>
        <p:nvPicPr>
          <p:cNvPr id="6" name="Picture 5" descr="Screen shot 2010-12-03 at 2.16.20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114800"/>
            <a:ext cx="27178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Power Locking Mechanism Schematic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990600"/>
            <a:ext cx="822960" cy="82296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8"/>
          <p:cNvCxnSpPr/>
          <p:nvPr/>
        </p:nvCxnSpPr>
        <p:spPr>
          <a:xfrm>
            <a:off x="4800600" y="1447800"/>
            <a:ext cx="1828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2" idx="0"/>
          </p:cNvCxnSpPr>
          <p:nvPr/>
        </p:nvCxnSpPr>
        <p:spPr>
          <a:xfrm rot="16200000" flipH="1">
            <a:off x="2946354" y="433341"/>
            <a:ext cx="1586" cy="2030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0-12-03 at 2.22.46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1588" y="1447801"/>
            <a:ext cx="860612" cy="1143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5400000">
            <a:off x="3390900" y="2552700"/>
            <a:ext cx="1905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467894" y="2170906"/>
            <a:ext cx="1295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115594" y="1904206"/>
            <a:ext cx="91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14800" y="1524000"/>
            <a:ext cx="228600" cy="762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4267200" y="1447800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2000" y="2362200"/>
            <a:ext cx="411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77200" y="35052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8115300" y="2933700"/>
            <a:ext cx="1143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315200" y="3048000"/>
            <a:ext cx="822960" cy="82296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/>
          <p:cNvCxnSpPr/>
          <p:nvPr/>
        </p:nvCxnSpPr>
        <p:spPr>
          <a:xfrm>
            <a:off x="7467600" y="3581400"/>
            <a:ext cx="228600" cy="762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7620000" y="3505200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973094" y="4075906"/>
            <a:ext cx="99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049294" y="4304506"/>
            <a:ext cx="1295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7506494" y="3923506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924800" y="434340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038600" y="4572000"/>
            <a:ext cx="3429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371600" y="3124200"/>
            <a:ext cx="822960" cy="82296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5" name="Straight Connector 54"/>
          <p:cNvCxnSpPr/>
          <p:nvPr/>
        </p:nvCxnSpPr>
        <p:spPr>
          <a:xfrm>
            <a:off x="1447800" y="3657600"/>
            <a:ext cx="304800" cy="762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1676400" y="3581400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229394" y="4876006"/>
            <a:ext cx="2438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58094" y="4228306"/>
            <a:ext cx="99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1562894" y="3999706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981200" y="441960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09800" y="3505200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Screen shot 2010-12-03 at 2.22.46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581400"/>
            <a:ext cx="860612" cy="1143000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>
            <a:off x="609600" y="35052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3" idx="2"/>
          </p:cNvCxnSpPr>
          <p:nvPr/>
        </p:nvCxnSpPr>
        <p:spPr>
          <a:xfrm>
            <a:off x="1447800" y="6096000"/>
            <a:ext cx="3124200" cy="30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3429000" y="5181600"/>
            <a:ext cx="121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038600" y="5791200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Can 82"/>
          <p:cNvSpPr/>
          <p:nvPr/>
        </p:nvSpPr>
        <p:spPr>
          <a:xfrm rot="5400000">
            <a:off x="4625299" y="5509301"/>
            <a:ext cx="702406" cy="809005"/>
          </a:xfrm>
          <a:prstGeom prst="can">
            <a:avLst>
              <a:gd name="adj" fmla="val 1708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Striped Right Arrow 88"/>
          <p:cNvSpPr/>
          <p:nvPr/>
        </p:nvSpPr>
        <p:spPr>
          <a:xfrm>
            <a:off x="5265697" y="5483089"/>
            <a:ext cx="822960" cy="822960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TextBox 90"/>
          <p:cNvSpPr txBox="1"/>
          <p:nvPr/>
        </p:nvSpPr>
        <p:spPr>
          <a:xfrm>
            <a:off x="4191000" y="6324600"/>
            <a:ext cx="207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12V Door Actuator</a:t>
            </a:r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3657600" y="281940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6401991" y="1446609"/>
            <a:ext cx="4564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3430191" y="2818209"/>
            <a:ext cx="4564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8154591" y="4342209"/>
            <a:ext cx="4564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2210991" y="4418409"/>
            <a:ext cx="4564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705600" y="1219200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12V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2971800" y="2667000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12V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2438400" y="4267200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12V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8382000" y="4191000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12V</a:t>
            </a:r>
            <a:endParaRPr lang="en-US" dirty="0"/>
          </a:p>
        </p:txBody>
      </p:sp>
      <p:cxnSp>
        <p:nvCxnSpPr>
          <p:cNvPr id="111" name="Straight Connector 110"/>
          <p:cNvCxnSpPr/>
          <p:nvPr/>
        </p:nvCxnSpPr>
        <p:spPr>
          <a:xfrm>
            <a:off x="1524000" y="4724400"/>
            <a:ext cx="4572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600200" y="4800600"/>
            <a:ext cx="304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676400" y="4876800"/>
            <a:ext cx="1524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7467600" y="4953000"/>
            <a:ext cx="4572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7543800" y="5029200"/>
            <a:ext cx="304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620000" y="5105400"/>
            <a:ext cx="1524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81000" y="4953000"/>
            <a:ext cx="4572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57200" y="5029200"/>
            <a:ext cx="304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33400" y="5105400"/>
            <a:ext cx="1524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496491" y="4837509"/>
            <a:ext cx="2278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752600" y="2819400"/>
            <a:ext cx="4572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1828800" y="2895600"/>
            <a:ext cx="304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905000" y="2971800"/>
            <a:ext cx="1524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>
            <a:off x="1868091" y="2703909"/>
            <a:ext cx="2278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Right Arrow 165"/>
          <p:cNvSpPr/>
          <p:nvPr/>
        </p:nvSpPr>
        <p:spPr>
          <a:xfrm>
            <a:off x="6448895" y="5548222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9" name="TextBox 168"/>
          <p:cNvSpPr txBox="1"/>
          <p:nvPr/>
        </p:nvSpPr>
        <p:spPr>
          <a:xfrm>
            <a:off x="0" y="3733800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1066800" y="1828800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5V</a:t>
            </a:r>
            <a:endParaRPr lang="en-US" dirty="0"/>
          </a:p>
        </p:txBody>
      </p:sp>
      <p:sp>
        <p:nvSpPr>
          <p:cNvPr id="171" name="TextBox 170"/>
          <p:cNvSpPr txBox="1"/>
          <p:nvPr/>
        </p:nvSpPr>
        <p:spPr>
          <a:xfrm>
            <a:off x="4876800" y="1752600"/>
            <a:ext cx="111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RELAY 1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6019800" y="3352800"/>
            <a:ext cx="111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RELAY 3</a:t>
            </a:r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>
            <a:off x="2362200" y="3657600"/>
            <a:ext cx="111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RELAY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Project introduction and overview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Design Approach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Overall Specifications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Simulation Design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Sub-System presentation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Administrative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Design Changes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Current status vs. Milestone chart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Questions?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sz="4000" dirty="0" smtClean="0"/>
              <a:t>D)  Vehicle Restraint System 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dirty="0" smtClean="0"/>
              <a:t> </a:t>
            </a:r>
            <a:r>
              <a:rPr lang="en-US" dirty="0" smtClean="0"/>
              <a:t>1) Seatbelt sensor</a:t>
            </a:r>
          </a:p>
          <a:p>
            <a:pPr>
              <a:buFont typeface="Arial" charset="0"/>
              <a:buNone/>
            </a:pPr>
            <a:endParaRPr lang="en-US" sz="1800" dirty="0" smtClean="0"/>
          </a:p>
          <a:p>
            <a:pPr>
              <a:buFont typeface="Wingdings" charset="2"/>
              <a:buChar char="²"/>
            </a:pPr>
            <a:r>
              <a:rPr lang="en-US" sz="1800" dirty="0" smtClean="0"/>
              <a:t>Digital ON/OFF controlled by Simulation Controller</a:t>
            </a:r>
          </a:p>
          <a:p>
            <a:pPr>
              <a:buFont typeface="Wingdings" charset="2"/>
              <a:buChar char="²"/>
            </a:pPr>
            <a:r>
              <a:rPr lang="en-US" sz="1800" dirty="0" smtClean="0"/>
              <a:t>Actual Automotive Seatbelt </a:t>
            </a:r>
          </a:p>
          <a:p>
            <a:pPr>
              <a:buFont typeface="Wingdings" charset="2"/>
              <a:buChar char="²"/>
            </a:pPr>
            <a:r>
              <a:rPr lang="en-US" sz="1800" dirty="0" smtClean="0"/>
              <a:t>Completes Circuit  when buckle is inserted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2)Occupant Detection sensor</a:t>
            </a:r>
          </a:p>
          <a:p>
            <a:pPr>
              <a:buNone/>
            </a:pPr>
            <a:r>
              <a:rPr lang="en-US" sz="2000" b="1" dirty="0" err="1" smtClean="0"/>
              <a:t>FlexiForce</a:t>
            </a:r>
            <a:r>
              <a:rPr lang="en-US" sz="2000" b="1" dirty="0" smtClean="0"/>
              <a:t> sensor</a:t>
            </a:r>
          </a:p>
          <a:p>
            <a:pPr>
              <a:buFont typeface="Wingdings" charset="2"/>
              <a:buChar char="²"/>
            </a:pPr>
            <a:r>
              <a:rPr lang="en-US" sz="1800" dirty="0" smtClean="0"/>
              <a:t>flexible printed circuit that senses contact force</a:t>
            </a:r>
          </a:p>
          <a:p>
            <a:pPr>
              <a:buFont typeface="Wingdings" charset="2"/>
              <a:buChar char="²"/>
            </a:pPr>
            <a:r>
              <a:rPr lang="en-US" sz="1800" dirty="0" smtClean="0"/>
              <a:t>Superior linearity &amp; accuracy (±3%)</a:t>
            </a:r>
          </a:p>
          <a:p>
            <a:pPr>
              <a:buFont typeface="Wingdings" charset="2"/>
              <a:buChar char="²"/>
            </a:pPr>
            <a:r>
              <a:rPr lang="en-US" sz="1800" dirty="0" smtClean="0"/>
              <a:t>output is not a function of loading area</a:t>
            </a:r>
          </a:p>
          <a:p>
            <a:pPr>
              <a:buFont typeface="Wingdings" charset="2"/>
              <a:buChar char="²"/>
            </a:pPr>
            <a:r>
              <a:rPr lang="en-US" sz="1800" dirty="0" smtClean="0"/>
              <a:t>High temperature force measurements (up to 400ºF) 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8" name="Picture 7" descr="Screen shot 2010-12-03 at 3.07.41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3886200"/>
            <a:ext cx="3301334" cy="1098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Vehicle Restraint System Schematic </a:t>
            </a:r>
            <a:endParaRPr lang="en-US" dirty="0"/>
          </a:p>
        </p:txBody>
      </p:sp>
      <p:sp>
        <p:nvSpPr>
          <p:cNvPr id="4" name="Snip Same Side Corner Rectangle 3"/>
          <p:cNvSpPr/>
          <p:nvPr/>
        </p:nvSpPr>
        <p:spPr>
          <a:xfrm>
            <a:off x="1752600" y="2438400"/>
            <a:ext cx="822960" cy="822960"/>
          </a:xfrm>
          <a:prstGeom prst="snip2Same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8"/>
          <p:cNvCxnSpPr/>
          <p:nvPr/>
        </p:nvCxnSpPr>
        <p:spPr>
          <a:xfrm rot="5400000" flipH="1" flipV="1">
            <a:off x="1942306" y="3315494"/>
            <a:ext cx="839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1561306" y="3315494"/>
            <a:ext cx="8397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62200" y="3733800"/>
            <a:ext cx="9144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66800" y="3733800"/>
            <a:ext cx="9144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anual Operation 19"/>
          <p:cNvSpPr/>
          <p:nvPr/>
        </p:nvSpPr>
        <p:spPr>
          <a:xfrm>
            <a:off x="1752600" y="1600200"/>
            <a:ext cx="822960" cy="416546"/>
          </a:xfrm>
          <a:prstGeom prst="flowChartManualOperati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Block Arc 21"/>
          <p:cNvSpPr/>
          <p:nvPr/>
        </p:nvSpPr>
        <p:spPr>
          <a:xfrm rot="10800000">
            <a:off x="1905000" y="1600200"/>
            <a:ext cx="533400" cy="762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/>
          <p:cNvCxnSpPr/>
          <p:nvPr/>
        </p:nvCxnSpPr>
        <p:spPr>
          <a:xfrm>
            <a:off x="1981200" y="2895600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753326" y="3580674"/>
            <a:ext cx="914400" cy="145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3048000" y="3733800"/>
            <a:ext cx="4572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352800" y="3505200"/>
            <a:ext cx="65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3.3V</a:t>
            </a:r>
          </a:p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62000" y="3276600"/>
            <a:ext cx="659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RE1</a:t>
            </a:r>
          </a:p>
          <a:p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 rot="10800000">
            <a:off x="1981200" y="4038600"/>
            <a:ext cx="4572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28800" y="4114800"/>
            <a:ext cx="838841" cy="36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781800" y="2057400"/>
            <a:ext cx="457200" cy="228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629400" y="1524000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6629400" y="4572000"/>
            <a:ext cx="45799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6667897" y="4685903"/>
            <a:ext cx="6858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6934200" y="4572000"/>
            <a:ext cx="45799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943600" y="5334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791200" y="5791200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675K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5562600" y="4800600"/>
            <a:ext cx="12954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162800" y="4800600"/>
            <a:ext cx="9144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6896100" y="5600700"/>
            <a:ext cx="2286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781800" y="5715000"/>
            <a:ext cx="4572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858000" y="5791200"/>
            <a:ext cx="304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934200" y="5867400"/>
            <a:ext cx="1524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24600" y="5486400"/>
            <a:ext cx="685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562600" y="5486400"/>
            <a:ext cx="3810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5219700" y="5143500"/>
            <a:ext cx="6858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7849394" y="4799806"/>
            <a:ext cx="4572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153400" y="4648200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RA5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895600" y="4800600"/>
            <a:ext cx="245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Vin(R2/R1 + 1) = </a:t>
            </a:r>
            <a:r>
              <a:rPr lang="en-US" dirty="0" err="1" smtClean="0"/>
              <a:t>Vout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 rot="10800000">
            <a:off x="6781800" y="5029200"/>
            <a:ext cx="45720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629400" y="5029200"/>
            <a:ext cx="838841" cy="36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Project difficulties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400" dirty="0" smtClean="0"/>
              <a:t>MOSFET problem with High Current 12V relay and Actuator circuit 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 typeface="Arial" charset="0"/>
              <a:buNone/>
            </a:pPr>
            <a:r>
              <a:rPr lang="en-US" sz="2400" dirty="0" smtClean="0"/>
              <a:t>- 	Programming </a:t>
            </a:r>
            <a:r>
              <a:rPr lang="en-US" sz="2400" dirty="0" err="1" smtClean="0"/>
              <a:t>PWMs</a:t>
            </a:r>
            <a:r>
              <a:rPr lang="en-US" sz="2400" dirty="0" smtClean="0"/>
              <a:t> to turn on 5V on a short period of time.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Lack of technical information about actual Automotive sensor systems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Sensor systems from manufacturers are EOL/Out of stock/ not available for consumer use.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Project Successes </a:t>
            </a: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Sensor Systems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Sensors are 100% working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Microprocessor software code are written and working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Able to solve MOSFET problem with High Current 12V relay and Actuator circuit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Optical Design</a:t>
            </a:r>
          </a:p>
        </p:txBody>
      </p:sp>
      <p:sp>
        <p:nvSpPr>
          <p:cNvPr id="5123" name="Subtitle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Operation Display system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HUD/“PMD” design</a:t>
            </a:r>
          </a:p>
          <a:p>
            <a:r>
              <a:rPr lang="en-US" dirty="0" smtClean="0"/>
              <a:t>Swiveling mirror</a:t>
            </a:r>
          </a:p>
          <a:p>
            <a:r>
              <a:rPr lang="en-US" dirty="0" smtClean="0"/>
              <a:t>Easy to read</a:t>
            </a:r>
          </a:p>
          <a:p>
            <a:r>
              <a:rPr lang="en-US" dirty="0" smtClean="0"/>
              <a:t>Doesn’t distract driver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05000"/>
            <a:ext cx="3124200" cy="20716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LCD screen</a:t>
            </a:r>
          </a:p>
          <a:p>
            <a:r>
              <a:rPr lang="en-US" dirty="0" smtClean="0"/>
              <a:t>Tube</a:t>
            </a:r>
          </a:p>
          <a:p>
            <a:r>
              <a:rPr lang="en-US" dirty="0" smtClean="0"/>
              <a:t>Lens (Magnifying glass) </a:t>
            </a:r>
          </a:p>
          <a:p>
            <a:r>
              <a:rPr lang="en-US" dirty="0" smtClean="0"/>
              <a:t>Windscreen (Plexiglas)</a:t>
            </a:r>
          </a:p>
          <a:p>
            <a:r>
              <a:rPr lang="en-US" dirty="0" smtClean="0"/>
              <a:t>Instrument Cluster (Mirror)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1052513"/>
          </a:xfrm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b="1" dirty="0" smtClean="0"/>
              <a:t>Optical Design</a:t>
            </a:r>
          </a:p>
        </p:txBody>
      </p:sp>
      <p:pic>
        <p:nvPicPr>
          <p:cNvPr id="40" name="Object 1"/>
          <p:cNvPicPr>
            <a:picLocks noChangeAspect="1"/>
          </p:cNvPicPr>
          <p:nvPr/>
        </p:nvPicPr>
        <p:blipFill>
          <a:blip r:embed="rId3" cstate="print"/>
          <a:srcRect l="82" t="-2150" r="-1084" b="-1323"/>
          <a:stretch>
            <a:fillRect/>
          </a:stretch>
        </p:blipFill>
        <p:spPr bwMode="auto">
          <a:xfrm>
            <a:off x="811337" y="990600"/>
            <a:ext cx="3684463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M = {f \over f-d_o}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447800"/>
            <a:ext cx="1260412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5791200" y="24384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M=2</a:t>
            </a:r>
          </a:p>
          <a:p>
            <a:r>
              <a:rPr lang="en-US" dirty="0" smtClean="0"/>
              <a:t>d</a:t>
            </a:r>
            <a:r>
              <a:rPr lang="en-US" baseline="-25000" dirty="0" smtClean="0"/>
              <a:t>0</a:t>
            </a:r>
            <a:r>
              <a:rPr lang="en-US" dirty="0" smtClean="0"/>
              <a:t> = 10 in</a:t>
            </a:r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 f ≈ 20 in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Image medium: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Mirror,</a:t>
                      </a:r>
                      <a:r>
                        <a:rPr lang="en-US" baseline="0" dirty="0" smtClean="0"/>
                        <a:t> directly in front of driver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Windscreen,</a:t>
                      </a:r>
                      <a:r>
                        <a:rPr lang="en-US" baseline="0" dirty="0" smtClean="0"/>
                        <a:t> above dashboard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Clear image?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Best viewed</a:t>
                      </a:r>
                      <a:r>
                        <a:rPr lang="en-US" baseline="0" dirty="0" smtClean="0"/>
                        <a:t> in: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lighting conditions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light</a:t>
                      </a:r>
                      <a:r>
                        <a:rPr lang="en-US" dirty="0" smtClean="0"/>
                        <a:t> conditions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8482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743200"/>
            <a:ext cx="123825" cy="123825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743200"/>
            <a:ext cx="123825" cy="1238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4038600"/>
            <a:ext cx="47275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Default mode is PMD mode.</a:t>
            </a:r>
          </a:p>
          <a:p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Rotate small wheel to switch modes.</a:t>
            </a:r>
          </a:p>
          <a:p>
            <a:pPr>
              <a:buFont typeface="Arial" pitchFamily="34" charset="0"/>
              <a:buChar char="•"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Original Design: Two Bi-convex spherical lenses</a:t>
            </a:r>
          </a:p>
          <a:p>
            <a:pPr lvl="1"/>
            <a:r>
              <a:rPr lang="en-US" dirty="0" smtClean="0"/>
              <a:t>Precisely calculated focal length</a:t>
            </a:r>
          </a:p>
          <a:p>
            <a:pPr lvl="1"/>
            <a:r>
              <a:rPr lang="en-US" dirty="0" smtClean="0"/>
              <a:t>Uncoated</a:t>
            </a:r>
          </a:p>
          <a:p>
            <a:pPr lvl="1"/>
            <a:r>
              <a:rPr lang="en-US" dirty="0" smtClean="0"/>
              <a:t>Cost: ~30/lens</a:t>
            </a:r>
          </a:p>
          <a:p>
            <a:r>
              <a:rPr lang="en-US" dirty="0" smtClean="0"/>
              <a:t>Final Design: One lens system</a:t>
            </a:r>
          </a:p>
          <a:p>
            <a:pPr lvl="1"/>
            <a:r>
              <a:rPr lang="en-US" dirty="0" smtClean="0"/>
              <a:t>Thin lens equation for rough dimensions</a:t>
            </a:r>
          </a:p>
          <a:p>
            <a:pPr lvl="1"/>
            <a:r>
              <a:rPr lang="en-US" dirty="0" smtClean="0"/>
              <a:t>Retail purchased, 2X magnification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it?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Digital Instrument Cluster</a:t>
            </a:r>
          </a:p>
          <a:p>
            <a:pPr lvl="2"/>
            <a:r>
              <a:rPr lang="en-US" dirty="0" smtClean="0"/>
              <a:t>Replacement to a traditional analog cluster</a:t>
            </a:r>
          </a:p>
          <a:p>
            <a:pPr lvl="2"/>
            <a:r>
              <a:rPr lang="en-US" dirty="0" smtClean="0"/>
              <a:t>Draws information from various sensors</a:t>
            </a:r>
          </a:p>
          <a:p>
            <a:r>
              <a:rPr lang="en-US" dirty="0" smtClean="0"/>
              <a:t>Pseudo Heads Up Display</a:t>
            </a:r>
          </a:p>
          <a:p>
            <a:pPr lvl="2"/>
            <a:r>
              <a:rPr lang="en-US" dirty="0" smtClean="0"/>
              <a:t>Supplements the main cluster</a:t>
            </a:r>
          </a:p>
          <a:p>
            <a:r>
              <a:rPr lang="en-US" dirty="0" smtClean="0"/>
              <a:t>Touch Screen Interface</a:t>
            </a:r>
          </a:p>
          <a:p>
            <a:pPr lvl="2"/>
            <a:r>
              <a:rPr lang="en-US" dirty="0" smtClean="0"/>
              <a:t>Menu Driven UI</a:t>
            </a:r>
          </a:p>
          <a:p>
            <a:pPr lvl="2"/>
            <a:endParaRPr lang="en-US" dirty="0" smtClean="0"/>
          </a:p>
          <a:p>
            <a:pPr lvl="2">
              <a:buFont typeface="Arial" charset="0"/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306388"/>
            <a:ext cx="8228013" cy="1141412"/>
          </a:xfrm>
        </p:spPr>
        <p:txBody>
          <a:bodyPr/>
          <a:lstStyle/>
          <a:p>
            <a:r>
              <a:rPr lang="en-US" dirty="0" smtClean="0"/>
              <a:t>LCD</a:t>
            </a:r>
          </a:p>
        </p:txBody>
      </p:sp>
      <p:pic>
        <p:nvPicPr>
          <p:cNvPr id="56323" name="Picture 5"/>
          <p:cNvPicPr>
            <a:picLocks noChangeAspect="1"/>
          </p:cNvPicPr>
          <p:nvPr/>
        </p:nvPicPr>
        <p:blipFill>
          <a:blip r:embed="rId2" cstate="print"/>
          <a:srcRect l="3310" t="3250" r="4836" b="6750"/>
          <a:stretch>
            <a:fillRect/>
          </a:stretch>
        </p:blipFill>
        <p:spPr bwMode="auto">
          <a:xfrm>
            <a:off x="4114800" y="1855787"/>
            <a:ext cx="4114800" cy="42799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19050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Crystalfontz</a:t>
            </a:r>
            <a:r>
              <a:rPr lang="en-US" dirty="0" smtClean="0"/>
              <a:t> graphic LCD TFT with </a:t>
            </a:r>
            <a:r>
              <a:rPr lang="en-US" dirty="0" err="1" smtClean="0"/>
              <a:t>Orise</a:t>
            </a:r>
            <a:r>
              <a:rPr lang="en-US" dirty="0" smtClean="0"/>
              <a:t> Tech OTM2201A driver integrated circuit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Very small LCD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Cheap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Successes and Difficulties</a:t>
            </a:r>
          </a:p>
        </p:txBody>
      </p:sp>
      <p:sp>
        <p:nvSpPr>
          <p:cNvPr id="6451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</a:p>
          <a:p>
            <a:pPr lvl="1"/>
            <a:r>
              <a:rPr lang="en-US" dirty="0" smtClean="0"/>
              <a:t>Clear, easy to read image in both modes.</a:t>
            </a:r>
          </a:p>
          <a:p>
            <a:r>
              <a:rPr lang="en-US" dirty="0" smtClean="0"/>
              <a:t>Difficulties</a:t>
            </a:r>
          </a:p>
          <a:p>
            <a:pPr lvl="1"/>
            <a:r>
              <a:rPr lang="en-US" dirty="0" smtClean="0"/>
              <a:t>Prototyping without having to buy parts (lenses)</a:t>
            </a:r>
          </a:p>
          <a:p>
            <a:pPr lvl="1"/>
            <a:r>
              <a:rPr lang="en-US" dirty="0" smtClean="0"/>
              <a:t>Focal Length </a:t>
            </a:r>
          </a:p>
          <a:p>
            <a:pPr lvl="1"/>
            <a:r>
              <a:rPr lang="en-US" dirty="0" smtClean="0"/>
              <a:t>LCD Ribbon cable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G:\DCIM\102CANON\IMG_6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5130800" cy="384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Touch Screen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Screen</a:t>
            </a:r>
            <a:br>
              <a:rPr lang="en-US" dirty="0" smtClean="0"/>
            </a:br>
            <a:r>
              <a:rPr lang="en-US" dirty="0" smtClean="0"/>
              <a:t>Components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4-Wire was chosen for cost and availability</a:t>
            </a:r>
          </a:p>
          <a:p>
            <a:r>
              <a:rPr lang="en-US" dirty="0" smtClean="0"/>
              <a:t>OLED was chosen</a:t>
            </a:r>
          </a:p>
          <a:p>
            <a:pPr lvl="2"/>
            <a:r>
              <a:rPr lang="en-US" dirty="0" smtClean="0"/>
              <a:t>Built in touch screen + TS controller</a:t>
            </a:r>
          </a:p>
          <a:p>
            <a:pPr lvl="2"/>
            <a:r>
              <a:rPr lang="en-US" dirty="0" smtClean="0"/>
              <a:t>MCU for graphics processing</a:t>
            </a:r>
          </a:p>
          <a:p>
            <a:r>
              <a:rPr lang="en-US" dirty="0" smtClean="0"/>
              <a:t>MCU chosen</a:t>
            </a:r>
          </a:p>
          <a:p>
            <a:pPr lvl="2"/>
            <a:r>
              <a:rPr lang="en-US" dirty="0" smtClean="0"/>
              <a:t>Experience + Arduino IDE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Pin Mapping ATMEGA328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sz="1100" dirty="0" smtClean="0"/>
              <a:t>distributed under a </a:t>
            </a:r>
            <a:r>
              <a:rPr lang="en-US" sz="1100" dirty="0" smtClean="0">
                <a:hlinkClick r:id="rId2" tooltip="Creative Commons"/>
              </a:rPr>
              <a:t>Creative Commons</a:t>
            </a:r>
            <a:r>
              <a:rPr lang="en-US" sz="1100" dirty="0" smtClean="0"/>
              <a:t> Attribution Share-Alike 2.5 license and are available on the Arduino Web site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78771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Capturing Touch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200" dirty="0" smtClean="0"/>
              <a:t>distributed under a </a:t>
            </a:r>
            <a:r>
              <a:rPr lang="en-US" sz="1200" dirty="0" smtClean="0">
                <a:hlinkClick r:id="rId3" tooltip="Creative Commons"/>
              </a:rPr>
              <a:t>Creative Commons</a:t>
            </a:r>
            <a:r>
              <a:rPr lang="en-US" sz="1200" dirty="0" smtClean="0"/>
              <a:t> Attribution Share-Alike 2.5 license and are available on the Arduino Web site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0600"/>
            <a:ext cx="77787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to The Screen</a:t>
            </a:r>
          </a:p>
        </p:txBody>
      </p:sp>
      <p:pic>
        <p:nvPicPr>
          <p:cNvPr id="137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55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Touch Screen GUI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2286000"/>
            <a:ext cx="220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real TS menu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791200" y="2971800"/>
            <a:ext cx="1524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743200" y="2133600"/>
            <a:ext cx="1066800" cy="48418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6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Touch Screen Block Diagram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886200" y="3505200"/>
            <a:ext cx="1600200" cy="762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ATMega328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914400" y="1447800"/>
            <a:ext cx="1295400" cy="6858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OLED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3810000" y="2057400"/>
            <a:ext cx="1600200" cy="6858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ATMega2560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524000" y="2057400"/>
            <a:ext cx="1295400" cy="6858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4-Wire TS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4038600" y="4800600"/>
            <a:ext cx="1295400" cy="6858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Sensor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Inputs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228600" y="4419600"/>
            <a:ext cx="1295400" cy="6858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User Input</a:t>
            </a:r>
          </a:p>
        </p:txBody>
      </p:sp>
      <p:sp>
        <p:nvSpPr>
          <p:cNvPr id="14" name="Bent Arrow 13"/>
          <p:cNvSpPr/>
          <p:nvPr/>
        </p:nvSpPr>
        <p:spPr>
          <a:xfrm>
            <a:off x="762000" y="2209800"/>
            <a:ext cx="814388" cy="2209800"/>
          </a:xfrm>
          <a:prstGeom prst="ben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Up-Down Arrow 16"/>
          <p:cNvSpPr/>
          <p:nvPr/>
        </p:nvSpPr>
        <p:spPr>
          <a:xfrm>
            <a:off x="3962400" y="2743200"/>
            <a:ext cx="484188" cy="758825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Up-Down Arrow 17"/>
          <p:cNvSpPr/>
          <p:nvPr/>
        </p:nvSpPr>
        <p:spPr>
          <a:xfrm>
            <a:off x="4800600" y="2743200"/>
            <a:ext cx="484188" cy="758825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4572000" y="4267200"/>
            <a:ext cx="304800" cy="5334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Left-Up Arrow 23"/>
          <p:cNvSpPr/>
          <p:nvPr/>
        </p:nvSpPr>
        <p:spPr>
          <a:xfrm rot="18613981">
            <a:off x="4979195" y="2516981"/>
            <a:ext cx="1166812" cy="1209675"/>
          </a:xfrm>
          <a:prstGeom prst="left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Flowchart: Alternate Process 25"/>
          <p:cNvSpPr/>
          <p:nvPr/>
        </p:nvSpPr>
        <p:spPr>
          <a:xfrm>
            <a:off x="7391400" y="2590800"/>
            <a:ext cx="1447800" cy="9906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5V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Step Down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Voltage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and Objectives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Displays should show typical vehicle data </a:t>
            </a:r>
          </a:p>
          <a:p>
            <a:endParaRPr lang="en-US" sz="2800" dirty="0" smtClean="0"/>
          </a:p>
          <a:p>
            <a:r>
              <a:rPr lang="en-US" sz="2800" dirty="0" smtClean="0"/>
              <a:t>Analog Gauges will be replaced with digital representations</a:t>
            </a:r>
          </a:p>
          <a:p>
            <a:endParaRPr lang="en-US" sz="2800" dirty="0" smtClean="0"/>
          </a:p>
          <a:p>
            <a:r>
              <a:rPr lang="en-US" sz="2800" dirty="0" smtClean="0"/>
              <a:t>Typical control knobs will be represented in the vehicle simulator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display Schematics</a:t>
            </a:r>
            <a:br>
              <a:rPr lang="en-US" dirty="0" smtClean="0"/>
            </a:br>
            <a:r>
              <a:rPr lang="en-US" dirty="0" smtClean="0"/>
              <a:t>power</a:t>
            </a:r>
          </a:p>
        </p:txBody>
      </p:sp>
      <p:pic>
        <p:nvPicPr>
          <p:cNvPr id="134145" name="Picture 1" descr="C:\Users\Paolo\Downloads\regul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8153401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Touch display Schematics</a:t>
            </a:r>
          </a:p>
        </p:txBody>
      </p:sp>
      <p:pic>
        <p:nvPicPr>
          <p:cNvPr id="132097" name="Picture 1" descr="C:\Users\Paolo\Downloads\schem2.JPG"/>
          <p:cNvPicPr>
            <a:picLocks noChangeAspect="1" noChangeArrowheads="1"/>
          </p:cNvPicPr>
          <p:nvPr/>
        </p:nvPicPr>
        <p:blipFill>
          <a:blip r:embed="rId2" cstate="print">
            <a:lum contrast="-31000"/>
          </a:blip>
          <a:srcRect/>
          <a:stretch>
            <a:fillRect/>
          </a:stretch>
        </p:blipFill>
        <p:spPr bwMode="auto">
          <a:xfrm>
            <a:off x="2209800" y="990600"/>
            <a:ext cx="4897438" cy="5365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Success to date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integrated with sensor system</a:t>
            </a:r>
          </a:p>
          <a:p>
            <a:r>
              <a:rPr lang="en-US" dirty="0" smtClean="0"/>
              <a:t>Reliable Touch input from user has been achieved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1074" name="Picture 2" descr="C:\Users\Paolo\AppData\Local\Temp\phot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05200"/>
            <a:ext cx="326463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Instrument Cluster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Design Flow of the Instrument Cluster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49650" y="3703638"/>
            <a:ext cx="1762125" cy="855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PIC18F4500</a:t>
            </a:r>
          </a:p>
        </p:txBody>
      </p:sp>
      <p:sp>
        <p:nvSpPr>
          <p:cNvPr id="5" name="Frame 4"/>
          <p:cNvSpPr/>
          <p:nvPr/>
        </p:nvSpPr>
        <p:spPr>
          <a:xfrm>
            <a:off x="3636963" y="1865313"/>
            <a:ext cx="1587500" cy="1281112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Graphic TFT LCD</a:t>
            </a:r>
          </a:p>
        </p:txBody>
      </p:sp>
      <p:cxnSp>
        <p:nvCxnSpPr>
          <p:cNvPr id="9" name="Shape 8"/>
          <p:cNvCxnSpPr>
            <a:stCxn id="4" idx="0"/>
            <a:endCxn id="5" idx="2"/>
          </p:cNvCxnSpPr>
          <p:nvPr/>
        </p:nvCxnSpPr>
        <p:spPr>
          <a:xfrm rot="16200000" flipV="1">
            <a:off x="4152106" y="3425032"/>
            <a:ext cx="557213" cy="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28775" y="3865563"/>
            <a:ext cx="1397000" cy="5318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2D31A"/>
                </a:solidFill>
              </a:rPr>
              <a:t>Flex Sensor</a:t>
            </a:r>
            <a:endParaRPr lang="en-US" dirty="0">
              <a:solidFill>
                <a:srgbClr val="F2D31A"/>
              </a:solidFill>
            </a:endParaRPr>
          </a:p>
        </p:txBody>
      </p:sp>
      <p:cxnSp>
        <p:nvCxnSpPr>
          <p:cNvPr id="14" name="Straight Arrow Connector 13"/>
          <p:cNvCxnSpPr>
            <a:stCxn id="10" idx="3"/>
            <a:endCxn id="4" idx="1"/>
          </p:cNvCxnSpPr>
          <p:nvPr/>
        </p:nvCxnSpPr>
        <p:spPr>
          <a:xfrm flipV="1">
            <a:off x="3025775" y="4130675"/>
            <a:ext cx="52387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918200" y="3865563"/>
            <a:ext cx="1397000" cy="5318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2D31A"/>
                </a:solidFill>
              </a:rPr>
              <a:t>Gas Pedal</a:t>
            </a:r>
          </a:p>
        </p:txBody>
      </p:sp>
      <p:cxnSp>
        <p:nvCxnSpPr>
          <p:cNvPr id="12" name="Straight Arrow Connector 11"/>
          <p:cNvCxnSpPr>
            <a:stCxn id="11" idx="1"/>
            <a:endCxn id="4" idx="3"/>
          </p:cNvCxnSpPr>
          <p:nvPr/>
        </p:nvCxnSpPr>
        <p:spPr>
          <a:xfrm rot="10800000">
            <a:off x="5311775" y="4130675"/>
            <a:ext cx="60642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57600" y="5181600"/>
            <a:ext cx="1600200" cy="53181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Buckle Sensor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/>
          <p:cNvCxnSpPr>
            <a:stCxn id="13" idx="0"/>
            <a:endCxn id="4" idx="2"/>
          </p:cNvCxnSpPr>
          <p:nvPr/>
        </p:nvCxnSpPr>
        <p:spPr>
          <a:xfrm rot="16200000" flipV="1">
            <a:off x="4133057" y="4856956"/>
            <a:ext cx="622300" cy="269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Schematic of the Instrument Cluster</a:t>
            </a:r>
            <a:endParaRPr lang="en-US" dirty="0"/>
          </a:p>
        </p:txBody>
      </p:sp>
      <p:pic>
        <p:nvPicPr>
          <p:cNvPr id="134" name="Picture 133"/>
          <p:cNvPicPr/>
          <p:nvPr/>
        </p:nvPicPr>
        <p:blipFill>
          <a:blip r:embed="rId2" cstate="print"/>
          <a:srcRect t="1472"/>
          <a:stretch>
            <a:fillRect/>
          </a:stretch>
        </p:blipFill>
        <p:spPr bwMode="auto">
          <a:xfrm>
            <a:off x="609600" y="14478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TextBox 137"/>
          <p:cNvSpPr txBox="1"/>
          <p:nvPr/>
        </p:nvSpPr>
        <p:spPr>
          <a:xfrm>
            <a:off x="3505200" y="5410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PIC18F4550</a:t>
            </a:r>
            <a:endParaRPr lang="en-US" dirty="0"/>
          </a:p>
        </p:txBody>
      </p:sp>
      <p:cxnSp>
        <p:nvCxnSpPr>
          <p:cNvPr id="140" name="Straight Arrow Connector 139"/>
          <p:cNvCxnSpPr/>
          <p:nvPr/>
        </p:nvCxnSpPr>
        <p:spPr>
          <a:xfrm rot="5400000" flipH="1" flipV="1">
            <a:off x="4152900" y="5219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of the Instrument Cluster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39226" t="21122" r="22064" b="15452"/>
          <a:stretch>
            <a:fillRect/>
          </a:stretch>
        </p:blipFill>
        <p:spPr bwMode="auto">
          <a:xfrm>
            <a:off x="2362180" y="1600200"/>
            <a:ext cx="44196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1524000" y="20574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238500" y="56769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724400" y="14478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6477000" y="2362200"/>
            <a:ext cx="838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477000" y="2895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6477000" y="3429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6781800" y="4038600"/>
            <a:ext cx="304800" cy="2057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62600" y="1143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MCLR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213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Flex Sensor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15200" y="2743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Pedal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315200" y="3200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Buckle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86600" y="495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Regulator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0" y="632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Crystal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388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In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6019800" y="6248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Flow Diagram for the PIC18F4550</a:t>
            </a:r>
          </a:p>
        </p:txBody>
      </p:sp>
      <p:sp>
        <p:nvSpPr>
          <p:cNvPr id="4" name="Diamond 3"/>
          <p:cNvSpPr/>
          <p:nvPr/>
        </p:nvSpPr>
        <p:spPr>
          <a:xfrm>
            <a:off x="3387725" y="1517649"/>
            <a:ext cx="2352675" cy="715963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Init PIC</a:t>
            </a:r>
          </a:p>
        </p:txBody>
      </p:sp>
      <p:sp>
        <p:nvSpPr>
          <p:cNvPr id="6" name="Diamond 5"/>
          <p:cNvSpPr/>
          <p:nvPr/>
        </p:nvSpPr>
        <p:spPr>
          <a:xfrm>
            <a:off x="3387725" y="2551112"/>
            <a:ext cx="2352675" cy="715962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Init LCD</a:t>
            </a:r>
          </a:p>
        </p:txBody>
      </p:sp>
      <p:sp>
        <p:nvSpPr>
          <p:cNvPr id="7" name="Diamond 6"/>
          <p:cNvSpPr/>
          <p:nvPr/>
        </p:nvSpPr>
        <p:spPr>
          <a:xfrm>
            <a:off x="3387725" y="3573462"/>
            <a:ext cx="2352675" cy="715962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Display background image on LCD</a:t>
            </a:r>
          </a:p>
        </p:txBody>
      </p:sp>
      <p:sp>
        <p:nvSpPr>
          <p:cNvPr id="8" name="Diamond 7"/>
          <p:cNvSpPr/>
          <p:nvPr/>
        </p:nvSpPr>
        <p:spPr>
          <a:xfrm>
            <a:off x="2206625" y="4651374"/>
            <a:ext cx="2352675" cy="715963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Buckle and Flex Sensor</a:t>
            </a:r>
            <a:endParaRPr lang="en-US" sz="1400" dirty="0"/>
          </a:p>
        </p:txBody>
      </p:sp>
      <p:sp>
        <p:nvSpPr>
          <p:cNvPr id="17" name="Diamond 16"/>
          <p:cNvSpPr/>
          <p:nvPr/>
        </p:nvSpPr>
        <p:spPr>
          <a:xfrm>
            <a:off x="3370263" y="5837237"/>
            <a:ext cx="2352675" cy="715962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Update image on LCD</a:t>
            </a:r>
          </a:p>
        </p:txBody>
      </p:sp>
      <p:cxnSp>
        <p:nvCxnSpPr>
          <p:cNvPr id="19" name="Straight Arrow Connector 18"/>
          <p:cNvCxnSpPr>
            <a:stCxn id="4" idx="2"/>
            <a:endCxn id="6" idx="0"/>
          </p:cNvCxnSpPr>
          <p:nvPr/>
        </p:nvCxnSpPr>
        <p:spPr>
          <a:xfrm rot="5400000">
            <a:off x="4403725" y="2392362"/>
            <a:ext cx="3190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7" idx="0"/>
          </p:cNvCxnSpPr>
          <p:nvPr/>
        </p:nvCxnSpPr>
        <p:spPr>
          <a:xfrm rot="5400000">
            <a:off x="4409281" y="3420268"/>
            <a:ext cx="3079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2"/>
            <a:endCxn id="8" idx="0"/>
          </p:cNvCxnSpPr>
          <p:nvPr/>
        </p:nvCxnSpPr>
        <p:spPr>
          <a:xfrm rot="5400000">
            <a:off x="3792538" y="3879849"/>
            <a:ext cx="361950" cy="1181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17" idx="0"/>
          </p:cNvCxnSpPr>
          <p:nvPr/>
        </p:nvCxnSpPr>
        <p:spPr>
          <a:xfrm rot="16200000" flipH="1">
            <a:off x="3729832" y="5020468"/>
            <a:ext cx="469900" cy="11636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8" idx="2"/>
            <a:endCxn id="8" idx="0"/>
          </p:cNvCxnSpPr>
          <p:nvPr/>
        </p:nvCxnSpPr>
        <p:spPr>
          <a:xfrm rot="5400000" flipH="1">
            <a:off x="3026569" y="5009356"/>
            <a:ext cx="714375" cy="1587"/>
          </a:xfrm>
          <a:prstGeom prst="curvedConnector5">
            <a:avLst>
              <a:gd name="adj1" fmla="val -31977"/>
              <a:gd name="adj2" fmla="val 88466688"/>
              <a:gd name="adj3" fmla="val 13197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17" idx="2"/>
            <a:endCxn id="17" idx="0"/>
          </p:cNvCxnSpPr>
          <p:nvPr/>
        </p:nvCxnSpPr>
        <p:spPr>
          <a:xfrm rot="5400000" flipH="1">
            <a:off x="4190206" y="6195218"/>
            <a:ext cx="714375" cy="1588"/>
          </a:xfrm>
          <a:prstGeom prst="curvedConnector5">
            <a:avLst>
              <a:gd name="adj1" fmla="val -31977"/>
              <a:gd name="adj2" fmla="val 88466688"/>
              <a:gd name="adj3" fmla="val 13197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Diamond 13"/>
          <p:cNvSpPr/>
          <p:nvPr/>
        </p:nvSpPr>
        <p:spPr>
          <a:xfrm>
            <a:off x="4597400" y="4651374"/>
            <a:ext cx="2352675" cy="715963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Gas pedal</a:t>
            </a:r>
          </a:p>
        </p:txBody>
      </p:sp>
      <p:cxnSp>
        <p:nvCxnSpPr>
          <p:cNvPr id="15" name="Straight Arrow Connector 14"/>
          <p:cNvCxnSpPr>
            <a:stCxn id="7" idx="2"/>
            <a:endCxn id="14" idx="0"/>
          </p:cNvCxnSpPr>
          <p:nvPr/>
        </p:nvCxnSpPr>
        <p:spPr>
          <a:xfrm rot="16200000" flipH="1">
            <a:off x="4987926" y="3865561"/>
            <a:ext cx="361950" cy="1209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7" idx="0"/>
          </p:cNvCxnSpPr>
          <p:nvPr/>
        </p:nvCxnSpPr>
        <p:spPr>
          <a:xfrm rot="10800000" flipV="1">
            <a:off x="4546600" y="5367337"/>
            <a:ext cx="1258888" cy="469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hape 17"/>
          <p:cNvCxnSpPr/>
          <p:nvPr/>
        </p:nvCxnSpPr>
        <p:spPr>
          <a:xfrm rot="5400000" flipH="1">
            <a:off x="5447506" y="5009356"/>
            <a:ext cx="714375" cy="1588"/>
          </a:xfrm>
          <a:prstGeom prst="curvedConnector5">
            <a:avLst>
              <a:gd name="adj1" fmla="val -31977"/>
              <a:gd name="adj2" fmla="val -87419801"/>
              <a:gd name="adj3" fmla="val 13197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525"/>
            <a:ext cx="8229600" cy="8874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do u program the PIC and LCD?</a:t>
            </a:r>
            <a:endParaRPr lang="en-US" dirty="0"/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265113" y="1160463"/>
            <a:ext cx="7626350" cy="439737"/>
          </a:xfrm>
        </p:spPr>
        <p:txBody>
          <a:bodyPr/>
          <a:lstStyle/>
          <a:p>
            <a:r>
              <a:rPr lang="en-US" sz="1800" smtClean="0"/>
              <a:t>Using the MPLAB IDE with the C18 compiler.</a:t>
            </a:r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2" cstate="print"/>
          <a:srcRect l="563" r="5063"/>
          <a:stretch>
            <a:fillRect/>
          </a:stretch>
        </p:blipFill>
        <p:spPr bwMode="auto">
          <a:xfrm>
            <a:off x="580720" y="1524000"/>
            <a:ext cx="79394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 Instrument Cluster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16275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Background of the Instrument Cluster is a Static image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Dynamic part will be: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RPM bars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Speed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Seatbelt icon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grpSp>
        <p:nvGrpSpPr>
          <p:cNvPr id="75" name="Group 74"/>
          <p:cNvGrpSpPr/>
          <p:nvPr/>
        </p:nvGrpSpPr>
        <p:grpSpPr>
          <a:xfrm>
            <a:off x="4038600" y="2362200"/>
            <a:ext cx="4530725" cy="1820863"/>
            <a:chOff x="3673475" y="2501900"/>
            <a:chExt cx="4530725" cy="1820863"/>
          </a:xfrm>
        </p:grpSpPr>
        <p:sp>
          <p:nvSpPr>
            <p:cNvPr id="76" name="Rectangle 75"/>
            <p:cNvSpPr/>
            <p:nvPr/>
          </p:nvSpPr>
          <p:spPr bwMode="auto">
            <a:xfrm>
              <a:off x="3673475" y="2501900"/>
              <a:ext cx="4530725" cy="18129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7" name="TextBox 4"/>
            <p:cNvSpPr txBox="1">
              <a:spLocks noChangeArrowheads="1"/>
            </p:cNvSpPr>
            <p:nvPr/>
          </p:nvSpPr>
          <p:spPr bwMode="auto">
            <a:xfrm>
              <a:off x="3756166" y="2573540"/>
              <a:ext cx="526909" cy="46176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</a:rPr>
                <a:t>EGN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</a:rPr>
                <a:t>Temp</a:t>
              </a:r>
            </a:p>
          </p:txBody>
        </p:sp>
        <p:sp>
          <p:nvSpPr>
            <p:cNvPr id="79" name="TextBox 5"/>
            <p:cNvSpPr txBox="1">
              <a:spLocks noChangeArrowheads="1"/>
            </p:cNvSpPr>
            <p:nvPr/>
          </p:nvSpPr>
          <p:spPr bwMode="auto">
            <a:xfrm>
              <a:off x="3803913" y="2950414"/>
              <a:ext cx="280864" cy="27705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80" name="TextBox 6"/>
            <p:cNvSpPr txBox="1">
              <a:spLocks noChangeArrowheads="1"/>
            </p:cNvSpPr>
            <p:nvPr/>
          </p:nvSpPr>
          <p:spPr bwMode="auto">
            <a:xfrm>
              <a:off x="3803913" y="3778473"/>
              <a:ext cx="266437" cy="27705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81" name="TextBox 8"/>
            <p:cNvSpPr txBox="1">
              <a:spLocks noChangeArrowheads="1"/>
            </p:cNvSpPr>
            <p:nvPr/>
          </p:nvSpPr>
          <p:spPr bwMode="auto">
            <a:xfrm>
              <a:off x="4720895" y="2610670"/>
              <a:ext cx="417129" cy="27705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Gas</a:t>
              </a:r>
            </a:p>
          </p:txBody>
        </p:sp>
        <p:sp>
          <p:nvSpPr>
            <p:cNvPr id="82" name="TextBox 9"/>
            <p:cNvSpPr txBox="1">
              <a:spLocks noChangeArrowheads="1"/>
            </p:cNvSpPr>
            <p:nvPr/>
          </p:nvSpPr>
          <p:spPr bwMode="auto">
            <a:xfrm>
              <a:off x="4802043" y="2942429"/>
              <a:ext cx="255214" cy="27705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83" name="TextBox 10"/>
            <p:cNvSpPr txBox="1">
              <a:spLocks noChangeArrowheads="1"/>
            </p:cNvSpPr>
            <p:nvPr/>
          </p:nvSpPr>
          <p:spPr bwMode="auto">
            <a:xfrm>
              <a:off x="4797232" y="3791390"/>
              <a:ext cx="260025" cy="27705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84" name="TextBox 11"/>
            <p:cNvSpPr txBox="1">
              <a:spLocks noChangeArrowheads="1"/>
            </p:cNvSpPr>
            <p:nvPr/>
          </p:nvSpPr>
          <p:spPr bwMode="auto">
            <a:xfrm>
              <a:off x="7543800" y="2667000"/>
              <a:ext cx="566217" cy="46176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</a:rPr>
                <a:t>RPM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</a:rPr>
                <a:t>x1000</a:t>
              </a:r>
            </a:p>
          </p:txBody>
        </p:sp>
        <p:sp>
          <p:nvSpPr>
            <p:cNvPr id="85" name="TextBox 12"/>
            <p:cNvSpPr txBox="1">
              <a:spLocks noChangeArrowheads="1"/>
            </p:cNvSpPr>
            <p:nvPr/>
          </p:nvSpPr>
          <p:spPr bwMode="auto">
            <a:xfrm rot="16200000">
              <a:off x="6769682" y="3517319"/>
              <a:ext cx="1337311" cy="24627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>
                  <a:solidFill>
                    <a:schemeClr val="bg1"/>
                  </a:solidFill>
                  <a:latin typeface="Calibri" pitchFamily="34" charset="0"/>
                </a:rPr>
                <a:t>1    2    3    4    5    6    7</a:t>
              </a:r>
            </a:p>
          </p:txBody>
        </p:sp>
        <p:sp>
          <p:nvSpPr>
            <p:cNvPr id="86" name="TextBox 13"/>
            <p:cNvSpPr txBox="1">
              <a:spLocks noChangeArrowheads="1"/>
            </p:cNvSpPr>
            <p:nvPr/>
          </p:nvSpPr>
          <p:spPr bwMode="auto">
            <a:xfrm>
              <a:off x="5424396" y="4045707"/>
              <a:ext cx="1055164" cy="27705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0 8 6 7 4 5 . 8</a:t>
              </a: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2" cstate="print"/>
            <a:srcRect l="63454" t="8415" r="30719" b="77068"/>
            <a:stretch>
              <a:fillRect/>
            </a:stretch>
          </p:blipFill>
          <p:spPr bwMode="auto">
            <a:xfrm>
              <a:off x="6340475" y="2590800"/>
              <a:ext cx="355212" cy="39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2" cstate="print"/>
            <a:srcRect l="38463" t="5000" r="55527" b="82268"/>
            <a:stretch>
              <a:fillRect/>
            </a:stretch>
          </p:blipFill>
          <p:spPr bwMode="auto">
            <a:xfrm>
              <a:off x="6858000" y="2590800"/>
              <a:ext cx="366386" cy="349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2" cstate="print"/>
            <a:srcRect l="20955" t="16190" r="74409" b="73083"/>
            <a:stretch>
              <a:fillRect/>
            </a:stretch>
          </p:blipFill>
          <p:spPr bwMode="auto">
            <a:xfrm>
              <a:off x="6691181" y="3263900"/>
              <a:ext cx="411294" cy="428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2" cstate="print"/>
            <a:srcRect l="52318" t="8031" r="43120" b="83810"/>
            <a:stretch>
              <a:fillRect/>
            </a:stretch>
          </p:blipFill>
          <p:spPr bwMode="auto">
            <a:xfrm>
              <a:off x="5807075" y="2667000"/>
              <a:ext cx="278116" cy="223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1" name="Group 90"/>
            <p:cNvGrpSpPr>
              <a:grpSpLocks/>
            </p:cNvGrpSpPr>
            <p:nvPr/>
          </p:nvGrpSpPr>
          <p:grpSpPr bwMode="auto">
            <a:xfrm>
              <a:off x="3883023" y="3179754"/>
              <a:ext cx="107950" cy="625474"/>
              <a:chOff x="5490793" y="5457554"/>
              <a:chExt cx="107943" cy="625346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490793" y="5606748"/>
                <a:ext cx="107943" cy="5872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490793" y="5692456"/>
                <a:ext cx="107943" cy="58725"/>
              </a:xfrm>
              <a:prstGeom prst="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5490793" y="5774989"/>
                <a:ext cx="107943" cy="58725"/>
              </a:xfrm>
              <a:prstGeom prst="rect">
                <a:avLst/>
              </a:prstGeom>
              <a:solidFill>
                <a:srgbClr val="99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490793" y="5859108"/>
                <a:ext cx="107943" cy="57138"/>
              </a:xfrm>
              <a:prstGeom prst="rect">
                <a:avLst/>
              </a:prstGeom>
              <a:solidFill>
                <a:srgbClr val="66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5490793" y="5941641"/>
                <a:ext cx="107943" cy="58726"/>
              </a:xfrm>
              <a:prstGeom prst="rect">
                <a:avLst/>
              </a:prstGeom>
              <a:solidFill>
                <a:srgbClr val="33CC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490793" y="6024174"/>
                <a:ext cx="107943" cy="58726"/>
              </a:xfrm>
              <a:prstGeom prst="rect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5490793" y="5532151"/>
                <a:ext cx="107943" cy="58726"/>
              </a:xfrm>
              <a:prstGeom prst="rect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5490793" y="5457554"/>
                <a:ext cx="107943" cy="58725"/>
              </a:xfrm>
              <a:prstGeom prst="rect">
                <a:avLst/>
              </a:prstGeom>
              <a:solidFill>
                <a:srgbClr val="CC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2" name="Group 91"/>
            <p:cNvGrpSpPr>
              <a:grpSpLocks/>
            </p:cNvGrpSpPr>
            <p:nvPr/>
          </p:nvGrpSpPr>
          <p:grpSpPr bwMode="auto">
            <a:xfrm>
              <a:off x="4879973" y="3198803"/>
              <a:ext cx="107950" cy="627061"/>
              <a:chOff x="5490753" y="5457204"/>
              <a:chExt cx="107943" cy="626933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490753" y="5606398"/>
                <a:ext cx="107943" cy="5872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490753" y="5693692"/>
                <a:ext cx="107943" cy="57138"/>
              </a:xfrm>
              <a:prstGeom prst="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490753" y="5776225"/>
                <a:ext cx="107943" cy="58726"/>
              </a:xfrm>
              <a:prstGeom prst="rect">
                <a:avLst/>
              </a:prstGeom>
              <a:solidFill>
                <a:srgbClr val="99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90753" y="5858758"/>
                <a:ext cx="107943" cy="58726"/>
              </a:xfrm>
              <a:prstGeom prst="rect">
                <a:avLst/>
              </a:prstGeom>
              <a:solidFill>
                <a:srgbClr val="66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490753" y="5942879"/>
                <a:ext cx="107943" cy="58725"/>
              </a:xfrm>
              <a:prstGeom prst="rect">
                <a:avLst/>
              </a:prstGeom>
              <a:solidFill>
                <a:srgbClr val="33CC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490753" y="6025412"/>
                <a:ext cx="107943" cy="58725"/>
              </a:xfrm>
              <a:prstGeom prst="rect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490753" y="5531801"/>
                <a:ext cx="107943" cy="58726"/>
              </a:xfrm>
              <a:prstGeom prst="rect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490753" y="5457204"/>
                <a:ext cx="107943" cy="58725"/>
              </a:xfrm>
              <a:prstGeom prst="rect">
                <a:avLst/>
              </a:prstGeom>
              <a:solidFill>
                <a:srgbClr val="CC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3" name="Group 92"/>
            <p:cNvGrpSpPr>
              <a:grpSpLocks/>
            </p:cNvGrpSpPr>
            <p:nvPr/>
          </p:nvGrpSpPr>
          <p:grpSpPr bwMode="auto">
            <a:xfrm>
              <a:off x="7543769" y="3111503"/>
              <a:ext cx="184185" cy="1142996"/>
              <a:chOff x="7544301" y="3111023"/>
              <a:chExt cx="184174" cy="1142774"/>
            </a:xfrm>
          </p:grpSpPr>
          <p:sp>
            <p:nvSpPr>
              <p:cNvPr id="97" name="Rectangle 96"/>
              <p:cNvSpPr/>
              <p:nvPr/>
            </p:nvSpPr>
            <p:spPr>
              <a:xfrm rot="5400000" flipV="1">
                <a:off x="7612586" y="4137909"/>
                <a:ext cx="63497" cy="168280"/>
              </a:xfrm>
              <a:prstGeom prst="rect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5400000">
                <a:off x="7590365" y="3064975"/>
                <a:ext cx="76186" cy="168281"/>
              </a:xfrm>
              <a:prstGeom prst="rect">
                <a:avLst/>
              </a:prstGeom>
              <a:solidFill>
                <a:srgbClr val="CC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5400000">
                <a:off x="7596709" y="3223689"/>
                <a:ext cx="63498" cy="168283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5400000">
                <a:off x="7598308" y="3377658"/>
                <a:ext cx="76186" cy="152392"/>
              </a:xfrm>
              <a:prstGeom prst="rect">
                <a:avLst/>
              </a:prstGeom>
              <a:solidFill>
                <a:srgbClr val="99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5400000">
                <a:off x="7590349" y="3674451"/>
                <a:ext cx="76187" cy="168283"/>
              </a:xfrm>
              <a:prstGeom prst="rect">
                <a:avLst/>
              </a:prstGeom>
              <a:solidFill>
                <a:srgbClr val="33CC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5400000">
                <a:off x="7598312" y="3834770"/>
                <a:ext cx="76183" cy="152392"/>
              </a:xfrm>
              <a:prstGeom prst="rect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94" name="TextBox 14"/>
            <p:cNvSpPr txBox="1">
              <a:spLocks noChangeArrowheads="1"/>
            </p:cNvSpPr>
            <p:nvPr/>
          </p:nvSpPr>
          <p:spPr bwMode="auto">
            <a:xfrm>
              <a:off x="5682311" y="3816959"/>
              <a:ext cx="537201" cy="27705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MPH</a:t>
              </a:r>
            </a:p>
          </p:txBody>
        </p:sp>
        <p:sp>
          <p:nvSpPr>
            <p:cNvPr id="95" name="TextBox 74"/>
            <p:cNvSpPr txBox="1">
              <a:spLocks noChangeArrowheads="1"/>
            </p:cNvSpPr>
            <p:nvPr/>
          </p:nvSpPr>
          <p:spPr bwMode="auto">
            <a:xfrm>
              <a:off x="5562600" y="3227036"/>
              <a:ext cx="715305" cy="64646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3600" dirty="0">
                  <a:solidFill>
                    <a:schemeClr val="bg1"/>
                  </a:solidFill>
                  <a:latin typeface="Stencil" pitchFamily="82" charset="0"/>
                  <a:ea typeface="Aharoni"/>
                  <a:cs typeface="Aharoni"/>
                </a:rPr>
                <a:t>45</a:t>
              </a: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8029575" y="3433763"/>
              <a:ext cx="46038" cy="4603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9" name="Rectangle 118"/>
          <p:cNvSpPr/>
          <p:nvPr/>
        </p:nvSpPr>
        <p:spPr bwMode="auto">
          <a:xfrm rot="5400000" flipV="1">
            <a:off x="7977191" y="3833810"/>
            <a:ext cx="63509" cy="16829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Rectangle 119"/>
          <p:cNvSpPr/>
          <p:nvPr/>
        </p:nvSpPr>
        <p:spPr bwMode="auto">
          <a:xfrm rot="5400000" flipV="1">
            <a:off x="7961300" y="3376610"/>
            <a:ext cx="63509" cy="16829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Approach</a:t>
            </a:r>
          </a:p>
        </p:txBody>
      </p:sp>
      <p:sp>
        <p:nvSpPr>
          <p:cNvPr id="3174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Simulation</a:t>
            </a:r>
          </a:p>
          <a:p>
            <a:pPr>
              <a:buNone/>
            </a:pPr>
            <a:endParaRPr lang="en-US" dirty="0" smtClean="0"/>
          </a:p>
          <a:p>
            <a:pPr lvl="2"/>
            <a:r>
              <a:rPr lang="en-US" dirty="0" smtClean="0"/>
              <a:t>Modular – customizable 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Mobile – easy to transport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Less Risk – no damage to a real vehicle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Font typeface="Arial" charset="0"/>
              <a:buNone/>
            </a:pPr>
            <a:endParaRPr lang="en-US" dirty="0" smtClean="0"/>
          </a:p>
          <a:p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 and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pedal implemented</a:t>
            </a:r>
          </a:p>
          <a:p>
            <a:r>
              <a:rPr lang="en-US" dirty="0" smtClean="0"/>
              <a:t>Flex sensor implemented</a:t>
            </a:r>
          </a:p>
          <a:p>
            <a:r>
              <a:rPr lang="en-US" dirty="0" smtClean="0"/>
              <a:t>Buckle implemented</a:t>
            </a:r>
          </a:p>
          <a:p>
            <a:r>
              <a:rPr lang="en-US" dirty="0" smtClean="0"/>
              <a:t>LCD implemented</a:t>
            </a:r>
          </a:p>
          <a:p>
            <a:endParaRPr lang="en-US" dirty="0" smtClean="0"/>
          </a:p>
          <a:p>
            <a:r>
              <a:rPr lang="en-US" dirty="0" smtClean="0"/>
              <a:t>Only difficulty was not being able to fill up the whole screen.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457200"/>
          <a:ext cx="84582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019800"/>
            <a:ext cx="26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Expenditure: $954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i="1" dirty="0" smtClean="0"/>
              <a:t>The production cost shall not exceed </a:t>
            </a:r>
            <a:r>
              <a:rPr lang="en-US" i="1" dirty="0" smtClean="0">
                <a:solidFill>
                  <a:srgbClr val="00B050"/>
                </a:solidFill>
              </a:rPr>
              <a:t>$1000.00</a:t>
            </a:r>
          </a:p>
          <a:p>
            <a:endParaRPr lang="en-US" i="1" dirty="0" smtClean="0"/>
          </a:p>
          <a:p>
            <a:r>
              <a:rPr lang="en-US" dirty="0" smtClean="0"/>
              <a:t>Overall, the group is satisfied with the spending on the project, though we acknowledge that we could have saved more had it not been for a few mishaps.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PROJECT MILESTONE</a:t>
            </a:r>
            <a:endParaRPr lang="en-US" dirty="0"/>
          </a:p>
        </p:txBody>
      </p:sp>
      <p:graphicFrame>
        <p:nvGraphicFramePr>
          <p:cNvPr id="98306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4572000"/>
          <a:ext cx="6223000" cy="1779587"/>
        </p:xfrm>
        <a:graphic>
          <a:graphicData uri="http://schemas.openxmlformats.org/presentationml/2006/ole">
            <p:oleObj spid="_x0000_s98306" name="Worksheet" r:id="rId3" imgW="8407091" imgH="2158921" progId="Excel.Sheet.8">
              <p:embed/>
            </p:oleObj>
          </a:graphicData>
        </a:graphic>
      </p:graphicFrame>
      <p:pic>
        <p:nvPicPr>
          <p:cNvPr id="98307" name="Picture 9" descr="Screen shot 2010-09-21 at 3.04.40 P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914400"/>
            <a:ext cx="42799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TextBox 10"/>
          <p:cNvSpPr txBox="1">
            <a:spLocks noChangeArrowheads="1"/>
          </p:cNvSpPr>
          <p:nvPr/>
        </p:nvSpPr>
        <p:spPr bwMode="auto">
          <a:xfrm>
            <a:off x="914400" y="1447800"/>
            <a:ext cx="2778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Proposed Project Milestone</a:t>
            </a:r>
          </a:p>
          <a:p>
            <a:pPr algn="ctr"/>
            <a:r>
              <a:rPr lang="en-US">
                <a:latin typeface="Calibri" pitchFamily="34" charset="0"/>
              </a:rPr>
              <a:t>May 2010</a:t>
            </a:r>
          </a:p>
        </p:txBody>
      </p:sp>
      <p:sp>
        <p:nvSpPr>
          <p:cNvPr id="13" name="Bent Arrow 12"/>
          <p:cNvSpPr/>
          <p:nvPr/>
        </p:nvSpPr>
        <p:spPr>
          <a:xfrm flipV="1">
            <a:off x="2209800" y="2133600"/>
            <a:ext cx="1295400" cy="3048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8310" name="TextBox 13"/>
          <p:cNvSpPr txBox="1">
            <a:spLocks noChangeArrowheads="1"/>
          </p:cNvSpPr>
          <p:nvPr/>
        </p:nvSpPr>
        <p:spPr bwMode="auto">
          <a:xfrm>
            <a:off x="685800" y="3276600"/>
            <a:ext cx="21955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As of</a:t>
            </a:r>
            <a:r>
              <a:rPr lang="en-US" dirty="0" smtClean="0">
                <a:latin typeface="Calibri" pitchFamily="34" charset="0"/>
              </a:rPr>
              <a:t> December </a:t>
            </a:r>
            <a:r>
              <a:rPr lang="en-US" dirty="0">
                <a:latin typeface="Calibri" pitchFamily="34" charset="0"/>
              </a:rPr>
              <a:t>2010</a:t>
            </a:r>
          </a:p>
        </p:txBody>
      </p:sp>
      <p:sp>
        <p:nvSpPr>
          <p:cNvPr id="15" name="Bent Arrow 14"/>
          <p:cNvSpPr/>
          <p:nvPr/>
        </p:nvSpPr>
        <p:spPr>
          <a:xfrm rot="5400000">
            <a:off x="2781300" y="3619500"/>
            <a:ext cx="762000" cy="381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33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pic>
        <p:nvPicPr>
          <p:cNvPr id="6" name="Content Placeholder 5" descr="Screen shot 2010-11-27 at 11.21.56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752600"/>
            <a:ext cx="5587302" cy="3593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Approach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r>
              <a:rPr lang="en-US" dirty="0" smtClean="0"/>
              <a:t>2 Sub-Systems</a:t>
            </a:r>
          </a:p>
          <a:p>
            <a:pPr lvl="1"/>
            <a:r>
              <a:rPr lang="en-US" dirty="0" smtClean="0"/>
              <a:t>A simulation sub system, controlling the HUD/PMD, with a gas pedal, seat and LCD.</a:t>
            </a:r>
          </a:p>
          <a:p>
            <a:pPr lvl="1"/>
            <a:r>
              <a:rPr lang="en-US" dirty="0" smtClean="0"/>
              <a:t>A sub system for the touch screen which provides an interface for ambient temperature and compass.</a:t>
            </a:r>
          </a:p>
          <a:p>
            <a:pPr lvl="1"/>
            <a:r>
              <a:rPr lang="en-US" dirty="0" smtClean="0"/>
              <a:t>This allows independent development</a:t>
            </a:r>
          </a:p>
          <a:p>
            <a:pPr lvl="2"/>
            <a:r>
              <a:rPr lang="en-US" dirty="0" smtClean="0"/>
              <a:t>Each sub-system is developed individually</a:t>
            </a:r>
          </a:p>
          <a:p>
            <a:pPr lvl="2"/>
            <a:r>
              <a:rPr lang="en-US" dirty="0" smtClean="0"/>
              <a:t>Minimizes dependencies between systems</a:t>
            </a:r>
          </a:p>
          <a:p>
            <a:pPr lvl="2"/>
            <a:r>
              <a:rPr lang="en-US" dirty="0" smtClean="0"/>
              <a:t>Project can continue to progress despite delays in other systems</a:t>
            </a:r>
          </a:p>
          <a:p>
            <a:pPr lvl="2">
              <a:buFont typeface="Arial" charset="0"/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simulation of the dash board will be in a 4’ wide x 4’ tall x 2’ deep wooden box.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143000" y="2590800"/>
            <a:ext cx="4495800" cy="4103132"/>
            <a:chOff x="1143000" y="1688068"/>
            <a:chExt cx="5486400" cy="5005864"/>
          </a:xfrm>
        </p:grpSpPr>
        <p:sp>
          <p:nvSpPr>
            <p:cNvPr id="22" name="TextBox 12"/>
            <p:cNvSpPr txBox="1"/>
            <p:nvPr/>
          </p:nvSpPr>
          <p:spPr>
            <a:xfrm>
              <a:off x="1143000" y="4267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48”</a:t>
              </a:r>
              <a:endParaRPr lang="en-US" dirty="0"/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3429000" y="6324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48”</a:t>
              </a:r>
              <a:endParaRPr lang="en-US" dirty="0"/>
            </a:p>
          </p:txBody>
        </p:sp>
        <p:sp>
          <p:nvSpPr>
            <p:cNvPr id="25" name="TextBox 14"/>
            <p:cNvSpPr txBox="1"/>
            <p:nvPr/>
          </p:nvSpPr>
          <p:spPr>
            <a:xfrm>
              <a:off x="2362200" y="16880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16”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2476500" y="2247899"/>
              <a:ext cx="68580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3581400" y="6096000"/>
              <a:ext cx="4572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2" idx="3"/>
            </p:cNvCxnSpPr>
            <p:nvPr/>
          </p:nvCxnSpPr>
          <p:spPr>
            <a:xfrm flipH="1" flipV="1">
              <a:off x="1600200" y="4425434"/>
              <a:ext cx="914400" cy="264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ube 28"/>
            <p:cNvSpPr/>
            <p:nvPr/>
          </p:nvSpPr>
          <p:spPr>
            <a:xfrm>
              <a:off x="2514600" y="2438400"/>
              <a:ext cx="4114800" cy="3429000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9" idx="1"/>
              <a:endCxn id="29" idx="3"/>
            </p:cNvCxnSpPr>
            <p:nvPr/>
          </p:nvCxnSpPr>
          <p:spPr>
            <a:xfrm rot="16200000" flipH="1">
              <a:off x="2857500" y="4581525"/>
              <a:ext cx="2571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Simulation (Front)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sz="2000" dirty="0" smtClean="0"/>
              <a:t>Inside the front, the user will see the custom dashboard.</a:t>
            </a:r>
          </a:p>
          <a:p>
            <a:r>
              <a:rPr lang="en-US" sz="2000" dirty="0" smtClean="0"/>
              <a:t>There will be a main button to power on the instrument cluster, which can be changed from dashboard to windshield and to turn on the touch screen.</a:t>
            </a:r>
          </a:p>
          <a:p>
            <a:r>
              <a:rPr lang="en-US" sz="2000" dirty="0" smtClean="0"/>
              <a:t>Insert front image</a:t>
            </a:r>
          </a:p>
          <a:p>
            <a:endParaRPr lang="en-US" sz="2000" dirty="0"/>
          </a:p>
        </p:txBody>
      </p:sp>
      <p:pic>
        <p:nvPicPr>
          <p:cNvPr id="147457" name="Picture 1" descr="G:\DCIM\102CANON\IMG_6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4478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Simulator (Rear)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Inside the rear, there will be all of the electrical components and optical equipment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146433" name="Picture 1" descr="G:\DCIM\102CANON\IMG_6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51308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2311</TotalTime>
  <Words>1119</Words>
  <Application>Microsoft Office PowerPoint</Application>
  <PresentationFormat>On-screen Show (4:3)</PresentationFormat>
  <Paragraphs>361</Paragraphs>
  <Slides>54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Aspect</vt:lpstr>
      <vt:lpstr>Worksheet</vt:lpstr>
      <vt:lpstr>A2D </vt:lpstr>
      <vt:lpstr>Agenda</vt:lpstr>
      <vt:lpstr>What is it?</vt:lpstr>
      <vt:lpstr>Goals and Objectives</vt:lpstr>
      <vt:lpstr>Design Approach</vt:lpstr>
      <vt:lpstr>Design Approach</vt:lpstr>
      <vt:lpstr>Simulation Design</vt:lpstr>
      <vt:lpstr>Inside the Simulation (Front)</vt:lpstr>
      <vt:lpstr>Inside the Simulator (Rear)</vt:lpstr>
      <vt:lpstr>Specifications</vt:lpstr>
      <vt:lpstr>Overall BD</vt:lpstr>
      <vt:lpstr>Sensors</vt:lpstr>
      <vt:lpstr>Slide 13</vt:lpstr>
      <vt:lpstr>DESIGN &amp; COMPONENT DECISION  </vt:lpstr>
      <vt:lpstr> Outside Temperature Sensing System Schematic   </vt:lpstr>
      <vt:lpstr>DESIGN &amp; COMPONENT DECISION  </vt:lpstr>
      <vt:lpstr>Honeywell HMC6352   2-Axis Magnetic Sensor Schematic</vt:lpstr>
      <vt:lpstr>C) Power Locking Mechanism</vt:lpstr>
      <vt:lpstr>Power Locking Mechanism Schematic</vt:lpstr>
      <vt:lpstr>D)  Vehicle Restraint System </vt:lpstr>
      <vt:lpstr>Vehicle Restraint System Schematic </vt:lpstr>
      <vt:lpstr>Project difficulties</vt:lpstr>
      <vt:lpstr>Project Successes </vt:lpstr>
      <vt:lpstr>Optical Design</vt:lpstr>
      <vt:lpstr>Dual Operation Display system</vt:lpstr>
      <vt:lpstr>Final Components</vt:lpstr>
      <vt:lpstr>Optical Design</vt:lpstr>
      <vt:lpstr>Comparison</vt:lpstr>
      <vt:lpstr>Lens</vt:lpstr>
      <vt:lpstr>LCD</vt:lpstr>
      <vt:lpstr>Optical Successes and Difficulties</vt:lpstr>
      <vt:lpstr>Photograph</vt:lpstr>
      <vt:lpstr>Touch Screen</vt:lpstr>
      <vt:lpstr>Touch Screen Components</vt:lpstr>
      <vt:lpstr>Pin Mapping ATMEGA328</vt:lpstr>
      <vt:lpstr>Capturing Touch </vt:lpstr>
      <vt:lpstr>Images to The Screen</vt:lpstr>
      <vt:lpstr>Touch Screen GUI</vt:lpstr>
      <vt:lpstr>Touch Screen Block Diagram</vt:lpstr>
      <vt:lpstr>Touch display Schematics power</vt:lpstr>
      <vt:lpstr>Touch display Schematics</vt:lpstr>
      <vt:lpstr>System Success to date</vt:lpstr>
      <vt:lpstr>Instrument Cluster Design</vt:lpstr>
      <vt:lpstr>Design Flow of the Instrument Cluster</vt:lpstr>
      <vt:lpstr>Schematic of the Instrument Cluster</vt:lpstr>
      <vt:lpstr>PCB of the Instrument Cluster</vt:lpstr>
      <vt:lpstr>Program Flow Diagram for the PIC18F4550</vt:lpstr>
      <vt:lpstr>How do u program the PIC and LCD?</vt:lpstr>
      <vt:lpstr>Graphic Instrument Cluster Design</vt:lpstr>
      <vt:lpstr>Successes and Problems</vt:lpstr>
      <vt:lpstr>Slide 51</vt:lpstr>
      <vt:lpstr>Budget</vt:lpstr>
      <vt:lpstr>PROJECT MILESTONE</vt:lpstr>
      <vt:lpstr>Questions?</vt:lpstr>
    </vt:vector>
  </TitlesOfParts>
  <Company>UCF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A2D HUD Instrument Cluster with Touch Screen Command Center</dc:title>
  <dc:creator>Faculty</dc:creator>
  <cp:lastModifiedBy>Frank</cp:lastModifiedBy>
  <cp:revision>131</cp:revision>
  <dcterms:created xsi:type="dcterms:W3CDTF">2010-12-03T06:07:14Z</dcterms:created>
  <dcterms:modified xsi:type="dcterms:W3CDTF">2010-12-03T17:34:25Z</dcterms:modified>
</cp:coreProperties>
</file>