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376" r:id="rId2"/>
    <p:sldId id="377" r:id="rId3"/>
    <p:sldId id="378" r:id="rId4"/>
    <p:sldId id="353"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4" r:id="rId40"/>
    <p:sldId id="355" r:id="rId41"/>
    <p:sldId id="356" r:id="rId42"/>
    <p:sldId id="357" r:id="rId43"/>
    <p:sldId id="358" r:id="rId44"/>
    <p:sldId id="359" r:id="rId45"/>
    <p:sldId id="363" r:id="rId46"/>
    <p:sldId id="364" r:id="rId47"/>
    <p:sldId id="365" r:id="rId48"/>
    <p:sldId id="366" r:id="rId49"/>
    <p:sldId id="367" r:id="rId50"/>
    <p:sldId id="368" r:id="rId51"/>
    <p:sldId id="369" r:id="rId52"/>
    <p:sldId id="370"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60" r:id="rId66"/>
    <p:sldId id="371" r:id="rId67"/>
    <p:sldId id="372" r:id="rId68"/>
    <p:sldId id="373" r:id="rId69"/>
    <p:sldId id="374" r:id="rId70"/>
    <p:sldId id="375" r:id="rId71"/>
    <p:sldId id="315" r:id="rId72"/>
    <p:sldId id="37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ed" initials="J" lastIdx="2" clrIdx="0"/>
  <p:cmAuthor id="1" name="Faculty" initials="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00" autoAdjust="0"/>
  </p:normalViewPr>
  <p:slideViewPr>
    <p:cSldViewPr snapToGrid="0" snapToObjects="1">
      <p:cViewPr varScale="1">
        <p:scale>
          <a:sx n="63" d="100"/>
          <a:sy n="63" d="100"/>
        </p:scale>
        <p:origin x="-13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Book1!Sheet1!Content%20Placeholder%206"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hPercent val="172"/>
      <c:depthPercent val="100"/>
      <c:perspective val="30"/>
    </c:view3D>
    <c:plotArea>
      <c:layout>
        <c:manualLayout>
          <c:layoutTarget val="inner"/>
          <c:xMode val="edge"/>
          <c:yMode val="edge"/>
          <c:x val="0.27575929571303576"/>
          <c:y val="0"/>
          <c:w val="0.67812335958005265"/>
          <c:h val="0.8671536691475209"/>
        </c:manualLayout>
      </c:layout>
      <c:bar3DChart>
        <c:barDir val="bar"/>
        <c:grouping val="stacked"/>
        <c:ser>
          <c:idx val="0"/>
          <c:order val="0"/>
          <c:tx>
            <c:strRef>
              <c:f>'[Chart in Book1]Sheet1'!$B$1</c:f>
              <c:strCache>
                <c:ptCount val="1"/>
                <c:pt idx="0">
                  <c:v>Percentage Complete</c:v>
                </c:pt>
              </c:strCache>
            </c:strRef>
          </c:tx>
          <c:spPr>
            <a:solidFill>
              <a:schemeClr val="tx1"/>
            </a:solidFill>
          </c:spPr>
          <c:dLbls>
            <c:dLbl>
              <c:idx val="0"/>
              <c:layout>
                <c:manualLayout>
                  <c:x val="0.22587618930446224"/>
                  <c:y val="4.3905440873944809E-2"/>
                </c:manualLayout>
              </c:layout>
              <c:spPr/>
              <c:txPr>
                <a:bodyPr/>
                <a:lstStyle/>
                <a:p>
                  <a:pPr>
                    <a:defRPr/>
                  </a:pPr>
                  <a:endParaRPr lang="en-US"/>
                </a:p>
              </c:txPr>
              <c:showVal val="1"/>
            </c:dLbl>
            <c:dLbl>
              <c:idx val="1"/>
              <c:layout>
                <c:manualLayout>
                  <c:x val="8.9924494035402258E-2"/>
                  <c:y val="2.4508939992609231E-3"/>
                </c:manualLayout>
              </c:layout>
              <c:spPr/>
              <c:txPr>
                <a:bodyPr/>
                <a:lstStyle/>
                <a:p>
                  <a:pPr>
                    <a:defRPr/>
                  </a:pPr>
                  <a:endParaRPr lang="en-US"/>
                </a:p>
              </c:txPr>
              <c:showVal val="1"/>
            </c:dLbl>
            <c:dLbl>
              <c:idx val="2"/>
              <c:layout>
                <c:manualLayout>
                  <c:x val="0.223278974014504"/>
                  <c:y val="0.12181680358547239"/>
                </c:manualLayout>
              </c:layout>
              <c:spPr/>
              <c:txPr>
                <a:bodyPr/>
                <a:lstStyle/>
                <a:p>
                  <a:pPr>
                    <a:defRPr/>
                  </a:pPr>
                  <a:endParaRPr lang="en-US"/>
                </a:p>
              </c:txPr>
              <c:showVal val="1"/>
            </c:dLbl>
            <c:dLbl>
              <c:idx val="3"/>
              <c:layout>
                <c:manualLayout>
                  <c:x val="0.16822297686722845"/>
                  <c:y val="2.1075641718070505E-2"/>
                </c:manualLayout>
              </c:layout>
              <c:spPr/>
              <c:txPr>
                <a:bodyPr/>
                <a:lstStyle/>
                <a:p>
                  <a:pPr>
                    <a:defRPr/>
                  </a:pPr>
                  <a:endParaRPr lang="en-US"/>
                </a:p>
              </c:txPr>
              <c:showVal val="1"/>
            </c:dLbl>
            <c:dLbl>
              <c:idx val="4"/>
              <c:layout>
                <c:manualLayout>
                  <c:x val="0.24807528205893697"/>
                  <c:y val="4.1778333664970572E-2"/>
                </c:manualLayout>
              </c:layout>
              <c:spPr/>
              <c:txPr>
                <a:bodyPr/>
                <a:lstStyle/>
                <a:p>
                  <a:pPr>
                    <a:defRPr/>
                  </a:pPr>
                  <a:endParaRPr lang="en-US"/>
                </a:p>
              </c:txPr>
              <c:showVal val="1"/>
            </c:dLbl>
            <c:dLbl>
              <c:idx val="5"/>
              <c:layout>
                <c:manualLayout>
                  <c:x val="0.25793136047567516"/>
                  <c:y val="9.1947279153282768E-2"/>
                </c:manualLayout>
              </c:layout>
              <c:spPr/>
              <c:txPr>
                <a:bodyPr/>
                <a:lstStyle/>
                <a:p>
                  <a:pPr>
                    <a:defRPr/>
                  </a:pPr>
                  <a:endParaRPr lang="en-US"/>
                </a:p>
              </c:txPr>
              <c:showVal val="1"/>
            </c:dLbl>
            <c:dLbl>
              <c:idx val="6"/>
              <c:layout>
                <c:manualLayout>
                  <c:x val="0.33963398129921407"/>
                  <c:y val="2.7705362843158207E-2"/>
                </c:manualLayout>
              </c:layout>
              <c:spPr/>
              <c:txPr>
                <a:bodyPr/>
                <a:lstStyle/>
                <a:p>
                  <a:pPr>
                    <a:defRPr/>
                  </a:pPr>
                  <a:endParaRPr lang="en-US"/>
                </a:p>
              </c:txPr>
              <c:showVal val="1"/>
            </c:dLbl>
            <c:dLbl>
              <c:idx val="7"/>
              <c:layout>
                <c:manualLayout>
                  <c:x val="0.35550022555774358"/>
                  <c:y val="3.2048130807973467E-2"/>
                </c:manualLayout>
              </c:layout>
              <c:spPr/>
              <c:txPr>
                <a:bodyPr/>
                <a:lstStyle/>
                <a:p>
                  <a:pPr>
                    <a:defRPr/>
                  </a:pPr>
                  <a:endParaRPr lang="en-US"/>
                </a:p>
              </c:txPr>
              <c:showVal val="1"/>
            </c:dLbl>
            <c:showVal val="1"/>
          </c:dLbls>
          <c:cat>
            <c:strRef>
              <c:f>'[Chart in Book1]Sheet1'!$A$2:$A$7</c:f>
              <c:strCache>
                <c:ptCount val="6"/>
                <c:pt idx="0">
                  <c:v>Total</c:v>
                </c:pt>
                <c:pt idx="1">
                  <c:v>Testing</c:v>
                </c:pt>
                <c:pt idx="2">
                  <c:v>Parts Ordered</c:v>
                </c:pt>
                <c:pt idx="3">
                  <c:v>Programming</c:v>
                </c:pt>
                <c:pt idx="4">
                  <c:v>Design</c:v>
                </c:pt>
                <c:pt idx="5">
                  <c:v>Research</c:v>
                </c:pt>
              </c:strCache>
            </c:strRef>
          </c:cat>
          <c:val>
            <c:numRef>
              <c:f>'[Chart in Book1]Sheet1'!$B$2:$B$7</c:f>
              <c:numCache>
                <c:formatCode>0.0%</c:formatCode>
                <c:ptCount val="6"/>
                <c:pt idx="0">
                  <c:v>0.4</c:v>
                </c:pt>
                <c:pt idx="1">
                  <c:v>0.2</c:v>
                </c:pt>
                <c:pt idx="2">
                  <c:v>0.95000000000000062</c:v>
                </c:pt>
                <c:pt idx="3">
                  <c:v>0.5</c:v>
                </c:pt>
                <c:pt idx="4">
                  <c:v>0.8</c:v>
                </c:pt>
                <c:pt idx="5">
                  <c:v>0.9</c:v>
                </c:pt>
              </c:numCache>
            </c:numRef>
          </c:val>
        </c:ser>
        <c:shape val="box"/>
        <c:axId val="42515072"/>
        <c:axId val="42529152"/>
        <c:axId val="0"/>
      </c:bar3DChart>
      <c:catAx>
        <c:axId val="42515072"/>
        <c:scaling>
          <c:orientation val="minMax"/>
        </c:scaling>
        <c:axPos val="l"/>
        <c:numFmt formatCode="General" sourceLinked="1"/>
        <c:tickLblPos val="nextTo"/>
        <c:txPr>
          <a:bodyPr/>
          <a:lstStyle/>
          <a:p>
            <a:pPr>
              <a:defRPr b="1"/>
            </a:pPr>
            <a:endParaRPr lang="en-US"/>
          </a:p>
        </c:txPr>
        <c:crossAx val="42529152"/>
        <c:crosses val="autoZero"/>
        <c:auto val="1"/>
        <c:lblAlgn val="ctr"/>
        <c:lblOffset val="100"/>
      </c:catAx>
      <c:valAx>
        <c:axId val="42529152"/>
        <c:scaling>
          <c:orientation val="minMax"/>
        </c:scaling>
        <c:axPos val="b"/>
        <c:majorGridlines/>
        <c:numFmt formatCode="0.0%" sourceLinked="1"/>
        <c:tickLblPos val="nextTo"/>
        <c:txPr>
          <a:bodyPr/>
          <a:lstStyle/>
          <a:p>
            <a:pPr>
              <a:defRPr b="1"/>
            </a:pPr>
            <a:endParaRPr lang="en-US"/>
          </a:p>
        </c:txPr>
        <c:crossAx val="42515072"/>
        <c:crosses val="autoZero"/>
        <c:crossBetween val="between"/>
      </c:valAx>
      <c:spPr>
        <a:noFill/>
        <a:ln w="25400">
          <a:noFill/>
        </a:ln>
      </c:spPr>
    </c:plotArea>
    <c:plotVisOnly val="1"/>
    <c:dispBlanksAs val="gap"/>
  </c:chart>
  <c:txPr>
    <a:bodyPr/>
    <a:lstStyle/>
    <a:p>
      <a:pPr>
        <a:defRPr sz="1800"/>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1" dt="2010-09-26T16:05:44.703" idx="3">
    <p:pos x="2339" y="1711"/>
    <p:text>add current data</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0-09-26T15:58:21.109" idx="4">
    <p:pos x="2646" y="323"/>
    <p:text>change to white ver.</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338EE-0400-4F8B-AFF6-BF9F228AA241}" type="datetimeFigureOut">
              <a:rPr lang="en-US" smtClean="0"/>
              <a:pPr/>
              <a:t>9/29/2010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06188-DAF0-4971-9301-28FD076C38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Presented above</a:t>
            </a:r>
            <a:r>
              <a:rPr lang="en-US" baseline="0" dirty="0" smtClean="0"/>
              <a:t> is the overall block diagram for the quad-copter that we are developing. Depicted in the center is the control board, this board houses the majority of the electronics necessary for the copter and is also responsible for IMU calculations and interfacing with the user. Also apparent from the block diagram is the fact that we have decided to utilize dedicated batteries for both the motors and electronics, Daniel will have more on the rational behind this later.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directional</a:t>
            </a:r>
            <a:r>
              <a:rPr lang="en-US" baseline="0" dirty="0" smtClean="0"/>
              <a:t> cosine matrix allows you to track the orientation of one reference frame with respect to another. In our case movements made in the aircraft’s frame of reference as seen by the earths. This figure depicts the three different spatial axis that we are concerned with and the rotations pertaining to them.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rotational matrix is comprised of positional vectors,</a:t>
            </a:r>
            <a:r>
              <a:rPr lang="en-US" baseline="0" dirty="0" smtClean="0"/>
              <a:t> which are then in tern comprised of their corresponding vector components, based on the figure in the previous slide.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derive these positional</a:t>
            </a:r>
            <a:r>
              <a:rPr lang="en-US" baseline="0" dirty="0" smtClean="0"/>
              <a:t> vectors from the measurements provided by the gyro. furthermore, we use the property derived from kinematics that states that the rate of change of a rotating vector is proportional to the cross product of the angular velocity and the positional vector. Gyro’s measure the aircrafts rate of change in </a:t>
            </a:r>
            <a:r>
              <a:rPr lang="en-US" baseline="0" dirty="0" err="1" smtClean="0"/>
              <a:t>rad/s</a:t>
            </a:r>
            <a:r>
              <a:rPr lang="en-US" baseline="0" dirty="0" smtClean="0"/>
              <a:t>, this value equates to the angular velocity of the rotating vector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subsequently integrate the</a:t>
            </a:r>
            <a:r>
              <a:rPr lang="en-US" baseline="0" dirty="0" smtClean="0"/>
              <a:t> rotating vector’s rate of change to realize the positional vector. To achieve the necessary integration in code, we use numerical integration.</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Upon</a:t>
            </a:r>
            <a:r>
              <a:rPr lang="en-US" baseline="0" dirty="0" smtClean="0"/>
              <a:t> integrating the rate of change we realize the presented equation where </a:t>
            </a:r>
            <a:r>
              <a:rPr lang="en-US" baseline="0" dirty="0" err="1" smtClean="0"/>
              <a:t>dtau</a:t>
            </a:r>
            <a:r>
              <a:rPr lang="en-US" baseline="0" dirty="0" smtClean="0"/>
              <a:t> is the time period of measurements that is selected.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all measurements generated by the gyro are in the aircraft’s frame of reference and must be converted to the earth’s to be of use. To do this we invert the sign of the measurements.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initial term can</a:t>
            </a:r>
            <a:r>
              <a:rPr lang="en-US" baseline="0" dirty="0" smtClean="0"/>
              <a:t> be brought into the matrix to preserve computational efficiency, this is where we realize the diagonal terms present in the matrix.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stated befor</a:t>
            </a:r>
            <a:r>
              <a:rPr lang="en-US" baseline="0" dirty="0" smtClean="0"/>
              <a:t>e drift is present in the measurements that are generated by the gyroscope. Also, given the fact that we are using numerical integration errors can accumulate in the rotational matrix</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handle the</a:t>
            </a:r>
            <a:r>
              <a:rPr lang="en-US" baseline="0" dirty="0" smtClean="0"/>
              <a:t> drift that is present in the gyro measurements we utilize sensor blending. Sensor blending involves using independent sensors to make similar measurements then using these measurements to compensate for the drift experienced by the gyros</a:t>
            </a:r>
          </a:p>
          <a:p>
            <a:endParaRPr lang="en-US" baseline="0" dirty="0" smtClean="0"/>
          </a:p>
          <a:p>
            <a:r>
              <a:rPr lang="en-US" baseline="0" dirty="0" smtClean="0"/>
              <a:t>To mitigate the error accumulation experienced by the numerical integration we must renormalize the rotational matrix. It is also worth mentioning that normalization is necessary because the vectors are directional unit vectors with a magnitude of one.</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core functionality</a:t>
            </a:r>
            <a:r>
              <a:rPr lang="en-US" baseline="0" dirty="0" smtClean="0"/>
              <a:t>, and where we are devoting much of our time, is implementing an inertial measurement unit, or IMU. The goal of the IMU is to provide data regarding the orientation of the aircraft. The IMU must also be able to track tri-axial rotations in a timely manner to be able to implement stable flight. In addition it would be helpful for the IMU to be easily interfaced with the selected microcontroller.</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Implementin</a:t>
            </a:r>
            <a:r>
              <a:rPr lang="en-US" baseline="0" dirty="0" smtClean="0"/>
              <a:t>g the renormalization algorithm involves exploiting the properties of vectors and matrices. We begin by equating the error experienced to the dot product of the X and Y components of the rotational matrix, which we know to be realized through transposing the X components and matrix multiplying it by the Y components. We also realized that and value other than zero means that there is an error present.</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then rotate each of the</a:t>
            </a:r>
            <a:r>
              <a:rPr lang="en-US" baseline="0" dirty="0" smtClean="0"/>
              <a:t> vectors  approximately half of the error value, for each vector. For example half of the error value is multiplied by the Y components, this tells us how much we must rotate the X components to become orthogonal again. The same process is followed for the Y components. </a:t>
            </a:r>
          </a:p>
          <a:p>
            <a:endParaRPr lang="en-US" baseline="0" dirty="0" smtClean="0"/>
          </a:p>
          <a:p>
            <a:r>
              <a:rPr lang="en-US" baseline="0" dirty="0" smtClean="0"/>
              <a:t>Now that we have X and Y orthogonal once again we simply find the cross product of the two vectors to make the Z components orthogonal to X and Y</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the values are orthogonal once again we must</a:t>
            </a:r>
            <a:r>
              <a:rPr lang="en-US" baseline="0" dirty="0" smtClean="0"/>
              <a:t> return the magnitudes to one. To achieve this we divide the vectors by their magnitude. We implement this in code by using a Taylor expansion to scale the vectors. The dot product equates to the sum of the squares which is then subtracted from three and divided by 2. This will give you the value that the orthogonal vector needs to be multiplied by to scale the magnitude to 1</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issue that needs to be addressed is the drift that is present</a:t>
            </a:r>
            <a:r>
              <a:rPr lang="en-US" baseline="0" dirty="0" smtClean="0"/>
              <a:t> in the gyro measurements. Pitch and roll drift is handled by using an accelerometer as a reference to the gyro measurements. The accelerometer measurements provide a measurement of the gravitational vector which is then compared with the estimate produced by the Z components of the rotational matrix. To compensate for the pitch and roll drift we matrix multiply the Z components of the rotational matrix by the measurements produced by the accelerometers.</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compensate for the yaw drift a magnetometer is</a:t>
            </a:r>
            <a:r>
              <a:rPr lang="en-US" baseline="0" dirty="0" smtClean="0"/>
              <a:t> used as a reference. Magnetometer measurements must first be scaled to be used as a unit directional vector. This scaled value is then matrix multiplied by the Z components of the rotational matrix to produce the yaw correction values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total correction that is needed to adjust the rotational matrix to compensate for drift is equal to the pitch</a:t>
            </a:r>
            <a:r>
              <a:rPr lang="en-US" baseline="0" dirty="0" smtClean="0"/>
              <a:t> and roll value added to the yaw value. The total correction is then fed into a Proportional Integral controller. This step allows us to implement a weighted average of the corrections that are necessary</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completed</a:t>
            </a:r>
            <a:r>
              <a:rPr lang="en-US" baseline="0" dirty="0" smtClean="0"/>
              <a:t> the function that updates the rotational matrix as well as the pitch and roll correction. The Yaw correction still needs some work, we simply have not had the time to finish coding it as of yet. We also need to test the actual DCM code, we really </a:t>
            </a:r>
            <a:r>
              <a:rPr lang="en-US" baseline="0" dirty="0" err="1" smtClean="0"/>
              <a:t>havent</a:t>
            </a:r>
            <a:r>
              <a:rPr lang="en-US" baseline="0" dirty="0" smtClean="0"/>
              <a:t> had a chance to do this yet because of some issue we have been having with sensor communication. Also left to be done is the DCM initialization code, this is another function that we just haven’t had the time to code yet.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meet these goals, such a device must track pitch, roll and yaw movements. To ensure fast and efficient stabilization, the IMU must have a refresh rate of at minimum 50 Hz, or 20 milliseconds. Because the device is mobile there must also be power requirements to adhere to. The IMU must minimize current draw from the 610 </a:t>
            </a:r>
            <a:r>
              <a:rPr lang="en-US" baseline="0" dirty="0" err="1" smtClean="0"/>
              <a:t>mAh</a:t>
            </a:r>
            <a:r>
              <a:rPr lang="en-US" baseline="0" dirty="0" smtClean="0"/>
              <a:t> battery that was selected for the control board.</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27C425-4A15-4BB4-96AE-4A4A47F4E780}"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a:t>
            </a:r>
            <a:r>
              <a:rPr lang="en-US" baseline="0" dirty="0" smtClean="0"/>
              <a:t> were doing the research on how we were going to track the orientation of the aircraft, there were several methods that were explored. First was utilizing a simple control loop that sensed whether the aircraft was level and adjusted motor speed if necessary. the second method explored involved modeling the flight dynamics experienced by the aircraft. There are downsides to both of these methods. With regards to the first method, it is simply not accurate enough to provide the level of flight stability that we are trying to achieve. The second method, while highly accurate, involved a knowledge of aeronautics at a level  none of the group members currently do not possess.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alternative</a:t>
            </a:r>
            <a:r>
              <a:rPr lang="en-US" baseline="0" dirty="0" smtClean="0"/>
              <a:t> that was chosen was using a directional cosine matrix to track orientation. This method provides very accurate orientation tracking and is fairly simple to implement.  We based our approach off a method that was developed for autonomous airplanes</a:t>
            </a:r>
          </a:p>
          <a:p>
            <a:endParaRPr lang="en-US" baseline="0" dirty="0" smtClean="0"/>
          </a:p>
          <a:p>
            <a:r>
              <a:rPr lang="en-US" baseline="0" dirty="0" smtClean="0"/>
              <a:t>The draw backs of this method is that it is limited by the accuracy of the sensors that were chosen and  because the measurements rely heavily on those produced by a </a:t>
            </a:r>
            <a:r>
              <a:rPr lang="en-US" baseline="0" dirty="0" err="1" smtClean="0"/>
              <a:t>MEMs</a:t>
            </a:r>
            <a:r>
              <a:rPr lang="en-US" baseline="0" dirty="0" smtClean="0"/>
              <a:t> based electronic gyroscope, gyro drift  must be accounted for.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diagram presents the overall configuration of the control loop necessary to implement our orientation tracking algorithm. Looking at the algorithm from a top-down view, essentially what is going on is gyro measurements are taken at an interval equal to the specified time period, which at the moment is done every 20 ms. These measurements are then sent to the </a:t>
            </a:r>
            <a:r>
              <a:rPr lang="en-US" baseline="0" dirty="0" err="1" smtClean="0"/>
              <a:t>rmatrix</a:t>
            </a:r>
            <a:r>
              <a:rPr lang="en-US" baseline="0" dirty="0" smtClean="0"/>
              <a:t> update function, which updates the rotational matrix based values returned from the drift compensation. I will go into further detail about these functions and the theory behind them in a moment.</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75E7-A06E-0D48-8BE1-FAC0D6D4BE25}"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75E7-A06E-0D48-8BE1-FAC0D6D4BE25}"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75E7-A06E-0D48-8BE1-FAC0D6D4BE25}"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855BED51-1E0C-4AFF-8248-D25AC9A4EF89}" type="slidenum">
              <a:rPr lang="en-US"/>
              <a:pPr>
                <a:defRPr/>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85654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pPr>
              <a:defRPr/>
            </a:pPr>
            <a:fld id="{F81BD76F-03E2-49F7-A487-46D305348033}" type="slidenum">
              <a:rPr lang="en-US"/>
              <a:pPr>
                <a:defRPr/>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225175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C30AE2B3-3C41-4037-BD0C-CEB708DCD09B}" type="slidenum">
              <a:rPr lang="en-US"/>
              <a:pPr>
                <a:defRPr/>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162523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75E7-A06E-0D48-8BE1-FAC0D6D4BE25}"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75E7-A06E-0D48-8BE1-FAC0D6D4BE25}"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475E7-A06E-0D48-8BE1-FAC0D6D4BE25}"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475E7-A06E-0D48-8BE1-FAC0D6D4BE25}" type="datetimeFigureOut">
              <a:rPr lang="en-US" smtClean="0"/>
              <a:pPr/>
              <a:t>9/29/2010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475E7-A06E-0D48-8BE1-FAC0D6D4BE25}" type="datetimeFigureOut">
              <a:rPr lang="en-US" smtClean="0"/>
              <a:pPr/>
              <a:t>9/29/2010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75E7-A06E-0D48-8BE1-FAC0D6D4BE25}" type="datetimeFigureOut">
              <a:rPr lang="en-US" smtClean="0"/>
              <a:pPr/>
              <a:t>9/29/2010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75E7-A06E-0D48-8BE1-FAC0D6D4BE25}"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75E7-A06E-0D48-8BE1-FAC0D6D4BE25}"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48E9-0D8B-B049-8E42-952715E57D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475E7-A06E-0D48-8BE1-FAC0D6D4BE25}" type="datetimeFigureOut">
              <a:rPr lang="en-US" smtClean="0"/>
              <a:pPr/>
              <a:t>9/29/2010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A48E9-0D8B-B049-8E42-952715E57D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a:t>Self-Stabilizing Quad-Rotor Helicopter</a:t>
            </a:r>
          </a:p>
        </p:txBody>
      </p:sp>
      <p:sp>
        <p:nvSpPr>
          <p:cNvPr id="30723" name="Rectangle 3"/>
          <p:cNvSpPr>
            <a:spLocks noGrp="1" noChangeArrowheads="1"/>
          </p:cNvSpPr>
          <p:nvPr>
            <p:ph type="body" idx="1"/>
          </p:nvPr>
        </p:nvSpPr>
        <p:spPr/>
        <p:txBody>
          <a:bodyPr/>
          <a:lstStyle/>
          <a:p>
            <a:pPr algn="ctr"/>
            <a:endParaRPr lang="en-US"/>
          </a:p>
          <a:p>
            <a:pPr algn="ctr">
              <a:buFontTx/>
              <a:buNone/>
            </a:pPr>
            <a:r>
              <a:rPr lang="en-US"/>
              <a:t>Group 7</a:t>
            </a:r>
          </a:p>
          <a:p>
            <a:pPr algn="ctr">
              <a:buFontTx/>
              <a:buNone/>
            </a:pPr>
            <a:endParaRPr lang="en-US"/>
          </a:p>
          <a:p>
            <a:pPr algn="ctr">
              <a:buFontTx/>
              <a:buNone/>
            </a:pPr>
            <a:r>
              <a:rPr lang="en-US"/>
              <a:t>Daniel Goodhew</a:t>
            </a:r>
          </a:p>
          <a:p>
            <a:pPr algn="ctr">
              <a:buFontTx/>
              <a:buNone/>
            </a:pPr>
            <a:r>
              <a:rPr lang="en-US"/>
              <a:t>Angel Rodriguez</a:t>
            </a:r>
          </a:p>
          <a:p>
            <a:pPr algn="ctr">
              <a:buFontTx/>
              <a:buNone/>
            </a:pPr>
            <a:r>
              <a:rPr lang="en-US"/>
              <a:t>Jared Rought</a:t>
            </a:r>
          </a:p>
          <a:p>
            <a:pPr algn="ctr">
              <a:buFontTx/>
              <a:buNone/>
            </a:pPr>
            <a:r>
              <a:rPr lang="en-US"/>
              <a:t>John Sullivan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Algorithm Overview</a:t>
            </a:r>
            <a:endParaRPr lang="en-US" dirty="0"/>
          </a:p>
        </p:txBody>
      </p:sp>
      <p:pic>
        <p:nvPicPr>
          <p:cNvPr id="5" name="Content Placeholder 4" descr="FeedbackDesign.jpg"/>
          <p:cNvPicPr>
            <a:picLocks noGrp="1" noChangeAspect="1"/>
          </p:cNvPicPr>
          <p:nvPr>
            <p:ph idx="1"/>
          </p:nvPr>
        </p:nvPicPr>
        <p:blipFill>
          <a:blip r:embed="rId3"/>
          <a:srcRect t="-19770" b="-19770"/>
          <a:stretch>
            <a:fillRect/>
          </a:stretch>
        </p:blipFill>
        <p:spPr>
          <a:xfrm>
            <a:off x="0" y="1415754"/>
            <a:ext cx="9142365" cy="502794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Code: Update</a:t>
            </a:r>
            <a:endParaRPr lang="en-US" dirty="0"/>
          </a:p>
        </p:txBody>
      </p:sp>
      <p:pic>
        <p:nvPicPr>
          <p:cNvPr id="8" name="Content Placeholder 7" descr="Screen shot 2010-09-25 at 12.17.19 PM.png"/>
          <p:cNvPicPr>
            <a:picLocks noGrp="1" noChangeAspect="1"/>
          </p:cNvPicPr>
          <p:nvPr>
            <p:ph idx="1"/>
          </p:nvPr>
        </p:nvPicPr>
        <p:blipFill>
          <a:blip r:embed="rId3"/>
          <a:srcRect l="-5154" r="-5154"/>
          <a:stretch>
            <a:fillRect/>
          </a:stretch>
        </p:blipFill>
        <p:spPr>
          <a:xfrm>
            <a:off x="208710" y="1531170"/>
            <a:ext cx="9089622" cy="4998942"/>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87"/>
            <a:ext cx="8229600" cy="1143000"/>
          </a:xfrm>
        </p:spPr>
        <p:txBody>
          <a:bodyPr/>
          <a:lstStyle/>
          <a:p>
            <a:r>
              <a:rPr lang="en-US" dirty="0" smtClean="0"/>
              <a:t>DCM Code: Renormalization</a:t>
            </a:r>
            <a:endParaRPr lang="en-US" dirty="0"/>
          </a:p>
        </p:txBody>
      </p:sp>
      <p:pic>
        <p:nvPicPr>
          <p:cNvPr id="4" name="Content Placeholder 3" descr="Screen shot 2010-09-25 at 12.18.17 PM.png"/>
          <p:cNvPicPr>
            <a:picLocks noGrp="1" noChangeAspect="1"/>
          </p:cNvPicPr>
          <p:nvPr>
            <p:ph idx="1"/>
          </p:nvPr>
        </p:nvPicPr>
        <p:blipFill>
          <a:blip r:embed="rId3"/>
          <a:srcRect l="-44123" r="-44123"/>
          <a:stretch>
            <a:fillRect/>
          </a:stretch>
        </p:blipFill>
        <p:spPr>
          <a:xfrm>
            <a:off x="-811402" y="759784"/>
            <a:ext cx="10954372" cy="6024482"/>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15"/>
            <a:ext cx="8229600" cy="1143000"/>
          </a:xfrm>
        </p:spPr>
        <p:txBody>
          <a:bodyPr/>
          <a:lstStyle/>
          <a:p>
            <a:r>
              <a:rPr lang="en-US" dirty="0" smtClean="0"/>
              <a:t>DCM Code: Drift Compensation</a:t>
            </a:r>
            <a:endParaRPr lang="en-US" dirty="0"/>
          </a:p>
        </p:txBody>
      </p:sp>
      <p:pic>
        <p:nvPicPr>
          <p:cNvPr id="6" name="Content Placeholder 5" descr="Screen shot 2010-09-25 at 12.20.41 PM.png"/>
          <p:cNvPicPr>
            <a:picLocks noGrp="1" noChangeAspect="1"/>
          </p:cNvPicPr>
          <p:nvPr>
            <p:ph idx="1"/>
          </p:nvPr>
        </p:nvPicPr>
        <p:blipFill>
          <a:blip r:embed="rId3"/>
          <a:srcRect t="-14885" b="-14885"/>
          <a:stretch>
            <a:fillRect/>
          </a:stretch>
        </p:blipFill>
        <p:spPr>
          <a:xfrm>
            <a:off x="164515" y="1325352"/>
            <a:ext cx="8729360" cy="4800812"/>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15"/>
            <a:ext cx="8229600" cy="1143000"/>
          </a:xfrm>
        </p:spPr>
        <p:txBody>
          <a:bodyPr/>
          <a:lstStyle/>
          <a:p>
            <a:r>
              <a:rPr lang="en-US" dirty="0" smtClean="0"/>
              <a:t>DCM Code: PI Control Loop</a:t>
            </a:r>
            <a:endParaRPr lang="en-US" dirty="0"/>
          </a:p>
        </p:txBody>
      </p:sp>
      <p:pic>
        <p:nvPicPr>
          <p:cNvPr id="5" name="Content Placeholder 4" descr="Screen shot 2010-09-25 at 12.21.55 PM.png"/>
          <p:cNvPicPr>
            <a:picLocks noGrp="1" noChangeAspect="1"/>
          </p:cNvPicPr>
          <p:nvPr>
            <p:ph idx="1"/>
          </p:nvPr>
        </p:nvPicPr>
        <p:blipFill>
          <a:blip r:embed="rId3"/>
          <a:srcRect t="-6056" b="-6056"/>
          <a:stretch>
            <a:fillRect/>
          </a:stretch>
        </p:blipFill>
        <p:spPr>
          <a:xfrm>
            <a:off x="207080" y="1350840"/>
            <a:ext cx="8783430" cy="4830548"/>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Explained </a:t>
            </a:r>
            <a:endParaRPr lang="en-US" dirty="0"/>
          </a:p>
        </p:txBody>
      </p:sp>
      <p:sp>
        <p:nvSpPr>
          <p:cNvPr id="3" name="Content Placeholder 2"/>
          <p:cNvSpPr>
            <a:spLocks noGrp="1"/>
          </p:cNvSpPr>
          <p:nvPr>
            <p:ph sz="half" idx="1"/>
          </p:nvPr>
        </p:nvSpPr>
        <p:spPr/>
        <p:txBody>
          <a:bodyPr/>
          <a:lstStyle/>
          <a:p>
            <a:r>
              <a:rPr lang="en-US" dirty="0" smtClean="0"/>
              <a:t>Rotational matrices describe orientation of one reference frame with respect to another </a:t>
            </a:r>
          </a:p>
          <a:p>
            <a:pPr lvl="1"/>
            <a:r>
              <a:rPr lang="en-US" dirty="0" smtClean="0"/>
              <a:t>Earth </a:t>
            </a:r>
          </a:p>
          <a:p>
            <a:pPr lvl="1"/>
            <a:r>
              <a:rPr lang="en-US" dirty="0" smtClean="0"/>
              <a:t>Aircraft</a:t>
            </a:r>
          </a:p>
          <a:p>
            <a:endParaRPr lang="en-US" dirty="0"/>
          </a:p>
        </p:txBody>
      </p:sp>
      <p:pic>
        <p:nvPicPr>
          <p:cNvPr id="12" name="Content Placeholder 11" descr="Screen shot 2010-09-24 at 12.04.31 PM.png"/>
          <p:cNvPicPr>
            <a:picLocks noGrp="1" noChangeAspect="1"/>
          </p:cNvPicPr>
          <p:nvPr>
            <p:ph sz="half" idx="2"/>
          </p:nvPr>
        </p:nvPicPr>
        <p:blipFill>
          <a:blip r:embed="rId3"/>
          <a:srcRect t="-15389" b="-15389"/>
          <a:stretch>
            <a:fillRect/>
          </a:stretch>
        </p:blip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Explained</a:t>
            </a:r>
            <a:endParaRPr lang="en-US" dirty="0"/>
          </a:p>
        </p:txBody>
      </p:sp>
      <p:pic>
        <p:nvPicPr>
          <p:cNvPr id="5" name="Content Placeholder 4" descr="Screen shot 2010-09-24 at 12.00.52 PM.png"/>
          <p:cNvPicPr>
            <a:picLocks noGrp="1" noChangeAspect="1"/>
          </p:cNvPicPr>
          <p:nvPr>
            <p:ph sz="half" idx="1"/>
          </p:nvPr>
        </p:nvPicPr>
        <p:blipFill>
          <a:blip r:embed="rId3"/>
          <a:srcRect t="-47718" b="-47718"/>
          <a:stretch>
            <a:fillRect/>
          </a:stretch>
        </p:blipFill>
        <p:spPr>
          <a:xfrm>
            <a:off x="238125" y="679450"/>
            <a:ext cx="3984625" cy="3879632"/>
          </a:xfrm>
        </p:spPr>
      </p:pic>
      <p:sp>
        <p:nvSpPr>
          <p:cNvPr id="4" name="Content Placeholder 3"/>
          <p:cNvSpPr>
            <a:spLocks noGrp="1"/>
          </p:cNvSpPr>
          <p:nvPr>
            <p:ph sz="half" idx="2"/>
          </p:nvPr>
        </p:nvSpPr>
        <p:spPr>
          <a:xfrm>
            <a:off x="4222750" y="1600200"/>
            <a:ext cx="4464050" cy="4525963"/>
          </a:xfrm>
        </p:spPr>
        <p:txBody>
          <a:bodyPr/>
          <a:lstStyle/>
          <a:p>
            <a:r>
              <a:rPr lang="en-US" dirty="0" smtClean="0"/>
              <a:t>The earth’s reference frame is fixed </a:t>
            </a:r>
          </a:p>
          <a:p>
            <a:r>
              <a:rPr lang="en-US" dirty="0" smtClean="0"/>
              <a:t>Each row represents a vector </a:t>
            </a:r>
            <a:r>
              <a:rPr lang="en-US" b="1" i="1" dirty="0" smtClean="0"/>
              <a:t>R </a:t>
            </a:r>
          </a:p>
          <a:p>
            <a:endParaRPr lang="en-US" dirty="0" smtClean="0"/>
          </a:p>
          <a:p>
            <a:endParaRPr lang="en-US" b="1" i="1"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Design</a:t>
            </a:r>
            <a:endParaRPr lang="en-US" dirty="0"/>
          </a:p>
        </p:txBody>
      </p:sp>
      <p:sp>
        <p:nvSpPr>
          <p:cNvPr id="9" name="Content Placeholder 8"/>
          <p:cNvSpPr>
            <a:spLocks noGrp="1"/>
          </p:cNvSpPr>
          <p:nvPr>
            <p:ph idx="1"/>
          </p:nvPr>
        </p:nvSpPr>
        <p:spPr>
          <a:xfrm>
            <a:off x="457200" y="1600201"/>
            <a:ext cx="8229600" cy="1987550"/>
          </a:xfrm>
        </p:spPr>
        <p:txBody>
          <a:bodyPr/>
          <a:lstStyle/>
          <a:p>
            <a:endParaRPr lang="en-US" dirty="0" smtClean="0"/>
          </a:p>
          <a:p>
            <a:r>
              <a:rPr lang="en-US" dirty="0" smtClean="0"/>
              <a:t>Gyro measures rate of change in </a:t>
            </a:r>
            <a:r>
              <a:rPr lang="en-US" dirty="0" err="1" smtClean="0"/>
              <a:t>rad</a:t>
            </a:r>
            <a:r>
              <a:rPr lang="en-US" dirty="0" smtClean="0"/>
              <a:t>/s</a:t>
            </a:r>
          </a:p>
          <a:p>
            <a:endParaRPr lang="en-US" dirty="0"/>
          </a:p>
        </p:txBody>
      </p:sp>
      <p:sp>
        <p:nvSpPr>
          <p:cNvPr id="10" name="TextBox 9"/>
          <p:cNvSpPr txBox="1"/>
          <p:nvPr/>
        </p:nvSpPr>
        <p:spPr>
          <a:xfrm>
            <a:off x="567869" y="3587751"/>
            <a:ext cx="6321337" cy="523220"/>
          </a:xfrm>
          <a:prstGeom prst="rect">
            <a:avLst/>
          </a:prstGeom>
          <a:noFill/>
        </p:spPr>
        <p:txBody>
          <a:bodyPr wrap="none" rtlCol="0">
            <a:spAutoFit/>
          </a:bodyPr>
          <a:lstStyle/>
          <a:p>
            <a:r>
              <a:rPr lang="en-US" sz="2800" dirty="0" smtClean="0"/>
              <a:t>Using the kinematics of a rotating vector…</a:t>
            </a:r>
          </a:p>
        </p:txBody>
      </p:sp>
      <p:graphicFrame>
        <p:nvGraphicFramePr>
          <p:cNvPr id="12" name="Object 11"/>
          <p:cNvGraphicFramePr>
            <a:graphicFrameLocks noChangeAspect="1"/>
          </p:cNvGraphicFramePr>
          <p:nvPr/>
        </p:nvGraphicFramePr>
        <p:xfrm>
          <a:off x="3327916" y="4407932"/>
          <a:ext cx="2535385" cy="1726220"/>
        </p:xfrm>
        <a:graphic>
          <a:graphicData uri="http://schemas.openxmlformats.org/presentationml/2006/ole">
            <p:oleObj spid="_x0000_s134146" name="Equation" r:id="rId4" imgW="1193800" imgH="8128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Design</a:t>
            </a:r>
            <a:endParaRPr lang="en-US" dirty="0"/>
          </a:p>
        </p:txBody>
      </p:sp>
      <p:sp>
        <p:nvSpPr>
          <p:cNvPr id="4" name="Content Placeholder 3"/>
          <p:cNvSpPr>
            <a:spLocks noGrp="1"/>
          </p:cNvSpPr>
          <p:nvPr>
            <p:ph idx="1"/>
          </p:nvPr>
        </p:nvSpPr>
        <p:spPr/>
        <p:txBody>
          <a:bodyPr/>
          <a:lstStyle/>
          <a:p>
            <a:r>
              <a:rPr lang="en-US" dirty="0" smtClean="0"/>
              <a:t>This equation can then be integrated to derive the tracking vector</a:t>
            </a:r>
          </a:p>
          <a:p>
            <a:r>
              <a:rPr lang="en-US" dirty="0" smtClean="0"/>
              <a:t>Integration is done through numerical integration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Design</a:t>
            </a:r>
            <a:endParaRPr lang="en-US" dirty="0"/>
          </a:p>
        </p:txBody>
      </p:sp>
      <p:sp>
        <p:nvSpPr>
          <p:cNvPr id="5" name="TextBox 4"/>
          <p:cNvSpPr txBox="1"/>
          <p:nvPr/>
        </p:nvSpPr>
        <p:spPr>
          <a:xfrm>
            <a:off x="414233" y="1889125"/>
            <a:ext cx="8272567" cy="523220"/>
          </a:xfrm>
          <a:prstGeom prst="rect">
            <a:avLst/>
          </a:prstGeom>
          <a:noFill/>
        </p:spPr>
        <p:txBody>
          <a:bodyPr wrap="none" rtlCol="0">
            <a:spAutoFit/>
          </a:bodyPr>
          <a:lstStyle/>
          <a:p>
            <a:r>
              <a:rPr lang="en-US" sz="2800" dirty="0" smtClean="0"/>
              <a:t>Utilizing numerical integration, our equation becomes…</a:t>
            </a:r>
            <a:endParaRPr lang="en-US" sz="2800" dirty="0"/>
          </a:p>
        </p:txBody>
      </p:sp>
      <p:graphicFrame>
        <p:nvGraphicFramePr>
          <p:cNvPr id="6" name="Object 5"/>
          <p:cNvGraphicFramePr>
            <a:graphicFrameLocks noChangeAspect="1"/>
          </p:cNvGraphicFramePr>
          <p:nvPr/>
        </p:nvGraphicFramePr>
        <p:xfrm>
          <a:off x="1508654" y="2622549"/>
          <a:ext cx="4437592" cy="1901825"/>
        </p:xfrm>
        <a:graphic>
          <a:graphicData uri="http://schemas.openxmlformats.org/presentationml/2006/ole">
            <p:oleObj spid="_x0000_s135170" name="Equation" r:id="rId4" imgW="1689100" imgH="723900" progId="Equation.3">
              <p:embed/>
            </p:oleObj>
          </a:graphicData>
        </a:graphic>
      </p:graphicFrame>
      <p:sp>
        <p:nvSpPr>
          <p:cNvPr id="7" name="TextBox 6"/>
          <p:cNvSpPr txBox="1"/>
          <p:nvPr/>
        </p:nvSpPr>
        <p:spPr>
          <a:xfrm>
            <a:off x="1616578" y="5039162"/>
            <a:ext cx="3496119" cy="830997"/>
          </a:xfrm>
          <a:prstGeom prst="rect">
            <a:avLst/>
          </a:prstGeom>
          <a:noFill/>
        </p:spPr>
        <p:txBody>
          <a:bodyPr wrap="none" rtlCol="0">
            <a:spAutoFit/>
          </a:bodyPr>
          <a:lstStyle/>
          <a:p>
            <a:r>
              <a:rPr lang="en-US" sz="2400" dirty="0" smtClean="0"/>
              <a:t>r(0) = Starting vector value</a:t>
            </a:r>
          </a:p>
          <a:p>
            <a:endParaRPr lang="en-US" sz="2400" dirty="0"/>
          </a:p>
        </p:txBody>
      </p:sp>
      <p:graphicFrame>
        <p:nvGraphicFramePr>
          <p:cNvPr id="8" name="Object 7"/>
          <p:cNvGraphicFramePr>
            <a:graphicFrameLocks noChangeAspect="1"/>
          </p:cNvGraphicFramePr>
          <p:nvPr/>
        </p:nvGraphicFramePr>
        <p:xfrm>
          <a:off x="1616578" y="5724109"/>
          <a:ext cx="1831268" cy="569178"/>
        </p:xfrm>
        <a:graphic>
          <a:graphicData uri="http://schemas.openxmlformats.org/presentationml/2006/ole">
            <p:oleObj spid="_x0000_s135171" name="Equation" r:id="rId5" imgW="939800" imgH="292100" progId="Equation.3">
              <p:embed/>
            </p:oleObj>
          </a:graphicData>
        </a:graphic>
      </p:graphicFrame>
      <p:sp>
        <p:nvSpPr>
          <p:cNvPr id="9" name="TextBox 8"/>
          <p:cNvSpPr txBox="1"/>
          <p:nvPr/>
        </p:nvSpPr>
        <p:spPr>
          <a:xfrm>
            <a:off x="3447846" y="5831622"/>
            <a:ext cx="2498400" cy="461665"/>
          </a:xfrm>
          <a:prstGeom prst="rect">
            <a:avLst/>
          </a:prstGeom>
          <a:noFill/>
        </p:spPr>
        <p:txBody>
          <a:bodyPr wrap="none" rtlCol="0">
            <a:spAutoFit/>
          </a:bodyPr>
          <a:lstStyle/>
          <a:p>
            <a:r>
              <a:rPr lang="en-US" sz="2400" dirty="0" smtClean="0"/>
              <a:t>= Change in vector</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Agenda</a:t>
            </a:r>
          </a:p>
        </p:txBody>
      </p:sp>
      <p:sp>
        <p:nvSpPr>
          <p:cNvPr id="8195" name="Rectangle 3"/>
          <p:cNvSpPr>
            <a:spLocks noGrp="1" noChangeArrowheads="1"/>
          </p:cNvSpPr>
          <p:nvPr>
            <p:ph type="body" idx="1"/>
          </p:nvPr>
        </p:nvSpPr>
        <p:spPr/>
        <p:txBody>
          <a:bodyPr/>
          <a:lstStyle/>
          <a:p>
            <a:pPr>
              <a:lnSpc>
                <a:spcPct val="80000"/>
              </a:lnSpc>
            </a:pPr>
            <a:r>
              <a:rPr lang="en-US" sz="2800"/>
              <a:t>Project Motivation and Goals</a:t>
            </a:r>
          </a:p>
          <a:p>
            <a:pPr>
              <a:lnSpc>
                <a:spcPct val="80000"/>
              </a:lnSpc>
            </a:pPr>
            <a:r>
              <a:rPr lang="en-US" sz="2800"/>
              <a:t>Project Specifications</a:t>
            </a:r>
          </a:p>
          <a:p>
            <a:pPr>
              <a:lnSpc>
                <a:spcPct val="80000"/>
              </a:lnSpc>
            </a:pPr>
            <a:r>
              <a:rPr lang="en-US" sz="2800"/>
              <a:t>System Block Diagram</a:t>
            </a:r>
          </a:p>
          <a:p>
            <a:pPr>
              <a:lnSpc>
                <a:spcPct val="80000"/>
              </a:lnSpc>
            </a:pPr>
            <a:r>
              <a:rPr lang="en-US" sz="2800"/>
              <a:t>Inertial Measurement Unit and Sensors</a:t>
            </a:r>
          </a:p>
          <a:p>
            <a:pPr>
              <a:lnSpc>
                <a:spcPct val="80000"/>
              </a:lnSpc>
            </a:pPr>
            <a:r>
              <a:rPr lang="en-US" sz="2800"/>
              <a:t>User Interface</a:t>
            </a:r>
          </a:p>
          <a:p>
            <a:pPr>
              <a:lnSpc>
                <a:spcPct val="80000"/>
              </a:lnSpc>
            </a:pPr>
            <a:r>
              <a:rPr lang="en-US" sz="2800"/>
              <a:t>Vehicle Body</a:t>
            </a:r>
          </a:p>
          <a:p>
            <a:pPr>
              <a:lnSpc>
                <a:spcPct val="80000"/>
              </a:lnSpc>
            </a:pPr>
            <a:r>
              <a:rPr lang="en-US" sz="2800"/>
              <a:t>Power</a:t>
            </a:r>
          </a:p>
          <a:p>
            <a:pPr>
              <a:lnSpc>
                <a:spcPct val="80000"/>
              </a:lnSpc>
            </a:pPr>
            <a:r>
              <a:rPr lang="en-US" sz="2800"/>
              <a:t>Problems and Successes</a:t>
            </a:r>
          </a:p>
          <a:p>
            <a:pPr>
              <a:lnSpc>
                <a:spcPct val="80000"/>
              </a:lnSpc>
            </a:pPr>
            <a:r>
              <a:rPr lang="en-US" sz="2800"/>
              <a:t>Administrative Details</a:t>
            </a:r>
          </a:p>
          <a:p>
            <a:pPr>
              <a:lnSpc>
                <a:spcPct val="80000"/>
              </a:lnSpc>
            </a:pPr>
            <a:r>
              <a:rPr lang="en-US" sz="2800"/>
              <a:t>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Design</a:t>
            </a:r>
            <a:endParaRPr lang="en-US" dirty="0"/>
          </a:p>
        </p:txBody>
      </p:sp>
      <p:sp>
        <p:nvSpPr>
          <p:cNvPr id="3" name="Content Placeholder 2"/>
          <p:cNvSpPr>
            <a:spLocks noGrp="1"/>
          </p:cNvSpPr>
          <p:nvPr>
            <p:ph idx="1"/>
          </p:nvPr>
        </p:nvSpPr>
        <p:spPr/>
        <p:txBody>
          <a:bodyPr/>
          <a:lstStyle/>
          <a:p>
            <a:r>
              <a:rPr lang="en-US" dirty="0" smtClean="0"/>
              <a:t>Gyro measurements are taken in the aircrafts frame of reference</a:t>
            </a:r>
          </a:p>
          <a:p>
            <a:pPr lvl="1"/>
            <a:r>
              <a:rPr lang="en-US" dirty="0" smtClean="0"/>
              <a:t>Rotations in the earth’s reference frame is equal and opposite rotations in the aircraft’s frame of reference</a:t>
            </a:r>
          </a:p>
          <a:p>
            <a:pPr lvl="1"/>
            <a:r>
              <a:rPr lang="en-US" dirty="0" smtClean="0"/>
              <a:t>Thus, we invert the sign of all the measurements</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Design</a:t>
            </a:r>
            <a:endParaRPr lang="en-US" dirty="0"/>
          </a:p>
        </p:txBody>
      </p:sp>
      <p:sp>
        <p:nvSpPr>
          <p:cNvPr id="3" name="Content Placeholder 2"/>
          <p:cNvSpPr>
            <a:spLocks noGrp="1"/>
          </p:cNvSpPr>
          <p:nvPr>
            <p:ph idx="1"/>
          </p:nvPr>
        </p:nvSpPr>
        <p:spPr>
          <a:xfrm>
            <a:off x="457200" y="1503215"/>
            <a:ext cx="8229600" cy="4525963"/>
          </a:xfrm>
        </p:spPr>
        <p:txBody>
          <a:bodyPr/>
          <a:lstStyle/>
          <a:p>
            <a:r>
              <a:rPr lang="en-US" dirty="0" smtClean="0"/>
              <a:t>To preserve computational efficiency we bring the first term into the matrix, thus removing one addition per vector</a:t>
            </a:r>
          </a:p>
          <a:p>
            <a:r>
              <a:rPr lang="en-US" dirty="0" smtClean="0"/>
              <a:t>Utilizing these equations, we then present the matrix formulation…</a:t>
            </a:r>
          </a:p>
          <a:p>
            <a:endParaRPr lang="en-US" dirty="0"/>
          </a:p>
        </p:txBody>
      </p:sp>
      <p:graphicFrame>
        <p:nvGraphicFramePr>
          <p:cNvPr id="5" name="Object 4"/>
          <p:cNvGraphicFramePr>
            <a:graphicFrameLocks noChangeAspect="1"/>
          </p:cNvGraphicFramePr>
          <p:nvPr/>
        </p:nvGraphicFramePr>
        <p:xfrm>
          <a:off x="1514475" y="4344988"/>
          <a:ext cx="5822950" cy="1830387"/>
        </p:xfrm>
        <a:graphic>
          <a:graphicData uri="http://schemas.openxmlformats.org/presentationml/2006/ole">
            <p:oleObj spid="_x0000_s136194" name="Equation" r:id="rId4" imgW="2260440" imgH="7110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Design: Issues</a:t>
            </a:r>
            <a:endParaRPr lang="en-US" dirty="0"/>
          </a:p>
        </p:txBody>
      </p:sp>
      <p:sp>
        <p:nvSpPr>
          <p:cNvPr id="3" name="Content Placeholder 2"/>
          <p:cNvSpPr>
            <a:spLocks noGrp="1"/>
          </p:cNvSpPr>
          <p:nvPr>
            <p:ph idx="1"/>
          </p:nvPr>
        </p:nvSpPr>
        <p:spPr/>
        <p:txBody>
          <a:bodyPr/>
          <a:lstStyle/>
          <a:p>
            <a:r>
              <a:rPr lang="en-US" dirty="0" smtClean="0"/>
              <a:t>Gyroscopic drift errors attributed to MEMS based electronic gyroscopes</a:t>
            </a:r>
          </a:p>
          <a:p>
            <a:r>
              <a:rPr lang="en-US" dirty="0" smtClean="0"/>
              <a:t>Accumulation of numerical errors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Design: Solutions</a:t>
            </a:r>
            <a:endParaRPr lang="en-US" dirty="0"/>
          </a:p>
        </p:txBody>
      </p:sp>
      <p:sp>
        <p:nvSpPr>
          <p:cNvPr id="3" name="Content Placeholder 2"/>
          <p:cNvSpPr>
            <a:spLocks noGrp="1"/>
          </p:cNvSpPr>
          <p:nvPr>
            <p:ph idx="1"/>
          </p:nvPr>
        </p:nvSpPr>
        <p:spPr/>
        <p:txBody>
          <a:bodyPr/>
          <a:lstStyle/>
          <a:p>
            <a:r>
              <a:rPr lang="en-US" dirty="0" smtClean="0"/>
              <a:t>Utilize sensor blending to mitigate gyro drift</a:t>
            </a:r>
          </a:p>
          <a:p>
            <a:pPr lvl="1"/>
            <a:r>
              <a:rPr lang="en-US" dirty="0" smtClean="0"/>
              <a:t>Accelerometer is used to correct pitch and roll drift</a:t>
            </a:r>
          </a:p>
          <a:p>
            <a:pPr lvl="1"/>
            <a:r>
              <a:rPr lang="en-US" dirty="0" smtClean="0"/>
              <a:t>Magnetometer is used to correct yaw drift</a:t>
            </a:r>
          </a:p>
          <a:p>
            <a:r>
              <a:rPr lang="en-US" dirty="0" smtClean="0"/>
              <a:t>Renormalization of the DCM is used to correct numerical integration error accumulation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Renormalization</a:t>
            </a:r>
            <a:endParaRPr lang="en-US" dirty="0"/>
          </a:p>
        </p:txBody>
      </p:sp>
      <p:sp>
        <p:nvSpPr>
          <p:cNvPr id="3" name="Content Placeholder 2"/>
          <p:cNvSpPr>
            <a:spLocks noGrp="1"/>
          </p:cNvSpPr>
          <p:nvPr>
            <p:ph idx="1"/>
          </p:nvPr>
        </p:nvSpPr>
        <p:spPr>
          <a:xfrm>
            <a:off x="457200" y="1600200"/>
            <a:ext cx="8229600" cy="4985137"/>
          </a:xfrm>
        </p:spPr>
        <p:txBody>
          <a:bodyPr>
            <a:normAutofit lnSpcReduction="10000"/>
          </a:bodyPr>
          <a:lstStyle/>
          <a:p>
            <a:pPr marL="514350" indent="-514350">
              <a:buFont typeface="+mj-lt"/>
              <a:buAutoNum type="arabicPeriod"/>
            </a:pPr>
            <a:r>
              <a:rPr lang="en-US" dirty="0" smtClean="0"/>
              <a:t>Compute dot product of X and Y rows of DCM</a:t>
            </a:r>
          </a:p>
          <a:p>
            <a:pPr marL="914400" lvl="1" indent="-514350"/>
            <a:r>
              <a:rPr lang="en-US" dirty="0" smtClean="0"/>
              <a:t>This should normally be zero because the X and Y axes are orthogonal</a:t>
            </a:r>
          </a:p>
          <a:p>
            <a:pPr marL="914400" lvl="1" indent="-514350"/>
            <a:r>
              <a:rPr lang="en-US" dirty="0" smtClean="0"/>
              <a:t>Recall that…</a:t>
            </a:r>
          </a:p>
          <a:p>
            <a:pPr marL="914400" lvl="1" indent="-514350"/>
            <a:endParaRPr lang="en-US" dirty="0" smtClean="0"/>
          </a:p>
          <a:p>
            <a:pPr marL="914400" lvl="1" indent="-514350"/>
            <a:endParaRPr lang="en-US" dirty="0" smtClean="0"/>
          </a:p>
          <a:p>
            <a:pPr marL="914400" lvl="1" indent="-514350"/>
            <a:endParaRPr lang="en-US" dirty="0" smtClean="0"/>
          </a:p>
          <a:p>
            <a:pPr marL="514350" indent="-514350"/>
            <a:r>
              <a:rPr lang="en-US" dirty="0" smtClean="0"/>
              <a:t>A value other than zero signifies error in measurement</a:t>
            </a:r>
            <a:endParaRPr lang="en-US" dirty="0"/>
          </a:p>
        </p:txBody>
      </p:sp>
      <p:graphicFrame>
        <p:nvGraphicFramePr>
          <p:cNvPr id="5" name="Object 4"/>
          <p:cNvGraphicFramePr>
            <a:graphicFrameLocks noChangeAspect="1"/>
          </p:cNvGraphicFramePr>
          <p:nvPr/>
        </p:nvGraphicFramePr>
        <p:xfrm>
          <a:off x="1979613" y="4110038"/>
          <a:ext cx="4967287" cy="639762"/>
        </p:xfrm>
        <a:graphic>
          <a:graphicData uri="http://schemas.openxmlformats.org/presentationml/2006/ole">
            <p:oleObj spid="_x0000_s137218" name="Equation" r:id="rId4" imgW="1282700" imgH="1651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Renormalization</a:t>
            </a:r>
            <a:endParaRPr lang="en-US" dirty="0"/>
          </a:p>
        </p:txBody>
      </p:sp>
      <p:graphicFrame>
        <p:nvGraphicFramePr>
          <p:cNvPr id="4" name="Content Placeholder 3"/>
          <p:cNvGraphicFramePr>
            <a:graphicFrameLocks noChangeAspect="1"/>
          </p:cNvGraphicFramePr>
          <p:nvPr>
            <p:ph idx="1"/>
          </p:nvPr>
        </p:nvGraphicFramePr>
        <p:xfrm>
          <a:off x="2026520" y="1417638"/>
          <a:ext cx="4696451" cy="2535214"/>
        </p:xfrm>
        <a:graphic>
          <a:graphicData uri="http://schemas.openxmlformats.org/presentationml/2006/ole">
            <p:oleObj spid="_x0000_s138242" name="Equation" r:id="rId4" imgW="1435100" imgH="774700" progId="Equation.3">
              <p:embed/>
            </p:oleObj>
          </a:graphicData>
        </a:graphic>
      </p:graphicFrame>
      <p:sp>
        <p:nvSpPr>
          <p:cNvPr id="5" name="TextBox 4"/>
          <p:cNvSpPr txBox="1"/>
          <p:nvPr/>
        </p:nvSpPr>
        <p:spPr>
          <a:xfrm>
            <a:off x="457200" y="4376419"/>
            <a:ext cx="8138616" cy="523220"/>
          </a:xfrm>
          <a:prstGeom prst="rect">
            <a:avLst/>
          </a:prstGeom>
          <a:noFill/>
        </p:spPr>
        <p:txBody>
          <a:bodyPr wrap="none" rtlCol="0">
            <a:spAutoFit/>
          </a:bodyPr>
          <a:lstStyle/>
          <a:p>
            <a:r>
              <a:rPr lang="en-US" sz="2800" dirty="0" smtClean="0"/>
              <a:t>To find </a:t>
            </a:r>
            <a:r>
              <a:rPr lang="en-US" sz="2800" b="1" i="1" dirty="0" smtClean="0"/>
              <a:t>Z</a:t>
            </a:r>
            <a:r>
              <a:rPr lang="en-US" sz="2800" dirty="0" smtClean="0"/>
              <a:t>, we utilize the property of the cross product…</a:t>
            </a:r>
            <a:endParaRPr lang="en-US" sz="2800" dirty="0"/>
          </a:p>
        </p:txBody>
      </p:sp>
      <p:graphicFrame>
        <p:nvGraphicFramePr>
          <p:cNvPr id="6" name="Object 5"/>
          <p:cNvGraphicFramePr>
            <a:graphicFrameLocks noChangeAspect="1"/>
          </p:cNvGraphicFramePr>
          <p:nvPr/>
        </p:nvGraphicFramePr>
        <p:xfrm>
          <a:off x="3157565" y="5422909"/>
          <a:ext cx="2626675" cy="515034"/>
        </p:xfrm>
        <a:graphic>
          <a:graphicData uri="http://schemas.openxmlformats.org/presentationml/2006/ole">
            <p:oleObj spid="_x0000_s138243" name="Equation" r:id="rId5" imgW="647700" imgH="1270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Renormalization</a:t>
            </a:r>
            <a:endParaRPr lang="en-US" dirty="0"/>
          </a:p>
        </p:txBody>
      </p:sp>
      <p:sp>
        <p:nvSpPr>
          <p:cNvPr id="3" name="Content Placeholder 2"/>
          <p:cNvSpPr>
            <a:spLocks noGrp="1"/>
          </p:cNvSpPr>
          <p:nvPr>
            <p:ph idx="1"/>
          </p:nvPr>
        </p:nvSpPr>
        <p:spPr/>
        <p:txBody>
          <a:bodyPr/>
          <a:lstStyle/>
          <a:p>
            <a:r>
              <a:rPr lang="en-US" dirty="0" smtClean="0"/>
              <a:t>The orthogonal vectors must be scaled to ensure a magnitude of one</a:t>
            </a:r>
          </a:p>
          <a:p>
            <a:r>
              <a:rPr lang="en-US" dirty="0" smtClean="0"/>
              <a:t>Use a Taylor expansion </a:t>
            </a:r>
            <a:endParaRPr lang="en-US" dirty="0"/>
          </a:p>
        </p:txBody>
      </p:sp>
      <p:graphicFrame>
        <p:nvGraphicFramePr>
          <p:cNvPr id="4" name="Object 3"/>
          <p:cNvGraphicFramePr>
            <a:graphicFrameLocks noChangeAspect="1"/>
          </p:cNvGraphicFramePr>
          <p:nvPr/>
        </p:nvGraphicFramePr>
        <p:xfrm>
          <a:off x="952416" y="3387582"/>
          <a:ext cx="7233871" cy="3156598"/>
        </p:xfrm>
        <a:graphic>
          <a:graphicData uri="http://schemas.openxmlformats.org/presentationml/2006/ole">
            <p:oleObj spid="_x0000_s139266" name="Equation" r:id="rId4" imgW="2794000" imgH="12192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Drift Correction </a:t>
            </a:r>
            <a:endParaRPr lang="en-US" dirty="0"/>
          </a:p>
        </p:txBody>
      </p:sp>
      <p:sp>
        <p:nvSpPr>
          <p:cNvPr id="3" name="Content Placeholder 2"/>
          <p:cNvSpPr>
            <a:spLocks noGrp="1"/>
          </p:cNvSpPr>
          <p:nvPr>
            <p:ph idx="1"/>
          </p:nvPr>
        </p:nvSpPr>
        <p:spPr/>
        <p:txBody>
          <a:bodyPr/>
          <a:lstStyle/>
          <a:p>
            <a:r>
              <a:rPr lang="en-US" dirty="0" smtClean="0"/>
              <a:t>Accelerometer corrects pitch and roll drift</a:t>
            </a:r>
          </a:p>
          <a:p>
            <a:endParaRPr lang="en-US" dirty="0" smtClean="0"/>
          </a:p>
          <a:p>
            <a:endParaRPr lang="en-US" dirty="0" smtClean="0"/>
          </a:p>
          <a:p>
            <a:endParaRPr lang="en-US" dirty="0" smtClean="0"/>
          </a:p>
          <a:p>
            <a:r>
              <a:rPr lang="en-US" dirty="0" smtClean="0"/>
              <a:t>Centrifugal Acceleration</a:t>
            </a:r>
          </a:p>
          <a:p>
            <a:pPr lvl="1"/>
            <a:r>
              <a:rPr lang="en-US" dirty="0" smtClean="0"/>
              <a:t>Not accounted for </a:t>
            </a:r>
          </a:p>
          <a:p>
            <a:pPr lvl="1"/>
            <a:r>
              <a:rPr lang="en-US" dirty="0" smtClean="0"/>
              <a:t>Further testing and investigation needed</a:t>
            </a:r>
          </a:p>
          <a:p>
            <a:endParaRPr lang="en-US" dirty="0"/>
          </a:p>
        </p:txBody>
      </p:sp>
      <p:graphicFrame>
        <p:nvGraphicFramePr>
          <p:cNvPr id="4" name="Object 3"/>
          <p:cNvGraphicFramePr>
            <a:graphicFrameLocks noChangeAspect="1"/>
          </p:cNvGraphicFramePr>
          <p:nvPr/>
        </p:nvGraphicFramePr>
        <p:xfrm>
          <a:off x="2194015" y="2422854"/>
          <a:ext cx="4573467" cy="1339192"/>
        </p:xfrm>
        <a:graphic>
          <a:graphicData uri="http://schemas.openxmlformats.org/presentationml/2006/ole">
            <p:oleObj spid="_x0000_s140290" name="Equation" r:id="rId4" imgW="2298700" imgH="6731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Yaw Drift Correction</a:t>
            </a:r>
            <a:endParaRPr lang="en-US" dirty="0"/>
          </a:p>
        </p:txBody>
      </p:sp>
      <p:sp>
        <p:nvSpPr>
          <p:cNvPr id="3" name="Content Placeholder 2"/>
          <p:cNvSpPr>
            <a:spLocks noGrp="1"/>
          </p:cNvSpPr>
          <p:nvPr>
            <p:ph idx="1"/>
          </p:nvPr>
        </p:nvSpPr>
        <p:spPr/>
        <p:txBody>
          <a:bodyPr/>
          <a:lstStyle/>
          <a:p>
            <a:r>
              <a:rPr lang="en-US" dirty="0" smtClean="0"/>
              <a:t>Magnetometer is used to correct yaw drift</a:t>
            </a:r>
          </a:p>
          <a:p>
            <a:r>
              <a:rPr lang="en-US" dirty="0" smtClean="0"/>
              <a:t>Produces heading</a:t>
            </a:r>
          </a:p>
          <a:p>
            <a:r>
              <a:rPr lang="en-US" dirty="0" smtClean="0"/>
              <a:t>Reference vector is taken during initialization</a:t>
            </a:r>
          </a:p>
          <a:p>
            <a:r>
              <a:rPr lang="en-US" dirty="0" smtClean="0"/>
              <a:t>Used to produce yaw error</a:t>
            </a:r>
            <a:endParaRPr lang="en-US" dirty="0"/>
          </a:p>
        </p:txBody>
      </p:sp>
      <p:graphicFrame>
        <p:nvGraphicFramePr>
          <p:cNvPr id="4" name="Object 3"/>
          <p:cNvGraphicFramePr>
            <a:graphicFrameLocks noChangeAspect="1"/>
          </p:cNvGraphicFramePr>
          <p:nvPr/>
        </p:nvGraphicFramePr>
        <p:xfrm>
          <a:off x="1835927" y="4244422"/>
          <a:ext cx="5513514" cy="2230467"/>
        </p:xfrm>
        <a:graphic>
          <a:graphicData uri="http://schemas.openxmlformats.org/presentationml/2006/ole">
            <p:oleObj spid="_x0000_s141314" name="Equation" r:id="rId4" imgW="2794000" imgH="11303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 Controller</a:t>
            </a:r>
            <a:endParaRPr lang="en-US" dirty="0"/>
          </a:p>
        </p:txBody>
      </p:sp>
      <p:sp>
        <p:nvSpPr>
          <p:cNvPr id="3" name="Content Placeholder 2"/>
          <p:cNvSpPr>
            <a:spLocks noGrp="1"/>
          </p:cNvSpPr>
          <p:nvPr>
            <p:ph idx="1"/>
          </p:nvPr>
        </p:nvSpPr>
        <p:spPr/>
        <p:txBody>
          <a:bodyPr/>
          <a:lstStyle/>
          <a:p>
            <a:r>
              <a:rPr lang="en-US" dirty="0" smtClean="0"/>
              <a:t>Error values processed through a PI controller</a:t>
            </a:r>
            <a:endParaRPr lang="en-US" dirty="0"/>
          </a:p>
        </p:txBody>
      </p:sp>
      <p:pic>
        <p:nvPicPr>
          <p:cNvPr id="4" name="Picture 3"/>
          <p:cNvPicPr>
            <a:picLocks noChangeAspect="1"/>
          </p:cNvPicPr>
          <p:nvPr/>
        </p:nvPicPr>
        <p:blipFill>
          <a:blip r:embed="rId3"/>
          <a:stretch>
            <a:fillRect/>
          </a:stretch>
        </p:blipFill>
        <p:spPr>
          <a:xfrm>
            <a:off x="1054100" y="3281363"/>
            <a:ext cx="7035800" cy="2844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Motivation and Goals</a:t>
            </a:r>
          </a:p>
        </p:txBody>
      </p:sp>
      <p:sp>
        <p:nvSpPr>
          <p:cNvPr id="3174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Algorithm Status</a:t>
            </a:r>
            <a:endParaRPr lang="en-US" dirty="0"/>
          </a:p>
        </p:txBody>
      </p:sp>
      <p:sp>
        <p:nvSpPr>
          <p:cNvPr id="3" name="Content Placeholder 2"/>
          <p:cNvSpPr>
            <a:spLocks noGrp="1"/>
          </p:cNvSpPr>
          <p:nvPr>
            <p:ph idx="1"/>
          </p:nvPr>
        </p:nvSpPr>
        <p:spPr/>
        <p:txBody>
          <a:bodyPr/>
          <a:lstStyle/>
          <a:p>
            <a:r>
              <a:rPr lang="en-US" dirty="0" smtClean="0"/>
              <a:t>Completed</a:t>
            </a:r>
          </a:p>
          <a:p>
            <a:pPr lvl="1"/>
            <a:r>
              <a:rPr lang="en-US" dirty="0" smtClean="0"/>
              <a:t>Main DCM update and roll pitch correction coded</a:t>
            </a:r>
          </a:p>
          <a:p>
            <a:r>
              <a:rPr lang="en-US" dirty="0" smtClean="0"/>
              <a:t>To be completed</a:t>
            </a:r>
          </a:p>
          <a:p>
            <a:pPr lvl="1"/>
            <a:r>
              <a:rPr lang="en-US" dirty="0" smtClean="0"/>
              <a:t>DCM initialization code</a:t>
            </a:r>
          </a:p>
          <a:p>
            <a:pPr lvl="1"/>
            <a:r>
              <a:rPr lang="en-US" dirty="0" smtClean="0"/>
              <a:t>Yaw correction </a:t>
            </a:r>
          </a:p>
          <a:p>
            <a:pPr lvl="1"/>
            <a:r>
              <a:rPr lang="en-US" dirty="0" smtClean="0"/>
              <a:t>DCM code testing </a:t>
            </a:r>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Board</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STM32</a:t>
            </a:r>
          </a:p>
          <a:p>
            <a:r>
              <a:rPr lang="en-US" sz="2800" dirty="0" smtClean="0"/>
              <a:t>All the IMU components</a:t>
            </a:r>
          </a:p>
          <a:p>
            <a:r>
              <a:rPr lang="en-US" sz="2800" dirty="0" smtClean="0"/>
              <a:t>Two 3.3V voltage regulators, one for analog components, the other for digital</a:t>
            </a:r>
            <a:endParaRPr lang="en-US" sz="2800" dirty="0"/>
          </a:p>
          <a:p>
            <a:r>
              <a:rPr lang="en-US" sz="2800" dirty="0" smtClean="0"/>
              <a:t>Will have headers to connect to outside components</a:t>
            </a:r>
          </a:p>
          <a:p>
            <a:r>
              <a:rPr lang="en-US" sz="2800" dirty="0" smtClean="0"/>
              <a:t>Have a small area to reduce fabrication cost</a:t>
            </a:r>
          </a:p>
          <a:p>
            <a:r>
              <a:rPr lang="en-US" sz="2800" dirty="0" smtClean="0"/>
              <a:t>Dimensions: 2.2 X 3.0  inches</a:t>
            </a:r>
          </a:p>
          <a:p>
            <a:r>
              <a:rPr lang="en-US" sz="2800" dirty="0" smtClean="0"/>
              <a:t>Originally planned to have two boards fabricated  by PCB123 for around $20 after $100 credit</a:t>
            </a:r>
          </a:p>
          <a:p>
            <a:r>
              <a:rPr lang="en-US" sz="2800" dirty="0" smtClean="0"/>
              <a:t>Fabricated for free from Daniel’s  employer </a:t>
            </a:r>
            <a:r>
              <a:rPr lang="en-US" sz="2800" dirty="0" err="1" smtClean="0"/>
              <a:t>Intersil</a:t>
            </a:r>
            <a:r>
              <a:rPr lang="en-US" sz="2800" dirty="0" smtClean="0"/>
              <a:t>.</a:t>
            </a:r>
          </a:p>
          <a:p>
            <a:endParaRPr lang="en-US" sz="2200" dirty="0" smtClean="0"/>
          </a:p>
          <a:p>
            <a:pPr marL="0" indent="0">
              <a:buNone/>
            </a:pPr>
            <a:endParaRPr lang="en-US" sz="2200" dirty="0" smtClean="0"/>
          </a:p>
        </p:txBody>
      </p:sp>
    </p:spTree>
    <p:extLst>
      <p:ext uri="{BB962C8B-B14F-4D97-AF65-F5344CB8AC3E}">
        <p14:creationId xmlns:mc="http://schemas.openxmlformats.org/markup-compatibility/2006" xmlns:mv="urn:schemas-microsoft-com:mac:vml" xmlns="" xmlns:p14="http://schemas.microsoft.com/office/powerpoint/2010/main" val="2876992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nboard.bmp"/>
          <p:cNvPicPr>
            <a:picLocks noChangeAspect="1"/>
          </p:cNvPicPr>
          <p:nvPr/>
        </p:nvPicPr>
        <p:blipFill>
          <a:blip r:embed="rId3"/>
          <a:stretch>
            <a:fillRect/>
          </a:stretch>
        </p:blipFill>
        <p:spPr>
          <a:xfrm>
            <a:off x="580110" y="757896"/>
            <a:ext cx="7900687" cy="6100104"/>
          </a:xfrm>
          <a:prstGeom prst="rect">
            <a:avLst/>
          </a:prstGeom>
        </p:spPr>
      </p:pic>
      <p:sp>
        <p:nvSpPr>
          <p:cNvPr id="2" name="Title 1"/>
          <p:cNvSpPr>
            <a:spLocks noGrp="1"/>
          </p:cNvSpPr>
          <p:nvPr>
            <p:ph type="title"/>
          </p:nvPr>
        </p:nvSpPr>
        <p:spPr>
          <a:xfrm>
            <a:off x="457200" y="49281"/>
            <a:ext cx="8229600" cy="1143000"/>
          </a:xfrm>
        </p:spPr>
        <p:txBody>
          <a:bodyPr/>
          <a:lstStyle/>
          <a:p>
            <a:r>
              <a:rPr lang="en-US" dirty="0" smtClean="0"/>
              <a:t>PCB Layout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a:t>
            </a:r>
            <a:endParaRPr lang="en-US" dirty="0"/>
          </a:p>
        </p:txBody>
      </p:sp>
      <p:sp>
        <p:nvSpPr>
          <p:cNvPr id="3" name="Content Placeholder 2"/>
          <p:cNvSpPr>
            <a:spLocks noGrp="1"/>
          </p:cNvSpPr>
          <p:nvPr>
            <p:ph idx="1"/>
          </p:nvPr>
        </p:nvSpPr>
        <p:spPr>
          <a:xfrm>
            <a:off x="457200" y="1255050"/>
            <a:ext cx="8229600" cy="4525963"/>
          </a:xfrm>
        </p:spPr>
        <p:txBody>
          <a:bodyPr/>
          <a:lstStyle/>
          <a:p>
            <a:r>
              <a:rPr lang="en-US" dirty="0" smtClean="0"/>
              <a:t>PCB completed</a:t>
            </a:r>
            <a:endParaRPr lang="en-US" dirty="0"/>
          </a:p>
        </p:txBody>
      </p:sp>
      <p:pic>
        <p:nvPicPr>
          <p:cNvPr id="4" name="Picture 3" descr="photo 2.JPG"/>
          <p:cNvPicPr>
            <a:picLocks noChangeAspect="1"/>
          </p:cNvPicPr>
          <p:nvPr/>
        </p:nvPicPr>
        <p:blipFill>
          <a:blip r:embed="rId3"/>
          <a:stretch>
            <a:fillRect/>
          </a:stretch>
        </p:blipFill>
        <p:spPr>
          <a:xfrm rot="5400000">
            <a:off x="208710" y="2508291"/>
            <a:ext cx="4843763" cy="3617872"/>
          </a:xfrm>
          <a:prstGeom prst="rect">
            <a:avLst/>
          </a:prstGeom>
        </p:spPr>
      </p:pic>
      <p:pic>
        <p:nvPicPr>
          <p:cNvPr id="5" name="Picture 4" descr="photo 1.JPG"/>
          <p:cNvPicPr>
            <a:picLocks noChangeAspect="1"/>
          </p:cNvPicPr>
          <p:nvPr/>
        </p:nvPicPr>
        <p:blipFill>
          <a:blip r:embed="rId4"/>
          <a:stretch>
            <a:fillRect/>
          </a:stretch>
        </p:blipFill>
        <p:spPr>
          <a:xfrm rot="5400000">
            <a:off x="4144097" y="2508291"/>
            <a:ext cx="4843765" cy="361787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36"/>
            <a:ext cx="8229600" cy="1143000"/>
          </a:xfrm>
        </p:spPr>
        <p:txBody>
          <a:bodyPr/>
          <a:lstStyle/>
          <a:p>
            <a:r>
              <a:rPr lang="en-US" dirty="0" smtClean="0"/>
              <a:t>Sensor selection: Gyroscope </a:t>
            </a:r>
            <a:endParaRPr lang="en-US" dirty="0"/>
          </a:p>
        </p:txBody>
      </p:sp>
      <p:sp>
        <p:nvSpPr>
          <p:cNvPr id="3" name="Content Placeholder 2"/>
          <p:cNvSpPr>
            <a:spLocks noGrp="1"/>
          </p:cNvSpPr>
          <p:nvPr>
            <p:ph idx="1"/>
          </p:nvPr>
        </p:nvSpPr>
        <p:spPr>
          <a:xfrm>
            <a:off x="457200" y="854676"/>
            <a:ext cx="8229600" cy="4525963"/>
          </a:xfrm>
        </p:spPr>
        <p:txBody>
          <a:bodyPr/>
          <a:lstStyle/>
          <a:p>
            <a:r>
              <a:rPr lang="en-US" sz="2800" dirty="0" smtClean="0"/>
              <a:t>Originally used a 2-axis and 1-axis analog sensors </a:t>
            </a:r>
          </a:p>
          <a:p>
            <a:r>
              <a:rPr lang="en-US" sz="2800" dirty="0" smtClean="0"/>
              <a:t>New design utilizes a 3-axis digital gyro</a:t>
            </a:r>
          </a:p>
          <a:p>
            <a:r>
              <a:rPr lang="en-US" sz="2800" dirty="0" smtClean="0"/>
              <a:t>ITG-3200 from </a:t>
            </a:r>
            <a:r>
              <a:rPr lang="en-US" sz="2800" dirty="0" err="1" smtClean="0"/>
              <a:t>Inversense</a:t>
            </a:r>
            <a:endParaRPr lang="en-US" sz="2800" dirty="0" smtClean="0"/>
          </a:p>
          <a:p>
            <a:endParaRPr lang="en-US" dirty="0"/>
          </a:p>
        </p:txBody>
      </p:sp>
      <p:pic>
        <p:nvPicPr>
          <p:cNvPr id="4" name="Picture 3" descr="ITG3200_BlockDiagram.png"/>
          <p:cNvPicPr>
            <a:picLocks noChangeAspect="1"/>
          </p:cNvPicPr>
          <p:nvPr/>
        </p:nvPicPr>
        <p:blipFill>
          <a:blip r:embed="rId3"/>
          <a:stretch>
            <a:fillRect/>
          </a:stretch>
        </p:blipFill>
        <p:spPr>
          <a:xfrm>
            <a:off x="1311464" y="2605057"/>
            <a:ext cx="6630064" cy="425294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selection: </a:t>
            </a:r>
            <a:r>
              <a:rPr lang="en-US" dirty="0" err="1" smtClean="0"/>
              <a:t>Accel</a:t>
            </a:r>
            <a:endParaRPr lang="en-US" dirty="0"/>
          </a:p>
        </p:txBody>
      </p:sp>
      <p:sp>
        <p:nvSpPr>
          <p:cNvPr id="3" name="Content Placeholder 2"/>
          <p:cNvSpPr>
            <a:spLocks noGrp="1"/>
          </p:cNvSpPr>
          <p:nvPr>
            <p:ph idx="1"/>
          </p:nvPr>
        </p:nvSpPr>
        <p:spPr/>
        <p:txBody>
          <a:bodyPr/>
          <a:lstStyle/>
          <a:p>
            <a:r>
              <a:rPr lang="en-US" dirty="0" smtClean="0"/>
              <a:t>Selected ADXL335</a:t>
            </a:r>
          </a:p>
          <a:p>
            <a:r>
              <a:rPr lang="en-US" dirty="0" smtClean="0"/>
              <a:t>3-axis analog accelerometer</a:t>
            </a:r>
          </a:p>
          <a:p>
            <a:r>
              <a:rPr lang="en-US" dirty="0" smtClean="0"/>
              <a:t>Readily available from </a:t>
            </a:r>
            <a:r>
              <a:rPr lang="en-US" dirty="0" err="1" smtClean="0"/>
              <a:t>Sparkfun</a:t>
            </a:r>
            <a:endParaRPr lang="en-US" dirty="0" smtClean="0"/>
          </a:p>
          <a:p>
            <a:endParaRPr lang="en-US" dirty="0"/>
          </a:p>
        </p:txBody>
      </p:sp>
      <p:pic>
        <p:nvPicPr>
          <p:cNvPr id="4" name="Picture 3" descr="Screen shot 2010-09-25 at 12.52.06 PM.png"/>
          <p:cNvPicPr>
            <a:picLocks noChangeAspect="1"/>
          </p:cNvPicPr>
          <p:nvPr/>
        </p:nvPicPr>
        <p:blipFill>
          <a:blip r:embed="rId3"/>
          <a:stretch>
            <a:fillRect/>
          </a:stretch>
        </p:blipFill>
        <p:spPr>
          <a:xfrm>
            <a:off x="1601365" y="3256964"/>
            <a:ext cx="5936094" cy="325265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selection: Magnetometer</a:t>
            </a:r>
            <a:endParaRPr lang="en-US" dirty="0"/>
          </a:p>
        </p:txBody>
      </p:sp>
      <p:sp>
        <p:nvSpPr>
          <p:cNvPr id="3" name="Content Placeholder 2"/>
          <p:cNvSpPr>
            <a:spLocks noGrp="1"/>
          </p:cNvSpPr>
          <p:nvPr>
            <p:ph idx="1"/>
          </p:nvPr>
        </p:nvSpPr>
        <p:spPr/>
        <p:txBody>
          <a:bodyPr/>
          <a:lstStyle/>
          <a:p>
            <a:r>
              <a:rPr lang="en-US" dirty="0" smtClean="0"/>
              <a:t>Selected HMC5843</a:t>
            </a:r>
          </a:p>
          <a:p>
            <a:r>
              <a:rPr lang="en-US" dirty="0" smtClean="0"/>
              <a:t>3-axis digital Magnetometer </a:t>
            </a:r>
          </a:p>
          <a:p>
            <a:r>
              <a:rPr lang="en-US" dirty="0" smtClean="0"/>
              <a:t>Readily available from </a:t>
            </a:r>
            <a:r>
              <a:rPr lang="en-US" dirty="0" err="1" smtClean="0"/>
              <a:t>Sparkfun</a:t>
            </a:r>
            <a:endParaRPr lang="en-US" dirty="0" smtClean="0"/>
          </a:p>
          <a:p>
            <a:r>
              <a:rPr lang="en-US" dirty="0" smtClean="0"/>
              <a:t>Not tilt compensated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Ultrasonic Sensor</a:t>
            </a:r>
            <a:endParaRPr lang="en-US" dirty="0"/>
          </a:p>
        </p:txBody>
      </p:sp>
      <p:sp>
        <p:nvSpPr>
          <p:cNvPr id="3" name="Content Placeholder 2"/>
          <p:cNvSpPr>
            <a:spLocks noGrp="1"/>
          </p:cNvSpPr>
          <p:nvPr>
            <p:ph idx="1"/>
          </p:nvPr>
        </p:nvSpPr>
        <p:spPr/>
        <p:txBody>
          <a:bodyPr/>
          <a:lstStyle/>
          <a:p>
            <a:r>
              <a:rPr lang="en-US" dirty="0" smtClean="0"/>
              <a:t>Used for automated landing and takeoff</a:t>
            </a:r>
          </a:p>
          <a:p>
            <a:r>
              <a:rPr lang="en-US" dirty="0" smtClean="0"/>
              <a:t>Displays altitude</a:t>
            </a:r>
          </a:p>
          <a:p>
            <a:r>
              <a:rPr lang="en-US" dirty="0" smtClean="0"/>
              <a:t>Must be able to sense the ground up to 15ft away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Ultrasonic Sensor</a:t>
            </a:r>
            <a:endParaRPr lang="en-US" dirty="0"/>
          </a:p>
        </p:txBody>
      </p:sp>
      <p:sp>
        <p:nvSpPr>
          <p:cNvPr id="3" name="Content Placeholder 2"/>
          <p:cNvSpPr>
            <a:spLocks noGrp="1"/>
          </p:cNvSpPr>
          <p:nvPr>
            <p:ph idx="1"/>
          </p:nvPr>
        </p:nvSpPr>
        <p:spPr/>
        <p:txBody>
          <a:bodyPr>
            <a:normAutofit/>
          </a:bodyPr>
          <a:lstStyle/>
          <a:p>
            <a:r>
              <a:rPr lang="en-US" sz="2800" dirty="0" smtClean="0"/>
              <a:t>Chose to go with the Max </a:t>
            </a:r>
            <a:r>
              <a:rPr lang="en-US" sz="2800" dirty="0" err="1" smtClean="0"/>
              <a:t>Botix</a:t>
            </a:r>
            <a:r>
              <a:rPr lang="en-US" sz="2800" dirty="0" smtClean="0"/>
              <a:t> XL-</a:t>
            </a:r>
            <a:r>
              <a:rPr lang="en-US" sz="2800" dirty="0" err="1" smtClean="0"/>
              <a:t>MaxSonar</a:t>
            </a:r>
            <a:r>
              <a:rPr lang="en-US" sz="2800" dirty="0" smtClean="0"/>
              <a:t> EZ0 sensor</a:t>
            </a:r>
          </a:p>
          <a:p>
            <a:r>
              <a:rPr lang="en-US" sz="2800" dirty="0" smtClean="0"/>
              <a:t>Determine the distance by dividing the voltage out by 1024 and multiplying by 3.2mV to find out the range in centimeters</a:t>
            </a:r>
          </a:p>
          <a:p>
            <a:r>
              <a:rPr lang="en-US" sz="2800" dirty="0" smtClean="0"/>
              <a:t>max range of 600cm</a:t>
            </a:r>
          </a:p>
          <a:p>
            <a:endParaRPr lang="en-US" sz="2800" dirty="0" smtClean="0"/>
          </a:p>
        </p:txBody>
      </p:sp>
      <p:pic>
        <p:nvPicPr>
          <p:cNvPr id="4" name="Picture 3"/>
          <p:cNvPicPr/>
          <p:nvPr/>
        </p:nvPicPr>
        <p:blipFill>
          <a:blip r:embed="rId3" cstate="print"/>
          <a:srcRect/>
          <a:stretch>
            <a:fillRect/>
          </a:stretch>
        </p:blipFill>
        <p:spPr bwMode="auto">
          <a:xfrm>
            <a:off x="1143000" y="4568757"/>
            <a:ext cx="6096000" cy="1998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Microcontroller Requirements</a:t>
            </a:r>
            <a:endParaRPr lang="en-US" dirty="0"/>
          </a:p>
        </p:txBody>
      </p:sp>
      <p:sp>
        <p:nvSpPr>
          <p:cNvPr id="5" name="Content Placeholder 4"/>
          <p:cNvSpPr>
            <a:spLocks noGrp="1"/>
          </p:cNvSpPr>
          <p:nvPr>
            <p:ph idx="1"/>
          </p:nvPr>
        </p:nvSpPr>
        <p:spPr/>
        <p:txBody>
          <a:bodyPr/>
          <a:lstStyle/>
          <a:p>
            <a:r>
              <a:rPr lang="en-US" sz="2800" dirty="0" smtClean="0"/>
              <a:t>I2C and 4 ADC channels to receive and convert IMU and range finder data</a:t>
            </a:r>
          </a:p>
          <a:p>
            <a:r>
              <a:rPr lang="en-US" sz="2800" dirty="0" smtClean="0"/>
              <a:t>Timer with four PWM outputs to control motors</a:t>
            </a:r>
          </a:p>
          <a:p>
            <a:r>
              <a:rPr lang="en-US" sz="2800" dirty="0" smtClean="0"/>
              <a:t>UART to communicate with Wi-Fi module</a:t>
            </a:r>
          </a:p>
          <a:p>
            <a:r>
              <a:rPr lang="en-US" sz="2800" dirty="0" smtClean="0"/>
              <a:t>Fast enough to run the DCM and control loop once every PWM period of 20 </a:t>
            </a:r>
            <a:r>
              <a:rPr lang="en-US" sz="2800" dirty="0" err="1" smtClean="0"/>
              <a:t>ms.</a:t>
            </a:r>
            <a:endParaRPr lang="en-US" sz="2800" dirty="0" smtClean="0"/>
          </a:p>
          <a:p>
            <a:r>
              <a:rPr lang="en-US" sz="2800" dirty="0" smtClean="0"/>
              <a:t>Enough memory to store all the code</a:t>
            </a:r>
          </a:p>
          <a:p>
            <a:endParaRPr lang="en-US" sz="2400" dirty="0" smtClean="0"/>
          </a:p>
          <a:p>
            <a:endParaRPr lang="en-US" dirty="0"/>
          </a:p>
        </p:txBody>
      </p:sp>
    </p:spTree>
    <p:extLst>
      <p:ext uri="{BB962C8B-B14F-4D97-AF65-F5344CB8AC3E}">
        <p14:creationId xmlns="" xmlns:p14="http://schemas.microsoft.com/office/powerpoint/2010/main" val="845938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General Requirements and Specifications</a:t>
            </a:r>
            <a:endParaRPr lang="en-US" dirty="0"/>
          </a:p>
        </p:txBody>
      </p:sp>
      <p:sp>
        <p:nvSpPr>
          <p:cNvPr id="5" name="Content Placeholder 4"/>
          <p:cNvSpPr>
            <a:spLocks noGrp="1"/>
          </p:cNvSpPr>
          <p:nvPr>
            <p:ph idx="1"/>
          </p:nvPr>
        </p:nvSpPr>
        <p:spPr/>
        <p:txBody>
          <a:bodyPr/>
          <a:lstStyle/>
          <a:p>
            <a:r>
              <a:rPr lang="en-US" sz="2800" dirty="0"/>
              <a:t>W</a:t>
            </a:r>
            <a:r>
              <a:rPr lang="en-US" sz="2800" dirty="0" smtClean="0"/>
              <a:t>eigh around 1kg</a:t>
            </a:r>
          </a:p>
          <a:p>
            <a:r>
              <a:rPr lang="en-US" sz="2800" dirty="0" smtClean="0"/>
              <a:t>Have 12 minutes of flight time</a:t>
            </a:r>
          </a:p>
          <a:p>
            <a:r>
              <a:rPr lang="en-US" sz="2800" dirty="0" smtClean="0"/>
              <a:t>Be able to change motor speed at a rate of 50 Hz</a:t>
            </a:r>
          </a:p>
          <a:p>
            <a:r>
              <a:rPr lang="en-US" sz="2800" dirty="0" smtClean="0"/>
              <a:t>Self Stabilize</a:t>
            </a:r>
          </a:p>
          <a:p>
            <a:r>
              <a:rPr lang="en-US" sz="2800" dirty="0" smtClean="0"/>
              <a:t>Have a camera for video</a:t>
            </a:r>
          </a:p>
          <a:p>
            <a:r>
              <a:rPr lang="en-US" sz="2800" dirty="0" smtClean="0"/>
              <a:t>User controlled from an iPhone</a:t>
            </a:r>
          </a:p>
          <a:p>
            <a:r>
              <a:rPr lang="en-US" sz="2800" dirty="0" smtClean="0"/>
              <a:t>Send status and video data for display on iPhone</a:t>
            </a:r>
          </a:p>
          <a:p>
            <a:r>
              <a:rPr lang="en-US" sz="2800" dirty="0" smtClean="0"/>
              <a:t>Communicate with iPhone 4 times per second</a:t>
            </a:r>
          </a:p>
          <a:p>
            <a:pPr>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400" dirty="0" smtClean="0"/>
          </a:p>
        </p:txBody>
      </p:sp>
    </p:spTree>
    <p:extLst>
      <p:ext uri="{BB962C8B-B14F-4D97-AF65-F5344CB8AC3E}">
        <p14:creationId xmlns="" xmlns:p14="http://schemas.microsoft.com/office/powerpoint/2010/main" val="2214460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Microcontroller Specifications</a:t>
            </a:r>
            <a:endParaRPr lang="en-US" dirty="0"/>
          </a:p>
        </p:txBody>
      </p:sp>
      <p:graphicFrame>
        <p:nvGraphicFramePr>
          <p:cNvPr id="9" name="Content Placeholder 8"/>
          <p:cNvGraphicFramePr>
            <a:graphicFrameLocks noGrp="1"/>
          </p:cNvGraphicFramePr>
          <p:nvPr>
            <p:ph idx="1"/>
            <p:extLst>
              <p:ext uri="{D42A27DB-BD31-4B8C-83A1-F6EECF244321}">
                <p14:modId xmlns="" xmlns:p14="http://schemas.microsoft.com/office/powerpoint/2010/main" val="4050246402"/>
              </p:ext>
            </p:extLst>
          </p:nvPr>
        </p:nvGraphicFramePr>
        <p:xfrm>
          <a:off x="304800" y="1600200"/>
          <a:ext cx="8534400" cy="5029200"/>
        </p:xfrm>
        <a:graphic>
          <a:graphicData uri="http://schemas.openxmlformats.org/drawingml/2006/table">
            <a:tbl>
              <a:tblPr>
                <a:tableStyleId>{5C22544A-7EE6-4342-B048-85BDC9FD1C3A}</a:tableStyleId>
              </a:tblPr>
              <a:tblGrid>
                <a:gridCol w="2181979"/>
                <a:gridCol w="2041779"/>
                <a:gridCol w="2104968"/>
                <a:gridCol w="2205674"/>
              </a:tblGrid>
              <a:tr h="457200">
                <a:tc>
                  <a:txBody>
                    <a:bodyPr/>
                    <a:lstStyle/>
                    <a:p>
                      <a:pPr marL="0" marR="0" algn="just">
                        <a:spcBef>
                          <a:spcPts val="0"/>
                        </a:spcBef>
                        <a:spcAft>
                          <a:spcPts val="0"/>
                        </a:spcAft>
                      </a:pPr>
                      <a:r>
                        <a:rPr lang="en-US" sz="1200" kern="50" dirty="0">
                          <a:effectLst/>
                        </a:rPr>
                        <a:t> </a:t>
                      </a:r>
                      <a:endParaRPr lang="en-US" sz="1200" kern="50" dirty="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ATMega328</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dsPIC30F4011</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dirty="0">
                          <a:effectLst/>
                        </a:rPr>
                        <a:t>STM32F103CBT6</a:t>
                      </a:r>
                      <a:endParaRPr lang="en-US" sz="1200" kern="50" dirty="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Data Bus Width</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8-bit</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16-bit</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32-bit</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Clock Speed</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20 MHz</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40 MHz</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72 MHz</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Operating Voltage</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5 V</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5 V</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2.4-3.6 V</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Current Consumption</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Not Given</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132 mA</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36 mA</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ADCs</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10-bit, 8 ch.</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10-bit, 9 ch.</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2x 12-bit, 10 ch.</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Communication</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USART, SPI, I2C</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2x(UART), SPI, I2C</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2x(USART, SPI, I2C)</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Timers</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2x(8-bit), 16-bit</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5x(16-bit)</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4x(16-bit)</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Flash</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32 KB</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48 KB</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128 KB</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SRAM</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1 KB </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2 KB</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20 KB</a:t>
                      </a:r>
                      <a:endParaRPr lang="en-US" sz="1200" kern="50">
                        <a:effectLst/>
                        <a:latin typeface="Times New Roman"/>
                        <a:ea typeface="SimSun"/>
                        <a:cs typeface="Tahoma"/>
                      </a:endParaRPr>
                    </a:p>
                  </a:txBody>
                  <a:tcPr marL="34925" marR="34925" marT="34925" marB="34925"/>
                </a:tc>
              </a:tr>
              <a:tr h="457200">
                <a:tc>
                  <a:txBody>
                    <a:bodyPr/>
                    <a:lstStyle/>
                    <a:p>
                      <a:pPr marL="0" marR="0" algn="just">
                        <a:spcBef>
                          <a:spcPts val="0"/>
                        </a:spcBef>
                        <a:spcAft>
                          <a:spcPts val="0"/>
                        </a:spcAft>
                      </a:pPr>
                      <a:r>
                        <a:rPr lang="en-US" sz="1200" kern="50">
                          <a:effectLst/>
                        </a:rPr>
                        <a:t>Price</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$4-5 </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a:effectLst/>
                        </a:rPr>
                        <a:t>$7-8</a:t>
                      </a:r>
                      <a:endParaRPr lang="en-US" sz="1200" kern="50">
                        <a:effectLst/>
                        <a:latin typeface="Times New Roman"/>
                        <a:ea typeface="SimSun"/>
                        <a:cs typeface="Tahoma"/>
                      </a:endParaRPr>
                    </a:p>
                  </a:txBody>
                  <a:tcPr marL="34925" marR="34925" marT="34925" marB="34925"/>
                </a:tc>
                <a:tc>
                  <a:txBody>
                    <a:bodyPr/>
                    <a:lstStyle/>
                    <a:p>
                      <a:pPr marL="0" marR="0" algn="just">
                        <a:spcBef>
                          <a:spcPts val="0"/>
                        </a:spcBef>
                        <a:spcAft>
                          <a:spcPts val="0"/>
                        </a:spcAft>
                      </a:pPr>
                      <a:r>
                        <a:rPr lang="en-US" sz="1200" kern="50" dirty="0">
                          <a:effectLst/>
                        </a:rPr>
                        <a:t>$8-10</a:t>
                      </a:r>
                      <a:endParaRPr lang="en-US" sz="1200" kern="50" dirty="0">
                        <a:effectLst/>
                        <a:latin typeface="Times New Roman"/>
                        <a:ea typeface="SimSun"/>
                        <a:cs typeface="Tahoma"/>
                      </a:endParaRPr>
                    </a:p>
                  </a:txBody>
                  <a:tcPr marL="34925" marR="34925" marT="34925" marB="34925"/>
                </a:tc>
              </a:tr>
            </a:tbl>
          </a:graphicData>
        </a:graphic>
      </p:graphicFrame>
    </p:spTree>
    <p:extLst>
      <p:ext uri="{BB962C8B-B14F-4D97-AF65-F5344CB8AC3E}">
        <p14:creationId xmlns="" xmlns:p14="http://schemas.microsoft.com/office/powerpoint/2010/main" val="4233096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Selection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Selected STM32F103CBT6</a:t>
            </a:r>
            <a:endParaRPr lang="en-US" sz="2400" dirty="0"/>
          </a:p>
          <a:p>
            <a:r>
              <a:rPr lang="en-US" sz="2400" dirty="0" smtClean="0"/>
              <a:t>Reasons for Selection:</a:t>
            </a:r>
          </a:p>
          <a:p>
            <a:pPr lvl="1"/>
            <a:r>
              <a:rPr lang="en-US" sz="2400" dirty="0" smtClean="0"/>
              <a:t>Has the most processing power</a:t>
            </a:r>
          </a:p>
          <a:p>
            <a:pPr lvl="1"/>
            <a:r>
              <a:rPr lang="en-US" sz="2400" dirty="0" smtClean="0"/>
              <a:t>Has a lot of storage</a:t>
            </a:r>
          </a:p>
          <a:p>
            <a:pPr lvl="1"/>
            <a:r>
              <a:rPr lang="en-US" sz="2400" dirty="0" smtClean="0"/>
              <a:t>Used in a project implementing  DCM</a:t>
            </a:r>
            <a:endParaRPr lang="en-US" sz="2400" dirty="0"/>
          </a:p>
          <a:p>
            <a:r>
              <a:rPr lang="en-US" sz="2400" dirty="0" smtClean="0"/>
              <a:t>Other Information</a:t>
            </a:r>
          </a:p>
          <a:p>
            <a:pPr lvl="1"/>
            <a:r>
              <a:rPr lang="en-US" sz="2400" dirty="0" smtClean="0"/>
              <a:t>ARM </a:t>
            </a:r>
            <a:r>
              <a:rPr lang="en-US" sz="2400" dirty="0"/>
              <a:t>Cortex-M3</a:t>
            </a:r>
          </a:p>
          <a:p>
            <a:pPr lvl="1"/>
            <a:r>
              <a:rPr lang="en-US" sz="2400" kern="50" dirty="0" smtClean="0">
                <a:latin typeface="Times New Roman"/>
                <a:ea typeface="SimSun"/>
                <a:cs typeface="Tahoma"/>
              </a:rPr>
              <a:t>Produced by </a:t>
            </a:r>
            <a:r>
              <a:rPr lang="en-US" sz="2400" kern="50" dirty="0" err="1" smtClean="0">
                <a:latin typeface="Times New Roman"/>
                <a:ea typeface="SimSun"/>
                <a:cs typeface="Tahoma"/>
              </a:rPr>
              <a:t>STMicoelectronics</a:t>
            </a:r>
            <a:endParaRPr lang="en-US" sz="2400" kern="50" dirty="0" smtClean="0">
              <a:latin typeface="Times New Roman"/>
              <a:ea typeface="SimSun"/>
              <a:cs typeface="Tahoma"/>
            </a:endParaRPr>
          </a:p>
          <a:p>
            <a:pPr lvl="1"/>
            <a:r>
              <a:rPr lang="en-US" sz="2400" kern="50" dirty="0" smtClean="0">
                <a:latin typeface="Times New Roman"/>
                <a:ea typeface="SimSun"/>
                <a:cs typeface="Tahoma"/>
              </a:rPr>
              <a:t>Received free samples from STMicroelectronics</a:t>
            </a:r>
            <a:endParaRPr lang="en-US" sz="2400" kern="50" dirty="0">
              <a:latin typeface="Times New Roman"/>
              <a:ea typeface="SimSun"/>
              <a:cs typeface="Tahoma"/>
            </a:endParaRPr>
          </a:p>
          <a:p>
            <a:endParaRPr lang="en-US" sz="2400" dirty="0"/>
          </a:p>
          <a:p>
            <a:endParaRPr lang="en-US" sz="2400"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1473357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STM32 Development </a:t>
            </a:r>
            <a:br>
              <a:rPr lang="en-US" dirty="0" smtClean="0"/>
            </a:br>
            <a:r>
              <a:rPr lang="en-US" dirty="0" smtClean="0"/>
              <a:t>Hardware</a:t>
            </a:r>
            <a:endParaRPr lang="en-US" dirty="0"/>
          </a:p>
        </p:txBody>
      </p:sp>
      <p:pic>
        <p:nvPicPr>
          <p:cNvPr id="2052"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62525" y="1557447"/>
            <a:ext cx="3429000" cy="2244012"/>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9200" y="3801459"/>
            <a:ext cx="3362325" cy="306924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4"/>
          <p:cNvSpPr txBox="1">
            <a:spLocks/>
          </p:cNvSpPr>
          <p:nvPr/>
        </p:nvSpPr>
        <p:spPr>
          <a:xfrm>
            <a:off x="457200" y="1600200"/>
            <a:ext cx="441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p>
          <a:p>
            <a:r>
              <a:rPr lang="en-US" sz="2400" dirty="0" smtClean="0"/>
              <a:t>A JTAG interface will be used to program and debug the STM32</a:t>
            </a:r>
          </a:p>
          <a:p>
            <a:pPr lvl="1"/>
            <a:r>
              <a:rPr lang="en-US" sz="2400" dirty="0" smtClean="0"/>
              <a:t>Olimex USBTINY</a:t>
            </a:r>
          </a:p>
          <a:p>
            <a:pPr lvl="2"/>
            <a:r>
              <a:rPr lang="en-US" dirty="0" smtClean="0"/>
              <a:t>Uses USB Port to interface to PC</a:t>
            </a:r>
            <a:endParaRPr lang="en-US" dirty="0"/>
          </a:p>
          <a:p>
            <a:endParaRPr lang="en-US" sz="2400" dirty="0" smtClean="0"/>
          </a:p>
          <a:p>
            <a:endParaRPr lang="en-US" sz="2400" dirty="0"/>
          </a:p>
          <a:p>
            <a:pPr>
              <a:buNone/>
            </a:pPr>
            <a:endParaRPr lang="en-US" sz="2400" dirty="0" smtClean="0"/>
          </a:p>
          <a:p>
            <a:endParaRPr lang="en-US" sz="2400" dirty="0"/>
          </a:p>
          <a:p>
            <a:r>
              <a:rPr lang="en-US" sz="2400" dirty="0" smtClean="0"/>
              <a:t>Development Board</a:t>
            </a:r>
          </a:p>
          <a:p>
            <a:pPr lvl="1"/>
            <a:r>
              <a:rPr lang="en-US" sz="2400" dirty="0" smtClean="0"/>
              <a:t> Olimex  STM32-H103</a:t>
            </a:r>
            <a:endParaRPr lang="en-US" sz="2400" dirty="0"/>
          </a:p>
          <a:p>
            <a:pPr lvl="2"/>
            <a:r>
              <a:rPr lang="en-US" dirty="0" smtClean="0"/>
              <a:t>Inexpensive     ~$40</a:t>
            </a:r>
          </a:p>
          <a:p>
            <a:pPr lvl="2"/>
            <a:r>
              <a:rPr lang="en-US" dirty="0"/>
              <a:t>Uses JTAG</a:t>
            </a:r>
          </a:p>
          <a:p>
            <a:pPr lvl="2"/>
            <a:r>
              <a:rPr lang="en-US" dirty="0" smtClean="0"/>
              <a:t>Powered from USB</a:t>
            </a:r>
          </a:p>
          <a:p>
            <a:pPr lvl="2"/>
            <a:r>
              <a:rPr lang="en-US" dirty="0" smtClean="0"/>
              <a:t>Small size</a:t>
            </a:r>
          </a:p>
          <a:p>
            <a:endParaRPr lang="en-US" sz="1600" dirty="0"/>
          </a:p>
        </p:txBody>
      </p:sp>
    </p:spTree>
    <p:extLst>
      <p:ext uri="{BB962C8B-B14F-4D97-AF65-F5344CB8AC3E}">
        <p14:creationId xmlns="" xmlns:p14="http://schemas.microsoft.com/office/powerpoint/2010/main" val="3619804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a:t>
            </a:r>
            <a:endParaRPr lang="en-US" dirty="0"/>
          </a:p>
        </p:txBody>
      </p:sp>
      <p:sp>
        <p:nvSpPr>
          <p:cNvPr id="3" name="Content Placeholder 2"/>
          <p:cNvSpPr>
            <a:spLocks noGrp="1"/>
          </p:cNvSpPr>
          <p:nvPr>
            <p:ph idx="1"/>
          </p:nvPr>
        </p:nvSpPr>
        <p:spPr/>
        <p:txBody>
          <a:bodyPr>
            <a:normAutofit/>
          </a:bodyPr>
          <a:lstStyle/>
          <a:p>
            <a:r>
              <a:rPr lang="en-US" sz="2800" dirty="0" smtClean="0"/>
              <a:t>C used as programming language</a:t>
            </a:r>
          </a:p>
          <a:p>
            <a:r>
              <a:rPr lang="en-US" sz="2800" dirty="0" err="1" smtClean="0"/>
              <a:t>STMicroelectrnics</a:t>
            </a:r>
            <a:r>
              <a:rPr lang="en-US" sz="2800" dirty="0" smtClean="0"/>
              <a:t>  STM32 Library</a:t>
            </a:r>
          </a:p>
          <a:p>
            <a:r>
              <a:rPr lang="en-US" sz="2800" dirty="0" smtClean="0"/>
              <a:t>Eclipse used as IDE</a:t>
            </a:r>
          </a:p>
          <a:p>
            <a:r>
              <a:rPr lang="en-US" sz="2800" dirty="0" smtClean="0"/>
              <a:t>OpenOCD used to debug code running on STM32</a:t>
            </a:r>
          </a:p>
          <a:p>
            <a:r>
              <a:rPr lang="en-US" sz="2800" dirty="0" smtClean="0"/>
              <a:t>Source code compiled with </a:t>
            </a:r>
            <a:r>
              <a:rPr lang="en-US" sz="2800" dirty="0" err="1" smtClean="0"/>
              <a:t>Codesourcery’s</a:t>
            </a:r>
            <a:r>
              <a:rPr lang="en-US" sz="2800" dirty="0" smtClean="0"/>
              <a:t>  G++ Lite  GNU tool chain</a:t>
            </a:r>
          </a:p>
          <a:p>
            <a:r>
              <a:rPr lang="en-US" sz="2800" dirty="0" smtClean="0"/>
              <a:t>All software tools are open source and are free to use</a:t>
            </a:r>
            <a:endParaRPr lang="en-US" sz="2800" dirty="0"/>
          </a:p>
        </p:txBody>
      </p:sp>
    </p:spTree>
    <p:extLst>
      <p:ext uri="{BB962C8B-B14F-4D97-AF65-F5344CB8AC3E}">
        <p14:creationId xmlns="" xmlns:p14="http://schemas.microsoft.com/office/powerpoint/2010/main" val="2044338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STM32 Software</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Functions</a:t>
            </a:r>
          </a:p>
          <a:p>
            <a:pPr lvl="1"/>
            <a:r>
              <a:rPr lang="en-US" sz="1800" dirty="0" smtClean="0"/>
              <a:t>Completed Functions</a:t>
            </a:r>
          </a:p>
          <a:p>
            <a:pPr lvl="2"/>
            <a:r>
              <a:rPr lang="en-US" sz="1800" dirty="0" smtClean="0"/>
              <a:t>void </a:t>
            </a:r>
            <a:r>
              <a:rPr lang="en-US" sz="1800" dirty="0" err="1" smtClean="0"/>
              <a:t>SystemInit</a:t>
            </a:r>
            <a:r>
              <a:rPr lang="en-US" sz="1800" dirty="0" smtClean="0"/>
              <a:t>(void);  //Initializes  STM32  clocks  </a:t>
            </a:r>
          </a:p>
          <a:p>
            <a:pPr lvl="2"/>
            <a:r>
              <a:rPr lang="en-US" sz="1800" dirty="0" smtClean="0"/>
              <a:t>void </a:t>
            </a:r>
            <a:r>
              <a:rPr lang="en-US" sz="1800" dirty="0" err="1" smtClean="0"/>
              <a:t>PeriphInit</a:t>
            </a:r>
            <a:r>
              <a:rPr lang="en-US" sz="1800" dirty="0" smtClean="0"/>
              <a:t>(void); //Configures STM32 Pins and Peripherals</a:t>
            </a:r>
          </a:p>
          <a:p>
            <a:pPr lvl="2"/>
            <a:r>
              <a:rPr lang="en-US" sz="1800" dirty="0"/>
              <a:t>v</a:t>
            </a:r>
            <a:r>
              <a:rPr lang="en-US" sz="1800" dirty="0" smtClean="0"/>
              <a:t>oid </a:t>
            </a:r>
            <a:r>
              <a:rPr lang="en-US" sz="1800" dirty="0" err="1" smtClean="0"/>
              <a:t>IMURead</a:t>
            </a:r>
            <a:r>
              <a:rPr lang="en-US" sz="1800" dirty="0" smtClean="0"/>
              <a:t>(uint_8 device); //reads and converts the specified IMU 				  component and stores the values in an array</a:t>
            </a:r>
          </a:p>
          <a:p>
            <a:pPr lvl="1"/>
            <a:r>
              <a:rPr lang="en-US" sz="1800" dirty="0" smtClean="0"/>
              <a:t>Functions to be Completed 	</a:t>
            </a:r>
          </a:p>
          <a:p>
            <a:pPr lvl="2"/>
            <a:r>
              <a:rPr lang="en-US" sz="1800" dirty="0" smtClean="0"/>
              <a:t>void </a:t>
            </a:r>
            <a:r>
              <a:rPr lang="en-US" sz="1800" dirty="0" err="1" smtClean="0"/>
              <a:t>MotorCmd</a:t>
            </a:r>
            <a:r>
              <a:rPr lang="en-US" sz="1800" dirty="0" smtClean="0"/>
              <a:t>(uint_8 state); //Function that can start or stop the motors</a:t>
            </a:r>
          </a:p>
          <a:p>
            <a:pPr lvl="2"/>
            <a:r>
              <a:rPr lang="en-US" sz="1800" dirty="0" smtClean="0"/>
              <a:t>void </a:t>
            </a:r>
            <a:r>
              <a:rPr lang="en-US" sz="1800" dirty="0" err="1" smtClean="0"/>
              <a:t>UpdateMotor</a:t>
            </a:r>
            <a:r>
              <a:rPr lang="en-US" sz="1800" dirty="0" smtClean="0"/>
              <a:t>(</a:t>
            </a:r>
            <a:r>
              <a:rPr lang="en-US" sz="1800" dirty="0" err="1" smtClean="0"/>
              <a:t>int</a:t>
            </a:r>
            <a:r>
              <a:rPr lang="en-US" sz="1800" dirty="0" smtClean="0"/>
              <a:t> motor, uint_16 duty); //Updates the  speed of the specified motor</a:t>
            </a:r>
          </a:p>
          <a:p>
            <a:pPr lvl="2"/>
            <a:r>
              <a:rPr lang="en-US" sz="1800" dirty="0" smtClean="0"/>
              <a:t>void </a:t>
            </a:r>
            <a:r>
              <a:rPr lang="en-US" sz="1800" dirty="0" err="1" smtClean="0"/>
              <a:t>WifiCmd</a:t>
            </a:r>
            <a:r>
              <a:rPr lang="en-US" sz="1800" dirty="0" smtClean="0"/>
              <a:t>(</a:t>
            </a:r>
            <a:r>
              <a:rPr lang="en-US" sz="1800" dirty="0" err="1" smtClean="0"/>
              <a:t>int</a:t>
            </a:r>
            <a:r>
              <a:rPr lang="en-US" sz="1800" dirty="0" smtClean="0"/>
              <a:t> direction); //Receive instructions or send information via UART  to or from </a:t>
            </a:r>
            <a:r>
              <a:rPr lang="en-US" sz="1800" dirty="0" err="1" smtClean="0"/>
              <a:t>wifi</a:t>
            </a:r>
            <a:endParaRPr lang="en-US" sz="1800" dirty="0" smtClean="0"/>
          </a:p>
          <a:p>
            <a:pPr lvl="2"/>
            <a:r>
              <a:rPr lang="en-US" sz="1800" dirty="0" smtClean="0"/>
              <a:t>void Takeoff(void); //Sets quadcopter to lift-off the ground and hover</a:t>
            </a:r>
          </a:p>
          <a:p>
            <a:pPr lvl="2"/>
            <a:r>
              <a:rPr lang="en-US" sz="1800" dirty="0" smtClean="0"/>
              <a:t>void Land(void); //Makes quadcopter slowly lose altitude until it lands</a:t>
            </a:r>
            <a:r>
              <a:rPr lang="en-US" sz="1400" dirty="0" smtClean="0"/>
              <a:t>		</a:t>
            </a:r>
            <a:endParaRPr lang="en-US" sz="1400" dirty="0"/>
          </a:p>
        </p:txBody>
      </p:sp>
    </p:spTree>
    <p:extLst>
      <p:ext uri="{BB962C8B-B14F-4D97-AF65-F5344CB8AC3E}">
        <p14:creationId xmlns="" xmlns:p14="http://schemas.microsoft.com/office/powerpoint/2010/main" val="16053189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Camera</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Communication: Options</a:t>
            </a:r>
          </a:p>
        </p:txBody>
      </p:sp>
      <p:sp>
        <p:nvSpPr>
          <p:cNvPr id="25603" name="Slide Number Placeholder 2"/>
          <p:cNvSpPr>
            <a:spLocks noGrp="1"/>
          </p:cNvSpPr>
          <p:nvPr>
            <p:ph type="sldNum" sz="quarter" idx="10"/>
          </p:nvPr>
        </p:nvSpPr>
        <p:spPr>
          <a:noFill/>
        </p:spPr>
        <p:txBody>
          <a:bodyPr/>
          <a:lstStyle/>
          <a:p>
            <a:fld id="{98752A2B-262C-4F06-BBEC-0DB8C60AB5C3}" type="slidenum">
              <a:rPr lang="en-US" smtClean="0"/>
              <a:pPr/>
              <a:t>46</a:t>
            </a:fld>
            <a:endParaRPr lang="en-US" smtClean="0"/>
          </a:p>
        </p:txBody>
      </p:sp>
      <p:sp>
        <p:nvSpPr>
          <p:cNvPr id="25604" name="Content Placeholder 3"/>
          <p:cNvSpPr>
            <a:spLocks noGrp="1"/>
          </p:cNvSpPr>
          <p:nvPr>
            <p:ph idx="1"/>
          </p:nvPr>
        </p:nvSpPr>
        <p:spPr/>
        <p:txBody>
          <a:bodyPr/>
          <a:lstStyle/>
          <a:p>
            <a:r>
              <a:rPr lang="en-US" dirty="0" smtClean="0"/>
              <a:t>Wi-Fi vs. Bluetooth Class 1</a:t>
            </a:r>
          </a:p>
          <a:p>
            <a:endParaRPr lang="en-US" dirty="0" smtClean="0"/>
          </a:p>
        </p:txBody>
      </p:sp>
      <p:graphicFrame>
        <p:nvGraphicFramePr>
          <p:cNvPr id="5" name="Table 4"/>
          <p:cNvGraphicFramePr>
            <a:graphicFrameLocks noGrp="1"/>
          </p:cNvGraphicFramePr>
          <p:nvPr/>
        </p:nvGraphicFramePr>
        <p:xfrm>
          <a:off x="914400" y="2362200"/>
          <a:ext cx="4800600" cy="2743201"/>
        </p:xfrm>
        <a:graphic>
          <a:graphicData uri="http://schemas.openxmlformats.org/drawingml/2006/table">
            <a:tbl>
              <a:tblPr firstRow="1" bandRow="1">
                <a:tableStyleId>{073A0DAA-6AF3-43AB-8588-CEC1D06C72B9}</a:tableStyleId>
              </a:tblPr>
              <a:tblGrid>
                <a:gridCol w="1863220"/>
                <a:gridCol w="1468690"/>
                <a:gridCol w="1468690"/>
              </a:tblGrid>
              <a:tr h="733850">
                <a:tc>
                  <a:txBody>
                    <a:bodyPr/>
                    <a:lstStyle/>
                    <a:p>
                      <a:endParaRPr lang="en-US" dirty="0"/>
                    </a:p>
                  </a:txBody>
                  <a:tcPr/>
                </a:tc>
                <a:tc>
                  <a:txBody>
                    <a:bodyPr/>
                    <a:lstStyle/>
                    <a:p>
                      <a:r>
                        <a:rPr lang="en-US" dirty="0" smtClean="0"/>
                        <a:t>Wi-Fi RN-131</a:t>
                      </a:r>
                      <a:endParaRPr lang="en-US" dirty="0"/>
                    </a:p>
                  </a:txBody>
                  <a:tcPr/>
                </a:tc>
                <a:tc>
                  <a:txBody>
                    <a:bodyPr/>
                    <a:lstStyle/>
                    <a:p>
                      <a:pPr algn="ctr"/>
                      <a:r>
                        <a:rPr lang="en-US" dirty="0" smtClean="0"/>
                        <a:t>Bluetooth Class 1</a:t>
                      </a:r>
                      <a:endParaRPr lang="en-US" dirty="0"/>
                    </a:p>
                  </a:txBody>
                  <a:tcPr/>
                </a:tc>
              </a:tr>
              <a:tr h="425167">
                <a:tc>
                  <a:txBody>
                    <a:bodyPr/>
                    <a:lstStyle/>
                    <a:p>
                      <a:r>
                        <a:rPr lang="en-US" dirty="0" smtClean="0"/>
                        <a:t>Indoor Range</a:t>
                      </a:r>
                      <a:endParaRPr lang="en-US" dirty="0"/>
                    </a:p>
                  </a:txBody>
                  <a:tcPr/>
                </a:tc>
                <a:tc>
                  <a:txBody>
                    <a:bodyPr/>
                    <a:lstStyle/>
                    <a:p>
                      <a:pPr algn="ctr"/>
                      <a:r>
                        <a:rPr lang="en-US" dirty="0" smtClean="0"/>
                        <a:t>Up</a:t>
                      </a:r>
                      <a:r>
                        <a:rPr lang="en-US" baseline="0" dirty="0" smtClean="0"/>
                        <a:t> to 100 ft</a:t>
                      </a:r>
                      <a:endParaRPr lang="en-US" dirty="0"/>
                    </a:p>
                  </a:txBody>
                  <a:tcPr/>
                </a:tc>
                <a:tc>
                  <a:txBody>
                    <a:bodyPr/>
                    <a:lstStyle/>
                    <a:p>
                      <a:pPr algn="ctr"/>
                      <a:r>
                        <a:rPr lang="en-US" dirty="0" smtClean="0"/>
                        <a:t>Up to 330 ft</a:t>
                      </a:r>
                      <a:endParaRPr lang="en-US" dirty="0"/>
                    </a:p>
                  </a:txBody>
                  <a:tcPr/>
                </a:tc>
              </a:tr>
              <a:tr h="425167">
                <a:tc>
                  <a:txBody>
                    <a:bodyPr/>
                    <a:lstStyle/>
                    <a:p>
                      <a:r>
                        <a:rPr lang="en-US" dirty="0" smtClean="0"/>
                        <a:t>Outdoor/LOS</a:t>
                      </a:r>
                      <a:endParaRPr lang="en-US" dirty="0"/>
                    </a:p>
                  </a:txBody>
                  <a:tcPr/>
                </a:tc>
                <a:tc>
                  <a:txBody>
                    <a:bodyPr/>
                    <a:lstStyle/>
                    <a:p>
                      <a:pPr algn="ctr"/>
                      <a:r>
                        <a:rPr lang="en-US" dirty="0" smtClean="0"/>
                        <a:t>Up to 300 ft</a:t>
                      </a:r>
                      <a:endParaRPr lang="en-US" dirty="0"/>
                    </a:p>
                  </a:txBody>
                  <a:tcPr/>
                </a:tc>
                <a:tc>
                  <a:txBody>
                    <a:bodyPr/>
                    <a:lstStyle/>
                    <a:p>
                      <a:pPr algn="ctr"/>
                      <a:r>
                        <a:rPr lang="en-US" dirty="0" smtClean="0"/>
                        <a:t>Up to 330 ft</a:t>
                      </a:r>
                      <a:endParaRPr lang="en-US" dirty="0"/>
                    </a:p>
                  </a:txBody>
                  <a:tcPr/>
                </a:tc>
              </a:tr>
              <a:tr h="733850">
                <a:tc>
                  <a:txBody>
                    <a:bodyPr/>
                    <a:lstStyle/>
                    <a:p>
                      <a:r>
                        <a:rPr lang="en-US" dirty="0" smtClean="0"/>
                        <a:t>Data Rate</a:t>
                      </a:r>
                      <a:endParaRPr lang="en-US" dirty="0"/>
                    </a:p>
                  </a:txBody>
                  <a:tcPr/>
                </a:tc>
                <a:tc>
                  <a:txBody>
                    <a:bodyPr/>
                    <a:lstStyle/>
                    <a:p>
                      <a:pPr algn="ctr"/>
                      <a:r>
                        <a:rPr lang="en-US" dirty="0" smtClean="0"/>
                        <a:t>Up to 54 Mb/s</a:t>
                      </a:r>
                      <a:endParaRPr lang="en-US" dirty="0"/>
                    </a:p>
                  </a:txBody>
                  <a:tcPr/>
                </a:tc>
                <a:tc>
                  <a:txBody>
                    <a:bodyPr/>
                    <a:lstStyle/>
                    <a:p>
                      <a:pPr algn="ctr"/>
                      <a:r>
                        <a:rPr lang="en-US" dirty="0" smtClean="0"/>
                        <a:t>Up</a:t>
                      </a:r>
                      <a:r>
                        <a:rPr lang="en-US" baseline="0" dirty="0" smtClean="0"/>
                        <a:t> to 3 Mb/s</a:t>
                      </a:r>
                      <a:endParaRPr lang="en-US" dirty="0"/>
                    </a:p>
                  </a:txBody>
                  <a:tcPr/>
                </a:tc>
              </a:tr>
              <a:tr h="425167">
                <a:tc>
                  <a:txBody>
                    <a:bodyPr/>
                    <a:lstStyle/>
                    <a:p>
                      <a:r>
                        <a:rPr lang="en-US" dirty="0" smtClean="0"/>
                        <a:t>Unit Price</a:t>
                      </a:r>
                      <a:endParaRPr lang="en-US" dirty="0"/>
                    </a:p>
                  </a:txBody>
                  <a:tcPr/>
                </a:tc>
                <a:tc>
                  <a:txBody>
                    <a:bodyPr/>
                    <a:lstStyle/>
                    <a:p>
                      <a:pPr algn="ctr"/>
                      <a:r>
                        <a:rPr lang="en-US" dirty="0" smtClean="0"/>
                        <a:t>$45.00</a:t>
                      </a:r>
                      <a:endParaRPr lang="en-US" dirty="0"/>
                    </a:p>
                  </a:txBody>
                  <a:tcPr/>
                </a:tc>
                <a:tc>
                  <a:txBody>
                    <a:bodyPr/>
                    <a:lstStyle/>
                    <a:p>
                      <a:pPr algn="ctr"/>
                      <a:r>
                        <a:rPr lang="en-US" dirty="0" smtClean="0"/>
                        <a:t>$69.00</a:t>
                      </a:r>
                      <a:endParaRPr lang="en-US" dirty="0"/>
                    </a:p>
                  </a:txBody>
                  <a:tcPr/>
                </a:tc>
              </a:tr>
            </a:tbl>
          </a:graphicData>
        </a:graphic>
      </p:graphicFrame>
      <p:sp>
        <p:nvSpPr>
          <p:cNvPr id="25637" name="TextBox 5"/>
          <p:cNvSpPr txBox="1">
            <a:spLocks noChangeArrowheads="1"/>
          </p:cNvSpPr>
          <p:nvPr/>
        </p:nvSpPr>
        <p:spPr bwMode="auto">
          <a:xfrm>
            <a:off x="6096000" y="2133600"/>
            <a:ext cx="2667000" cy="3139321"/>
          </a:xfrm>
          <a:prstGeom prst="rect">
            <a:avLst/>
          </a:prstGeom>
          <a:noFill/>
          <a:ln w="9525">
            <a:noFill/>
            <a:miter lim="800000"/>
            <a:headEnd/>
            <a:tailEnd/>
          </a:ln>
        </p:spPr>
        <p:txBody>
          <a:bodyPr>
            <a:spAutoFit/>
          </a:bodyPr>
          <a:lstStyle/>
          <a:p>
            <a:r>
              <a:rPr lang="en-US" dirty="0" smtClean="0"/>
              <a:t>The Bluetooth had better range for both indoor and outdoor  applications.  The Wi-Fi  device had better Data rates that was more essential to use for the use of sending video to the Iphone.  We chose to go with the RN-131 Wifi device by Roving Networks.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Overview</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905000" y="3962400"/>
            <a:ext cx="4953000" cy="1773802"/>
          </a:xfrm>
          <a:prstGeom prst="rect">
            <a:avLst/>
          </a:prstGeom>
          <a:noFill/>
          <a:ln w="9525">
            <a:noFill/>
            <a:miter lim="800000"/>
            <a:headEnd/>
            <a:tailEnd/>
          </a:ln>
        </p:spPr>
      </p:pic>
      <p:sp>
        <p:nvSpPr>
          <p:cNvPr id="6" name="TextBox 5"/>
          <p:cNvSpPr txBox="1"/>
          <p:nvPr/>
        </p:nvSpPr>
        <p:spPr>
          <a:xfrm>
            <a:off x="1447800" y="1676400"/>
            <a:ext cx="6477000" cy="1938992"/>
          </a:xfrm>
          <a:prstGeom prst="rect">
            <a:avLst/>
          </a:prstGeom>
          <a:noFill/>
        </p:spPr>
        <p:txBody>
          <a:bodyPr wrap="square" rtlCol="0">
            <a:spAutoFit/>
          </a:bodyPr>
          <a:lstStyle/>
          <a:p>
            <a:pPr>
              <a:buFont typeface="Arial" pitchFamily="34" charset="0"/>
              <a:buChar char="•"/>
            </a:pPr>
            <a:r>
              <a:rPr lang="en-US" sz="2000" dirty="0" smtClean="0"/>
              <a:t> The Copter will communicate through the Wi-Fi transceiver       	to the iPhone </a:t>
            </a:r>
          </a:p>
          <a:p>
            <a:pPr>
              <a:buFont typeface="Arial" pitchFamily="34" charset="0"/>
              <a:buChar char="•"/>
            </a:pPr>
            <a:r>
              <a:rPr lang="en-US" sz="2000" dirty="0" smtClean="0"/>
              <a:t> The iPhone will receive the battery data and also the video data coming from the copter </a:t>
            </a:r>
          </a:p>
          <a:p>
            <a:pPr>
              <a:buFont typeface="Arial" pitchFamily="34" charset="0"/>
              <a:buChar char="•"/>
            </a:pPr>
            <a:r>
              <a:rPr lang="en-US" sz="2000" dirty="0"/>
              <a:t> </a:t>
            </a:r>
            <a:r>
              <a:rPr lang="en-US" sz="2000" dirty="0" smtClean="0"/>
              <a:t>The iPhone will send the copter the controls that the user is inputting</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Interface</a:t>
            </a:r>
            <a:endParaRPr lang="en-US" dirty="0"/>
          </a:p>
        </p:txBody>
      </p:sp>
      <p:sp>
        <p:nvSpPr>
          <p:cNvPr id="3" name="Content Placeholder 2"/>
          <p:cNvSpPr>
            <a:spLocks noGrp="1"/>
          </p:cNvSpPr>
          <p:nvPr>
            <p:ph idx="1"/>
          </p:nvPr>
        </p:nvSpPr>
        <p:spPr/>
        <p:txBody>
          <a:bodyPr/>
          <a:lstStyle/>
          <a:p>
            <a:r>
              <a:rPr lang="en-US" dirty="0" smtClean="0"/>
              <a:t>An iPhone </a:t>
            </a:r>
            <a:r>
              <a:rPr lang="en-US" dirty="0" smtClean="0"/>
              <a:t>w</a:t>
            </a:r>
            <a:r>
              <a:rPr lang="en-US" dirty="0" smtClean="0"/>
              <a:t>ill </a:t>
            </a:r>
            <a:r>
              <a:rPr lang="en-US" dirty="0" smtClean="0"/>
              <a:t>be used to control the Quad-copter  through an iPhone application</a:t>
            </a:r>
          </a:p>
          <a:p>
            <a:r>
              <a:rPr lang="en-US" dirty="0" smtClean="0"/>
              <a:t> Will be using the Touch based functions of the iPhone to control the copter</a:t>
            </a:r>
          </a:p>
          <a:p>
            <a:r>
              <a:rPr lang="en-US" dirty="0" smtClean="0"/>
              <a:t> Will show a live video stream coming from the copter</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p:txBody>
          <a:bodyPr/>
          <a:lstStyle/>
          <a:p>
            <a:r>
              <a:rPr lang="en-US" dirty="0" smtClean="0"/>
              <a:t> iPhone application is written in Objective C</a:t>
            </a:r>
          </a:p>
          <a:p>
            <a:pPr marL="742950" lvl="2" indent="-342900"/>
            <a:r>
              <a:rPr lang="en-US" dirty="0" smtClean="0"/>
              <a:t> Objective C is an object oriented version of C by Apple</a:t>
            </a:r>
          </a:p>
          <a:p>
            <a:pPr lvl="1"/>
            <a:r>
              <a:rPr lang="en-US" dirty="0" smtClean="0"/>
              <a:t>The application is developed using </a:t>
            </a:r>
            <a:r>
              <a:rPr lang="en-US" dirty="0" err="1" smtClean="0"/>
              <a:t>Xcode</a:t>
            </a:r>
            <a:r>
              <a:rPr lang="en-US" dirty="0" smtClean="0"/>
              <a:t> IDE and through the Interface Builder</a:t>
            </a:r>
          </a:p>
          <a:p>
            <a:pPr lvl="2"/>
            <a:r>
              <a:rPr lang="en-US" dirty="0" smtClean="0"/>
              <a:t>The Interface Builder provides easy design capabilities such as drag and drop functionality</a:t>
            </a:r>
          </a:p>
          <a:p>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61147"/>
            <a:ext cx="9144000" cy="5989957"/>
          </a:xfrm>
          <a:prstGeom prst="rect">
            <a:avLst/>
          </a:prstGeom>
        </p:spPr>
      </p:pic>
      <p:sp>
        <p:nvSpPr>
          <p:cNvPr id="2" name="Title 1"/>
          <p:cNvSpPr>
            <a:spLocks noGrp="1"/>
          </p:cNvSpPr>
          <p:nvPr>
            <p:ph type="title"/>
          </p:nvPr>
        </p:nvSpPr>
        <p:spPr>
          <a:xfrm>
            <a:off x="457200" y="-10742"/>
            <a:ext cx="8229600" cy="1143000"/>
          </a:xfrm>
        </p:spPr>
        <p:txBody>
          <a:bodyPr/>
          <a:lstStyle/>
          <a:p>
            <a:r>
              <a:rPr lang="en-US" dirty="0" smtClean="0"/>
              <a:t>Block Diagram</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Design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 Structure</a:t>
            </a:r>
            <a:endParaRPr lang="en-US"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dirty="0" smtClean="0"/>
              <a:t>From iPhone to Copter</a:t>
            </a:r>
          </a:p>
          <a:p>
            <a:pPr lvl="2"/>
            <a:r>
              <a:rPr lang="en-US" dirty="0" smtClean="0"/>
              <a:t>LXX RXX BXX</a:t>
            </a:r>
          </a:p>
          <a:p>
            <a:pPr lvl="2"/>
            <a:r>
              <a:rPr lang="en-US" dirty="0" smtClean="0"/>
              <a:t>Left Slider Value, Right Slider Value, Bottom Slider Value</a:t>
            </a:r>
          </a:p>
          <a:p>
            <a:pPr lvl="1">
              <a:buNone/>
            </a:pPr>
            <a:endParaRPr lang="en-US" dirty="0" smtClean="0"/>
          </a:p>
          <a:p>
            <a:pPr lvl="1">
              <a:buFont typeface="Arial" pitchFamily="34" charset="0"/>
              <a:buChar char="•"/>
            </a:pPr>
            <a:r>
              <a:rPr lang="en-US" dirty="0" smtClean="0"/>
              <a:t>From Copter to iPhone</a:t>
            </a:r>
          </a:p>
          <a:p>
            <a:pPr lvl="2"/>
            <a:r>
              <a:rPr lang="en-US" dirty="0" smtClean="0"/>
              <a:t>Altitude of copter </a:t>
            </a:r>
          </a:p>
          <a:p>
            <a:pPr lvl="2"/>
            <a:r>
              <a:rPr lang="en-US" dirty="0" smtClean="0"/>
              <a:t>Video data</a:t>
            </a:r>
          </a:p>
          <a:p>
            <a:pPr lvl="2">
              <a:buNone/>
            </a:pPr>
            <a:endParaRPr lang="en-US" dirty="0" smtClean="0"/>
          </a:p>
          <a:p>
            <a:pPr lvl="2">
              <a:buNone/>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Software</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228725" y="1128713"/>
            <a:ext cx="6686550"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Difficulties</a:t>
            </a:r>
            <a:endParaRPr lang="en-US" dirty="0"/>
          </a:p>
        </p:txBody>
      </p:sp>
      <p:sp>
        <p:nvSpPr>
          <p:cNvPr id="3" name="Content Placeholder 2"/>
          <p:cNvSpPr>
            <a:spLocks noGrp="1"/>
          </p:cNvSpPr>
          <p:nvPr>
            <p:ph idx="1"/>
          </p:nvPr>
        </p:nvSpPr>
        <p:spPr/>
        <p:txBody>
          <a:bodyPr>
            <a:normAutofit/>
          </a:bodyPr>
          <a:lstStyle/>
          <a:p>
            <a:r>
              <a:rPr lang="en-US" sz="2400" dirty="0" smtClean="0"/>
              <a:t>The only major difficulty encountered to date was getting the I2C communication to work which has been resolved.</a:t>
            </a:r>
            <a:endParaRPr lang="en-US" sz="2400" dirty="0"/>
          </a:p>
        </p:txBody>
      </p:sp>
    </p:spTree>
    <p:extLst>
      <p:ext uri="{BB962C8B-B14F-4D97-AF65-F5344CB8AC3E}">
        <p14:creationId xmlns:mc="http://schemas.openxmlformats.org/markup-compatibility/2006" xmlns:mv="urn:schemas-microsoft-com:mac:vml" xmlns="" xmlns:p14="http://schemas.microsoft.com/office/powerpoint/2010/main" val="27518071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smtClean="0"/>
              <a:t>Body</a:t>
            </a:r>
          </a:p>
        </p:txBody>
      </p:sp>
      <p:sp>
        <p:nvSpPr>
          <p:cNvPr id="5123" name="Rectangle 5"/>
          <p:cNvSpPr>
            <a:spLocks noGrp="1" noChangeArrowheads="1"/>
          </p:cNvSpPr>
          <p:nvPr>
            <p:ph type="body" sz="half" idx="1"/>
          </p:nvPr>
        </p:nvSpPr>
        <p:spPr/>
        <p:txBody>
          <a:bodyPr/>
          <a:lstStyle/>
          <a:p>
            <a:r>
              <a:rPr lang="en-US" sz="2800" smtClean="0"/>
              <a:t>Specifications</a:t>
            </a:r>
          </a:p>
          <a:p>
            <a:pPr lvl="1"/>
            <a:r>
              <a:rPr lang="en-US" sz="2400" smtClean="0"/>
              <a:t>Under 1 kg</a:t>
            </a:r>
          </a:p>
          <a:p>
            <a:pPr lvl="1"/>
            <a:r>
              <a:rPr lang="en-US" sz="2400" smtClean="0"/>
              <a:t>25” x 25” x 10”</a:t>
            </a:r>
          </a:p>
          <a:p>
            <a:r>
              <a:rPr lang="en-US" sz="2800" smtClean="0"/>
              <a:t>Aluminum Frame</a:t>
            </a:r>
          </a:p>
          <a:p>
            <a:pPr lvl="1"/>
            <a:r>
              <a:rPr lang="en-US" sz="2400" smtClean="0"/>
              <a:t>Lightweight</a:t>
            </a:r>
          </a:p>
          <a:p>
            <a:pPr lvl="1"/>
            <a:r>
              <a:rPr lang="en-US" sz="2400" smtClean="0"/>
              <a:t>Reasonably priced</a:t>
            </a:r>
          </a:p>
          <a:p>
            <a:pPr lvl="1"/>
            <a:r>
              <a:rPr lang="en-US" sz="2400" smtClean="0"/>
              <a:t>Impact resistant</a:t>
            </a:r>
          </a:p>
          <a:p>
            <a:pPr lvl="1"/>
            <a:endParaRPr lang="en-US" sz="2400" smtClean="0"/>
          </a:p>
        </p:txBody>
      </p:sp>
      <p:graphicFrame>
        <p:nvGraphicFramePr>
          <p:cNvPr id="2313" name="Group 265"/>
          <p:cNvGraphicFramePr>
            <a:graphicFrameLocks noGrp="1"/>
          </p:cNvGraphicFramePr>
          <p:nvPr>
            <p:ph sz="half" idx="2"/>
          </p:nvPr>
        </p:nvGraphicFramePr>
        <p:xfrm>
          <a:off x="4648200" y="1600200"/>
          <a:ext cx="4038600" cy="4525963"/>
        </p:xfrm>
        <a:graphic>
          <a:graphicData uri="http://schemas.openxmlformats.org/drawingml/2006/table">
            <a:tbl>
              <a:tblPr/>
              <a:tblGrid>
                <a:gridCol w="2679700"/>
                <a:gridCol w="1358900"/>
              </a:tblGrid>
              <a:tr h="8064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Item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Weight (g)</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486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Electronic Speed Controller (x4)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 (x4)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857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Propeller (x4)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22.7 (x4)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857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Four-Way Connector</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857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Landing Base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90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857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Bracket (x4)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 (x4)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857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Frame</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319.5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Total</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606.3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mc="http://schemas.openxmlformats.org/markup-compatibility/2006" xmlns:mv="urn:schemas-microsoft-com:mac:vml" xmlns="" xmlns:p14="http://schemas.microsoft.com/office/powerpoint/2010/main" val="2571622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Body</a:t>
            </a:r>
          </a:p>
        </p:txBody>
      </p:sp>
      <p:sp>
        <p:nvSpPr>
          <p:cNvPr id="6147" name="Rectangle 11"/>
          <p:cNvSpPr>
            <a:spLocks noGrp="1" noChangeArrowheads="1"/>
          </p:cNvSpPr>
          <p:nvPr>
            <p:ph type="body" sz="half" idx="1"/>
          </p:nvPr>
        </p:nvSpPr>
        <p:spPr/>
        <p:txBody>
          <a:bodyPr/>
          <a:lstStyle/>
          <a:p>
            <a:r>
              <a:rPr lang="en-US" sz="2400" smtClean="0"/>
              <a:t>The frame is constructed with four aluminum tubular arms connected in the center by a four-way PVC connector.</a:t>
            </a:r>
            <a:r>
              <a:rPr lang="en-US" sz="2800" smtClean="0"/>
              <a:t>  </a:t>
            </a:r>
          </a:p>
          <a:p>
            <a:r>
              <a:rPr lang="en-US" sz="2400" smtClean="0"/>
              <a:t>Motors are bolted to the tubes with a three-sided bracket in between to provide stability.</a:t>
            </a:r>
          </a:p>
          <a:p>
            <a:r>
              <a:rPr lang="en-US" sz="2400" smtClean="0"/>
              <a:t>All wiring and ESCs are placed inside the tubing.</a:t>
            </a:r>
          </a:p>
        </p:txBody>
      </p:sp>
      <p:pic>
        <p:nvPicPr>
          <p:cNvPr id="6148" name="Picture 136"/>
          <p:cNvPicPr>
            <a:picLocks noGrp="1" noChangeAspect="1" noChangeArrowheads="1"/>
          </p:cNvPicPr>
          <p:nvPr>
            <p:ph sz="quarter" idx="2"/>
          </p:nvPr>
        </p:nvPicPr>
        <p:blipFill>
          <a:blip r:embed="rId2">
            <a:extLst>
              <a:ext uri="{28A0092B-C50C-407E-A947-70E740481C1C}">
                <a14:useLocalDpi xmlns:mc="http://schemas.openxmlformats.org/markup-compatibility/2006" xmlns:mv="urn:schemas-microsoft-com:mac:vml" xmlns="" xmlns:a14="http://schemas.microsoft.com/office/drawing/2010/main" val="0"/>
              </a:ext>
            </a:extLst>
          </a:blip>
          <a:srcRect l="4160" t="25856" r="37077" b="30843"/>
          <a:stretch>
            <a:fillRect/>
          </a:stretch>
        </p:blipFill>
        <p:spPr>
          <a:xfrm>
            <a:off x="5181600" y="4038600"/>
            <a:ext cx="2916238" cy="2185988"/>
          </a:xfrm>
          <a:noFill/>
          <a:extLs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rgbClr val="808080"/>
                  </a:outerShdw>
                </a:effectLst>
              </a14:hiddenEffects>
            </a:ext>
          </a:extLst>
        </p:spPr>
      </p:pic>
      <p:pic>
        <p:nvPicPr>
          <p:cNvPr id="6149" name="Picture 12" descr="srdesign 003"/>
          <p:cNvPicPr>
            <a:picLocks noGrp="1" noChangeAspect="1" noChangeArrowheads="1"/>
          </p:cNvPicPr>
          <p:nvPr>
            <p:ph sz="quarter" idx="3"/>
          </p:nvPr>
        </p:nvPicPr>
        <p:blipFill>
          <a:blip r:embed="rId3">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a:xfrm>
            <a:off x="5181600" y="1600200"/>
            <a:ext cx="2916238" cy="2187575"/>
          </a:xfrm>
          <a:noFill/>
          <a:extLs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2867177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Top level diagram</a:t>
            </a:r>
          </a:p>
        </p:txBody>
      </p:sp>
      <p:pic>
        <p:nvPicPr>
          <p:cNvPr id="7171" name="Picture 5"/>
          <p:cNvPicPr>
            <a:picLocks noGrp="1" noChangeAspect="1" noChangeArrowheads="1"/>
          </p:cNvPicPr>
          <p:nvPr>
            <p:ph idx="1"/>
          </p:nvPr>
        </p:nvPicPr>
        <p:blipFill>
          <a:blip r:embed="rId2">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a:xfrm>
            <a:off x="2892425" y="1612900"/>
            <a:ext cx="3359150" cy="4500563"/>
          </a:xfrm>
          <a:noFill/>
          <a:extLs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56811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Motor</a:t>
            </a:r>
          </a:p>
        </p:txBody>
      </p:sp>
      <p:sp>
        <p:nvSpPr>
          <p:cNvPr id="8195" name="Rectangle 3"/>
          <p:cNvSpPr>
            <a:spLocks noGrp="1" noChangeArrowheads="1"/>
          </p:cNvSpPr>
          <p:nvPr>
            <p:ph type="body" sz="half" idx="1"/>
          </p:nvPr>
        </p:nvSpPr>
        <p:spPr/>
        <p:txBody>
          <a:bodyPr/>
          <a:lstStyle/>
          <a:p>
            <a:r>
              <a:rPr lang="en-US" sz="2800" smtClean="0"/>
              <a:t>Brushless </a:t>
            </a:r>
          </a:p>
          <a:p>
            <a:pPr lvl="1"/>
            <a:r>
              <a:rPr lang="en-US" sz="2400" smtClean="0"/>
              <a:t>More efficient</a:t>
            </a:r>
          </a:p>
          <a:p>
            <a:pPr lvl="1"/>
            <a:r>
              <a:rPr lang="en-US" sz="2400" smtClean="0"/>
              <a:t>Less susceptible to damage</a:t>
            </a:r>
          </a:p>
          <a:p>
            <a:pPr lvl="1"/>
            <a:r>
              <a:rPr lang="en-US" sz="2400" smtClean="0"/>
              <a:t>More complex to control</a:t>
            </a:r>
          </a:p>
          <a:p>
            <a:r>
              <a:rPr lang="en-US" sz="2800" smtClean="0"/>
              <a:t>Brushed</a:t>
            </a:r>
          </a:p>
          <a:p>
            <a:pPr lvl="1"/>
            <a:r>
              <a:rPr lang="en-US" sz="2400" smtClean="0"/>
              <a:t>Cheaper</a:t>
            </a:r>
          </a:p>
          <a:p>
            <a:pPr lvl="1"/>
            <a:r>
              <a:rPr lang="en-US" sz="2400" smtClean="0"/>
              <a:t>Simple to control</a:t>
            </a:r>
          </a:p>
        </p:txBody>
      </p:sp>
      <p:pic>
        <p:nvPicPr>
          <p:cNvPr id="8196" name="Picture 5" descr="039"/>
          <p:cNvPicPr>
            <a:picLocks noGrp="1" noChangeAspect="1" noChangeArrowheads="1"/>
          </p:cNvPicPr>
          <p:nvPr>
            <p:ph sz="half" idx="2"/>
          </p:nvPr>
        </p:nvPicPr>
        <p:blipFill>
          <a:blip r:embed="rId2">
            <a:extLst>
              <a:ext uri="{28A0092B-C50C-407E-A947-70E740481C1C}">
                <a14:useLocalDpi xmlns:mc="http://schemas.openxmlformats.org/markup-compatibility/2006" xmlns:mv="urn:schemas-microsoft-com:mac:vml" xmlns="" xmlns:a14="http://schemas.microsoft.com/office/drawing/2010/main" val="0"/>
              </a:ext>
            </a:extLst>
          </a:blip>
          <a:srcRect l="21371" r="28226" b="17204"/>
          <a:stretch>
            <a:fillRect/>
          </a:stretch>
        </p:blipFill>
        <p:spPr>
          <a:xfrm>
            <a:off x="4648200" y="1295400"/>
            <a:ext cx="4038600" cy="4419600"/>
          </a:xfrm>
          <a:noFill/>
          <a:extLs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28316665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Motor</a:t>
            </a:r>
          </a:p>
        </p:txBody>
      </p:sp>
      <p:sp>
        <p:nvSpPr>
          <p:cNvPr id="9219" name="Rectangle 3"/>
          <p:cNvSpPr>
            <a:spLocks noGrp="1" noChangeArrowheads="1"/>
          </p:cNvSpPr>
          <p:nvPr>
            <p:ph type="body" sz="half" idx="1"/>
          </p:nvPr>
        </p:nvSpPr>
        <p:spPr/>
        <p:txBody>
          <a:bodyPr/>
          <a:lstStyle/>
          <a:p>
            <a:pPr>
              <a:lnSpc>
                <a:spcPct val="90000"/>
              </a:lnSpc>
            </a:pPr>
            <a:r>
              <a:rPr lang="en-US" sz="2800" smtClean="0"/>
              <a:t>The motor selection was based on the estimated weight of the quad copter. </a:t>
            </a:r>
          </a:p>
          <a:p>
            <a:pPr>
              <a:lnSpc>
                <a:spcPct val="90000"/>
              </a:lnSpc>
            </a:pPr>
            <a:r>
              <a:rPr lang="en-US" sz="2800" smtClean="0"/>
              <a:t>The current draw affects the weight of the battery, so equilibrium must be found to achieve the desired flight time.</a:t>
            </a:r>
          </a:p>
        </p:txBody>
      </p:sp>
      <p:pic>
        <p:nvPicPr>
          <p:cNvPr id="9220" name="Picture 7"/>
          <p:cNvPicPr>
            <a:picLocks noGrp="1" noChangeAspect="1" noChangeArrowheads="1"/>
          </p:cNvPicPr>
          <p:nvPr>
            <p:ph sz="half" idx="2"/>
          </p:nvPr>
        </p:nvPicPr>
        <p:blipFill>
          <a:blip r:embed="rId2">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a:xfrm>
            <a:off x="457200" y="3952875"/>
            <a:ext cx="8229600" cy="2159000"/>
          </a:xfrm>
          <a:noFill/>
          <a:extLs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3578557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Power</a:t>
            </a:r>
          </a:p>
        </p:txBody>
      </p:sp>
      <p:sp>
        <p:nvSpPr>
          <p:cNvPr id="10243" name="Rectangle 3"/>
          <p:cNvSpPr>
            <a:spLocks noGrp="1" noChangeArrowheads="1"/>
          </p:cNvSpPr>
          <p:nvPr>
            <p:ph idx="1"/>
          </p:nvPr>
        </p:nvSpPr>
        <p:spPr/>
        <p:txBody>
          <a:bodyPr/>
          <a:lstStyle/>
          <a:p>
            <a:r>
              <a:rPr lang="en-US" smtClean="0"/>
              <a:t>Specifications</a:t>
            </a:r>
          </a:p>
          <a:p>
            <a:pPr lvl="1"/>
            <a:r>
              <a:rPr lang="en-US" smtClean="0"/>
              <a:t>Provide 11.1V at up to 8 A for 12 minute flight time.</a:t>
            </a:r>
          </a:p>
          <a:p>
            <a:pPr lvl="1"/>
            <a:r>
              <a:rPr lang="en-US" smtClean="0"/>
              <a:t>Provide 3.3 V for board components. </a:t>
            </a:r>
          </a:p>
          <a:p>
            <a:pPr lvl="1"/>
            <a:r>
              <a:rPr lang="en-US" smtClean="0"/>
              <a:t>Weigh under 300 grams.</a:t>
            </a:r>
          </a:p>
        </p:txBody>
      </p:sp>
    </p:spTree>
    <p:extLst>
      <p:ext uri="{BB962C8B-B14F-4D97-AF65-F5344CB8AC3E}">
        <p14:creationId xmlns:mc="http://schemas.openxmlformats.org/markup-compatibility/2006" xmlns:mv="urn:schemas-microsoft-com:mac:vml" xmlns="" xmlns:p14="http://schemas.microsoft.com/office/powerpoint/2010/main" val="2446610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Inertial Measurement Unit Goals and Objectives</a:t>
            </a:r>
            <a:endParaRPr lang="en-US" dirty="0"/>
          </a:p>
        </p:txBody>
      </p:sp>
      <p:sp>
        <p:nvSpPr>
          <p:cNvPr id="6" name="Content Placeholder 5"/>
          <p:cNvSpPr>
            <a:spLocks noGrp="1"/>
          </p:cNvSpPr>
          <p:nvPr>
            <p:ph idx="1"/>
          </p:nvPr>
        </p:nvSpPr>
        <p:spPr/>
        <p:txBody>
          <a:bodyPr/>
          <a:lstStyle/>
          <a:p>
            <a:r>
              <a:rPr lang="en-US" dirty="0" smtClean="0"/>
              <a:t>Provide data regarding the orientation of the aircraft</a:t>
            </a:r>
          </a:p>
          <a:p>
            <a:r>
              <a:rPr lang="en-US" dirty="0" smtClean="0"/>
              <a:t>Be able to track tri-axial rotations in a timely manner</a:t>
            </a:r>
          </a:p>
          <a:p>
            <a:r>
              <a:rPr lang="en-US" dirty="0" smtClean="0"/>
              <a:t>Easily interface with microcontroller</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Power</a:t>
            </a:r>
          </a:p>
        </p:txBody>
      </p:sp>
      <p:sp>
        <p:nvSpPr>
          <p:cNvPr id="11267" name="Rectangle 3"/>
          <p:cNvSpPr>
            <a:spLocks noGrp="1" noChangeArrowheads="1"/>
          </p:cNvSpPr>
          <p:nvPr>
            <p:ph idx="1"/>
          </p:nvPr>
        </p:nvSpPr>
        <p:spPr/>
        <p:txBody>
          <a:bodyPr/>
          <a:lstStyle/>
          <a:p>
            <a:r>
              <a:rPr lang="en-US" smtClean="0"/>
              <a:t>Two batteries will be used to maintain a clean power source for the PCB.</a:t>
            </a:r>
          </a:p>
          <a:p>
            <a:r>
              <a:rPr lang="en-US" smtClean="0"/>
              <a:t>We are using two TLV1117-33 linear voltage regulators to provide separate digital and analog power sources.  The ground plane is also divided accordingly.</a:t>
            </a:r>
          </a:p>
          <a:p>
            <a:endParaRPr lang="en-US" smtClean="0"/>
          </a:p>
        </p:txBody>
      </p:sp>
    </p:spTree>
    <p:extLst>
      <p:ext uri="{BB962C8B-B14F-4D97-AF65-F5344CB8AC3E}">
        <p14:creationId xmlns:mc="http://schemas.openxmlformats.org/markup-compatibility/2006" xmlns:mv="urn:schemas-microsoft-com:mac:vml" xmlns="" xmlns:p14="http://schemas.microsoft.com/office/powerpoint/2010/main" val="702106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Power</a:t>
            </a:r>
          </a:p>
        </p:txBody>
      </p:sp>
      <p:sp>
        <p:nvSpPr>
          <p:cNvPr id="12291" name="Content Placeholder 2"/>
          <p:cNvSpPr>
            <a:spLocks noGrp="1"/>
          </p:cNvSpPr>
          <p:nvPr>
            <p:ph idx="1"/>
          </p:nvPr>
        </p:nvSpPr>
        <p:spPr>
          <a:xfrm>
            <a:off x="457200" y="1600200"/>
            <a:ext cx="8229600" cy="1600200"/>
          </a:xfrm>
        </p:spPr>
        <p:txBody>
          <a:bodyPr/>
          <a:lstStyle/>
          <a:p>
            <a:r>
              <a:rPr lang="en-US" smtClean="0"/>
              <a:t>Estimated maximum current for each component is used to determine battery size necessary. </a:t>
            </a:r>
          </a:p>
        </p:txBody>
      </p:sp>
      <p:pic>
        <p:nvPicPr>
          <p:cNvPr id="12292" name="Picture 5"/>
          <p:cNvPicPr>
            <a:picLocks noChangeAspect="1" noChangeArrowheads="1"/>
          </p:cNvPicPr>
          <p:nvPr/>
        </p:nvPicPr>
        <p:blipFill>
          <a:blip r:embed="rId2">
            <a:extLst>
              <a:ext uri="{28A0092B-C50C-407E-A947-70E740481C1C}">
                <a14:useLocalDpi xmlns:mc="http://schemas.openxmlformats.org/markup-compatibility/2006" xmlns:mv="urn:schemas-microsoft-com:mac:vml" xmlns="" xmlns:a14="http://schemas.microsoft.com/office/drawing/2010/main" val="0"/>
              </a:ext>
            </a:extLst>
          </a:blip>
          <a:srcRect l="26044" t="35068" r="30666" b="18341"/>
          <a:stretch>
            <a:fillRect/>
          </a:stretch>
        </p:blipFill>
        <p:spPr bwMode="auto">
          <a:xfrm>
            <a:off x="1760538" y="3200400"/>
            <a:ext cx="5899150" cy="3306763"/>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18241528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Power</a:t>
            </a:r>
          </a:p>
        </p:txBody>
      </p:sp>
      <p:sp>
        <p:nvSpPr>
          <p:cNvPr id="13315" name="Rectangle 64"/>
          <p:cNvSpPr>
            <a:spLocks noGrp="1" noChangeArrowheads="1"/>
          </p:cNvSpPr>
          <p:nvPr>
            <p:ph type="body" sz="half" idx="1"/>
          </p:nvPr>
        </p:nvSpPr>
        <p:spPr/>
        <p:txBody>
          <a:bodyPr/>
          <a:lstStyle/>
          <a:p>
            <a:r>
              <a:rPr lang="en-US" sz="2800" smtClean="0"/>
              <a:t>4400mAh LiPo for the motors.</a:t>
            </a:r>
          </a:p>
          <a:p>
            <a:pPr lvl="1"/>
            <a:r>
              <a:rPr lang="en-US" sz="2400" smtClean="0"/>
              <a:t>Will run for 8.8 minutes at max current draw.</a:t>
            </a:r>
          </a:p>
          <a:p>
            <a:r>
              <a:rPr lang="en-US" sz="2800" smtClean="0"/>
              <a:t>610mAh Lipo for the PCB.</a:t>
            </a:r>
          </a:p>
          <a:p>
            <a:pPr lvl="1"/>
            <a:r>
              <a:rPr lang="en-US" sz="2400" smtClean="0"/>
              <a:t>Will run for much longer than the motors.</a:t>
            </a:r>
          </a:p>
          <a:p>
            <a:endParaRPr lang="en-US" sz="2800" smtClean="0"/>
          </a:p>
        </p:txBody>
      </p:sp>
      <p:graphicFrame>
        <p:nvGraphicFramePr>
          <p:cNvPr id="10365" name="Group 125"/>
          <p:cNvGraphicFramePr>
            <a:graphicFrameLocks noGrp="1"/>
          </p:cNvGraphicFramePr>
          <p:nvPr>
            <p:ph sz="quarter" idx="2"/>
          </p:nvPr>
        </p:nvGraphicFramePr>
        <p:xfrm>
          <a:off x="4648200" y="1600200"/>
          <a:ext cx="4038600" cy="2185988"/>
        </p:xfrm>
        <a:graphic>
          <a:graphicData uri="http://schemas.openxmlformats.org/drawingml/2006/table">
            <a:tbl>
              <a:tblPr/>
              <a:tblGrid>
                <a:gridCol w="1839913"/>
                <a:gridCol w="660400"/>
                <a:gridCol w="804862"/>
                <a:gridCol w="733425"/>
              </a:tblGrid>
              <a:tr h="546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Battery Comparison</a:t>
                      </a:r>
                      <a:r>
                        <a:rPr kumimoji="0" lang="en-US" sz="1200" b="0" i="0" u="none" strike="noStrike" cap="none" normalizeH="0" baseline="0" smtClean="0">
                          <a:ln>
                            <a:noFill/>
                          </a:ln>
                          <a:solidFill>
                            <a:schemeClr val="tx1"/>
                          </a:solidFill>
                          <a:effectLst/>
                          <a:latin typeface="Arial" charset="0"/>
                          <a:cs typeface="Arial" charset="0"/>
                        </a:rPr>
                        <a:t> </a:t>
                      </a:r>
                      <a:endParaRPr kumimoji="0" lang="en-U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NiCa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NiHM</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LiPo</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Energy density (Wh/kg)</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45 to 80</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60 to 120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90 to 140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546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Cycle Life</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1500</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300 to 500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500</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46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Charge Time (hours)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 to 4</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&lt; 1</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3339" name="Picture 153"/>
          <p:cNvPicPr>
            <a:picLocks noGrp="1" noChangeAspect="1" noChangeArrowheads="1"/>
          </p:cNvPicPr>
          <p:nvPr>
            <p:ph sz="quarter" idx="3"/>
          </p:nvPr>
        </p:nvPicPr>
        <p:blipFill>
          <a:blip r:embed="rId2">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a:xfrm>
            <a:off x="5208588" y="3938588"/>
            <a:ext cx="2917825" cy="2187575"/>
          </a:xfrm>
          <a:noFill/>
          <a:extLs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mc="http://schemas.openxmlformats.org/markup-compatibility/2006" xmlns:mv="urn:schemas-microsoft-com:mac:vml" xmlns="" xmlns:p14="http://schemas.microsoft.com/office/powerpoint/2010/main" val="3584512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smtClean="0"/>
              <a:t>Electronic Speed Controllers (ESC)</a:t>
            </a:r>
          </a:p>
        </p:txBody>
      </p:sp>
      <p:sp>
        <p:nvSpPr>
          <p:cNvPr id="14339" name="Rectangle 3"/>
          <p:cNvSpPr>
            <a:spLocks noGrp="1" noChangeArrowheads="1"/>
          </p:cNvSpPr>
          <p:nvPr>
            <p:ph idx="1"/>
          </p:nvPr>
        </p:nvSpPr>
        <p:spPr/>
        <p:txBody>
          <a:bodyPr/>
          <a:lstStyle/>
          <a:p>
            <a:r>
              <a:rPr lang="en-US" smtClean="0"/>
              <a:t>Controlled by a  50 Hz signal with 1 to 2 ms pulse width modulation (PWM).</a:t>
            </a:r>
          </a:p>
          <a:p>
            <a:pPr lvl="1"/>
            <a:r>
              <a:rPr lang="en-US" smtClean="0"/>
              <a:t>1 ms PWM = 0 throttle</a:t>
            </a:r>
          </a:p>
          <a:p>
            <a:pPr lvl="1"/>
            <a:r>
              <a:rPr lang="en-US" smtClean="0"/>
              <a:t>2 ms PWM = full throttle</a:t>
            </a:r>
          </a:p>
          <a:p>
            <a:r>
              <a:rPr lang="en-US" smtClean="0"/>
              <a:t>10A capacity.</a:t>
            </a:r>
          </a:p>
        </p:txBody>
      </p:sp>
    </p:spTree>
    <p:extLst>
      <p:ext uri="{BB962C8B-B14F-4D97-AF65-F5344CB8AC3E}">
        <p14:creationId xmlns:mc="http://schemas.openxmlformats.org/markup-compatibility/2006" xmlns:mv="urn:schemas-microsoft-com:mac:vml" xmlns="" xmlns:p14="http://schemas.microsoft.com/office/powerpoint/2010/main" val="21281291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Potential Problems</a:t>
            </a:r>
          </a:p>
        </p:txBody>
      </p:sp>
      <p:sp>
        <p:nvSpPr>
          <p:cNvPr id="15363" name="Rectangle 3"/>
          <p:cNvSpPr>
            <a:spLocks noGrp="1" noChangeArrowheads="1"/>
          </p:cNvSpPr>
          <p:nvPr>
            <p:ph idx="1"/>
          </p:nvPr>
        </p:nvSpPr>
        <p:spPr/>
        <p:txBody>
          <a:bodyPr/>
          <a:lstStyle/>
          <a:p>
            <a:r>
              <a:rPr lang="en-US" smtClean="0"/>
              <a:t>ESCs may overheat if placed in the tubular arms.</a:t>
            </a:r>
          </a:p>
          <a:p>
            <a:r>
              <a:rPr lang="en-US" smtClean="0"/>
              <a:t>Long lines on the PCB may decrease performance.</a:t>
            </a:r>
          </a:p>
          <a:p>
            <a:r>
              <a:rPr lang="en-US" smtClean="0"/>
              <a:t>Board must be soldered carefully as there is no silk screen.</a:t>
            </a:r>
          </a:p>
          <a:p>
            <a:r>
              <a:rPr lang="en-US" smtClean="0"/>
              <a:t>Motors and ESCs are known to fail.</a:t>
            </a:r>
          </a:p>
          <a:p>
            <a:endParaRPr lang="en-US" smtClean="0"/>
          </a:p>
        </p:txBody>
      </p:sp>
    </p:spTree>
    <p:extLst>
      <p:ext uri="{BB962C8B-B14F-4D97-AF65-F5344CB8AC3E}">
        <p14:creationId xmlns:mc="http://schemas.openxmlformats.org/markup-compatibility/2006" xmlns:mv="urn:schemas-microsoft-com:mac:vml" xmlns="" xmlns:p14="http://schemas.microsoft.com/office/powerpoint/2010/main" val="4194065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Difficulties</a:t>
            </a:r>
            <a:endParaRPr lang="en-US" dirty="0"/>
          </a:p>
        </p:txBody>
      </p:sp>
      <p:sp>
        <p:nvSpPr>
          <p:cNvPr id="3" name="Content Placeholder 2"/>
          <p:cNvSpPr>
            <a:spLocks noGrp="1"/>
          </p:cNvSpPr>
          <p:nvPr>
            <p:ph idx="1"/>
          </p:nvPr>
        </p:nvSpPr>
        <p:spPr/>
        <p:txBody>
          <a:bodyPr>
            <a:normAutofit/>
          </a:bodyPr>
          <a:lstStyle/>
          <a:p>
            <a:r>
              <a:rPr lang="en-US" sz="2400" dirty="0" smtClean="0"/>
              <a:t>Resolved</a:t>
            </a:r>
          </a:p>
          <a:p>
            <a:pPr lvl="1"/>
            <a:r>
              <a:rPr lang="en-US" sz="2000" dirty="0" smtClean="0"/>
              <a:t>Floating point arithmetic</a:t>
            </a:r>
          </a:p>
          <a:p>
            <a:pPr lvl="1"/>
            <a:r>
              <a:rPr lang="en-US" sz="2000" dirty="0" smtClean="0"/>
              <a:t>I2C implementation</a:t>
            </a:r>
          </a:p>
          <a:p>
            <a:r>
              <a:rPr lang="en-US" sz="2400" dirty="0" smtClean="0"/>
              <a:t>Possible</a:t>
            </a:r>
          </a:p>
          <a:p>
            <a:pPr lvl="1"/>
            <a:r>
              <a:rPr lang="en-US" sz="2000" dirty="0" smtClean="0"/>
              <a:t>ESCs </a:t>
            </a:r>
            <a:r>
              <a:rPr lang="en-US" sz="2000" dirty="0"/>
              <a:t>may overheat if placed in the tubular </a:t>
            </a:r>
            <a:r>
              <a:rPr lang="en-US" sz="2000" dirty="0" smtClean="0"/>
              <a:t>arms</a:t>
            </a:r>
            <a:endParaRPr lang="en-US" sz="2000" dirty="0"/>
          </a:p>
          <a:p>
            <a:pPr lvl="1"/>
            <a:r>
              <a:rPr lang="en-US" sz="2000" dirty="0" smtClean="0"/>
              <a:t>Long </a:t>
            </a:r>
            <a:r>
              <a:rPr lang="en-US" sz="2000" dirty="0"/>
              <a:t>lines on the PCB may decrease </a:t>
            </a:r>
            <a:r>
              <a:rPr lang="en-US" sz="2000" dirty="0" smtClean="0"/>
              <a:t>performance</a:t>
            </a:r>
            <a:endParaRPr lang="en-US" sz="2000" dirty="0"/>
          </a:p>
          <a:p>
            <a:pPr lvl="1"/>
            <a:r>
              <a:rPr lang="en-US" sz="2000" dirty="0" smtClean="0"/>
              <a:t>Board </a:t>
            </a:r>
            <a:r>
              <a:rPr lang="en-US" sz="2000" dirty="0"/>
              <a:t>must be soldered carefully as there is no silk </a:t>
            </a:r>
            <a:r>
              <a:rPr lang="en-US" sz="2000" dirty="0" smtClean="0"/>
              <a:t>screen</a:t>
            </a:r>
            <a:endParaRPr lang="en-US" sz="2000" dirty="0"/>
          </a:p>
          <a:p>
            <a:pPr lvl="1"/>
            <a:r>
              <a:rPr lang="en-US" sz="2000" dirty="0" smtClean="0"/>
              <a:t>Motors </a:t>
            </a:r>
            <a:r>
              <a:rPr lang="en-US" sz="2000" dirty="0"/>
              <a:t>and ESCs are known to </a:t>
            </a:r>
            <a:r>
              <a:rPr lang="en-US" sz="2000" dirty="0" smtClean="0"/>
              <a:t>fail</a:t>
            </a:r>
          </a:p>
          <a:p>
            <a:r>
              <a:rPr lang="en-US" sz="2400" dirty="0"/>
              <a:t>Current</a:t>
            </a:r>
          </a:p>
          <a:p>
            <a:pPr lvl="1"/>
            <a:r>
              <a:rPr lang="en-US" sz="2000" dirty="0"/>
              <a:t>Difficulty getting </a:t>
            </a:r>
            <a:r>
              <a:rPr lang="en-US" sz="2000" dirty="0" err="1"/>
              <a:t>Xcode</a:t>
            </a:r>
            <a:r>
              <a:rPr lang="en-US" sz="2000" dirty="0"/>
              <a:t> to operate</a:t>
            </a:r>
          </a:p>
          <a:p>
            <a:pPr marL="0" indent="0">
              <a:buNone/>
            </a:pPr>
            <a:endParaRPr lang="en-US" sz="2400" dirty="0" smtClean="0"/>
          </a:p>
          <a:p>
            <a:pPr marL="457200" lvl="1" indent="0">
              <a:buNone/>
            </a:pPr>
            <a:endParaRPr lang="en-US" sz="2000" dirty="0"/>
          </a:p>
        </p:txBody>
      </p:sp>
    </p:spTree>
    <p:extLst>
      <p:ext uri="{BB962C8B-B14F-4D97-AF65-F5344CB8AC3E}">
        <p14:creationId xmlns="" xmlns:p14="http://schemas.microsoft.com/office/powerpoint/2010/main" val="8086659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Management</a:t>
            </a:r>
            <a:endParaRPr lang="en-US" dirty="0"/>
          </a:p>
        </p:txBody>
      </p:sp>
      <p:graphicFrame>
        <p:nvGraphicFramePr>
          <p:cNvPr id="5" name="Table 4"/>
          <p:cNvGraphicFramePr>
            <a:graphicFrameLocks noGrp="1"/>
          </p:cNvGraphicFramePr>
          <p:nvPr/>
        </p:nvGraphicFramePr>
        <p:xfrm>
          <a:off x="685800" y="1676400"/>
          <a:ext cx="7696200" cy="4038600"/>
        </p:xfrm>
        <a:graphic>
          <a:graphicData uri="http://schemas.openxmlformats.org/drawingml/2006/table">
            <a:tbl>
              <a:tblPr firstRow="1" bandRow="1">
                <a:tableStyleId>{5C22544A-7EE6-4342-B048-85BDC9FD1C3A}</a:tableStyleId>
              </a:tblPr>
              <a:tblGrid>
                <a:gridCol w="2743200"/>
                <a:gridCol w="4953000"/>
              </a:tblGrid>
              <a:tr h="388122">
                <a:tc>
                  <a:txBody>
                    <a:bodyPr/>
                    <a:lstStyle/>
                    <a:p>
                      <a:pPr marL="0" marR="0" algn="just">
                        <a:spcBef>
                          <a:spcPts val="0"/>
                        </a:spcBef>
                        <a:spcAft>
                          <a:spcPts val="0"/>
                        </a:spcAft>
                      </a:pPr>
                      <a:r>
                        <a:rPr lang="en-US" sz="2000" kern="50" dirty="0" smtClean="0">
                          <a:latin typeface="Arial"/>
                          <a:ea typeface="SimSun"/>
                          <a:cs typeface="Tahoma"/>
                        </a:rPr>
                        <a:t>Group</a:t>
                      </a:r>
                      <a:r>
                        <a:rPr lang="en-US" sz="2000" kern="50" baseline="0" dirty="0" smtClean="0">
                          <a:latin typeface="Arial"/>
                          <a:ea typeface="SimSun"/>
                          <a:cs typeface="Tahoma"/>
                        </a:rPr>
                        <a:t> </a:t>
                      </a:r>
                      <a:r>
                        <a:rPr lang="en-US" sz="2000" kern="50" dirty="0" smtClean="0">
                          <a:latin typeface="Arial"/>
                          <a:ea typeface="SimSun"/>
                          <a:cs typeface="Tahoma"/>
                        </a:rPr>
                        <a:t>Member </a:t>
                      </a:r>
                      <a:r>
                        <a:rPr lang="en-US" sz="2000" kern="50" dirty="0">
                          <a:latin typeface="Arial"/>
                          <a:ea typeface="SimSun"/>
                          <a:cs typeface="Tahoma"/>
                        </a:rPr>
                        <a:t>Name</a:t>
                      </a:r>
                      <a:endParaRPr lang="en-US" sz="2000" kern="50" dirty="0">
                        <a:latin typeface="Times New Roman"/>
                        <a:ea typeface="SimSun"/>
                        <a:cs typeface="Tahoma"/>
                      </a:endParaRPr>
                    </a:p>
                  </a:txBody>
                  <a:tcPr marL="68580" marR="68580" marT="0" marB="0"/>
                </a:tc>
                <a:tc>
                  <a:txBody>
                    <a:bodyPr/>
                    <a:lstStyle/>
                    <a:p>
                      <a:pPr marL="0" marR="0" algn="just">
                        <a:spcBef>
                          <a:spcPts val="0"/>
                        </a:spcBef>
                        <a:spcAft>
                          <a:spcPts val="0"/>
                        </a:spcAft>
                      </a:pPr>
                      <a:r>
                        <a:rPr lang="en-US" sz="2000" kern="50" dirty="0">
                          <a:latin typeface="Arial"/>
                          <a:ea typeface="SimSun"/>
                          <a:cs typeface="Tahoma"/>
                        </a:rPr>
                        <a:t>Responsibility </a:t>
                      </a:r>
                      <a:endParaRPr lang="en-US" sz="2000" kern="50" dirty="0">
                        <a:latin typeface="Times New Roman"/>
                        <a:ea typeface="SimSun"/>
                        <a:cs typeface="Tahoma"/>
                      </a:endParaRPr>
                    </a:p>
                  </a:txBody>
                  <a:tcPr marL="68580" marR="68580" marT="0" marB="0"/>
                </a:tc>
              </a:tr>
              <a:tr h="957015">
                <a:tc>
                  <a:txBody>
                    <a:bodyPr/>
                    <a:lstStyle/>
                    <a:p>
                      <a:pPr marL="0" marR="0" algn="just">
                        <a:spcBef>
                          <a:spcPts val="0"/>
                        </a:spcBef>
                        <a:spcAft>
                          <a:spcPts val="0"/>
                        </a:spcAft>
                      </a:pPr>
                      <a:r>
                        <a:rPr lang="en-US" sz="2000" kern="50" dirty="0">
                          <a:latin typeface="Arial"/>
                          <a:ea typeface="SimSun"/>
                          <a:cs typeface="Tahoma"/>
                        </a:rPr>
                        <a:t>Jared Rought</a:t>
                      </a:r>
                      <a:endParaRPr lang="en-US" sz="2000" kern="50" dirty="0">
                        <a:latin typeface="Times New Roman"/>
                        <a:ea typeface="SimSun"/>
                        <a:cs typeface="Tahoma"/>
                      </a:endParaRPr>
                    </a:p>
                  </a:txBody>
                  <a:tcPr marL="68580" marR="68580" marT="0" marB="0"/>
                </a:tc>
                <a:tc>
                  <a:txBody>
                    <a:bodyPr/>
                    <a:lstStyle/>
                    <a:p>
                      <a:pPr marL="0" marR="0">
                        <a:spcBef>
                          <a:spcPts val="0"/>
                        </a:spcBef>
                        <a:spcAft>
                          <a:spcPts val="0"/>
                        </a:spcAft>
                      </a:pPr>
                      <a:r>
                        <a:rPr lang="en-US" sz="2000" kern="50" dirty="0">
                          <a:latin typeface="Arial"/>
                          <a:ea typeface="SimSun"/>
                          <a:cs typeface="Tahoma"/>
                        </a:rPr>
                        <a:t>Project Manager, IMU Design, Camera Implementation</a:t>
                      </a:r>
                      <a:endParaRPr lang="en-US" sz="2000" kern="50" dirty="0">
                        <a:latin typeface="Times New Roman"/>
                        <a:ea typeface="SimSun"/>
                        <a:cs typeface="Tahoma"/>
                      </a:endParaRPr>
                    </a:p>
                  </a:txBody>
                  <a:tcPr marL="68580" marR="68580" marT="0" marB="0"/>
                </a:tc>
              </a:tr>
              <a:tr h="638010">
                <a:tc>
                  <a:txBody>
                    <a:bodyPr/>
                    <a:lstStyle/>
                    <a:p>
                      <a:pPr marL="0" marR="0" algn="just">
                        <a:spcBef>
                          <a:spcPts val="0"/>
                        </a:spcBef>
                        <a:spcAft>
                          <a:spcPts val="0"/>
                        </a:spcAft>
                      </a:pPr>
                      <a:r>
                        <a:rPr lang="en-US" sz="2000" kern="50">
                          <a:latin typeface="Arial"/>
                          <a:ea typeface="SimSun"/>
                          <a:cs typeface="Tahoma"/>
                        </a:rPr>
                        <a:t>Daniel Goodhew</a:t>
                      </a:r>
                      <a:endParaRPr lang="en-US" sz="2000" kern="50">
                        <a:latin typeface="Times New Roman"/>
                        <a:ea typeface="SimSun"/>
                        <a:cs typeface="Tahoma"/>
                      </a:endParaRPr>
                    </a:p>
                  </a:txBody>
                  <a:tcPr marL="68580" marR="68580" marT="0" marB="0"/>
                </a:tc>
                <a:tc>
                  <a:txBody>
                    <a:bodyPr/>
                    <a:lstStyle/>
                    <a:p>
                      <a:pPr marL="0" marR="0" algn="just">
                        <a:spcBef>
                          <a:spcPts val="0"/>
                        </a:spcBef>
                        <a:spcAft>
                          <a:spcPts val="0"/>
                        </a:spcAft>
                      </a:pPr>
                      <a:r>
                        <a:rPr lang="en-US" sz="2000" kern="50" dirty="0">
                          <a:latin typeface="Arial"/>
                          <a:ea typeface="SimSun"/>
                          <a:cs typeface="Tahoma"/>
                        </a:rPr>
                        <a:t>Power Design, Frame Design</a:t>
                      </a:r>
                      <a:endParaRPr lang="en-US" sz="2000" kern="50" dirty="0">
                        <a:latin typeface="Times New Roman"/>
                        <a:ea typeface="SimSun"/>
                        <a:cs typeface="Tahoma"/>
                      </a:endParaRPr>
                    </a:p>
                  </a:txBody>
                  <a:tcPr marL="68580" marR="68580" marT="0" marB="0"/>
                </a:tc>
              </a:tr>
              <a:tr h="779435">
                <a:tc>
                  <a:txBody>
                    <a:bodyPr/>
                    <a:lstStyle/>
                    <a:p>
                      <a:pPr marL="0" marR="0" algn="just">
                        <a:spcBef>
                          <a:spcPts val="0"/>
                        </a:spcBef>
                        <a:spcAft>
                          <a:spcPts val="0"/>
                        </a:spcAft>
                      </a:pPr>
                      <a:r>
                        <a:rPr lang="en-US" sz="2000" kern="50">
                          <a:latin typeface="Arial"/>
                          <a:ea typeface="SimSun"/>
                          <a:cs typeface="Tahoma"/>
                        </a:rPr>
                        <a:t>John Sullivan</a:t>
                      </a:r>
                      <a:endParaRPr lang="en-US" sz="2000" kern="50">
                        <a:latin typeface="Times New Roman"/>
                        <a:ea typeface="SimSun"/>
                        <a:cs typeface="Tahoma"/>
                      </a:endParaRPr>
                    </a:p>
                  </a:txBody>
                  <a:tcPr marL="68580" marR="68580" marT="0" marB="0"/>
                </a:tc>
                <a:tc>
                  <a:txBody>
                    <a:bodyPr/>
                    <a:lstStyle/>
                    <a:p>
                      <a:pPr marL="0" marR="0" algn="just">
                        <a:spcBef>
                          <a:spcPts val="0"/>
                        </a:spcBef>
                        <a:spcAft>
                          <a:spcPts val="0"/>
                        </a:spcAft>
                      </a:pPr>
                      <a:r>
                        <a:rPr lang="en-US" sz="2000" kern="50" dirty="0">
                          <a:latin typeface="Arial"/>
                          <a:ea typeface="SimSun"/>
                          <a:cs typeface="Tahoma"/>
                        </a:rPr>
                        <a:t>iPhone interfacing and GUI </a:t>
                      </a:r>
                      <a:r>
                        <a:rPr lang="en-US" sz="2000" kern="50" dirty="0" smtClean="0">
                          <a:latin typeface="Arial"/>
                          <a:ea typeface="SimSun"/>
                          <a:cs typeface="Tahoma"/>
                        </a:rPr>
                        <a:t>Design and Wireless</a:t>
                      </a:r>
                      <a:r>
                        <a:rPr lang="en-US" sz="2000" kern="50" baseline="0" dirty="0" smtClean="0">
                          <a:latin typeface="Arial"/>
                          <a:ea typeface="SimSun"/>
                          <a:cs typeface="Tahoma"/>
                        </a:rPr>
                        <a:t> Communication</a:t>
                      </a:r>
                      <a:endParaRPr lang="en-US" sz="2000" kern="50" dirty="0">
                        <a:latin typeface="Times New Roman"/>
                        <a:ea typeface="SimSun"/>
                        <a:cs typeface="Tahoma"/>
                      </a:endParaRPr>
                    </a:p>
                  </a:txBody>
                  <a:tcPr marL="68580" marR="68580" marT="0" marB="0"/>
                </a:tc>
              </a:tr>
              <a:tr h="1276018">
                <a:tc>
                  <a:txBody>
                    <a:bodyPr/>
                    <a:lstStyle/>
                    <a:p>
                      <a:pPr marL="0" marR="0" algn="just">
                        <a:spcBef>
                          <a:spcPts val="0"/>
                        </a:spcBef>
                        <a:spcAft>
                          <a:spcPts val="0"/>
                        </a:spcAft>
                      </a:pPr>
                      <a:r>
                        <a:rPr lang="en-US" sz="2000" kern="50">
                          <a:latin typeface="Arial"/>
                          <a:ea typeface="SimSun"/>
                          <a:cs typeface="Tahoma"/>
                        </a:rPr>
                        <a:t>Angel Rodriguez</a:t>
                      </a:r>
                      <a:endParaRPr lang="en-US" sz="2000" kern="50">
                        <a:latin typeface="Times New Roman"/>
                        <a:ea typeface="SimSun"/>
                        <a:cs typeface="Tahoma"/>
                      </a:endParaRPr>
                    </a:p>
                  </a:txBody>
                  <a:tcPr marL="68580" marR="68580" marT="0" marB="0"/>
                </a:tc>
                <a:tc>
                  <a:txBody>
                    <a:bodyPr/>
                    <a:lstStyle/>
                    <a:p>
                      <a:pPr marL="0" marR="0" algn="just">
                        <a:spcBef>
                          <a:spcPts val="0"/>
                        </a:spcBef>
                        <a:spcAft>
                          <a:spcPts val="0"/>
                        </a:spcAft>
                      </a:pPr>
                      <a:r>
                        <a:rPr lang="en-US" sz="2000" kern="50" dirty="0">
                          <a:latin typeface="Arial"/>
                          <a:ea typeface="SimSun"/>
                          <a:cs typeface="Tahoma"/>
                        </a:rPr>
                        <a:t>Microcontroller interfacing and controller software design, Control Board Design</a:t>
                      </a:r>
                      <a:endParaRPr lang="en-US" sz="2000" kern="50" dirty="0">
                        <a:latin typeface="Times New Roman"/>
                        <a:ea typeface="SimSun"/>
                        <a:cs typeface="Tahoma"/>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4" name="Content Placeholder 3"/>
          <p:cNvGraphicFramePr>
            <a:graphicFrameLocks noGrp="1"/>
          </p:cNvGraphicFramePr>
          <p:nvPr>
            <p:ph idx="1"/>
          </p:nvPr>
        </p:nvGraphicFramePr>
        <p:xfrm>
          <a:off x="457200" y="1600200"/>
          <a:ext cx="8229600" cy="4904508"/>
        </p:xfrm>
        <a:graphic>
          <a:graphicData uri="http://schemas.openxmlformats.org/drawingml/2006/table">
            <a:tbl>
              <a:tblPr firstRow="1" bandRow="1">
                <a:tableStyleId>{5C22544A-7EE6-4342-B048-85BDC9FD1C3A}</a:tableStyleId>
              </a:tblPr>
              <a:tblGrid>
                <a:gridCol w="2057400"/>
                <a:gridCol w="2057400"/>
                <a:gridCol w="2057400"/>
                <a:gridCol w="2057400"/>
              </a:tblGrid>
              <a:tr h="408709">
                <a:tc>
                  <a:txBody>
                    <a:bodyPr/>
                    <a:lstStyle/>
                    <a:p>
                      <a:pPr algn="ctr"/>
                      <a:r>
                        <a:rPr lang="en-US" dirty="0" smtClean="0"/>
                        <a:t>Component</a:t>
                      </a:r>
                      <a:endParaRPr lang="en-US" dirty="0"/>
                    </a:p>
                  </a:txBody>
                  <a:tcPr/>
                </a:tc>
                <a:tc>
                  <a:txBody>
                    <a:bodyPr/>
                    <a:lstStyle/>
                    <a:p>
                      <a:pPr algn="ctr"/>
                      <a:r>
                        <a:rPr lang="en-US" dirty="0" smtClean="0"/>
                        <a:t>Quantity</a:t>
                      </a:r>
                      <a:endParaRPr lang="en-US" dirty="0"/>
                    </a:p>
                  </a:txBody>
                  <a:tcPr/>
                </a:tc>
                <a:tc>
                  <a:txBody>
                    <a:bodyPr/>
                    <a:lstStyle/>
                    <a:p>
                      <a:pPr algn="ctr"/>
                      <a:r>
                        <a:rPr lang="en-US" dirty="0" smtClean="0"/>
                        <a:t>Price</a:t>
                      </a:r>
                      <a:r>
                        <a:rPr lang="en-US" baseline="0" dirty="0" smtClean="0"/>
                        <a:t> Per Unit</a:t>
                      </a:r>
                      <a:endParaRPr lang="en-US" dirty="0"/>
                    </a:p>
                  </a:txBody>
                  <a:tcPr/>
                </a:tc>
                <a:tc>
                  <a:txBody>
                    <a:bodyPr/>
                    <a:lstStyle/>
                    <a:p>
                      <a:pPr algn="ctr"/>
                      <a:r>
                        <a:rPr lang="en-US" dirty="0" smtClean="0"/>
                        <a:t>Total</a:t>
                      </a:r>
                      <a:r>
                        <a:rPr lang="en-US" baseline="0" dirty="0" smtClean="0"/>
                        <a:t> Cost</a:t>
                      </a:r>
                      <a:endParaRPr lang="en-US" dirty="0"/>
                    </a:p>
                  </a:txBody>
                  <a:tcPr/>
                </a:tc>
              </a:tr>
              <a:tr h="408709">
                <a:tc>
                  <a:txBody>
                    <a:bodyPr/>
                    <a:lstStyle/>
                    <a:p>
                      <a:pPr algn="ctr"/>
                      <a:r>
                        <a:rPr lang="en-US" dirty="0" smtClean="0"/>
                        <a:t>Camera</a:t>
                      </a:r>
                      <a:endParaRPr lang="en-US" dirty="0"/>
                    </a:p>
                  </a:txBody>
                  <a:tcPr/>
                </a:tc>
                <a:tc>
                  <a:txBody>
                    <a:bodyPr/>
                    <a:lstStyle/>
                    <a:p>
                      <a:pPr algn="ctr"/>
                      <a:r>
                        <a:rPr lang="en-US" dirty="0" smtClean="0"/>
                        <a:t>1</a:t>
                      </a:r>
                      <a:endParaRPr lang="en-US" dirty="0"/>
                    </a:p>
                  </a:txBody>
                  <a:tcPr/>
                </a:tc>
                <a:tc>
                  <a:txBody>
                    <a:bodyPr/>
                    <a:lstStyle/>
                    <a:p>
                      <a:pPr algn="ctr"/>
                      <a:r>
                        <a:rPr lang="en-US" dirty="0" smtClean="0"/>
                        <a:t>39.43</a:t>
                      </a:r>
                      <a:endParaRPr lang="en-US" dirty="0"/>
                    </a:p>
                  </a:txBody>
                  <a:tcPr/>
                </a:tc>
                <a:tc>
                  <a:txBody>
                    <a:bodyPr/>
                    <a:lstStyle/>
                    <a:p>
                      <a:pPr algn="ctr"/>
                      <a:r>
                        <a:rPr lang="en-US" dirty="0" smtClean="0"/>
                        <a:t>39.43</a:t>
                      </a:r>
                      <a:endParaRPr lang="en-US" dirty="0"/>
                    </a:p>
                  </a:txBody>
                  <a:tcPr/>
                </a:tc>
              </a:tr>
              <a:tr h="408709">
                <a:tc>
                  <a:txBody>
                    <a:bodyPr/>
                    <a:lstStyle/>
                    <a:p>
                      <a:pPr algn="ctr"/>
                      <a:r>
                        <a:rPr lang="en-US" dirty="0" smtClean="0"/>
                        <a:t>IMU</a:t>
                      </a:r>
                      <a:endParaRPr lang="en-US" dirty="0"/>
                    </a:p>
                  </a:txBody>
                  <a:tcPr/>
                </a:tc>
                <a:tc>
                  <a:txBody>
                    <a:bodyPr/>
                    <a:lstStyle/>
                    <a:p>
                      <a:pPr algn="ctr"/>
                      <a:r>
                        <a:rPr lang="en-US" dirty="0" smtClean="0"/>
                        <a:t>1</a:t>
                      </a:r>
                      <a:endParaRPr lang="en-US" dirty="0"/>
                    </a:p>
                  </a:txBody>
                  <a:tcPr/>
                </a:tc>
                <a:tc>
                  <a:txBody>
                    <a:bodyPr/>
                    <a:lstStyle/>
                    <a:p>
                      <a:pPr algn="ctr"/>
                      <a:r>
                        <a:rPr lang="en-US" dirty="0" smtClean="0"/>
                        <a:t>74.95</a:t>
                      </a:r>
                      <a:endParaRPr lang="en-US" dirty="0"/>
                    </a:p>
                  </a:txBody>
                  <a:tcPr/>
                </a:tc>
                <a:tc>
                  <a:txBody>
                    <a:bodyPr/>
                    <a:lstStyle/>
                    <a:p>
                      <a:pPr algn="ctr"/>
                      <a:r>
                        <a:rPr lang="en-US" dirty="0" smtClean="0"/>
                        <a:t>74.95</a:t>
                      </a:r>
                      <a:endParaRPr lang="en-US" dirty="0"/>
                    </a:p>
                  </a:txBody>
                  <a:tcPr/>
                </a:tc>
              </a:tr>
              <a:tr h="408709">
                <a:tc>
                  <a:txBody>
                    <a:bodyPr/>
                    <a:lstStyle/>
                    <a:p>
                      <a:pPr algn="ctr"/>
                      <a:r>
                        <a:rPr lang="en-US" dirty="0" smtClean="0"/>
                        <a:t>4400 </a:t>
                      </a:r>
                      <a:r>
                        <a:rPr lang="en-US" dirty="0" err="1" smtClean="0"/>
                        <a:t>mAh</a:t>
                      </a:r>
                      <a:r>
                        <a:rPr lang="en-US" dirty="0" smtClean="0"/>
                        <a:t> battery</a:t>
                      </a:r>
                      <a:endParaRPr lang="en-US" dirty="0"/>
                    </a:p>
                  </a:txBody>
                  <a:tcPr/>
                </a:tc>
                <a:tc>
                  <a:txBody>
                    <a:bodyPr/>
                    <a:lstStyle/>
                    <a:p>
                      <a:pPr algn="ctr"/>
                      <a:r>
                        <a:rPr lang="en-US" dirty="0" smtClean="0"/>
                        <a:t>1</a:t>
                      </a:r>
                      <a:endParaRPr lang="en-US" dirty="0"/>
                    </a:p>
                  </a:txBody>
                  <a:tcPr/>
                </a:tc>
                <a:tc>
                  <a:txBody>
                    <a:bodyPr/>
                    <a:lstStyle/>
                    <a:p>
                      <a:pPr algn="ctr"/>
                      <a:r>
                        <a:rPr lang="en-US" dirty="0" smtClean="0"/>
                        <a:t>26.79</a:t>
                      </a:r>
                      <a:endParaRPr lang="en-US" dirty="0"/>
                    </a:p>
                  </a:txBody>
                  <a:tcPr/>
                </a:tc>
                <a:tc>
                  <a:txBody>
                    <a:bodyPr/>
                    <a:lstStyle/>
                    <a:p>
                      <a:pPr algn="ctr"/>
                      <a:r>
                        <a:rPr lang="en-US" dirty="0" smtClean="0"/>
                        <a:t>26.79</a:t>
                      </a:r>
                      <a:endParaRPr lang="en-US" dirty="0"/>
                    </a:p>
                  </a:txBody>
                  <a:tcPr/>
                </a:tc>
              </a:tr>
              <a:tr h="408709">
                <a:tc>
                  <a:txBody>
                    <a:bodyPr/>
                    <a:lstStyle/>
                    <a:p>
                      <a:pPr algn="ctr"/>
                      <a:r>
                        <a:rPr lang="en-US" dirty="0" smtClean="0"/>
                        <a:t>610 </a:t>
                      </a:r>
                      <a:r>
                        <a:rPr lang="en-US" dirty="0" err="1" smtClean="0"/>
                        <a:t>mAh</a:t>
                      </a:r>
                      <a:r>
                        <a:rPr lang="en-US" dirty="0" smtClean="0"/>
                        <a:t> battery</a:t>
                      </a:r>
                      <a:endParaRPr lang="en-US" dirty="0"/>
                    </a:p>
                  </a:txBody>
                  <a:tcPr/>
                </a:tc>
                <a:tc>
                  <a:txBody>
                    <a:bodyPr/>
                    <a:lstStyle/>
                    <a:p>
                      <a:pPr algn="ctr"/>
                      <a:r>
                        <a:rPr lang="en-US" dirty="0" smtClean="0"/>
                        <a:t>1</a:t>
                      </a:r>
                      <a:endParaRPr lang="en-US" dirty="0"/>
                    </a:p>
                  </a:txBody>
                  <a:tcPr/>
                </a:tc>
                <a:tc>
                  <a:txBody>
                    <a:bodyPr/>
                    <a:lstStyle/>
                    <a:p>
                      <a:pPr algn="ctr"/>
                      <a:r>
                        <a:rPr lang="en-US" dirty="0" smtClean="0"/>
                        <a:t>3.92</a:t>
                      </a:r>
                      <a:endParaRPr lang="en-US" dirty="0"/>
                    </a:p>
                  </a:txBody>
                  <a:tcPr/>
                </a:tc>
                <a:tc>
                  <a:txBody>
                    <a:bodyPr/>
                    <a:lstStyle/>
                    <a:p>
                      <a:pPr algn="ctr"/>
                      <a:r>
                        <a:rPr lang="en-US" dirty="0" smtClean="0"/>
                        <a:t>3.92</a:t>
                      </a:r>
                      <a:endParaRPr lang="en-US" dirty="0"/>
                    </a:p>
                  </a:txBody>
                  <a:tcPr/>
                </a:tc>
              </a:tr>
              <a:tr h="408709">
                <a:tc>
                  <a:txBody>
                    <a:bodyPr/>
                    <a:lstStyle/>
                    <a:p>
                      <a:pPr algn="ctr"/>
                      <a:r>
                        <a:rPr lang="en-US" dirty="0" smtClean="0"/>
                        <a:t>Battery Charger</a:t>
                      </a:r>
                      <a:endParaRPr lang="en-US" dirty="0"/>
                    </a:p>
                  </a:txBody>
                  <a:tcPr/>
                </a:tc>
                <a:tc>
                  <a:txBody>
                    <a:bodyPr/>
                    <a:lstStyle/>
                    <a:p>
                      <a:pPr algn="ctr"/>
                      <a:r>
                        <a:rPr lang="en-US" dirty="0" smtClean="0"/>
                        <a:t>1</a:t>
                      </a:r>
                      <a:endParaRPr lang="en-US" dirty="0"/>
                    </a:p>
                  </a:txBody>
                  <a:tcPr/>
                </a:tc>
                <a:tc>
                  <a:txBody>
                    <a:bodyPr/>
                    <a:lstStyle/>
                    <a:p>
                      <a:pPr algn="ctr"/>
                      <a:r>
                        <a:rPr lang="en-US" dirty="0" smtClean="0"/>
                        <a:t>23.99</a:t>
                      </a:r>
                      <a:endParaRPr lang="en-US" dirty="0"/>
                    </a:p>
                  </a:txBody>
                  <a:tcPr/>
                </a:tc>
                <a:tc>
                  <a:txBody>
                    <a:bodyPr/>
                    <a:lstStyle/>
                    <a:p>
                      <a:pPr algn="ctr"/>
                      <a:r>
                        <a:rPr lang="en-US" dirty="0" smtClean="0"/>
                        <a:t>23.99</a:t>
                      </a:r>
                      <a:endParaRPr lang="en-US" dirty="0"/>
                    </a:p>
                  </a:txBody>
                  <a:tcPr/>
                </a:tc>
              </a:tr>
              <a:tr h="408709">
                <a:tc>
                  <a:txBody>
                    <a:bodyPr/>
                    <a:lstStyle/>
                    <a:p>
                      <a:pPr algn="ctr"/>
                      <a:r>
                        <a:rPr lang="en-US" dirty="0" smtClean="0"/>
                        <a:t>Battery Sensor</a:t>
                      </a:r>
                      <a:endParaRPr lang="en-US" dirty="0"/>
                    </a:p>
                  </a:txBody>
                  <a:tcPr/>
                </a:tc>
                <a:tc>
                  <a:txBody>
                    <a:bodyPr/>
                    <a:lstStyle/>
                    <a:p>
                      <a:pPr algn="ctr"/>
                      <a:r>
                        <a:rPr lang="en-US" dirty="0" smtClean="0"/>
                        <a:t>1</a:t>
                      </a:r>
                      <a:endParaRPr lang="en-US" dirty="0"/>
                    </a:p>
                  </a:txBody>
                  <a:tcPr/>
                </a:tc>
                <a:tc>
                  <a:txBody>
                    <a:bodyPr/>
                    <a:lstStyle/>
                    <a:p>
                      <a:pPr algn="ctr"/>
                      <a:r>
                        <a:rPr lang="en-US" dirty="0" smtClean="0"/>
                        <a:t>2.10</a:t>
                      </a:r>
                      <a:endParaRPr lang="en-US" dirty="0"/>
                    </a:p>
                  </a:txBody>
                  <a:tcPr/>
                </a:tc>
                <a:tc>
                  <a:txBody>
                    <a:bodyPr/>
                    <a:lstStyle/>
                    <a:p>
                      <a:pPr algn="ctr"/>
                      <a:r>
                        <a:rPr lang="en-US" dirty="0" smtClean="0"/>
                        <a:t>2.10</a:t>
                      </a:r>
                      <a:endParaRPr lang="en-US" dirty="0"/>
                    </a:p>
                  </a:txBody>
                  <a:tcPr/>
                </a:tc>
              </a:tr>
              <a:tr h="408709">
                <a:tc>
                  <a:txBody>
                    <a:bodyPr/>
                    <a:lstStyle/>
                    <a:p>
                      <a:pPr algn="ctr"/>
                      <a:r>
                        <a:rPr lang="en-US" dirty="0" smtClean="0"/>
                        <a:t>Microcontroller</a:t>
                      </a:r>
                      <a:endParaRPr lang="en-US" dirty="0"/>
                    </a:p>
                  </a:txBody>
                  <a:tcPr/>
                </a:tc>
                <a:tc>
                  <a:txBody>
                    <a:bodyPr/>
                    <a:lstStyle/>
                    <a:p>
                      <a:pPr algn="ctr"/>
                      <a:r>
                        <a:rPr lang="en-US" dirty="0" smtClean="0"/>
                        <a:t>1</a:t>
                      </a:r>
                      <a:endParaRPr lang="en-US" dirty="0"/>
                    </a:p>
                  </a:txBody>
                  <a:tcPr/>
                </a:tc>
                <a:tc>
                  <a:txBody>
                    <a:bodyPr/>
                    <a:lstStyle/>
                    <a:p>
                      <a:pPr algn="ctr"/>
                      <a:r>
                        <a:rPr lang="en-US" dirty="0" smtClean="0"/>
                        <a:t>Free</a:t>
                      </a:r>
                      <a:endParaRPr lang="en-US" dirty="0"/>
                    </a:p>
                  </a:txBody>
                  <a:tcPr/>
                </a:tc>
                <a:tc>
                  <a:txBody>
                    <a:bodyPr/>
                    <a:lstStyle/>
                    <a:p>
                      <a:pPr algn="ctr"/>
                      <a:r>
                        <a:rPr lang="en-US" dirty="0" smtClean="0"/>
                        <a:t>Free</a:t>
                      </a:r>
                      <a:endParaRPr lang="en-US" dirty="0"/>
                    </a:p>
                  </a:txBody>
                  <a:tcPr/>
                </a:tc>
              </a:tr>
              <a:tr h="408709">
                <a:tc>
                  <a:txBody>
                    <a:bodyPr/>
                    <a:lstStyle/>
                    <a:p>
                      <a:pPr algn="ctr"/>
                      <a:r>
                        <a:rPr lang="en-US" dirty="0" smtClean="0"/>
                        <a:t>Header Board</a:t>
                      </a:r>
                      <a:endParaRPr lang="en-US" dirty="0"/>
                    </a:p>
                  </a:txBody>
                  <a:tcPr/>
                </a:tc>
                <a:tc>
                  <a:txBody>
                    <a:bodyPr/>
                    <a:lstStyle/>
                    <a:p>
                      <a:pPr algn="ctr"/>
                      <a:r>
                        <a:rPr lang="en-US" dirty="0" smtClean="0"/>
                        <a:t>1</a:t>
                      </a:r>
                      <a:endParaRPr lang="en-US" dirty="0"/>
                    </a:p>
                  </a:txBody>
                  <a:tcPr/>
                </a:tc>
                <a:tc>
                  <a:txBody>
                    <a:bodyPr/>
                    <a:lstStyle/>
                    <a:p>
                      <a:pPr algn="ctr"/>
                      <a:r>
                        <a:rPr lang="en-US" dirty="0" smtClean="0"/>
                        <a:t>40.95</a:t>
                      </a:r>
                      <a:endParaRPr lang="en-US" dirty="0"/>
                    </a:p>
                  </a:txBody>
                  <a:tcPr/>
                </a:tc>
                <a:tc>
                  <a:txBody>
                    <a:bodyPr/>
                    <a:lstStyle/>
                    <a:p>
                      <a:pPr algn="ctr"/>
                      <a:r>
                        <a:rPr lang="en-US" dirty="0" smtClean="0"/>
                        <a:t>40.95</a:t>
                      </a:r>
                      <a:endParaRPr lang="en-US" dirty="0"/>
                    </a:p>
                  </a:txBody>
                  <a:tcPr/>
                </a:tc>
              </a:tr>
              <a:tr h="408709">
                <a:tc>
                  <a:txBody>
                    <a:bodyPr/>
                    <a:lstStyle/>
                    <a:p>
                      <a:pPr algn="ctr"/>
                      <a:r>
                        <a:rPr lang="en-US" dirty="0" smtClean="0"/>
                        <a:t>Motors</a:t>
                      </a:r>
                      <a:endParaRPr lang="en-US" dirty="0"/>
                    </a:p>
                  </a:txBody>
                  <a:tcPr/>
                </a:tc>
                <a:tc>
                  <a:txBody>
                    <a:bodyPr/>
                    <a:lstStyle/>
                    <a:p>
                      <a:pPr algn="ctr"/>
                      <a:r>
                        <a:rPr lang="en-US" dirty="0" smtClean="0"/>
                        <a:t>4</a:t>
                      </a:r>
                      <a:endParaRPr lang="en-US" dirty="0"/>
                    </a:p>
                  </a:txBody>
                  <a:tcPr/>
                </a:tc>
                <a:tc>
                  <a:txBody>
                    <a:bodyPr/>
                    <a:lstStyle/>
                    <a:p>
                      <a:pPr algn="ctr"/>
                      <a:r>
                        <a:rPr lang="en-US" dirty="0" smtClean="0"/>
                        <a:t>7.99</a:t>
                      </a:r>
                      <a:endParaRPr lang="en-US" dirty="0"/>
                    </a:p>
                  </a:txBody>
                  <a:tcPr/>
                </a:tc>
                <a:tc>
                  <a:txBody>
                    <a:bodyPr/>
                    <a:lstStyle/>
                    <a:p>
                      <a:pPr algn="ctr"/>
                      <a:r>
                        <a:rPr lang="en-US" dirty="0" smtClean="0"/>
                        <a:t>31.95</a:t>
                      </a:r>
                      <a:endParaRPr lang="en-US" dirty="0"/>
                    </a:p>
                  </a:txBody>
                  <a:tcPr/>
                </a:tc>
              </a:tr>
              <a:tr h="408709">
                <a:tc>
                  <a:txBody>
                    <a:bodyPr/>
                    <a:lstStyle/>
                    <a:p>
                      <a:pPr algn="ctr"/>
                      <a:r>
                        <a:rPr lang="en-US" dirty="0" smtClean="0"/>
                        <a:t>Power Sensor</a:t>
                      </a:r>
                      <a:endParaRPr lang="en-US" dirty="0"/>
                    </a:p>
                  </a:txBody>
                  <a:tcPr/>
                </a:tc>
                <a:tc>
                  <a:txBody>
                    <a:bodyPr/>
                    <a:lstStyle/>
                    <a:p>
                      <a:pPr algn="ctr"/>
                      <a:r>
                        <a:rPr lang="en-US" dirty="0" smtClean="0"/>
                        <a:t>1</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r>
              <a:tr h="408709">
                <a:tc>
                  <a:txBody>
                    <a:bodyPr/>
                    <a:lstStyle/>
                    <a:p>
                      <a:pPr algn="ctr"/>
                      <a:r>
                        <a:rPr lang="en-US" dirty="0" smtClean="0"/>
                        <a:t>Body</a:t>
                      </a:r>
                      <a:endParaRPr lang="en-US" dirty="0"/>
                    </a:p>
                  </a:txBody>
                  <a:tcPr/>
                </a:tc>
                <a:tc>
                  <a:txBody>
                    <a:bodyPr/>
                    <a:lstStyle/>
                    <a:p>
                      <a:pPr algn="ctr"/>
                      <a:r>
                        <a:rPr lang="en-US" dirty="0" smtClean="0"/>
                        <a:t>1</a:t>
                      </a:r>
                      <a:endParaRPr lang="en-US" dirty="0"/>
                    </a:p>
                  </a:txBody>
                  <a:tcPr/>
                </a:tc>
                <a:tc>
                  <a:txBody>
                    <a:bodyPr/>
                    <a:lstStyle/>
                    <a:p>
                      <a:pPr algn="ctr"/>
                      <a:r>
                        <a:rPr lang="en-US" dirty="0" smtClean="0"/>
                        <a:t>12.99</a:t>
                      </a:r>
                      <a:endParaRPr lang="en-US" dirty="0"/>
                    </a:p>
                  </a:txBody>
                  <a:tcPr/>
                </a:tc>
                <a:tc>
                  <a:txBody>
                    <a:bodyPr/>
                    <a:lstStyle/>
                    <a:p>
                      <a:pPr algn="ctr"/>
                      <a:r>
                        <a:rPr lang="en-US" dirty="0" smtClean="0"/>
                        <a:t>12.99</a:t>
                      </a:r>
                      <a:endParaRPr lang="en-US" dirty="0"/>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4" name="Content Placeholder 3"/>
          <p:cNvGraphicFramePr>
            <a:graphicFrameLocks noGrp="1"/>
          </p:cNvGraphicFramePr>
          <p:nvPr>
            <p:ph idx="1"/>
          </p:nvPr>
        </p:nvGraphicFramePr>
        <p:xfrm>
          <a:off x="457200" y="1600200"/>
          <a:ext cx="8229600" cy="34036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dirty="0" smtClean="0"/>
                        <a:t>Component</a:t>
                      </a:r>
                      <a:endParaRPr lang="en-US" dirty="0"/>
                    </a:p>
                  </a:txBody>
                  <a:tcPr/>
                </a:tc>
                <a:tc>
                  <a:txBody>
                    <a:bodyPr/>
                    <a:lstStyle/>
                    <a:p>
                      <a:pPr algn="ctr"/>
                      <a:r>
                        <a:rPr lang="en-US" dirty="0" smtClean="0"/>
                        <a:t>Quantity</a:t>
                      </a:r>
                      <a:endParaRPr lang="en-US" dirty="0"/>
                    </a:p>
                  </a:txBody>
                  <a:tcPr/>
                </a:tc>
                <a:tc>
                  <a:txBody>
                    <a:bodyPr/>
                    <a:lstStyle/>
                    <a:p>
                      <a:pPr algn="ctr"/>
                      <a:r>
                        <a:rPr lang="en-US" dirty="0" smtClean="0"/>
                        <a:t>Price Per Unit</a:t>
                      </a:r>
                      <a:endParaRPr lang="en-US" dirty="0"/>
                    </a:p>
                  </a:txBody>
                  <a:tcPr/>
                </a:tc>
                <a:tc>
                  <a:txBody>
                    <a:bodyPr/>
                    <a:lstStyle/>
                    <a:p>
                      <a:pPr algn="ctr"/>
                      <a:r>
                        <a:rPr lang="en-US" dirty="0" smtClean="0"/>
                        <a:t>Total Cost</a:t>
                      </a:r>
                      <a:endParaRPr lang="en-US" dirty="0"/>
                    </a:p>
                  </a:txBody>
                  <a:tcPr/>
                </a:tc>
              </a:tr>
              <a:tr h="370840">
                <a:tc>
                  <a:txBody>
                    <a:bodyPr/>
                    <a:lstStyle/>
                    <a:p>
                      <a:pPr algn="ctr"/>
                      <a:r>
                        <a:rPr lang="en-US" dirty="0" smtClean="0"/>
                        <a:t>Electronic speed Controllers</a:t>
                      </a:r>
                      <a:endParaRPr lang="en-US" dirty="0"/>
                    </a:p>
                  </a:txBody>
                  <a:tcPr/>
                </a:tc>
                <a:tc>
                  <a:txBody>
                    <a:bodyPr/>
                    <a:lstStyle/>
                    <a:p>
                      <a:pPr algn="ctr"/>
                      <a:r>
                        <a:rPr lang="en-US" dirty="0" smtClean="0"/>
                        <a:t>4</a:t>
                      </a:r>
                      <a:endParaRPr lang="en-US" dirty="0"/>
                    </a:p>
                  </a:txBody>
                  <a:tcPr/>
                </a:tc>
                <a:tc>
                  <a:txBody>
                    <a:bodyPr/>
                    <a:lstStyle/>
                    <a:p>
                      <a:pPr algn="ctr"/>
                      <a:r>
                        <a:rPr lang="en-US" dirty="0" smtClean="0"/>
                        <a:t>6.50</a:t>
                      </a:r>
                      <a:endParaRPr lang="en-US" dirty="0"/>
                    </a:p>
                  </a:txBody>
                  <a:tcPr/>
                </a:tc>
                <a:tc>
                  <a:txBody>
                    <a:bodyPr/>
                    <a:lstStyle/>
                    <a:p>
                      <a:pPr algn="ctr"/>
                      <a:r>
                        <a:rPr lang="en-US" dirty="0" smtClean="0"/>
                        <a:t>26</a:t>
                      </a:r>
                      <a:endParaRPr lang="en-US" dirty="0"/>
                    </a:p>
                  </a:txBody>
                  <a:tcPr/>
                </a:tc>
              </a:tr>
              <a:tr h="370840">
                <a:tc>
                  <a:txBody>
                    <a:bodyPr/>
                    <a:lstStyle/>
                    <a:p>
                      <a:pPr algn="ctr"/>
                      <a:r>
                        <a:rPr lang="en-US" dirty="0" smtClean="0"/>
                        <a:t>Wireless Transceiver Kit</a:t>
                      </a:r>
                      <a:endParaRPr lang="en-US" dirty="0"/>
                    </a:p>
                  </a:txBody>
                  <a:tcPr/>
                </a:tc>
                <a:tc>
                  <a:txBody>
                    <a:bodyPr/>
                    <a:lstStyle/>
                    <a:p>
                      <a:pPr algn="ctr"/>
                      <a:r>
                        <a:rPr lang="en-US" dirty="0" smtClean="0"/>
                        <a:t>1</a:t>
                      </a:r>
                      <a:endParaRPr lang="en-US" dirty="0"/>
                    </a:p>
                  </a:txBody>
                  <a:tcPr/>
                </a:tc>
                <a:tc>
                  <a:txBody>
                    <a:bodyPr/>
                    <a:lstStyle/>
                    <a:p>
                      <a:pPr algn="ctr"/>
                      <a:r>
                        <a:rPr lang="en-US" dirty="0" smtClean="0"/>
                        <a:t>149.00</a:t>
                      </a:r>
                      <a:endParaRPr lang="en-US" dirty="0"/>
                    </a:p>
                  </a:txBody>
                  <a:tcPr/>
                </a:tc>
                <a:tc>
                  <a:txBody>
                    <a:bodyPr/>
                    <a:lstStyle/>
                    <a:p>
                      <a:pPr algn="ctr"/>
                      <a:r>
                        <a:rPr lang="en-US" dirty="0" smtClean="0"/>
                        <a:t>149.00</a:t>
                      </a:r>
                      <a:endParaRPr lang="en-US" dirty="0"/>
                    </a:p>
                  </a:txBody>
                  <a:tcPr/>
                </a:tc>
              </a:tr>
              <a:tr h="370840">
                <a:tc>
                  <a:txBody>
                    <a:bodyPr/>
                    <a:lstStyle/>
                    <a:p>
                      <a:pPr algn="ctr"/>
                      <a:r>
                        <a:rPr lang="en-US" dirty="0" smtClean="0"/>
                        <a:t>iPhone SDK</a:t>
                      </a:r>
                      <a:endParaRPr lang="en-US" dirty="0"/>
                    </a:p>
                  </a:txBody>
                  <a:tcPr/>
                </a:tc>
                <a:tc>
                  <a:txBody>
                    <a:bodyPr/>
                    <a:lstStyle/>
                    <a:p>
                      <a:pPr algn="ctr"/>
                      <a:r>
                        <a:rPr lang="en-US" dirty="0" smtClean="0"/>
                        <a:t>1</a:t>
                      </a:r>
                      <a:endParaRPr lang="en-US" dirty="0"/>
                    </a:p>
                  </a:txBody>
                  <a:tcPr/>
                </a:tc>
                <a:tc>
                  <a:txBody>
                    <a:bodyPr/>
                    <a:lstStyle/>
                    <a:p>
                      <a:pPr algn="ctr"/>
                      <a:r>
                        <a:rPr lang="en-US" dirty="0" smtClean="0"/>
                        <a:t>99.00</a:t>
                      </a:r>
                      <a:endParaRPr lang="en-US" dirty="0"/>
                    </a:p>
                  </a:txBody>
                  <a:tcPr/>
                </a:tc>
                <a:tc>
                  <a:txBody>
                    <a:bodyPr/>
                    <a:lstStyle/>
                    <a:p>
                      <a:pPr algn="ctr"/>
                      <a:r>
                        <a:rPr lang="en-US" dirty="0" smtClean="0"/>
                        <a:t>99.00</a:t>
                      </a:r>
                      <a:endParaRPr lang="en-US" dirty="0"/>
                    </a:p>
                  </a:txBody>
                  <a:tcPr/>
                </a:tc>
              </a:tr>
              <a:tr h="370840">
                <a:tc>
                  <a:txBody>
                    <a:bodyPr/>
                    <a:lstStyle/>
                    <a:p>
                      <a:pPr algn="ctr"/>
                      <a:r>
                        <a:rPr lang="en-US" dirty="0" smtClean="0"/>
                        <a:t>Gyro</a:t>
                      </a:r>
                      <a:endParaRPr lang="en-US" dirty="0"/>
                    </a:p>
                  </a:txBody>
                  <a:tcPr/>
                </a:tc>
                <a:tc>
                  <a:txBody>
                    <a:bodyPr/>
                    <a:lstStyle/>
                    <a:p>
                      <a:pPr algn="ctr"/>
                      <a:r>
                        <a:rPr lang="en-US" dirty="0" smtClean="0"/>
                        <a:t>1</a:t>
                      </a:r>
                      <a:endParaRPr lang="en-US" dirty="0"/>
                    </a:p>
                  </a:txBody>
                  <a:tcPr/>
                </a:tc>
                <a:tc>
                  <a:txBody>
                    <a:bodyPr/>
                    <a:lstStyle/>
                    <a:p>
                      <a:pPr algn="ctr"/>
                      <a:r>
                        <a:rPr lang="en-US" dirty="0" smtClean="0"/>
                        <a:t>59.38</a:t>
                      </a:r>
                      <a:endParaRPr lang="en-US" dirty="0"/>
                    </a:p>
                  </a:txBody>
                  <a:tcPr/>
                </a:tc>
                <a:tc>
                  <a:txBody>
                    <a:bodyPr/>
                    <a:lstStyle/>
                    <a:p>
                      <a:pPr algn="ctr"/>
                      <a:r>
                        <a:rPr lang="en-US" dirty="0" smtClean="0"/>
                        <a:t>59.38</a:t>
                      </a:r>
                      <a:endParaRPr lang="en-US" dirty="0"/>
                    </a:p>
                  </a:txBody>
                  <a:tcPr/>
                </a:tc>
              </a:tr>
              <a:tr h="370840">
                <a:tc>
                  <a:txBody>
                    <a:bodyPr/>
                    <a:lstStyle/>
                    <a:p>
                      <a:pPr algn="ctr"/>
                      <a:r>
                        <a:rPr lang="en-US" dirty="0" smtClean="0"/>
                        <a:t>Accelerometer</a:t>
                      </a:r>
                      <a:endParaRPr lang="en-US" dirty="0"/>
                    </a:p>
                  </a:txBody>
                  <a:tcPr/>
                </a:tc>
                <a:tc>
                  <a:txBody>
                    <a:bodyPr/>
                    <a:lstStyle/>
                    <a:p>
                      <a:pPr algn="ctr"/>
                      <a:r>
                        <a:rPr lang="en-US" dirty="0" smtClean="0"/>
                        <a:t>1</a:t>
                      </a:r>
                      <a:endParaRPr lang="en-US" dirty="0"/>
                    </a:p>
                  </a:txBody>
                  <a:tcPr/>
                </a:tc>
                <a:tc>
                  <a:txBody>
                    <a:bodyPr/>
                    <a:lstStyle/>
                    <a:p>
                      <a:pPr algn="ctr"/>
                      <a:r>
                        <a:rPr lang="en-US" dirty="0" smtClean="0"/>
                        <a:t>17.30</a:t>
                      </a:r>
                      <a:endParaRPr lang="en-US" dirty="0"/>
                    </a:p>
                  </a:txBody>
                  <a:tcPr/>
                </a:tc>
                <a:tc>
                  <a:txBody>
                    <a:bodyPr/>
                    <a:lstStyle/>
                    <a:p>
                      <a:pPr algn="ctr"/>
                      <a:r>
                        <a:rPr lang="en-US" dirty="0" smtClean="0"/>
                        <a:t>17.30</a:t>
                      </a:r>
                      <a:endParaRPr lang="en-US" dirty="0"/>
                    </a:p>
                  </a:txBody>
                  <a:tcPr/>
                </a:tc>
              </a:tr>
              <a:tr h="370840">
                <a:tc>
                  <a:txBody>
                    <a:bodyPr/>
                    <a:lstStyle/>
                    <a:p>
                      <a:pPr algn="ctr"/>
                      <a:r>
                        <a:rPr lang="en-US" dirty="0" smtClean="0"/>
                        <a:t>Breakout</a:t>
                      </a:r>
                      <a:r>
                        <a:rPr lang="en-US" baseline="0" dirty="0" smtClean="0"/>
                        <a:t> for Accelerometer</a:t>
                      </a:r>
                      <a:endParaRPr lang="en-US" dirty="0"/>
                    </a:p>
                  </a:txBody>
                  <a:tcPr/>
                </a:tc>
                <a:tc>
                  <a:txBody>
                    <a:bodyPr/>
                    <a:lstStyle/>
                    <a:p>
                      <a:pPr algn="ctr"/>
                      <a:r>
                        <a:rPr lang="en-US" dirty="0" smtClean="0"/>
                        <a:t>1</a:t>
                      </a:r>
                      <a:endParaRPr lang="en-US" dirty="0"/>
                    </a:p>
                  </a:txBody>
                  <a:tcPr/>
                </a:tc>
                <a:tc>
                  <a:txBody>
                    <a:bodyPr/>
                    <a:lstStyle/>
                    <a:p>
                      <a:pPr algn="ctr"/>
                      <a:r>
                        <a:rPr lang="en-US" dirty="0" smtClean="0"/>
                        <a:t>24.95</a:t>
                      </a:r>
                      <a:endParaRPr lang="en-US" dirty="0"/>
                    </a:p>
                  </a:txBody>
                  <a:tcPr/>
                </a:tc>
                <a:tc>
                  <a:txBody>
                    <a:bodyPr/>
                    <a:lstStyle/>
                    <a:p>
                      <a:pPr algn="ctr"/>
                      <a:r>
                        <a:rPr lang="en-US" dirty="0" smtClean="0"/>
                        <a:t>24.95</a:t>
                      </a:r>
                      <a:endParaRPr lang="en-US" dirty="0"/>
                    </a:p>
                  </a:txBody>
                  <a:tcPr/>
                </a:tc>
              </a:tr>
            </a:tbl>
          </a:graphicData>
        </a:graphic>
      </p:graphicFrame>
      <p:sp>
        <p:nvSpPr>
          <p:cNvPr id="5" name="TextBox 4"/>
          <p:cNvSpPr txBox="1"/>
          <p:nvPr/>
        </p:nvSpPr>
        <p:spPr>
          <a:xfrm>
            <a:off x="914400" y="5410200"/>
            <a:ext cx="7467600" cy="400110"/>
          </a:xfrm>
          <a:prstGeom prst="rect">
            <a:avLst/>
          </a:prstGeom>
          <a:noFill/>
        </p:spPr>
        <p:txBody>
          <a:bodyPr wrap="square" rtlCol="0">
            <a:spAutoFit/>
          </a:bodyPr>
          <a:lstStyle/>
          <a:p>
            <a:r>
              <a:rPr lang="en-US" sz="2000" dirty="0" smtClean="0"/>
              <a:t>Total cost so far has come to $637.65 and we estimated for $550  </a:t>
            </a:r>
            <a:endParaRPr lang="en-US" sz="2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Status</a:t>
            </a:r>
            <a:endParaRPr lang="en-US" dirty="0"/>
          </a:p>
        </p:txBody>
      </p:sp>
      <p:graphicFrame>
        <p:nvGraphicFramePr>
          <p:cNvPr id="8" name="Chart 7"/>
          <p:cNvGraphicFramePr>
            <a:graphicFrameLocks noGrp="1"/>
          </p:cNvGraphicFramePr>
          <p:nvPr/>
        </p:nvGraphicFramePr>
        <p:xfrm>
          <a:off x="-2286000" y="1581150"/>
          <a:ext cx="12058650" cy="5276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IMU Specifications and Requirements</a:t>
            </a:r>
            <a:endParaRPr lang="en-US" dirty="0"/>
          </a:p>
        </p:txBody>
      </p:sp>
      <p:sp>
        <p:nvSpPr>
          <p:cNvPr id="3" name="Content Placeholder 2"/>
          <p:cNvSpPr>
            <a:spLocks noGrp="1"/>
          </p:cNvSpPr>
          <p:nvPr>
            <p:ph idx="1"/>
          </p:nvPr>
        </p:nvSpPr>
        <p:spPr/>
        <p:txBody>
          <a:bodyPr/>
          <a:lstStyle/>
          <a:p>
            <a:r>
              <a:rPr lang="en-US" dirty="0" smtClean="0"/>
              <a:t>Track pitch, roll and yaw</a:t>
            </a:r>
          </a:p>
          <a:p>
            <a:r>
              <a:rPr lang="en-US" dirty="0" smtClean="0"/>
              <a:t>At minimum, have a refresh rate of 50 Hz</a:t>
            </a:r>
          </a:p>
          <a:p>
            <a:r>
              <a:rPr lang="en-US" dirty="0" smtClean="0"/>
              <a:t>Operate off a 610 </a:t>
            </a:r>
            <a:r>
              <a:rPr lang="en-US" dirty="0" err="1" smtClean="0"/>
              <a:t>mAh</a:t>
            </a:r>
            <a:r>
              <a:rPr lang="en-US" dirty="0" smtClean="0"/>
              <a:t> battery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Plans for Success</a:t>
            </a:r>
            <a:endParaRPr lang="en-US" dirty="0"/>
          </a:p>
        </p:txBody>
      </p:sp>
      <p:sp>
        <p:nvSpPr>
          <p:cNvPr id="3" name="Content Placeholder 2"/>
          <p:cNvSpPr>
            <a:spLocks noGrp="1"/>
          </p:cNvSpPr>
          <p:nvPr>
            <p:ph idx="1"/>
          </p:nvPr>
        </p:nvSpPr>
        <p:spPr/>
        <p:txBody>
          <a:bodyPr/>
          <a:lstStyle/>
          <a:p>
            <a:r>
              <a:rPr lang="en-US" dirty="0" smtClean="0"/>
              <a:t>Add something</a:t>
            </a:r>
          </a:p>
          <a:p>
            <a:r>
              <a:rPr lang="en-US" dirty="0" smtClean="0"/>
              <a:t>Add something</a:t>
            </a:r>
          </a:p>
          <a:p>
            <a:r>
              <a:rPr lang="en-US" dirty="0" smtClean="0"/>
              <a:t>Add something</a:t>
            </a:r>
          </a:p>
          <a:p>
            <a:r>
              <a:rPr lang="en-US" dirty="0" smtClean="0"/>
              <a:t>Add something</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Milestones</a:t>
            </a:r>
          </a:p>
        </p:txBody>
      </p:sp>
      <p:graphicFrame>
        <p:nvGraphicFramePr>
          <p:cNvPr id="16387" name="Object 5"/>
          <p:cNvGraphicFramePr>
            <a:graphicFrameLocks noGrp="1" noChangeAspect="1"/>
          </p:cNvGraphicFramePr>
          <p:nvPr>
            <p:ph idx="1"/>
          </p:nvPr>
        </p:nvGraphicFramePr>
        <p:xfrm>
          <a:off x="228600" y="1524000"/>
          <a:ext cx="8535241" cy="4203700"/>
        </p:xfrm>
        <a:graphic>
          <a:graphicData uri="http://schemas.openxmlformats.org/presentationml/2006/ole">
            <p:oleObj spid="_x0000_s55298" name="Visio" r:id="rId3" imgW="5405108" imgH="2662163" progId="Visio.Drawing.11">
              <p:embed/>
            </p:oleObj>
          </a:graphicData>
        </a:graphic>
      </p:graphicFrame>
    </p:spTree>
    <p:extLst>
      <p:ext uri="{BB962C8B-B14F-4D97-AF65-F5344CB8AC3E}">
        <p14:creationId xmlns:mc="http://schemas.openxmlformats.org/markup-compatibility/2006" xmlns:mv="urn:schemas-microsoft-com:mac:vml" xmlns="" xmlns:p14="http://schemas.microsoft.com/office/powerpoint/2010/main" val="33224844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430"/>
            <a:ext cx="8229600" cy="1143000"/>
          </a:xfrm>
        </p:spPr>
        <p:txBody>
          <a:bodyPr/>
          <a:lstStyle/>
          <a:p>
            <a:r>
              <a:rPr lang="en-US" dirty="0" smtClean="0"/>
              <a:t>Questions?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Orientation Algorithm</a:t>
            </a:r>
            <a:endParaRPr lang="en-US" dirty="0"/>
          </a:p>
        </p:txBody>
      </p:sp>
      <p:sp>
        <p:nvSpPr>
          <p:cNvPr id="3" name="Content Placeholder 2"/>
          <p:cNvSpPr>
            <a:spLocks noGrp="1"/>
          </p:cNvSpPr>
          <p:nvPr>
            <p:ph idx="1"/>
          </p:nvPr>
        </p:nvSpPr>
        <p:spPr/>
        <p:txBody>
          <a:bodyPr/>
          <a:lstStyle/>
          <a:p>
            <a:r>
              <a:rPr lang="en-US" dirty="0" smtClean="0"/>
              <a:t>Many approaches available </a:t>
            </a:r>
          </a:p>
          <a:p>
            <a:pPr lvl="1"/>
            <a:r>
              <a:rPr lang="en-US" dirty="0" smtClean="0"/>
              <a:t>Simple control loop</a:t>
            </a:r>
          </a:p>
          <a:p>
            <a:pPr lvl="1"/>
            <a:r>
              <a:rPr lang="en-US" dirty="0" smtClean="0"/>
              <a:t>Modeling Flight Dynamics</a:t>
            </a:r>
          </a:p>
          <a:p>
            <a:r>
              <a:rPr lang="en-US" dirty="0" smtClean="0"/>
              <a:t>Draw backs</a:t>
            </a:r>
          </a:p>
          <a:p>
            <a:pPr lvl="1"/>
            <a:r>
              <a:rPr lang="en-US" dirty="0" smtClean="0"/>
              <a:t>Not accurate enough to provide highly stable flight</a:t>
            </a:r>
          </a:p>
          <a:p>
            <a:pPr lvl="1"/>
            <a:r>
              <a:rPr lang="en-US" dirty="0" smtClean="0"/>
              <a:t>Requires extensive modeling of aircraft and environment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Algorithm Selected: Directional Cosine Matrix (DCM)</a:t>
            </a:r>
            <a:endParaRPr lang="en-US" dirty="0"/>
          </a:p>
        </p:txBody>
      </p:sp>
      <p:sp>
        <p:nvSpPr>
          <p:cNvPr id="3" name="Content Placeholder 2"/>
          <p:cNvSpPr>
            <a:spLocks noGrp="1"/>
          </p:cNvSpPr>
          <p:nvPr>
            <p:ph idx="1"/>
          </p:nvPr>
        </p:nvSpPr>
        <p:spPr/>
        <p:txBody>
          <a:bodyPr/>
          <a:lstStyle/>
          <a:p>
            <a:r>
              <a:rPr lang="en-US" dirty="0" smtClean="0"/>
              <a:t>Provides accurate orientation tracking</a:t>
            </a:r>
          </a:p>
          <a:p>
            <a:r>
              <a:rPr lang="en-US" dirty="0" smtClean="0"/>
              <a:t>Loosely based of a flight control method developed for planes </a:t>
            </a:r>
          </a:p>
          <a:p>
            <a:r>
              <a:rPr lang="en-US" dirty="0" smtClean="0"/>
              <a:t>Draw backs</a:t>
            </a:r>
          </a:p>
          <a:p>
            <a:pPr lvl="1"/>
            <a:r>
              <a:rPr lang="en-US" dirty="0" smtClean="0"/>
              <a:t>Method is limited by the accuracy of the sensors</a:t>
            </a:r>
          </a:p>
          <a:p>
            <a:pPr lvl="1"/>
            <a:r>
              <a:rPr lang="en-US" dirty="0" smtClean="0"/>
              <a:t>Gyro drift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3474</Words>
  <Application>Microsoft Office PowerPoint</Application>
  <PresentationFormat>On-screen Show (4:3)</PresentationFormat>
  <Paragraphs>563</Paragraphs>
  <Slides>72</Slides>
  <Notes>34</Notes>
  <HiddenSlides>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Office Theme</vt:lpstr>
      <vt:lpstr>Equation</vt:lpstr>
      <vt:lpstr>Visio</vt:lpstr>
      <vt:lpstr>Self-Stabilizing Quad-Rotor Helicopter</vt:lpstr>
      <vt:lpstr>Agenda</vt:lpstr>
      <vt:lpstr>Motivation and Goals</vt:lpstr>
      <vt:lpstr>General Requirements and Specifications</vt:lpstr>
      <vt:lpstr>Block Diagram</vt:lpstr>
      <vt:lpstr>Inertial Measurement Unit Goals and Objectives</vt:lpstr>
      <vt:lpstr>IMU Specifications and Requirements</vt:lpstr>
      <vt:lpstr>Selection of Orientation Algorithm</vt:lpstr>
      <vt:lpstr>Alternative Algorithm Selected: Directional Cosine Matrix (DCM)</vt:lpstr>
      <vt:lpstr>Control Algorithm Overview</vt:lpstr>
      <vt:lpstr>DCM Code: Update</vt:lpstr>
      <vt:lpstr>DCM Code: Renormalization</vt:lpstr>
      <vt:lpstr>DCM Code: Drift Compensation</vt:lpstr>
      <vt:lpstr>DCM Code: PI Control Loop</vt:lpstr>
      <vt:lpstr>DCM Explained </vt:lpstr>
      <vt:lpstr>DCM Explained</vt:lpstr>
      <vt:lpstr>DCM Design</vt:lpstr>
      <vt:lpstr>DCM Design</vt:lpstr>
      <vt:lpstr>DCM Design</vt:lpstr>
      <vt:lpstr>DCM Design</vt:lpstr>
      <vt:lpstr>DCM Design</vt:lpstr>
      <vt:lpstr>DCM Design: Issues</vt:lpstr>
      <vt:lpstr>DCM Design: Solutions</vt:lpstr>
      <vt:lpstr>DCM Renormalization</vt:lpstr>
      <vt:lpstr>DCM Renormalization</vt:lpstr>
      <vt:lpstr>DCM: Renormalization</vt:lpstr>
      <vt:lpstr>DCM Drift Correction </vt:lpstr>
      <vt:lpstr>DCM: Yaw Drift Correction</vt:lpstr>
      <vt:lpstr>PI Controller</vt:lpstr>
      <vt:lpstr>DCM Algorithm Status</vt:lpstr>
      <vt:lpstr>Control Board</vt:lpstr>
      <vt:lpstr>PCB Layout</vt:lpstr>
      <vt:lpstr>PCB</vt:lpstr>
      <vt:lpstr>Sensor selection: Gyroscope </vt:lpstr>
      <vt:lpstr>Sensor selection: Accel</vt:lpstr>
      <vt:lpstr>Sensor selection: Magnetometer</vt:lpstr>
      <vt:lpstr>Ultrasonic Sensor</vt:lpstr>
      <vt:lpstr>Ultrasonic Sensor</vt:lpstr>
      <vt:lpstr>Microcontroller Requirements</vt:lpstr>
      <vt:lpstr>Microcontroller Specifications</vt:lpstr>
      <vt:lpstr>Microcontroller Selection</vt:lpstr>
      <vt:lpstr>STM32 Development  Hardware</vt:lpstr>
      <vt:lpstr>Software Development</vt:lpstr>
      <vt:lpstr>STM32 Software</vt:lpstr>
      <vt:lpstr>Video Camera</vt:lpstr>
      <vt:lpstr>Communication: Options</vt:lpstr>
      <vt:lpstr>Communication Overview</vt:lpstr>
      <vt:lpstr>iPhone Interface</vt:lpstr>
      <vt:lpstr>Software</vt:lpstr>
      <vt:lpstr>GUI Design</vt:lpstr>
      <vt:lpstr>Package Structure</vt:lpstr>
      <vt:lpstr>iPhone Software</vt:lpstr>
      <vt:lpstr>Difficulties</vt:lpstr>
      <vt:lpstr>Body</vt:lpstr>
      <vt:lpstr>Body</vt:lpstr>
      <vt:lpstr>Top level diagram</vt:lpstr>
      <vt:lpstr>Motor</vt:lpstr>
      <vt:lpstr>Motor</vt:lpstr>
      <vt:lpstr>Power</vt:lpstr>
      <vt:lpstr>Power</vt:lpstr>
      <vt:lpstr>Power</vt:lpstr>
      <vt:lpstr>Power</vt:lpstr>
      <vt:lpstr>Electronic Speed Controllers (ESC)</vt:lpstr>
      <vt:lpstr>Potential Problems</vt:lpstr>
      <vt:lpstr>Difficulties</vt:lpstr>
      <vt:lpstr>Team Management</vt:lpstr>
      <vt:lpstr>Budget</vt:lpstr>
      <vt:lpstr>Budget</vt:lpstr>
      <vt:lpstr>Progress Status</vt:lpstr>
      <vt:lpstr>Immediate Plans for Success</vt:lpstr>
      <vt:lpstr>Milestones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Inertial Measurement Unit Goals and Objectives</dc:title>
  <dc:creator>Jared</dc:creator>
  <cp:lastModifiedBy>John</cp:lastModifiedBy>
  <cp:revision>47</cp:revision>
  <cp:lastPrinted>2010-09-28T00:19:45Z</cp:lastPrinted>
  <dcterms:created xsi:type="dcterms:W3CDTF">2010-09-28T00:08:09Z</dcterms:created>
  <dcterms:modified xsi:type="dcterms:W3CDTF">2010-09-29T20:27:14Z</dcterms:modified>
</cp:coreProperties>
</file>